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9BDD6BC" w14:textId="51A6A8C4" w:rsidR="004366A7" w:rsidRPr="00F34A87" w:rsidRDefault="00C2588F" w:rsidP="00187F1F">
      <w:pPr>
        <w:rPr>
          <w:i/>
          <w:iCs/>
        </w:rPr>
      </w:pPr>
      <w:r w:rsidRPr="00C2588F">
        <w:t xml:space="preserve">         </w:t>
      </w:r>
      <w:r>
        <w:t xml:space="preserve">          </w:t>
      </w:r>
      <w:r w:rsidR="00187F1F">
        <w:tab/>
      </w:r>
      <w:r w:rsidR="00187F1F">
        <w:tab/>
      </w:r>
      <w:r w:rsidR="00187F1F">
        <w:tab/>
      </w:r>
      <w:r w:rsidR="00187F1F">
        <w:tab/>
      </w:r>
      <w:r w:rsidR="00187F1F">
        <w:tab/>
      </w:r>
      <w:r w:rsidR="00187F1F">
        <w:tab/>
      </w:r>
      <w:r w:rsidR="00187F1F">
        <w:tab/>
      </w:r>
      <w:r>
        <w:t xml:space="preserve">  </w:t>
      </w:r>
      <w:r w:rsidRPr="00C2588F">
        <w:t xml:space="preserve"> </w:t>
      </w:r>
      <w:r w:rsidR="00145703">
        <w:rPr>
          <w:i/>
          <w:iCs/>
          <w:color w:val="FF0000"/>
        </w:rPr>
        <w:t>Issued</w:t>
      </w:r>
      <w:r w:rsidR="001F4A9D" w:rsidRPr="00F34A87">
        <w:rPr>
          <w:i/>
          <w:iCs/>
          <w:color w:val="FF0000"/>
        </w:rPr>
        <w:t xml:space="preserve"> </w:t>
      </w:r>
      <w:r w:rsidRPr="00F34A87">
        <w:rPr>
          <w:i/>
          <w:iCs/>
          <w:color w:val="FF0000"/>
        </w:rPr>
        <w:t>30</w:t>
      </w:r>
      <w:r w:rsidRPr="00F34A87">
        <w:rPr>
          <w:i/>
          <w:iCs/>
          <w:color w:val="FF0000"/>
          <w:vertAlign w:val="superscript"/>
        </w:rPr>
        <w:t>th</w:t>
      </w:r>
      <w:r w:rsidRPr="00F34A87">
        <w:rPr>
          <w:i/>
          <w:iCs/>
          <w:color w:val="FF0000"/>
        </w:rPr>
        <w:t xml:space="preserve"> </w:t>
      </w:r>
      <w:r w:rsidR="00E800CE">
        <w:rPr>
          <w:i/>
          <w:iCs/>
          <w:color w:val="FF0000"/>
        </w:rPr>
        <w:t>September</w:t>
      </w:r>
      <w:r w:rsidR="00A42074" w:rsidRPr="00F34A87">
        <w:rPr>
          <w:i/>
          <w:iCs/>
          <w:color w:val="FF0000"/>
        </w:rPr>
        <w:t xml:space="preserve"> </w:t>
      </w:r>
      <w:r w:rsidRPr="00F34A87">
        <w:rPr>
          <w:i/>
          <w:iCs/>
          <w:color w:val="FF0000"/>
        </w:rPr>
        <w:t>202</w:t>
      </w:r>
      <w:r w:rsidR="00076CA5">
        <w:rPr>
          <w:i/>
          <w:iCs/>
          <w:color w:val="FF0000"/>
        </w:rPr>
        <w:t>4</w:t>
      </w:r>
    </w:p>
    <w:p w14:paraId="72E3BC31" w14:textId="77777777" w:rsidR="004366A7" w:rsidRPr="00457ACB" w:rsidRDefault="004366A7" w:rsidP="007558E2">
      <w:pPr>
        <w:jc w:val="center"/>
        <w:rPr>
          <w:i/>
          <w:sz w:val="21"/>
          <w:u w:val="single"/>
        </w:rPr>
      </w:pPr>
    </w:p>
    <w:p w14:paraId="25B79219" w14:textId="7070D984" w:rsidR="004366A7" w:rsidRPr="00B16A65" w:rsidRDefault="004366A7" w:rsidP="007558E2">
      <w:pPr>
        <w:jc w:val="center"/>
      </w:pPr>
    </w:p>
    <w:p w14:paraId="0E6C8AF3" w14:textId="6E4B0485" w:rsidR="004366A7" w:rsidRPr="00B16A65" w:rsidRDefault="004366A7" w:rsidP="007558E2">
      <w:pPr>
        <w:jc w:val="center"/>
      </w:pPr>
    </w:p>
    <w:p w14:paraId="751B32CA" w14:textId="2EBEE35B" w:rsidR="004366A7" w:rsidRPr="00B16A65" w:rsidRDefault="004366A7" w:rsidP="007558E2">
      <w:pPr>
        <w:jc w:val="center"/>
      </w:pPr>
    </w:p>
    <w:p w14:paraId="2F785729" w14:textId="492536B3" w:rsidR="004366A7" w:rsidRPr="00B16A65" w:rsidRDefault="004366A7" w:rsidP="007558E2">
      <w:pPr>
        <w:jc w:val="center"/>
      </w:pPr>
    </w:p>
    <w:p w14:paraId="36B48966" w14:textId="77777777" w:rsidR="004366A7" w:rsidRPr="00B16A65" w:rsidRDefault="004366A7" w:rsidP="007558E2">
      <w:pPr>
        <w:jc w:val="center"/>
        <w:rPr>
          <w:sz w:val="21"/>
        </w:rPr>
      </w:pPr>
    </w:p>
    <w:p w14:paraId="4707EF29" w14:textId="77777777" w:rsidR="004366A7" w:rsidRPr="00B16A65" w:rsidRDefault="004366A7" w:rsidP="007558E2">
      <w:pPr>
        <w:jc w:val="center"/>
        <w:rPr>
          <w:sz w:val="21"/>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92"/>
        <w:gridCol w:w="3053"/>
        <w:gridCol w:w="3115"/>
      </w:tblGrid>
      <w:tr w:rsidR="0013124F" w14:paraId="6E2B52A9" w14:textId="77777777" w:rsidTr="0013124F">
        <w:tc>
          <w:tcPr>
            <w:tcW w:w="3116" w:type="dxa"/>
          </w:tcPr>
          <w:p w14:paraId="4581E526" w14:textId="6033E46C" w:rsidR="0013124F" w:rsidRDefault="0013124F" w:rsidP="007558E2">
            <w:pPr>
              <w:jc w:val="center"/>
              <w:rPr>
                <w:sz w:val="21"/>
              </w:rPr>
            </w:pPr>
            <w:r>
              <w:rPr>
                <w:noProof/>
              </w:rPr>
              <w:drawing>
                <wp:inline distT="0" distB="0" distL="0" distR="0" wp14:anchorId="41CEE9F6" wp14:editId="56BED115">
                  <wp:extent cx="1889760" cy="1581785"/>
                  <wp:effectExtent l="0" t="0" r="0" b="0"/>
                  <wp:docPr id="76173452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pic:nvPicPr>
                        <pic:blipFill>
                          <a:blip r:embed="rId11" cstate="print">
                            <a:extLst>
                              <a:ext uri="{28A0092B-C50C-407E-A947-70E740481C1C}">
                                <a14:useLocalDpi xmlns:a14="http://schemas.microsoft.com/office/drawing/2010/main" val="0"/>
                              </a:ext>
                            </a:extLst>
                          </a:blip>
                          <a:stretch>
                            <a:fillRect/>
                          </a:stretch>
                        </pic:blipFill>
                        <pic:spPr>
                          <a:xfrm>
                            <a:off x="0" y="0"/>
                            <a:ext cx="1889760" cy="1581785"/>
                          </a:xfrm>
                          <a:prstGeom prst="rect">
                            <a:avLst/>
                          </a:prstGeom>
                        </pic:spPr>
                      </pic:pic>
                    </a:graphicData>
                  </a:graphic>
                </wp:inline>
              </w:drawing>
            </w:r>
          </w:p>
        </w:tc>
        <w:tc>
          <w:tcPr>
            <w:tcW w:w="3117" w:type="dxa"/>
          </w:tcPr>
          <w:p w14:paraId="2340C6C3" w14:textId="77777777" w:rsidR="0013124F" w:rsidRDefault="0013124F" w:rsidP="007558E2">
            <w:pPr>
              <w:jc w:val="center"/>
              <w:rPr>
                <w:sz w:val="21"/>
              </w:rPr>
            </w:pPr>
          </w:p>
        </w:tc>
        <w:tc>
          <w:tcPr>
            <w:tcW w:w="3117" w:type="dxa"/>
          </w:tcPr>
          <w:p w14:paraId="0715E628" w14:textId="199BE0EB" w:rsidR="0013124F" w:rsidRDefault="0013124F" w:rsidP="007558E2">
            <w:pPr>
              <w:jc w:val="center"/>
              <w:rPr>
                <w:sz w:val="21"/>
              </w:rPr>
            </w:pPr>
            <w:r>
              <w:rPr>
                <w:noProof/>
              </w:rPr>
              <mc:AlternateContent>
                <mc:Choice Requires="wps">
                  <w:drawing>
                    <wp:inline distT="45720" distB="45720" distL="114300" distR="114300" wp14:anchorId="0C1069DF" wp14:editId="6CBA42F6">
                      <wp:extent cx="1767205" cy="1474470"/>
                      <wp:effectExtent l="0" t="0" r="10795" b="11430"/>
                      <wp:docPr id="717334215"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67205" cy="1474470"/>
                              </a:xfrm>
                              <a:prstGeom prst="rect">
                                <a:avLst/>
                              </a:prstGeom>
                              <a:solidFill>
                                <a:srgbClr val="FFFFFF"/>
                              </a:solidFill>
                              <a:ln w="9525">
                                <a:solidFill>
                                  <a:srgbClr val="000000"/>
                                </a:solidFill>
                                <a:miter lim="800000"/>
                                <a:headEnd/>
                                <a:tailEnd/>
                              </a:ln>
                            </wps:spPr>
                            <wps:txbx>
                              <w:txbxContent>
                                <w:p w14:paraId="4EF95C86" w14:textId="77777777" w:rsidR="0013124F" w:rsidRPr="00837B14" w:rsidRDefault="0013124F" w:rsidP="0013124F">
                                  <w:pPr>
                                    <w:spacing w:line="360" w:lineRule="auto"/>
                                    <w:jc w:val="center"/>
                                    <w:rPr>
                                      <w:i/>
                                      <w:iCs/>
                                    </w:rPr>
                                  </w:pPr>
                                  <w:r>
                                    <w:rPr>
                                      <w:i/>
                                      <w:iCs/>
                                    </w:rPr>
                                    <w:t>(Insert</w:t>
                                  </w:r>
                                  <w:r w:rsidRPr="00837B14">
                                    <w:rPr>
                                      <w:i/>
                                      <w:iCs/>
                                    </w:rPr>
                                    <w:t xml:space="preserve"> </w:t>
                                  </w:r>
                                  <w:r>
                                    <w:rPr>
                                      <w:i/>
                                      <w:iCs/>
                                    </w:rPr>
                                    <w:t>the</w:t>
                                  </w:r>
                                  <w:r w:rsidRPr="00837B14">
                                    <w:rPr>
                                      <w:i/>
                                      <w:iCs/>
                                    </w:rPr>
                                    <w:t xml:space="preserve"> </w:t>
                                  </w:r>
                                  <w:r>
                                    <w:rPr>
                                      <w:i/>
                                      <w:iCs/>
                                    </w:rPr>
                                    <w:t>County Entity</w:t>
                                  </w:r>
                                  <w:r w:rsidRPr="00837B14">
                                    <w:rPr>
                                      <w:i/>
                                      <w:iCs/>
                                    </w:rPr>
                                    <w:t xml:space="preserve"> Logo</w:t>
                                  </w:r>
                                  <w:r>
                                    <w:rPr>
                                      <w:i/>
                                      <w:iCs/>
                                    </w:rPr>
                                    <w:t>)</w:t>
                                  </w:r>
                                </w:p>
                                <w:p w14:paraId="4F5F6469" w14:textId="77777777" w:rsidR="0013124F" w:rsidRDefault="0013124F" w:rsidP="0013124F"/>
                              </w:txbxContent>
                            </wps:txbx>
                            <wps:bodyPr rot="0" vert="horz" wrap="square" lIns="91440" tIns="45720" rIns="91440" bIns="45720" anchor="t" anchorCtr="0">
                              <a:noAutofit/>
                            </wps:bodyPr>
                          </wps:wsp>
                        </a:graphicData>
                      </a:graphic>
                    </wp:inline>
                  </w:drawing>
                </mc:Choice>
                <mc:Fallback>
                  <w:pict>
                    <v:shapetype w14:anchorId="0C1069DF" id="_x0000_t202" coordsize="21600,21600" o:spt="202" path="m,l,21600r21600,l21600,xe">
                      <v:stroke joinstyle="miter"/>
                      <v:path gradientshapeok="t" o:connecttype="rect"/>
                    </v:shapetype>
                    <v:shape id="Text Box 217" o:spid="_x0000_s1026" type="#_x0000_t202" style="width:139.15pt;height:116.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hYG9LEQIAACAEAAAOAAAAZHJzL2Uyb0RvYy54bWysk81u2zAMx+8D9g6C7oudwGlaI07Rpcsw&#13;&#10;oPsAuj2ALMuxMFnUKCV29vSjlDQNuu0yzAdBNKm/yB+p5e3YG7ZX6DXYik8nOWfKSmi03Vb829fN&#13;&#10;m2vOfBC2EQasqvhBeX67ev1qObhSzaAD0yhkJGJ9ObiKdyG4Msu87FQv/AScsuRsAXsRyMRt1qAY&#13;&#10;SL032SzPr7IBsHEIUnlPf++PTr5K+m2rZPjctl4FZipOuYW0YlrruGarpSi3KFyn5SkN8Q9Z9EJb&#13;&#10;uvQsdS+CYDvUv0n1WiJ4aMNEQp9B22qpUg1UzTR/Uc1jJ5xKtRAc786Y/P+TlZ/2j+4LsjC+hZEa&#13;&#10;mIrw7gHkd88srDtht+oOEYZOiYYunkZk2eB8eToaUfvSR5F6+AgNNVnsAiShscU+UqE6GalTAw5n&#13;&#10;6GoMTMYrF1eLWT7nTJJvWiyKYpHakony6bhDH94r6FncVBypq0le7B98iOmI8ikk3ubB6GajjUkG&#13;&#10;buu1QbYXNAGb9KUKXoQZy4aK38xn8yOBv0rk6fuTRK8DjbLRfcWvz0GijNze2SYNWhDaHPeUsrEn&#13;&#10;kJHdkWIY65ECI9AamgMhRTiOLD0x2nSAPzkbaFwr7n/sBCrOzAdLbbmZFkWc72QUcyLKGV566kuP&#13;&#10;sJKkKh44O27XIb2JCMzCHbWv1QnscyanXGkME+/Tk4lzfmmnqOeHvfoFAAD//wMAUEsDBBQABgAI&#13;&#10;AAAAIQDOmPyx3wAAAAoBAAAPAAAAZHJzL2Rvd25yZXYueG1sTI9BT8MwDIXvSPyHyEhcEEtp0Va6&#13;&#10;phMCgeAG2wTXrPHaisYpSdaVf4/hApcnW09+fl+5mmwvRvShc6TgapaAQKqd6ahRsN08XOYgQtRk&#13;&#10;dO8IFXxhgFV1elLqwrgjveK4jo3gEAqFVtDGOBRShrpFq8PMDUjs7Z23OvLqG2m8PnK47WWaJHNp&#13;&#10;dUf8odUD3rVYf6wPVkF+/TS+h+fs5a2e7/ubeLEYHz+9Uudn0/2S5XYJIuIU/y7gh4H7Q8XFdu5A&#13;&#10;JoheAdPEX2UvXeQZiB0PWZqCrEr5H6H6BgAA//8DAFBLAQItABQABgAIAAAAIQC2gziS/gAAAOEB&#13;&#10;AAATAAAAAAAAAAAAAAAAAAAAAABbQ29udGVudF9UeXBlc10ueG1sUEsBAi0AFAAGAAgAAAAhADj9&#13;&#10;If/WAAAAlAEAAAsAAAAAAAAAAAAAAAAALwEAAF9yZWxzLy5yZWxzUEsBAi0AFAAGAAgAAAAhAGFg&#13;&#10;b0sRAgAAIAQAAA4AAAAAAAAAAAAAAAAALgIAAGRycy9lMm9Eb2MueG1sUEsBAi0AFAAGAAgAAAAh&#13;&#10;AM6Y/LHfAAAACgEAAA8AAAAAAAAAAAAAAAAAawQAAGRycy9kb3ducmV2LnhtbFBLBQYAAAAABAAE&#13;&#10;APMAAAB3BQAAAAA=&#13;&#10;">
                      <v:textbox>
                        <w:txbxContent>
                          <w:p w14:paraId="4EF95C86" w14:textId="77777777" w:rsidR="0013124F" w:rsidRPr="00837B14" w:rsidRDefault="0013124F" w:rsidP="0013124F">
                            <w:pPr>
                              <w:spacing w:line="360" w:lineRule="auto"/>
                              <w:jc w:val="center"/>
                              <w:rPr>
                                <w:i/>
                                <w:iCs/>
                              </w:rPr>
                            </w:pPr>
                            <w:r>
                              <w:rPr>
                                <w:i/>
                                <w:iCs/>
                              </w:rPr>
                              <w:t>(Insert</w:t>
                            </w:r>
                            <w:r w:rsidRPr="00837B14">
                              <w:rPr>
                                <w:i/>
                                <w:iCs/>
                              </w:rPr>
                              <w:t xml:space="preserve"> </w:t>
                            </w:r>
                            <w:r>
                              <w:rPr>
                                <w:i/>
                                <w:iCs/>
                              </w:rPr>
                              <w:t>the</w:t>
                            </w:r>
                            <w:r w:rsidRPr="00837B14">
                              <w:rPr>
                                <w:i/>
                                <w:iCs/>
                              </w:rPr>
                              <w:t xml:space="preserve"> </w:t>
                            </w:r>
                            <w:r>
                              <w:rPr>
                                <w:i/>
                                <w:iCs/>
                              </w:rPr>
                              <w:t>County Entity</w:t>
                            </w:r>
                            <w:r w:rsidRPr="00837B14">
                              <w:rPr>
                                <w:i/>
                                <w:iCs/>
                              </w:rPr>
                              <w:t xml:space="preserve"> Logo</w:t>
                            </w:r>
                            <w:r>
                              <w:rPr>
                                <w:i/>
                                <w:iCs/>
                              </w:rPr>
                              <w:t>)</w:t>
                            </w:r>
                          </w:p>
                          <w:p w14:paraId="4F5F6469" w14:textId="77777777" w:rsidR="0013124F" w:rsidRDefault="0013124F" w:rsidP="0013124F"/>
                        </w:txbxContent>
                      </v:textbox>
                      <w10:anchorlock/>
                    </v:shape>
                  </w:pict>
                </mc:Fallback>
              </mc:AlternateContent>
            </w:r>
          </w:p>
        </w:tc>
      </w:tr>
    </w:tbl>
    <w:p w14:paraId="166EE152" w14:textId="77777777" w:rsidR="004366A7" w:rsidRPr="00B16A65" w:rsidRDefault="004366A7" w:rsidP="007558E2">
      <w:pPr>
        <w:jc w:val="center"/>
        <w:rPr>
          <w:sz w:val="21"/>
        </w:rPr>
      </w:pPr>
    </w:p>
    <w:p w14:paraId="36C6D012" w14:textId="2EF1C480" w:rsidR="004366A7" w:rsidRPr="00B16A65" w:rsidRDefault="004366A7" w:rsidP="007558E2">
      <w:pPr>
        <w:jc w:val="center"/>
      </w:pPr>
    </w:p>
    <w:p w14:paraId="6F9EFEA9" w14:textId="5CDCFFA4" w:rsidR="00174E72" w:rsidRDefault="00486DA9" w:rsidP="58F1D2A4">
      <w:pPr>
        <w:pBdr>
          <w:bottom w:val="thinThickSmallGap" w:sz="24" w:space="1" w:color="auto"/>
        </w:pBdr>
        <w:jc w:val="center"/>
      </w:pPr>
      <w:r>
        <w:rPr>
          <w:noProof/>
        </w:rPr>
        <w:t xml:space="preserve">       </w:t>
      </w:r>
    </w:p>
    <w:p w14:paraId="6F063D68" w14:textId="3EA6893D" w:rsidR="00C2588F" w:rsidRDefault="00486DA9" w:rsidP="00C2588F">
      <w:pPr>
        <w:pBdr>
          <w:bottom w:val="thinThickSmallGap" w:sz="24" w:space="1" w:color="auto"/>
        </w:pBdr>
        <w:jc w:val="center"/>
      </w:pPr>
      <w:r>
        <w:t xml:space="preserve"> </w:t>
      </w:r>
    </w:p>
    <w:p w14:paraId="45EB3FEA" w14:textId="05E90BC4" w:rsidR="00C2588F" w:rsidRPr="00FE71A4" w:rsidRDefault="00C2588F" w:rsidP="00C2588F">
      <w:pPr>
        <w:pBdr>
          <w:bottom w:val="thinThickSmallGap" w:sz="24" w:space="1" w:color="auto"/>
        </w:pBdr>
        <w:spacing w:line="360" w:lineRule="auto"/>
        <w:jc w:val="center"/>
        <w:rPr>
          <w:i/>
          <w:iCs/>
        </w:rPr>
      </w:pPr>
    </w:p>
    <w:p w14:paraId="1E96D04C" w14:textId="77777777" w:rsidR="00C2588F" w:rsidRPr="00B16A65" w:rsidRDefault="00C2588F" w:rsidP="00C2588F">
      <w:pPr>
        <w:pBdr>
          <w:bottom w:val="thinThickSmallGap" w:sz="24" w:space="1" w:color="auto"/>
        </w:pBdr>
        <w:jc w:val="center"/>
      </w:pPr>
    </w:p>
    <w:p w14:paraId="36275E73" w14:textId="77777777" w:rsidR="004366A7" w:rsidRPr="00B16A65" w:rsidRDefault="004366A7" w:rsidP="007558E2">
      <w:pPr>
        <w:jc w:val="center"/>
        <w:rPr>
          <w:sz w:val="28"/>
          <w:szCs w:val="28"/>
        </w:rPr>
      </w:pPr>
    </w:p>
    <w:p w14:paraId="1F5F29F0" w14:textId="77777777" w:rsidR="004366A7" w:rsidRPr="006C042D" w:rsidRDefault="004366A7" w:rsidP="007558E2">
      <w:pPr>
        <w:jc w:val="center"/>
        <w:rPr>
          <w:sz w:val="32"/>
          <w:szCs w:val="32"/>
        </w:rPr>
      </w:pPr>
    </w:p>
    <w:p w14:paraId="20D88C98" w14:textId="77777777" w:rsidR="00F01242" w:rsidRPr="006C042D" w:rsidRDefault="002111EF" w:rsidP="007558E2">
      <w:pPr>
        <w:pStyle w:val="Heading7"/>
        <w:rPr>
          <w:sz w:val="32"/>
          <w:szCs w:val="32"/>
        </w:rPr>
      </w:pPr>
      <w:r w:rsidRPr="006C042D">
        <w:rPr>
          <w:sz w:val="32"/>
          <w:szCs w:val="32"/>
        </w:rPr>
        <w:t>COUNTY GOVERNMENT</w:t>
      </w:r>
      <w:r w:rsidR="0068516F" w:rsidRPr="006C042D">
        <w:rPr>
          <w:sz w:val="32"/>
          <w:szCs w:val="32"/>
        </w:rPr>
        <w:t xml:space="preserve"> OF XXX</w:t>
      </w:r>
    </w:p>
    <w:p w14:paraId="2E9663BC" w14:textId="77777777" w:rsidR="004366A7" w:rsidRPr="006C042D" w:rsidRDefault="00F01242" w:rsidP="007558E2">
      <w:pPr>
        <w:jc w:val="center"/>
        <w:rPr>
          <w:i/>
          <w:sz w:val="32"/>
          <w:szCs w:val="32"/>
        </w:rPr>
      </w:pPr>
      <w:r w:rsidRPr="006C042D">
        <w:rPr>
          <w:i/>
          <w:sz w:val="32"/>
          <w:szCs w:val="32"/>
        </w:rPr>
        <w:t xml:space="preserve">(Indicate actual name of the </w:t>
      </w:r>
      <w:r w:rsidR="00BC24C2" w:rsidRPr="006C042D">
        <w:rPr>
          <w:i/>
          <w:sz w:val="32"/>
          <w:szCs w:val="32"/>
        </w:rPr>
        <w:t>County</w:t>
      </w:r>
      <w:r w:rsidRPr="006C042D">
        <w:rPr>
          <w:i/>
          <w:sz w:val="32"/>
          <w:szCs w:val="32"/>
        </w:rPr>
        <w:t>)</w:t>
      </w:r>
    </w:p>
    <w:p w14:paraId="5A7CE5D5" w14:textId="77777777" w:rsidR="004366A7" w:rsidRPr="006C042D" w:rsidRDefault="004366A7" w:rsidP="007558E2">
      <w:pPr>
        <w:jc w:val="center"/>
        <w:rPr>
          <w:b/>
          <w:sz w:val="32"/>
          <w:szCs w:val="32"/>
        </w:rPr>
      </w:pPr>
    </w:p>
    <w:p w14:paraId="048A019C" w14:textId="77777777" w:rsidR="004366A7" w:rsidRPr="006C042D" w:rsidRDefault="004366A7" w:rsidP="007558E2">
      <w:pPr>
        <w:jc w:val="center"/>
        <w:rPr>
          <w:b/>
          <w:sz w:val="32"/>
          <w:szCs w:val="32"/>
        </w:rPr>
      </w:pPr>
    </w:p>
    <w:p w14:paraId="3D6C805C" w14:textId="2059C284" w:rsidR="004366A7" w:rsidRPr="006C042D" w:rsidRDefault="00C81F02" w:rsidP="007558E2">
      <w:pPr>
        <w:pStyle w:val="Heading7"/>
        <w:rPr>
          <w:sz w:val="32"/>
          <w:szCs w:val="32"/>
        </w:rPr>
      </w:pPr>
      <w:r w:rsidRPr="006C042D">
        <w:rPr>
          <w:sz w:val="32"/>
          <w:szCs w:val="32"/>
        </w:rPr>
        <w:t xml:space="preserve"> CONSOLIDATED </w:t>
      </w:r>
      <w:r w:rsidR="00566957" w:rsidRPr="006C042D">
        <w:rPr>
          <w:sz w:val="32"/>
          <w:szCs w:val="32"/>
        </w:rPr>
        <w:t>REPORT</w:t>
      </w:r>
      <w:r w:rsidR="00231D69" w:rsidRPr="006C042D">
        <w:rPr>
          <w:sz w:val="32"/>
          <w:szCs w:val="32"/>
        </w:rPr>
        <w:t xml:space="preserve"> AND </w:t>
      </w:r>
      <w:r w:rsidR="004366A7" w:rsidRPr="006C042D">
        <w:rPr>
          <w:sz w:val="32"/>
          <w:szCs w:val="32"/>
        </w:rPr>
        <w:t>FINANCIAL STATEMENTS</w:t>
      </w:r>
    </w:p>
    <w:p w14:paraId="0685163A" w14:textId="77777777" w:rsidR="004366A7" w:rsidRPr="006C042D" w:rsidRDefault="004366A7" w:rsidP="007558E2">
      <w:pPr>
        <w:jc w:val="center"/>
        <w:rPr>
          <w:b/>
          <w:sz w:val="32"/>
          <w:szCs w:val="32"/>
        </w:rPr>
      </w:pPr>
    </w:p>
    <w:p w14:paraId="3AB26984" w14:textId="77777777" w:rsidR="004366A7" w:rsidRPr="006C042D" w:rsidRDefault="004366A7" w:rsidP="007558E2">
      <w:pPr>
        <w:jc w:val="center"/>
        <w:rPr>
          <w:b/>
          <w:sz w:val="32"/>
          <w:szCs w:val="32"/>
        </w:rPr>
      </w:pPr>
    </w:p>
    <w:p w14:paraId="6986BA80" w14:textId="77777777" w:rsidR="00E11C42" w:rsidRPr="006C042D" w:rsidRDefault="004366A7" w:rsidP="007558E2">
      <w:pPr>
        <w:jc w:val="center"/>
        <w:rPr>
          <w:b/>
          <w:sz w:val="32"/>
          <w:szCs w:val="32"/>
        </w:rPr>
      </w:pPr>
      <w:r w:rsidRPr="006C042D">
        <w:rPr>
          <w:b/>
          <w:sz w:val="32"/>
          <w:szCs w:val="32"/>
        </w:rPr>
        <w:t xml:space="preserve">FOR THE </w:t>
      </w:r>
      <w:r w:rsidR="00CC4902" w:rsidRPr="006C042D">
        <w:rPr>
          <w:b/>
          <w:sz w:val="32"/>
          <w:szCs w:val="32"/>
        </w:rPr>
        <w:t>FINANCIAL</w:t>
      </w:r>
      <w:r w:rsidR="00231D69" w:rsidRPr="006C042D">
        <w:rPr>
          <w:b/>
          <w:sz w:val="32"/>
          <w:szCs w:val="32"/>
        </w:rPr>
        <w:t xml:space="preserve"> </w:t>
      </w:r>
      <w:r w:rsidR="009447EB" w:rsidRPr="006C042D">
        <w:rPr>
          <w:b/>
          <w:sz w:val="32"/>
          <w:szCs w:val="32"/>
        </w:rPr>
        <w:t>YEAR</w:t>
      </w:r>
      <w:r w:rsidR="00E57D24" w:rsidRPr="006C042D">
        <w:rPr>
          <w:b/>
          <w:sz w:val="32"/>
          <w:szCs w:val="32"/>
        </w:rPr>
        <w:t xml:space="preserve"> ENDED</w:t>
      </w:r>
    </w:p>
    <w:p w14:paraId="70ADC0A0" w14:textId="77CA60A4" w:rsidR="004366A7" w:rsidRPr="006C042D" w:rsidRDefault="00231D69" w:rsidP="007558E2">
      <w:pPr>
        <w:jc w:val="center"/>
        <w:rPr>
          <w:b/>
          <w:sz w:val="32"/>
          <w:szCs w:val="32"/>
        </w:rPr>
      </w:pPr>
      <w:r w:rsidRPr="006C042D">
        <w:rPr>
          <w:b/>
          <w:sz w:val="32"/>
          <w:szCs w:val="32"/>
        </w:rPr>
        <w:t xml:space="preserve">JUNE 30 </w:t>
      </w:r>
      <w:r w:rsidR="00F31653" w:rsidRPr="006C042D">
        <w:rPr>
          <w:b/>
          <w:sz w:val="32"/>
          <w:szCs w:val="32"/>
        </w:rPr>
        <w:t>20</w:t>
      </w:r>
      <w:r w:rsidR="002D4813" w:rsidRPr="006C042D">
        <w:rPr>
          <w:b/>
          <w:sz w:val="32"/>
          <w:szCs w:val="32"/>
        </w:rPr>
        <w:t>XX</w:t>
      </w:r>
    </w:p>
    <w:p w14:paraId="54C3AB31" w14:textId="77777777" w:rsidR="004366A7" w:rsidRPr="00B16A65" w:rsidRDefault="004366A7" w:rsidP="007558E2">
      <w:pPr>
        <w:jc w:val="center"/>
        <w:rPr>
          <w:sz w:val="28"/>
          <w:szCs w:val="28"/>
        </w:rPr>
      </w:pPr>
    </w:p>
    <w:p w14:paraId="718B5462" w14:textId="77777777" w:rsidR="004366A7" w:rsidRPr="00B16A65" w:rsidRDefault="004366A7" w:rsidP="007558E2">
      <w:pPr>
        <w:pBdr>
          <w:bottom w:val="thinThickSmallGap" w:sz="24" w:space="1" w:color="auto"/>
        </w:pBdr>
        <w:jc w:val="center"/>
        <w:rPr>
          <w:sz w:val="28"/>
          <w:szCs w:val="28"/>
        </w:rPr>
      </w:pPr>
    </w:p>
    <w:p w14:paraId="09312ECA" w14:textId="77777777" w:rsidR="004366A7" w:rsidRPr="00B16A65" w:rsidRDefault="004366A7" w:rsidP="007558E2">
      <w:pPr>
        <w:jc w:val="center"/>
      </w:pPr>
    </w:p>
    <w:p w14:paraId="3EDCA02C" w14:textId="77777777" w:rsidR="004366A7" w:rsidRPr="00B16A65" w:rsidRDefault="004366A7" w:rsidP="007558E2">
      <w:pPr>
        <w:jc w:val="center"/>
        <w:rPr>
          <w:sz w:val="21"/>
        </w:rPr>
      </w:pPr>
    </w:p>
    <w:p w14:paraId="044B68FE" w14:textId="57C6F1B7" w:rsidR="004A51B9" w:rsidRDefault="004A7015" w:rsidP="004A51B9">
      <w:pPr>
        <w:jc w:val="center"/>
        <w:rPr>
          <w:b/>
          <w:sz w:val="21"/>
        </w:rPr>
      </w:pPr>
      <w:bookmarkStart w:id="0" w:name="_Hlk121228390"/>
      <w:r>
        <w:rPr>
          <w:b/>
          <w:sz w:val="21"/>
        </w:rPr>
        <w:t>Transitional Financial Statements /</w:t>
      </w:r>
      <w:r w:rsidR="004A51B9" w:rsidRPr="000D3471">
        <w:rPr>
          <w:b/>
          <w:sz w:val="21"/>
        </w:rPr>
        <w:t xml:space="preserve">Prepared in accordance with the </w:t>
      </w:r>
      <w:r w:rsidR="007E37FE">
        <w:rPr>
          <w:b/>
          <w:sz w:val="21"/>
        </w:rPr>
        <w:t>Accrual</w:t>
      </w:r>
      <w:r w:rsidR="004A51B9" w:rsidRPr="000D3471">
        <w:rPr>
          <w:b/>
          <w:sz w:val="21"/>
        </w:rPr>
        <w:t xml:space="preserve"> Basis of Accounting Method under the International Public Sector Accounting Standards (IPSAS)</w:t>
      </w:r>
    </w:p>
    <w:bookmarkEnd w:id="0"/>
    <w:p w14:paraId="30F998F1" w14:textId="77777777" w:rsidR="00F937B9" w:rsidRDefault="00F937B9" w:rsidP="007558E2">
      <w:pPr>
        <w:jc w:val="center"/>
        <w:rPr>
          <w:b/>
          <w:sz w:val="21"/>
        </w:rPr>
      </w:pPr>
    </w:p>
    <w:p w14:paraId="726D3109" w14:textId="77777777" w:rsidR="00CA6133" w:rsidRPr="00CA6133" w:rsidRDefault="00CA6133" w:rsidP="00CA6133">
      <w:pPr>
        <w:rPr>
          <w:sz w:val="21"/>
        </w:rPr>
      </w:pPr>
    </w:p>
    <w:p w14:paraId="61FF1E27" w14:textId="77777777" w:rsidR="00CA6133" w:rsidRPr="00CA6133" w:rsidRDefault="00CA6133" w:rsidP="00CA6133">
      <w:pPr>
        <w:rPr>
          <w:sz w:val="21"/>
        </w:rPr>
      </w:pPr>
    </w:p>
    <w:p w14:paraId="1334AFFD" w14:textId="77777777" w:rsidR="00CA6133" w:rsidRPr="00CA6133" w:rsidRDefault="00CA6133" w:rsidP="00CA6133">
      <w:pPr>
        <w:rPr>
          <w:sz w:val="21"/>
        </w:rPr>
      </w:pPr>
    </w:p>
    <w:p w14:paraId="66207A5C" w14:textId="77777777" w:rsidR="00A6517A" w:rsidRPr="000A7016" w:rsidRDefault="00A6517A" w:rsidP="00EA0015">
      <w:pPr>
        <w:tabs>
          <w:tab w:val="left" w:pos="5720"/>
        </w:tabs>
        <w:rPr>
          <w:i/>
          <w:iCs/>
          <w:sz w:val="21"/>
        </w:rPr>
      </w:pPr>
      <w:r w:rsidRPr="000A7016">
        <w:rPr>
          <w:i/>
          <w:iCs/>
          <w:sz w:val="21"/>
        </w:rPr>
        <w:t>(Leave this page blank)</w:t>
      </w:r>
    </w:p>
    <w:p w14:paraId="0702FCFB" w14:textId="77777777" w:rsidR="00A6517A" w:rsidRDefault="00A6517A" w:rsidP="00EA0015">
      <w:pPr>
        <w:tabs>
          <w:tab w:val="left" w:pos="5720"/>
        </w:tabs>
        <w:rPr>
          <w:sz w:val="21"/>
        </w:rPr>
      </w:pPr>
    </w:p>
    <w:p w14:paraId="18AFEFB2" w14:textId="77777777" w:rsidR="00A6517A" w:rsidRDefault="00A6517A" w:rsidP="00EA0015">
      <w:pPr>
        <w:tabs>
          <w:tab w:val="left" w:pos="5720"/>
        </w:tabs>
        <w:rPr>
          <w:sz w:val="21"/>
        </w:rPr>
      </w:pPr>
    </w:p>
    <w:p w14:paraId="308B3038" w14:textId="77777777" w:rsidR="00A6517A" w:rsidRDefault="00A6517A" w:rsidP="00EA0015">
      <w:pPr>
        <w:tabs>
          <w:tab w:val="left" w:pos="5720"/>
        </w:tabs>
        <w:rPr>
          <w:sz w:val="21"/>
        </w:rPr>
      </w:pPr>
    </w:p>
    <w:p w14:paraId="66C5A2CB" w14:textId="77777777" w:rsidR="00A6517A" w:rsidRDefault="00A6517A" w:rsidP="00EA0015">
      <w:pPr>
        <w:tabs>
          <w:tab w:val="left" w:pos="5720"/>
        </w:tabs>
        <w:rPr>
          <w:sz w:val="21"/>
        </w:rPr>
      </w:pPr>
    </w:p>
    <w:p w14:paraId="47032667" w14:textId="77777777" w:rsidR="00A6517A" w:rsidRDefault="00A6517A" w:rsidP="00EA0015">
      <w:pPr>
        <w:tabs>
          <w:tab w:val="left" w:pos="5720"/>
        </w:tabs>
        <w:rPr>
          <w:sz w:val="21"/>
        </w:rPr>
      </w:pPr>
    </w:p>
    <w:p w14:paraId="5EE52365" w14:textId="77777777" w:rsidR="00A6517A" w:rsidRDefault="00A6517A" w:rsidP="00EA0015">
      <w:pPr>
        <w:tabs>
          <w:tab w:val="left" w:pos="5720"/>
        </w:tabs>
        <w:rPr>
          <w:sz w:val="21"/>
        </w:rPr>
      </w:pPr>
    </w:p>
    <w:p w14:paraId="178BBBB3" w14:textId="77777777" w:rsidR="00A6517A" w:rsidRDefault="00A6517A" w:rsidP="00EA0015">
      <w:pPr>
        <w:tabs>
          <w:tab w:val="left" w:pos="5720"/>
        </w:tabs>
        <w:rPr>
          <w:sz w:val="21"/>
        </w:rPr>
      </w:pPr>
    </w:p>
    <w:p w14:paraId="66AC8BFB" w14:textId="77777777" w:rsidR="00A6517A" w:rsidRDefault="00A6517A" w:rsidP="00EA0015">
      <w:pPr>
        <w:tabs>
          <w:tab w:val="left" w:pos="5720"/>
        </w:tabs>
        <w:rPr>
          <w:sz w:val="21"/>
        </w:rPr>
      </w:pPr>
    </w:p>
    <w:p w14:paraId="048300BE" w14:textId="77777777" w:rsidR="00A6517A" w:rsidRDefault="00A6517A" w:rsidP="00EA0015">
      <w:pPr>
        <w:tabs>
          <w:tab w:val="left" w:pos="5720"/>
        </w:tabs>
        <w:rPr>
          <w:sz w:val="21"/>
        </w:rPr>
      </w:pPr>
    </w:p>
    <w:p w14:paraId="30C0235C" w14:textId="77777777" w:rsidR="00A6517A" w:rsidRDefault="00A6517A" w:rsidP="00EA0015">
      <w:pPr>
        <w:tabs>
          <w:tab w:val="left" w:pos="5720"/>
        </w:tabs>
        <w:rPr>
          <w:sz w:val="21"/>
        </w:rPr>
      </w:pPr>
    </w:p>
    <w:p w14:paraId="56194BF3" w14:textId="77777777" w:rsidR="00A6517A" w:rsidRDefault="00A6517A" w:rsidP="00EA0015">
      <w:pPr>
        <w:tabs>
          <w:tab w:val="left" w:pos="5720"/>
        </w:tabs>
        <w:rPr>
          <w:sz w:val="21"/>
        </w:rPr>
      </w:pPr>
    </w:p>
    <w:p w14:paraId="238386B7" w14:textId="77777777" w:rsidR="00A6517A" w:rsidRDefault="00A6517A" w:rsidP="00EA0015">
      <w:pPr>
        <w:tabs>
          <w:tab w:val="left" w:pos="5720"/>
        </w:tabs>
        <w:rPr>
          <w:sz w:val="21"/>
        </w:rPr>
      </w:pPr>
    </w:p>
    <w:p w14:paraId="07D3E15E" w14:textId="77777777" w:rsidR="00A6517A" w:rsidRDefault="00A6517A" w:rsidP="00EA0015">
      <w:pPr>
        <w:tabs>
          <w:tab w:val="left" w:pos="5720"/>
        </w:tabs>
        <w:rPr>
          <w:sz w:val="21"/>
        </w:rPr>
      </w:pPr>
    </w:p>
    <w:p w14:paraId="6679802E" w14:textId="77777777" w:rsidR="00A6517A" w:rsidRDefault="00A6517A" w:rsidP="00EA0015">
      <w:pPr>
        <w:tabs>
          <w:tab w:val="left" w:pos="5720"/>
        </w:tabs>
        <w:rPr>
          <w:sz w:val="21"/>
        </w:rPr>
      </w:pPr>
    </w:p>
    <w:p w14:paraId="5E3744EB" w14:textId="77777777" w:rsidR="00A6517A" w:rsidRDefault="00A6517A" w:rsidP="00EA0015">
      <w:pPr>
        <w:tabs>
          <w:tab w:val="left" w:pos="5720"/>
        </w:tabs>
        <w:rPr>
          <w:sz w:val="21"/>
        </w:rPr>
      </w:pPr>
    </w:p>
    <w:p w14:paraId="095BCDE8" w14:textId="77777777" w:rsidR="00A6517A" w:rsidRDefault="00A6517A" w:rsidP="00EA0015">
      <w:pPr>
        <w:tabs>
          <w:tab w:val="left" w:pos="5720"/>
        </w:tabs>
        <w:rPr>
          <w:sz w:val="21"/>
        </w:rPr>
      </w:pPr>
    </w:p>
    <w:p w14:paraId="21F6EB4A" w14:textId="77777777" w:rsidR="00A6517A" w:rsidRDefault="00A6517A" w:rsidP="00EA0015">
      <w:pPr>
        <w:tabs>
          <w:tab w:val="left" w:pos="5720"/>
        </w:tabs>
        <w:rPr>
          <w:sz w:val="21"/>
        </w:rPr>
      </w:pPr>
    </w:p>
    <w:p w14:paraId="18AD3D98" w14:textId="77777777" w:rsidR="00A6517A" w:rsidRDefault="00A6517A" w:rsidP="00EA0015">
      <w:pPr>
        <w:tabs>
          <w:tab w:val="left" w:pos="5720"/>
        </w:tabs>
        <w:rPr>
          <w:sz w:val="21"/>
        </w:rPr>
      </w:pPr>
    </w:p>
    <w:p w14:paraId="49209D2D" w14:textId="77777777" w:rsidR="00A6517A" w:rsidRDefault="00A6517A" w:rsidP="00EA0015">
      <w:pPr>
        <w:tabs>
          <w:tab w:val="left" w:pos="5720"/>
        </w:tabs>
        <w:rPr>
          <w:sz w:val="21"/>
        </w:rPr>
      </w:pPr>
    </w:p>
    <w:p w14:paraId="033AA097" w14:textId="77777777" w:rsidR="00A6517A" w:rsidRDefault="00A6517A" w:rsidP="00EA0015">
      <w:pPr>
        <w:tabs>
          <w:tab w:val="left" w:pos="5720"/>
        </w:tabs>
        <w:rPr>
          <w:sz w:val="21"/>
        </w:rPr>
      </w:pPr>
    </w:p>
    <w:p w14:paraId="7B2F8124" w14:textId="77777777" w:rsidR="00A6517A" w:rsidRDefault="00A6517A" w:rsidP="00EA0015">
      <w:pPr>
        <w:tabs>
          <w:tab w:val="left" w:pos="5720"/>
        </w:tabs>
        <w:rPr>
          <w:sz w:val="21"/>
        </w:rPr>
      </w:pPr>
    </w:p>
    <w:p w14:paraId="687A3C70" w14:textId="77777777" w:rsidR="00A6517A" w:rsidRDefault="00A6517A" w:rsidP="00EA0015">
      <w:pPr>
        <w:tabs>
          <w:tab w:val="left" w:pos="5720"/>
        </w:tabs>
        <w:rPr>
          <w:sz w:val="21"/>
        </w:rPr>
      </w:pPr>
    </w:p>
    <w:p w14:paraId="346D76EB" w14:textId="77777777" w:rsidR="00A6517A" w:rsidRDefault="00A6517A" w:rsidP="00EA0015">
      <w:pPr>
        <w:tabs>
          <w:tab w:val="left" w:pos="5720"/>
        </w:tabs>
        <w:rPr>
          <w:sz w:val="21"/>
        </w:rPr>
      </w:pPr>
    </w:p>
    <w:p w14:paraId="6677F43A" w14:textId="77777777" w:rsidR="00A6517A" w:rsidRDefault="00A6517A" w:rsidP="00EA0015">
      <w:pPr>
        <w:tabs>
          <w:tab w:val="left" w:pos="5720"/>
        </w:tabs>
        <w:rPr>
          <w:sz w:val="21"/>
        </w:rPr>
      </w:pPr>
    </w:p>
    <w:p w14:paraId="22E153A0" w14:textId="77777777" w:rsidR="00A6517A" w:rsidRDefault="00A6517A" w:rsidP="00EA0015">
      <w:pPr>
        <w:tabs>
          <w:tab w:val="left" w:pos="5720"/>
        </w:tabs>
        <w:rPr>
          <w:sz w:val="21"/>
        </w:rPr>
      </w:pPr>
    </w:p>
    <w:p w14:paraId="3951F2F3" w14:textId="77777777" w:rsidR="00A6517A" w:rsidRDefault="00A6517A" w:rsidP="00EA0015">
      <w:pPr>
        <w:tabs>
          <w:tab w:val="left" w:pos="5720"/>
        </w:tabs>
        <w:rPr>
          <w:sz w:val="21"/>
        </w:rPr>
      </w:pPr>
    </w:p>
    <w:p w14:paraId="17E2153E" w14:textId="77777777" w:rsidR="00A6517A" w:rsidRDefault="00A6517A" w:rsidP="00EA0015">
      <w:pPr>
        <w:tabs>
          <w:tab w:val="left" w:pos="5720"/>
        </w:tabs>
        <w:rPr>
          <w:sz w:val="21"/>
        </w:rPr>
      </w:pPr>
    </w:p>
    <w:p w14:paraId="5755B181" w14:textId="77777777" w:rsidR="00A6517A" w:rsidRDefault="00A6517A" w:rsidP="00EA0015">
      <w:pPr>
        <w:tabs>
          <w:tab w:val="left" w:pos="5720"/>
        </w:tabs>
        <w:rPr>
          <w:sz w:val="21"/>
        </w:rPr>
      </w:pPr>
    </w:p>
    <w:p w14:paraId="0D8794BB" w14:textId="77777777" w:rsidR="00A6517A" w:rsidRDefault="00A6517A" w:rsidP="00EA0015">
      <w:pPr>
        <w:tabs>
          <w:tab w:val="left" w:pos="5720"/>
        </w:tabs>
        <w:rPr>
          <w:sz w:val="21"/>
        </w:rPr>
      </w:pPr>
    </w:p>
    <w:p w14:paraId="25618EDF" w14:textId="77777777" w:rsidR="00A6517A" w:rsidRDefault="00A6517A" w:rsidP="00EA0015">
      <w:pPr>
        <w:tabs>
          <w:tab w:val="left" w:pos="5720"/>
        </w:tabs>
        <w:rPr>
          <w:sz w:val="21"/>
        </w:rPr>
      </w:pPr>
    </w:p>
    <w:p w14:paraId="2AB2B8AF" w14:textId="77777777" w:rsidR="00A6517A" w:rsidRDefault="00A6517A" w:rsidP="00EA0015">
      <w:pPr>
        <w:tabs>
          <w:tab w:val="left" w:pos="5720"/>
        </w:tabs>
        <w:rPr>
          <w:sz w:val="21"/>
        </w:rPr>
      </w:pPr>
    </w:p>
    <w:p w14:paraId="2563E9D7" w14:textId="77777777" w:rsidR="00A6517A" w:rsidRDefault="00A6517A" w:rsidP="00EA0015">
      <w:pPr>
        <w:tabs>
          <w:tab w:val="left" w:pos="5720"/>
        </w:tabs>
        <w:rPr>
          <w:sz w:val="21"/>
        </w:rPr>
      </w:pPr>
    </w:p>
    <w:p w14:paraId="050EB5E6" w14:textId="77777777" w:rsidR="00A6517A" w:rsidRDefault="00A6517A" w:rsidP="00EA0015">
      <w:pPr>
        <w:tabs>
          <w:tab w:val="left" w:pos="5720"/>
        </w:tabs>
        <w:rPr>
          <w:sz w:val="21"/>
        </w:rPr>
      </w:pPr>
    </w:p>
    <w:p w14:paraId="2064F566" w14:textId="77777777" w:rsidR="00A6517A" w:rsidRDefault="00A6517A" w:rsidP="00EA0015">
      <w:pPr>
        <w:tabs>
          <w:tab w:val="left" w:pos="5720"/>
        </w:tabs>
        <w:rPr>
          <w:sz w:val="21"/>
        </w:rPr>
      </w:pPr>
    </w:p>
    <w:p w14:paraId="5C271069" w14:textId="77777777" w:rsidR="00A6517A" w:rsidRDefault="00A6517A" w:rsidP="00EA0015">
      <w:pPr>
        <w:tabs>
          <w:tab w:val="left" w:pos="5720"/>
        </w:tabs>
        <w:rPr>
          <w:sz w:val="21"/>
        </w:rPr>
      </w:pPr>
    </w:p>
    <w:p w14:paraId="61AD7B7C" w14:textId="77777777" w:rsidR="00A6517A" w:rsidRDefault="00A6517A" w:rsidP="00EA0015">
      <w:pPr>
        <w:tabs>
          <w:tab w:val="left" w:pos="5720"/>
        </w:tabs>
        <w:rPr>
          <w:sz w:val="21"/>
        </w:rPr>
      </w:pPr>
    </w:p>
    <w:p w14:paraId="5767411A" w14:textId="77777777" w:rsidR="00A6517A" w:rsidRDefault="00A6517A" w:rsidP="00EA0015">
      <w:pPr>
        <w:tabs>
          <w:tab w:val="left" w:pos="5720"/>
        </w:tabs>
        <w:rPr>
          <w:sz w:val="21"/>
        </w:rPr>
      </w:pPr>
    </w:p>
    <w:p w14:paraId="2F39625B" w14:textId="77777777" w:rsidR="00A6517A" w:rsidRDefault="00A6517A" w:rsidP="00EA0015">
      <w:pPr>
        <w:tabs>
          <w:tab w:val="left" w:pos="5720"/>
        </w:tabs>
        <w:rPr>
          <w:sz w:val="21"/>
        </w:rPr>
      </w:pPr>
    </w:p>
    <w:p w14:paraId="477F03B7" w14:textId="77777777" w:rsidR="00A6517A" w:rsidRDefault="00A6517A" w:rsidP="00EA0015">
      <w:pPr>
        <w:tabs>
          <w:tab w:val="left" w:pos="5720"/>
        </w:tabs>
        <w:rPr>
          <w:sz w:val="21"/>
        </w:rPr>
      </w:pPr>
    </w:p>
    <w:p w14:paraId="6EBE6855" w14:textId="77777777" w:rsidR="00A6517A" w:rsidRDefault="00A6517A" w:rsidP="00EA0015">
      <w:pPr>
        <w:tabs>
          <w:tab w:val="left" w:pos="5720"/>
        </w:tabs>
        <w:rPr>
          <w:sz w:val="21"/>
        </w:rPr>
      </w:pPr>
    </w:p>
    <w:p w14:paraId="19B57174" w14:textId="77777777" w:rsidR="00A6517A" w:rsidRDefault="00A6517A" w:rsidP="00EA0015">
      <w:pPr>
        <w:tabs>
          <w:tab w:val="left" w:pos="5720"/>
        </w:tabs>
        <w:rPr>
          <w:sz w:val="21"/>
        </w:rPr>
      </w:pPr>
    </w:p>
    <w:p w14:paraId="60CE2A42" w14:textId="77777777" w:rsidR="00A6517A" w:rsidRDefault="00A6517A" w:rsidP="00EA0015">
      <w:pPr>
        <w:tabs>
          <w:tab w:val="left" w:pos="5720"/>
        </w:tabs>
        <w:rPr>
          <w:sz w:val="21"/>
        </w:rPr>
      </w:pPr>
    </w:p>
    <w:p w14:paraId="60380BE1" w14:textId="77777777" w:rsidR="00A6517A" w:rsidRDefault="00A6517A" w:rsidP="00EA0015">
      <w:pPr>
        <w:tabs>
          <w:tab w:val="left" w:pos="5720"/>
        </w:tabs>
        <w:rPr>
          <w:sz w:val="21"/>
        </w:rPr>
      </w:pPr>
    </w:p>
    <w:p w14:paraId="612C91C6" w14:textId="77777777" w:rsidR="00A6517A" w:rsidRDefault="00A6517A" w:rsidP="00EA0015">
      <w:pPr>
        <w:tabs>
          <w:tab w:val="left" w:pos="5720"/>
        </w:tabs>
        <w:rPr>
          <w:sz w:val="21"/>
        </w:rPr>
      </w:pPr>
    </w:p>
    <w:p w14:paraId="05E14D5F" w14:textId="77777777" w:rsidR="00A6517A" w:rsidRDefault="00A6517A" w:rsidP="00EA0015">
      <w:pPr>
        <w:tabs>
          <w:tab w:val="left" w:pos="5720"/>
        </w:tabs>
        <w:rPr>
          <w:sz w:val="21"/>
        </w:rPr>
      </w:pPr>
    </w:p>
    <w:p w14:paraId="2F61F354" w14:textId="77777777" w:rsidR="00A6517A" w:rsidRDefault="00A6517A" w:rsidP="00EA0015">
      <w:pPr>
        <w:tabs>
          <w:tab w:val="left" w:pos="5720"/>
        </w:tabs>
        <w:rPr>
          <w:sz w:val="21"/>
        </w:rPr>
      </w:pPr>
    </w:p>
    <w:p w14:paraId="5BC0B1BC" w14:textId="77777777" w:rsidR="00A6517A" w:rsidRDefault="00A6517A" w:rsidP="00EA0015">
      <w:pPr>
        <w:tabs>
          <w:tab w:val="left" w:pos="5720"/>
        </w:tabs>
        <w:rPr>
          <w:sz w:val="21"/>
        </w:rPr>
      </w:pPr>
    </w:p>
    <w:p w14:paraId="0A6F596F" w14:textId="77777777" w:rsidR="00A6517A" w:rsidRDefault="00A6517A" w:rsidP="00EA0015">
      <w:pPr>
        <w:tabs>
          <w:tab w:val="left" w:pos="5720"/>
        </w:tabs>
        <w:rPr>
          <w:sz w:val="21"/>
        </w:rPr>
      </w:pPr>
    </w:p>
    <w:p w14:paraId="6CC6AC85" w14:textId="77777777" w:rsidR="00A6517A" w:rsidRDefault="00A6517A" w:rsidP="00EA0015">
      <w:pPr>
        <w:tabs>
          <w:tab w:val="left" w:pos="5720"/>
        </w:tabs>
        <w:rPr>
          <w:sz w:val="21"/>
        </w:rPr>
      </w:pPr>
    </w:p>
    <w:p w14:paraId="1CD5692C" w14:textId="77777777" w:rsidR="00A6517A" w:rsidRDefault="00A6517A" w:rsidP="00EA0015">
      <w:pPr>
        <w:tabs>
          <w:tab w:val="left" w:pos="5720"/>
        </w:tabs>
        <w:rPr>
          <w:sz w:val="21"/>
        </w:rPr>
      </w:pPr>
    </w:p>
    <w:p w14:paraId="42308464" w14:textId="77777777" w:rsidR="005C395C" w:rsidRDefault="005C395C" w:rsidP="00EA0015">
      <w:pPr>
        <w:tabs>
          <w:tab w:val="left" w:pos="5720"/>
        </w:tabs>
        <w:rPr>
          <w:sz w:val="21"/>
        </w:rPr>
        <w:sectPr w:rsidR="005C395C" w:rsidSect="004D7B40">
          <w:headerReference w:type="default" r:id="rId12"/>
          <w:footerReference w:type="default" r:id="rId13"/>
          <w:headerReference w:type="first" r:id="rId14"/>
          <w:pgSz w:w="12240" w:h="15840" w:code="1"/>
          <w:pgMar w:top="1440" w:right="1440" w:bottom="1440" w:left="1440" w:header="289" w:footer="142" w:gutter="0"/>
          <w:pgNumType w:start="1"/>
          <w:cols w:space="720"/>
          <w:titlePg/>
          <w:docGrid w:linePitch="326"/>
        </w:sectPr>
      </w:pPr>
    </w:p>
    <w:p w14:paraId="557BB734" w14:textId="7AD5B461" w:rsidR="00A51DB2" w:rsidRPr="00567034" w:rsidRDefault="00E02D41">
      <w:pPr>
        <w:pStyle w:val="TOC1"/>
        <w:rPr>
          <w:rFonts w:ascii="Times New Roman" w:eastAsiaTheme="minorEastAsia" w:hAnsi="Times New Roman" w:cs="Times New Roman"/>
          <w:noProof/>
          <w:kern w:val="2"/>
          <w:sz w:val="28"/>
          <w:szCs w:val="28"/>
          <w:lang w:eastAsia="en-GB"/>
          <w14:ligatures w14:val="standardContextual"/>
        </w:rPr>
      </w:pPr>
      <w:r w:rsidRPr="00927752">
        <w:rPr>
          <w:rFonts w:ascii="Times New Roman" w:hAnsi="Times New Roman" w:cs="Times New Roman"/>
          <w:b/>
          <w:bCs/>
          <w:sz w:val="20"/>
          <w:szCs w:val="20"/>
        </w:rPr>
        <w:lastRenderedPageBreak/>
        <w:fldChar w:fldCharType="begin"/>
      </w:r>
      <w:r w:rsidRPr="47FBD067">
        <w:rPr>
          <w:rFonts w:ascii="Times New Roman" w:hAnsi="Times New Roman" w:cs="Times New Roman"/>
          <w:b/>
          <w:bCs/>
          <w:sz w:val="20"/>
          <w:szCs w:val="20"/>
        </w:rPr>
        <w:instrText xml:space="preserve"> TOC \o "1-2" \h \z \u </w:instrText>
      </w:r>
      <w:r w:rsidRPr="00927752">
        <w:rPr>
          <w:rFonts w:ascii="Times New Roman" w:hAnsi="Times New Roman" w:cs="Times New Roman"/>
          <w:b/>
          <w:bCs/>
          <w:sz w:val="20"/>
          <w:szCs w:val="20"/>
        </w:rPr>
        <w:fldChar w:fldCharType="separate"/>
      </w:r>
      <w:hyperlink w:anchor="_Toc172624534" w:history="1">
        <w:r w:rsidR="00A51DB2" w:rsidRPr="00567034">
          <w:rPr>
            <w:rStyle w:val="Hyperlink"/>
            <w:rFonts w:ascii="Times New Roman" w:hAnsi="Times New Roman" w:cs="Times New Roman"/>
            <w:noProof/>
            <w:sz w:val="28"/>
            <w:szCs w:val="28"/>
          </w:rPr>
          <w:t>1.</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Acronyms and Glossary of Terms</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_Toc172624534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iii</w:t>
        </w:r>
        <w:r w:rsidR="00A51DB2" w:rsidRPr="00567034">
          <w:rPr>
            <w:rFonts w:ascii="Times New Roman" w:hAnsi="Times New Roman" w:cs="Times New Roman"/>
            <w:noProof/>
            <w:webHidden/>
            <w:sz w:val="28"/>
            <w:szCs w:val="28"/>
          </w:rPr>
          <w:fldChar w:fldCharType="end"/>
        </w:r>
      </w:hyperlink>
    </w:p>
    <w:p w14:paraId="06302042" w14:textId="64B012CC" w:rsidR="00A51DB2" w:rsidRPr="00567034" w:rsidRDefault="00000000">
      <w:pPr>
        <w:pStyle w:val="TOC1"/>
        <w:rPr>
          <w:rFonts w:ascii="Times New Roman" w:eastAsiaTheme="minorEastAsia" w:hAnsi="Times New Roman" w:cs="Times New Roman"/>
          <w:noProof/>
          <w:kern w:val="2"/>
          <w:sz w:val="28"/>
          <w:szCs w:val="28"/>
          <w:lang w:eastAsia="en-GB"/>
          <w14:ligatures w14:val="standardContextual"/>
        </w:rPr>
      </w:pPr>
      <w:hyperlink w:anchor="_Toc172624535" w:history="1">
        <w:r w:rsidR="00A51DB2" w:rsidRPr="00567034">
          <w:rPr>
            <w:rStyle w:val="Hyperlink"/>
            <w:rFonts w:ascii="Times New Roman" w:hAnsi="Times New Roman" w:cs="Times New Roman"/>
            <w:noProof/>
            <w:sz w:val="28"/>
            <w:szCs w:val="28"/>
          </w:rPr>
          <w:t>2.</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Key Entity Information and Management</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_Toc172624535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iv</w:t>
        </w:r>
        <w:r w:rsidR="00A51DB2" w:rsidRPr="00567034">
          <w:rPr>
            <w:rFonts w:ascii="Times New Roman" w:hAnsi="Times New Roman" w:cs="Times New Roman"/>
            <w:noProof/>
            <w:webHidden/>
            <w:sz w:val="28"/>
            <w:szCs w:val="28"/>
          </w:rPr>
          <w:fldChar w:fldCharType="end"/>
        </w:r>
      </w:hyperlink>
    </w:p>
    <w:p w14:paraId="7F5239B2" w14:textId="41F8E22B" w:rsidR="00A51DB2" w:rsidRPr="00567034" w:rsidRDefault="00000000">
      <w:pPr>
        <w:pStyle w:val="TOC1"/>
        <w:rPr>
          <w:rFonts w:ascii="Times New Roman" w:eastAsiaTheme="minorEastAsia" w:hAnsi="Times New Roman" w:cs="Times New Roman"/>
          <w:noProof/>
          <w:kern w:val="2"/>
          <w:sz w:val="28"/>
          <w:szCs w:val="28"/>
          <w:lang w:eastAsia="en-GB"/>
          <w14:ligatures w14:val="standardContextual"/>
        </w:rPr>
      </w:pPr>
      <w:hyperlink w:anchor="_Toc172624536" w:history="1">
        <w:r w:rsidR="00A51DB2" w:rsidRPr="00567034">
          <w:rPr>
            <w:rStyle w:val="Hyperlink"/>
            <w:rFonts w:ascii="Times New Roman" w:hAnsi="Times New Roman" w:cs="Times New Roman"/>
            <w:noProof/>
            <w:sz w:val="28"/>
            <w:szCs w:val="28"/>
          </w:rPr>
          <w:t>3.</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Governance Statement</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_Toc172624536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vii</w:t>
        </w:r>
        <w:r w:rsidR="00A51DB2" w:rsidRPr="00567034">
          <w:rPr>
            <w:rFonts w:ascii="Times New Roman" w:hAnsi="Times New Roman" w:cs="Times New Roman"/>
            <w:noProof/>
            <w:webHidden/>
            <w:sz w:val="28"/>
            <w:szCs w:val="28"/>
          </w:rPr>
          <w:fldChar w:fldCharType="end"/>
        </w:r>
      </w:hyperlink>
    </w:p>
    <w:p w14:paraId="107C6AF0" w14:textId="6BF633E7" w:rsidR="00A51DB2" w:rsidRPr="00567034" w:rsidRDefault="00000000">
      <w:pPr>
        <w:pStyle w:val="TOC1"/>
        <w:rPr>
          <w:rFonts w:ascii="Times New Roman" w:eastAsiaTheme="minorEastAsia" w:hAnsi="Times New Roman" w:cs="Times New Roman"/>
          <w:noProof/>
          <w:kern w:val="2"/>
          <w:sz w:val="28"/>
          <w:szCs w:val="28"/>
          <w:lang w:eastAsia="en-GB"/>
          <w14:ligatures w14:val="standardContextual"/>
        </w:rPr>
      </w:pPr>
      <w:hyperlink w:anchor="_Toc172624537" w:history="1">
        <w:r w:rsidR="00A51DB2" w:rsidRPr="00567034">
          <w:rPr>
            <w:rStyle w:val="Hyperlink"/>
            <w:rFonts w:ascii="Times New Roman" w:hAnsi="Times New Roman" w:cs="Times New Roman"/>
            <w:noProof/>
            <w:sz w:val="28"/>
            <w:szCs w:val="28"/>
          </w:rPr>
          <w:t>4.</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Foreword by CECM Finance and Economic Planning</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_Toc172624537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xiii</w:t>
        </w:r>
        <w:r w:rsidR="00A51DB2" w:rsidRPr="00567034">
          <w:rPr>
            <w:rFonts w:ascii="Times New Roman" w:hAnsi="Times New Roman" w:cs="Times New Roman"/>
            <w:noProof/>
            <w:webHidden/>
            <w:sz w:val="28"/>
            <w:szCs w:val="28"/>
          </w:rPr>
          <w:fldChar w:fldCharType="end"/>
        </w:r>
      </w:hyperlink>
    </w:p>
    <w:p w14:paraId="101F23AD" w14:textId="57C68EC9" w:rsidR="00A51DB2" w:rsidRPr="00567034" w:rsidRDefault="00000000">
      <w:pPr>
        <w:pStyle w:val="TOC1"/>
        <w:rPr>
          <w:rFonts w:ascii="Times New Roman" w:eastAsiaTheme="minorEastAsia" w:hAnsi="Times New Roman" w:cs="Times New Roman"/>
          <w:noProof/>
          <w:kern w:val="2"/>
          <w:sz w:val="28"/>
          <w:szCs w:val="28"/>
          <w:lang w:eastAsia="en-GB"/>
          <w14:ligatures w14:val="standardContextual"/>
        </w:rPr>
      </w:pPr>
      <w:hyperlink w:anchor="_Toc172624538" w:history="1">
        <w:r w:rsidR="00A51DB2" w:rsidRPr="00567034">
          <w:rPr>
            <w:rStyle w:val="Hyperlink"/>
            <w:rFonts w:ascii="Times New Roman" w:hAnsi="Times New Roman" w:cs="Times New Roman"/>
            <w:noProof/>
            <w:sz w:val="28"/>
            <w:szCs w:val="28"/>
          </w:rPr>
          <w:t>5.</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Statement of Performance against County Predetermined Objectives</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_Toc172624538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xiv</w:t>
        </w:r>
        <w:r w:rsidR="00A51DB2" w:rsidRPr="00567034">
          <w:rPr>
            <w:rFonts w:ascii="Times New Roman" w:hAnsi="Times New Roman" w:cs="Times New Roman"/>
            <w:noProof/>
            <w:webHidden/>
            <w:sz w:val="28"/>
            <w:szCs w:val="28"/>
          </w:rPr>
          <w:fldChar w:fldCharType="end"/>
        </w:r>
      </w:hyperlink>
    </w:p>
    <w:p w14:paraId="15A856F4" w14:textId="3BC4AF2E" w:rsidR="00A51DB2" w:rsidRPr="00567034" w:rsidRDefault="00000000">
      <w:pPr>
        <w:pStyle w:val="TOC1"/>
        <w:rPr>
          <w:rFonts w:ascii="Times New Roman" w:eastAsiaTheme="minorEastAsia" w:hAnsi="Times New Roman" w:cs="Times New Roman"/>
          <w:noProof/>
          <w:kern w:val="2"/>
          <w:sz w:val="28"/>
          <w:szCs w:val="28"/>
          <w:lang w:eastAsia="en-GB"/>
          <w14:ligatures w14:val="standardContextual"/>
        </w:rPr>
      </w:pPr>
      <w:hyperlink w:anchor="_Toc172624539" w:history="1">
        <w:r w:rsidR="00A51DB2" w:rsidRPr="00567034">
          <w:rPr>
            <w:rStyle w:val="Hyperlink"/>
            <w:rFonts w:ascii="Times New Roman" w:hAnsi="Times New Roman" w:cs="Times New Roman"/>
            <w:noProof/>
            <w:sz w:val="28"/>
            <w:szCs w:val="28"/>
          </w:rPr>
          <w:t>6.</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Environmental and Sustainability Reporting</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_Toc172624539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ii</w:t>
        </w:r>
        <w:r w:rsidR="00A51DB2" w:rsidRPr="00567034">
          <w:rPr>
            <w:rFonts w:ascii="Times New Roman" w:hAnsi="Times New Roman" w:cs="Times New Roman"/>
            <w:noProof/>
            <w:webHidden/>
            <w:sz w:val="28"/>
            <w:szCs w:val="28"/>
          </w:rPr>
          <w:fldChar w:fldCharType="end"/>
        </w:r>
      </w:hyperlink>
    </w:p>
    <w:p w14:paraId="761C7D78" w14:textId="480DBA5A" w:rsidR="00A51DB2" w:rsidRPr="00567034" w:rsidRDefault="00000000">
      <w:pPr>
        <w:pStyle w:val="TOC1"/>
        <w:rPr>
          <w:rFonts w:ascii="Times New Roman" w:eastAsiaTheme="minorEastAsia" w:hAnsi="Times New Roman" w:cs="Times New Roman"/>
          <w:noProof/>
          <w:kern w:val="2"/>
          <w:sz w:val="28"/>
          <w:szCs w:val="28"/>
          <w:lang w:eastAsia="en-GB"/>
          <w14:ligatures w14:val="standardContextual"/>
        </w:rPr>
      </w:pPr>
      <w:hyperlink w:anchor="_Toc172624540" w:history="1">
        <w:r w:rsidR="00A51DB2" w:rsidRPr="00567034">
          <w:rPr>
            <w:rStyle w:val="Hyperlink"/>
            <w:rFonts w:ascii="Times New Roman" w:hAnsi="Times New Roman" w:cs="Times New Roman"/>
            <w:noProof/>
            <w:sz w:val="28"/>
            <w:szCs w:val="28"/>
          </w:rPr>
          <w:t>7.</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Management Discussion and Analysis</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_Toc172624540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iii</w:t>
        </w:r>
        <w:r w:rsidR="00A51DB2" w:rsidRPr="00567034">
          <w:rPr>
            <w:rFonts w:ascii="Times New Roman" w:hAnsi="Times New Roman" w:cs="Times New Roman"/>
            <w:noProof/>
            <w:webHidden/>
            <w:sz w:val="28"/>
            <w:szCs w:val="28"/>
          </w:rPr>
          <w:fldChar w:fldCharType="end"/>
        </w:r>
      </w:hyperlink>
    </w:p>
    <w:p w14:paraId="3E065297" w14:textId="0723A039" w:rsidR="00A51DB2" w:rsidRPr="00567034" w:rsidRDefault="00000000">
      <w:pPr>
        <w:pStyle w:val="TOC1"/>
        <w:rPr>
          <w:rFonts w:ascii="Times New Roman" w:eastAsiaTheme="minorEastAsia" w:hAnsi="Times New Roman" w:cs="Times New Roman"/>
          <w:noProof/>
          <w:kern w:val="2"/>
          <w:sz w:val="28"/>
          <w:szCs w:val="28"/>
          <w:lang w:eastAsia="en-GB"/>
          <w14:ligatures w14:val="standardContextual"/>
        </w:rPr>
      </w:pPr>
      <w:hyperlink w:anchor="_Toc172624541" w:history="1">
        <w:r w:rsidR="00A51DB2" w:rsidRPr="00567034">
          <w:rPr>
            <w:rStyle w:val="Hyperlink"/>
            <w:rFonts w:ascii="Times New Roman" w:hAnsi="Times New Roman" w:cs="Times New Roman"/>
            <w:noProof/>
            <w:sz w:val="28"/>
            <w:szCs w:val="28"/>
          </w:rPr>
          <w:t>8.</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Statement of Management Responsibilities</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_Toc172624541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iv</w:t>
        </w:r>
        <w:r w:rsidR="00A51DB2" w:rsidRPr="00567034">
          <w:rPr>
            <w:rFonts w:ascii="Times New Roman" w:hAnsi="Times New Roman" w:cs="Times New Roman"/>
            <w:noProof/>
            <w:webHidden/>
            <w:sz w:val="28"/>
            <w:szCs w:val="28"/>
          </w:rPr>
          <w:fldChar w:fldCharType="end"/>
        </w:r>
      </w:hyperlink>
    </w:p>
    <w:p w14:paraId="139B3736" w14:textId="301BA3B7" w:rsidR="00A51DB2" w:rsidRPr="00567034" w:rsidRDefault="00000000" w:rsidP="00567034">
      <w:pPr>
        <w:pStyle w:val="TOC1"/>
        <w:ind w:left="440" w:hanging="440"/>
        <w:rPr>
          <w:rFonts w:ascii="Times New Roman" w:eastAsiaTheme="minorEastAsia" w:hAnsi="Times New Roman" w:cs="Times New Roman"/>
          <w:noProof/>
          <w:kern w:val="2"/>
          <w:sz w:val="28"/>
          <w:szCs w:val="28"/>
          <w:lang w:eastAsia="en-GB"/>
          <w14:ligatures w14:val="standardContextual"/>
        </w:rPr>
      </w:pPr>
      <w:hyperlink w:anchor="_Toc172624542" w:history="1">
        <w:r w:rsidR="00A51DB2" w:rsidRPr="00567034">
          <w:rPr>
            <w:rStyle w:val="Hyperlink"/>
            <w:rFonts w:ascii="Times New Roman" w:hAnsi="Times New Roman" w:cs="Times New Roman"/>
            <w:noProof/>
            <w:sz w:val="28"/>
            <w:szCs w:val="28"/>
          </w:rPr>
          <w:t>9.</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Report of the Independent Auditor on the Annual Consolidated Financial Statements for County Government of xx (specify County name)</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_Toc172624542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vi</w:t>
        </w:r>
        <w:r w:rsidR="00A51DB2" w:rsidRPr="00567034">
          <w:rPr>
            <w:rFonts w:ascii="Times New Roman" w:hAnsi="Times New Roman" w:cs="Times New Roman"/>
            <w:noProof/>
            <w:webHidden/>
            <w:sz w:val="28"/>
            <w:szCs w:val="28"/>
          </w:rPr>
          <w:fldChar w:fldCharType="end"/>
        </w:r>
      </w:hyperlink>
    </w:p>
    <w:p w14:paraId="44A1C99D" w14:textId="4F304352" w:rsidR="00A51DB2" w:rsidRPr="00567034" w:rsidRDefault="00000000">
      <w:pPr>
        <w:pStyle w:val="TOC1"/>
        <w:rPr>
          <w:rFonts w:ascii="Times New Roman" w:eastAsiaTheme="minorEastAsia" w:hAnsi="Times New Roman" w:cs="Times New Roman"/>
          <w:noProof/>
          <w:kern w:val="2"/>
          <w:sz w:val="28"/>
          <w:szCs w:val="28"/>
          <w:lang w:eastAsia="en-GB"/>
          <w14:ligatures w14:val="standardContextual"/>
        </w:rPr>
      </w:pPr>
      <w:hyperlink w:anchor="_Toc172624543" w:history="1">
        <w:r w:rsidR="00A51DB2" w:rsidRPr="00567034">
          <w:rPr>
            <w:rStyle w:val="Hyperlink"/>
            <w:rFonts w:ascii="Times New Roman" w:hAnsi="Times New Roman" w:cs="Times New Roman"/>
            <w:noProof/>
            <w:sz w:val="28"/>
            <w:szCs w:val="28"/>
          </w:rPr>
          <w:t>10.</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Statement of Financial Performance for the year ended 30</w:t>
        </w:r>
        <w:r w:rsidR="00A51DB2" w:rsidRPr="00567034">
          <w:rPr>
            <w:rStyle w:val="Hyperlink"/>
            <w:rFonts w:ascii="Times New Roman" w:hAnsi="Times New Roman" w:cs="Times New Roman"/>
            <w:noProof/>
            <w:sz w:val="28"/>
            <w:szCs w:val="28"/>
            <w:vertAlign w:val="superscript"/>
          </w:rPr>
          <w:t>th</w:t>
        </w:r>
        <w:r w:rsidR="00A51DB2" w:rsidRPr="00567034">
          <w:rPr>
            <w:rStyle w:val="Hyperlink"/>
            <w:rFonts w:ascii="Times New Roman" w:hAnsi="Times New Roman" w:cs="Times New Roman"/>
            <w:noProof/>
            <w:sz w:val="28"/>
            <w:szCs w:val="28"/>
          </w:rPr>
          <w:t xml:space="preserve"> June 20xx</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_Toc172624543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1</w:t>
        </w:r>
        <w:r w:rsidR="00A51DB2" w:rsidRPr="00567034">
          <w:rPr>
            <w:rFonts w:ascii="Times New Roman" w:hAnsi="Times New Roman" w:cs="Times New Roman"/>
            <w:noProof/>
            <w:webHidden/>
            <w:sz w:val="28"/>
            <w:szCs w:val="28"/>
          </w:rPr>
          <w:fldChar w:fldCharType="end"/>
        </w:r>
      </w:hyperlink>
    </w:p>
    <w:p w14:paraId="0DC07251" w14:textId="29BD98A3" w:rsidR="00A51DB2" w:rsidRPr="00567034" w:rsidRDefault="00000000">
      <w:pPr>
        <w:pStyle w:val="TOC1"/>
        <w:rPr>
          <w:rFonts w:ascii="Times New Roman" w:eastAsiaTheme="minorEastAsia" w:hAnsi="Times New Roman" w:cs="Times New Roman"/>
          <w:noProof/>
          <w:kern w:val="2"/>
          <w:sz w:val="28"/>
          <w:szCs w:val="28"/>
          <w:lang w:eastAsia="en-GB"/>
          <w14:ligatures w14:val="standardContextual"/>
        </w:rPr>
      </w:pPr>
      <w:hyperlink w:anchor="_Toc172624544" w:history="1">
        <w:r w:rsidR="00A51DB2" w:rsidRPr="00567034">
          <w:rPr>
            <w:rStyle w:val="Hyperlink"/>
            <w:rFonts w:ascii="Times New Roman" w:hAnsi="Times New Roman" w:cs="Times New Roman"/>
            <w:noProof/>
            <w:sz w:val="28"/>
            <w:szCs w:val="28"/>
          </w:rPr>
          <w:t>11.</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Statement of Financial Position as at 30</w:t>
        </w:r>
        <w:r w:rsidR="00A51DB2" w:rsidRPr="00567034">
          <w:rPr>
            <w:rStyle w:val="Hyperlink"/>
            <w:rFonts w:ascii="Times New Roman" w:hAnsi="Times New Roman" w:cs="Times New Roman"/>
            <w:noProof/>
            <w:sz w:val="28"/>
            <w:szCs w:val="28"/>
            <w:vertAlign w:val="superscript"/>
          </w:rPr>
          <w:t>th</w:t>
        </w:r>
        <w:r w:rsidR="00A51DB2" w:rsidRPr="00567034">
          <w:rPr>
            <w:rStyle w:val="Hyperlink"/>
            <w:rFonts w:ascii="Times New Roman" w:hAnsi="Times New Roman" w:cs="Times New Roman"/>
            <w:noProof/>
            <w:sz w:val="28"/>
            <w:szCs w:val="28"/>
          </w:rPr>
          <w:t xml:space="preserve"> June 20xx</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_Toc172624544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2</w:t>
        </w:r>
        <w:r w:rsidR="00A51DB2" w:rsidRPr="00567034">
          <w:rPr>
            <w:rFonts w:ascii="Times New Roman" w:hAnsi="Times New Roman" w:cs="Times New Roman"/>
            <w:noProof/>
            <w:webHidden/>
            <w:sz w:val="28"/>
            <w:szCs w:val="28"/>
          </w:rPr>
          <w:fldChar w:fldCharType="end"/>
        </w:r>
      </w:hyperlink>
    </w:p>
    <w:p w14:paraId="2AEE3E95" w14:textId="30BEE16C" w:rsidR="00A51DB2" w:rsidRPr="00567034" w:rsidRDefault="00000000">
      <w:pPr>
        <w:pStyle w:val="TOC1"/>
        <w:rPr>
          <w:rFonts w:ascii="Times New Roman" w:eastAsiaTheme="minorEastAsia" w:hAnsi="Times New Roman" w:cs="Times New Roman"/>
          <w:noProof/>
          <w:kern w:val="2"/>
          <w:sz w:val="28"/>
          <w:szCs w:val="28"/>
          <w:lang w:eastAsia="en-GB"/>
          <w14:ligatures w14:val="standardContextual"/>
        </w:rPr>
      </w:pPr>
      <w:hyperlink w:anchor="_Toc172624545" w:history="1">
        <w:r w:rsidR="00A51DB2" w:rsidRPr="00567034">
          <w:rPr>
            <w:rStyle w:val="Hyperlink"/>
            <w:rFonts w:ascii="Times New Roman" w:hAnsi="Times New Roman" w:cs="Times New Roman"/>
            <w:noProof/>
            <w:sz w:val="28"/>
            <w:szCs w:val="28"/>
          </w:rPr>
          <w:t>12.</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 xml:space="preserve">Statement of Changes in Net Assets </w:t>
        </w:r>
        <w:r w:rsidR="00A51DB2" w:rsidRPr="00567034">
          <w:rPr>
            <w:rStyle w:val="Hyperlink"/>
            <w:rFonts w:ascii="Times New Roman" w:hAnsi="Times New Roman" w:cs="Times New Roman"/>
            <w:bCs/>
            <w:noProof/>
            <w:sz w:val="28"/>
            <w:szCs w:val="28"/>
          </w:rPr>
          <w:t>for the year ended 30 June 20xx</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_Toc172624545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4</w:t>
        </w:r>
        <w:r w:rsidR="00A51DB2" w:rsidRPr="00567034">
          <w:rPr>
            <w:rFonts w:ascii="Times New Roman" w:hAnsi="Times New Roman" w:cs="Times New Roman"/>
            <w:noProof/>
            <w:webHidden/>
            <w:sz w:val="28"/>
            <w:szCs w:val="28"/>
          </w:rPr>
          <w:fldChar w:fldCharType="end"/>
        </w:r>
      </w:hyperlink>
    </w:p>
    <w:p w14:paraId="10E3939A" w14:textId="247BBA8F" w:rsidR="00A51DB2" w:rsidRPr="00567034" w:rsidRDefault="00000000">
      <w:pPr>
        <w:pStyle w:val="TOC1"/>
        <w:rPr>
          <w:rFonts w:ascii="Times New Roman" w:eastAsiaTheme="minorEastAsia" w:hAnsi="Times New Roman" w:cs="Times New Roman"/>
          <w:noProof/>
          <w:kern w:val="2"/>
          <w:sz w:val="28"/>
          <w:szCs w:val="28"/>
          <w:lang w:eastAsia="en-GB"/>
          <w14:ligatures w14:val="standardContextual"/>
        </w:rPr>
      </w:pPr>
      <w:hyperlink w:anchor="_Toc172624546" w:history="1">
        <w:r w:rsidR="00A51DB2" w:rsidRPr="00567034">
          <w:rPr>
            <w:rStyle w:val="Hyperlink"/>
            <w:rFonts w:ascii="Times New Roman" w:hAnsi="Times New Roman" w:cs="Times New Roman"/>
            <w:noProof/>
            <w:sz w:val="28"/>
            <w:szCs w:val="28"/>
          </w:rPr>
          <w:t>13.</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Statement of Cash flows for the year ended 30th June 20xx</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_Toc172624546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5</w:t>
        </w:r>
        <w:r w:rsidR="00A51DB2" w:rsidRPr="00567034">
          <w:rPr>
            <w:rFonts w:ascii="Times New Roman" w:hAnsi="Times New Roman" w:cs="Times New Roman"/>
            <w:noProof/>
            <w:webHidden/>
            <w:sz w:val="28"/>
            <w:szCs w:val="28"/>
          </w:rPr>
          <w:fldChar w:fldCharType="end"/>
        </w:r>
      </w:hyperlink>
    </w:p>
    <w:p w14:paraId="05A23AA3" w14:textId="71E8BA3C" w:rsidR="00A51DB2" w:rsidRPr="00567034" w:rsidRDefault="00000000">
      <w:pPr>
        <w:pStyle w:val="TOC1"/>
        <w:rPr>
          <w:rFonts w:ascii="Times New Roman" w:eastAsiaTheme="minorEastAsia" w:hAnsi="Times New Roman" w:cs="Times New Roman"/>
          <w:noProof/>
          <w:kern w:val="2"/>
          <w:sz w:val="28"/>
          <w:szCs w:val="28"/>
          <w:lang w:eastAsia="en-GB"/>
          <w14:ligatures w14:val="standardContextual"/>
        </w:rPr>
      </w:pPr>
      <w:hyperlink w:anchor="_Toc172624547" w:history="1">
        <w:r w:rsidR="00A51DB2" w:rsidRPr="00567034">
          <w:rPr>
            <w:rStyle w:val="Hyperlink"/>
            <w:rFonts w:ascii="Times New Roman" w:hAnsi="Times New Roman" w:cs="Times New Roman"/>
            <w:noProof/>
            <w:sz w:val="28"/>
            <w:szCs w:val="28"/>
          </w:rPr>
          <w:t>14.</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Statement of Comparison of budget and actual Amounts for the year ended 30 June 20xx</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_Toc172624547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7</w:t>
        </w:r>
        <w:r w:rsidR="00A51DB2" w:rsidRPr="00567034">
          <w:rPr>
            <w:rFonts w:ascii="Times New Roman" w:hAnsi="Times New Roman" w:cs="Times New Roman"/>
            <w:noProof/>
            <w:webHidden/>
            <w:sz w:val="28"/>
            <w:szCs w:val="28"/>
          </w:rPr>
          <w:fldChar w:fldCharType="end"/>
        </w:r>
      </w:hyperlink>
    </w:p>
    <w:p w14:paraId="3BB041D4" w14:textId="3B98A2BA" w:rsidR="00A51DB2" w:rsidRPr="00567034" w:rsidRDefault="00000000">
      <w:pPr>
        <w:pStyle w:val="TOC1"/>
        <w:rPr>
          <w:rFonts w:ascii="Times New Roman" w:eastAsiaTheme="minorEastAsia" w:hAnsi="Times New Roman" w:cs="Times New Roman"/>
          <w:noProof/>
          <w:kern w:val="2"/>
          <w:sz w:val="28"/>
          <w:szCs w:val="28"/>
          <w:lang w:eastAsia="en-GB"/>
          <w14:ligatures w14:val="standardContextual"/>
        </w:rPr>
      </w:pPr>
      <w:hyperlink w:anchor="_Toc172624548" w:history="1">
        <w:r w:rsidR="00A51DB2" w:rsidRPr="00567034">
          <w:rPr>
            <w:rStyle w:val="Hyperlink"/>
            <w:rFonts w:ascii="Times New Roman" w:hAnsi="Times New Roman" w:cs="Times New Roman"/>
            <w:noProof/>
            <w:sz w:val="28"/>
            <w:szCs w:val="28"/>
          </w:rPr>
          <w:t>15.</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Notes to the Financial Statements</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_Toc172624548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11</w:t>
        </w:r>
        <w:r w:rsidR="00A51DB2" w:rsidRPr="00567034">
          <w:rPr>
            <w:rFonts w:ascii="Times New Roman" w:hAnsi="Times New Roman" w:cs="Times New Roman"/>
            <w:noProof/>
            <w:webHidden/>
            <w:sz w:val="28"/>
            <w:szCs w:val="28"/>
          </w:rPr>
          <w:fldChar w:fldCharType="end"/>
        </w:r>
      </w:hyperlink>
    </w:p>
    <w:p w14:paraId="73DA27D9" w14:textId="122E5F93" w:rsidR="00A51DB2" w:rsidRPr="00567034" w:rsidRDefault="00000000">
      <w:pPr>
        <w:pStyle w:val="TOC1"/>
        <w:rPr>
          <w:rFonts w:ascii="Times New Roman" w:eastAsiaTheme="minorEastAsia" w:hAnsi="Times New Roman" w:cs="Times New Roman"/>
          <w:noProof/>
          <w:kern w:val="2"/>
          <w:sz w:val="28"/>
          <w:szCs w:val="28"/>
          <w:lang w:eastAsia="en-GB"/>
          <w14:ligatures w14:val="standardContextual"/>
        </w:rPr>
      </w:pPr>
      <w:hyperlink w:anchor="_Toc172624549" w:history="1">
        <w:r w:rsidR="00A51DB2" w:rsidRPr="00567034">
          <w:rPr>
            <w:rStyle w:val="Hyperlink"/>
            <w:rFonts w:ascii="Times New Roman" w:hAnsi="Times New Roman" w:cs="Times New Roman"/>
            <w:noProof/>
            <w:sz w:val="28"/>
            <w:szCs w:val="28"/>
          </w:rPr>
          <w:t>16.</w:t>
        </w:r>
        <w:r w:rsidR="00A51DB2" w:rsidRPr="00567034">
          <w:rPr>
            <w:rFonts w:ascii="Times New Roman" w:eastAsiaTheme="minorEastAsia" w:hAnsi="Times New Roman" w:cs="Times New Roman"/>
            <w:noProof/>
            <w:kern w:val="2"/>
            <w:sz w:val="28"/>
            <w:szCs w:val="28"/>
            <w:lang w:eastAsia="en-GB"/>
            <w14:ligatures w14:val="standardContextual"/>
          </w:rPr>
          <w:tab/>
        </w:r>
        <w:r w:rsidR="00A51DB2" w:rsidRPr="00567034">
          <w:rPr>
            <w:rStyle w:val="Hyperlink"/>
            <w:rFonts w:ascii="Times New Roman" w:hAnsi="Times New Roman" w:cs="Times New Roman"/>
            <w:noProof/>
            <w:sz w:val="28"/>
            <w:szCs w:val="28"/>
          </w:rPr>
          <w:t>Appendix</w:t>
        </w:r>
        <w:r w:rsidR="00A51DB2" w:rsidRPr="00567034">
          <w:rPr>
            <w:rFonts w:ascii="Times New Roman" w:hAnsi="Times New Roman" w:cs="Times New Roman"/>
            <w:noProof/>
            <w:webHidden/>
            <w:sz w:val="28"/>
            <w:szCs w:val="28"/>
          </w:rPr>
          <w:tab/>
        </w:r>
        <w:r w:rsidR="00A51DB2" w:rsidRPr="00567034">
          <w:rPr>
            <w:rFonts w:ascii="Times New Roman" w:hAnsi="Times New Roman" w:cs="Times New Roman"/>
            <w:noProof/>
            <w:webHidden/>
            <w:sz w:val="28"/>
            <w:szCs w:val="28"/>
          </w:rPr>
          <w:fldChar w:fldCharType="begin"/>
        </w:r>
        <w:r w:rsidR="00A51DB2" w:rsidRPr="00567034">
          <w:rPr>
            <w:rFonts w:ascii="Times New Roman" w:hAnsi="Times New Roman" w:cs="Times New Roman"/>
            <w:noProof/>
            <w:webHidden/>
            <w:sz w:val="28"/>
            <w:szCs w:val="28"/>
          </w:rPr>
          <w:instrText xml:space="preserve"> PAGEREF _Toc172624549 \h </w:instrText>
        </w:r>
        <w:r w:rsidR="00A51DB2" w:rsidRPr="00567034">
          <w:rPr>
            <w:rFonts w:ascii="Times New Roman" w:hAnsi="Times New Roman" w:cs="Times New Roman"/>
            <w:noProof/>
            <w:webHidden/>
            <w:sz w:val="28"/>
            <w:szCs w:val="28"/>
          </w:rPr>
        </w:r>
        <w:r w:rsidR="00A51DB2" w:rsidRPr="00567034">
          <w:rPr>
            <w:rFonts w:ascii="Times New Roman" w:hAnsi="Times New Roman" w:cs="Times New Roman"/>
            <w:noProof/>
            <w:webHidden/>
            <w:sz w:val="28"/>
            <w:szCs w:val="28"/>
          </w:rPr>
          <w:fldChar w:fldCharType="separate"/>
        </w:r>
        <w:r w:rsidR="00A51DB2" w:rsidRPr="00567034">
          <w:rPr>
            <w:rFonts w:ascii="Times New Roman" w:hAnsi="Times New Roman" w:cs="Times New Roman"/>
            <w:noProof/>
            <w:webHidden/>
            <w:sz w:val="28"/>
            <w:szCs w:val="28"/>
          </w:rPr>
          <w:t>56</w:t>
        </w:r>
        <w:r w:rsidR="00A51DB2" w:rsidRPr="00567034">
          <w:rPr>
            <w:rFonts w:ascii="Times New Roman" w:hAnsi="Times New Roman" w:cs="Times New Roman"/>
            <w:noProof/>
            <w:webHidden/>
            <w:sz w:val="28"/>
            <w:szCs w:val="28"/>
          </w:rPr>
          <w:fldChar w:fldCharType="end"/>
        </w:r>
      </w:hyperlink>
    </w:p>
    <w:p w14:paraId="601186ED" w14:textId="133794C3" w:rsidR="00EA0015" w:rsidRDefault="00E02D41" w:rsidP="0075019A">
      <w:pPr>
        <w:tabs>
          <w:tab w:val="left" w:pos="3005"/>
        </w:tabs>
        <w:spacing w:after="240" w:line="360" w:lineRule="auto"/>
        <w:rPr>
          <w:rFonts w:eastAsia="MS Mincho"/>
          <w:lang w:val="en-US" w:eastAsia="ja-JP"/>
        </w:rPr>
      </w:pPr>
      <w:r w:rsidRPr="00927752">
        <w:rPr>
          <w:rFonts w:eastAsia="MS Mincho"/>
          <w:sz w:val="20"/>
          <w:szCs w:val="20"/>
          <w:lang w:val="en-US" w:eastAsia="ja-JP"/>
        </w:rPr>
        <w:fldChar w:fldCharType="end"/>
      </w:r>
      <w:bookmarkStart w:id="1" w:name="_Toc514233818"/>
      <w:r w:rsidR="0075019A">
        <w:rPr>
          <w:rFonts w:eastAsia="MS Mincho"/>
          <w:lang w:val="en-US" w:eastAsia="ja-JP"/>
        </w:rPr>
        <w:tab/>
      </w:r>
    </w:p>
    <w:p w14:paraId="1B72099E" w14:textId="77777777" w:rsidR="003D4274" w:rsidRDefault="003D4274" w:rsidP="00EA0015">
      <w:pPr>
        <w:spacing w:after="240"/>
        <w:rPr>
          <w:rFonts w:eastAsia="MS Mincho"/>
          <w:lang w:val="en-US" w:eastAsia="ja-JP"/>
        </w:rPr>
      </w:pPr>
    </w:p>
    <w:p w14:paraId="00E7ABDF" w14:textId="77777777" w:rsidR="003D4274" w:rsidRPr="003D4274" w:rsidRDefault="003D4274" w:rsidP="003D4274">
      <w:pPr>
        <w:rPr>
          <w:rFonts w:eastAsia="MS Mincho"/>
          <w:lang w:val="en-US" w:eastAsia="ja-JP"/>
        </w:rPr>
      </w:pPr>
    </w:p>
    <w:p w14:paraId="52B949B3" w14:textId="790F2690" w:rsidR="003D4274" w:rsidRPr="003D4274" w:rsidRDefault="003D4274" w:rsidP="003D4274">
      <w:pPr>
        <w:rPr>
          <w:rFonts w:eastAsia="MS Mincho"/>
          <w:lang w:val="en-US" w:eastAsia="ja-JP"/>
        </w:rPr>
      </w:pPr>
    </w:p>
    <w:p w14:paraId="632BB9A8" w14:textId="26BAA2EF" w:rsidR="2922A456" w:rsidRDefault="2922A456" w:rsidP="2922A456">
      <w:pPr>
        <w:rPr>
          <w:rFonts w:eastAsia="MS Mincho"/>
          <w:lang w:val="en-US" w:eastAsia="ja-JP"/>
        </w:rPr>
      </w:pPr>
    </w:p>
    <w:p w14:paraId="34262F4F" w14:textId="63E03278" w:rsidR="2922A456" w:rsidRDefault="2922A456" w:rsidP="2922A456">
      <w:pPr>
        <w:rPr>
          <w:rFonts w:eastAsia="MS Mincho"/>
          <w:lang w:val="en-US" w:eastAsia="ja-JP"/>
        </w:rPr>
      </w:pPr>
    </w:p>
    <w:p w14:paraId="294D4101" w14:textId="77777777" w:rsidR="003D4274" w:rsidRPr="003D4274" w:rsidRDefault="003D4274" w:rsidP="003D4274">
      <w:pPr>
        <w:tabs>
          <w:tab w:val="left" w:pos="4090"/>
        </w:tabs>
        <w:rPr>
          <w:rFonts w:eastAsia="MS Mincho"/>
          <w:lang w:val="en-US" w:eastAsia="ja-JP"/>
        </w:rPr>
      </w:pPr>
      <w:r>
        <w:rPr>
          <w:rFonts w:eastAsia="MS Mincho"/>
          <w:lang w:val="en-US" w:eastAsia="ja-JP"/>
        </w:rPr>
        <w:tab/>
      </w:r>
    </w:p>
    <w:p w14:paraId="13C394AA" w14:textId="77777777" w:rsidR="003D4274" w:rsidRDefault="003D4274" w:rsidP="003D4274">
      <w:pPr>
        <w:rPr>
          <w:rFonts w:eastAsia="MS Mincho"/>
          <w:lang w:val="en-US" w:eastAsia="ja-JP"/>
        </w:rPr>
      </w:pPr>
    </w:p>
    <w:p w14:paraId="7CA68EEB" w14:textId="3540C5E2" w:rsidR="0075019A" w:rsidRPr="00A36B67" w:rsidRDefault="0075019A" w:rsidP="0069589F">
      <w:pPr>
        <w:pStyle w:val="Heading1"/>
        <w:pageBreakBefore/>
        <w:numPr>
          <w:ilvl w:val="0"/>
          <w:numId w:val="2"/>
        </w:numPr>
        <w:tabs>
          <w:tab w:val="left" w:pos="360"/>
        </w:tabs>
        <w:spacing w:after="240"/>
        <w:jc w:val="both"/>
      </w:pPr>
      <w:bookmarkStart w:id="2" w:name="_Toc126750565"/>
      <w:bookmarkStart w:id="3" w:name="_Toc172624534"/>
      <w:r w:rsidRPr="00A36B67">
        <w:lastRenderedPageBreak/>
        <w:t xml:space="preserve">Acronyms and </w:t>
      </w:r>
      <w:bookmarkEnd w:id="2"/>
      <w:r w:rsidR="00486DA9">
        <w:t>Glossary of Terms</w:t>
      </w:r>
      <w:bookmarkEnd w:id="3"/>
    </w:p>
    <w:p w14:paraId="536BB88A" w14:textId="77777777" w:rsidR="007E37FE" w:rsidRPr="006A147B" w:rsidRDefault="007E37FE" w:rsidP="007E37FE">
      <w:pPr>
        <w:pStyle w:val="ListParagraph"/>
        <w:spacing w:line="360" w:lineRule="auto"/>
        <w:ind w:left="360"/>
        <w:jc w:val="both"/>
        <w:rPr>
          <w:b/>
          <w:bCs/>
          <w:sz w:val="22"/>
          <w:szCs w:val="22"/>
        </w:rPr>
      </w:pPr>
      <w:r w:rsidRPr="00953054">
        <w:rPr>
          <w:b/>
          <w:bCs/>
          <w:sz w:val="22"/>
          <w:szCs w:val="22"/>
        </w:rPr>
        <w:t>Acronyms and Abbreviations</w:t>
      </w:r>
    </w:p>
    <w:p w14:paraId="66936AFC" w14:textId="77777777" w:rsidR="007E37FE" w:rsidRPr="00953054" w:rsidRDefault="007E37FE" w:rsidP="007E37FE">
      <w:pPr>
        <w:spacing w:line="360" w:lineRule="auto"/>
        <w:jc w:val="both"/>
        <w:rPr>
          <w:i/>
          <w:iCs/>
          <w:sz w:val="22"/>
          <w:szCs w:val="22"/>
        </w:rPr>
      </w:pPr>
      <w:r w:rsidRPr="00953054">
        <w:rPr>
          <w:i/>
          <w:iCs/>
          <w:sz w:val="22"/>
          <w:szCs w:val="22"/>
        </w:rPr>
        <w:t xml:space="preserve"> ADP</w:t>
      </w:r>
      <w:r w:rsidRPr="00953054">
        <w:rPr>
          <w:i/>
          <w:iCs/>
          <w:sz w:val="22"/>
          <w:szCs w:val="22"/>
        </w:rPr>
        <w:tab/>
      </w:r>
      <w:r w:rsidRPr="00953054">
        <w:rPr>
          <w:i/>
          <w:iCs/>
          <w:sz w:val="22"/>
          <w:szCs w:val="22"/>
        </w:rPr>
        <w:tab/>
      </w:r>
      <w:r>
        <w:rPr>
          <w:i/>
          <w:iCs/>
          <w:sz w:val="22"/>
          <w:szCs w:val="22"/>
        </w:rPr>
        <w:tab/>
      </w:r>
      <w:r w:rsidRPr="00953054">
        <w:rPr>
          <w:i/>
          <w:iCs/>
          <w:sz w:val="22"/>
          <w:szCs w:val="22"/>
        </w:rPr>
        <w:tab/>
        <w:t>Annual Development Plan</w:t>
      </w:r>
    </w:p>
    <w:p w14:paraId="407C321E" w14:textId="77777777" w:rsidR="007E37FE" w:rsidRPr="00953054" w:rsidRDefault="007E37FE" w:rsidP="007E37FE">
      <w:pPr>
        <w:spacing w:line="360" w:lineRule="auto"/>
        <w:ind w:left="142"/>
        <w:jc w:val="both"/>
        <w:rPr>
          <w:i/>
          <w:iCs/>
          <w:sz w:val="22"/>
          <w:szCs w:val="22"/>
        </w:rPr>
      </w:pPr>
      <w:r w:rsidRPr="00953054">
        <w:rPr>
          <w:i/>
          <w:iCs/>
          <w:sz w:val="22"/>
          <w:szCs w:val="22"/>
        </w:rPr>
        <w:t>AIE</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Authority to Incur Expenditure</w:t>
      </w:r>
    </w:p>
    <w:p w14:paraId="779B8A4D" w14:textId="77777777" w:rsidR="007E37FE" w:rsidRPr="00953054" w:rsidRDefault="007E37FE" w:rsidP="007E37FE">
      <w:pPr>
        <w:spacing w:line="360" w:lineRule="auto"/>
        <w:ind w:left="142"/>
        <w:jc w:val="both"/>
        <w:rPr>
          <w:i/>
          <w:iCs/>
          <w:sz w:val="22"/>
          <w:szCs w:val="22"/>
        </w:rPr>
      </w:pPr>
      <w:r w:rsidRPr="00953054">
        <w:rPr>
          <w:i/>
          <w:iCs/>
          <w:sz w:val="22"/>
          <w:szCs w:val="22"/>
        </w:rPr>
        <w:t>CA</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Assembly</w:t>
      </w:r>
    </w:p>
    <w:p w14:paraId="2515B146" w14:textId="77777777" w:rsidR="007E37FE" w:rsidRDefault="007E37FE" w:rsidP="007E37FE">
      <w:pPr>
        <w:spacing w:line="360" w:lineRule="auto"/>
        <w:ind w:left="142"/>
        <w:jc w:val="both"/>
        <w:rPr>
          <w:i/>
          <w:iCs/>
          <w:sz w:val="22"/>
          <w:szCs w:val="22"/>
        </w:rPr>
      </w:pPr>
      <w:r w:rsidRPr="00953054">
        <w:rPr>
          <w:i/>
          <w:iCs/>
          <w:sz w:val="22"/>
          <w:szCs w:val="22"/>
        </w:rPr>
        <w:t>CARA</w:t>
      </w:r>
      <w:r w:rsidRPr="00953054">
        <w:rPr>
          <w:i/>
          <w:iCs/>
          <w:sz w:val="22"/>
          <w:szCs w:val="22"/>
        </w:rPr>
        <w:tab/>
      </w:r>
      <w:r w:rsidRPr="00953054">
        <w:rPr>
          <w:i/>
          <w:iCs/>
          <w:sz w:val="22"/>
          <w:szCs w:val="22"/>
        </w:rPr>
        <w:tab/>
      </w:r>
      <w:r w:rsidRPr="00953054">
        <w:rPr>
          <w:i/>
          <w:iCs/>
          <w:sz w:val="22"/>
          <w:szCs w:val="22"/>
        </w:rPr>
        <w:tab/>
      </w:r>
      <w:r>
        <w:rPr>
          <w:i/>
          <w:iCs/>
          <w:sz w:val="22"/>
          <w:szCs w:val="22"/>
        </w:rPr>
        <w:tab/>
      </w:r>
      <w:r w:rsidRPr="00953054">
        <w:rPr>
          <w:i/>
          <w:iCs/>
          <w:sz w:val="22"/>
          <w:szCs w:val="22"/>
        </w:rPr>
        <w:t>County Allocation of Revenue Act</w:t>
      </w:r>
    </w:p>
    <w:p w14:paraId="4C3E834D" w14:textId="77777777" w:rsidR="007E37FE" w:rsidRPr="00953054" w:rsidRDefault="007E37FE" w:rsidP="007E37FE">
      <w:pPr>
        <w:spacing w:line="360" w:lineRule="auto"/>
        <w:ind w:left="142"/>
        <w:jc w:val="both"/>
        <w:rPr>
          <w:i/>
          <w:iCs/>
          <w:sz w:val="22"/>
          <w:szCs w:val="22"/>
        </w:rPr>
      </w:pPr>
      <w:r>
        <w:rPr>
          <w:i/>
          <w:iCs/>
          <w:sz w:val="22"/>
          <w:szCs w:val="22"/>
        </w:rPr>
        <w:t>CBK</w:t>
      </w:r>
      <w:r>
        <w:tab/>
      </w:r>
      <w:r>
        <w:tab/>
      </w:r>
      <w:r>
        <w:tab/>
      </w:r>
      <w:r>
        <w:tab/>
      </w:r>
      <w:r>
        <w:rPr>
          <w:i/>
          <w:iCs/>
          <w:sz w:val="22"/>
          <w:szCs w:val="22"/>
        </w:rPr>
        <w:t>Central Bank of Kenya</w:t>
      </w:r>
    </w:p>
    <w:p w14:paraId="153FF5A5" w14:textId="77777777" w:rsidR="007E37FE" w:rsidRPr="00953054" w:rsidRDefault="007E37FE" w:rsidP="007E37FE">
      <w:pPr>
        <w:spacing w:line="360" w:lineRule="auto"/>
        <w:ind w:left="142"/>
        <w:jc w:val="both"/>
        <w:rPr>
          <w:i/>
          <w:iCs/>
          <w:sz w:val="22"/>
          <w:szCs w:val="22"/>
        </w:rPr>
      </w:pPr>
      <w:r w:rsidRPr="00953054">
        <w:rPr>
          <w:i/>
          <w:iCs/>
          <w:sz w:val="22"/>
          <w:szCs w:val="22"/>
        </w:rPr>
        <w:t>CECM</w:t>
      </w:r>
      <w:r w:rsidRPr="00953054">
        <w:rPr>
          <w:i/>
          <w:iCs/>
          <w:sz w:val="22"/>
          <w:szCs w:val="22"/>
        </w:rPr>
        <w:tab/>
      </w:r>
      <w:r w:rsidRPr="00953054">
        <w:rPr>
          <w:i/>
          <w:iCs/>
          <w:sz w:val="22"/>
          <w:szCs w:val="22"/>
        </w:rPr>
        <w:tab/>
      </w:r>
      <w:r w:rsidRPr="00953054">
        <w:rPr>
          <w:i/>
          <w:iCs/>
          <w:sz w:val="22"/>
          <w:szCs w:val="22"/>
        </w:rPr>
        <w:tab/>
        <w:t>County Executive Committee Member</w:t>
      </w:r>
    </w:p>
    <w:p w14:paraId="51BF7828" w14:textId="4B3B1927" w:rsidR="007E37FE" w:rsidRPr="00953054" w:rsidRDefault="007E37FE" w:rsidP="007E37FE">
      <w:pPr>
        <w:spacing w:line="360" w:lineRule="auto"/>
        <w:ind w:left="142"/>
        <w:jc w:val="both"/>
        <w:rPr>
          <w:i/>
          <w:iCs/>
          <w:sz w:val="22"/>
          <w:szCs w:val="22"/>
        </w:rPr>
      </w:pPr>
      <w:r w:rsidRPr="00953054">
        <w:rPr>
          <w:i/>
          <w:iCs/>
          <w:sz w:val="22"/>
          <w:szCs w:val="22"/>
        </w:rPr>
        <w:t>CE</w:t>
      </w:r>
      <w:r>
        <w:tab/>
      </w:r>
      <w:r>
        <w:tab/>
      </w:r>
      <w:r>
        <w:tab/>
      </w:r>
      <w:r>
        <w:tab/>
      </w:r>
      <w:r w:rsidRPr="00953054">
        <w:rPr>
          <w:i/>
          <w:iCs/>
          <w:sz w:val="22"/>
          <w:szCs w:val="22"/>
        </w:rPr>
        <w:t xml:space="preserve">County </w:t>
      </w:r>
      <w:r w:rsidRPr="0E9E5431">
        <w:rPr>
          <w:i/>
          <w:iCs/>
          <w:sz w:val="22"/>
          <w:szCs w:val="22"/>
        </w:rPr>
        <w:t>Executiv</w:t>
      </w:r>
      <w:r w:rsidR="003E277A">
        <w:rPr>
          <w:i/>
          <w:iCs/>
          <w:sz w:val="22"/>
          <w:szCs w:val="22"/>
        </w:rPr>
        <w:t>e</w:t>
      </w:r>
    </w:p>
    <w:p w14:paraId="39717FBB" w14:textId="77777777" w:rsidR="007E37FE" w:rsidRPr="00953054" w:rsidRDefault="007E37FE" w:rsidP="007E37FE">
      <w:pPr>
        <w:spacing w:line="360" w:lineRule="auto"/>
        <w:ind w:left="142"/>
        <w:jc w:val="both"/>
        <w:rPr>
          <w:i/>
          <w:iCs/>
          <w:sz w:val="22"/>
          <w:szCs w:val="22"/>
        </w:rPr>
      </w:pPr>
      <w:r w:rsidRPr="00953054">
        <w:rPr>
          <w:i/>
          <w:iCs/>
          <w:sz w:val="22"/>
          <w:szCs w:val="22"/>
        </w:rPr>
        <w:t>CG</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Government</w:t>
      </w:r>
    </w:p>
    <w:p w14:paraId="523E03AC" w14:textId="77777777" w:rsidR="007E37FE" w:rsidRDefault="007E37FE" w:rsidP="007E37FE">
      <w:pPr>
        <w:spacing w:line="360" w:lineRule="auto"/>
        <w:ind w:left="142"/>
        <w:jc w:val="both"/>
        <w:rPr>
          <w:i/>
          <w:iCs/>
          <w:sz w:val="22"/>
          <w:szCs w:val="22"/>
        </w:rPr>
      </w:pPr>
      <w:r w:rsidRPr="00953054">
        <w:rPr>
          <w:i/>
          <w:iCs/>
          <w:sz w:val="22"/>
          <w:szCs w:val="22"/>
        </w:rPr>
        <w:t>CIDP</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Integrated Development Plan</w:t>
      </w:r>
    </w:p>
    <w:p w14:paraId="301FB60D" w14:textId="77777777" w:rsidR="007E37FE" w:rsidRPr="00953054" w:rsidRDefault="007E37FE" w:rsidP="007E37FE">
      <w:pPr>
        <w:spacing w:line="360" w:lineRule="auto"/>
        <w:ind w:left="142"/>
        <w:jc w:val="both"/>
        <w:rPr>
          <w:i/>
          <w:iCs/>
          <w:sz w:val="22"/>
          <w:szCs w:val="22"/>
        </w:rPr>
      </w:pPr>
      <w:r>
        <w:rPr>
          <w:i/>
          <w:iCs/>
          <w:sz w:val="22"/>
          <w:szCs w:val="22"/>
        </w:rPr>
        <w:t>COG</w:t>
      </w:r>
      <w:r>
        <w:rPr>
          <w:i/>
          <w:iCs/>
          <w:sz w:val="22"/>
          <w:szCs w:val="22"/>
        </w:rPr>
        <w:tab/>
      </w:r>
      <w:r>
        <w:rPr>
          <w:i/>
          <w:iCs/>
          <w:sz w:val="22"/>
          <w:szCs w:val="22"/>
        </w:rPr>
        <w:tab/>
      </w:r>
      <w:r>
        <w:rPr>
          <w:i/>
          <w:iCs/>
          <w:sz w:val="22"/>
          <w:szCs w:val="22"/>
        </w:rPr>
        <w:tab/>
      </w:r>
      <w:r>
        <w:rPr>
          <w:i/>
          <w:iCs/>
          <w:sz w:val="22"/>
          <w:szCs w:val="22"/>
        </w:rPr>
        <w:tab/>
        <w:t>Council of Governors</w:t>
      </w:r>
    </w:p>
    <w:p w14:paraId="4B97DF06" w14:textId="77777777" w:rsidR="007E37FE" w:rsidRPr="00953054" w:rsidRDefault="007E37FE" w:rsidP="007E37FE">
      <w:pPr>
        <w:spacing w:line="360" w:lineRule="auto"/>
        <w:ind w:left="142"/>
        <w:jc w:val="both"/>
        <w:rPr>
          <w:i/>
          <w:iCs/>
          <w:sz w:val="22"/>
          <w:szCs w:val="22"/>
        </w:rPr>
      </w:pPr>
      <w:r w:rsidRPr="00953054">
        <w:rPr>
          <w:i/>
          <w:iCs/>
          <w:sz w:val="22"/>
          <w:szCs w:val="22"/>
        </w:rPr>
        <w:t>CRA</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Commission on Revenue Allocation</w:t>
      </w:r>
    </w:p>
    <w:p w14:paraId="1C53BBE7" w14:textId="77777777" w:rsidR="007E37FE" w:rsidRPr="00953054" w:rsidRDefault="007E37FE" w:rsidP="007E37FE">
      <w:pPr>
        <w:spacing w:line="360" w:lineRule="auto"/>
        <w:ind w:left="142"/>
        <w:jc w:val="both"/>
        <w:rPr>
          <w:i/>
          <w:iCs/>
          <w:sz w:val="22"/>
          <w:szCs w:val="22"/>
        </w:rPr>
      </w:pPr>
      <w:r w:rsidRPr="00953054">
        <w:rPr>
          <w:i/>
          <w:iCs/>
          <w:sz w:val="22"/>
          <w:szCs w:val="22"/>
        </w:rPr>
        <w:t>CRF</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Revenue Fund</w:t>
      </w:r>
    </w:p>
    <w:p w14:paraId="535C54C6" w14:textId="77777777" w:rsidR="007E37FE" w:rsidRPr="00953054" w:rsidRDefault="007E37FE" w:rsidP="007E37FE">
      <w:pPr>
        <w:spacing w:line="360" w:lineRule="auto"/>
        <w:ind w:left="142"/>
        <w:jc w:val="both"/>
        <w:rPr>
          <w:i/>
          <w:iCs/>
          <w:sz w:val="22"/>
          <w:szCs w:val="22"/>
        </w:rPr>
      </w:pPr>
      <w:r w:rsidRPr="00953054">
        <w:rPr>
          <w:i/>
          <w:iCs/>
          <w:sz w:val="22"/>
          <w:szCs w:val="22"/>
        </w:rPr>
        <w:t>CT</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Treasury</w:t>
      </w:r>
    </w:p>
    <w:p w14:paraId="182D1130" w14:textId="77777777" w:rsidR="007E37FE" w:rsidRDefault="007E37FE" w:rsidP="007E37FE">
      <w:pPr>
        <w:spacing w:line="360" w:lineRule="auto"/>
        <w:ind w:left="142"/>
        <w:jc w:val="both"/>
        <w:rPr>
          <w:i/>
          <w:iCs/>
          <w:sz w:val="22"/>
          <w:szCs w:val="22"/>
        </w:rPr>
      </w:pPr>
      <w:r w:rsidRPr="00953054">
        <w:rPr>
          <w:i/>
          <w:iCs/>
          <w:sz w:val="22"/>
          <w:szCs w:val="22"/>
        </w:rPr>
        <w:t>IPSAS</w:t>
      </w:r>
      <w:r w:rsidRPr="00953054">
        <w:rPr>
          <w:i/>
          <w:iCs/>
          <w:sz w:val="22"/>
          <w:szCs w:val="22"/>
        </w:rPr>
        <w:tab/>
      </w:r>
      <w:r w:rsidRPr="00953054">
        <w:rPr>
          <w:i/>
          <w:iCs/>
          <w:sz w:val="22"/>
          <w:szCs w:val="22"/>
        </w:rPr>
        <w:tab/>
      </w:r>
      <w:r w:rsidRPr="00953054">
        <w:rPr>
          <w:i/>
          <w:iCs/>
          <w:sz w:val="22"/>
          <w:szCs w:val="22"/>
        </w:rPr>
        <w:tab/>
      </w:r>
      <w:r>
        <w:rPr>
          <w:i/>
          <w:iCs/>
          <w:sz w:val="22"/>
          <w:szCs w:val="22"/>
        </w:rPr>
        <w:tab/>
      </w:r>
      <w:r w:rsidRPr="00953054">
        <w:rPr>
          <w:i/>
          <w:iCs/>
          <w:sz w:val="22"/>
          <w:szCs w:val="22"/>
        </w:rPr>
        <w:t>International Public Sector Accounting Standards</w:t>
      </w:r>
    </w:p>
    <w:p w14:paraId="13F92F70" w14:textId="77777777" w:rsidR="007E37FE" w:rsidRPr="00953054" w:rsidRDefault="007E37FE" w:rsidP="007E37FE">
      <w:pPr>
        <w:spacing w:line="360" w:lineRule="auto"/>
        <w:ind w:left="142"/>
        <w:jc w:val="both"/>
        <w:rPr>
          <w:i/>
          <w:iCs/>
          <w:sz w:val="22"/>
          <w:szCs w:val="22"/>
        </w:rPr>
      </w:pPr>
      <w:r w:rsidRPr="006B1299">
        <w:rPr>
          <w:i/>
          <w:iCs/>
          <w:sz w:val="22"/>
          <w:szCs w:val="22"/>
        </w:rPr>
        <w:t>MCA</w:t>
      </w:r>
      <w:r w:rsidRPr="006B1299">
        <w:rPr>
          <w:i/>
          <w:iCs/>
          <w:sz w:val="22"/>
          <w:szCs w:val="22"/>
        </w:rPr>
        <w:tab/>
      </w:r>
      <w:r w:rsidRPr="006B1299">
        <w:rPr>
          <w:i/>
          <w:iCs/>
          <w:sz w:val="22"/>
          <w:szCs w:val="22"/>
        </w:rPr>
        <w:tab/>
      </w:r>
      <w:r w:rsidRPr="006B1299">
        <w:rPr>
          <w:i/>
          <w:iCs/>
          <w:sz w:val="22"/>
          <w:szCs w:val="22"/>
        </w:rPr>
        <w:tab/>
      </w:r>
      <w:r w:rsidRPr="006B1299">
        <w:rPr>
          <w:i/>
          <w:iCs/>
          <w:sz w:val="22"/>
          <w:szCs w:val="22"/>
        </w:rPr>
        <w:tab/>
        <w:t>Member of County Assembly</w:t>
      </w:r>
    </w:p>
    <w:p w14:paraId="599D9CB9" w14:textId="77777777" w:rsidR="007E37FE" w:rsidRDefault="007E37FE" w:rsidP="007E37FE">
      <w:pPr>
        <w:spacing w:line="360" w:lineRule="auto"/>
        <w:ind w:left="142"/>
        <w:jc w:val="both"/>
        <w:rPr>
          <w:i/>
          <w:iCs/>
          <w:sz w:val="22"/>
          <w:szCs w:val="22"/>
        </w:rPr>
      </w:pPr>
      <w:r w:rsidRPr="00953054">
        <w:rPr>
          <w:i/>
          <w:iCs/>
          <w:sz w:val="22"/>
          <w:szCs w:val="22"/>
        </w:rPr>
        <w:t>OAG</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Office of the Auditor General</w:t>
      </w:r>
    </w:p>
    <w:p w14:paraId="0E925886" w14:textId="77777777" w:rsidR="007E37FE" w:rsidRDefault="007E37FE" w:rsidP="007E37FE">
      <w:pPr>
        <w:spacing w:line="360" w:lineRule="auto"/>
        <w:ind w:left="142"/>
        <w:jc w:val="both"/>
        <w:rPr>
          <w:i/>
          <w:iCs/>
          <w:sz w:val="22"/>
          <w:szCs w:val="22"/>
        </w:rPr>
      </w:pPr>
      <w:r w:rsidRPr="00953054">
        <w:rPr>
          <w:i/>
          <w:iCs/>
          <w:sz w:val="22"/>
          <w:szCs w:val="22"/>
        </w:rPr>
        <w:t>OCOB</w:t>
      </w:r>
      <w:r w:rsidRPr="00953054">
        <w:rPr>
          <w:i/>
          <w:iCs/>
          <w:sz w:val="22"/>
          <w:szCs w:val="22"/>
        </w:rPr>
        <w:tab/>
      </w:r>
      <w:r w:rsidRPr="00953054">
        <w:rPr>
          <w:i/>
          <w:iCs/>
          <w:sz w:val="22"/>
          <w:szCs w:val="22"/>
        </w:rPr>
        <w:tab/>
      </w:r>
      <w:r w:rsidRPr="00953054">
        <w:rPr>
          <w:i/>
          <w:iCs/>
          <w:sz w:val="22"/>
          <w:szCs w:val="22"/>
        </w:rPr>
        <w:tab/>
        <w:t>Office of the Controller of Budget</w:t>
      </w:r>
    </w:p>
    <w:p w14:paraId="1F5AD510" w14:textId="77777777" w:rsidR="007E37FE" w:rsidRPr="00953054" w:rsidRDefault="007E37FE" w:rsidP="007E37FE">
      <w:pPr>
        <w:spacing w:line="360" w:lineRule="auto"/>
        <w:ind w:left="142"/>
        <w:jc w:val="both"/>
        <w:rPr>
          <w:i/>
          <w:iCs/>
          <w:sz w:val="22"/>
          <w:szCs w:val="22"/>
        </w:rPr>
      </w:pPr>
      <w:r>
        <w:rPr>
          <w:i/>
          <w:iCs/>
          <w:sz w:val="22"/>
          <w:szCs w:val="22"/>
        </w:rPr>
        <w:t>OSR</w:t>
      </w:r>
      <w:r>
        <w:rPr>
          <w:i/>
          <w:iCs/>
          <w:sz w:val="22"/>
          <w:szCs w:val="22"/>
        </w:rPr>
        <w:tab/>
      </w:r>
      <w:r>
        <w:rPr>
          <w:i/>
          <w:iCs/>
          <w:sz w:val="22"/>
          <w:szCs w:val="22"/>
        </w:rPr>
        <w:tab/>
      </w:r>
      <w:r>
        <w:rPr>
          <w:i/>
          <w:iCs/>
          <w:sz w:val="22"/>
          <w:szCs w:val="22"/>
        </w:rPr>
        <w:tab/>
      </w:r>
      <w:r>
        <w:rPr>
          <w:i/>
          <w:iCs/>
          <w:sz w:val="22"/>
          <w:szCs w:val="22"/>
        </w:rPr>
        <w:tab/>
        <w:t>Own Source Revenue</w:t>
      </w:r>
    </w:p>
    <w:p w14:paraId="7AAC8C1E" w14:textId="77777777" w:rsidR="007E37FE" w:rsidRPr="00953054" w:rsidRDefault="007E37FE" w:rsidP="007E37FE">
      <w:pPr>
        <w:spacing w:line="360" w:lineRule="auto"/>
        <w:ind w:left="142"/>
        <w:jc w:val="both"/>
        <w:rPr>
          <w:i/>
          <w:iCs/>
          <w:sz w:val="22"/>
          <w:szCs w:val="22"/>
        </w:rPr>
      </w:pPr>
      <w:r w:rsidRPr="00953054">
        <w:rPr>
          <w:i/>
          <w:iCs/>
          <w:sz w:val="22"/>
          <w:szCs w:val="22"/>
        </w:rPr>
        <w:t xml:space="preserve">PFM </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Public Finance Management</w:t>
      </w:r>
    </w:p>
    <w:p w14:paraId="48885BC6" w14:textId="77777777" w:rsidR="007E37FE" w:rsidRPr="00953054" w:rsidRDefault="007E37FE" w:rsidP="007E37FE">
      <w:pPr>
        <w:spacing w:line="360" w:lineRule="auto"/>
        <w:ind w:left="142"/>
        <w:jc w:val="both"/>
        <w:rPr>
          <w:i/>
          <w:iCs/>
          <w:sz w:val="22"/>
          <w:szCs w:val="22"/>
        </w:rPr>
      </w:pPr>
      <w:r w:rsidRPr="00953054">
        <w:rPr>
          <w:i/>
          <w:iCs/>
          <w:sz w:val="22"/>
          <w:szCs w:val="22"/>
        </w:rPr>
        <w:t>PSASB</w:t>
      </w:r>
      <w:r w:rsidRPr="00953054">
        <w:rPr>
          <w:i/>
          <w:iCs/>
          <w:sz w:val="22"/>
          <w:szCs w:val="22"/>
        </w:rPr>
        <w:tab/>
      </w:r>
      <w:r w:rsidRPr="00953054">
        <w:rPr>
          <w:i/>
          <w:iCs/>
          <w:sz w:val="22"/>
          <w:szCs w:val="22"/>
        </w:rPr>
        <w:tab/>
      </w:r>
      <w:r w:rsidRPr="00953054">
        <w:rPr>
          <w:i/>
          <w:iCs/>
          <w:sz w:val="22"/>
          <w:szCs w:val="22"/>
        </w:rPr>
        <w:tab/>
        <w:t>Public Sector Accounting Standards Board</w:t>
      </w:r>
    </w:p>
    <w:p w14:paraId="3235A4F4" w14:textId="77777777" w:rsidR="007E37FE" w:rsidRPr="00953054" w:rsidRDefault="007E37FE" w:rsidP="007E37FE">
      <w:pPr>
        <w:spacing w:line="360" w:lineRule="auto"/>
        <w:ind w:left="142"/>
        <w:jc w:val="both"/>
        <w:rPr>
          <w:i/>
          <w:iCs/>
          <w:sz w:val="22"/>
          <w:szCs w:val="22"/>
        </w:rPr>
      </w:pPr>
      <w:r w:rsidRPr="00953054">
        <w:rPr>
          <w:i/>
          <w:iCs/>
          <w:sz w:val="22"/>
          <w:szCs w:val="22"/>
        </w:rPr>
        <w:t>NT</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National Treasury</w:t>
      </w:r>
    </w:p>
    <w:p w14:paraId="4F05FF4E" w14:textId="77777777" w:rsidR="007E37FE" w:rsidRDefault="007E37FE" w:rsidP="007E37FE">
      <w:pPr>
        <w:spacing w:line="360" w:lineRule="auto"/>
        <w:ind w:left="142"/>
        <w:jc w:val="both"/>
        <w:rPr>
          <w:i/>
          <w:iCs/>
          <w:sz w:val="22"/>
          <w:szCs w:val="22"/>
        </w:rPr>
      </w:pPr>
      <w:r w:rsidRPr="00953054">
        <w:rPr>
          <w:i/>
          <w:iCs/>
          <w:sz w:val="22"/>
          <w:szCs w:val="22"/>
        </w:rPr>
        <w:t>WB</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World Bank</w:t>
      </w:r>
    </w:p>
    <w:p w14:paraId="342024EF" w14:textId="77777777" w:rsidR="007E37FE" w:rsidRPr="00953054" w:rsidRDefault="007E37FE" w:rsidP="007E37FE">
      <w:pPr>
        <w:spacing w:line="360" w:lineRule="auto"/>
        <w:ind w:left="142"/>
        <w:jc w:val="both"/>
        <w:rPr>
          <w:i/>
          <w:iCs/>
          <w:sz w:val="22"/>
          <w:szCs w:val="22"/>
        </w:rPr>
      </w:pPr>
      <w:r>
        <w:rPr>
          <w:i/>
          <w:iCs/>
          <w:sz w:val="22"/>
          <w:szCs w:val="22"/>
        </w:rPr>
        <w:t>KRB</w:t>
      </w:r>
      <w:r>
        <w:rPr>
          <w:i/>
          <w:iCs/>
          <w:sz w:val="22"/>
          <w:szCs w:val="22"/>
        </w:rPr>
        <w:tab/>
      </w:r>
      <w:r>
        <w:rPr>
          <w:i/>
          <w:iCs/>
          <w:sz w:val="22"/>
          <w:szCs w:val="22"/>
        </w:rPr>
        <w:tab/>
      </w:r>
      <w:r>
        <w:rPr>
          <w:i/>
          <w:iCs/>
          <w:sz w:val="22"/>
          <w:szCs w:val="22"/>
        </w:rPr>
        <w:tab/>
      </w:r>
      <w:r>
        <w:rPr>
          <w:i/>
          <w:iCs/>
          <w:sz w:val="22"/>
          <w:szCs w:val="22"/>
        </w:rPr>
        <w:tab/>
        <w:t>Kenya Roads Board</w:t>
      </w:r>
    </w:p>
    <w:p w14:paraId="5035B73F" w14:textId="77777777" w:rsidR="007E37FE" w:rsidRDefault="007E37FE" w:rsidP="007E37FE">
      <w:pPr>
        <w:spacing w:line="360" w:lineRule="auto"/>
        <w:ind w:left="142"/>
        <w:jc w:val="both"/>
        <w:rPr>
          <w:i/>
          <w:iCs/>
          <w:sz w:val="22"/>
          <w:szCs w:val="22"/>
          <w:lang w:val="en-US"/>
        </w:rPr>
      </w:pPr>
      <w:r w:rsidRPr="00953054">
        <w:rPr>
          <w:i/>
          <w:iCs/>
          <w:sz w:val="22"/>
          <w:szCs w:val="22"/>
        </w:rPr>
        <w:t>Kshs</w:t>
      </w:r>
      <w:r>
        <w:rPr>
          <w:i/>
          <w:iCs/>
          <w:sz w:val="22"/>
          <w:szCs w:val="22"/>
        </w:rPr>
        <w:tab/>
      </w:r>
      <w:r w:rsidRPr="00953054">
        <w:rPr>
          <w:i/>
          <w:iCs/>
          <w:sz w:val="22"/>
          <w:szCs w:val="22"/>
        </w:rPr>
        <w:t xml:space="preserve"> </w:t>
      </w:r>
      <w:r w:rsidRPr="00953054">
        <w:rPr>
          <w:i/>
          <w:iCs/>
          <w:sz w:val="22"/>
          <w:szCs w:val="22"/>
          <w:lang w:val="en-US"/>
        </w:rPr>
        <w:tab/>
      </w:r>
      <w:r w:rsidRPr="00953054">
        <w:rPr>
          <w:i/>
          <w:iCs/>
          <w:sz w:val="22"/>
          <w:szCs w:val="22"/>
          <w:lang w:val="en-US"/>
        </w:rPr>
        <w:tab/>
      </w:r>
      <w:r w:rsidRPr="00953054">
        <w:rPr>
          <w:i/>
          <w:iCs/>
          <w:sz w:val="22"/>
          <w:szCs w:val="22"/>
          <w:lang w:val="en-US"/>
        </w:rPr>
        <w:tab/>
      </w:r>
      <w:r w:rsidRPr="00953054">
        <w:rPr>
          <w:i/>
          <w:iCs/>
          <w:sz w:val="22"/>
          <w:szCs w:val="22"/>
        </w:rPr>
        <w:t>Kenya Shillings</w:t>
      </w:r>
      <w:r w:rsidRPr="00953054">
        <w:rPr>
          <w:i/>
          <w:iCs/>
          <w:sz w:val="22"/>
          <w:szCs w:val="22"/>
          <w:lang w:val="en-US"/>
        </w:rPr>
        <w:t> </w:t>
      </w:r>
    </w:p>
    <w:p w14:paraId="37C3BE3C" w14:textId="77777777" w:rsidR="007E37FE" w:rsidRPr="00953054" w:rsidRDefault="007E37FE" w:rsidP="007E37FE">
      <w:pPr>
        <w:spacing w:line="360" w:lineRule="auto"/>
        <w:ind w:left="142"/>
        <w:jc w:val="both"/>
        <w:rPr>
          <w:i/>
          <w:iCs/>
          <w:sz w:val="22"/>
          <w:szCs w:val="22"/>
          <w:lang w:val="en-US"/>
        </w:rPr>
      </w:pPr>
      <w:r>
        <w:rPr>
          <w:i/>
          <w:iCs/>
          <w:sz w:val="22"/>
          <w:szCs w:val="22"/>
          <w:lang w:val="en-US"/>
        </w:rPr>
        <w:t>FY</w:t>
      </w:r>
      <w:r>
        <w:rPr>
          <w:i/>
          <w:iCs/>
          <w:sz w:val="22"/>
          <w:szCs w:val="22"/>
          <w:lang w:val="en-US"/>
        </w:rPr>
        <w:tab/>
      </w:r>
      <w:r>
        <w:rPr>
          <w:i/>
          <w:iCs/>
          <w:sz w:val="22"/>
          <w:szCs w:val="22"/>
          <w:lang w:val="en-US"/>
        </w:rPr>
        <w:tab/>
      </w:r>
      <w:r>
        <w:rPr>
          <w:i/>
          <w:iCs/>
          <w:sz w:val="22"/>
          <w:szCs w:val="22"/>
          <w:lang w:val="en-US"/>
        </w:rPr>
        <w:tab/>
      </w:r>
      <w:r>
        <w:rPr>
          <w:i/>
          <w:iCs/>
          <w:sz w:val="22"/>
          <w:szCs w:val="22"/>
          <w:lang w:val="en-US"/>
        </w:rPr>
        <w:tab/>
        <w:t>Financial Year</w:t>
      </w:r>
    </w:p>
    <w:p w14:paraId="6B65CF2C" w14:textId="77777777" w:rsidR="007E37FE" w:rsidRPr="00953054" w:rsidRDefault="007E37FE" w:rsidP="007E37FE">
      <w:pPr>
        <w:pStyle w:val="ListParagraph"/>
        <w:spacing w:line="360" w:lineRule="auto"/>
        <w:ind w:left="360"/>
        <w:jc w:val="both"/>
        <w:rPr>
          <w:b/>
          <w:bCs/>
          <w:sz w:val="22"/>
          <w:szCs w:val="22"/>
        </w:rPr>
      </w:pPr>
      <w:r w:rsidRPr="00953054">
        <w:rPr>
          <w:b/>
          <w:bCs/>
          <w:sz w:val="22"/>
          <w:szCs w:val="22"/>
        </w:rPr>
        <w:t>Definition of Key Terms</w:t>
      </w:r>
    </w:p>
    <w:p w14:paraId="3BC9C0D9" w14:textId="77777777" w:rsidR="007E37FE" w:rsidRPr="00953054" w:rsidRDefault="007E37FE" w:rsidP="007E37FE">
      <w:pPr>
        <w:pStyle w:val="ListParagraph"/>
        <w:spacing w:line="360" w:lineRule="auto"/>
        <w:ind w:left="142"/>
        <w:jc w:val="both"/>
        <w:rPr>
          <w:i/>
          <w:iCs/>
          <w:sz w:val="22"/>
          <w:szCs w:val="22"/>
        </w:rPr>
      </w:pPr>
      <w:r w:rsidRPr="00953054">
        <w:rPr>
          <w:i/>
          <w:iCs/>
          <w:sz w:val="22"/>
          <w:szCs w:val="22"/>
        </w:rPr>
        <w:t>Example</w:t>
      </w:r>
    </w:p>
    <w:p w14:paraId="45F81408" w14:textId="77777777" w:rsidR="007E37FE" w:rsidRPr="00953054" w:rsidRDefault="007E37FE" w:rsidP="007E37FE">
      <w:pPr>
        <w:spacing w:line="360" w:lineRule="auto"/>
        <w:ind w:left="142"/>
        <w:jc w:val="both"/>
        <w:rPr>
          <w:i/>
          <w:iCs/>
          <w:sz w:val="22"/>
          <w:szCs w:val="22"/>
          <w:lang w:val="en-US"/>
        </w:rPr>
      </w:pPr>
      <w:r w:rsidRPr="00953054">
        <w:rPr>
          <w:i/>
          <w:iCs/>
          <w:sz w:val="22"/>
          <w:szCs w:val="22"/>
        </w:rPr>
        <w:t xml:space="preserve">Fiduciary Management </w:t>
      </w:r>
      <w:r w:rsidRPr="00953054">
        <w:rPr>
          <w:i/>
          <w:iCs/>
          <w:sz w:val="22"/>
          <w:szCs w:val="22"/>
          <w:lang w:val="en-US"/>
        </w:rPr>
        <w:tab/>
      </w:r>
      <w:r w:rsidRPr="00953054">
        <w:rPr>
          <w:i/>
          <w:iCs/>
          <w:sz w:val="22"/>
          <w:szCs w:val="22"/>
        </w:rPr>
        <w:t>The key management personnel who had financial responsibility</w:t>
      </w:r>
      <w:r w:rsidRPr="00953054">
        <w:rPr>
          <w:i/>
          <w:iCs/>
          <w:sz w:val="22"/>
          <w:szCs w:val="22"/>
          <w:lang w:val="en-US"/>
        </w:rPr>
        <w:t> </w:t>
      </w:r>
    </w:p>
    <w:p w14:paraId="59255085" w14:textId="77777777" w:rsidR="007E37FE" w:rsidRPr="00953054" w:rsidRDefault="007E37FE" w:rsidP="007E37FE">
      <w:pPr>
        <w:spacing w:line="360" w:lineRule="auto"/>
        <w:ind w:left="142"/>
        <w:jc w:val="both"/>
        <w:rPr>
          <w:sz w:val="22"/>
          <w:szCs w:val="22"/>
        </w:rPr>
      </w:pPr>
    </w:p>
    <w:p w14:paraId="078EE173" w14:textId="44FCF66C" w:rsidR="007E37FE" w:rsidRPr="00953054" w:rsidRDefault="007E37FE" w:rsidP="007E37FE">
      <w:pPr>
        <w:ind w:left="142"/>
        <w:jc w:val="both"/>
        <w:rPr>
          <w:i/>
          <w:iCs/>
          <w:sz w:val="22"/>
          <w:szCs w:val="22"/>
        </w:rPr>
      </w:pPr>
      <w:r w:rsidRPr="00953054">
        <w:rPr>
          <w:i/>
          <w:iCs/>
          <w:sz w:val="22"/>
          <w:szCs w:val="22"/>
        </w:rPr>
        <w:t xml:space="preserve">(This list is an indication of acronyms, abbreviations, and key terms; the County entity should include all </w:t>
      </w:r>
      <w:r w:rsidR="00A609D2">
        <w:rPr>
          <w:i/>
          <w:iCs/>
          <w:sz w:val="22"/>
          <w:szCs w:val="22"/>
        </w:rPr>
        <w:t xml:space="preserve">acronyms and key terms </w:t>
      </w:r>
      <w:r w:rsidRPr="00953054">
        <w:rPr>
          <w:i/>
          <w:iCs/>
          <w:sz w:val="22"/>
          <w:szCs w:val="22"/>
        </w:rPr>
        <w:t>from the annual report and financial statements prepared)</w:t>
      </w:r>
    </w:p>
    <w:p w14:paraId="6226AF63" w14:textId="77777777" w:rsidR="005A4072" w:rsidRPr="00C5496D" w:rsidRDefault="005A4072" w:rsidP="00EA1F7C">
      <w:pPr>
        <w:spacing w:line="360" w:lineRule="auto"/>
        <w:rPr>
          <w:b/>
          <w:bCs/>
          <w:i/>
          <w:iCs/>
        </w:rPr>
      </w:pPr>
    </w:p>
    <w:p w14:paraId="2427AA3D" w14:textId="6E3290A9" w:rsidR="003A49B0" w:rsidRDefault="00FF41FD" w:rsidP="0069589F">
      <w:pPr>
        <w:pStyle w:val="Heading1"/>
        <w:pageBreakBefore/>
        <w:numPr>
          <w:ilvl w:val="0"/>
          <w:numId w:val="2"/>
        </w:numPr>
        <w:tabs>
          <w:tab w:val="left" w:pos="360"/>
        </w:tabs>
        <w:jc w:val="both"/>
      </w:pPr>
      <w:bookmarkStart w:id="4" w:name="_Toc172624535"/>
      <w:r w:rsidRPr="00CA61F8">
        <w:lastRenderedPageBreak/>
        <w:t xml:space="preserve">Key Entity Information </w:t>
      </w:r>
      <w:r w:rsidR="00CA61F8" w:rsidRPr="00CA61F8">
        <w:t>and</w:t>
      </w:r>
      <w:r w:rsidRPr="00CA61F8">
        <w:t xml:space="preserve"> Management</w:t>
      </w:r>
      <w:bookmarkEnd w:id="1"/>
      <w:bookmarkEnd w:id="4"/>
    </w:p>
    <w:p w14:paraId="341EF4C2" w14:textId="77777777" w:rsidR="00FD3F94" w:rsidRPr="00FD3F94" w:rsidRDefault="00FD3F94" w:rsidP="00AB14FC">
      <w:pPr>
        <w:pStyle w:val="ListParagraph"/>
        <w:ind w:left="360"/>
        <w:jc w:val="both"/>
        <w:rPr>
          <w:b/>
          <w:bCs/>
          <w:i/>
          <w:iCs/>
          <w:sz w:val="22"/>
          <w:szCs w:val="22"/>
        </w:rPr>
      </w:pPr>
      <w:r w:rsidRPr="00FD3F94">
        <w:rPr>
          <w:b/>
          <w:bCs/>
          <w:i/>
          <w:iCs/>
          <w:sz w:val="22"/>
          <w:szCs w:val="22"/>
        </w:rPr>
        <w:t>(County Executive)</w:t>
      </w:r>
    </w:p>
    <w:p w14:paraId="0154FA9C" w14:textId="77777777" w:rsidR="00FD3F94" w:rsidRPr="00FD3F94" w:rsidRDefault="00FD3F94" w:rsidP="00AB14FC"/>
    <w:p w14:paraId="20BAA28E" w14:textId="77777777" w:rsidR="00125F92" w:rsidRPr="00B630AD" w:rsidRDefault="00125F92" w:rsidP="0069589F">
      <w:pPr>
        <w:numPr>
          <w:ilvl w:val="0"/>
          <w:numId w:val="3"/>
        </w:numPr>
        <w:tabs>
          <w:tab w:val="left" w:pos="360"/>
        </w:tabs>
        <w:ind w:left="360"/>
        <w:rPr>
          <w:b/>
        </w:rPr>
      </w:pPr>
      <w:r w:rsidRPr="00B630AD">
        <w:rPr>
          <w:b/>
        </w:rPr>
        <w:t>Background information</w:t>
      </w:r>
    </w:p>
    <w:p w14:paraId="00000BD8" w14:textId="77777777" w:rsidR="007E29E2" w:rsidRDefault="007E29E2" w:rsidP="00AB14FC">
      <w:pPr>
        <w:spacing w:line="276" w:lineRule="auto"/>
        <w:jc w:val="both"/>
        <w:rPr>
          <w:sz w:val="22"/>
          <w:szCs w:val="22"/>
        </w:rPr>
      </w:pPr>
      <w:r w:rsidRPr="007E29E2">
        <w:rPr>
          <w:sz w:val="22"/>
          <w:szCs w:val="22"/>
        </w:rPr>
        <w:t>The County Executive is constituted as per article 176 of the Constitution of Kenya 2010. It is headed by the Governor, who is responsible for the general policy and strategic direction of the County. The County Executive is comprised of the following departments:</w:t>
      </w:r>
    </w:p>
    <w:tbl>
      <w:tblPr>
        <w:tblW w:w="4756" w:type="pct"/>
        <w:tblInd w:w="4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15"/>
        <w:gridCol w:w="3415"/>
        <w:gridCol w:w="5059"/>
      </w:tblGrid>
      <w:tr w:rsidR="007E29E2" w:rsidRPr="00953054" w14:paraId="1BDC88C9" w14:textId="77777777" w:rsidTr="003E1ECA">
        <w:trPr>
          <w:trHeight w:val="340"/>
          <w:tblHeader/>
        </w:trPr>
        <w:tc>
          <w:tcPr>
            <w:tcW w:w="389" w:type="pct"/>
            <w:shd w:val="clear" w:color="auto" w:fill="0070C0"/>
          </w:tcPr>
          <w:p w14:paraId="340C8DA7" w14:textId="77777777" w:rsidR="007E29E2" w:rsidRPr="00953054" w:rsidRDefault="007E29E2" w:rsidP="00AB14FC">
            <w:pPr>
              <w:jc w:val="both"/>
              <w:rPr>
                <w:b/>
                <w:sz w:val="22"/>
                <w:szCs w:val="22"/>
              </w:rPr>
            </w:pPr>
            <w:r w:rsidRPr="00953054">
              <w:rPr>
                <w:b/>
                <w:sz w:val="22"/>
                <w:szCs w:val="22"/>
              </w:rPr>
              <w:t>No.</w:t>
            </w:r>
          </w:p>
        </w:tc>
        <w:tc>
          <w:tcPr>
            <w:tcW w:w="1858" w:type="pct"/>
            <w:shd w:val="clear" w:color="auto" w:fill="0070C0"/>
          </w:tcPr>
          <w:p w14:paraId="60A3189B" w14:textId="77777777" w:rsidR="007E29E2" w:rsidRPr="00953054" w:rsidRDefault="007E29E2" w:rsidP="00AB14FC">
            <w:pPr>
              <w:jc w:val="both"/>
              <w:rPr>
                <w:b/>
                <w:sz w:val="22"/>
                <w:szCs w:val="22"/>
              </w:rPr>
            </w:pPr>
            <w:r w:rsidRPr="00953054">
              <w:rPr>
                <w:b/>
                <w:sz w:val="22"/>
                <w:szCs w:val="22"/>
              </w:rPr>
              <w:t>Department</w:t>
            </w:r>
          </w:p>
        </w:tc>
        <w:tc>
          <w:tcPr>
            <w:tcW w:w="2753" w:type="pct"/>
            <w:shd w:val="clear" w:color="auto" w:fill="0070C0"/>
          </w:tcPr>
          <w:p w14:paraId="6BF3E373" w14:textId="77777777" w:rsidR="007E29E2" w:rsidRPr="00953054" w:rsidRDefault="007E29E2" w:rsidP="00AB14FC">
            <w:pPr>
              <w:jc w:val="both"/>
              <w:rPr>
                <w:b/>
                <w:sz w:val="22"/>
                <w:szCs w:val="22"/>
              </w:rPr>
            </w:pPr>
            <w:r w:rsidRPr="00953054">
              <w:rPr>
                <w:b/>
                <w:sz w:val="22"/>
                <w:szCs w:val="22"/>
              </w:rPr>
              <w:t>Major Responsibility</w:t>
            </w:r>
          </w:p>
          <w:p w14:paraId="06699743" w14:textId="77777777" w:rsidR="007E29E2" w:rsidRPr="00953054" w:rsidRDefault="007E29E2" w:rsidP="00AB14FC">
            <w:pPr>
              <w:jc w:val="both"/>
              <w:rPr>
                <w:b/>
                <w:sz w:val="22"/>
                <w:szCs w:val="22"/>
              </w:rPr>
            </w:pPr>
          </w:p>
        </w:tc>
      </w:tr>
      <w:tr w:rsidR="007E29E2" w:rsidRPr="00953054" w14:paraId="3117FF4F" w14:textId="77777777" w:rsidTr="003E1ECA">
        <w:trPr>
          <w:trHeight w:val="340"/>
        </w:trPr>
        <w:tc>
          <w:tcPr>
            <w:tcW w:w="389" w:type="pct"/>
            <w:vAlign w:val="center"/>
          </w:tcPr>
          <w:p w14:paraId="76783745" w14:textId="77777777" w:rsidR="007E29E2" w:rsidRPr="00953054" w:rsidRDefault="007E29E2" w:rsidP="00AB14FC">
            <w:pPr>
              <w:jc w:val="both"/>
              <w:rPr>
                <w:sz w:val="22"/>
                <w:szCs w:val="22"/>
              </w:rPr>
            </w:pPr>
            <w:r w:rsidRPr="00953054">
              <w:rPr>
                <w:sz w:val="22"/>
                <w:szCs w:val="22"/>
              </w:rPr>
              <w:t>1.</w:t>
            </w:r>
          </w:p>
        </w:tc>
        <w:tc>
          <w:tcPr>
            <w:tcW w:w="1858" w:type="pct"/>
            <w:vAlign w:val="center"/>
          </w:tcPr>
          <w:p w14:paraId="7CED515E" w14:textId="77777777" w:rsidR="007E29E2" w:rsidRPr="00953054" w:rsidRDefault="007E29E2" w:rsidP="00AB14FC">
            <w:pPr>
              <w:jc w:val="both"/>
              <w:rPr>
                <w:sz w:val="22"/>
                <w:szCs w:val="22"/>
              </w:rPr>
            </w:pPr>
            <w:r w:rsidRPr="00953054">
              <w:rPr>
                <w:sz w:val="22"/>
                <w:szCs w:val="22"/>
              </w:rPr>
              <w:t>Finance and Economic Planning</w:t>
            </w:r>
          </w:p>
        </w:tc>
        <w:tc>
          <w:tcPr>
            <w:tcW w:w="2753" w:type="pct"/>
            <w:vAlign w:val="center"/>
          </w:tcPr>
          <w:p w14:paraId="3757745E" w14:textId="77777777" w:rsidR="007E29E2" w:rsidRPr="00953054" w:rsidRDefault="007E29E2" w:rsidP="00AB14FC">
            <w:pPr>
              <w:jc w:val="both"/>
              <w:rPr>
                <w:bCs/>
                <w:sz w:val="22"/>
                <w:szCs w:val="22"/>
              </w:rPr>
            </w:pPr>
            <w:r w:rsidRPr="00953054">
              <w:rPr>
                <w:bCs/>
                <w:sz w:val="22"/>
                <w:szCs w:val="22"/>
              </w:rPr>
              <w:t>Management of County Treasury and Planning</w:t>
            </w:r>
          </w:p>
        </w:tc>
      </w:tr>
      <w:tr w:rsidR="007E29E2" w:rsidRPr="00953054" w14:paraId="75BF44E8" w14:textId="77777777" w:rsidTr="003E1ECA">
        <w:trPr>
          <w:trHeight w:val="340"/>
        </w:trPr>
        <w:tc>
          <w:tcPr>
            <w:tcW w:w="389" w:type="pct"/>
            <w:vAlign w:val="center"/>
          </w:tcPr>
          <w:p w14:paraId="00AA4648" w14:textId="77777777" w:rsidR="007E29E2" w:rsidRPr="00953054" w:rsidRDefault="007E29E2" w:rsidP="00AB14FC">
            <w:pPr>
              <w:jc w:val="both"/>
              <w:rPr>
                <w:sz w:val="22"/>
                <w:szCs w:val="22"/>
              </w:rPr>
            </w:pPr>
            <w:r w:rsidRPr="00953054">
              <w:rPr>
                <w:sz w:val="22"/>
                <w:szCs w:val="22"/>
              </w:rPr>
              <w:t>2.</w:t>
            </w:r>
          </w:p>
        </w:tc>
        <w:tc>
          <w:tcPr>
            <w:tcW w:w="1858" w:type="pct"/>
            <w:vAlign w:val="center"/>
          </w:tcPr>
          <w:p w14:paraId="1F56DDB3" w14:textId="77777777" w:rsidR="007E29E2" w:rsidRPr="00953054" w:rsidRDefault="007E29E2" w:rsidP="00AB14FC">
            <w:pPr>
              <w:jc w:val="both"/>
              <w:rPr>
                <w:sz w:val="22"/>
                <w:szCs w:val="22"/>
              </w:rPr>
            </w:pPr>
            <w:r w:rsidRPr="00953054">
              <w:rPr>
                <w:sz w:val="22"/>
                <w:szCs w:val="22"/>
              </w:rPr>
              <w:t>Agriculture and Livestock and Fisheries</w:t>
            </w:r>
          </w:p>
        </w:tc>
        <w:tc>
          <w:tcPr>
            <w:tcW w:w="2753" w:type="pct"/>
            <w:vAlign w:val="center"/>
          </w:tcPr>
          <w:p w14:paraId="6283CF94" w14:textId="77777777" w:rsidR="007E29E2" w:rsidRPr="00953054" w:rsidRDefault="007E29E2" w:rsidP="00AB14FC">
            <w:pPr>
              <w:jc w:val="both"/>
              <w:rPr>
                <w:bCs/>
                <w:sz w:val="22"/>
                <w:szCs w:val="22"/>
              </w:rPr>
            </w:pPr>
            <w:r w:rsidRPr="00953054">
              <w:rPr>
                <w:bCs/>
                <w:sz w:val="22"/>
                <w:szCs w:val="22"/>
              </w:rPr>
              <w:t>Overseeing County Agriculture, animal husbandry and Fish farming</w:t>
            </w:r>
          </w:p>
        </w:tc>
      </w:tr>
      <w:tr w:rsidR="007E29E2" w:rsidRPr="00953054" w14:paraId="2BF15995" w14:textId="77777777" w:rsidTr="003E1ECA">
        <w:trPr>
          <w:trHeight w:val="340"/>
        </w:trPr>
        <w:tc>
          <w:tcPr>
            <w:tcW w:w="389" w:type="pct"/>
            <w:vAlign w:val="center"/>
          </w:tcPr>
          <w:p w14:paraId="45C35C3C" w14:textId="77777777" w:rsidR="007E29E2" w:rsidRPr="00953054" w:rsidRDefault="007E29E2" w:rsidP="00AB14FC">
            <w:pPr>
              <w:jc w:val="both"/>
              <w:rPr>
                <w:sz w:val="22"/>
                <w:szCs w:val="22"/>
              </w:rPr>
            </w:pPr>
            <w:r w:rsidRPr="00953054">
              <w:rPr>
                <w:sz w:val="22"/>
                <w:szCs w:val="22"/>
              </w:rPr>
              <w:t>3.</w:t>
            </w:r>
          </w:p>
        </w:tc>
        <w:tc>
          <w:tcPr>
            <w:tcW w:w="1858" w:type="pct"/>
            <w:vAlign w:val="center"/>
          </w:tcPr>
          <w:p w14:paraId="72B64F79" w14:textId="77777777" w:rsidR="007E29E2" w:rsidRPr="00953054" w:rsidRDefault="007E29E2" w:rsidP="00AB14FC">
            <w:pPr>
              <w:jc w:val="both"/>
              <w:rPr>
                <w:sz w:val="22"/>
                <w:szCs w:val="22"/>
              </w:rPr>
            </w:pPr>
          </w:p>
        </w:tc>
        <w:tc>
          <w:tcPr>
            <w:tcW w:w="2753" w:type="pct"/>
            <w:vAlign w:val="center"/>
          </w:tcPr>
          <w:p w14:paraId="5713C174" w14:textId="77777777" w:rsidR="007E29E2" w:rsidRPr="00953054" w:rsidRDefault="007E29E2" w:rsidP="00AB14FC">
            <w:pPr>
              <w:jc w:val="both"/>
              <w:rPr>
                <w:bCs/>
                <w:sz w:val="22"/>
                <w:szCs w:val="22"/>
              </w:rPr>
            </w:pPr>
          </w:p>
        </w:tc>
      </w:tr>
      <w:tr w:rsidR="007E29E2" w:rsidRPr="00953054" w14:paraId="7511AB91" w14:textId="77777777" w:rsidTr="003E1ECA">
        <w:trPr>
          <w:trHeight w:val="340"/>
        </w:trPr>
        <w:tc>
          <w:tcPr>
            <w:tcW w:w="389" w:type="pct"/>
            <w:vAlign w:val="center"/>
          </w:tcPr>
          <w:p w14:paraId="650665D2" w14:textId="77777777" w:rsidR="007E29E2" w:rsidRPr="00953054" w:rsidRDefault="007E29E2" w:rsidP="00AB14FC">
            <w:pPr>
              <w:jc w:val="both"/>
              <w:rPr>
                <w:sz w:val="22"/>
                <w:szCs w:val="22"/>
              </w:rPr>
            </w:pPr>
            <w:r w:rsidRPr="00953054">
              <w:rPr>
                <w:sz w:val="22"/>
                <w:szCs w:val="22"/>
              </w:rPr>
              <w:t>4.</w:t>
            </w:r>
          </w:p>
        </w:tc>
        <w:tc>
          <w:tcPr>
            <w:tcW w:w="1858" w:type="pct"/>
            <w:vAlign w:val="center"/>
          </w:tcPr>
          <w:p w14:paraId="417D0813" w14:textId="77777777" w:rsidR="007E29E2" w:rsidRPr="00953054" w:rsidRDefault="007E29E2" w:rsidP="00AB14FC">
            <w:pPr>
              <w:jc w:val="both"/>
              <w:rPr>
                <w:sz w:val="22"/>
                <w:szCs w:val="22"/>
              </w:rPr>
            </w:pPr>
          </w:p>
        </w:tc>
        <w:tc>
          <w:tcPr>
            <w:tcW w:w="2753" w:type="pct"/>
            <w:vAlign w:val="center"/>
          </w:tcPr>
          <w:p w14:paraId="74AB921F" w14:textId="77777777" w:rsidR="007E29E2" w:rsidRPr="00953054" w:rsidRDefault="007E29E2" w:rsidP="00AB14FC">
            <w:pPr>
              <w:jc w:val="both"/>
              <w:rPr>
                <w:bCs/>
                <w:sz w:val="22"/>
                <w:szCs w:val="22"/>
              </w:rPr>
            </w:pPr>
          </w:p>
        </w:tc>
      </w:tr>
      <w:tr w:rsidR="007E29E2" w:rsidRPr="00953054" w14:paraId="3CA46AC2" w14:textId="77777777" w:rsidTr="003E1ECA">
        <w:trPr>
          <w:trHeight w:val="340"/>
        </w:trPr>
        <w:tc>
          <w:tcPr>
            <w:tcW w:w="389" w:type="pct"/>
            <w:vAlign w:val="center"/>
          </w:tcPr>
          <w:p w14:paraId="41EFC0B4" w14:textId="77777777" w:rsidR="007E29E2" w:rsidRPr="00953054" w:rsidRDefault="007E29E2" w:rsidP="00AB14FC">
            <w:pPr>
              <w:jc w:val="both"/>
              <w:rPr>
                <w:sz w:val="22"/>
                <w:szCs w:val="22"/>
              </w:rPr>
            </w:pPr>
            <w:r w:rsidRPr="00953054">
              <w:rPr>
                <w:sz w:val="22"/>
                <w:szCs w:val="22"/>
              </w:rPr>
              <w:t>5.</w:t>
            </w:r>
          </w:p>
        </w:tc>
        <w:tc>
          <w:tcPr>
            <w:tcW w:w="1858" w:type="pct"/>
            <w:vAlign w:val="center"/>
          </w:tcPr>
          <w:p w14:paraId="25C089F1" w14:textId="77777777" w:rsidR="007E29E2" w:rsidRPr="00953054" w:rsidRDefault="007E29E2" w:rsidP="00AB14FC">
            <w:pPr>
              <w:jc w:val="both"/>
              <w:rPr>
                <w:sz w:val="22"/>
                <w:szCs w:val="22"/>
              </w:rPr>
            </w:pPr>
          </w:p>
        </w:tc>
        <w:tc>
          <w:tcPr>
            <w:tcW w:w="2753" w:type="pct"/>
            <w:vAlign w:val="center"/>
          </w:tcPr>
          <w:p w14:paraId="6678A024" w14:textId="77777777" w:rsidR="007E29E2" w:rsidRPr="00953054" w:rsidRDefault="007E29E2" w:rsidP="00AB14FC">
            <w:pPr>
              <w:jc w:val="both"/>
              <w:rPr>
                <w:bCs/>
                <w:sz w:val="22"/>
                <w:szCs w:val="22"/>
              </w:rPr>
            </w:pPr>
          </w:p>
        </w:tc>
      </w:tr>
    </w:tbl>
    <w:p w14:paraId="77A5F09C" w14:textId="77777777" w:rsidR="007E29E2" w:rsidRPr="007E29E2" w:rsidRDefault="007E29E2" w:rsidP="00AB14FC">
      <w:pPr>
        <w:spacing w:line="276" w:lineRule="auto"/>
        <w:jc w:val="both"/>
        <w:rPr>
          <w:sz w:val="22"/>
          <w:szCs w:val="22"/>
        </w:rPr>
      </w:pPr>
    </w:p>
    <w:p w14:paraId="5E1CBDD7" w14:textId="0E6A8914" w:rsidR="00125F92" w:rsidRPr="00B630AD" w:rsidRDefault="00B16A65" w:rsidP="0069589F">
      <w:pPr>
        <w:numPr>
          <w:ilvl w:val="0"/>
          <w:numId w:val="3"/>
        </w:numPr>
        <w:tabs>
          <w:tab w:val="left" w:pos="360"/>
        </w:tabs>
        <w:ind w:left="360"/>
        <w:rPr>
          <w:b/>
        </w:rPr>
      </w:pPr>
      <w:r w:rsidRPr="00B630AD">
        <w:rPr>
          <w:b/>
        </w:rPr>
        <w:t xml:space="preserve">Key </w:t>
      </w:r>
      <w:r w:rsidR="00125F92" w:rsidRPr="00B630AD">
        <w:rPr>
          <w:b/>
        </w:rPr>
        <w:t>Management</w:t>
      </w:r>
      <w:r w:rsidR="000B5A77">
        <w:rPr>
          <w:b/>
        </w:rPr>
        <w:t xml:space="preserve"> Team</w:t>
      </w:r>
    </w:p>
    <w:p w14:paraId="0FABDBEB" w14:textId="35E94717" w:rsidR="001E622D" w:rsidRPr="007E29E2" w:rsidRDefault="007E29E2" w:rsidP="00AB14FC">
      <w:pPr>
        <w:spacing w:line="360" w:lineRule="auto"/>
        <w:jc w:val="both"/>
        <w:rPr>
          <w:sz w:val="22"/>
          <w:szCs w:val="22"/>
        </w:rPr>
      </w:pPr>
      <w:r w:rsidRPr="00953054">
        <w:rPr>
          <w:sz w:val="22"/>
          <w:szCs w:val="22"/>
        </w:rPr>
        <w:t xml:space="preserve">The </w:t>
      </w:r>
      <w:r w:rsidRPr="00953054">
        <w:rPr>
          <w:i/>
          <w:sz w:val="22"/>
          <w:szCs w:val="22"/>
        </w:rPr>
        <w:t xml:space="preserve">County Executive’s </w:t>
      </w:r>
      <w:r w:rsidRPr="00953054">
        <w:rPr>
          <w:sz w:val="22"/>
          <w:szCs w:val="22"/>
        </w:rPr>
        <w:t>day-to-day management is under the following key organs:</w:t>
      </w:r>
    </w:p>
    <w:tbl>
      <w:tblPr>
        <w:tblW w:w="4782" w:type="pct"/>
        <w:tblInd w:w="42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08"/>
        <w:gridCol w:w="4074"/>
        <w:gridCol w:w="4457"/>
      </w:tblGrid>
      <w:tr w:rsidR="00D205F0" w:rsidRPr="00370519" w14:paraId="5359492D" w14:textId="77777777" w:rsidTr="00DA07A7">
        <w:trPr>
          <w:trHeight w:val="576"/>
          <w:tblHeader/>
        </w:trPr>
        <w:tc>
          <w:tcPr>
            <w:tcW w:w="383" w:type="pct"/>
            <w:shd w:val="clear" w:color="auto" w:fill="0070C0"/>
            <w:vAlign w:val="bottom"/>
          </w:tcPr>
          <w:p w14:paraId="62ADCC11" w14:textId="77777777" w:rsidR="00D205F0" w:rsidRPr="00370519" w:rsidRDefault="00D205F0" w:rsidP="00AB14FC">
            <w:pPr>
              <w:spacing w:line="276" w:lineRule="auto"/>
              <w:jc w:val="center"/>
              <w:rPr>
                <w:b/>
              </w:rPr>
            </w:pPr>
            <w:r w:rsidRPr="00370519">
              <w:rPr>
                <w:b/>
              </w:rPr>
              <w:t>No.</w:t>
            </w:r>
          </w:p>
        </w:tc>
        <w:tc>
          <w:tcPr>
            <w:tcW w:w="2205" w:type="pct"/>
            <w:shd w:val="clear" w:color="auto" w:fill="0070C0"/>
            <w:vAlign w:val="bottom"/>
          </w:tcPr>
          <w:p w14:paraId="407A8D8E" w14:textId="77777777" w:rsidR="00D205F0" w:rsidRPr="00370519" w:rsidRDefault="00D205F0" w:rsidP="00AB14FC">
            <w:pPr>
              <w:spacing w:line="276" w:lineRule="auto"/>
              <w:rPr>
                <w:b/>
              </w:rPr>
            </w:pPr>
            <w:r w:rsidRPr="00370519">
              <w:rPr>
                <w:b/>
              </w:rPr>
              <w:t>Designation</w:t>
            </w:r>
          </w:p>
        </w:tc>
        <w:tc>
          <w:tcPr>
            <w:tcW w:w="2412" w:type="pct"/>
            <w:shd w:val="clear" w:color="auto" w:fill="0070C0"/>
            <w:vAlign w:val="bottom"/>
          </w:tcPr>
          <w:p w14:paraId="38955136" w14:textId="77777777" w:rsidR="00D205F0" w:rsidRPr="00370519" w:rsidRDefault="00D205F0" w:rsidP="00AB14FC">
            <w:pPr>
              <w:spacing w:line="276" w:lineRule="auto"/>
              <w:rPr>
                <w:b/>
              </w:rPr>
            </w:pPr>
            <w:r w:rsidRPr="00370519">
              <w:rPr>
                <w:b/>
              </w:rPr>
              <w:t>Name</w:t>
            </w:r>
          </w:p>
        </w:tc>
      </w:tr>
      <w:tr w:rsidR="00D205F0" w:rsidRPr="00370519" w14:paraId="4274759F" w14:textId="77777777" w:rsidTr="00DA07A7">
        <w:trPr>
          <w:trHeight w:val="314"/>
        </w:trPr>
        <w:tc>
          <w:tcPr>
            <w:tcW w:w="383" w:type="pct"/>
            <w:vAlign w:val="bottom"/>
          </w:tcPr>
          <w:p w14:paraId="3FEE796F" w14:textId="57614AB2" w:rsidR="00D205F0" w:rsidRPr="008D7CE2" w:rsidRDefault="00D205F0" w:rsidP="00AD5B89">
            <w:pPr>
              <w:pStyle w:val="ListParagraph"/>
              <w:numPr>
                <w:ilvl w:val="0"/>
                <w:numId w:val="23"/>
              </w:numPr>
              <w:spacing w:line="276" w:lineRule="auto"/>
              <w:jc w:val="center"/>
              <w:rPr>
                <w:b/>
                <w:bCs/>
              </w:rPr>
            </w:pPr>
          </w:p>
        </w:tc>
        <w:tc>
          <w:tcPr>
            <w:tcW w:w="2205" w:type="pct"/>
            <w:vAlign w:val="bottom"/>
          </w:tcPr>
          <w:p w14:paraId="3AB57A3B" w14:textId="69AEA4CE" w:rsidR="00D205F0" w:rsidRDefault="00D205F0" w:rsidP="00AB14FC">
            <w:pPr>
              <w:spacing w:line="276" w:lineRule="auto"/>
            </w:pPr>
            <w:r>
              <w:t>Governor</w:t>
            </w:r>
          </w:p>
        </w:tc>
        <w:tc>
          <w:tcPr>
            <w:tcW w:w="2412" w:type="pct"/>
            <w:vAlign w:val="center"/>
          </w:tcPr>
          <w:p w14:paraId="5F1EFA48" w14:textId="77777777" w:rsidR="00D205F0" w:rsidRPr="00370519" w:rsidRDefault="00D205F0" w:rsidP="00AB14FC">
            <w:pPr>
              <w:spacing w:line="276" w:lineRule="auto"/>
              <w:rPr>
                <w:b/>
              </w:rPr>
            </w:pPr>
          </w:p>
        </w:tc>
      </w:tr>
      <w:tr w:rsidR="00D205F0" w:rsidRPr="00370519" w14:paraId="0A1062BF" w14:textId="77777777" w:rsidTr="00DA07A7">
        <w:trPr>
          <w:trHeight w:val="314"/>
        </w:trPr>
        <w:tc>
          <w:tcPr>
            <w:tcW w:w="383" w:type="pct"/>
            <w:vAlign w:val="bottom"/>
          </w:tcPr>
          <w:p w14:paraId="2D621874" w14:textId="77777777" w:rsidR="00D205F0" w:rsidRPr="00DA07A7" w:rsidRDefault="00D205F0" w:rsidP="00AD5B89">
            <w:pPr>
              <w:pStyle w:val="ListParagraph"/>
              <w:numPr>
                <w:ilvl w:val="0"/>
                <w:numId w:val="23"/>
              </w:numPr>
              <w:spacing w:line="276" w:lineRule="auto"/>
              <w:jc w:val="center"/>
              <w:rPr>
                <w:b/>
                <w:bCs/>
              </w:rPr>
            </w:pPr>
          </w:p>
        </w:tc>
        <w:tc>
          <w:tcPr>
            <w:tcW w:w="2205" w:type="pct"/>
            <w:vAlign w:val="bottom"/>
          </w:tcPr>
          <w:p w14:paraId="2750D3EA" w14:textId="072B1B48" w:rsidR="00D205F0" w:rsidRDefault="00D205F0" w:rsidP="00AB14FC">
            <w:pPr>
              <w:spacing w:line="276" w:lineRule="auto"/>
            </w:pPr>
            <w:r>
              <w:t>Deputy Governor</w:t>
            </w:r>
          </w:p>
        </w:tc>
        <w:tc>
          <w:tcPr>
            <w:tcW w:w="2412" w:type="pct"/>
            <w:vAlign w:val="center"/>
          </w:tcPr>
          <w:p w14:paraId="62DE6D35" w14:textId="77777777" w:rsidR="00D205F0" w:rsidRPr="00370519" w:rsidRDefault="00D205F0" w:rsidP="00AB14FC">
            <w:pPr>
              <w:spacing w:line="276" w:lineRule="auto"/>
              <w:rPr>
                <w:b/>
              </w:rPr>
            </w:pPr>
          </w:p>
        </w:tc>
      </w:tr>
      <w:tr w:rsidR="00D205F0" w:rsidRPr="00370519" w14:paraId="5044256E" w14:textId="77777777" w:rsidTr="00DA07A7">
        <w:trPr>
          <w:trHeight w:val="314"/>
        </w:trPr>
        <w:tc>
          <w:tcPr>
            <w:tcW w:w="383" w:type="pct"/>
            <w:vAlign w:val="bottom"/>
          </w:tcPr>
          <w:p w14:paraId="6B6663EE" w14:textId="77777777" w:rsidR="00D205F0" w:rsidRPr="00DA07A7" w:rsidRDefault="00D205F0" w:rsidP="00AD5B89">
            <w:pPr>
              <w:pStyle w:val="ListParagraph"/>
              <w:numPr>
                <w:ilvl w:val="0"/>
                <w:numId w:val="23"/>
              </w:numPr>
              <w:spacing w:line="276" w:lineRule="auto"/>
              <w:jc w:val="center"/>
              <w:rPr>
                <w:b/>
                <w:bCs/>
              </w:rPr>
            </w:pPr>
          </w:p>
        </w:tc>
        <w:tc>
          <w:tcPr>
            <w:tcW w:w="2205" w:type="pct"/>
            <w:vAlign w:val="bottom"/>
          </w:tcPr>
          <w:p w14:paraId="52148E55" w14:textId="26F1AC54" w:rsidR="00D205F0" w:rsidRDefault="00D205F0" w:rsidP="00AB14FC">
            <w:pPr>
              <w:spacing w:line="276" w:lineRule="auto"/>
            </w:pPr>
            <w:r>
              <w:t>County Executive Committee Members</w:t>
            </w:r>
          </w:p>
        </w:tc>
        <w:tc>
          <w:tcPr>
            <w:tcW w:w="2412" w:type="pct"/>
            <w:vAlign w:val="center"/>
          </w:tcPr>
          <w:p w14:paraId="79A529DE" w14:textId="77777777" w:rsidR="00D205F0" w:rsidRPr="00370519" w:rsidRDefault="00D205F0" w:rsidP="00AB14FC">
            <w:pPr>
              <w:spacing w:line="276" w:lineRule="auto"/>
              <w:rPr>
                <w:b/>
              </w:rPr>
            </w:pPr>
          </w:p>
        </w:tc>
      </w:tr>
      <w:tr w:rsidR="00D205F0" w:rsidRPr="00370519" w14:paraId="076498AA" w14:textId="77777777" w:rsidTr="00DA07A7">
        <w:trPr>
          <w:trHeight w:val="314"/>
        </w:trPr>
        <w:tc>
          <w:tcPr>
            <w:tcW w:w="383" w:type="pct"/>
            <w:vAlign w:val="bottom"/>
          </w:tcPr>
          <w:p w14:paraId="200B1F68" w14:textId="77777777" w:rsidR="00D205F0" w:rsidRPr="00DA07A7" w:rsidRDefault="00D205F0" w:rsidP="00AD5B89">
            <w:pPr>
              <w:pStyle w:val="ListParagraph"/>
              <w:numPr>
                <w:ilvl w:val="0"/>
                <w:numId w:val="23"/>
              </w:numPr>
              <w:spacing w:line="276" w:lineRule="auto"/>
              <w:jc w:val="center"/>
              <w:rPr>
                <w:b/>
                <w:bCs/>
              </w:rPr>
            </w:pPr>
          </w:p>
        </w:tc>
        <w:tc>
          <w:tcPr>
            <w:tcW w:w="2205" w:type="pct"/>
            <w:vAlign w:val="bottom"/>
          </w:tcPr>
          <w:p w14:paraId="65C0A236" w14:textId="22D69A19" w:rsidR="00D205F0" w:rsidRDefault="00D205F0" w:rsidP="00AB14FC">
            <w:pPr>
              <w:spacing w:line="276" w:lineRule="auto"/>
            </w:pPr>
            <w:r>
              <w:t>County Secretary</w:t>
            </w:r>
          </w:p>
        </w:tc>
        <w:tc>
          <w:tcPr>
            <w:tcW w:w="2412" w:type="pct"/>
            <w:vAlign w:val="center"/>
          </w:tcPr>
          <w:p w14:paraId="2A1BCBC2" w14:textId="77777777" w:rsidR="00D205F0" w:rsidRPr="00370519" w:rsidRDefault="00D205F0" w:rsidP="00AB14FC">
            <w:pPr>
              <w:spacing w:line="276" w:lineRule="auto"/>
              <w:rPr>
                <w:b/>
              </w:rPr>
            </w:pPr>
          </w:p>
        </w:tc>
      </w:tr>
      <w:tr w:rsidR="00D205F0" w:rsidRPr="00370519" w14:paraId="47FC926C" w14:textId="77777777" w:rsidTr="00DA07A7">
        <w:trPr>
          <w:trHeight w:val="314"/>
        </w:trPr>
        <w:tc>
          <w:tcPr>
            <w:tcW w:w="383" w:type="pct"/>
            <w:vAlign w:val="bottom"/>
          </w:tcPr>
          <w:p w14:paraId="235924E8" w14:textId="3776DFC6" w:rsidR="00D205F0" w:rsidRPr="00DA07A7" w:rsidRDefault="00D205F0" w:rsidP="00AD5B89">
            <w:pPr>
              <w:pStyle w:val="ListParagraph"/>
              <w:numPr>
                <w:ilvl w:val="0"/>
                <w:numId w:val="23"/>
              </w:numPr>
              <w:spacing w:line="276" w:lineRule="auto"/>
              <w:jc w:val="center"/>
              <w:rPr>
                <w:b/>
                <w:bCs/>
              </w:rPr>
            </w:pPr>
          </w:p>
        </w:tc>
        <w:tc>
          <w:tcPr>
            <w:tcW w:w="2205" w:type="pct"/>
            <w:vAlign w:val="bottom"/>
          </w:tcPr>
          <w:p w14:paraId="2DE99ECA" w14:textId="43387FF4" w:rsidR="00D205F0" w:rsidRPr="00370519" w:rsidRDefault="007E29E2" w:rsidP="00AB14FC">
            <w:pPr>
              <w:spacing w:line="276" w:lineRule="auto"/>
            </w:pPr>
            <w:r>
              <w:rPr>
                <w:sz w:val="22"/>
                <w:szCs w:val="22"/>
              </w:rPr>
              <w:t>County Attorney</w:t>
            </w:r>
          </w:p>
        </w:tc>
        <w:tc>
          <w:tcPr>
            <w:tcW w:w="2412" w:type="pct"/>
            <w:vAlign w:val="center"/>
          </w:tcPr>
          <w:p w14:paraId="767D824C" w14:textId="580DDE76" w:rsidR="00D205F0" w:rsidRPr="00370519" w:rsidRDefault="00D205F0" w:rsidP="00AB14FC">
            <w:pPr>
              <w:spacing w:line="276" w:lineRule="auto"/>
              <w:rPr>
                <w:b/>
              </w:rPr>
            </w:pPr>
          </w:p>
        </w:tc>
      </w:tr>
      <w:tr w:rsidR="00D205F0" w:rsidRPr="00370519" w14:paraId="3EDC45A0" w14:textId="77777777" w:rsidTr="00DA07A7">
        <w:trPr>
          <w:trHeight w:val="341"/>
        </w:trPr>
        <w:tc>
          <w:tcPr>
            <w:tcW w:w="383" w:type="pct"/>
            <w:vAlign w:val="bottom"/>
          </w:tcPr>
          <w:p w14:paraId="3F8A19F8" w14:textId="1824445D" w:rsidR="00D205F0" w:rsidRPr="00DA07A7" w:rsidRDefault="00D205F0" w:rsidP="00AD5B89">
            <w:pPr>
              <w:pStyle w:val="ListParagraph"/>
              <w:numPr>
                <w:ilvl w:val="0"/>
                <w:numId w:val="23"/>
              </w:numPr>
              <w:spacing w:line="276" w:lineRule="auto"/>
              <w:jc w:val="center"/>
              <w:rPr>
                <w:b/>
                <w:bCs/>
              </w:rPr>
            </w:pPr>
          </w:p>
        </w:tc>
        <w:tc>
          <w:tcPr>
            <w:tcW w:w="2205" w:type="pct"/>
            <w:vAlign w:val="bottom"/>
          </w:tcPr>
          <w:p w14:paraId="301305AD" w14:textId="52EA1C4A" w:rsidR="00D205F0" w:rsidRPr="00370519" w:rsidRDefault="00D205F0" w:rsidP="00AB14FC">
            <w:pPr>
              <w:spacing w:line="276" w:lineRule="auto"/>
            </w:pPr>
          </w:p>
        </w:tc>
        <w:tc>
          <w:tcPr>
            <w:tcW w:w="2412" w:type="pct"/>
            <w:vAlign w:val="center"/>
          </w:tcPr>
          <w:p w14:paraId="64CD9BBB" w14:textId="006C3998" w:rsidR="00D205F0" w:rsidRPr="00370519" w:rsidRDefault="00D205F0" w:rsidP="00AB14FC">
            <w:pPr>
              <w:spacing w:line="276" w:lineRule="auto"/>
              <w:rPr>
                <w:b/>
              </w:rPr>
            </w:pPr>
          </w:p>
        </w:tc>
      </w:tr>
      <w:tr w:rsidR="00D205F0" w:rsidRPr="00370519" w14:paraId="3A48BFE4" w14:textId="77777777" w:rsidTr="00DA07A7">
        <w:trPr>
          <w:trHeight w:val="269"/>
        </w:trPr>
        <w:tc>
          <w:tcPr>
            <w:tcW w:w="383" w:type="pct"/>
            <w:vAlign w:val="bottom"/>
          </w:tcPr>
          <w:p w14:paraId="2367EC29" w14:textId="4ED2896A" w:rsidR="00D205F0" w:rsidRPr="00DA07A7" w:rsidRDefault="00D205F0" w:rsidP="00AD5B89">
            <w:pPr>
              <w:pStyle w:val="ListParagraph"/>
              <w:numPr>
                <w:ilvl w:val="0"/>
                <w:numId w:val="23"/>
              </w:numPr>
              <w:spacing w:line="276" w:lineRule="auto"/>
              <w:jc w:val="center"/>
              <w:rPr>
                <w:b/>
                <w:bCs/>
              </w:rPr>
            </w:pPr>
          </w:p>
        </w:tc>
        <w:tc>
          <w:tcPr>
            <w:tcW w:w="2205" w:type="pct"/>
            <w:vAlign w:val="bottom"/>
          </w:tcPr>
          <w:p w14:paraId="64DB9CFC" w14:textId="537B536A" w:rsidR="00D205F0" w:rsidRPr="00370519" w:rsidRDefault="00D205F0" w:rsidP="00AB14FC">
            <w:pPr>
              <w:spacing w:line="276" w:lineRule="auto"/>
            </w:pPr>
          </w:p>
        </w:tc>
        <w:tc>
          <w:tcPr>
            <w:tcW w:w="2412" w:type="pct"/>
            <w:vAlign w:val="center"/>
          </w:tcPr>
          <w:p w14:paraId="5822634F" w14:textId="7A4C12D4" w:rsidR="00D205F0" w:rsidRPr="00370519" w:rsidRDefault="00D205F0" w:rsidP="00AB14FC">
            <w:pPr>
              <w:spacing w:line="276" w:lineRule="auto"/>
              <w:rPr>
                <w:b/>
              </w:rPr>
            </w:pPr>
          </w:p>
        </w:tc>
      </w:tr>
      <w:tr w:rsidR="00D205F0" w:rsidRPr="00370519" w14:paraId="017F075D" w14:textId="77777777" w:rsidTr="00DA07A7">
        <w:trPr>
          <w:trHeight w:val="215"/>
        </w:trPr>
        <w:tc>
          <w:tcPr>
            <w:tcW w:w="383" w:type="pct"/>
            <w:vAlign w:val="bottom"/>
          </w:tcPr>
          <w:p w14:paraId="13F660C7" w14:textId="0EEB1330" w:rsidR="00D205F0" w:rsidRPr="00DA07A7" w:rsidRDefault="00D205F0" w:rsidP="00AD5B89">
            <w:pPr>
              <w:pStyle w:val="ListParagraph"/>
              <w:numPr>
                <w:ilvl w:val="0"/>
                <w:numId w:val="23"/>
              </w:numPr>
              <w:spacing w:line="276" w:lineRule="auto"/>
              <w:jc w:val="center"/>
              <w:rPr>
                <w:b/>
                <w:bCs/>
              </w:rPr>
            </w:pPr>
          </w:p>
        </w:tc>
        <w:tc>
          <w:tcPr>
            <w:tcW w:w="2205" w:type="pct"/>
            <w:vAlign w:val="center"/>
          </w:tcPr>
          <w:p w14:paraId="6DEB68B0" w14:textId="77777777" w:rsidR="00D205F0" w:rsidRPr="00370519" w:rsidRDefault="00D205F0" w:rsidP="00AB14FC">
            <w:pPr>
              <w:spacing w:line="276" w:lineRule="auto"/>
            </w:pPr>
          </w:p>
        </w:tc>
        <w:tc>
          <w:tcPr>
            <w:tcW w:w="2412" w:type="pct"/>
            <w:vAlign w:val="center"/>
          </w:tcPr>
          <w:p w14:paraId="7B1C2331" w14:textId="3D3BE1D9" w:rsidR="00D205F0" w:rsidRPr="00370519" w:rsidRDefault="00D205F0" w:rsidP="00AB14FC">
            <w:pPr>
              <w:spacing w:line="276" w:lineRule="auto"/>
              <w:rPr>
                <w:b/>
              </w:rPr>
            </w:pPr>
          </w:p>
        </w:tc>
      </w:tr>
    </w:tbl>
    <w:p w14:paraId="67349765" w14:textId="77777777" w:rsidR="00470E45" w:rsidRPr="00174E72" w:rsidRDefault="00470E45" w:rsidP="00AB14FC">
      <w:pPr>
        <w:pStyle w:val="BodyText"/>
        <w:tabs>
          <w:tab w:val="left" w:pos="360"/>
        </w:tabs>
        <w:autoSpaceDE/>
        <w:autoSpaceDN/>
        <w:jc w:val="both"/>
        <w:rPr>
          <w:sz w:val="24"/>
          <w:szCs w:val="24"/>
          <w:highlight w:val="yellow"/>
        </w:rPr>
      </w:pPr>
    </w:p>
    <w:p w14:paraId="6EE0BDE0" w14:textId="77777777" w:rsidR="00E61DD9" w:rsidRPr="00B630AD" w:rsidRDefault="00E61DD9" w:rsidP="0069589F">
      <w:pPr>
        <w:numPr>
          <w:ilvl w:val="0"/>
          <w:numId w:val="3"/>
        </w:numPr>
        <w:tabs>
          <w:tab w:val="left" w:pos="360"/>
        </w:tabs>
        <w:ind w:left="360"/>
        <w:rPr>
          <w:b/>
        </w:rPr>
      </w:pPr>
      <w:r w:rsidRPr="00B630AD">
        <w:rPr>
          <w:b/>
        </w:rPr>
        <w:t>Fiduciary Management</w:t>
      </w:r>
    </w:p>
    <w:p w14:paraId="3EE12DFD" w14:textId="3452071F" w:rsidR="00125F92" w:rsidRPr="00B630AD" w:rsidRDefault="00125F92" w:rsidP="00AB14FC">
      <w:pPr>
        <w:tabs>
          <w:tab w:val="left" w:pos="360"/>
        </w:tabs>
      </w:pPr>
      <w:r w:rsidRPr="00B630AD">
        <w:t xml:space="preserve">The </w:t>
      </w:r>
      <w:r w:rsidR="001E622D" w:rsidRPr="00B630AD">
        <w:t xml:space="preserve">key </w:t>
      </w:r>
      <w:r w:rsidRPr="00B630AD">
        <w:t>management</w:t>
      </w:r>
      <w:r w:rsidR="001E622D" w:rsidRPr="00B630AD">
        <w:t xml:space="preserve"> personnel</w:t>
      </w:r>
      <w:r w:rsidRPr="00B630AD">
        <w:t xml:space="preserve"> who held office </w:t>
      </w:r>
      <w:r w:rsidR="001E622D" w:rsidRPr="00B630AD">
        <w:t>during the financial year</w:t>
      </w:r>
      <w:r w:rsidRPr="00B630AD">
        <w:t xml:space="preserve"> ended 30</w:t>
      </w:r>
      <w:r w:rsidRPr="00B630AD">
        <w:rPr>
          <w:vertAlign w:val="superscript"/>
        </w:rPr>
        <w:t>th</w:t>
      </w:r>
      <w:r w:rsidRPr="00B630AD">
        <w:t xml:space="preserve"> June 20</w:t>
      </w:r>
      <w:r w:rsidR="0075019A">
        <w:t>xx</w:t>
      </w:r>
      <w:r w:rsidRPr="00B630AD">
        <w:t xml:space="preserve"> and who had direct </w:t>
      </w:r>
      <w:r w:rsidR="00781DD0" w:rsidRPr="00B630AD">
        <w:t>fiduciary</w:t>
      </w:r>
      <w:r w:rsidRPr="00B630AD">
        <w:t xml:space="preserve"> responsibility were: </w:t>
      </w:r>
    </w:p>
    <w:tbl>
      <w:tblPr>
        <w:tblW w:w="4782" w:type="pct"/>
        <w:tblInd w:w="42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31"/>
        <w:gridCol w:w="4880"/>
        <w:gridCol w:w="3428"/>
      </w:tblGrid>
      <w:tr w:rsidR="00470E45" w:rsidRPr="00B630AD" w14:paraId="3B05A7BD" w14:textId="77777777" w:rsidTr="00AC3516">
        <w:trPr>
          <w:tblHeader/>
        </w:trPr>
        <w:tc>
          <w:tcPr>
            <w:tcW w:w="504" w:type="pct"/>
            <w:shd w:val="clear" w:color="auto" w:fill="0070C0"/>
            <w:vAlign w:val="bottom"/>
          </w:tcPr>
          <w:p w14:paraId="5FAE273D" w14:textId="342BCD89" w:rsidR="00470E45" w:rsidRPr="00174E72" w:rsidRDefault="00470E45" w:rsidP="00AB14FC">
            <w:pPr>
              <w:tabs>
                <w:tab w:val="left" w:pos="360"/>
              </w:tabs>
              <w:spacing w:before="60"/>
              <w:ind w:left="360"/>
              <w:rPr>
                <w:b/>
                <w:highlight w:val="yellow"/>
              </w:rPr>
            </w:pPr>
            <w:r w:rsidRPr="00370519">
              <w:rPr>
                <w:b/>
              </w:rPr>
              <w:t>No.</w:t>
            </w:r>
          </w:p>
        </w:tc>
        <w:tc>
          <w:tcPr>
            <w:tcW w:w="2641" w:type="pct"/>
            <w:shd w:val="clear" w:color="auto" w:fill="0070C0"/>
            <w:vAlign w:val="bottom"/>
          </w:tcPr>
          <w:p w14:paraId="37243151" w14:textId="2742888F" w:rsidR="00470E45" w:rsidRPr="00174E72" w:rsidRDefault="00470E45" w:rsidP="00AB14FC">
            <w:pPr>
              <w:tabs>
                <w:tab w:val="left" w:pos="360"/>
              </w:tabs>
              <w:spacing w:before="60"/>
              <w:ind w:left="360"/>
              <w:rPr>
                <w:b/>
                <w:highlight w:val="yellow"/>
              </w:rPr>
            </w:pPr>
            <w:r w:rsidRPr="00370519">
              <w:rPr>
                <w:b/>
              </w:rPr>
              <w:t>Designation</w:t>
            </w:r>
          </w:p>
        </w:tc>
        <w:tc>
          <w:tcPr>
            <w:tcW w:w="1855" w:type="pct"/>
            <w:shd w:val="clear" w:color="auto" w:fill="0070C0"/>
            <w:vAlign w:val="bottom"/>
          </w:tcPr>
          <w:p w14:paraId="0284C852" w14:textId="716FA7DF" w:rsidR="00470E45" w:rsidRPr="00174E72" w:rsidRDefault="00470E45" w:rsidP="00AB14FC">
            <w:pPr>
              <w:tabs>
                <w:tab w:val="left" w:pos="360"/>
              </w:tabs>
              <w:spacing w:before="60"/>
              <w:ind w:left="360"/>
              <w:rPr>
                <w:b/>
                <w:highlight w:val="yellow"/>
              </w:rPr>
            </w:pPr>
            <w:r w:rsidRPr="00370519">
              <w:rPr>
                <w:b/>
              </w:rPr>
              <w:t>Name</w:t>
            </w:r>
          </w:p>
        </w:tc>
      </w:tr>
      <w:tr w:rsidR="0082560B" w:rsidRPr="00B630AD" w14:paraId="77FFD4A8" w14:textId="77777777" w:rsidTr="00AC3516">
        <w:tc>
          <w:tcPr>
            <w:tcW w:w="504" w:type="pct"/>
            <w:vAlign w:val="bottom"/>
          </w:tcPr>
          <w:p w14:paraId="15B4EC21" w14:textId="1C41EF88" w:rsidR="0082560B" w:rsidRPr="00370519" w:rsidRDefault="0082560B" w:rsidP="0082560B">
            <w:pPr>
              <w:pStyle w:val="BodyText"/>
              <w:numPr>
                <w:ilvl w:val="0"/>
                <w:numId w:val="10"/>
              </w:numPr>
              <w:tabs>
                <w:tab w:val="left" w:pos="360"/>
              </w:tabs>
              <w:autoSpaceDE/>
              <w:autoSpaceDN/>
              <w:jc w:val="both"/>
            </w:pPr>
          </w:p>
        </w:tc>
        <w:tc>
          <w:tcPr>
            <w:tcW w:w="2641" w:type="pct"/>
            <w:vAlign w:val="center"/>
          </w:tcPr>
          <w:p w14:paraId="58D3704C" w14:textId="2360EB54" w:rsidR="0082560B" w:rsidRPr="00D3356A" w:rsidRDefault="0082560B" w:rsidP="0082560B">
            <w:pPr>
              <w:tabs>
                <w:tab w:val="left" w:pos="360"/>
              </w:tabs>
              <w:spacing w:before="60"/>
              <w:ind w:left="360"/>
            </w:pPr>
            <w:r w:rsidRPr="00953054">
              <w:rPr>
                <w:sz w:val="22"/>
                <w:szCs w:val="22"/>
              </w:rPr>
              <w:t>CECM Finance and Economic Planning</w:t>
            </w:r>
          </w:p>
        </w:tc>
        <w:tc>
          <w:tcPr>
            <w:tcW w:w="1855" w:type="pct"/>
            <w:vAlign w:val="bottom"/>
          </w:tcPr>
          <w:p w14:paraId="42880A4C" w14:textId="3069BCF6" w:rsidR="0082560B" w:rsidRPr="00370519" w:rsidRDefault="0082560B" w:rsidP="0082560B">
            <w:pPr>
              <w:tabs>
                <w:tab w:val="left" w:pos="360"/>
              </w:tabs>
              <w:spacing w:before="60"/>
              <w:ind w:left="360"/>
              <w:rPr>
                <w:b/>
              </w:rPr>
            </w:pPr>
            <w:r>
              <w:rPr>
                <w:b/>
              </w:rPr>
              <w:t>-</w:t>
            </w:r>
          </w:p>
        </w:tc>
      </w:tr>
      <w:tr w:rsidR="0082560B" w:rsidRPr="00B630AD" w14:paraId="37FC69FD" w14:textId="77777777" w:rsidTr="00AC3516">
        <w:trPr>
          <w:trHeight w:val="151"/>
        </w:trPr>
        <w:tc>
          <w:tcPr>
            <w:tcW w:w="504" w:type="pct"/>
            <w:vAlign w:val="bottom"/>
          </w:tcPr>
          <w:p w14:paraId="7ACFD4B6" w14:textId="77777777" w:rsidR="0082560B" w:rsidRPr="00370519" w:rsidRDefault="0082560B" w:rsidP="0082560B">
            <w:pPr>
              <w:pStyle w:val="BodyText"/>
              <w:numPr>
                <w:ilvl w:val="0"/>
                <w:numId w:val="10"/>
              </w:numPr>
              <w:tabs>
                <w:tab w:val="left" w:pos="360"/>
              </w:tabs>
              <w:autoSpaceDE/>
              <w:autoSpaceDN/>
              <w:jc w:val="both"/>
            </w:pPr>
          </w:p>
        </w:tc>
        <w:tc>
          <w:tcPr>
            <w:tcW w:w="2641" w:type="pct"/>
            <w:vAlign w:val="center"/>
          </w:tcPr>
          <w:p w14:paraId="1220533D" w14:textId="0D4AB960" w:rsidR="0082560B" w:rsidRPr="00D3356A" w:rsidRDefault="0082560B" w:rsidP="0082560B">
            <w:pPr>
              <w:tabs>
                <w:tab w:val="left" w:pos="360"/>
              </w:tabs>
              <w:spacing w:before="60"/>
              <w:ind w:left="360"/>
            </w:pPr>
            <w:r w:rsidRPr="00953054">
              <w:rPr>
                <w:sz w:val="22"/>
                <w:szCs w:val="22"/>
              </w:rPr>
              <w:t>Accounting Officer-xx Department</w:t>
            </w:r>
          </w:p>
        </w:tc>
        <w:tc>
          <w:tcPr>
            <w:tcW w:w="1855" w:type="pct"/>
            <w:vAlign w:val="bottom"/>
          </w:tcPr>
          <w:p w14:paraId="7D260E38" w14:textId="57F4E84A" w:rsidR="0082560B" w:rsidRPr="00370519" w:rsidRDefault="0082560B" w:rsidP="0082560B">
            <w:pPr>
              <w:tabs>
                <w:tab w:val="left" w:pos="360"/>
              </w:tabs>
              <w:spacing w:before="60"/>
              <w:ind w:left="360"/>
              <w:rPr>
                <w:b/>
              </w:rPr>
            </w:pPr>
            <w:r>
              <w:rPr>
                <w:b/>
              </w:rPr>
              <w:t>-</w:t>
            </w:r>
          </w:p>
        </w:tc>
      </w:tr>
      <w:tr w:rsidR="0082560B" w:rsidRPr="00B630AD" w14:paraId="3E8922F0" w14:textId="77777777" w:rsidTr="00730FDC">
        <w:tc>
          <w:tcPr>
            <w:tcW w:w="504" w:type="pct"/>
            <w:vAlign w:val="bottom"/>
          </w:tcPr>
          <w:p w14:paraId="08DEB320" w14:textId="296E9B89" w:rsidR="0082560B" w:rsidRPr="00D205F0" w:rsidRDefault="0082560B" w:rsidP="0082560B">
            <w:pPr>
              <w:pStyle w:val="BodyText"/>
              <w:numPr>
                <w:ilvl w:val="0"/>
                <w:numId w:val="10"/>
              </w:numPr>
              <w:tabs>
                <w:tab w:val="left" w:pos="360"/>
              </w:tabs>
              <w:autoSpaceDE/>
              <w:autoSpaceDN/>
              <w:jc w:val="both"/>
            </w:pPr>
          </w:p>
        </w:tc>
        <w:tc>
          <w:tcPr>
            <w:tcW w:w="2641" w:type="pct"/>
            <w:vAlign w:val="center"/>
          </w:tcPr>
          <w:p w14:paraId="628A7743" w14:textId="19D7747C" w:rsidR="0082560B" w:rsidRPr="00174E72" w:rsidRDefault="0082560B" w:rsidP="0082560B">
            <w:pPr>
              <w:tabs>
                <w:tab w:val="left" w:pos="360"/>
              </w:tabs>
              <w:spacing w:before="60"/>
              <w:ind w:left="360"/>
              <w:rPr>
                <w:highlight w:val="yellow"/>
              </w:rPr>
            </w:pPr>
            <w:r>
              <w:rPr>
                <w:sz w:val="22"/>
                <w:szCs w:val="22"/>
              </w:rPr>
              <w:t>Director/Head of Accounting</w:t>
            </w:r>
          </w:p>
        </w:tc>
        <w:tc>
          <w:tcPr>
            <w:tcW w:w="1855" w:type="pct"/>
            <w:vAlign w:val="bottom"/>
          </w:tcPr>
          <w:p w14:paraId="750E3EB9" w14:textId="584ED308" w:rsidR="0082560B" w:rsidRPr="00174E72" w:rsidRDefault="0082560B" w:rsidP="0082560B">
            <w:pPr>
              <w:tabs>
                <w:tab w:val="left" w:pos="360"/>
              </w:tabs>
              <w:spacing w:before="60"/>
              <w:ind w:left="360"/>
              <w:rPr>
                <w:b/>
                <w:highlight w:val="yellow"/>
              </w:rPr>
            </w:pPr>
            <w:r w:rsidRPr="00370519">
              <w:rPr>
                <w:b/>
              </w:rPr>
              <w:t>-</w:t>
            </w:r>
          </w:p>
        </w:tc>
      </w:tr>
      <w:tr w:rsidR="0082560B" w:rsidRPr="00B630AD" w14:paraId="0D10F27C" w14:textId="77777777" w:rsidTr="00730FDC">
        <w:tc>
          <w:tcPr>
            <w:tcW w:w="504" w:type="pct"/>
            <w:vAlign w:val="bottom"/>
          </w:tcPr>
          <w:p w14:paraId="2E0E2209" w14:textId="3B735613" w:rsidR="0082560B" w:rsidRPr="00D205F0" w:rsidRDefault="0082560B" w:rsidP="0082560B">
            <w:pPr>
              <w:pStyle w:val="BodyText"/>
              <w:numPr>
                <w:ilvl w:val="0"/>
                <w:numId w:val="10"/>
              </w:numPr>
              <w:tabs>
                <w:tab w:val="left" w:pos="360"/>
              </w:tabs>
              <w:autoSpaceDE/>
              <w:autoSpaceDN/>
              <w:jc w:val="both"/>
            </w:pPr>
          </w:p>
        </w:tc>
        <w:tc>
          <w:tcPr>
            <w:tcW w:w="2641" w:type="pct"/>
            <w:vAlign w:val="center"/>
          </w:tcPr>
          <w:p w14:paraId="6F3C8CBB" w14:textId="0063C936" w:rsidR="0082560B" w:rsidRPr="00174E72" w:rsidRDefault="0082560B" w:rsidP="0082560B">
            <w:pPr>
              <w:tabs>
                <w:tab w:val="left" w:pos="360"/>
              </w:tabs>
              <w:spacing w:before="60"/>
              <w:ind w:left="360"/>
              <w:rPr>
                <w:highlight w:val="yellow"/>
              </w:rPr>
            </w:pPr>
            <w:r>
              <w:rPr>
                <w:sz w:val="22"/>
                <w:szCs w:val="22"/>
              </w:rPr>
              <w:t>Director/ Head of Supply Chain</w:t>
            </w:r>
          </w:p>
        </w:tc>
        <w:tc>
          <w:tcPr>
            <w:tcW w:w="1855" w:type="pct"/>
            <w:vAlign w:val="bottom"/>
          </w:tcPr>
          <w:p w14:paraId="00EFDD7F" w14:textId="7BBD2FA6" w:rsidR="0082560B" w:rsidRPr="00174E72" w:rsidRDefault="0082560B" w:rsidP="0082560B">
            <w:pPr>
              <w:tabs>
                <w:tab w:val="left" w:pos="360"/>
              </w:tabs>
              <w:spacing w:before="60"/>
              <w:ind w:left="360"/>
              <w:rPr>
                <w:b/>
                <w:highlight w:val="yellow"/>
              </w:rPr>
            </w:pPr>
            <w:r w:rsidRPr="00370519">
              <w:rPr>
                <w:b/>
              </w:rPr>
              <w:t>-</w:t>
            </w:r>
          </w:p>
        </w:tc>
      </w:tr>
      <w:tr w:rsidR="0082560B" w:rsidRPr="00B630AD" w14:paraId="196294E2" w14:textId="77777777" w:rsidTr="00730FDC">
        <w:tc>
          <w:tcPr>
            <w:tcW w:w="504" w:type="pct"/>
            <w:vAlign w:val="bottom"/>
          </w:tcPr>
          <w:p w14:paraId="5E332C01" w14:textId="42163D8A" w:rsidR="0082560B" w:rsidRPr="00D205F0" w:rsidRDefault="0082560B" w:rsidP="0082560B">
            <w:pPr>
              <w:pStyle w:val="BodyText"/>
              <w:numPr>
                <w:ilvl w:val="0"/>
                <w:numId w:val="10"/>
              </w:numPr>
              <w:tabs>
                <w:tab w:val="left" w:pos="360"/>
              </w:tabs>
              <w:autoSpaceDE/>
              <w:autoSpaceDN/>
              <w:jc w:val="both"/>
            </w:pPr>
          </w:p>
        </w:tc>
        <w:tc>
          <w:tcPr>
            <w:tcW w:w="2641" w:type="pct"/>
          </w:tcPr>
          <w:p w14:paraId="6C2C071A" w14:textId="0F2AC3F5" w:rsidR="0082560B" w:rsidRPr="00174E72" w:rsidRDefault="0082560B" w:rsidP="0082560B">
            <w:pPr>
              <w:tabs>
                <w:tab w:val="left" w:pos="360"/>
              </w:tabs>
              <w:spacing w:before="60"/>
              <w:ind w:left="360"/>
              <w:rPr>
                <w:highlight w:val="yellow"/>
              </w:rPr>
            </w:pPr>
            <w:r>
              <w:rPr>
                <w:sz w:val="22"/>
                <w:szCs w:val="22"/>
              </w:rPr>
              <w:t>Others,,,, (specify)</w:t>
            </w:r>
          </w:p>
        </w:tc>
        <w:tc>
          <w:tcPr>
            <w:tcW w:w="1855" w:type="pct"/>
            <w:vAlign w:val="center"/>
          </w:tcPr>
          <w:p w14:paraId="701965C8" w14:textId="37BB8F46" w:rsidR="0082560B" w:rsidRPr="00174E72" w:rsidRDefault="0082560B" w:rsidP="0082560B">
            <w:pPr>
              <w:tabs>
                <w:tab w:val="left" w:pos="360"/>
              </w:tabs>
              <w:spacing w:before="60"/>
              <w:ind w:left="360"/>
              <w:rPr>
                <w:b/>
                <w:highlight w:val="yellow"/>
              </w:rPr>
            </w:pPr>
            <w:r w:rsidRPr="00370519">
              <w:rPr>
                <w:b/>
              </w:rPr>
              <w:t>-</w:t>
            </w:r>
          </w:p>
        </w:tc>
      </w:tr>
    </w:tbl>
    <w:p w14:paraId="0F526AAC" w14:textId="35A40B3D" w:rsidR="7EBF918B" w:rsidRDefault="7EBF918B"/>
    <w:p w14:paraId="0F8807FB" w14:textId="6D0D0BB2" w:rsidR="2922A456" w:rsidRDefault="2922A456"/>
    <w:p w14:paraId="75F652E0" w14:textId="7AB5EBD0" w:rsidR="00AB14FC" w:rsidRDefault="00AB14FC" w:rsidP="007558E2">
      <w:pPr>
        <w:tabs>
          <w:tab w:val="left" w:pos="360"/>
        </w:tabs>
        <w:spacing w:after="240"/>
        <w:ind w:left="360"/>
      </w:pPr>
    </w:p>
    <w:p w14:paraId="7573E8C6" w14:textId="0C8A9E6F" w:rsidR="00125F92" w:rsidRDefault="00AB14FC" w:rsidP="00B41257">
      <w:pPr>
        <w:autoSpaceDE/>
        <w:autoSpaceDN/>
      </w:pPr>
      <w:r>
        <w:br w:type="page"/>
      </w:r>
    </w:p>
    <w:p w14:paraId="06739FA8" w14:textId="77777777" w:rsidR="006C5446" w:rsidRPr="001A32DA" w:rsidRDefault="006C5446" w:rsidP="006C5446">
      <w:pPr>
        <w:jc w:val="both"/>
        <w:rPr>
          <w:b/>
          <w:bCs/>
          <w:i/>
          <w:iCs/>
          <w:sz w:val="22"/>
          <w:szCs w:val="22"/>
        </w:rPr>
      </w:pPr>
      <w:r w:rsidRPr="00953054">
        <w:rPr>
          <w:b/>
          <w:bCs/>
          <w:i/>
          <w:iCs/>
          <w:sz w:val="22"/>
          <w:szCs w:val="22"/>
        </w:rPr>
        <w:lastRenderedPageBreak/>
        <w:t>(County Assembly)</w:t>
      </w:r>
    </w:p>
    <w:p w14:paraId="1CC0B56B" w14:textId="77777777" w:rsidR="006C5446" w:rsidRPr="00953054" w:rsidRDefault="006C5446" w:rsidP="0069589F">
      <w:pPr>
        <w:numPr>
          <w:ilvl w:val="0"/>
          <w:numId w:val="3"/>
        </w:numPr>
        <w:spacing w:line="360" w:lineRule="auto"/>
        <w:ind w:left="360"/>
        <w:jc w:val="both"/>
        <w:rPr>
          <w:b/>
          <w:sz w:val="22"/>
          <w:szCs w:val="22"/>
        </w:rPr>
      </w:pPr>
      <w:r w:rsidRPr="00953054">
        <w:rPr>
          <w:b/>
          <w:sz w:val="22"/>
          <w:szCs w:val="22"/>
        </w:rPr>
        <w:t>Background information</w:t>
      </w:r>
    </w:p>
    <w:p w14:paraId="27FC84FE" w14:textId="0ADCCC6F" w:rsidR="006C5446" w:rsidRPr="00953054" w:rsidRDefault="006C5446" w:rsidP="006C5446">
      <w:pPr>
        <w:spacing w:line="276" w:lineRule="auto"/>
        <w:jc w:val="both"/>
        <w:rPr>
          <w:sz w:val="22"/>
          <w:szCs w:val="22"/>
        </w:rPr>
      </w:pPr>
      <w:r w:rsidRPr="005372B4">
        <w:rPr>
          <w:sz w:val="22"/>
          <w:szCs w:val="22"/>
        </w:rPr>
        <w:t>The County Assembly is constituted as per article 17</w:t>
      </w:r>
      <w:r w:rsidR="00970075">
        <w:rPr>
          <w:sz w:val="22"/>
          <w:szCs w:val="22"/>
        </w:rPr>
        <w:t>6 &amp; 177</w:t>
      </w:r>
      <w:r>
        <w:rPr>
          <w:sz w:val="22"/>
          <w:szCs w:val="22"/>
        </w:rPr>
        <w:t xml:space="preserve"> of the</w:t>
      </w:r>
      <w:r w:rsidRPr="00953054">
        <w:rPr>
          <w:sz w:val="22"/>
          <w:szCs w:val="22"/>
        </w:rPr>
        <w:t xml:space="preserve"> Constitution of Kenya</w:t>
      </w:r>
      <w:r>
        <w:rPr>
          <w:sz w:val="22"/>
          <w:szCs w:val="22"/>
        </w:rPr>
        <w:t xml:space="preserve"> 2010. It </w:t>
      </w:r>
      <w:r w:rsidRPr="00953054">
        <w:rPr>
          <w:sz w:val="22"/>
          <w:szCs w:val="22"/>
        </w:rPr>
        <w:t>is headed by the Speaker of the County Assembly, who is responsible for the general policy and strategic direction of the Assembly. The County Assembly constitutes xxx</w:t>
      </w:r>
      <w:r w:rsidR="004F6108">
        <w:rPr>
          <w:sz w:val="22"/>
          <w:szCs w:val="22"/>
        </w:rPr>
        <w:t xml:space="preserve"> </w:t>
      </w:r>
      <w:r>
        <w:rPr>
          <w:sz w:val="22"/>
          <w:szCs w:val="22"/>
        </w:rPr>
        <w:t>(</w:t>
      </w:r>
      <w:r w:rsidRPr="005B5EE1">
        <w:rPr>
          <w:i/>
          <w:iCs/>
          <w:sz w:val="22"/>
          <w:szCs w:val="22"/>
        </w:rPr>
        <w:t>indicate the number</w:t>
      </w:r>
      <w:r>
        <w:rPr>
          <w:sz w:val="22"/>
          <w:szCs w:val="22"/>
        </w:rPr>
        <w:t>)</w:t>
      </w:r>
      <w:r w:rsidRPr="00953054">
        <w:rPr>
          <w:sz w:val="22"/>
          <w:szCs w:val="22"/>
        </w:rPr>
        <w:t xml:space="preserve"> Members of County Assembly (MCAs) elected</w:t>
      </w:r>
      <w:r>
        <w:rPr>
          <w:sz w:val="22"/>
          <w:szCs w:val="22"/>
        </w:rPr>
        <w:t>/ nominated</w:t>
      </w:r>
      <w:r w:rsidRPr="00953054">
        <w:rPr>
          <w:sz w:val="22"/>
          <w:szCs w:val="22"/>
        </w:rPr>
        <w:t xml:space="preserve"> to represent members of the public from their respective wards. The MCAs are responsible for making laws for effective performance of the County Government, approving plans and </w:t>
      </w:r>
      <w:r w:rsidR="004255B4" w:rsidRPr="00953054">
        <w:rPr>
          <w:sz w:val="22"/>
          <w:szCs w:val="22"/>
        </w:rPr>
        <w:t>policies,</w:t>
      </w:r>
      <w:r w:rsidRPr="00953054">
        <w:rPr>
          <w:sz w:val="22"/>
          <w:szCs w:val="22"/>
        </w:rPr>
        <w:t xml:space="preserve"> and playing the oversight role over the County Executive.</w:t>
      </w:r>
    </w:p>
    <w:p w14:paraId="1D86C3D1" w14:textId="77777777" w:rsidR="006C5446" w:rsidRPr="00953054" w:rsidRDefault="006C5446" w:rsidP="0069589F">
      <w:pPr>
        <w:numPr>
          <w:ilvl w:val="0"/>
          <w:numId w:val="3"/>
        </w:numPr>
        <w:spacing w:line="360" w:lineRule="auto"/>
        <w:ind w:left="360"/>
        <w:jc w:val="both"/>
        <w:rPr>
          <w:b/>
          <w:sz w:val="22"/>
          <w:szCs w:val="22"/>
        </w:rPr>
      </w:pPr>
      <w:r w:rsidRPr="00953054">
        <w:rPr>
          <w:b/>
          <w:sz w:val="22"/>
          <w:szCs w:val="22"/>
        </w:rPr>
        <w:t>Key Management Team</w:t>
      </w:r>
    </w:p>
    <w:p w14:paraId="5612DD99" w14:textId="77777777" w:rsidR="006C5446" w:rsidRPr="00953054" w:rsidRDefault="006C5446" w:rsidP="006C5446">
      <w:pPr>
        <w:spacing w:line="360" w:lineRule="auto"/>
        <w:jc w:val="both"/>
        <w:rPr>
          <w:sz w:val="22"/>
          <w:szCs w:val="22"/>
        </w:rPr>
      </w:pPr>
      <w:r w:rsidRPr="00953054">
        <w:rPr>
          <w:sz w:val="22"/>
          <w:szCs w:val="22"/>
        </w:rPr>
        <w:t xml:space="preserve">The </w:t>
      </w:r>
      <w:r w:rsidRPr="00953054">
        <w:rPr>
          <w:i/>
          <w:sz w:val="22"/>
          <w:szCs w:val="22"/>
        </w:rPr>
        <w:t xml:space="preserve">entity’s </w:t>
      </w:r>
      <w:r w:rsidRPr="00953054">
        <w:rPr>
          <w:sz w:val="22"/>
          <w:szCs w:val="22"/>
        </w:rPr>
        <w:t>day-to-day management is under the following key organs: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87"/>
        <w:gridCol w:w="4116"/>
        <w:gridCol w:w="4457"/>
      </w:tblGrid>
      <w:tr w:rsidR="006C5446" w:rsidRPr="00953054" w14:paraId="4ED525B1" w14:textId="77777777" w:rsidTr="002122A0">
        <w:trPr>
          <w:trHeight w:val="576"/>
          <w:tblHeader/>
        </w:trPr>
        <w:tc>
          <w:tcPr>
            <w:tcW w:w="562" w:type="pct"/>
            <w:shd w:val="clear" w:color="auto" w:fill="0070C0"/>
            <w:vAlign w:val="bottom"/>
          </w:tcPr>
          <w:p w14:paraId="2CCC2B06" w14:textId="77777777" w:rsidR="006C5446" w:rsidRPr="00953054" w:rsidRDefault="006C5446" w:rsidP="002122A0">
            <w:pPr>
              <w:spacing w:line="276" w:lineRule="auto"/>
              <w:jc w:val="both"/>
              <w:rPr>
                <w:b/>
                <w:sz w:val="22"/>
                <w:szCs w:val="22"/>
              </w:rPr>
            </w:pPr>
            <w:r w:rsidRPr="00953054">
              <w:rPr>
                <w:b/>
                <w:sz w:val="22"/>
                <w:szCs w:val="22"/>
              </w:rPr>
              <w:t>No.</w:t>
            </w:r>
          </w:p>
        </w:tc>
        <w:tc>
          <w:tcPr>
            <w:tcW w:w="2130" w:type="pct"/>
            <w:shd w:val="clear" w:color="auto" w:fill="0070C0"/>
            <w:vAlign w:val="bottom"/>
          </w:tcPr>
          <w:p w14:paraId="2F9B42FF" w14:textId="77777777" w:rsidR="006C5446" w:rsidRPr="00953054" w:rsidRDefault="006C5446" w:rsidP="002122A0">
            <w:pPr>
              <w:spacing w:line="276" w:lineRule="auto"/>
              <w:jc w:val="both"/>
              <w:rPr>
                <w:b/>
                <w:sz w:val="22"/>
                <w:szCs w:val="22"/>
              </w:rPr>
            </w:pPr>
            <w:r w:rsidRPr="00953054">
              <w:rPr>
                <w:b/>
                <w:sz w:val="22"/>
                <w:szCs w:val="22"/>
              </w:rPr>
              <w:t>Designation</w:t>
            </w:r>
          </w:p>
        </w:tc>
        <w:tc>
          <w:tcPr>
            <w:tcW w:w="2307" w:type="pct"/>
            <w:shd w:val="clear" w:color="auto" w:fill="0070C0"/>
            <w:vAlign w:val="bottom"/>
          </w:tcPr>
          <w:p w14:paraId="726604DA" w14:textId="77777777" w:rsidR="006C5446" w:rsidRPr="00953054" w:rsidRDefault="006C5446" w:rsidP="002122A0">
            <w:pPr>
              <w:spacing w:line="276" w:lineRule="auto"/>
              <w:jc w:val="both"/>
              <w:rPr>
                <w:b/>
                <w:sz w:val="22"/>
                <w:szCs w:val="22"/>
              </w:rPr>
            </w:pPr>
            <w:r w:rsidRPr="00953054">
              <w:rPr>
                <w:b/>
                <w:sz w:val="22"/>
                <w:szCs w:val="22"/>
              </w:rPr>
              <w:t>Name</w:t>
            </w:r>
          </w:p>
        </w:tc>
      </w:tr>
      <w:tr w:rsidR="006C5446" w:rsidRPr="00953054" w14:paraId="1BC7F62C" w14:textId="77777777" w:rsidTr="002122A0">
        <w:trPr>
          <w:trHeight w:val="314"/>
        </w:trPr>
        <w:tc>
          <w:tcPr>
            <w:tcW w:w="562" w:type="pct"/>
            <w:vAlign w:val="bottom"/>
          </w:tcPr>
          <w:p w14:paraId="6213D2F0" w14:textId="77777777" w:rsidR="006C5446" w:rsidRPr="00953054" w:rsidRDefault="006C5446" w:rsidP="002122A0">
            <w:pPr>
              <w:spacing w:line="276" w:lineRule="auto"/>
              <w:jc w:val="both"/>
              <w:rPr>
                <w:sz w:val="22"/>
                <w:szCs w:val="22"/>
              </w:rPr>
            </w:pPr>
            <w:r w:rsidRPr="00953054">
              <w:rPr>
                <w:sz w:val="22"/>
                <w:szCs w:val="22"/>
              </w:rPr>
              <w:t>1.</w:t>
            </w:r>
          </w:p>
        </w:tc>
        <w:tc>
          <w:tcPr>
            <w:tcW w:w="2130" w:type="pct"/>
            <w:vAlign w:val="bottom"/>
          </w:tcPr>
          <w:p w14:paraId="2D9020A6" w14:textId="6EBDF75B" w:rsidR="006C5446" w:rsidRPr="00953054" w:rsidRDefault="006C5446" w:rsidP="002122A0">
            <w:pPr>
              <w:spacing w:line="276" w:lineRule="auto"/>
              <w:jc w:val="both"/>
              <w:rPr>
                <w:sz w:val="22"/>
                <w:szCs w:val="22"/>
              </w:rPr>
            </w:pPr>
            <w:r w:rsidRPr="00953054">
              <w:rPr>
                <w:sz w:val="22"/>
                <w:szCs w:val="22"/>
              </w:rPr>
              <w:t xml:space="preserve">Speaker of </w:t>
            </w:r>
            <w:r w:rsidRPr="545481FD">
              <w:rPr>
                <w:sz w:val="22"/>
                <w:szCs w:val="22"/>
              </w:rPr>
              <w:t>the</w:t>
            </w:r>
            <w:r w:rsidRPr="00953054">
              <w:rPr>
                <w:sz w:val="22"/>
                <w:szCs w:val="22"/>
              </w:rPr>
              <w:t xml:space="preserve"> County Assembly</w:t>
            </w:r>
          </w:p>
        </w:tc>
        <w:tc>
          <w:tcPr>
            <w:tcW w:w="2307" w:type="pct"/>
            <w:vAlign w:val="center"/>
          </w:tcPr>
          <w:p w14:paraId="0D414385" w14:textId="77777777" w:rsidR="006C5446" w:rsidRPr="00953054" w:rsidRDefault="006C5446" w:rsidP="002122A0">
            <w:pPr>
              <w:spacing w:line="276" w:lineRule="auto"/>
              <w:jc w:val="both"/>
              <w:rPr>
                <w:b/>
                <w:sz w:val="22"/>
                <w:szCs w:val="22"/>
              </w:rPr>
            </w:pPr>
            <w:r w:rsidRPr="00953054">
              <w:rPr>
                <w:b/>
                <w:sz w:val="22"/>
                <w:szCs w:val="22"/>
              </w:rPr>
              <w:t>-</w:t>
            </w:r>
          </w:p>
        </w:tc>
      </w:tr>
      <w:tr w:rsidR="006C5446" w:rsidRPr="00953054" w14:paraId="6292A783" w14:textId="77777777" w:rsidTr="002122A0">
        <w:trPr>
          <w:trHeight w:val="341"/>
        </w:trPr>
        <w:tc>
          <w:tcPr>
            <w:tcW w:w="562" w:type="pct"/>
            <w:vAlign w:val="bottom"/>
          </w:tcPr>
          <w:p w14:paraId="613BB9F1" w14:textId="77777777" w:rsidR="006C5446" w:rsidRPr="00953054" w:rsidRDefault="006C5446" w:rsidP="002122A0">
            <w:pPr>
              <w:spacing w:line="276" w:lineRule="auto"/>
              <w:jc w:val="both"/>
              <w:rPr>
                <w:sz w:val="22"/>
                <w:szCs w:val="22"/>
              </w:rPr>
            </w:pPr>
            <w:r w:rsidRPr="00953054">
              <w:rPr>
                <w:sz w:val="22"/>
                <w:szCs w:val="22"/>
              </w:rPr>
              <w:t>2.</w:t>
            </w:r>
          </w:p>
        </w:tc>
        <w:tc>
          <w:tcPr>
            <w:tcW w:w="2130" w:type="pct"/>
            <w:vAlign w:val="bottom"/>
          </w:tcPr>
          <w:p w14:paraId="4B594916" w14:textId="77777777" w:rsidR="006C5446" w:rsidRPr="00953054" w:rsidRDefault="006C5446" w:rsidP="002122A0">
            <w:pPr>
              <w:spacing w:line="276" w:lineRule="auto"/>
              <w:jc w:val="both"/>
              <w:rPr>
                <w:sz w:val="22"/>
                <w:szCs w:val="22"/>
              </w:rPr>
            </w:pPr>
            <w:r w:rsidRPr="00953054">
              <w:rPr>
                <w:sz w:val="22"/>
                <w:szCs w:val="22"/>
              </w:rPr>
              <w:t>Clerk of the County Assembly</w:t>
            </w:r>
          </w:p>
        </w:tc>
        <w:tc>
          <w:tcPr>
            <w:tcW w:w="2307" w:type="pct"/>
            <w:vAlign w:val="center"/>
          </w:tcPr>
          <w:p w14:paraId="3B55B878" w14:textId="77777777" w:rsidR="006C5446" w:rsidRPr="00953054" w:rsidRDefault="006C5446" w:rsidP="002122A0">
            <w:pPr>
              <w:spacing w:line="276" w:lineRule="auto"/>
              <w:jc w:val="both"/>
              <w:rPr>
                <w:b/>
                <w:sz w:val="22"/>
                <w:szCs w:val="22"/>
              </w:rPr>
            </w:pPr>
            <w:r w:rsidRPr="00953054">
              <w:rPr>
                <w:b/>
                <w:sz w:val="22"/>
                <w:szCs w:val="22"/>
              </w:rPr>
              <w:t>-</w:t>
            </w:r>
          </w:p>
        </w:tc>
      </w:tr>
      <w:tr w:rsidR="006C5446" w:rsidRPr="00953054" w14:paraId="5F99192B" w14:textId="77777777" w:rsidTr="002122A0">
        <w:trPr>
          <w:trHeight w:val="269"/>
        </w:trPr>
        <w:tc>
          <w:tcPr>
            <w:tcW w:w="562" w:type="pct"/>
            <w:vAlign w:val="bottom"/>
          </w:tcPr>
          <w:p w14:paraId="2F313737" w14:textId="77777777" w:rsidR="006C5446" w:rsidRPr="00953054" w:rsidRDefault="006C5446" w:rsidP="002122A0">
            <w:pPr>
              <w:spacing w:line="276" w:lineRule="auto"/>
              <w:jc w:val="both"/>
              <w:rPr>
                <w:sz w:val="22"/>
                <w:szCs w:val="22"/>
              </w:rPr>
            </w:pPr>
            <w:r w:rsidRPr="00953054">
              <w:rPr>
                <w:sz w:val="22"/>
                <w:szCs w:val="22"/>
              </w:rPr>
              <w:t>3.</w:t>
            </w:r>
          </w:p>
        </w:tc>
        <w:tc>
          <w:tcPr>
            <w:tcW w:w="2130" w:type="pct"/>
            <w:vAlign w:val="bottom"/>
          </w:tcPr>
          <w:p w14:paraId="0E1FFEAB" w14:textId="77777777" w:rsidR="006C5446" w:rsidRPr="00953054" w:rsidRDefault="006C5446" w:rsidP="002122A0">
            <w:pPr>
              <w:spacing w:line="276" w:lineRule="auto"/>
              <w:jc w:val="both"/>
              <w:rPr>
                <w:sz w:val="22"/>
                <w:szCs w:val="22"/>
              </w:rPr>
            </w:pPr>
            <w:r w:rsidRPr="00953054">
              <w:rPr>
                <w:sz w:val="22"/>
                <w:szCs w:val="22"/>
              </w:rPr>
              <w:t>Head of Departments</w:t>
            </w:r>
          </w:p>
        </w:tc>
        <w:tc>
          <w:tcPr>
            <w:tcW w:w="2307" w:type="pct"/>
            <w:vAlign w:val="center"/>
          </w:tcPr>
          <w:p w14:paraId="7C7996BF" w14:textId="77777777" w:rsidR="006C5446" w:rsidRPr="00953054" w:rsidRDefault="006C5446" w:rsidP="002122A0">
            <w:pPr>
              <w:spacing w:line="276" w:lineRule="auto"/>
              <w:jc w:val="both"/>
              <w:rPr>
                <w:b/>
                <w:sz w:val="22"/>
                <w:szCs w:val="22"/>
              </w:rPr>
            </w:pPr>
            <w:r w:rsidRPr="00953054">
              <w:rPr>
                <w:b/>
                <w:sz w:val="22"/>
                <w:szCs w:val="22"/>
              </w:rPr>
              <w:t>-</w:t>
            </w:r>
          </w:p>
        </w:tc>
      </w:tr>
      <w:tr w:rsidR="006C5446" w:rsidRPr="00953054" w14:paraId="668B9534" w14:textId="77777777" w:rsidTr="002122A0">
        <w:trPr>
          <w:trHeight w:val="215"/>
        </w:trPr>
        <w:tc>
          <w:tcPr>
            <w:tcW w:w="562" w:type="pct"/>
            <w:vAlign w:val="bottom"/>
          </w:tcPr>
          <w:p w14:paraId="0F676329" w14:textId="77777777" w:rsidR="006C5446" w:rsidRPr="00953054" w:rsidRDefault="006C5446" w:rsidP="002122A0">
            <w:pPr>
              <w:spacing w:line="276" w:lineRule="auto"/>
              <w:jc w:val="both"/>
              <w:rPr>
                <w:sz w:val="22"/>
                <w:szCs w:val="22"/>
              </w:rPr>
            </w:pPr>
            <w:r w:rsidRPr="00953054">
              <w:rPr>
                <w:sz w:val="22"/>
                <w:szCs w:val="22"/>
              </w:rPr>
              <w:t>4.</w:t>
            </w:r>
          </w:p>
        </w:tc>
        <w:tc>
          <w:tcPr>
            <w:tcW w:w="2130" w:type="pct"/>
            <w:vAlign w:val="center"/>
          </w:tcPr>
          <w:p w14:paraId="0C53DBE3" w14:textId="77777777" w:rsidR="006C5446" w:rsidRPr="00953054" w:rsidRDefault="006C5446" w:rsidP="002122A0">
            <w:pPr>
              <w:spacing w:line="276" w:lineRule="auto"/>
              <w:jc w:val="both"/>
              <w:rPr>
                <w:sz w:val="22"/>
                <w:szCs w:val="22"/>
              </w:rPr>
            </w:pPr>
          </w:p>
        </w:tc>
        <w:tc>
          <w:tcPr>
            <w:tcW w:w="2307" w:type="pct"/>
            <w:vAlign w:val="center"/>
          </w:tcPr>
          <w:p w14:paraId="08274B97" w14:textId="77777777" w:rsidR="006C5446" w:rsidRPr="00953054" w:rsidRDefault="006C5446" w:rsidP="002122A0">
            <w:pPr>
              <w:spacing w:line="276" w:lineRule="auto"/>
              <w:jc w:val="both"/>
              <w:rPr>
                <w:b/>
                <w:sz w:val="22"/>
                <w:szCs w:val="22"/>
              </w:rPr>
            </w:pPr>
            <w:r w:rsidRPr="00953054">
              <w:rPr>
                <w:b/>
                <w:sz w:val="22"/>
                <w:szCs w:val="22"/>
              </w:rPr>
              <w:t>-</w:t>
            </w:r>
          </w:p>
        </w:tc>
      </w:tr>
    </w:tbl>
    <w:p w14:paraId="13E7D252" w14:textId="77777777" w:rsidR="006C5446" w:rsidRPr="00953054" w:rsidRDefault="006C5446" w:rsidP="006C5446">
      <w:pPr>
        <w:pStyle w:val="BodyText"/>
        <w:autoSpaceDE/>
        <w:autoSpaceDN/>
        <w:spacing w:line="360" w:lineRule="auto"/>
        <w:ind w:left="1620"/>
        <w:jc w:val="both"/>
        <w:rPr>
          <w:sz w:val="22"/>
          <w:szCs w:val="22"/>
        </w:rPr>
      </w:pPr>
    </w:p>
    <w:p w14:paraId="3F7C52E1" w14:textId="77777777" w:rsidR="006C5446" w:rsidRPr="00953054" w:rsidRDefault="006C5446" w:rsidP="0069589F">
      <w:pPr>
        <w:numPr>
          <w:ilvl w:val="0"/>
          <w:numId w:val="3"/>
        </w:numPr>
        <w:spacing w:line="360" w:lineRule="auto"/>
        <w:ind w:left="360"/>
        <w:jc w:val="both"/>
        <w:rPr>
          <w:b/>
          <w:sz w:val="22"/>
          <w:szCs w:val="22"/>
        </w:rPr>
      </w:pPr>
      <w:r w:rsidRPr="00953054">
        <w:rPr>
          <w:b/>
          <w:sz w:val="22"/>
          <w:szCs w:val="22"/>
        </w:rPr>
        <w:t>Fiduciary Management</w:t>
      </w:r>
    </w:p>
    <w:p w14:paraId="1F845955" w14:textId="21965F06" w:rsidR="006C5446" w:rsidRPr="00953054" w:rsidRDefault="006C5446" w:rsidP="006C5446">
      <w:pPr>
        <w:spacing w:line="276" w:lineRule="auto"/>
        <w:jc w:val="both"/>
        <w:rPr>
          <w:sz w:val="22"/>
          <w:szCs w:val="22"/>
        </w:rPr>
      </w:pPr>
      <w:r w:rsidRPr="53BF26D6">
        <w:rPr>
          <w:sz w:val="22"/>
          <w:szCs w:val="22"/>
        </w:rPr>
        <w:t xml:space="preserve">The key management personnel who held office during the year ended </w:t>
      </w:r>
      <w:r w:rsidR="6CD1422F" w:rsidRPr="52C50D55">
        <w:rPr>
          <w:i/>
          <w:iCs/>
          <w:sz w:val="22"/>
          <w:szCs w:val="22"/>
        </w:rPr>
        <w:t>xxxx</w:t>
      </w:r>
      <w:r w:rsidRPr="53BF26D6">
        <w:rPr>
          <w:sz w:val="22"/>
          <w:szCs w:val="22"/>
        </w:rPr>
        <w:t xml:space="preserve"> and who had direct fiduciary responsibility were: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46"/>
        <w:gridCol w:w="4357"/>
        <w:gridCol w:w="4457"/>
      </w:tblGrid>
      <w:tr w:rsidR="006C5446" w:rsidRPr="00953054" w14:paraId="71E26174" w14:textId="77777777" w:rsidTr="002122A0">
        <w:trPr>
          <w:trHeight w:val="576"/>
          <w:tblHeader/>
        </w:trPr>
        <w:tc>
          <w:tcPr>
            <w:tcW w:w="438" w:type="pct"/>
            <w:shd w:val="clear" w:color="auto" w:fill="0070C0"/>
            <w:vAlign w:val="bottom"/>
          </w:tcPr>
          <w:p w14:paraId="3363D251" w14:textId="77777777" w:rsidR="006C5446" w:rsidRPr="00953054" w:rsidRDefault="006C5446" w:rsidP="002122A0">
            <w:pPr>
              <w:spacing w:line="360" w:lineRule="auto"/>
              <w:jc w:val="both"/>
              <w:rPr>
                <w:b/>
                <w:sz w:val="22"/>
                <w:szCs w:val="22"/>
              </w:rPr>
            </w:pPr>
            <w:r w:rsidRPr="00953054">
              <w:rPr>
                <w:b/>
                <w:sz w:val="22"/>
                <w:szCs w:val="22"/>
              </w:rPr>
              <w:t>No.</w:t>
            </w:r>
          </w:p>
        </w:tc>
        <w:tc>
          <w:tcPr>
            <w:tcW w:w="2255" w:type="pct"/>
            <w:shd w:val="clear" w:color="auto" w:fill="0070C0"/>
            <w:vAlign w:val="bottom"/>
          </w:tcPr>
          <w:p w14:paraId="17884F5C" w14:textId="77777777" w:rsidR="006C5446" w:rsidRPr="00953054" w:rsidRDefault="006C5446" w:rsidP="002122A0">
            <w:pPr>
              <w:spacing w:line="360" w:lineRule="auto"/>
              <w:jc w:val="both"/>
              <w:rPr>
                <w:b/>
                <w:sz w:val="22"/>
                <w:szCs w:val="22"/>
              </w:rPr>
            </w:pPr>
            <w:r w:rsidRPr="00953054">
              <w:rPr>
                <w:b/>
                <w:sz w:val="22"/>
                <w:szCs w:val="22"/>
              </w:rPr>
              <w:t>Designation</w:t>
            </w:r>
          </w:p>
        </w:tc>
        <w:tc>
          <w:tcPr>
            <w:tcW w:w="2307" w:type="pct"/>
            <w:shd w:val="clear" w:color="auto" w:fill="0070C0"/>
            <w:vAlign w:val="bottom"/>
          </w:tcPr>
          <w:p w14:paraId="63593F68" w14:textId="77777777" w:rsidR="006C5446" w:rsidRPr="00953054" w:rsidRDefault="006C5446" w:rsidP="002122A0">
            <w:pPr>
              <w:spacing w:line="360" w:lineRule="auto"/>
              <w:jc w:val="both"/>
              <w:rPr>
                <w:b/>
                <w:sz w:val="22"/>
                <w:szCs w:val="22"/>
              </w:rPr>
            </w:pPr>
            <w:r w:rsidRPr="00953054">
              <w:rPr>
                <w:b/>
                <w:sz w:val="22"/>
                <w:szCs w:val="22"/>
              </w:rPr>
              <w:t>Name</w:t>
            </w:r>
          </w:p>
        </w:tc>
      </w:tr>
      <w:tr w:rsidR="006C5446" w:rsidRPr="00953054" w14:paraId="551E4E91" w14:textId="77777777" w:rsidTr="002122A0">
        <w:trPr>
          <w:trHeight w:val="170"/>
        </w:trPr>
        <w:tc>
          <w:tcPr>
            <w:tcW w:w="438" w:type="pct"/>
            <w:vAlign w:val="bottom"/>
          </w:tcPr>
          <w:p w14:paraId="14C195D4" w14:textId="77777777" w:rsidR="006C5446" w:rsidRPr="001D68BE" w:rsidRDefault="006C5446" w:rsidP="00AD5B89">
            <w:pPr>
              <w:pStyle w:val="ListParagraph"/>
              <w:numPr>
                <w:ilvl w:val="0"/>
                <w:numId w:val="18"/>
              </w:numPr>
              <w:spacing w:line="360" w:lineRule="auto"/>
              <w:jc w:val="both"/>
              <w:rPr>
                <w:sz w:val="22"/>
                <w:szCs w:val="22"/>
              </w:rPr>
            </w:pPr>
          </w:p>
        </w:tc>
        <w:tc>
          <w:tcPr>
            <w:tcW w:w="2255" w:type="pct"/>
            <w:vAlign w:val="bottom"/>
          </w:tcPr>
          <w:p w14:paraId="619DB510" w14:textId="77777777" w:rsidR="006C5446" w:rsidRPr="00953054" w:rsidRDefault="006C5446" w:rsidP="002122A0">
            <w:pPr>
              <w:spacing w:line="360" w:lineRule="auto"/>
              <w:jc w:val="both"/>
              <w:rPr>
                <w:sz w:val="22"/>
                <w:szCs w:val="22"/>
              </w:rPr>
            </w:pPr>
            <w:r w:rsidRPr="00953054">
              <w:rPr>
                <w:sz w:val="22"/>
                <w:szCs w:val="22"/>
              </w:rPr>
              <w:t>Accounting Officer- Clerk</w:t>
            </w:r>
          </w:p>
        </w:tc>
        <w:tc>
          <w:tcPr>
            <w:tcW w:w="2307" w:type="pct"/>
            <w:vAlign w:val="bottom"/>
          </w:tcPr>
          <w:p w14:paraId="7A3818DA" w14:textId="77777777" w:rsidR="006C5446" w:rsidRPr="00953054" w:rsidRDefault="006C5446" w:rsidP="002122A0">
            <w:pPr>
              <w:spacing w:line="360" w:lineRule="auto"/>
              <w:jc w:val="both"/>
              <w:rPr>
                <w:b/>
                <w:sz w:val="22"/>
                <w:szCs w:val="22"/>
              </w:rPr>
            </w:pPr>
            <w:r w:rsidRPr="00953054">
              <w:rPr>
                <w:b/>
                <w:sz w:val="22"/>
                <w:szCs w:val="22"/>
              </w:rPr>
              <w:t>-</w:t>
            </w:r>
          </w:p>
        </w:tc>
      </w:tr>
      <w:tr w:rsidR="006C5446" w:rsidRPr="00953054" w14:paraId="5883EE98" w14:textId="77777777" w:rsidTr="002122A0">
        <w:trPr>
          <w:trHeight w:val="197"/>
        </w:trPr>
        <w:tc>
          <w:tcPr>
            <w:tcW w:w="438" w:type="pct"/>
            <w:vAlign w:val="bottom"/>
          </w:tcPr>
          <w:p w14:paraId="06B8F5C2" w14:textId="77777777" w:rsidR="006C5446" w:rsidRPr="001D68BE" w:rsidRDefault="006C5446" w:rsidP="00AD5B89">
            <w:pPr>
              <w:pStyle w:val="ListParagraph"/>
              <w:numPr>
                <w:ilvl w:val="0"/>
                <w:numId w:val="18"/>
              </w:numPr>
              <w:spacing w:line="360" w:lineRule="auto"/>
              <w:jc w:val="both"/>
              <w:rPr>
                <w:sz w:val="22"/>
                <w:szCs w:val="22"/>
              </w:rPr>
            </w:pPr>
          </w:p>
        </w:tc>
        <w:tc>
          <w:tcPr>
            <w:tcW w:w="2255" w:type="pct"/>
            <w:vAlign w:val="bottom"/>
          </w:tcPr>
          <w:p w14:paraId="00B8C83B" w14:textId="77777777" w:rsidR="006C5446" w:rsidRPr="00953054" w:rsidRDefault="006C5446" w:rsidP="002122A0">
            <w:pPr>
              <w:spacing w:line="360" w:lineRule="auto"/>
              <w:jc w:val="both"/>
              <w:rPr>
                <w:sz w:val="22"/>
                <w:szCs w:val="22"/>
              </w:rPr>
            </w:pPr>
            <w:r w:rsidRPr="00953054">
              <w:rPr>
                <w:sz w:val="22"/>
                <w:szCs w:val="22"/>
              </w:rPr>
              <w:t>Chief Finance Officer</w:t>
            </w:r>
          </w:p>
        </w:tc>
        <w:tc>
          <w:tcPr>
            <w:tcW w:w="2307" w:type="pct"/>
            <w:vAlign w:val="bottom"/>
          </w:tcPr>
          <w:p w14:paraId="4BE62E1D" w14:textId="77777777" w:rsidR="006C5446" w:rsidRPr="00953054" w:rsidRDefault="006C5446" w:rsidP="002122A0">
            <w:pPr>
              <w:spacing w:line="360" w:lineRule="auto"/>
              <w:jc w:val="both"/>
              <w:rPr>
                <w:b/>
                <w:sz w:val="22"/>
                <w:szCs w:val="22"/>
              </w:rPr>
            </w:pPr>
            <w:r w:rsidRPr="00953054">
              <w:rPr>
                <w:b/>
                <w:sz w:val="22"/>
                <w:szCs w:val="22"/>
              </w:rPr>
              <w:t>-</w:t>
            </w:r>
          </w:p>
        </w:tc>
      </w:tr>
      <w:tr w:rsidR="006C5446" w:rsidRPr="00953054" w14:paraId="514567B9" w14:textId="77777777" w:rsidTr="002122A0">
        <w:trPr>
          <w:trHeight w:val="215"/>
        </w:trPr>
        <w:tc>
          <w:tcPr>
            <w:tcW w:w="438" w:type="pct"/>
            <w:vAlign w:val="bottom"/>
          </w:tcPr>
          <w:p w14:paraId="58651D47" w14:textId="77777777" w:rsidR="006C5446" w:rsidRPr="001D68BE" w:rsidRDefault="006C5446" w:rsidP="00AD5B89">
            <w:pPr>
              <w:pStyle w:val="ListParagraph"/>
              <w:numPr>
                <w:ilvl w:val="0"/>
                <w:numId w:val="18"/>
              </w:numPr>
              <w:spacing w:line="360" w:lineRule="auto"/>
              <w:jc w:val="both"/>
              <w:rPr>
                <w:sz w:val="22"/>
                <w:szCs w:val="22"/>
              </w:rPr>
            </w:pPr>
          </w:p>
        </w:tc>
        <w:tc>
          <w:tcPr>
            <w:tcW w:w="2255" w:type="pct"/>
            <w:vAlign w:val="bottom"/>
          </w:tcPr>
          <w:p w14:paraId="3A210163" w14:textId="77777777" w:rsidR="006C5446" w:rsidRPr="00953054" w:rsidRDefault="006C5446" w:rsidP="002122A0">
            <w:pPr>
              <w:spacing w:line="360" w:lineRule="auto"/>
              <w:jc w:val="both"/>
              <w:rPr>
                <w:sz w:val="22"/>
                <w:szCs w:val="22"/>
              </w:rPr>
            </w:pPr>
            <w:r w:rsidRPr="005372B4">
              <w:rPr>
                <w:sz w:val="22"/>
                <w:szCs w:val="22"/>
              </w:rPr>
              <w:t>Finance Director</w:t>
            </w:r>
          </w:p>
        </w:tc>
        <w:tc>
          <w:tcPr>
            <w:tcW w:w="2307" w:type="pct"/>
            <w:vAlign w:val="bottom"/>
          </w:tcPr>
          <w:p w14:paraId="1F3F0F94" w14:textId="77777777" w:rsidR="006C5446" w:rsidRPr="00953054" w:rsidRDefault="006C5446" w:rsidP="002122A0">
            <w:pPr>
              <w:spacing w:line="360" w:lineRule="auto"/>
              <w:jc w:val="both"/>
              <w:rPr>
                <w:b/>
                <w:sz w:val="22"/>
                <w:szCs w:val="22"/>
              </w:rPr>
            </w:pPr>
            <w:r>
              <w:rPr>
                <w:b/>
                <w:sz w:val="22"/>
                <w:szCs w:val="22"/>
              </w:rPr>
              <w:t>-</w:t>
            </w:r>
          </w:p>
        </w:tc>
      </w:tr>
      <w:tr w:rsidR="006C5446" w:rsidRPr="00953054" w14:paraId="10F0A321" w14:textId="77777777" w:rsidTr="002122A0">
        <w:trPr>
          <w:trHeight w:val="215"/>
        </w:trPr>
        <w:tc>
          <w:tcPr>
            <w:tcW w:w="438" w:type="pct"/>
            <w:vAlign w:val="bottom"/>
          </w:tcPr>
          <w:p w14:paraId="6EA8FE91" w14:textId="77777777" w:rsidR="006C5446" w:rsidRPr="001D68BE" w:rsidRDefault="006C5446" w:rsidP="00AD5B89">
            <w:pPr>
              <w:pStyle w:val="ListParagraph"/>
              <w:numPr>
                <w:ilvl w:val="0"/>
                <w:numId w:val="18"/>
              </w:numPr>
              <w:spacing w:line="360" w:lineRule="auto"/>
              <w:jc w:val="both"/>
              <w:rPr>
                <w:sz w:val="22"/>
                <w:szCs w:val="22"/>
              </w:rPr>
            </w:pPr>
          </w:p>
        </w:tc>
        <w:tc>
          <w:tcPr>
            <w:tcW w:w="2255" w:type="pct"/>
            <w:vAlign w:val="bottom"/>
          </w:tcPr>
          <w:p w14:paraId="643B0320" w14:textId="77777777" w:rsidR="006C5446" w:rsidRPr="00953054" w:rsidRDefault="006C5446" w:rsidP="002122A0">
            <w:pPr>
              <w:spacing w:line="360" w:lineRule="auto"/>
              <w:jc w:val="both"/>
              <w:rPr>
                <w:sz w:val="22"/>
                <w:szCs w:val="22"/>
              </w:rPr>
            </w:pPr>
            <w:r w:rsidRPr="00953054">
              <w:rPr>
                <w:sz w:val="22"/>
                <w:szCs w:val="22"/>
              </w:rPr>
              <w:t>Principal Accountant</w:t>
            </w:r>
          </w:p>
        </w:tc>
        <w:tc>
          <w:tcPr>
            <w:tcW w:w="2307" w:type="pct"/>
            <w:vAlign w:val="bottom"/>
          </w:tcPr>
          <w:p w14:paraId="46F3C59B" w14:textId="77777777" w:rsidR="006C5446" w:rsidRPr="00953054" w:rsidRDefault="006C5446" w:rsidP="002122A0">
            <w:pPr>
              <w:spacing w:line="360" w:lineRule="auto"/>
              <w:jc w:val="both"/>
              <w:rPr>
                <w:b/>
                <w:sz w:val="22"/>
                <w:szCs w:val="22"/>
              </w:rPr>
            </w:pPr>
            <w:r w:rsidRPr="00953054">
              <w:rPr>
                <w:b/>
                <w:sz w:val="22"/>
                <w:szCs w:val="22"/>
              </w:rPr>
              <w:t>-</w:t>
            </w:r>
          </w:p>
        </w:tc>
      </w:tr>
    </w:tbl>
    <w:p w14:paraId="10107FF7" w14:textId="6DA943B2" w:rsidR="493CB5A1" w:rsidRDefault="493CB5A1"/>
    <w:p w14:paraId="5712B445" w14:textId="197A2814" w:rsidR="00A04786" w:rsidRPr="00B630AD" w:rsidRDefault="003656DE" w:rsidP="006C4F5B">
      <w:pPr>
        <w:autoSpaceDE/>
        <w:autoSpaceDN/>
      </w:pPr>
      <w:r>
        <w:br w:type="page"/>
      </w:r>
    </w:p>
    <w:p w14:paraId="05D66519" w14:textId="77777777" w:rsidR="00E61DD9" w:rsidRPr="00B630AD" w:rsidRDefault="00E61DD9" w:rsidP="0069589F">
      <w:pPr>
        <w:numPr>
          <w:ilvl w:val="0"/>
          <w:numId w:val="3"/>
        </w:numPr>
        <w:tabs>
          <w:tab w:val="left" w:pos="360"/>
        </w:tabs>
        <w:spacing w:after="240"/>
        <w:ind w:left="360"/>
        <w:rPr>
          <w:b/>
        </w:rPr>
      </w:pPr>
      <w:r w:rsidRPr="00B630AD">
        <w:rPr>
          <w:b/>
        </w:rPr>
        <w:lastRenderedPageBreak/>
        <w:t>Fiduciary Oversight Arrangements</w:t>
      </w:r>
    </w:p>
    <w:p w14:paraId="2B25DCA6" w14:textId="77777777" w:rsidR="00E3315B" w:rsidRPr="00953054" w:rsidRDefault="00E3315B" w:rsidP="00E3315B">
      <w:pPr>
        <w:spacing w:line="360" w:lineRule="auto"/>
        <w:ind w:left="360"/>
        <w:jc w:val="both"/>
        <w:rPr>
          <w:i/>
          <w:sz w:val="22"/>
          <w:szCs w:val="22"/>
        </w:rPr>
      </w:pPr>
      <w:bookmarkStart w:id="5" w:name="_Toc488076075"/>
      <w:bookmarkStart w:id="6" w:name="_Toc514233820"/>
      <w:bookmarkStart w:id="7" w:name="_Toc514233819"/>
      <w:r w:rsidRPr="00953054">
        <w:rPr>
          <w:i/>
          <w:sz w:val="22"/>
          <w:szCs w:val="22"/>
        </w:rPr>
        <w:t>Here, provide a high-level description of the key fiduciary oversight arrangements covering (say):</w:t>
      </w:r>
    </w:p>
    <w:p w14:paraId="668EA3D2" w14:textId="77777777" w:rsidR="00E3315B" w:rsidRPr="00953054" w:rsidRDefault="00E3315B" w:rsidP="00AD5B89">
      <w:pPr>
        <w:numPr>
          <w:ilvl w:val="0"/>
          <w:numId w:val="12"/>
        </w:numPr>
        <w:jc w:val="both"/>
        <w:rPr>
          <w:i/>
          <w:sz w:val="22"/>
          <w:szCs w:val="22"/>
        </w:rPr>
      </w:pPr>
      <w:r w:rsidRPr="00953054">
        <w:rPr>
          <w:i/>
          <w:sz w:val="22"/>
          <w:szCs w:val="22"/>
        </w:rPr>
        <w:t>Audit and finance committee activities</w:t>
      </w:r>
    </w:p>
    <w:p w14:paraId="092F8F20" w14:textId="77777777" w:rsidR="00E3315B" w:rsidRPr="00953054" w:rsidRDefault="00E3315B" w:rsidP="00AD5B89">
      <w:pPr>
        <w:numPr>
          <w:ilvl w:val="0"/>
          <w:numId w:val="12"/>
        </w:numPr>
        <w:jc w:val="both"/>
        <w:rPr>
          <w:i/>
          <w:sz w:val="22"/>
          <w:szCs w:val="22"/>
        </w:rPr>
      </w:pPr>
      <w:r w:rsidRPr="00953054">
        <w:rPr>
          <w:i/>
          <w:sz w:val="22"/>
          <w:szCs w:val="22"/>
        </w:rPr>
        <w:t>Parliamentary committee activities</w:t>
      </w:r>
    </w:p>
    <w:p w14:paraId="00927E51" w14:textId="77777777" w:rsidR="00E3315B" w:rsidRPr="00953054" w:rsidRDefault="00E3315B" w:rsidP="00AD5B89">
      <w:pPr>
        <w:numPr>
          <w:ilvl w:val="0"/>
          <w:numId w:val="12"/>
        </w:numPr>
        <w:jc w:val="both"/>
        <w:rPr>
          <w:i/>
          <w:sz w:val="22"/>
          <w:szCs w:val="22"/>
        </w:rPr>
      </w:pPr>
      <w:r w:rsidRPr="00953054">
        <w:rPr>
          <w:i/>
          <w:sz w:val="22"/>
          <w:szCs w:val="22"/>
        </w:rPr>
        <w:t>County Assembly</w:t>
      </w:r>
    </w:p>
    <w:p w14:paraId="0F04AC0A" w14:textId="77777777" w:rsidR="00E3315B" w:rsidRPr="00953054" w:rsidRDefault="00E3315B" w:rsidP="00AD5B89">
      <w:pPr>
        <w:numPr>
          <w:ilvl w:val="0"/>
          <w:numId w:val="12"/>
        </w:numPr>
        <w:jc w:val="both"/>
        <w:rPr>
          <w:i/>
          <w:sz w:val="22"/>
          <w:szCs w:val="22"/>
        </w:rPr>
      </w:pPr>
      <w:r w:rsidRPr="00953054">
        <w:rPr>
          <w:i/>
          <w:sz w:val="22"/>
          <w:szCs w:val="22"/>
        </w:rPr>
        <w:t>Development partner oversight activities</w:t>
      </w:r>
    </w:p>
    <w:p w14:paraId="4148C178" w14:textId="77777777" w:rsidR="00E3315B" w:rsidRPr="00BC1AE5" w:rsidRDefault="00E3315B" w:rsidP="00834021">
      <w:pPr>
        <w:jc w:val="both"/>
        <w:rPr>
          <w:bCs/>
          <w:i/>
          <w:sz w:val="22"/>
          <w:szCs w:val="22"/>
        </w:rPr>
      </w:pPr>
      <w:r w:rsidRPr="00953054">
        <w:rPr>
          <w:bCs/>
          <w:i/>
          <w:sz w:val="22"/>
          <w:szCs w:val="22"/>
        </w:rPr>
        <w:t>(Provide a brief explanation on fiduciary activities undertaken during the financial year)</w:t>
      </w:r>
    </w:p>
    <w:p w14:paraId="1F32E2AA" w14:textId="784EA20A" w:rsidR="00E3315B" w:rsidRPr="00953054" w:rsidRDefault="00E3315B" w:rsidP="0069589F">
      <w:pPr>
        <w:numPr>
          <w:ilvl w:val="0"/>
          <w:numId w:val="3"/>
        </w:numPr>
        <w:tabs>
          <w:tab w:val="left" w:pos="360"/>
        </w:tabs>
        <w:spacing w:after="240"/>
        <w:ind w:left="360"/>
        <w:rPr>
          <w:b/>
          <w:sz w:val="22"/>
          <w:szCs w:val="22"/>
        </w:rPr>
      </w:pPr>
      <w:r w:rsidRPr="00953054">
        <w:rPr>
          <w:b/>
          <w:sz w:val="22"/>
          <w:szCs w:val="22"/>
        </w:rPr>
        <w:t>County Executive</w:t>
      </w:r>
      <w:r w:rsidR="003656DE">
        <w:rPr>
          <w:b/>
          <w:sz w:val="22"/>
          <w:szCs w:val="22"/>
        </w:rPr>
        <w:t xml:space="preserve"> </w:t>
      </w:r>
      <w:r w:rsidR="003656DE" w:rsidRPr="00953054">
        <w:rPr>
          <w:b/>
          <w:sz w:val="22"/>
          <w:szCs w:val="22"/>
        </w:rPr>
        <w:t>Headquarters</w:t>
      </w:r>
    </w:p>
    <w:p w14:paraId="6E882C56" w14:textId="050C980A" w:rsidR="00EE1D96" w:rsidRPr="00EE1D96" w:rsidRDefault="00EE1D96" w:rsidP="00627B15">
      <w:pPr>
        <w:pStyle w:val="BodyText"/>
        <w:jc w:val="both"/>
        <w:rPr>
          <w:sz w:val="22"/>
          <w:szCs w:val="22"/>
        </w:rPr>
      </w:pPr>
      <w:r>
        <w:rPr>
          <w:sz w:val="22"/>
          <w:szCs w:val="22"/>
        </w:rPr>
        <w:t xml:space="preserve">       </w:t>
      </w:r>
      <w:r w:rsidRPr="00953054">
        <w:rPr>
          <w:sz w:val="22"/>
          <w:szCs w:val="22"/>
        </w:rPr>
        <w:t>XXX Building/House/Plaza</w:t>
      </w:r>
    </w:p>
    <w:p w14:paraId="05F2F21C" w14:textId="77777777" w:rsidR="00E3315B" w:rsidRDefault="00E3315B" w:rsidP="00627B15">
      <w:pPr>
        <w:pStyle w:val="BodyText"/>
        <w:ind w:firstLine="360"/>
        <w:jc w:val="both"/>
        <w:rPr>
          <w:sz w:val="22"/>
          <w:szCs w:val="22"/>
        </w:rPr>
      </w:pPr>
      <w:r w:rsidRPr="00953054">
        <w:rPr>
          <w:sz w:val="22"/>
          <w:szCs w:val="22"/>
        </w:rPr>
        <w:t>XXX Avenue/Road/Highway</w:t>
      </w:r>
    </w:p>
    <w:p w14:paraId="345B59FF" w14:textId="0CFD94A0" w:rsidR="00601D05" w:rsidRPr="00953054" w:rsidRDefault="00601D05" w:rsidP="00627B15">
      <w:pPr>
        <w:pStyle w:val="BodyText"/>
        <w:ind w:firstLine="360"/>
        <w:jc w:val="both"/>
        <w:rPr>
          <w:sz w:val="22"/>
          <w:szCs w:val="22"/>
        </w:rPr>
      </w:pPr>
      <w:r w:rsidRPr="00953054">
        <w:rPr>
          <w:sz w:val="22"/>
          <w:szCs w:val="22"/>
        </w:rPr>
        <w:t>P.O. Box XXXXX</w:t>
      </w:r>
    </w:p>
    <w:p w14:paraId="543ED51E" w14:textId="3A2D1D3B" w:rsidR="00E3315B" w:rsidRDefault="009905E7" w:rsidP="00627B15">
      <w:pPr>
        <w:pStyle w:val="BodyText"/>
        <w:ind w:firstLine="360"/>
        <w:jc w:val="both"/>
        <w:rPr>
          <w:b/>
          <w:sz w:val="22"/>
          <w:szCs w:val="22"/>
        </w:rPr>
      </w:pPr>
      <w:r w:rsidRPr="009905E7">
        <w:rPr>
          <w:b/>
          <w:color w:val="4472C4" w:themeColor="accent1"/>
          <w:sz w:val="22"/>
          <w:szCs w:val="22"/>
        </w:rPr>
        <w:t>xxx</w:t>
      </w:r>
      <w:r>
        <w:rPr>
          <w:b/>
          <w:sz w:val="22"/>
          <w:szCs w:val="22"/>
        </w:rPr>
        <w:t xml:space="preserve"> </w:t>
      </w:r>
      <w:r w:rsidR="00EA3C52">
        <w:rPr>
          <w:b/>
          <w:sz w:val="22"/>
          <w:szCs w:val="22"/>
        </w:rPr>
        <w:t>(</w:t>
      </w:r>
      <w:r w:rsidR="00EA3C52" w:rsidRPr="009905E7">
        <w:rPr>
          <w:b/>
          <w:i/>
          <w:iCs/>
          <w:sz w:val="22"/>
          <w:szCs w:val="22"/>
        </w:rPr>
        <w:t>Name of Town</w:t>
      </w:r>
      <w:r w:rsidR="00EA3C52">
        <w:rPr>
          <w:b/>
          <w:sz w:val="22"/>
          <w:szCs w:val="22"/>
        </w:rPr>
        <w:t>)</w:t>
      </w:r>
      <w:r w:rsidR="00601D05" w:rsidRPr="00953054">
        <w:rPr>
          <w:b/>
          <w:sz w:val="22"/>
          <w:szCs w:val="22"/>
        </w:rPr>
        <w:t>, Kenya</w:t>
      </w:r>
    </w:p>
    <w:p w14:paraId="5DBC1A40" w14:textId="77777777" w:rsidR="00627B15" w:rsidRPr="00953054" w:rsidRDefault="00627B15" w:rsidP="00627B15">
      <w:pPr>
        <w:pStyle w:val="BodyText"/>
        <w:ind w:firstLine="360"/>
        <w:jc w:val="both"/>
        <w:rPr>
          <w:b/>
          <w:sz w:val="22"/>
          <w:szCs w:val="22"/>
        </w:rPr>
      </w:pPr>
    </w:p>
    <w:p w14:paraId="0982BB8A" w14:textId="78EF2AFB" w:rsidR="00E3315B" w:rsidRPr="00953054" w:rsidRDefault="00E3315B" w:rsidP="00627B15">
      <w:pPr>
        <w:numPr>
          <w:ilvl w:val="0"/>
          <w:numId w:val="3"/>
        </w:numPr>
        <w:tabs>
          <w:tab w:val="left" w:pos="360"/>
        </w:tabs>
        <w:ind w:left="360"/>
        <w:rPr>
          <w:b/>
          <w:sz w:val="22"/>
          <w:szCs w:val="22"/>
        </w:rPr>
      </w:pPr>
      <w:r w:rsidRPr="00953054">
        <w:rPr>
          <w:b/>
          <w:sz w:val="22"/>
          <w:szCs w:val="22"/>
        </w:rPr>
        <w:t>County Executive Contacts</w:t>
      </w:r>
    </w:p>
    <w:p w14:paraId="7761563A" w14:textId="621800CB" w:rsidR="00E3315B" w:rsidRPr="00953054" w:rsidRDefault="00E3315B" w:rsidP="00627B15">
      <w:pPr>
        <w:pStyle w:val="BodyText"/>
        <w:ind w:firstLine="360"/>
        <w:jc w:val="both"/>
        <w:rPr>
          <w:sz w:val="22"/>
          <w:szCs w:val="22"/>
        </w:rPr>
      </w:pPr>
      <w:r w:rsidRPr="00953054">
        <w:rPr>
          <w:sz w:val="22"/>
          <w:szCs w:val="22"/>
        </w:rPr>
        <w:t>Telephone: (254) XXXXXXXX</w:t>
      </w:r>
      <w:r w:rsidR="00622C15">
        <w:rPr>
          <w:sz w:val="22"/>
          <w:szCs w:val="22"/>
        </w:rPr>
        <w:t xml:space="preserve"> </w:t>
      </w:r>
    </w:p>
    <w:p w14:paraId="07A66263" w14:textId="12F35F72" w:rsidR="00537ACD" w:rsidRPr="00953054" w:rsidRDefault="00E3315B" w:rsidP="00627B15">
      <w:pPr>
        <w:pStyle w:val="BodyText"/>
        <w:ind w:firstLine="360"/>
        <w:jc w:val="both"/>
        <w:rPr>
          <w:sz w:val="22"/>
          <w:szCs w:val="22"/>
        </w:rPr>
      </w:pPr>
      <w:r w:rsidRPr="00953054">
        <w:rPr>
          <w:sz w:val="22"/>
          <w:szCs w:val="22"/>
        </w:rPr>
        <w:t xml:space="preserve">E-mail:  </w:t>
      </w:r>
      <w:hyperlink r:id="rId15" w:history="1">
        <w:r w:rsidR="00537ACD" w:rsidRPr="00D92F02">
          <w:rPr>
            <w:rStyle w:val="Hyperlink"/>
            <w:rFonts w:ascii="Times New Roman" w:hAnsi="Times New Roman"/>
            <w:sz w:val="22"/>
            <w:szCs w:val="22"/>
          </w:rPr>
          <w:t>xxxx@xxx.com</w:t>
        </w:r>
      </w:hyperlink>
      <w:r w:rsidR="00537ACD">
        <w:rPr>
          <w:sz w:val="22"/>
          <w:szCs w:val="22"/>
        </w:rPr>
        <w:t xml:space="preserve"> </w:t>
      </w:r>
    </w:p>
    <w:p w14:paraId="6A000DCC" w14:textId="685CCC65" w:rsidR="00E3315B" w:rsidRDefault="00E3315B" w:rsidP="00627B15">
      <w:pPr>
        <w:pStyle w:val="BodyText"/>
        <w:ind w:firstLine="360"/>
        <w:jc w:val="both"/>
        <w:rPr>
          <w:rStyle w:val="Hyperlink"/>
          <w:rFonts w:ascii="Times New Roman" w:hAnsi="Times New Roman"/>
          <w:sz w:val="22"/>
          <w:szCs w:val="22"/>
        </w:rPr>
      </w:pPr>
      <w:r w:rsidRPr="00953054">
        <w:rPr>
          <w:sz w:val="22"/>
          <w:szCs w:val="22"/>
        </w:rPr>
        <w:t xml:space="preserve">Website: </w:t>
      </w:r>
      <w:hyperlink r:id="rId16" w:history="1">
        <w:r w:rsidRPr="00953054">
          <w:rPr>
            <w:rStyle w:val="Hyperlink"/>
            <w:rFonts w:ascii="Times New Roman" w:hAnsi="Times New Roman"/>
            <w:sz w:val="22"/>
            <w:szCs w:val="22"/>
          </w:rPr>
          <w:t>xxx.go.ke</w:t>
        </w:r>
      </w:hyperlink>
    </w:p>
    <w:p w14:paraId="3FE439A4" w14:textId="77777777" w:rsidR="00627B15" w:rsidRPr="00953054" w:rsidRDefault="00627B15" w:rsidP="00627B15">
      <w:pPr>
        <w:pStyle w:val="BodyText"/>
        <w:ind w:firstLine="360"/>
        <w:jc w:val="both"/>
        <w:rPr>
          <w:sz w:val="22"/>
          <w:szCs w:val="22"/>
        </w:rPr>
      </w:pPr>
    </w:p>
    <w:p w14:paraId="1F1E447F" w14:textId="010391B3" w:rsidR="00E3315B" w:rsidRPr="00953054" w:rsidRDefault="00E3315B" w:rsidP="0069589F">
      <w:pPr>
        <w:numPr>
          <w:ilvl w:val="0"/>
          <w:numId w:val="3"/>
        </w:numPr>
        <w:tabs>
          <w:tab w:val="left" w:pos="360"/>
        </w:tabs>
        <w:spacing w:after="240"/>
        <w:ind w:left="360"/>
        <w:rPr>
          <w:b/>
          <w:sz w:val="22"/>
          <w:szCs w:val="22"/>
        </w:rPr>
      </w:pPr>
      <w:r w:rsidRPr="00953054">
        <w:rPr>
          <w:b/>
          <w:sz w:val="22"/>
          <w:szCs w:val="22"/>
        </w:rPr>
        <w:t>County Executive</w:t>
      </w:r>
      <w:r w:rsidR="003656DE">
        <w:rPr>
          <w:b/>
          <w:sz w:val="22"/>
          <w:szCs w:val="22"/>
        </w:rPr>
        <w:t xml:space="preserve"> &amp; </w:t>
      </w:r>
      <w:r>
        <w:rPr>
          <w:b/>
          <w:sz w:val="22"/>
          <w:szCs w:val="22"/>
        </w:rPr>
        <w:t>Assembly</w:t>
      </w:r>
      <w:r w:rsidRPr="00953054">
        <w:rPr>
          <w:b/>
          <w:sz w:val="22"/>
          <w:szCs w:val="22"/>
        </w:rPr>
        <w:t xml:space="preserve"> Bankers</w:t>
      </w:r>
    </w:p>
    <w:p w14:paraId="67367980" w14:textId="77777777" w:rsidR="00E3315B" w:rsidRPr="00953054" w:rsidRDefault="00E3315B" w:rsidP="00AD5B89">
      <w:pPr>
        <w:numPr>
          <w:ilvl w:val="0"/>
          <w:numId w:val="19"/>
        </w:numPr>
        <w:autoSpaceDE/>
        <w:autoSpaceDN/>
        <w:ind w:left="360" w:hanging="27"/>
        <w:jc w:val="both"/>
        <w:rPr>
          <w:sz w:val="22"/>
          <w:szCs w:val="22"/>
        </w:rPr>
      </w:pPr>
      <w:r w:rsidRPr="00953054">
        <w:rPr>
          <w:sz w:val="22"/>
          <w:szCs w:val="22"/>
        </w:rPr>
        <w:t>Central Bank of Kenya</w:t>
      </w:r>
    </w:p>
    <w:p w14:paraId="2FE01AA3" w14:textId="77777777" w:rsidR="00E3315B" w:rsidRPr="00953054" w:rsidRDefault="00E3315B" w:rsidP="00B90CFC">
      <w:pPr>
        <w:ind w:firstLine="720"/>
        <w:jc w:val="both"/>
        <w:rPr>
          <w:sz w:val="22"/>
          <w:szCs w:val="22"/>
        </w:rPr>
      </w:pPr>
      <w:r w:rsidRPr="00953054">
        <w:rPr>
          <w:sz w:val="22"/>
          <w:szCs w:val="22"/>
        </w:rPr>
        <w:t>Haile Selassie Avenue</w:t>
      </w:r>
    </w:p>
    <w:p w14:paraId="436AB1B6" w14:textId="77777777" w:rsidR="00E3315B" w:rsidRPr="00953054" w:rsidRDefault="00E3315B" w:rsidP="00B90CFC">
      <w:pPr>
        <w:ind w:left="567" w:firstLine="153"/>
        <w:jc w:val="both"/>
        <w:rPr>
          <w:sz w:val="22"/>
          <w:szCs w:val="22"/>
        </w:rPr>
      </w:pPr>
      <w:r w:rsidRPr="00953054">
        <w:rPr>
          <w:sz w:val="22"/>
          <w:szCs w:val="22"/>
        </w:rPr>
        <w:t>P.O. Box 60000</w:t>
      </w:r>
    </w:p>
    <w:p w14:paraId="6F306C6E" w14:textId="77777777" w:rsidR="00E3315B" w:rsidRPr="00953054" w:rsidRDefault="00E3315B" w:rsidP="00B90CFC">
      <w:pPr>
        <w:ind w:left="567" w:firstLine="153"/>
        <w:jc w:val="both"/>
        <w:rPr>
          <w:sz w:val="22"/>
          <w:szCs w:val="22"/>
        </w:rPr>
      </w:pPr>
      <w:r w:rsidRPr="00953054">
        <w:rPr>
          <w:sz w:val="22"/>
          <w:szCs w:val="22"/>
        </w:rPr>
        <w:t>City Square 00200</w:t>
      </w:r>
    </w:p>
    <w:p w14:paraId="73291513" w14:textId="081A3E41" w:rsidR="00E3315B" w:rsidRPr="00953054" w:rsidRDefault="00E3315B" w:rsidP="00B90CFC">
      <w:pPr>
        <w:ind w:left="567" w:firstLine="153"/>
        <w:jc w:val="both"/>
        <w:rPr>
          <w:b/>
          <w:sz w:val="22"/>
          <w:szCs w:val="22"/>
        </w:rPr>
      </w:pPr>
      <w:r w:rsidRPr="00953054">
        <w:rPr>
          <w:b/>
          <w:sz w:val="22"/>
          <w:szCs w:val="22"/>
        </w:rPr>
        <w:t>NAIROBI, KENYA</w:t>
      </w:r>
    </w:p>
    <w:p w14:paraId="0A1A72D7" w14:textId="77777777" w:rsidR="00E3315B" w:rsidRPr="00953054" w:rsidRDefault="00E3315B" w:rsidP="00AD5B89">
      <w:pPr>
        <w:numPr>
          <w:ilvl w:val="0"/>
          <w:numId w:val="19"/>
        </w:numPr>
        <w:autoSpaceDE/>
        <w:autoSpaceDN/>
        <w:ind w:left="360" w:hanging="27"/>
        <w:jc w:val="both"/>
        <w:rPr>
          <w:sz w:val="22"/>
          <w:szCs w:val="22"/>
        </w:rPr>
      </w:pPr>
      <w:r w:rsidRPr="00953054">
        <w:rPr>
          <w:sz w:val="22"/>
          <w:szCs w:val="22"/>
        </w:rPr>
        <w:t xml:space="preserve">Other Commercial Banks </w:t>
      </w:r>
    </w:p>
    <w:p w14:paraId="33B45C07" w14:textId="77777777" w:rsidR="00E3315B" w:rsidRPr="00953054" w:rsidRDefault="00E3315B" w:rsidP="00B90CFC">
      <w:pPr>
        <w:autoSpaceDE/>
        <w:autoSpaceDN/>
        <w:ind w:left="360"/>
        <w:jc w:val="both"/>
        <w:rPr>
          <w:b/>
          <w:sz w:val="22"/>
          <w:szCs w:val="22"/>
        </w:rPr>
      </w:pPr>
      <w:r w:rsidRPr="00953054">
        <w:rPr>
          <w:b/>
          <w:i/>
          <w:iCs/>
          <w:sz w:val="22"/>
          <w:szCs w:val="22"/>
        </w:rPr>
        <w:t>(List details of other commercial banks</w:t>
      </w:r>
      <w:r w:rsidRPr="00953054">
        <w:rPr>
          <w:b/>
          <w:sz w:val="22"/>
          <w:szCs w:val="22"/>
        </w:rPr>
        <w:t>)</w:t>
      </w:r>
    </w:p>
    <w:p w14:paraId="293B3BAE" w14:textId="77777777" w:rsidR="00E3315B" w:rsidRPr="00953054" w:rsidRDefault="00E3315B" w:rsidP="00B90CFC">
      <w:pPr>
        <w:ind w:left="567" w:firstLine="153"/>
        <w:jc w:val="both"/>
        <w:rPr>
          <w:sz w:val="22"/>
          <w:szCs w:val="22"/>
        </w:rPr>
      </w:pPr>
      <w:r w:rsidRPr="00953054">
        <w:rPr>
          <w:sz w:val="22"/>
          <w:szCs w:val="22"/>
        </w:rPr>
        <w:t>…</w:t>
      </w:r>
    </w:p>
    <w:p w14:paraId="495A0114" w14:textId="60B5F825" w:rsidR="00E3315B" w:rsidRPr="003656DE" w:rsidRDefault="00E3315B" w:rsidP="0069589F">
      <w:pPr>
        <w:numPr>
          <w:ilvl w:val="0"/>
          <w:numId w:val="3"/>
        </w:numPr>
        <w:tabs>
          <w:tab w:val="left" w:pos="360"/>
        </w:tabs>
        <w:spacing w:after="240"/>
        <w:ind w:left="360"/>
        <w:rPr>
          <w:sz w:val="22"/>
          <w:szCs w:val="22"/>
        </w:rPr>
      </w:pPr>
      <w:r w:rsidRPr="00953054">
        <w:rPr>
          <w:b/>
          <w:sz w:val="22"/>
          <w:szCs w:val="22"/>
        </w:rPr>
        <w:t>Independent Auditor</w:t>
      </w:r>
    </w:p>
    <w:p w14:paraId="1CE84518" w14:textId="77777777" w:rsidR="00E3315B" w:rsidRPr="00953054" w:rsidRDefault="00E3315B" w:rsidP="00B90CFC">
      <w:pPr>
        <w:ind w:firstLine="360"/>
        <w:jc w:val="both"/>
        <w:rPr>
          <w:sz w:val="22"/>
          <w:szCs w:val="22"/>
        </w:rPr>
      </w:pPr>
      <w:r w:rsidRPr="00953054">
        <w:rPr>
          <w:sz w:val="22"/>
          <w:szCs w:val="22"/>
        </w:rPr>
        <w:t>Auditor-General</w:t>
      </w:r>
    </w:p>
    <w:p w14:paraId="15AF619E" w14:textId="77777777" w:rsidR="00E3315B" w:rsidRPr="00953054" w:rsidRDefault="00E3315B" w:rsidP="00B90CFC">
      <w:pPr>
        <w:ind w:firstLine="360"/>
        <w:jc w:val="both"/>
        <w:rPr>
          <w:sz w:val="22"/>
          <w:szCs w:val="22"/>
        </w:rPr>
      </w:pPr>
      <w:r w:rsidRPr="00953054">
        <w:rPr>
          <w:sz w:val="22"/>
          <w:szCs w:val="22"/>
        </w:rPr>
        <w:t>Office of The Auditor General</w:t>
      </w:r>
    </w:p>
    <w:p w14:paraId="0440B136" w14:textId="77777777" w:rsidR="00E3315B" w:rsidRPr="00953054" w:rsidRDefault="00E3315B" w:rsidP="00B90CFC">
      <w:pPr>
        <w:ind w:firstLine="360"/>
        <w:jc w:val="both"/>
        <w:rPr>
          <w:bCs/>
          <w:color w:val="111111"/>
          <w:sz w:val="22"/>
          <w:szCs w:val="22"/>
          <w:shd w:val="clear" w:color="auto" w:fill="FFFFFF"/>
        </w:rPr>
      </w:pPr>
      <w:r w:rsidRPr="00953054">
        <w:rPr>
          <w:bCs/>
          <w:color w:val="111111"/>
          <w:sz w:val="22"/>
          <w:szCs w:val="22"/>
          <w:shd w:val="clear" w:color="auto" w:fill="FFFFFF"/>
        </w:rPr>
        <w:t xml:space="preserve">Anniversary Towers, University Way </w:t>
      </w:r>
    </w:p>
    <w:p w14:paraId="40DB0AAE" w14:textId="77777777" w:rsidR="00E3315B" w:rsidRPr="00953054" w:rsidRDefault="00E3315B" w:rsidP="00B90CFC">
      <w:pPr>
        <w:ind w:firstLine="360"/>
        <w:jc w:val="both"/>
        <w:rPr>
          <w:bCs/>
          <w:color w:val="111111"/>
          <w:sz w:val="22"/>
          <w:szCs w:val="22"/>
          <w:shd w:val="clear" w:color="auto" w:fill="FFFFFF"/>
        </w:rPr>
      </w:pPr>
      <w:r w:rsidRPr="00953054">
        <w:rPr>
          <w:bCs/>
          <w:color w:val="111111"/>
          <w:sz w:val="22"/>
          <w:szCs w:val="22"/>
          <w:shd w:val="clear" w:color="auto" w:fill="FFFFFF"/>
        </w:rPr>
        <w:t>P.O. Box 30084</w:t>
      </w:r>
    </w:p>
    <w:p w14:paraId="2E35998B" w14:textId="77777777" w:rsidR="00E3315B" w:rsidRPr="00953054" w:rsidRDefault="00E3315B" w:rsidP="00B90CFC">
      <w:pPr>
        <w:ind w:firstLine="360"/>
        <w:jc w:val="both"/>
        <w:rPr>
          <w:bCs/>
          <w:color w:val="111111"/>
          <w:sz w:val="22"/>
          <w:szCs w:val="22"/>
          <w:shd w:val="clear" w:color="auto" w:fill="FFFFFF"/>
        </w:rPr>
      </w:pPr>
      <w:r w:rsidRPr="00953054">
        <w:rPr>
          <w:bCs/>
          <w:color w:val="111111"/>
          <w:sz w:val="22"/>
          <w:szCs w:val="22"/>
          <w:shd w:val="clear" w:color="auto" w:fill="FFFFFF"/>
        </w:rPr>
        <w:t>GPO 00100</w:t>
      </w:r>
    </w:p>
    <w:p w14:paraId="72B35FC5" w14:textId="6096AF04" w:rsidR="00E3315B" w:rsidRDefault="00E3315B" w:rsidP="00B90CFC">
      <w:pPr>
        <w:ind w:firstLine="360"/>
        <w:jc w:val="both"/>
        <w:rPr>
          <w:b/>
          <w:bCs/>
          <w:color w:val="111111"/>
          <w:sz w:val="22"/>
          <w:szCs w:val="22"/>
          <w:shd w:val="clear" w:color="auto" w:fill="FFFFFF"/>
        </w:rPr>
      </w:pPr>
      <w:r w:rsidRPr="00953054">
        <w:rPr>
          <w:b/>
          <w:bCs/>
          <w:color w:val="111111"/>
          <w:sz w:val="22"/>
          <w:szCs w:val="22"/>
          <w:shd w:val="clear" w:color="auto" w:fill="FFFFFF"/>
        </w:rPr>
        <w:t>NAIROBI, KENYA</w:t>
      </w:r>
    </w:p>
    <w:p w14:paraId="1505179E" w14:textId="77777777" w:rsidR="00B90CFC" w:rsidRPr="00B90CFC" w:rsidRDefault="00B90CFC" w:rsidP="00B90CFC">
      <w:pPr>
        <w:ind w:firstLine="360"/>
        <w:jc w:val="both"/>
        <w:rPr>
          <w:b/>
          <w:sz w:val="22"/>
          <w:szCs w:val="22"/>
        </w:rPr>
      </w:pPr>
    </w:p>
    <w:p w14:paraId="666E0B3D" w14:textId="5FA961B5" w:rsidR="00E3315B" w:rsidRPr="00953054" w:rsidRDefault="00E3315B" w:rsidP="0069589F">
      <w:pPr>
        <w:numPr>
          <w:ilvl w:val="0"/>
          <w:numId w:val="3"/>
        </w:numPr>
        <w:tabs>
          <w:tab w:val="left" w:pos="360"/>
        </w:tabs>
        <w:spacing w:after="240"/>
        <w:ind w:left="360"/>
        <w:rPr>
          <w:b/>
          <w:sz w:val="22"/>
          <w:szCs w:val="22"/>
        </w:rPr>
      </w:pPr>
      <w:r w:rsidRPr="00953054">
        <w:rPr>
          <w:b/>
          <w:sz w:val="22"/>
          <w:szCs w:val="22"/>
        </w:rPr>
        <w:t>Principal Legal Adviser</w:t>
      </w:r>
      <w:r w:rsidR="002E50BF">
        <w:rPr>
          <w:b/>
          <w:sz w:val="22"/>
          <w:szCs w:val="22"/>
        </w:rPr>
        <w:t>s</w:t>
      </w:r>
    </w:p>
    <w:p w14:paraId="26B21AF9" w14:textId="77777777" w:rsidR="00E3315B" w:rsidRPr="002E50BF" w:rsidRDefault="00E3315B" w:rsidP="00AD5B89">
      <w:pPr>
        <w:pStyle w:val="ListParagraph"/>
        <w:numPr>
          <w:ilvl w:val="0"/>
          <w:numId w:val="47"/>
        </w:numPr>
        <w:jc w:val="both"/>
        <w:rPr>
          <w:b/>
          <w:bCs/>
          <w:sz w:val="22"/>
          <w:szCs w:val="22"/>
        </w:rPr>
      </w:pPr>
      <w:r w:rsidRPr="002E50BF">
        <w:rPr>
          <w:b/>
          <w:bCs/>
          <w:sz w:val="22"/>
          <w:szCs w:val="22"/>
        </w:rPr>
        <w:t>The Attorney General</w:t>
      </w:r>
    </w:p>
    <w:p w14:paraId="19C186F2" w14:textId="77777777" w:rsidR="00E3315B" w:rsidRPr="00953054" w:rsidRDefault="00E3315B" w:rsidP="002E50BF">
      <w:pPr>
        <w:ind w:left="720" w:firstLine="360"/>
        <w:jc w:val="both"/>
        <w:rPr>
          <w:sz w:val="22"/>
          <w:szCs w:val="22"/>
        </w:rPr>
      </w:pPr>
      <w:r w:rsidRPr="00953054">
        <w:rPr>
          <w:sz w:val="22"/>
          <w:szCs w:val="22"/>
        </w:rPr>
        <w:t>State Law Office and Department of Justice</w:t>
      </w:r>
    </w:p>
    <w:p w14:paraId="3062A624" w14:textId="6759A87B" w:rsidR="00E3315B" w:rsidRPr="00953054" w:rsidRDefault="002D5D5F" w:rsidP="002E50BF">
      <w:pPr>
        <w:ind w:left="720" w:firstLine="360"/>
        <w:jc w:val="both"/>
        <w:rPr>
          <w:sz w:val="22"/>
          <w:szCs w:val="22"/>
        </w:rPr>
      </w:pPr>
      <w:r>
        <w:rPr>
          <w:sz w:val="22"/>
          <w:szCs w:val="22"/>
        </w:rPr>
        <w:t>Sheria</w:t>
      </w:r>
      <w:r w:rsidR="002E4D91">
        <w:rPr>
          <w:sz w:val="22"/>
          <w:szCs w:val="22"/>
        </w:rPr>
        <w:t xml:space="preserve"> House, </w:t>
      </w:r>
      <w:r w:rsidR="00E3315B" w:rsidRPr="00953054">
        <w:rPr>
          <w:sz w:val="22"/>
          <w:szCs w:val="22"/>
        </w:rPr>
        <w:t>Harambee Avenue</w:t>
      </w:r>
    </w:p>
    <w:p w14:paraId="538C7DB5" w14:textId="77777777" w:rsidR="00E3315B" w:rsidRPr="00953054" w:rsidRDefault="00E3315B" w:rsidP="002E50BF">
      <w:pPr>
        <w:ind w:left="720" w:firstLine="360"/>
        <w:jc w:val="both"/>
        <w:rPr>
          <w:sz w:val="22"/>
          <w:szCs w:val="22"/>
        </w:rPr>
      </w:pPr>
      <w:r w:rsidRPr="00953054">
        <w:rPr>
          <w:sz w:val="22"/>
          <w:szCs w:val="22"/>
        </w:rPr>
        <w:t>P.O. Box 40112</w:t>
      </w:r>
    </w:p>
    <w:p w14:paraId="4FBF5F4C" w14:textId="77777777" w:rsidR="00E3315B" w:rsidRPr="00953054" w:rsidRDefault="00E3315B" w:rsidP="002E50BF">
      <w:pPr>
        <w:ind w:left="720" w:firstLine="360"/>
        <w:jc w:val="both"/>
        <w:rPr>
          <w:sz w:val="22"/>
          <w:szCs w:val="22"/>
        </w:rPr>
      </w:pPr>
      <w:r w:rsidRPr="00953054">
        <w:rPr>
          <w:sz w:val="22"/>
          <w:szCs w:val="22"/>
        </w:rPr>
        <w:t>City Square 00200</w:t>
      </w:r>
    </w:p>
    <w:p w14:paraId="7BB7B894" w14:textId="10DF71B6" w:rsidR="00E3315B" w:rsidRPr="00953054" w:rsidRDefault="00764868" w:rsidP="002E50BF">
      <w:pPr>
        <w:ind w:left="720" w:firstLine="360"/>
        <w:jc w:val="both"/>
        <w:rPr>
          <w:rStyle w:val="apple-converted-space"/>
          <w:b/>
          <w:sz w:val="22"/>
          <w:szCs w:val="22"/>
        </w:rPr>
      </w:pPr>
      <w:r w:rsidRPr="00953054">
        <w:rPr>
          <w:b/>
          <w:sz w:val="22"/>
          <w:szCs w:val="22"/>
        </w:rPr>
        <w:t>Nairobi</w:t>
      </w:r>
      <w:r w:rsidRPr="00953054">
        <w:rPr>
          <w:rStyle w:val="apple-converted-space"/>
          <w:b/>
          <w:sz w:val="22"/>
          <w:szCs w:val="22"/>
        </w:rPr>
        <w:t>, Kenya</w:t>
      </w:r>
    </w:p>
    <w:p w14:paraId="5230FB07" w14:textId="77777777" w:rsidR="00E3315B" w:rsidRPr="00953054" w:rsidRDefault="00E3315B" w:rsidP="00E3315B">
      <w:pPr>
        <w:spacing w:line="360" w:lineRule="auto"/>
        <w:ind w:firstLine="360"/>
        <w:jc w:val="both"/>
        <w:rPr>
          <w:rStyle w:val="apple-converted-space"/>
          <w:b/>
          <w:sz w:val="22"/>
          <w:szCs w:val="22"/>
        </w:rPr>
      </w:pPr>
    </w:p>
    <w:p w14:paraId="3C1B1FB9" w14:textId="77777777" w:rsidR="00E3315B" w:rsidRPr="00AA5F4E" w:rsidRDefault="00E3315B" w:rsidP="00AD5B89">
      <w:pPr>
        <w:pStyle w:val="ListParagraph"/>
        <w:numPr>
          <w:ilvl w:val="0"/>
          <w:numId w:val="47"/>
        </w:numPr>
        <w:jc w:val="both"/>
        <w:rPr>
          <w:b/>
          <w:sz w:val="22"/>
          <w:szCs w:val="22"/>
        </w:rPr>
      </w:pPr>
      <w:r w:rsidRPr="00AA5F4E">
        <w:rPr>
          <w:b/>
          <w:sz w:val="22"/>
          <w:szCs w:val="22"/>
        </w:rPr>
        <w:t>County Attorney/County Assembly Legal Advisor.</w:t>
      </w:r>
    </w:p>
    <w:p w14:paraId="779CD06C" w14:textId="54B4B13E" w:rsidR="00E3315B" w:rsidRPr="00953054" w:rsidRDefault="00E3315B" w:rsidP="002E50BF">
      <w:pPr>
        <w:spacing w:line="360" w:lineRule="auto"/>
        <w:ind w:left="720" w:firstLine="360"/>
        <w:jc w:val="both"/>
        <w:rPr>
          <w:bCs/>
          <w:i/>
          <w:iCs/>
          <w:sz w:val="22"/>
          <w:szCs w:val="22"/>
        </w:rPr>
      </w:pPr>
      <w:r w:rsidRPr="00AA5F4E">
        <w:rPr>
          <w:bCs/>
          <w:i/>
          <w:iCs/>
          <w:sz w:val="22"/>
          <w:szCs w:val="22"/>
        </w:rPr>
        <w:t>(List details of other County Attorneys/Legal advisor</w:t>
      </w:r>
      <w:r w:rsidR="000214DB">
        <w:rPr>
          <w:bCs/>
          <w:i/>
          <w:iCs/>
          <w:sz w:val="22"/>
          <w:szCs w:val="22"/>
        </w:rPr>
        <w:t>s</w:t>
      </w:r>
      <w:r w:rsidRPr="00AA5F4E">
        <w:rPr>
          <w:bCs/>
          <w:i/>
          <w:iCs/>
          <w:sz w:val="22"/>
          <w:szCs w:val="22"/>
        </w:rPr>
        <w:t xml:space="preserve"> if any.)</w:t>
      </w:r>
    </w:p>
    <w:p w14:paraId="5193B8FE" w14:textId="77777777" w:rsidR="00D02CBA" w:rsidRDefault="00D02CBA" w:rsidP="0069589F">
      <w:pPr>
        <w:pStyle w:val="Heading1"/>
        <w:pageBreakBefore/>
        <w:numPr>
          <w:ilvl w:val="0"/>
          <w:numId w:val="2"/>
        </w:numPr>
        <w:tabs>
          <w:tab w:val="left" w:pos="360"/>
        </w:tabs>
        <w:jc w:val="both"/>
      </w:pPr>
      <w:bookmarkStart w:id="8" w:name="_Toc172624536"/>
      <w:r w:rsidRPr="00B630AD">
        <w:lastRenderedPageBreak/>
        <w:t>Governance</w:t>
      </w:r>
      <w:bookmarkEnd w:id="5"/>
      <w:bookmarkEnd w:id="6"/>
      <w:r>
        <w:t xml:space="preserve"> Statement</w:t>
      </w:r>
      <w:bookmarkEnd w:id="8"/>
      <w:r>
        <w:t xml:space="preserve"> </w:t>
      </w:r>
    </w:p>
    <w:p w14:paraId="625402AB" w14:textId="77777777" w:rsidR="006C5446" w:rsidRPr="00953054" w:rsidRDefault="006C5446" w:rsidP="00535358">
      <w:pPr>
        <w:jc w:val="both"/>
        <w:rPr>
          <w:b/>
          <w:bCs/>
          <w:sz w:val="22"/>
          <w:szCs w:val="22"/>
          <w:lang w:val="en-US"/>
        </w:rPr>
      </w:pPr>
      <w:r w:rsidRPr="00953054">
        <w:rPr>
          <w:b/>
          <w:bCs/>
          <w:sz w:val="22"/>
          <w:szCs w:val="22"/>
          <w:lang w:val="en-US"/>
        </w:rPr>
        <w:t>(County Executive)</w:t>
      </w:r>
    </w:p>
    <w:p w14:paraId="4BF74A83" w14:textId="77777777" w:rsidR="006C5446" w:rsidRPr="00953054" w:rsidRDefault="006C5446" w:rsidP="00535358">
      <w:pPr>
        <w:jc w:val="both"/>
        <w:rPr>
          <w:b/>
          <w:bCs/>
          <w:sz w:val="22"/>
          <w:szCs w:val="22"/>
          <w:lang w:val="en-US" w:eastAsia="x-none"/>
        </w:rPr>
      </w:pPr>
    </w:p>
    <w:p w14:paraId="68F26F1C" w14:textId="50C7BF09" w:rsidR="006C5446" w:rsidRPr="00953054" w:rsidRDefault="006C5446" w:rsidP="00535358">
      <w:pPr>
        <w:jc w:val="both"/>
        <w:rPr>
          <w:sz w:val="22"/>
          <w:szCs w:val="22"/>
        </w:rPr>
      </w:pPr>
      <w:r w:rsidRPr="00953054">
        <w:rPr>
          <w:i/>
          <w:sz w:val="22"/>
          <w:szCs w:val="22"/>
        </w:rPr>
        <w:t xml:space="preserve">ABC </w:t>
      </w:r>
      <w:r w:rsidRPr="00953054">
        <w:rPr>
          <w:sz w:val="22"/>
          <w:szCs w:val="22"/>
        </w:rPr>
        <w:t xml:space="preserve">County is </w:t>
      </w:r>
      <w:r>
        <w:rPr>
          <w:sz w:val="22"/>
          <w:szCs w:val="22"/>
        </w:rPr>
        <w:t xml:space="preserve">established </w:t>
      </w:r>
      <w:r w:rsidRPr="00953054">
        <w:rPr>
          <w:sz w:val="22"/>
          <w:szCs w:val="22"/>
        </w:rPr>
        <w:t>as per</w:t>
      </w:r>
      <w:r>
        <w:rPr>
          <w:sz w:val="22"/>
          <w:szCs w:val="22"/>
        </w:rPr>
        <w:t xml:space="preserve"> Section 176 of </w:t>
      </w:r>
      <w:r w:rsidRPr="00953054">
        <w:rPr>
          <w:sz w:val="22"/>
          <w:szCs w:val="22"/>
        </w:rPr>
        <w:t xml:space="preserve">the Constitution of Kenya, 2010. The County is headed by the Governor, who is responsible for the general policy and strategic direction of the County. </w:t>
      </w:r>
      <w:r w:rsidR="00BD6DEF">
        <w:rPr>
          <w:sz w:val="22"/>
          <w:szCs w:val="22"/>
        </w:rPr>
        <w:t>The Governor</w:t>
      </w:r>
      <w:r w:rsidR="0013411A">
        <w:rPr>
          <w:sz w:val="22"/>
          <w:szCs w:val="22"/>
        </w:rPr>
        <w:t xml:space="preserve"> is deputised by the </w:t>
      </w:r>
      <w:r w:rsidR="00583890">
        <w:rPr>
          <w:sz w:val="22"/>
          <w:szCs w:val="22"/>
        </w:rPr>
        <w:t xml:space="preserve">Deputy </w:t>
      </w:r>
      <w:r w:rsidR="009F747C">
        <w:rPr>
          <w:sz w:val="22"/>
          <w:szCs w:val="22"/>
        </w:rPr>
        <w:t>Governor</w:t>
      </w:r>
      <w:r w:rsidR="00583890">
        <w:rPr>
          <w:sz w:val="22"/>
          <w:szCs w:val="22"/>
        </w:rPr>
        <w:t xml:space="preserve"> who is the principal </w:t>
      </w:r>
      <w:r w:rsidR="0010151E">
        <w:rPr>
          <w:sz w:val="22"/>
          <w:szCs w:val="22"/>
        </w:rPr>
        <w:t>assistant</w:t>
      </w:r>
      <w:r w:rsidR="009F747C">
        <w:rPr>
          <w:sz w:val="22"/>
          <w:szCs w:val="22"/>
        </w:rPr>
        <w:t>.</w:t>
      </w:r>
    </w:p>
    <w:p w14:paraId="379D781D" w14:textId="77777777" w:rsidR="006C5446" w:rsidRPr="00953054" w:rsidRDefault="006C5446" w:rsidP="00535358">
      <w:pPr>
        <w:jc w:val="both"/>
        <w:rPr>
          <w:sz w:val="22"/>
          <w:szCs w:val="22"/>
        </w:rPr>
      </w:pPr>
      <w:r w:rsidRPr="00953054">
        <w:rPr>
          <w:sz w:val="22"/>
          <w:szCs w:val="22"/>
        </w:rPr>
        <w:t xml:space="preserve">The County Executive is structured in terms of departments, headed by a County Executive Committee Member (CECMs). The CECMs support the Governor and the Deputy Governor in executing the mandate of the County Government as stipulated in the Constitution. </w:t>
      </w:r>
      <w:r w:rsidRPr="3DFA0630">
        <w:rPr>
          <w:sz w:val="22"/>
          <w:szCs w:val="22"/>
        </w:rPr>
        <w:t>The County Secretary heads county public service and is responsible for arranging the business of county executive committee.</w:t>
      </w:r>
    </w:p>
    <w:p w14:paraId="2F15BC70" w14:textId="77777777" w:rsidR="006C5446" w:rsidRPr="00953054" w:rsidRDefault="006C5446" w:rsidP="00535358">
      <w:pPr>
        <w:jc w:val="both"/>
        <w:rPr>
          <w:b/>
          <w:sz w:val="22"/>
          <w:szCs w:val="22"/>
        </w:rPr>
      </w:pPr>
      <w:r w:rsidRPr="00953054">
        <w:rPr>
          <w:b/>
          <w:sz w:val="22"/>
          <w:szCs w:val="22"/>
        </w:rPr>
        <w:t xml:space="preserve">The County Executive </w:t>
      </w:r>
    </w:p>
    <w:p w14:paraId="6FEAEE99" w14:textId="0E9049EE" w:rsidR="006C5446" w:rsidRDefault="006C5446" w:rsidP="00AD5B89">
      <w:pPr>
        <w:numPr>
          <w:ilvl w:val="0"/>
          <w:numId w:val="8"/>
        </w:numPr>
        <w:spacing w:before="240"/>
        <w:jc w:val="both"/>
        <w:rPr>
          <w:bCs/>
          <w:i/>
          <w:iCs/>
          <w:sz w:val="22"/>
          <w:szCs w:val="22"/>
        </w:rPr>
      </w:pPr>
      <w:r w:rsidRPr="00953054">
        <w:rPr>
          <w:bCs/>
          <w:sz w:val="22"/>
          <w:szCs w:val="22"/>
        </w:rPr>
        <w:t xml:space="preserve">Indicate the membership of the cabinet/County Executive Governance Structures </w:t>
      </w:r>
      <w:r w:rsidRPr="00953054">
        <w:rPr>
          <w:bCs/>
          <w:i/>
          <w:iCs/>
          <w:sz w:val="22"/>
          <w:szCs w:val="22"/>
        </w:rPr>
        <w:t xml:space="preserve">(entity </w:t>
      </w:r>
      <w:r w:rsidRPr="00953054">
        <w:rPr>
          <w:b/>
          <w:i/>
          <w:iCs/>
          <w:sz w:val="22"/>
          <w:szCs w:val="22"/>
        </w:rPr>
        <w:t>to</w:t>
      </w:r>
      <w:r w:rsidRPr="00953054">
        <w:rPr>
          <w:bCs/>
          <w:i/>
          <w:iCs/>
          <w:sz w:val="22"/>
          <w:szCs w:val="22"/>
        </w:rPr>
        <w:t xml:space="preserve"> tabulate and include photos of the Governor, Deputy Governor, the CECMs and County Secretary</w:t>
      </w:r>
      <w:r w:rsidR="007551B5">
        <w:rPr>
          <w:bCs/>
          <w:i/>
          <w:iCs/>
          <w:sz w:val="22"/>
          <w:szCs w:val="22"/>
        </w:rPr>
        <w:t xml:space="preserve"> as below</w:t>
      </w:r>
      <w:r w:rsidRPr="00953054">
        <w:rPr>
          <w:bCs/>
          <w:i/>
          <w:iCs/>
          <w:sz w:val="22"/>
          <w:szCs w:val="22"/>
        </w:rPr>
        <w:t>).</w:t>
      </w:r>
    </w:p>
    <w:p w14:paraId="74898C8C" w14:textId="77777777" w:rsidR="00B202F6" w:rsidRDefault="00B202F6" w:rsidP="00B202F6">
      <w:pPr>
        <w:spacing w:before="240"/>
        <w:ind w:left="720"/>
        <w:jc w:val="both"/>
        <w:rPr>
          <w:bCs/>
          <w:i/>
          <w:iCs/>
          <w:sz w:val="22"/>
          <w:szCs w:val="22"/>
        </w:rPr>
      </w:pPr>
    </w:p>
    <w:tbl>
      <w:tblPr>
        <w:tblStyle w:val="TableGrid"/>
        <w:tblW w:w="5000" w:type="pct"/>
        <w:tblLook w:val="04A0" w:firstRow="1" w:lastRow="0" w:firstColumn="1" w:lastColumn="0" w:noHBand="0" w:noVBand="1"/>
      </w:tblPr>
      <w:tblGrid>
        <w:gridCol w:w="1128"/>
        <w:gridCol w:w="5313"/>
        <w:gridCol w:w="3219"/>
      </w:tblGrid>
      <w:tr w:rsidR="006F25B8" w14:paraId="08C6E819" w14:textId="77777777" w:rsidTr="000A4054">
        <w:tc>
          <w:tcPr>
            <w:tcW w:w="584" w:type="pct"/>
            <w:shd w:val="clear" w:color="auto" w:fill="4472C4" w:themeFill="accent1"/>
          </w:tcPr>
          <w:p w14:paraId="3126CA59" w14:textId="77777777" w:rsidR="006F25B8" w:rsidRPr="00F21157" w:rsidRDefault="006F25B8" w:rsidP="00B202F6">
            <w:pPr>
              <w:spacing w:before="240"/>
              <w:jc w:val="both"/>
              <w:rPr>
                <w:b/>
                <w:sz w:val="22"/>
                <w:szCs w:val="22"/>
              </w:rPr>
            </w:pPr>
          </w:p>
        </w:tc>
        <w:tc>
          <w:tcPr>
            <w:tcW w:w="2749" w:type="pct"/>
            <w:shd w:val="clear" w:color="auto" w:fill="4472C4" w:themeFill="accent1"/>
          </w:tcPr>
          <w:p w14:paraId="58320611" w14:textId="66CB6B78" w:rsidR="006F25B8" w:rsidRPr="00F21157" w:rsidRDefault="006F25B8" w:rsidP="00B202F6">
            <w:pPr>
              <w:spacing w:before="240"/>
              <w:jc w:val="both"/>
              <w:rPr>
                <w:b/>
                <w:sz w:val="22"/>
                <w:szCs w:val="22"/>
              </w:rPr>
            </w:pPr>
            <w:r w:rsidRPr="00F21157">
              <w:rPr>
                <w:b/>
                <w:sz w:val="22"/>
                <w:szCs w:val="22"/>
              </w:rPr>
              <w:t>County Executive Committee</w:t>
            </w:r>
            <w:r>
              <w:rPr>
                <w:b/>
                <w:sz w:val="22"/>
                <w:szCs w:val="22"/>
              </w:rPr>
              <w:t xml:space="preserve"> Member</w:t>
            </w:r>
          </w:p>
          <w:p w14:paraId="562301DF" w14:textId="0D105BD1" w:rsidR="006F25B8" w:rsidRDefault="006541DA" w:rsidP="00B202F6">
            <w:pPr>
              <w:spacing w:before="240"/>
              <w:jc w:val="both"/>
              <w:rPr>
                <w:bCs/>
                <w:i/>
                <w:iCs/>
                <w:sz w:val="22"/>
                <w:szCs w:val="22"/>
              </w:rPr>
            </w:pPr>
            <w:r>
              <w:rPr>
                <w:bCs/>
                <w:i/>
                <w:iCs/>
                <w:sz w:val="22"/>
                <w:szCs w:val="22"/>
              </w:rPr>
              <w:t>(Insert a passport size photo)</w:t>
            </w:r>
            <w:r w:rsidR="520E07A7" w:rsidRPr="14D8313A">
              <w:rPr>
                <w:i/>
                <w:iCs/>
                <w:sz w:val="22"/>
                <w:szCs w:val="22"/>
              </w:rPr>
              <w:t xml:space="preserve"> </w:t>
            </w:r>
          </w:p>
        </w:tc>
        <w:tc>
          <w:tcPr>
            <w:tcW w:w="1666" w:type="pct"/>
            <w:shd w:val="clear" w:color="auto" w:fill="4472C4" w:themeFill="accent1"/>
          </w:tcPr>
          <w:p w14:paraId="180BBD5A" w14:textId="41851C05" w:rsidR="006F25B8" w:rsidRPr="00F21157" w:rsidRDefault="006541DA" w:rsidP="00B202F6">
            <w:pPr>
              <w:spacing w:before="240"/>
              <w:jc w:val="both"/>
              <w:rPr>
                <w:b/>
                <w:sz w:val="22"/>
                <w:szCs w:val="22"/>
              </w:rPr>
            </w:pPr>
            <w:r>
              <w:rPr>
                <w:bCs/>
                <w:i/>
                <w:iCs/>
                <w:sz w:val="22"/>
                <w:szCs w:val="22"/>
              </w:rPr>
              <w:t xml:space="preserve">Give </w:t>
            </w:r>
            <w:r w:rsidR="006F25B8">
              <w:rPr>
                <w:bCs/>
                <w:i/>
                <w:iCs/>
                <w:sz w:val="22"/>
                <w:szCs w:val="22"/>
              </w:rPr>
              <w:t xml:space="preserve">a brief description of </w:t>
            </w:r>
            <w:r w:rsidR="00955D20">
              <w:rPr>
                <w:bCs/>
                <w:i/>
                <w:iCs/>
                <w:sz w:val="22"/>
                <w:szCs w:val="22"/>
              </w:rPr>
              <w:t xml:space="preserve">academic and professional </w:t>
            </w:r>
            <w:r w:rsidR="000534FC">
              <w:rPr>
                <w:bCs/>
                <w:i/>
                <w:iCs/>
                <w:sz w:val="22"/>
                <w:szCs w:val="22"/>
              </w:rPr>
              <w:t>qualifications, experience</w:t>
            </w:r>
            <w:r w:rsidR="00811F29">
              <w:rPr>
                <w:bCs/>
                <w:i/>
                <w:iCs/>
                <w:sz w:val="22"/>
                <w:szCs w:val="22"/>
              </w:rPr>
              <w:t xml:space="preserve"> and</w:t>
            </w:r>
            <w:r w:rsidR="008A5F1F">
              <w:rPr>
                <w:bCs/>
                <w:i/>
                <w:iCs/>
                <w:sz w:val="22"/>
                <w:szCs w:val="22"/>
              </w:rPr>
              <w:t xml:space="preserve"> the</w:t>
            </w:r>
            <w:r w:rsidR="00811F29">
              <w:rPr>
                <w:bCs/>
                <w:i/>
                <w:iCs/>
                <w:sz w:val="22"/>
                <w:szCs w:val="22"/>
              </w:rPr>
              <w:t xml:space="preserve"> department </w:t>
            </w:r>
            <w:r w:rsidR="008A5F1F">
              <w:rPr>
                <w:bCs/>
                <w:i/>
                <w:iCs/>
                <w:sz w:val="22"/>
                <w:szCs w:val="22"/>
              </w:rPr>
              <w:t xml:space="preserve">s/he is </w:t>
            </w:r>
            <w:r w:rsidR="000534FC">
              <w:rPr>
                <w:bCs/>
                <w:i/>
                <w:iCs/>
                <w:sz w:val="22"/>
                <w:szCs w:val="22"/>
              </w:rPr>
              <w:t>in charge</w:t>
            </w:r>
          </w:p>
        </w:tc>
      </w:tr>
      <w:tr w:rsidR="006F25B8" w14:paraId="66173494" w14:textId="77777777" w:rsidTr="006A1520">
        <w:tc>
          <w:tcPr>
            <w:tcW w:w="584" w:type="pct"/>
            <w:shd w:val="clear" w:color="auto" w:fill="auto"/>
          </w:tcPr>
          <w:p w14:paraId="7678DC8A" w14:textId="6E4C1BF6" w:rsidR="006F25B8" w:rsidRPr="00FB2C95" w:rsidRDefault="006F25B8" w:rsidP="00FB2C95">
            <w:pPr>
              <w:pStyle w:val="ListParagraph"/>
              <w:numPr>
                <w:ilvl w:val="0"/>
                <w:numId w:val="48"/>
              </w:numPr>
              <w:spacing w:before="240"/>
              <w:jc w:val="both"/>
              <w:rPr>
                <w:b/>
                <w:sz w:val="22"/>
                <w:szCs w:val="22"/>
              </w:rPr>
            </w:pPr>
          </w:p>
        </w:tc>
        <w:tc>
          <w:tcPr>
            <w:tcW w:w="2749" w:type="pct"/>
            <w:shd w:val="clear" w:color="auto" w:fill="auto"/>
          </w:tcPr>
          <w:p w14:paraId="51C2CE7D" w14:textId="346D0626" w:rsidR="006F25B8" w:rsidRPr="00FB2C95" w:rsidRDefault="006F25B8" w:rsidP="00FB2C95">
            <w:pPr>
              <w:pStyle w:val="ListParagraph"/>
              <w:spacing w:before="240"/>
              <w:jc w:val="both"/>
              <w:rPr>
                <w:b/>
                <w:sz w:val="22"/>
                <w:szCs w:val="22"/>
              </w:rPr>
            </w:pPr>
            <w:r w:rsidRPr="00FB2C95">
              <w:rPr>
                <w:b/>
                <w:sz w:val="22"/>
                <w:szCs w:val="22"/>
              </w:rPr>
              <w:t>Governor</w:t>
            </w:r>
          </w:p>
        </w:tc>
        <w:tc>
          <w:tcPr>
            <w:tcW w:w="1666" w:type="pct"/>
            <w:shd w:val="clear" w:color="auto" w:fill="auto"/>
          </w:tcPr>
          <w:p w14:paraId="39786F39" w14:textId="77777777" w:rsidR="006F25B8" w:rsidRDefault="006F25B8" w:rsidP="00B202F6">
            <w:pPr>
              <w:spacing w:before="240"/>
              <w:jc w:val="both"/>
              <w:rPr>
                <w:bCs/>
                <w:i/>
                <w:iCs/>
                <w:sz w:val="22"/>
                <w:szCs w:val="22"/>
              </w:rPr>
            </w:pPr>
          </w:p>
        </w:tc>
      </w:tr>
      <w:tr w:rsidR="006F25B8" w14:paraId="03A78BF3" w14:textId="77777777" w:rsidTr="000534FC">
        <w:tc>
          <w:tcPr>
            <w:tcW w:w="584" w:type="pct"/>
          </w:tcPr>
          <w:p w14:paraId="61E56C99" w14:textId="77777777" w:rsidR="006F25B8" w:rsidRPr="00FB2C95" w:rsidRDefault="006F25B8" w:rsidP="00FB2C95">
            <w:pPr>
              <w:pStyle w:val="ListParagraph"/>
              <w:numPr>
                <w:ilvl w:val="0"/>
                <w:numId w:val="48"/>
              </w:numPr>
              <w:spacing w:before="240"/>
              <w:jc w:val="both"/>
              <w:rPr>
                <w:b/>
                <w:sz w:val="22"/>
                <w:szCs w:val="22"/>
              </w:rPr>
            </w:pPr>
          </w:p>
        </w:tc>
        <w:tc>
          <w:tcPr>
            <w:tcW w:w="2749" w:type="pct"/>
          </w:tcPr>
          <w:p w14:paraId="7E6AD262" w14:textId="279EC43B" w:rsidR="006F25B8" w:rsidRPr="00FB2C95" w:rsidRDefault="006F25B8" w:rsidP="00FB2C95">
            <w:pPr>
              <w:pStyle w:val="ListParagraph"/>
              <w:spacing w:before="240"/>
              <w:jc w:val="both"/>
              <w:rPr>
                <w:b/>
                <w:sz w:val="22"/>
                <w:szCs w:val="22"/>
              </w:rPr>
            </w:pPr>
            <w:r w:rsidRPr="00FB2C95">
              <w:rPr>
                <w:b/>
                <w:sz w:val="22"/>
                <w:szCs w:val="22"/>
              </w:rPr>
              <w:t>Deputy Governor</w:t>
            </w:r>
          </w:p>
        </w:tc>
        <w:tc>
          <w:tcPr>
            <w:tcW w:w="1666" w:type="pct"/>
          </w:tcPr>
          <w:p w14:paraId="6315E7AB" w14:textId="77777777" w:rsidR="006F25B8" w:rsidRDefault="006F25B8" w:rsidP="00B202F6">
            <w:pPr>
              <w:spacing w:before="240"/>
              <w:jc w:val="both"/>
              <w:rPr>
                <w:bCs/>
                <w:i/>
                <w:iCs/>
                <w:sz w:val="22"/>
                <w:szCs w:val="22"/>
              </w:rPr>
            </w:pPr>
          </w:p>
        </w:tc>
      </w:tr>
      <w:tr w:rsidR="006F25B8" w14:paraId="05D52038" w14:textId="77777777" w:rsidTr="000534FC">
        <w:tc>
          <w:tcPr>
            <w:tcW w:w="584" w:type="pct"/>
          </w:tcPr>
          <w:p w14:paraId="320067B6" w14:textId="77777777" w:rsidR="006F25B8" w:rsidRPr="00FB2C95" w:rsidRDefault="006F25B8" w:rsidP="00FB2C95">
            <w:pPr>
              <w:pStyle w:val="ListParagraph"/>
              <w:numPr>
                <w:ilvl w:val="0"/>
                <w:numId w:val="48"/>
              </w:numPr>
              <w:spacing w:before="240"/>
              <w:jc w:val="both"/>
              <w:rPr>
                <w:b/>
                <w:sz w:val="22"/>
                <w:szCs w:val="22"/>
              </w:rPr>
            </w:pPr>
          </w:p>
        </w:tc>
        <w:tc>
          <w:tcPr>
            <w:tcW w:w="2749" w:type="pct"/>
          </w:tcPr>
          <w:p w14:paraId="459B6C62" w14:textId="10B1C6D3" w:rsidR="006F25B8" w:rsidRPr="00FB2C95" w:rsidRDefault="006F25B8" w:rsidP="00FB2C95">
            <w:pPr>
              <w:pStyle w:val="ListParagraph"/>
              <w:spacing w:before="240"/>
              <w:jc w:val="both"/>
              <w:rPr>
                <w:b/>
                <w:sz w:val="22"/>
                <w:szCs w:val="22"/>
              </w:rPr>
            </w:pPr>
            <w:r w:rsidRPr="00FB2C95">
              <w:rPr>
                <w:b/>
                <w:sz w:val="22"/>
                <w:szCs w:val="22"/>
              </w:rPr>
              <w:t>CECM-Finance and Economic Planning</w:t>
            </w:r>
          </w:p>
        </w:tc>
        <w:tc>
          <w:tcPr>
            <w:tcW w:w="1666" w:type="pct"/>
          </w:tcPr>
          <w:p w14:paraId="7699BA0C" w14:textId="77777777" w:rsidR="006F25B8" w:rsidRDefault="006F25B8" w:rsidP="00B202F6">
            <w:pPr>
              <w:spacing w:before="240"/>
              <w:jc w:val="both"/>
              <w:rPr>
                <w:bCs/>
                <w:i/>
                <w:iCs/>
                <w:sz w:val="22"/>
                <w:szCs w:val="22"/>
              </w:rPr>
            </w:pPr>
          </w:p>
        </w:tc>
      </w:tr>
      <w:tr w:rsidR="006F25B8" w14:paraId="7B9DF6D4" w14:textId="77777777" w:rsidTr="000534FC">
        <w:tc>
          <w:tcPr>
            <w:tcW w:w="584" w:type="pct"/>
          </w:tcPr>
          <w:p w14:paraId="32B82808" w14:textId="77777777" w:rsidR="006F25B8" w:rsidRPr="00FB2C95" w:rsidRDefault="006F25B8" w:rsidP="00FB2C95">
            <w:pPr>
              <w:pStyle w:val="ListParagraph"/>
              <w:numPr>
                <w:ilvl w:val="0"/>
                <w:numId w:val="48"/>
              </w:numPr>
              <w:spacing w:before="240"/>
              <w:jc w:val="both"/>
              <w:rPr>
                <w:b/>
                <w:sz w:val="22"/>
                <w:szCs w:val="22"/>
              </w:rPr>
            </w:pPr>
          </w:p>
        </w:tc>
        <w:tc>
          <w:tcPr>
            <w:tcW w:w="2749" w:type="pct"/>
          </w:tcPr>
          <w:p w14:paraId="5DE48742" w14:textId="26F42F27" w:rsidR="006F25B8" w:rsidRPr="00FB2C95" w:rsidRDefault="002B1164" w:rsidP="00FB2C95">
            <w:pPr>
              <w:pStyle w:val="ListParagraph"/>
              <w:spacing w:before="240"/>
              <w:jc w:val="both"/>
              <w:rPr>
                <w:b/>
                <w:sz w:val="22"/>
                <w:szCs w:val="22"/>
              </w:rPr>
            </w:pPr>
            <w:r>
              <w:rPr>
                <w:b/>
                <w:sz w:val="22"/>
                <w:szCs w:val="22"/>
              </w:rPr>
              <w:t>CECM</w:t>
            </w:r>
            <w:r w:rsidR="00F84C36">
              <w:rPr>
                <w:b/>
                <w:sz w:val="22"/>
                <w:szCs w:val="22"/>
              </w:rPr>
              <w:t>....</w:t>
            </w:r>
          </w:p>
        </w:tc>
        <w:tc>
          <w:tcPr>
            <w:tcW w:w="1666" w:type="pct"/>
          </w:tcPr>
          <w:p w14:paraId="2325CC57" w14:textId="77777777" w:rsidR="006F25B8" w:rsidRDefault="006F25B8" w:rsidP="00B202F6">
            <w:pPr>
              <w:spacing w:before="240"/>
              <w:jc w:val="both"/>
              <w:rPr>
                <w:bCs/>
                <w:i/>
                <w:iCs/>
                <w:sz w:val="22"/>
                <w:szCs w:val="22"/>
              </w:rPr>
            </w:pPr>
          </w:p>
        </w:tc>
      </w:tr>
      <w:tr w:rsidR="000B7B0B" w14:paraId="65096F50" w14:textId="77777777" w:rsidTr="000534FC">
        <w:tc>
          <w:tcPr>
            <w:tcW w:w="584" w:type="pct"/>
          </w:tcPr>
          <w:p w14:paraId="5DD6FA88" w14:textId="77777777" w:rsidR="000B7B0B" w:rsidRPr="00FB2C95" w:rsidRDefault="000B7B0B" w:rsidP="00FB2C95">
            <w:pPr>
              <w:pStyle w:val="ListParagraph"/>
              <w:numPr>
                <w:ilvl w:val="0"/>
                <w:numId w:val="48"/>
              </w:numPr>
              <w:spacing w:before="240"/>
              <w:jc w:val="both"/>
              <w:rPr>
                <w:b/>
                <w:sz w:val="22"/>
                <w:szCs w:val="22"/>
              </w:rPr>
            </w:pPr>
          </w:p>
        </w:tc>
        <w:tc>
          <w:tcPr>
            <w:tcW w:w="2749" w:type="pct"/>
          </w:tcPr>
          <w:p w14:paraId="1B561A49" w14:textId="54149B15" w:rsidR="000B7B0B" w:rsidRPr="00FB2C95" w:rsidRDefault="00F84C36" w:rsidP="00FB2C95">
            <w:pPr>
              <w:pStyle w:val="ListParagraph"/>
              <w:spacing w:before="240"/>
              <w:jc w:val="both"/>
              <w:rPr>
                <w:b/>
                <w:sz w:val="22"/>
                <w:szCs w:val="22"/>
              </w:rPr>
            </w:pPr>
            <w:r>
              <w:rPr>
                <w:b/>
                <w:sz w:val="22"/>
                <w:szCs w:val="22"/>
              </w:rPr>
              <w:t>County Secretary</w:t>
            </w:r>
          </w:p>
        </w:tc>
        <w:tc>
          <w:tcPr>
            <w:tcW w:w="1666" w:type="pct"/>
          </w:tcPr>
          <w:p w14:paraId="513B250E" w14:textId="77777777" w:rsidR="000B7B0B" w:rsidRDefault="000B7B0B" w:rsidP="00B202F6">
            <w:pPr>
              <w:spacing w:before="240"/>
              <w:jc w:val="both"/>
              <w:rPr>
                <w:bCs/>
                <w:i/>
                <w:iCs/>
                <w:sz w:val="22"/>
                <w:szCs w:val="22"/>
              </w:rPr>
            </w:pPr>
          </w:p>
        </w:tc>
      </w:tr>
      <w:tr w:rsidR="00F84C36" w14:paraId="122C30BB" w14:textId="77777777" w:rsidTr="000534FC">
        <w:tc>
          <w:tcPr>
            <w:tcW w:w="584" w:type="pct"/>
          </w:tcPr>
          <w:p w14:paraId="41C80252" w14:textId="77777777" w:rsidR="00F84C36" w:rsidRPr="00FB2C95" w:rsidRDefault="00F84C36" w:rsidP="00FB2C95">
            <w:pPr>
              <w:pStyle w:val="ListParagraph"/>
              <w:numPr>
                <w:ilvl w:val="0"/>
                <w:numId w:val="48"/>
              </w:numPr>
              <w:spacing w:before="240"/>
              <w:jc w:val="both"/>
              <w:rPr>
                <w:b/>
                <w:sz w:val="22"/>
                <w:szCs w:val="22"/>
              </w:rPr>
            </w:pPr>
          </w:p>
        </w:tc>
        <w:tc>
          <w:tcPr>
            <w:tcW w:w="2749" w:type="pct"/>
          </w:tcPr>
          <w:p w14:paraId="310DEBB7" w14:textId="6E2C4721" w:rsidR="00F84C36" w:rsidRDefault="00A74A8C" w:rsidP="00FB2C95">
            <w:pPr>
              <w:pStyle w:val="ListParagraph"/>
              <w:spacing w:before="240"/>
              <w:jc w:val="both"/>
              <w:rPr>
                <w:b/>
                <w:sz w:val="22"/>
                <w:szCs w:val="22"/>
              </w:rPr>
            </w:pPr>
            <w:r>
              <w:rPr>
                <w:b/>
                <w:sz w:val="22"/>
                <w:szCs w:val="22"/>
              </w:rPr>
              <w:t>County Attorney</w:t>
            </w:r>
          </w:p>
        </w:tc>
        <w:tc>
          <w:tcPr>
            <w:tcW w:w="1666" w:type="pct"/>
          </w:tcPr>
          <w:p w14:paraId="7E18A2D8" w14:textId="77777777" w:rsidR="00F84C36" w:rsidRDefault="00F84C36" w:rsidP="00B202F6">
            <w:pPr>
              <w:spacing w:before="240"/>
              <w:jc w:val="both"/>
              <w:rPr>
                <w:bCs/>
                <w:i/>
                <w:iCs/>
                <w:sz w:val="22"/>
                <w:szCs w:val="22"/>
              </w:rPr>
            </w:pPr>
          </w:p>
        </w:tc>
      </w:tr>
    </w:tbl>
    <w:p w14:paraId="73A3D4F1" w14:textId="77777777" w:rsidR="00B202F6" w:rsidRPr="00953054" w:rsidRDefault="00B202F6" w:rsidP="00B202F6">
      <w:pPr>
        <w:spacing w:before="240"/>
        <w:ind w:left="720"/>
        <w:jc w:val="both"/>
        <w:rPr>
          <w:bCs/>
          <w:i/>
          <w:iCs/>
          <w:sz w:val="22"/>
          <w:szCs w:val="22"/>
        </w:rPr>
      </w:pPr>
    </w:p>
    <w:p w14:paraId="22D06296" w14:textId="77777777" w:rsidR="006C5446" w:rsidRPr="00953054" w:rsidRDefault="006C5446" w:rsidP="00AD5B89">
      <w:pPr>
        <w:numPr>
          <w:ilvl w:val="0"/>
          <w:numId w:val="8"/>
        </w:numPr>
        <w:spacing w:before="240"/>
        <w:jc w:val="both"/>
        <w:rPr>
          <w:bCs/>
          <w:sz w:val="22"/>
          <w:szCs w:val="22"/>
        </w:rPr>
      </w:pPr>
      <w:r w:rsidRPr="00953054">
        <w:rPr>
          <w:bCs/>
          <w:sz w:val="22"/>
          <w:szCs w:val="22"/>
        </w:rPr>
        <w:t>Brief discussions of how the County deals with its stakeholders especially on matters that require public participation, whether there are policies on communication, stakeholder engagement and whistle blowing.</w:t>
      </w:r>
    </w:p>
    <w:p w14:paraId="2F62E9D6" w14:textId="77777777" w:rsidR="006C5446" w:rsidRPr="00953054" w:rsidRDefault="006C5446" w:rsidP="00AD5B89">
      <w:pPr>
        <w:numPr>
          <w:ilvl w:val="0"/>
          <w:numId w:val="8"/>
        </w:numPr>
        <w:spacing w:before="240"/>
        <w:jc w:val="both"/>
        <w:rPr>
          <w:bCs/>
          <w:sz w:val="22"/>
          <w:szCs w:val="22"/>
        </w:rPr>
      </w:pPr>
      <w:r w:rsidRPr="00953054">
        <w:rPr>
          <w:bCs/>
          <w:sz w:val="22"/>
          <w:szCs w:val="22"/>
        </w:rPr>
        <w:t>Safeguards against unethical conduct and corruption.</w:t>
      </w:r>
    </w:p>
    <w:p w14:paraId="00B18C51" w14:textId="585909D5" w:rsidR="009D48EC" w:rsidRDefault="006C5446" w:rsidP="00AD5B89">
      <w:pPr>
        <w:numPr>
          <w:ilvl w:val="0"/>
          <w:numId w:val="8"/>
        </w:numPr>
        <w:spacing w:before="240"/>
        <w:jc w:val="both"/>
        <w:rPr>
          <w:bCs/>
          <w:sz w:val="22"/>
          <w:szCs w:val="22"/>
        </w:rPr>
      </w:pPr>
      <w:r w:rsidRPr="00953054">
        <w:rPr>
          <w:bCs/>
          <w:sz w:val="22"/>
          <w:szCs w:val="22"/>
        </w:rPr>
        <w:t>Indicate your engagement with the County Assembly through its committees and the Senate including number of bills sponsored by the executive and any other matters presented for deliberations.</w:t>
      </w:r>
    </w:p>
    <w:p w14:paraId="6ADB0AE4" w14:textId="77777777" w:rsidR="009D48EC" w:rsidRDefault="009D48EC">
      <w:pPr>
        <w:autoSpaceDE/>
        <w:autoSpaceDN/>
        <w:rPr>
          <w:bCs/>
          <w:sz w:val="22"/>
          <w:szCs w:val="22"/>
        </w:rPr>
      </w:pPr>
      <w:r>
        <w:rPr>
          <w:bCs/>
          <w:sz w:val="22"/>
          <w:szCs w:val="22"/>
        </w:rPr>
        <w:br w:type="page"/>
      </w:r>
    </w:p>
    <w:p w14:paraId="2CEB423E" w14:textId="77777777" w:rsidR="006C5446" w:rsidRPr="00953054" w:rsidRDefault="006C5446" w:rsidP="009D48EC">
      <w:pPr>
        <w:spacing w:before="240"/>
        <w:ind w:left="720"/>
        <w:jc w:val="both"/>
        <w:rPr>
          <w:bCs/>
          <w:sz w:val="22"/>
          <w:szCs w:val="22"/>
        </w:rPr>
      </w:pPr>
    </w:p>
    <w:p w14:paraId="36609D2C" w14:textId="77777777" w:rsidR="006C5446" w:rsidRPr="00953054" w:rsidRDefault="006C5446" w:rsidP="00AD5B89">
      <w:pPr>
        <w:numPr>
          <w:ilvl w:val="0"/>
          <w:numId w:val="8"/>
        </w:numPr>
        <w:jc w:val="both"/>
        <w:rPr>
          <w:bCs/>
          <w:sz w:val="22"/>
          <w:szCs w:val="22"/>
        </w:rPr>
      </w:pPr>
      <w:r w:rsidRPr="00953054">
        <w:rPr>
          <w:bCs/>
          <w:sz w:val="22"/>
          <w:szCs w:val="22"/>
        </w:rPr>
        <w:t>Risk management</w:t>
      </w:r>
    </w:p>
    <w:p w14:paraId="337A7F19" w14:textId="77777777" w:rsidR="006C5446" w:rsidRPr="00953054" w:rsidRDefault="006C5446" w:rsidP="00AD5B89">
      <w:pPr>
        <w:pStyle w:val="ListParagraph"/>
        <w:numPr>
          <w:ilvl w:val="1"/>
          <w:numId w:val="13"/>
        </w:numPr>
        <w:spacing w:before="240"/>
        <w:jc w:val="both"/>
        <w:rPr>
          <w:bCs/>
          <w:sz w:val="22"/>
          <w:szCs w:val="22"/>
        </w:rPr>
      </w:pPr>
      <w:r w:rsidRPr="00953054">
        <w:rPr>
          <w:bCs/>
          <w:sz w:val="22"/>
          <w:szCs w:val="22"/>
        </w:rPr>
        <w:t>Are there effective arrangements for risk management and internal control?</w:t>
      </w:r>
    </w:p>
    <w:p w14:paraId="7D6AA66A" w14:textId="77777777" w:rsidR="006C5446" w:rsidRPr="00953054" w:rsidRDefault="006C5446" w:rsidP="00AD5B89">
      <w:pPr>
        <w:pStyle w:val="ListParagraph"/>
        <w:numPr>
          <w:ilvl w:val="1"/>
          <w:numId w:val="13"/>
        </w:numPr>
        <w:spacing w:before="240"/>
        <w:jc w:val="both"/>
        <w:rPr>
          <w:bCs/>
          <w:sz w:val="22"/>
          <w:szCs w:val="22"/>
        </w:rPr>
      </w:pPr>
      <w:r w:rsidRPr="00953054">
        <w:rPr>
          <w:bCs/>
          <w:sz w:val="22"/>
          <w:szCs w:val="22"/>
        </w:rPr>
        <w:t>Are there formal processes to identify and assess risks?</w:t>
      </w:r>
    </w:p>
    <w:p w14:paraId="7F7F2385" w14:textId="77777777" w:rsidR="006C5446" w:rsidRPr="00953054" w:rsidRDefault="006C5446" w:rsidP="00AD5B89">
      <w:pPr>
        <w:pStyle w:val="ListParagraph"/>
        <w:numPr>
          <w:ilvl w:val="1"/>
          <w:numId w:val="13"/>
        </w:numPr>
        <w:spacing w:before="240"/>
        <w:jc w:val="both"/>
        <w:rPr>
          <w:bCs/>
          <w:sz w:val="22"/>
          <w:szCs w:val="22"/>
        </w:rPr>
      </w:pPr>
      <w:r w:rsidRPr="00953054">
        <w:rPr>
          <w:bCs/>
          <w:sz w:val="22"/>
          <w:szCs w:val="22"/>
        </w:rPr>
        <w:t>Are there formal processed to analyse risks as a basis for how they should be managed?</w:t>
      </w:r>
    </w:p>
    <w:p w14:paraId="4B829EA0" w14:textId="77777777" w:rsidR="006C5446" w:rsidRPr="00953054" w:rsidRDefault="006C5446" w:rsidP="00AD5B89">
      <w:pPr>
        <w:pStyle w:val="ListParagraph"/>
        <w:numPr>
          <w:ilvl w:val="1"/>
          <w:numId w:val="13"/>
        </w:numPr>
        <w:spacing w:before="240"/>
        <w:jc w:val="both"/>
        <w:rPr>
          <w:bCs/>
          <w:sz w:val="22"/>
          <w:szCs w:val="22"/>
        </w:rPr>
      </w:pPr>
      <w:r w:rsidRPr="00953054">
        <w:rPr>
          <w:bCs/>
          <w:sz w:val="22"/>
          <w:szCs w:val="22"/>
        </w:rPr>
        <w:t>Are there formal processes to assess changes in the internal and external environments which could give rise to risks?</w:t>
      </w:r>
    </w:p>
    <w:p w14:paraId="6D0C3CF5" w14:textId="77777777" w:rsidR="006C5446" w:rsidRPr="00953054" w:rsidRDefault="006C5446" w:rsidP="00AD5B89">
      <w:pPr>
        <w:pStyle w:val="ListParagraph"/>
        <w:numPr>
          <w:ilvl w:val="1"/>
          <w:numId w:val="13"/>
        </w:numPr>
        <w:spacing w:before="240"/>
        <w:jc w:val="both"/>
        <w:rPr>
          <w:bCs/>
          <w:sz w:val="22"/>
          <w:szCs w:val="22"/>
        </w:rPr>
      </w:pPr>
      <w:r w:rsidRPr="00953054">
        <w:rPr>
          <w:bCs/>
          <w:sz w:val="22"/>
          <w:szCs w:val="22"/>
        </w:rPr>
        <w:t>Are risks identified and analysed in the period and how they were managed?</w:t>
      </w:r>
    </w:p>
    <w:p w14:paraId="098B853C" w14:textId="77777777" w:rsidR="006C5446" w:rsidRPr="00953054" w:rsidRDefault="006C5446" w:rsidP="00AD5B89">
      <w:pPr>
        <w:numPr>
          <w:ilvl w:val="0"/>
          <w:numId w:val="8"/>
        </w:numPr>
        <w:jc w:val="both"/>
        <w:rPr>
          <w:bCs/>
          <w:sz w:val="22"/>
          <w:szCs w:val="22"/>
        </w:rPr>
      </w:pPr>
      <w:r w:rsidRPr="00953054">
        <w:rPr>
          <w:bCs/>
          <w:sz w:val="22"/>
          <w:szCs w:val="22"/>
        </w:rPr>
        <w:t>Brief descriptions of appointment operation and membership of the audit committee and its charter.</w:t>
      </w:r>
    </w:p>
    <w:p w14:paraId="4882F66F" w14:textId="77777777" w:rsidR="006C5446" w:rsidRPr="00953054" w:rsidRDefault="006C5446" w:rsidP="00AD5B89">
      <w:pPr>
        <w:numPr>
          <w:ilvl w:val="0"/>
          <w:numId w:val="8"/>
        </w:numPr>
        <w:jc w:val="both"/>
        <w:rPr>
          <w:bCs/>
          <w:sz w:val="22"/>
          <w:szCs w:val="22"/>
        </w:rPr>
      </w:pPr>
      <w:r w:rsidRPr="00953054">
        <w:rPr>
          <w:bCs/>
          <w:sz w:val="22"/>
          <w:szCs w:val="22"/>
        </w:rPr>
        <w:t>Compliance</w:t>
      </w:r>
    </w:p>
    <w:p w14:paraId="6334DD88" w14:textId="77777777" w:rsidR="006C5446" w:rsidRPr="00953054" w:rsidRDefault="006C5446" w:rsidP="00535358">
      <w:pPr>
        <w:ind w:left="720"/>
        <w:jc w:val="both"/>
        <w:rPr>
          <w:bCs/>
          <w:sz w:val="22"/>
          <w:szCs w:val="22"/>
        </w:rPr>
      </w:pPr>
      <w:r w:rsidRPr="00953054">
        <w:rPr>
          <w:bCs/>
          <w:sz w:val="22"/>
          <w:szCs w:val="22"/>
        </w:rPr>
        <w:t>The entity should identify the laws and regulations that governs it and disclose its compliance to these laws. There should also be a disclosure whether reports emanating from such compliance are prepared and discussed at the relevant levels or other government offices.</w:t>
      </w:r>
    </w:p>
    <w:p w14:paraId="7E23A91B" w14:textId="77777777" w:rsidR="006C5446" w:rsidRPr="00953054" w:rsidRDefault="006C5446" w:rsidP="00AD5B89">
      <w:pPr>
        <w:numPr>
          <w:ilvl w:val="0"/>
          <w:numId w:val="8"/>
        </w:numPr>
        <w:jc w:val="both"/>
        <w:rPr>
          <w:bCs/>
          <w:sz w:val="22"/>
          <w:szCs w:val="22"/>
        </w:rPr>
      </w:pPr>
      <w:r w:rsidRPr="00953054">
        <w:rPr>
          <w:bCs/>
          <w:sz w:val="22"/>
          <w:szCs w:val="22"/>
        </w:rPr>
        <w:t xml:space="preserve">Any other Governance issue include committees that the county may need to disclose. </w:t>
      </w:r>
    </w:p>
    <w:p w14:paraId="391B76EE" w14:textId="77777777" w:rsidR="006C5446" w:rsidRPr="00953054" w:rsidRDefault="006C5446" w:rsidP="00535358">
      <w:pPr>
        <w:autoSpaceDE/>
        <w:autoSpaceDN/>
        <w:rPr>
          <w:sz w:val="22"/>
          <w:szCs w:val="22"/>
        </w:rPr>
      </w:pPr>
      <w:r>
        <w:rPr>
          <w:sz w:val="22"/>
          <w:szCs w:val="22"/>
        </w:rPr>
        <w:br w:type="page"/>
      </w:r>
    </w:p>
    <w:p w14:paraId="6DAE678B" w14:textId="77777777" w:rsidR="006C5446" w:rsidRPr="00953054" w:rsidRDefault="006C5446" w:rsidP="006C5446">
      <w:pPr>
        <w:spacing w:after="240"/>
        <w:jc w:val="both"/>
        <w:rPr>
          <w:b/>
          <w:sz w:val="22"/>
          <w:szCs w:val="22"/>
        </w:rPr>
      </w:pPr>
      <w:r w:rsidRPr="00953054">
        <w:rPr>
          <w:b/>
          <w:sz w:val="22"/>
          <w:szCs w:val="22"/>
        </w:rPr>
        <w:lastRenderedPageBreak/>
        <w:t>(The County Assembly)</w:t>
      </w:r>
    </w:p>
    <w:p w14:paraId="56C72C97" w14:textId="77777777" w:rsidR="006C5446" w:rsidRPr="00953054" w:rsidRDefault="006C5446" w:rsidP="00AD5B89">
      <w:pPr>
        <w:pStyle w:val="ListParagraph"/>
        <w:numPr>
          <w:ilvl w:val="0"/>
          <w:numId w:val="14"/>
        </w:numPr>
        <w:spacing w:after="240"/>
        <w:ind w:hanging="720"/>
        <w:jc w:val="both"/>
        <w:rPr>
          <w:b/>
          <w:sz w:val="22"/>
          <w:szCs w:val="22"/>
        </w:rPr>
      </w:pPr>
      <w:r w:rsidRPr="00953054">
        <w:rPr>
          <w:b/>
          <w:sz w:val="22"/>
          <w:szCs w:val="22"/>
        </w:rPr>
        <w:t>Background and roles</w:t>
      </w:r>
    </w:p>
    <w:p w14:paraId="320688AE" w14:textId="3752AD38" w:rsidR="006C5446" w:rsidRDefault="006C5446" w:rsidP="006C5446">
      <w:pPr>
        <w:jc w:val="both"/>
        <w:rPr>
          <w:sz w:val="22"/>
          <w:szCs w:val="22"/>
        </w:rPr>
      </w:pPr>
      <w:r w:rsidRPr="00953054">
        <w:rPr>
          <w:sz w:val="22"/>
          <w:szCs w:val="22"/>
        </w:rPr>
        <w:t xml:space="preserve">The County Assembly is constituted by the MCAs of xxx county government. It is headed by the Speaker who is elected by the MCAs. </w:t>
      </w:r>
      <w:r w:rsidRPr="00953054">
        <w:rPr>
          <w:rStyle w:val="normaltextrun"/>
          <w:color w:val="000000"/>
          <w:sz w:val="22"/>
          <w:szCs w:val="22"/>
          <w:shd w:val="clear" w:color="auto" w:fill="FFFFFF"/>
        </w:rPr>
        <w:t xml:space="preserve">The speaker is also the chairperson of the </w:t>
      </w:r>
      <w:r w:rsidR="00835B3D">
        <w:rPr>
          <w:rStyle w:val="normaltextrun"/>
          <w:color w:val="000000"/>
          <w:sz w:val="22"/>
          <w:szCs w:val="22"/>
          <w:shd w:val="clear" w:color="auto" w:fill="FFFFFF"/>
        </w:rPr>
        <w:t>C</w:t>
      </w:r>
      <w:r w:rsidRPr="00953054">
        <w:rPr>
          <w:rStyle w:val="normaltextrun"/>
          <w:color w:val="000000"/>
          <w:sz w:val="22"/>
          <w:szCs w:val="22"/>
          <w:shd w:val="clear" w:color="auto" w:fill="FFFFFF"/>
        </w:rPr>
        <w:t xml:space="preserve">ounty </w:t>
      </w:r>
      <w:r w:rsidR="00835B3D">
        <w:rPr>
          <w:rStyle w:val="normaltextrun"/>
          <w:color w:val="000000"/>
          <w:sz w:val="22"/>
          <w:szCs w:val="22"/>
          <w:shd w:val="clear" w:color="auto" w:fill="FFFFFF"/>
        </w:rPr>
        <w:t>A</w:t>
      </w:r>
      <w:r w:rsidRPr="00953054">
        <w:rPr>
          <w:rStyle w:val="normaltextrun"/>
          <w:color w:val="000000"/>
          <w:sz w:val="22"/>
          <w:szCs w:val="22"/>
          <w:shd w:val="clear" w:color="auto" w:fill="FFFFFF"/>
        </w:rPr>
        <w:t xml:space="preserve">ssembly </w:t>
      </w:r>
      <w:r w:rsidR="00835B3D">
        <w:rPr>
          <w:rStyle w:val="normaltextrun"/>
          <w:color w:val="000000"/>
          <w:sz w:val="22"/>
          <w:szCs w:val="22"/>
          <w:shd w:val="clear" w:color="auto" w:fill="FFFFFF"/>
        </w:rPr>
        <w:t>S</w:t>
      </w:r>
      <w:r w:rsidRPr="00953054">
        <w:rPr>
          <w:rStyle w:val="normaltextrun"/>
          <w:color w:val="000000"/>
          <w:sz w:val="22"/>
          <w:szCs w:val="22"/>
          <w:shd w:val="clear" w:color="auto" w:fill="FFFFFF"/>
        </w:rPr>
        <w:t xml:space="preserve">ervice </w:t>
      </w:r>
      <w:r w:rsidR="00BC2C1F">
        <w:rPr>
          <w:rStyle w:val="normaltextrun"/>
          <w:color w:val="000000"/>
          <w:sz w:val="22"/>
          <w:szCs w:val="22"/>
          <w:shd w:val="clear" w:color="auto" w:fill="FFFFFF"/>
        </w:rPr>
        <w:t>B</w:t>
      </w:r>
      <w:r w:rsidRPr="00953054">
        <w:rPr>
          <w:rStyle w:val="normaltextrun"/>
          <w:color w:val="000000"/>
          <w:sz w:val="22"/>
          <w:szCs w:val="22"/>
          <w:shd w:val="clear" w:color="auto" w:fill="FFFFFF"/>
        </w:rPr>
        <w:t xml:space="preserve">oard while the </w:t>
      </w:r>
      <w:r w:rsidR="005D5465">
        <w:rPr>
          <w:rStyle w:val="normaltextrun"/>
          <w:color w:val="000000"/>
          <w:sz w:val="22"/>
          <w:szCs w:val="22"/>
          <w:shd w:val="clear" w:color="auto" w:fill="FFFFFF"/>
        </w:rPr>
        <w:t>C</w:t>
      </w:r>
      <w:r w:rsidRPr="00953054">
        <w:rPr>
          <w:rStyle w:val="normaltextrun"/>
          <w:color w:val="000000"/>
          <w:sz w:val="22"/>
          <w:szCs w:val="22"/>
          <w:shd w:val="clear" w:color="auto" w:fill="FFFFFF"/>
        </w:rPr>
        <w:t xml:space="preserve">ounty </w:t>
      </w:r>
      <w:r w:rsidR="005D5465">
        <w:rPr>
          <w:rStyle w:val="normaltextrun"/>
          <w:color w:val="000000"/>
          <w:sz w:val="22"/>
          <w:szCs w:val="22"/>
          <w:shd w:val="clear" w:color="auto" w:fill="FFFFFF"/>
        </w:rPr>
        <w:t>A</w:t>
      </w:r>
      <w:r w:rsidRPr="00953054">
        <w:rPr>
          <w:rStyle w:val="normaltextrun"/>
          <w:color w:val="000000"/>
          <w:sz w:val="22"/>
          <w:szCs w:val="22"/>
          <w:shd w:val="clear" w:color="auto" w:fill="FFFFFF"/>
        </w:rPr>
        <w:t xml:space="preserve">ssembly </w:t>
      </w:r>
      <w:r w:rsidR="005D5465">
        <w:rPr>
          <w:rStyle w:val="normaltextrun"/>
          <w:color w:val="000000"/>
          <w:sz w:val="22"/>
          <w:szCs w:val="22"/>
          <w:shd w:val="clear" w:color="auto" w:fill="FFFFFF"/>
        </w:rPr>
        <w:t>C</w:t>
      </w:r>
      <w:r w:rsidRPr="00953054">
        <w:rPr>
          <w:rStyle w:val="normaltextrun"/>
          <w:color w:val="000000"/>
          <w:sz w:val="22"/>
          <w:szCs w:val="22"/>
          <w:shd w:val="clear" w:color="auto" w:fill="FFFFFF"/>
        </w:rPr>
        <w:t xml:space="preserve">lerk is the </w:t>
      </w:r>
      <w:r w:rsidR="005D5465">
        <w:rPr>
          <w:rStyle w:val="normaltextrun"/>
          <w:color w:val="000000"/>
          <w:sz w:val="22"/>
          <w:szCs w:val="22"/>
          <w:shd w:val="clear" w:color="auto" w:fill="FFFFFF"/>
        </w:rPr>
        <w:t>S</w:t>
      </w:r>
      <w:r w:rsidRPr="00953054">
        <w:rPr>
          <w:rStyle w:val="normaltextrun"/>
          <w:color w:val="000000"/>
          <w:sz w:val="22"/>
          <w:szCs w:val="22"/>
          <w:shd w:val="clear" w:color="auto" w:fill="FFFFFF"/>
        </w:rPr>
        <w:t>ecretary.</w:t>
      </w:r>
      <w:r w:rsidRPr="00953054">
        <w:rPr>
          <w:sz w:val="22"/>
          <w:szCs w:val="22"/>
        </w:rPr>
        <w:t xml:space="preserve"> Section 10 (4) of the </w:t>
      </w:r>
      <w:r>
        <w:rPr>
          <w:sz w:val="22"/>
          <w:szCs w:val="22"/>
        </w:rPr>
        <w:t>C</w:t>
      </w:r>
      <w:r w:rsidRPr="00953054">
        <w:rPr>
          <w:sz w:val="22"/>
          <w:szCs w:val="22"/>
        </w:rPr>
        <w:t xml:space="preserve">ounty </w:t>
      </w:r>
      <w:r>
        <w:rPr>
          <w:sz w:val="22"/>
          <w:szCs w:val="22"/>
        </w:rPr>
        <w:t>G</w:t>
      </w:r>
      <w:r w:rsidRPr="00953054">
        <w:rPr>
          <w:sz w:val="22"/>
          <w:szCs w:val="22"/>
        </w:rPr>
        <w:t>overnments</w:t>
      </w:r>
      <w:r>
        <w:rPr>
          <w:sz w:val="22"/>
          <w:szCs w:val="22"/>
        </w:rPr>
        <w:t xml:space="preserve"> Act</w:t>
      </w:r>
      <w:r w:rsidRPr="00953054">
        <w:rPr>
          <w:sz w:val="22"/>
          <w:szCs w:val="22"/>
        </w:rPr>
        <w:t xml:space="preserve"> 2012 provides that a county assembly shall observe the following order of precedence.</w:t>
      </w:r>
    </w:p>
    <w:p w14:paraId="3FB63D4C" w14:textId="77777777" w:rsidR="006C5446" w:rsidRPr="00953054" w:rsidRDefault="006C5446" w:rsidP="006C5446">
      <w:pPr>
        <w:jc w:val="both"/>
        <w:rPr>
          <w:sz w:val="22"/>
          <w:szCs w:val="22"/>
        </w:rPr>
      </w:pPr>
    </w:p>
    <w:p w14:paraId="4D5A6E64" w14:textId="6AECC886" w:rsidR="006C5446" w:rsidRPr="00953054" w:rsidRDefault="006C5446" w:rsidP="00AD5B89">
      <w:pPr>
        <w:pStyle w:val="ListParagraph"/>
        <w:numPr>
          <w:ilvl w:val="0"/>
          <w:numId w:val="11"/>
        </w:numPr>
        <w:jc w:val="both"/>
        <w:rPr>
          <w:sz w:val="22"/>
          <w:szCs w:val="22"/>
        </w:rPr>
      </w:pPr>
      <w:r w:rsidRPr="00953054">
        <w:rPr>
          <w:sz w:val="22"/>
          <w:szCs w:val="22"/>
        </w:rPr>
        <w:t xml:space="preserve">The </w:t>
      </w:r>
      <w:r w:rsidR="00607CE2">
        <w:rPr>
          <w:sz w:val="22"/>
          <w:szCs w:val="22"/>
        </w:rPr>
        <w:t>S</w:t>
      </w:r>
      <w:r w:rsidRPr="00953054">
        <w:rPr>
          <w:sz w:val="22"/>
          <w:szCs w:val="22"/>
        </w:rPr>
        <w:t xml:space="preserve">peaker of the </w:t>
      </w:r>
      <w:r w:rsidR="00607CE2">
        <w:rPr>
          <w:sz w:val="22"/>
          <w:szCs w:val="22"/>
        </w:rPr>
        <w:t>C</w:t>
      </w:r>
      <w:r w:rsidRPr="00953054">
        <w:rPr>
          <w:sz w:val="22"/>
          <w:szCs w:val="22"/>
        </w:rPr>
        <w:t xml:space="preserve">ounty </w:t>
      </w:r>
      <w:r w:rsidR="00607CE2">
        <w:rPr>
          <w:sz w:val="22"/>
          <w:szCs w:val="22"/>
        </w:rPr>
        <w:t>A</w:t>
      </w:r>
      <w:r w:rsidRPr="00953054">
        <w:rPr>
          <w:sz w:val="22"/>
          <w:szCs w:val="22"/>
        </w:rPr>
        <w:t>ssembly.</w:t>
      </w:r>
    </w:p>
    <w:p w14:paraId="2149CDBE" w14:textId="4903FE10" w:rsidR="006C5446" w:rsidRPr="00953054" w:rsidRDefault="006C5446" w:rsidP="00AD5B89">
      <w:pPr>
        <w:pStyle w:val="ListParagraph"/>
        <w:numPr>
          <w:ilvl w:val="0"/>
          <w:numId w:val="11"/>
        </w:numPr>
        <w:jc w:val="both"/>
        <w:rPr>
          <w:sz w:val="22"/>
          <w:szCs w:val="22"/>
        </w:rPr>
      </w:pPr>
      <w:r w:rsidRPr="00953054">
        <w:rPr>
          <w:sz w:val="22"/>
          <w:szCs w:val="22"/>
        </w:rPr>
        <w:t xml:space="preserve">The </w:t>
      </w:r>
      <w:r w:rsidR="00AA4CA8">
        <w:rPr>
          <w:sz w:val="22"/>
          <w:szCs w:val="22"/>
        </w:rPr>
        <w:t>L</w:t>
      </w:r>
      <w:r w:rsidRPr="00953054">
        <w:rPr>
          <w:sz w:val="22"/>
          <w:szCs w:val="22"/>
        </w:rPr>
        <w:t xml:space="preserve">eader of the </w:t>
      </w:r>
      <w:r w:rsidR="00AA4CA8">
        <w:rPr>
          <w:sz w:val="22"/>
          <w:szCs w:val="22"/>
        </w:rPr>
        <w:t>M</w:t>
      </w:r>
      <w:r w:rsidRPr="00953054">
        <w:rPr>
          <w:sz w:val="22"/>
          <w:szCs w:val="22"/>
        </w:rPr>
        <w:t>ajority party; and</w:t>
      </w:r>
    </w:p>
    <w:p w14:paraId="2766BC94" w14:textId="7D3ED77D" w:rsidR="006C5446" w:rsidRDefault="006C5446" w:rsidP="00AD5B89">
      <w:pPr>
        <w:pStyle w:val="ListParagraph"/>
        <w:numPr>
          <w:ilvl w:val="0"/>
          <w:numId w:val="11"/>
        </w:numPr>
        <w:jc w:val="both"/>
        <w:rPr>
          <w:sz w:val="22"/>
          <w:szCs w:val="22"/>
        </w:rPr>
      </w:pPr>
      <w:r w:rsidRPr="00953054">
        <w:rPr>
          <w:sz w:val="22"/>
          <w:szCs w:val="22"/>
        </w:rPr>
        <w:t xml:space="preserve">The </w:t>
      </w:r>
      <w:r w:rsidR="00AA4CA8">
        <w:rPr>
          <w:sz w:val="22"/>
          <w:szCs w:val="22"/>
        </w:rPr>
        <w:t>L</w:t>
      </w:r>
      <w:r w:rsidRPr="00953054">
        <w:rPr>
          <w:sz w:val="22"/>
          <w:szCs w:val="22"/>
        </w:rPr>
        <w:t xml:space="preserve">eader of the </w:t>
      </w:r>
      <w:r w:rsidR="00AA4CA8">
        <w:rPr>
          <w:sz w:val="22"/>
          <w:szCs w:val="22"/>
        </w:rPr>
        <w:t>M</w:t>
      </w:r>
      <w:r w:rsidRPr="00953054">
        <w:rPr>
          <w:sz w:val="22"/>
          <w:szCs w:val="22"/>
        </w:rPr>
        <w:t xml:space="preserve">inority </w:t>
      </w:r>
      <w:r w:rsidR="00AA4CA8">
        <w:rPr>
          <w:sz w:val="22"/>
          <w:szCs w:val="22"/>
        </w:rPr>
        <w:t>P</w:t>
      </w:r>
      <w:r w:rsidRPr="00953054">
        <w:rPr>
          <w:sz w:val="22"/>
          <w:szCs w:val="22"/>
        </w:rPr>
        <w:t>arty.</w:t>
      </w:r>
    </w:p>
    <w:p w14:paraId="2B5D4957" w14:textId="77777777" w:rsidR="006C5446" w:rsidRPr="00953054" w:rsidRDefault="006C5446" w:rsidP="006C5446">
      <w:pPr>
        <w:pStyle w:val="ListParagraph"/>
        <w:jc w:val="both"/>
        <w:rPr>
          <w:sz w:val="22"/>
          <w:szCs w:val="22"/>
        </w:rPr>
      </w:pPr>
    </w:p>
    <w:p w14:paraId="34D364B3" w14:textId="703C75F1" w:rsidR="006C5446" w:rsidRDefault="006C5446" w:rsidP="006C5446">
      <w:pPr>
        <w:jc w:val="both"/>
        <w:rPr>
          <w:sz w:val="22"/>
          <w:szCs w:val="22"/>
        </w:rPr>
      </w:pPr>
      <w:r w:rsidRPr="00953054">
        <w:rPr>
          <w:sz w:val="22"/>
          <w:szCs w:val="22"/>
        </w:rPr>
        <w:t xml:space="preserve">The </w:t>
      </w:r>
      <w:r w:rsidR="00144CCC">
        <w:rPr>
          <w:sz w:val="22"/>
          <w:szCs w:val="22"/>
        </w:rPr>
        <w:t>r</w:t>
      </w:r>
      <w:r w:rsidRPr="00953054">
        <w:rPr>
          <w:sz w:val="22"/>
          <w:szCs w:val="22"/>
        </w:rPr>
        <w:t>oles of the county assembly are outlined in Section 8 of the County Governments Act 2012, and they include:</w:t>
      </w:r>
    </w:p>
    <w:p w14:paraId="2CCAF58E" w14:textId="77777777" w:rsidR="006C5446" w:rsidRPr="00953054" w:rsidRDefault="006C5446" w:rsidP="006C5446">
      <w:pPr>
        <w:jc w:val="both"/>
        <w:rPr>
          <w:sz w:val="22"/>
          <w:szCs w:val="22"/>
        </w:rPr>
      </w:pPr>
    </w:p>
    <w:p w14:paraId="013B09DA" w14:textId="77777777" w:rsidR="006C5446" w:rsidRPr="00953054" w:rsidRDefault="006C5446" w:rsidP="00AD5B89">
      <w:pPr>
        <w:pStyle w:val="ListParagraph"/>
        <w:numPr>
          <w:ilvl w:val="0"/>
          <w:numId w:val="15"/>
        </w:numPr>
        <w:jc w:val="both"/>
        <w:rPr>
          <w:sz w:val="22"/>
          <w:szCs w:val="22"/>
        </w:rPr>
      </w:pPr>
      <w:r w:rsidRPr="00953054">
        <w:rPr>
          <w:sz w:val="22"/>
          <w:szCs w:val="22"/>
        </w:rPr>
        <w:t>Vet and approve nominees for appointment to county public office as may be provided for in this Act or any other law.</w:t>
      </w:r>
    </w:p>
    <w:p w14:paraId="50F5ABB0" w14:textId="77777777" w:rsidR="006C5446" w:rsidRPr="00953054" w:rsidRDefault="006C5446" w:rsidP="00AD5B89">
      <w:pPr>
        <w:pStyle w:val="ListParagraph"/>
        <w:numPr>
          <w:ilvl w:val="0"/>
          <w:numId w:val="15"/>
        </w:numPr>
        <w:jc w:val="both"/>
        <w:rPr>
          <w:sz w:val="22"/>
          <w:szCs w:val="22"/>
        </w:rPr>
      </w:pPr>
      <w:r w:rsidRPr="00953054">
        <w:rPr>
          <w:sz w:val="22"/>
          <w:szCs w:val="22"/>
        </w:rPr>
        <w:t>Perform the roles set out under Article 185 of the Constitution.</w:t>
      </w:r>
    </w:p>
    <w:p w14:paraId="7BC86151" w14:textId="77777777" w:rsidR="006C5446" w:rsidRPr="00953054" w:rsidRDefault="006C5446" w:rsidP="00AD5B89">
      <w:pPr>
        <w:pStyle w:val="ListParagraph"/>
        <w:numPr>
          <w:ilvl w:val="0"/>
          <w:numId w:val="15"/>
        </w:numPr>
        <w:jc w:val="both"/>
        <w:rPr>
          <w:sz w:val="22"/>
          <w:szCs w:val="22"/>
        </w:rPr>
      </w:pPr>
      <w:r w:rsidRPr="00953054">
        <w:rPr>
          <w:sz w:val="22"/>
          <w:szCs w:val="22"/>
        </w:rPr>
        <w:t>Approve the budget and expenditure of the county government in accordance with Article 207 of the Constitution, and the legislation contemplated in Article 220(2) of the Constitution, guided by Articles 201 and 203 of the Constitution.</w:t>
      </w:r>
    </w:p>
    <w:p w14:paraId="514A58AF" w14:textId="77777777" w:rsidR="006C5446" w:rsidRPr="00953054" w:rsidRDefault="006C5446" w:rsidP="00AD5B89">
      <w:pPr>
        <w:pStyle w:val="ListParagraph"/>
        <w:numPr>
          <w:ilvl w:val="0"/>
          <w:numId w:val="15"/>
        </w:numPr>
        <w:jc w:val="both"/>
        <w:rPr>
          <w:sz w:val="22"/>
          <w:szCs w:val="22"/>
        </w:rPr>
      </w:pPr>
      <w:r w:rsidRPr="00953054">
        <w:rPr>
          <w:sz w:val="22"/>
          <w:szCs w:val="22"/>
        </w:rPr>
        <w:t>Approve the borrowing by the county government in accordance with Article 212 of the Constitution.</w:t>
      </w:r>
    </w:p>
    <w:p w14:paraId="2C391FF2" w14:textId="77777777" w:rsidR="006C5446" w:rsidRPr="00953054" w:rsidRDefault="006C5446" w:rsidP="00AD5B89">
      <w:pPr>
        <w:pStyle w:val="ListParagraph"/>
        <w:numPr>
          <w:ilvl w:val="0"/>
          <w:numId w:val="15"/>
        </w:numPr>
        <w:jc w:val="both"/>
        <w:rPr>
          <w:sz w:val="22"/>
          <w:szCs w:val="22"/>
        </w:rPr>
      </w:pPr>
      <w:r w:rsidRPr="00953054">
        <w:rPr>
          <w:sz w:val="22"/>
          <w:szCs w:val="22"/>
        </w:rPr>
        <w:t>Approve county development planning; and</w:t>
      </w:r>
    </w:p>
    <w:p w14:paraId="268B4FBF" w14:textId="77777777" w:rsidR="006C5446" w:rsidRDefault="006C5446" w:rsidP="00AD5B89">
      <w:pPr>
        <w:pStyle w:val="ListParagraph"/>
        <w:numPr>
          <w:ilvl w:val="0"/>
          <w:numId w:val="15"/>
        </w:numPr>
        <w:jc w:val="both"/>
        <w:rPr>
          <w:sz w:val="22"/>
          <w:szCs w:val="22"/>
        </w:rPr>
      </w:pPr>
      <w:r w:rsidRPr="00953054">
        <w:rPr>
          <w:sz w:val="22"/>
          <w:szCs w:val="22"/>
        </w:rPr>
        <w:t>Perform any other role as may be set out under the Constitution or legislation.</w:t>
      </w:r>
    </w:p>
    <w:p w14:paraId="497F1B24" w14:textId="77777777" w:rsidR="006C5446" w:rsidRPr="00953054" w:rsidRDefault="006C5446" w:rsidP="006C5446">
      <w:pPr>
        <w:pStyle w:val="ListParagraph"/>
        <w:jc w:val="both"/>
        <w:rPr>
          <w:sz w:val="22"/>
          <w:szCs w:val="22"/>
        </w:rPr>
      </w:pPr>
    </w:p>
    <w:p w14:paraId="2C411C3B" w14:textId="77777777" w:rsidR="006C5446" w:rsidRPr="00953054" w:rsidRDefault="006C5446" w:rsidP="00AD5B89">
      <w:pPr>
        <w:pStyle w:val="ListParagraph"/>
        <w:numPr>
          <w:ilvl w:val="0"/>
          <w:numId w:val="14"/>
        </w:numPr>
        <w:spacing w:after="240"/>
        <w:ind w:hanging="720"/>
        <w:jc w:val="both"/>
        <w:rPr>
          <w:b/>
          <w:bCs/>
          <w:sz w:val="22"/>
          <w:szCs w:val="22"/>
        </w:rPr>
      </w:pPr>
      <w:r w:rsidRPr="00953054">
        <w:rPr>
          <w:b/>
          <w:bCs/>
          <w:sz w:val="22"/>
          <w:szCs w:val="22"/>
        </w:rPr>
        <w:t>Profiles</w:t>
      </w:r>
    </w:p>
    <w:p w14:paraId="58E4C957" w14:textId="34167592" w:rsidR="006C5446" w:rsidRDefault="006C5446" w:rsidP="006C5446">
      <w:pPr>
        <w:spacing w:line="276" w:lineRule="auto"/>
        <w:jc w:val="both"/>
        <w:rPr>
          <w:b/>
          <w:bCs/>
          <w:i/>
          <w:iCs/>
          <w:sz w:val="22"/>
          <w:szCs w:val="22"/>
        </w:rPr>
      </w:pPr>
      <w:r w:rsidRPr="00953054">
        <w:rPr>
          <w:sz w:val="22"/>
          <w:szCs w:val="22"/>
        </w:rPr>
        <w:t>Insert the profiles for the Speaker, Majority leader, minority leader and the Clerk (</w:t>
      </w:r>
      <w:r w:rsidRPr="009E5D85">
        <w:rPr>
          <w:b/>
          <w:bCs/>
          <w:i/>
          <w:iCs/>
          <w:sz w:val="22"/>
          <w:szCs w:val="22"/>
        </w:rPr>
        <w:t>insert their photos and qualifications in a tabular format</w:t>
      </w:r>
      <w:r w:rsidR="00AA4CA8">
        <w:rPr>
          <w:b/>
          <w:bCs/>
          <w:i/>
          <w:iCs/>
          <w:sz w:val="22"/>
          <w:szCs w:val="22"/>
        </w:rPr>
        <w:t xml:space="preserve"> as below</w:t>
      </w:r>
      <w:r w:rsidR="00935CA7">
        <w:rPr>
          <w:b/>
          <w:bCs/>
          <w:i/>
          <w:iCs/>
          <w:sz w:val="22"/>
          <w:szCs w:val="22"/>
        </w:rPr>
        <w:t>.</w:t>
      </w:r>
      <w:r w:rsidRPr="009E5D85">
        <w:rPr>
          <w:b/>
          <w:bCs/>
          <w:i/>
          <w:iCs/>
          <w:sz w:val="22"/>
          <w:szCs w:val="22"/>
        </w:rPr>
        <w:t>)</w:t>
      </w:r>
    </w:p>
    <w:p w14:paraId="5C0CFA80" w14:textId="77777777" w:rsidR="006C5446" w:rsidRDefault="006C5446" w:rsidP="006C5446">
      <w:pPr>
        <w:spacing w:line="276" w:lineRule="auto"/>
        <w:jc w:val="both"/>
        <w:rPr>
          <w:rStyle w:val="hgkelc"/>
          <w:b/>
          <w:bCs/>
          <w:i/>
          <w:iCs/>
          <w:sz w:val="22"/>
          <w:szCs w:val="22"/>
        </w:rPr>
      </w:pPr>
    </w:p>
    <w:tbl>
      <w:tblPr>
        <w:tblStyle w:val="TableGrid"/>
        <w:tblW w:w="5000" w:type="pct"/>
        <w:tblLook w:val="04A0" w:firstRow="1" w:lastRow="0" w:firstColumn="1" w:lastColumn="0" w:noHBand="0" w:noVBand="1"/>
      </w:tblPr>
      <w:tblGrid>
        <w:gridCol w:w="1128"/>
        <w:gridCol w:w="5313"/>
        <w:gridCol w:w="3219"/>
      </w:tblGrid>
      <w:tr w:rsidR="00C26177" w14:paraId="79705991" w14:textId="77777777" w:rsidTr="00E80B5A">
        <w:tc>
          <w:tcPr>
            <w:tcW w:w="584" w:type="pct"/>
            <w:shd w:val="clear" w:color="auto" w:fill="0070C0"/>
          </w:tcPr>
          <w:p w14:paraId="12D9B0AA" w14:textId="77777777" w:rsidR="00C26177" w:rsidRPr="00F21157" w:rsidRDefault="00C26177" w:rsidP="002122A0">
            <w:pPr>
              <w:spacing w:before="240"/>
              <w:jc w:val="both"/>
              <w:rPr>
                <w:b/>
                <w:sz w:val="22"/>
                <w:szCs w:val="22"/>
              </w:rPr>
            </w:pPr>
          </w:p>
        </w:tc>
        <w:tc>
          <w:tcPr>
            <w:tcW w:w="2749" w:type="pct"/>
            <w:shd w:val="clear" w:color="auto" w:fill="0070C0"/>
          </w:tcPr>
          <w:p w14:paraId="445B15BE" w14:textId="5146EDB4" w:rsidR="00C26177" w:rsidRPr="00F21157" w:rsidRDefault="0072543D" w:rsidP="002122A0">
            <w:pPr>
              <w:spacing w:before="240"/>
              <w:jc w:val="both"/>
              <w:rPr>
                <w:b/>
                <w:sz w:val="22"/>
                <w:szCs w:val="22"/>
              </w:rPr>
            </w:pPr>
            <w:r>
              <w:rPr>
                <w:b/>
                <w:sz w:val="22"/>
                <w:szCs w:val="22"/>
              </w:rPr>
              <w:t>Member of the County Assembly</w:t>
            </w:r>
          </w:p>
          <w:p w14:paraId="755DE566" w14:textId="77777777" w:rsidR="00C26177" w:rsidRDefault="00C26177" w:rsidP="002122A0">
            <w:pPr>
              <w:spacing w:before="240"/>
              <w:jc w:val="both"/>
              <w:rPr>
                <w:bCs/>
                <w:i/>
                <w:iCs/>
                <w:sz w:val="22"/>
                <w:szCs w:val="22"/>
              </w:rPr>
            </w:pPr>
            <w:r>
              <w:rPr>
                <w:bCs/>
                <w:i/>
                <w:iCs/>
                <w:sz w:val="22"/>
                <w:szCs w:val="22"/>
              </w:rPr>
              <w:t>(Insert a passport size photo)</w:t>
            </w:r>
            <w:r w:rsidRPr="14D8313A">
              <w:rPr>
                <w:i/>
                <w:iCs/>
                <w:sz w:val="22"/>
                <w:szCs w:val="22"/>
              </w:rPr>
              <w:t xml:space="preserve"> </w:t>
            </w:r>
          </w:p>
        </w:tc>
        <w:tc>
          <w:tcPr>
            <w:tcW w:w="1666" w:type="pct"/>
            <w:shd w:val="clear" w:color="auto" w:fill="0070C0"/>
          </w:tcPr>
          <w:p w14:paraId="2E366FEB" w14:textId="040C0197" w:rsidR="00C26177" w:rsidRPr="00F21157" w:rsidRDefault="00C26177" w:rsidP="002122A0">
            <w:pPr>
              <w:spacing w:before="240"/>
              <w:jc w:val="both"/>
              <w:rPr>
                <w:b/>
                <w:sz w:val="22"/>
                <w:szCs w:val="22"/>
              </w:rPr>
            </w:pPr>
            <w:r>
              <w:rPr>
                <w:bCs/>
                <w:i/>
                <w:iCs/>
                <w:sz w:val="22"/>
                <w:szCs w:val="22"/>
              </w:rPr>
              <w:t xml:space="preserve">Give a brief description of academic and </w:t>
            </w:r>
            <w:r w:rsidR="734A3AB3" w:rsidRPr="31C526AF">
              <w:rPr>
                <w:i/>
                <w:iCs/>
                <w:sz w:val="22"/>
                <w:szCs w:val="22"/>
              </w:rPr>
              <w:t>professional</w:t>
            </w:r>
            <w:r w:rsidR="30B58EB4" w:rsidRPr="31C526AF">
              <w:rPr>
                <w:i/>
                <w:iCs/>
                <w:sz w:val="22"/>
                <w:szCs w:val="22"/>
              </w:rPr>
              <w:t>’.</w:t>
            </w:r>
            <w:r>
              <w:rPr>
                <w:bCs/>
                <w:i/>
                <w:iCs/>
                <w:sz w:val="22"/>
                <w:szCs w:val="22"/>
              </w:rPr>
              <w:t xml:space="preserve"> qualifications, </w:t>
            </w:r>
            <w:r w:rsidR="00563CCB">
              <w:rPr>
                <w:bCs/>
                <w:i/>
                <w:iCs/>
                <w:sz w:val="22"/>
                <w:szCs w:val="22"/>
              </w:rPr>
              <w:t>experience,</w:t>
            </w:r>
            <w:r>
              <w:rPr>
                <w:bCs/>
                <w:i/>
                <w:iCs/>
                <w:sz w:val="22"/>
                <w:szCs w:val="22"/>
              </w:rPr>
              <w:t xml:space="preserve"> and the department s/he is in charge</w:t>
            </w:r>
          </w:p>
        </w:tc>
      </w:tr>
      <w:tr w:rsidR="00C26177" w14:paraId="01F06264" w14:textId="77777777" w:rsidTr="002122A0">
        <w:tc>
          <w:tcPr>
            <w:tcW w:w="584" w:type="pct"/>
          </w:tcPr>
          <w:p w14:paraId="66290FA7" w14:textId="77777777" w:rsidR="00C26177" w:rsidRPr="00FB2C95" w:rsidRDefault="00C26177" w:rsidP="00C26177">
            <w:pPr>
              <w:pStyle w:val="ListParagraph"/>
              <w:numPr>
                <w:ilvl w:val="0"/>
                <w:numId w:val="49"/>
              </w:numPr>
              <w:spacing w:before="240"/>
              <w:jc w:val="both"/>
              <w:rPr>
                <w:b/>
                <w:sz w:val="22"/>
                <w:szCs w:val="22"/>
              </w:rPr>
            </w:pPr>
          </w:p>
        </w:tc>
        <w:tc>
          <w:tcPr>
            <w:tcW w:w="2749" w:type="pct"/>
          </w:tcPr>
          <w:p w14:paraId="504A5CCC" w14:textId="498532D8" w:rsidR="00C26177" w:rsidRPr="00FB2C95" w:rsidRDefault="0072543D" w:rsidP="002122A0">
            <w:pPr>
              <w:pStyle w:val="ListParagraph"/>
              <w:spacing w:before="240"/>
              <w:jc w:val="both"/>
              <w:rPr>
                <w:b/>
                <w:sz w:val="22"/>
                <w:szCs w:val="22"/>
              </w:rPr>
            </w:pPr>
            <w:r>
              <w:rPr>
                <w:b/>
                <w:sz w:val="22"/>
                <w:szCs w:val="22"/>
              </w:rPr>
              <w:t>Speaker</w:t>
            </w:r>
          </w:p>
        </w:tc>
        <w:tc>
          <w:tcPr>
            <w:tcW w:w="1666" w:type="pct"/>
          </w:tcPr>
          <w:p w14:paraId="4FD6E3DD" w14:textId="77777777" w:rsidR="00C26177" w:rsidRDefault="00C26177" w:rsidP="002122A0">
            <w:pPr>
              <w:spacing w:before="240"/>
              <w:jc w:val="both"/>
              <w:rPr>
                <w:bCs/>
                <w:i/>
                <w:iCs/>
                <w:sz w:val="22"/>
                <w:szCs w:val="22"/>
              </w:rPr>
            </w:pPr>
          </w:p>
        </w:tc>
      </w:tr>
      <w:tr w:rsidR="00C26177" w14:paraId="02F85B65" w14:textId="77777777" w:rsidTr="002122A0">
        <w:tc>
          <w:tcPr>
            <w:tcW w:w="584" w:type="pct"/>
          </w:tcPr>
          <w:p w14:paraId="7DFB4647" w14:textId="77777777" w:rsidR="00C26177" w:rsidRPr="00FB2C95" w:rsidRDefault="00C26177" w:rsidP="00C26177">
            <w:pPr>
              <w:pStyle w:val="ListParagraph"/>
              <w:numPr>
                <w:ilvl w:val="0"/>
                <w:numId w:val="49"/>
              </w:numPr>
              <w:spacing w:before="240"/>
              <w:jc w:val="both"/>
              <w:rPr>
                <w:b/>
                <w:sz w:val="22"/>
                <w:szCs w:val="22"/>
              </w:rPr>
            </w:pPr>
          </w:p>
        </w:tc>
        <w:tc>
          <w:tcPr>
            <w:tcW w:w="2749" w:type="pct"/>
          </w:tcPr>
          <w:p w14:paraId="2BC41B97" w14:textId="311F8BAA" w:rsidR="00C26177" w:rsidRPr="00FB2C95" w:rsidRDefault="00C26177" w:rsidP="002122A0">
            <w:pPr>
              <w:pStyle w:val="ListParagraph"/>
              <w:spacing w:before="240"/>
              <w:jc w:val="both"/>
              <w:rPr>
                <w:b/>
                <w:sz w:val="22"/>
                <w:szCs w:val="22"/>
              </w:rPr>
            </w:pPr>
            <w:r w:rsidRPr="00FB2C95">
              <w:rPr>
                <w:b/>
                <w:sz w:val="22"/>
                <w:szCs w:val="22"/>
              </w:rPr>
              <w:t xml:space="preserve">Deputy </w:t>
            </w:r>
            <w:r w:rsidR="0072543D">
              <w:rPr>
                <w:b/>
                <w:sz w:val="22"/>
                <w:szCs w:val="22"/>
              </w:rPr>
              <w:t>Speaker</w:t>
            </w:r>
          </w:p>
        </w:tc>
        <w:tc>
          <w:tcPr>
            <w:tcW w:w="1666" w:type="pct"/>
          </w:tcPr>
          <w:p w14:paraId="1D633BC3" w14:textId="77777777" w:rsidR="00C26177" w:rsidRDefault="00C26177" w:rsidP="002122A0">
            <w:pPr>
              <w:spacing w:before="240"/>
              <w:jc w:val="both"/>
              <w:rPr>
                <w:bCs/>
                <w:i/>
                <w:iCs/>
                <w:sz w:val="22"/>
                <w:szCs w:val="22"/>
              </w:rPr>
            </w:pPr>
          </w:p>
        </w:tc>
      </w:tr>
      <w:tr w:rsidR="00C26177" w14:paraId="2E876685" w14:textId="77777777" w:rsidTr="002122A0">
        <w:tc>
          <w:tcPr>
            <w:tcW w:w="584" w:type="pct"/>
          </w:tcPr>
          <w:p w14:paraId="0CD6E3F9" w14:textId="77777777" w:rsidR="00C26177" w:rsidRPr="00FB2C95" w:rsidRDefault="00C26177" w:rsidP="00C26177">
            <w:pPr>
              <w:pStyle w:val="ListParagraph"/>
              <w:numPr>
                <w:ilvl w:val="0"/>
                <w:numId w:val="49"/>
              </w:numPr>
              <w:spacing w:before="240"/>
              <w:jc w:val="both"/>
              <w:rPr>
                <w:b/>
                <w:sz w:val="22"/>
                <w:szCs w:val="22"/>
              </w:rPr>
            </w:pPr>
          </w:p>
        </w:tc>
        <w:tc>
          <w:tcPr>
            <w:tcW w:w="2749" w:type="pct"/>
          </w:tcPr>
          <w:p w14:paraId="2AF4765E" w14:textId="768C1B66" w:rsidR="00C26177" w:rsidRPr="00FB2C95" w:rsidRDefault="0072543D" w:rsidP="002122A0">
            <w:pPr>
              <w:pStyle w:val="ListParagraph"/>
              <w:spacing w:before="240"/>
              <w:jc w:val="both"/>
              <w:rPr>
                <w:b/>
                <w:sz w:val="22"/>
                <w:szCs w:val="22"/>
              </w:rPr>
            </w:pPr>
            <w:r w:rsidRPr="0072543D">
              <w:rPr>
                <w:b/>
                <w:sz w:val="22"/>
                <w:szCs w:val="22"/>
              </w:rPr>
              <w:t xml:space="preserve">The </w:t>
            </w:r>
            <w:r w:rsidR="00AA4CA8">
              <w:rPr>
                <w:b/>
                <w:sz w:val="22"/>
                <w:szCs w:val="22"/>
              </w:rPr>
              <w:t>L</w:t>
            </w:r>
            <w:r w:rsidRPr="0072543D">
              <w:rPr>
                <w:b/>
                <w:sz w:val="22"/>
                <w:szCs w:val="22"/>
              </w:rPr>
              <w:t xml:space="preserve">eader of the </w:t>
            </w:r>
            <w:r w:rsidR="00AA4CA8">
              <w:rPr>
                <w:b/>
                <w:sz w:val="22"/>
                <w:szCs w:val="22"/>
              </w:rPr>
              <w:t>M</w:t>
            </w:r>
            <w:r w:rsidRPr="0072543D">
              <w:rPr>
                <w:b/>
                <w:sz w:val="22"/>
                <w:szCs w:val="22"/>
              </w:rPr>
              <w:t xml:space="preserve">ajority </w:t>
            </w:r>
            <w:r w:rsidR="00AA4CA8">
              <w:rPr>
                <w:b/>
                <w:sz w:val="22"/>
                <w:szCs w:val="22"/>
              </w:rPr>
              <w:t>P</w:t>
            </w:r>
            <w:r w:rsidRPr="0072543D">
              <w:rPr>
                <w:b/>
                <w:sz w:val="22"/>
                <w:szCs w:val="22"/>
              </w:rPr>
              <w:t>arty</w:t>
            </w:r>
          </w:p>
        </w:tc>
        <w:tc>
          <w:tcPr>
            <w:tcW w:w="1666" w:type="pct"/>
          </w:tcPr>
          <w:p w14:paraId="7F6DB360" w14:textId="77777777" w:rsidR="00C26177" w:rsidRDefault="00C26177" w:rsidP="002122A0">
            <w:pPr>
              <w:spacing w:before="240"/>
              <w:jc w:val="both"/>
              <w:rPr>
                <w:bCs/>
                <w:i/>
                <w:iCs/>
                <w:sz w:val="22"/>
                <w:szCs w:val="22"/>
              </w:rPr>
            </w:pPr>
          </w:p>
        </w:tc>
      </w:tr>
      <w:tr w:rsidR="00C26177" w14:paraId="4BDE271A" w14:textId="77777777" w:rsidTr="002122A0">
        <w:tc>
          <w:tcPr>
            <w:tcW w:w="584" w:type="pct"/>
          </w:tcPr>
          <w:p w14:paraId="1B74C91F" w14:textId="77777777" w:rsidR="00C26177" w:rsidRPr="00FB2C95" w:rsidRDefault="00C26177" w:rsidP="00C26177">
            <w:pPr>
              <w:pStyle w:val="ListParagraph"/>
              <w:numPr>
                <w:ilvl w:val="0"/>
                <w:numId w:val="49"/>
              </w:numPr>
              <w:spacing w:before="240"/>
              <w:jc w:val="both"/>
              <w:rPr>
                <w:b/>
                <w:sz w:val="22"/>
                <w:szCs w:val="22"/>
              </w:rPr>
            </w:pPr>
          </w:p>
        </w:tc>
        <w:tc>
          <w:tcPr>
            <w:tcW w:w="2749" w:type="pct"/>
          </w:tcPr>
          <w:p w14:paraId="6A5464B4" w14:textId="0B962DAC" w:rsidR="00C26177" w:rsidRPr="00FB2C95" w:rsidRDefault="0072543D" w:rsidP="002122A0">
            <w:pPr>
              <w:pStyle w:val="ListParagraph"/>
              <w:spacing w:before="240"/>
              <w:jc w:val="both"/>
              <w:rPr>
                <w:b/>
                <w:sz w:val="22"/>
                <w:szCs w:val="22"/>
              </w:rPr>
            </w:pPr>
            <w:r>
              <w:rPr>
                <w:b/>
                <w:sz w:val="22"/>
                <w:szCs w:val="22"/>
              </w:rPr>
              <w:t xml:space="preserve">The </w:t>
            </w:r>
            <w:r w:rsidR="00AA4CA8">
              <w:rPr>
                <w:b/>
                <w:sz w:val="22"/>
                <w:szCs w:val="22"/>
              </w:rPr>
              <w:t>L</w:t>
            </w:r>
            <w:r>
              <w:rPr>
                <w:b/>
                <w:sz w:val="22"/>
                <w:szCs w:val="22"/>
              </w:rPr>
              <w:t xml:space="preserve">eader of </w:t>
            </w:r>
            <w:r w:rsidR="00AA4CA8">
              <w:rPr>
                <w:b/>
                <w:sz w:val="22"/>
                <w:szCs w:val="22"/>
              </w:rPr>
              <w:t>M</w:t>
            </w:r>
            <w:r>
              <w:rPr>
                <w:b/>
                <w:sz w:val="22"/>
                <w:szCs w:val="22"/>
              </w:rPr>
              <w:t>inority Party</w:t>
            </w:r>
          </w:p>
        </w:tc>
        <w:tc>
          <w:tcPr>
            <w:tcW w:w="1666" w:type="pct"/>
          </w:tcPr>
          <w:p w14:paraId="42A8414E" w14:textId="77777777" w:rsidR="00C26177" w:rsidRDefault="00C26177" w:rsidP="002122A0">
            <w:pPr>
              <w:spacing w:before="240"/>
              <w:jc w:val="both"/>
              <w:rPr>
                <w:bCs/>
                <w:i/>
                <w:iCs/>
                <w:sz w:val="22"/>
                <w:szCs w:val="22"/>
              </w:rPr>
            </w:pPr>
          </w:p>
        </w:tc>
      </w:tr>
      <w:tr w:rsidR="00C26177" w14:paraId="1FF48E12" w14:textId="77777777" w:rsidTr="002122A0">
        <w:tc>
          <w:tcPr>
            <w:tcW w:w="584" w:type="pct"/>
          </w:tcPr>
          <w:p w14:paraId="248EDB27" w14:textId="77777777" w:rsidR="00C26177" w:rsidRPr="00FB2C95" w:rsidRDefault="00C26177" w:rsidP="00C26177">
            <w:pPr>
              <w:pStyle w:val="ListParagraph"/>
              <w:numPr>
                <w:ilvl w:val="0"/>
                <w:numId w:val="49"/>
              </w:numPr>
              <w:spacing w:before="240"/>
              <w:jc w:val="both"/>
              <w:rPr>
                <w:b/>
                <w:sz w:val="22"/>
                <w:szCs w:val="22"/>
              </w:rPr>
            </w:pPr>
          </w:p>
        </w:tc>
        <w:tc>
          <w:tcPr>
            <w:tcW w:w="2749" w:type="pct"/>
          </w:tcPr>
          <w:p w14:paraId="177A1E51" w14:textId="5E574500" w:rsidR="00C26177" w:rsidRPr="00FB2C95" w:rsidRDefault="00D724B3" w:rsidP="002122A0">
            <w:pPr>
              <w:pStyle w:val="ListParagraph"/>
              <w:spacing w:before="240"/>
              <w:jc w:val="both"/>
              <w:rPr>
                <w:b/>
                <w:sz w:val="22"/>
                <w:szCs w:val="22"/>
              </w:rPr>
            </w:pPr>
            <w:r>
              <w:rPr>
                <w:b/>
                <w:sz w:val="22"/>
                <w:szCs w:val="22"/>
              </w:rPr>
              <w:t>Clerk</w:t>
            </w:r>
            <w:r w:rsidR="00190DCC">
              <w:rPr>
                <w:b/>
                <w:sz w:val="22"/>
                <w:szCs w:val="22"/>
              </w:rPr>
              <w:t xml:space="preserve"> of </w:t>
            </w:r>
            <w:r w:rsidR="00CA7816">
              <w:rPr>
                <w:b/>
                <w:sz w:val="22"/>
                <w:szCs w:val="22"/>
              </w:rPr>
              <w:t>the County Assembly</w:t>
            </w:r>
          </w:p>
        </w:tc>
        <w:tc>
          <w:tcPr>
            <w:tcW w:w="1666" w:type="pct"/>
          </w:tcPr>
          <w:p w14:paraId="42E9D747" w14:textId="77777777" w:rsidR="00C26177" w:rsidRDefault="00C26177" w:rsidP="002122A0">
            <w:pPr>
              <w:spacing w:before="240"/>
              <w:jc w:val="both"/>
              <w:rPr>
                <w:bCs/>
                <w:i/>
                <w:iCs/>
                <w:sz w:val="22"/>
                <w:szCs w:val="22"/>
              </w:rPr>
            </w:pPr>
          </w:p>
        </w:tc>
      </w:tr>
      <w:tr w:rsidR="00C26177" w14:paraId="0F1779EE" w14:textId="77777777" w:rsidTr="002122A0">
        <w:tc>
          <w:tcPr>
            <w:tcW w:w="584" w:type="pct"/>
          </w:tcPr>
          <w:p w14:paraId="03FB02C3" w14:textId="77777777" w:rsidR="00C26177" w:rsidRPr="00FB2C95" w:rsidRDefault="00C26177" w:rsidP="00C26177">
            <w:pPr>
              <w:pStyle w:val="ListParagraph"/>
              <w:numPr>
                <w:ilvl w:val="0"/>
                <w:numId w:val="49"/>
              </w:numPr>
              <w:spacing w:before="240"/>
              <w:jc w:val="both"/>
              <w:rPr>
                <w:b/>
                <w:sz w:val="22"/>
                <w:szCs w:val="22"/>
              </w:rPr>
            </w:pPr>
          </w:p>
        </w:tc>
        <w:tc>
          <w:tcPr>
            <w:tcW w:w="2749" w:type="pct"/>
          </w:tcPr>
          <w:p w14:paraId="4FA5AB7C" w14:textId="712496A7" w:rsidR="00C26177" w:rsidRDefault="00C26177" w:rsidP="002122A0">
            <w:pPr>
              <w:pStyle w:val="ListParagraph"/>
              <w:spacing w:before="240"/>
              <w:jc w:val="both"/>
              <w:rPr>
                <w:b/>
                <w:sz w:val="22"/>
                <w:szCs w:val="22"/>
              </w:rPr>
            </w:pPr>
            <w:r>
              <w:rPr>
                <w:b/>
                <w:sz w:val="22"/>
                <w:szCs w:val="22"/>
              </w:rPr>
              <w:t xml:space="preserve">County </w:t>
            </w:r>
            <w:r w:rsidR="00BB2916">
              <w:rPr>
                <w:b/>
                <w:sz w:val="22"/>
                <w:szCs w:val="22"/>
              </w:rPr>
              <w:t>A</w:t>
            </w:r>
            <w:r w:rsidR="00C339A5">
              <w:rPr>
                <w:b/>
                <w:sz w:val="22"/>
                <w:szCs w:val="22"/>
              </w:rPr>
              <w:t xml:space="preserve">ssembly Legal </w:t>
            </w:r>
            <w:r w:rsidR="00AA4CA8">
              <w:rPr>
                <w:b/>
                <w:sz w:val="22"/>
                <w:szCs w:val="22"/>
              </w:rPr>
              <w:t>A</w:t>
            </w:r>
            <w:r w:rsidR="00C339A5">
              <w:rPr>
                <w:b/>
                <w:sz w:val="22"/>
                <w:szCs w:val="22"/>
              </w:rPr>
              <w:t>dvisor</w:t>
            </w:r>
          </w:p>
        </w:tc>
        <w:tc>
          <w:tcPr>
            <w:tcW w:w="1666" w:type="pct"/>
          </w:tcPr>
          <w:p w14:paraId="21B09A2D" w14:textId="77777777" w:rsidR="00C26177" w:rsidRDefault="00C26177" w:rsidP="002122A0">
            <w:pPr>
              <w:spacing w:before="240"/>
              <w:jc w:val="both"/>
              <w:rPr>
                <w:bCs/>
                <w:i/>
                <w:iCs/>
                <w:sz w:val="22"/>
                <w:szCs w:val="22"/>
              </w:rPr>
            </w:pPr>
          </w:p>
        </w:tc>
      </w:tr>
    </w:tbl>
    <w:p w14:paraId="7494F2A5" w14:textId="689B93C3" w:rsidR="7EBF918B" w:rsidRDefault="7EBF918B"/>
    <w:p w14:paraId="1D885961" w14:textId="77777777" w:rsidR="00C26177" w:rsidRDefault="00C26177" w:rsidP="006C5446">
      <w:pPr>
        <w:spacing w:line="276" w:lineRule="auto"/>
        <w:jc w:val="both"/>
        <w:rPr>
          <w:rStyle w:val="hgkelc"/>
          <w:b/>
          <w:bCs/>
          <w:i/>
          <w:iCs/>
          <w:sz w:val="22"/>
          <w:szCs w:val="22"/>
        </w:rPr>
      </w:pPr>
    </w:p>
    <w:p w14:paraId="066386D7" w14:textId="58940204" w:rsidR="00857398" w:rsidRDefault="00857398">
      <w:pPr>
        <w:autoSpaceDE/>
        <w:autoSpaceDN/>
        <w:rPr>
          <w:rStyle w:val="hgkelc"/>
          <w:b/>
          <w:bCs/>
          <w:i/>
          <w:iCs/>
          <w:sz w:val="22"/>
          <w:szCs w:val="22"/>
        </w:rPr>
      </w:pPr>
      <w:r>
        <w:rPr>
          <w:rStyle w:val="hgkelc"/>
          <w:b/>
          <w:bCs/>
          <w:i/>
          <w:iCs/>
          <w:sz w:val="22"/>
          <w:szCs w:val="22"/>
        </w:rPr>
        <w:br w:type="page"/>
      </w:r>
    </w:p>
    <w:p w14:paraId="411E31F0" w14:textId="77777777" w:rsidR="00C26177" w:rsidRPr="00437128" w:rsidRDefault="00C26177" w:rsidP="006C5446">
      <w:pPr>
        <w:spacing w:line="276" w:lineRule="auto"/>
        <w:jc w:val="both"/>
        <w:rPr>
          <w:rStyle w:val="hgkelc"/>
          <w:b/>
          <w:bCs/>
          <w:i/>
          <w:iCs/>
          <w:sz w:val="22"/>
          <w:szCs w:val="22"/>
        </w:rPr>
      </w:pPr>
    </w:p>
    <w:p w14:paraId="78F2EFEA" w14:textId="77777777" w:rsidR="006C5446" w:rsidRPr="00FE0B26" w:rsidRDefault="006C5446" w:rsidP="00AD5B89">
      <w:pPr>
        <w:pStyle w:val="ListParagraph"/>
        <w:numPr>
          <w:ilvl w:val="0"/>
          <w:numId w:val="14"/>
        </w:numPr>
        <w:spacing w:after="240"/>
        <w:ind w:hanging="720"/>
        <w:jc w:val="both"/>
        <w:rPr>
          <w:b/>
          <w:bCs/>
          <w:sz w:val="22"/>
          <w:szCs w:val="22"/>
        </w:rPr>
      </w:pPr>
      <w:r w:rsidRPr="00FE0B26">
        <w:rPr>
          <w:b/>
          <w:bCs/>
          <w:sz w:val="22"/>
          <w:szCs w:val="22"/>
        </w:rPr>
        <w:t>Sectoral Committees</w:t>
      </w:r>
    </w:p>
    <w:p w14:paraId="1AEAE809" w14:textId="77777777" w:rsidR="006C5446" w:rsidRDefault="006C5446" w:rsidP="006C5446">
      <w:pPr>
        <w:pStyle w:val="NormalWeb"/>
        <w:spacing w:after="0" w:afterAutospacing="0"/>
        <w:jc w:val="both"/>
        <w:rPr>
          <w:sz w:val="22"/>
          <w:szCs w:val="22"/>
        </w:rPr>
      </w:pPr>
      <w:r w:rsidRPr="00953054">
        <w:rPr>
          <w:sz w:val="22"/>
          <w:szCs w:val="22"/>
        </w:rPr>
        <w:t xml:space="preserve">The mandate of Sectoral Committees is in respect to the subject matter assigned by the Standing Orders and is exercised within the limits contemplated under Part 2 of the Fourth Schedule to the Constitution. </w:t>
      </w:r>
    </w:p>
    <w:p w14:paraId="40D456B2" w14:textId="77777777" w:rsidR="006C5446" w:rsidRPr="00953054" w:rsidRDefault="006C5446" w:rsidP="006C5446">
      <w:pPr>
        <w:pStyle w:val="NormalWeb"/>
        <w:spacing w:after="0" w:afterAutospacing="0"/>
        <w:jc w:val="both"/>
        <w:rPr>
          <w:sz w:val="22"/>
          <w:szCs w:val="22"/>
        </w:rPr>
      </w:pPr>
    </w:p>
    <w:p w14:paraId="2D0EB1B3" w14:textId="0C77A329" w:rsidR="006C5446" w:rsidRPr="00953054" w:rsidRDefault="006C5446" w:rsidP="006C5446">
      <w:pPr>
        <w:spacing w:line="276" w:lineRule="auto"/>
        <w:jc w:val="both"/>
        <w:rPr>
          <w:sz w:val="22"/>
          <w:szCs w:val="22"/>
        </w:rPr>
      </w:pPr>
      <w:r w:rsidRPr="00953054">
        <w:rPr>
          <w:sz w:val="22"/>
          <w:szCs w:val="22"/>
        </w:rPr>
        <w:t>The County Assembly has the following Sectoral committees:</w:t>
      </w:r>
    </w:p>
    <w:p w14:paraId="649B80B2" w14:textId="32664041" w:rsidR="00163722" w:rsidRDefault="00163722" w:rsidP="00AD5B89">
      <w:pPr>
        <w:numPr>
          <w:ilvl w:val="0"/>
          <w:numId w:val="16"/>
        </w:numPr>
        <w:spacing w:line="276" w:lineRule="auto"/>
        <w:jc w:val="both"/>
        <w:rPr>
          <w:sz w:val="22"/>
          <w:szCs w:val="22"/>
        </w:rPr>
      </w:pPr>
      <w:r>
        <w:rPr>
          <w:sz w:val="22"/>
          <w:szCs w:val="22"/>
        </w:rPr>
        <w:t>Agriculture, Livestock and Fisheries</w:t>
      </w:r>
    </w:p>
    <w:p w14:paraId="60C3BEA2" w14:textId="29DBE16C" w:rsidR="00713BE7" w:rsidRDefault="006001E1" w:rsidP="00AD5B89">
      <w:pPr>
        <w:numPr>
          <w:ilvl w:val="0"/>
          <w:numId w:val="16"/>
        </w:numPr>
        <w:spacing w:line="276" w:lineRule="auto"/>
        <w:jc w:val="both"/>
        <w:rPr>
          <w:sz w:val="22"/>
          <w:szCs w:val="22"/>
        </w:rPr>
      </w:pPr>
      <w:r>
        <w:rPr>
          <w:sz w:val="22"/>
          <w:szCs w:val="22"/>
        </w:rPr>
        <w:t xml:space="preserve">Environment and Natural </w:t>
      </w:r>
      <w:r w:rsidR="006063FB">
        <w:rPr>
          <w:sz w:val="22"/>
          <w:szCs w:val="22"/>
        </w:rPr>
        <w:t>Resources</w:t>
      </w:r>
    </w:p>
    <w:p w14:paraId="6447557A" w14:textId="2B9ED352" w:rsidR="006F5B18" w:rsidRDefault="00CE4405" w:rsidP="00AD5B89">
      <w:pPr>
        <w:numPr>
          <w:ilvl w:val="0"/>
          <w:numId w:val="16"/>
        </w:numPr>
        <w:spacing w:line="276" w:lineRule="auto"/>
        <w:jc w:val="both"/>
        <w:rPr>
          <w:sz w:val="22"/>
          <w:szCs w:val="22"/>
        </w:rPr>
      </w:pPr>
      <w:r>
        <w:rPr>
          <w:sz w:val="22"/>
          <w:szCs w:val="22"/>
        </w:rPr>
        <w:t>Energy and ICT</w:t>
      </w:r>
    </w:p>
    <w:p w14:paraId="7CC90E40" w14:textId="137D3FDA" w:rsidR="002122A0" w:rsidRDefault="002122A0" w:rsidP="00AD5B89">
      <w:pPr>
        <w:numPr>
          <w:ilvl w:val="0"/>
          <w:numId w:val="16"/>
        </w:numPr>
        <w:spacing w:line="276" w:lineRule="auto"/>
        <w:jc w:val="both"/>
        <w:rPr>
          <w:sz w:val="22"/>
          <w:szCs w:val="22"/>
        </w:rPr>
      </w:pPr>
      <w:r>
        <w:rPr>
          <w:sz w:val="22"/>
          <w:szCs w:val="22"/>
        </w:rPr>
        <w:t>Health</w:t>
      </w:r>
    </w:p>
    <w:p w14:paraId="30A27F38" w14:textId="7F811307" w:rsidR="002122A0" w:rsidRPr="002122A0" w:rsidRDefault="002122A0" w:rsidP="002122A0">
      <w:pPr>
        <w:numPr>
          <w:ilvl w:val="0"/>
          <w:numId w:val="16"/>
        </w:numPr>
        <w:spacing w:line="276" w:lineRule="auto"/>
        <w:jc w:val="both"/>
        <w:rPr>
          <w:sz w:val="22"/>
          <w:szCs w:val="22"/>
        </w:rPr>
      </w:pPr>
      <w:r>
        <w:rPr>
          <w:sz w:val="22"/>
          <w:szCs w:val="22"/>
        </w:rPr>
        <w:t>Transport and Public Works</w:t>
      </w:r>
    </w:p>
    <w:p w14:paraId="40C102EA" w14:textId="77777777" w:rsidR="006C5446" w:rsidRDefault="006C5446" w:rsidP="00AD5B89">
      <w:pPr>
        <w:numPr>
          <w:ilvl w:val="0"/>
          <w:numId w:val="16"/>
        </w:numPr>
        <w:spacing w:line="276" w:lineRule="auto"/>
        <w:jc w:val="both"/>
        <w:rPr>
          <w:sz w:val="22"/>
          <w:szCs w:val="22"/>
        </w:rPr>
      </w:pPr>
      <w:r>
        <w:rPr>
          <w:sz w:val="22"/>
          <w:szCs w:val="22"/>
        </w:rPr>
        <w:t>x</w:t>
      </w:r>
      <w:r w:rsidRPr="00953054">
        <w:rPr>
          <w:sz w:val="22"/>
          <w:szCs w:val="22"/>
        </w:rPr>
        <w:t>xx committee</w:t>
      </w:r>
    </w:p>
    <w:p w14:paraId="00C17AE2" w14:textId="77777777" w:rsidR="0053586B" w:rsidRDefault="0053586B" w:rsidP="0053586B">
      <w:pPr>
        <w:spacing w:line="276" w:lineRule="auto"/>
        <w:ind w:left="720"/>
        <w:jc w:val="both"/>
        <w:rPr>
          <w:sz w:val="22"/>
          <w:szCs w:val="22"/>
        </w:rPr>
      </w:pPr>
    </w:p>
    <w:p w14:paraId="4799A213" w14:textId="77777777" w:rsidR="006C5446" w:rsidRPr="00FE0B26" w:rsidRDefault="006C5446" w:rsidP="00AD5B89">
      <w:pPr>
        <w:pStyle w:val="ListParagraph"/>
        <w:numPr>
          <w:ilvl w:val="0"/>
          <w:numId w:val="14"/>
        </w:numPr>
        <w:spacing w:after="240"/>
        <w:ind w:hanging="720"/>
        <w:jc w:val="both"/>
        <w:rPr>
          <w:b/>
          <w:bCs/>
          <w:sz w:val="22"/>
          <w:szCs w:val="22"/>
        </w:rPr>
      </w:pPr>
      <w:r w:rsidRPr="00FE0B26">
        <w:rPr>
          <w:b/>
          <w:bCs/>
          <w:sz w:val="22"/>
          <w:szCs w:val="22"/>
        </w:rPr>
        <w:t>Select Committees</w:t>
      </w:r>
    </w:p>
    <w:p w14:paraId="6BEB8F49" w14:textId="77777777" w:rsidR="006C5446" w:rsidRDefault="006C5446" w:rsidP="006C5446">
      <w:pPr>
        <w:pStyle w:val="NormalWeb"/>
        <w:spacing w:after="0" w:afterAutospacing="0"/>
        <w:jc w:val="both"/>
        <w:rPr>
          <w:rStyle w:val="hgkelc"/>
          <w:sz w:val="22"/>
          <w:szCs w:val="22"/>
        </w:rPr>
      </w:pPr>
      <w:r w:rsidRPr="60B8A0A5">
        <w:rPr>
          <w:rStyle w:val="hgkelc"/>
          <w:sz w:val="22"/>
          <w:szCs w:val="22"/>
        </w:rPr>
        <w:t>Select committees are generally responsible for overseeing the work of county departments and agencies.</w:t>
      </w:r>
    </w:p>
    <w:p w14:paraId="55CA6456" w14:textId="128426C2" w:rsidR="006C5446" w:rsidRPr="00953054" w:rsidRDefault="006C5446" w:rsidP="006C5446">
      <w:pPr>
        <w:autoSpaceDE/>
        <w:autoSpaceDN/>
        <w:jc w:val="both"/>
        <w:rPr>
          <w:b/>
          <w:sz w:val="22"/>
          <w:szCs w:val="22"/>
        </w:rPr>
      </w:pPr>
    </w:p>
    <w:p w14:paraId="50781234" w14:textId="77777777" w:rsidR="006C5446" w:rsidRPr="00953054" w:rsidRDefault="006C5446" w:rsidP="00AD5B89">
      <w:pPr>
        <w:pStyle w:val="ListParagraph"/>
        <w:numPr>
          <w:ilvl w:val="0"/>
          <w:numId w:val="17"/>
        </w:numPr>
        <w:spacing w:after="240"/>
        <w:ind w:hanging="630"/>
        <w:jc w:val="both"/>
        <w:rPr>
          <w:b/>
          <w:sz w:val="22"/>
          <w:szCs w:val="22"/>
        </w:rPr>
      </w:pPr>
      <w:r w:rsidRPr="00953054">
        <w:rPr>
          <w:b/>
          <w:sz w:val="22"/>
          <w:szCs w:val="22"/>
        </w:rPr>
        <w:t>Committee of Powers and Privileges</w:t>
      </w:r>
    </w:p>
    <w:p w14:paraId="295F425D" w14:textId="77777777" w:rsidR="006C5446" w:rsidRPr="00953054" w:rsidRDefault="006C5446" w:rsidP="006C5446">
      <w:pPr>
        <w:spacing w:after="240"/>
        <w:jc w:val="both"/>
        <w:rPr>
          <w:color w:val="000000"/>
          <w:sz w:val="22"/>
          <w:szCs w:val="22"/>
        </w:rPr>
      </w:pPr>
      <w:r w:rsidRPr="00953054">
        <w:rPr>
          <w:bCs/>
          <w:sz w:val="22"/>
          <w:szCs w:val="22"/>
        </w:rPr>
        <w:t xml:space="preserve">There is established committee known as the Committee of Powers and Privileges consisting of the Speaker, who shall be the chairperson of the Committee; and such other members of the county assembly as may be provided in the Standing Orders of the county assembly. The functions of the Committee of Powers and Privileges shall be to inquire into the conduct of a member whose conduct is alleged to constitute a breach of privileges accorded to the county assembly members by any legislation or standing orders and perform such other functions as may be specified by enabling legislation. </w:t>
      </w:r>
      <w:r w:rsidRPr="00953054">
        <w:rPr>
          <w:color w:val="000000"/>
          <w:sz w:val="22"/>
          <w:szCs w:val="22"/>
        </w:rPr>
        <w:t>The committee held xxx meetings in FY 20xx. The committee members during FY 20xx were:</w:t>
      </w:r>
    </w:p>
    <w:tbl>
      <w:tblPr>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76"/>
        <w:gridCol w:w="3246"/>
        <w:gridCol w:w="3244"/>
      </w:tblGrid>
      <w:tr w:rsidR="002A7C16" w:rsidRPr="00953054" w14:paraId="38531D0B" w14:textId="77777777">
        <w:trPr>
          <w:trHeight w:val="340"/>
        </w:trPr>
        <w:tc>
          <w:tcPr>
            <w:tcW w:w="1643" w:type="pct"/>
            <w:shd w:val="clear" w:color="auto" w:fill="0070C0"/>
          </w:tcPr>
          <w:p w14:paraId="4681ABB9" w14:textId="77777777" w:rsidR="006C5446" w:rsidRPr="00953054" w:rsidRDefault="006C5446" w:rsidP="002122A0">
            <w:pPr>
              <w:spacing w:after="240"/>
              <w:jc w:val="both"/>
              <w:rPr>
                <w:b/>
                <w:sz w:val="22"/>
                <w:szCs w:val="22"/>
              </w:rPr>
            </w:pPr>
            <w:r>
              <w:rPr>
                <w:b/>
                <w:sz w:val="22"/>
                <w:szCs w:val="22"/>
              </w:rPr>
              <w:t xml:space="preserve">Name </w:t>
            </w:r>
          </w:p>
        </w:tc>
        <w:tc>
          <w:tcPr>
            <w:tcW w:w="1679" w:type="pct"/>
            <w:shd w:val="clear" w:color="auto" w:fill="0070C0"/>
          </w:tcPr>
          <w:p w14:paraId="77A5AC0C" w14:textId="77777777" w:rsidR="006C5446" w:rsidRPr="00953054" w:rsidRDefault="006C5446" w:rsidP="002122A0">
            <w:pPr>
              <w:spacing w:after="240"/>
              <w:jc w:val="both"/>
              <w:rPr>
                <w:b/>
                <w:sz w:val="22"/>
                <w:szCs w:val="22"/>
              </w:rPr>
            </w:pPr>
            <w:r w:rsidRPr="00953054">
              <w:rPr>
                <w:b/>
                <w:sz w:val="22"/>
                <w:szCs w:val="22"/>
              </w:rPr>
              <w:t>Designation</w:t>
            </w:r>
          </w:p>
        </w:tc>
        <w:tc>
          <w:tcPr>
            <w:tcW w:w="1678" w:type="pct"/>
            <w:shd w:val="clear" w:color="auto" w:fill="0070C0"/>
          </w:tcPr>
          <w:p w14:paraId="29C65261" w14:textId="77777777" w:rsidR="006C5446" w:rsidRPr="00953054" w:rsidRDefault="006C5446" w:rsidP="002122A0">
            <w:pPr>
              <w:spacing w:after="240"/>
              <w:jc w:val="both"/>
              <w:rPr>
                <w:b/>
                <w:sz w:val="22"/>
                <w:szCs w:val="22"/>
              </w:rPr>
            </w:pPr>
            <w:r w:rsidRPr="00953054">
              <w:rPr>
                <w:b/>
                <w:sz w:val="22"/>
                <w:szCs w:val="22"/>
              </w:rPr>
              <w:t>Ward</w:t>
            </w:r>
          </w:p>
        </w:tc>
      </w:tr>
      <w:tr w:rsidR="00AD58FD" w:rsidRPr="00953054" w14:paraId="156B1F10" w14:textId="77777777">
        <w:trPr>
          <w:trHeight w:val="340"/>
        </w:trPr>
        <w:tc>
          <w:tcPr>
            <w:tcW w:w="1643" w:type="pct"/>
          </w:tcPr>
          <w:p w14:paraId="678E059C" w14:textId="77777777" w:rsidR="006C5446" w:rsidRPr="00953054" w:rsidRDefault="006C5446" w:rsidP="002122A0">
            <w:pPr>
              <w:spacing w:after="240"/>
              <w:jc w:val="both"/>
              <w:rPr>
                <w:b/>
                <w:sz w:val="22"/>
                <w:szCs w:val="22"/>
              </w:rPr>
            </w:pPr>
          </w:p>
        </w:tc>
        <w:tc>
          <w:tcPr>
            <w:tcW w:w="1679" w:type="pct"/>
          </w:tcPr>
          <w:p w14:paraId="4E7A30F9" w14:textId="77777777" w:rsidR="006C5446" w:rsidRPr="00953054" w:rsidRDefault="006C5446" w:rsidP="002122A0">
            <w:pPr>
              <w:spacing w:after="240"/>
              <w:jc w:val="both"/>
              <w:rPr>
                <w:b/>
                <w:sz w:val="22"/>
                <w:szCs w:val="22"/>
              </w:rPr>
            </w:pPr>
          </w:p>
        </w:tc>
        <w:tc>
          <w:tcPr>
            <w:tcW w:w="1678" w:type="pct"/>
          </w:tcPr>
          <w:p w14:paraId="40B5B199" w14:textId="77777777" w:rsidR="006C5446" w:rsidRPr="00953054" w:rsidRDefault="006C5446" w:rsidP="002122A0">
            <w:pPr>
              <w:spacing w:after="240"/>
              <w:jc w:val="both"/>
              <w:rPr>
                <w:b/>
                <w:sz w:val="22"/>
                <w:szCs w:val="22"/>
              </w:rPr>
            </w:pPr>
          </w:p>
        </w:tc>
      </w:tr>
      <w:tr w:rsidR="00AD58FD" w:rsidRPr="00953054" w14:paraId="42AEE544" w14:textId="77777777">
        <w:trPr>
          <w:trHeight w:val="340"/>
        </w:trPr>
        <w:tc>
          <w:tcPr>
            <w:tcW w:w="1643" w:type="pct"/>
          </w:tcPr>
          <w:p w14:paraId="4993728B" w14:textId="77777777" w:rsidR="006C5446" w:rsidRPr="00953054" w:rsidRDefault="006C5446" w:rsidP="002122A0">
            <w:pPr>
              <w:spacing w:after="240"/>
              <w:jc w:val="both"/>
              <w:rPr>
                <w:b/>
                <w:sz w:val="22"/>
                <w:szCs w:val="22"/>
              </w:rPr>
            </w:pPr>
          </w:p>
        </w:tc>
        <w:tc>
          <w:tcPr>
            <w:tcW w:w="1679" w:type="pct"/>
          </w:tcPr>
          <w:p w14:paraId="389E0E25" w14:textId="77777777" w:rsidR="006C5446" w:rsidRPr="00953054" w:rsidRDefault="006C5446" w:rsidP="002122A0">
            <w:pPr>
              <w:spacing w:after="240"/>
              <w:jc w:val="both"/>
              <w:rPr>
                <w:b/>
                <w:sz w:val="22"/>
                <w:szCs w:val="22"/>
              </w:rPr>
            </w:pPr>
          </w:p>
        </w:tc>
        <w:tc>
          <w:tcPr>
            <w:tcW w:w="1678" w:type="pct"/>
          </w:tcPr>
          <w:p w14:paraId="22917E81" w14:textId="77777777" w:rsidR="006C5446" w:rsidRPr="00953054" w:rsidRDefault="006C5446" w:rsidP="002122A0">
            <w:pPr>
              <w:spacing w:after="240"/>
              <w:jc w:val="both"/>
              <w:rPr>
                <w:b/>
                <w:sz w:val="22"/>
                <w:szCs w:val="22"/>
              </w:rPr>
            </w:pPr>
          </w:p>
        </w:tc>
      </w:tr>
    </w:tbl>
    <w:p w14:paraId="4A9E49B4" w14:textId="77777777" w:rsidR="006C5446" w:rsidRPr="00953054" w:rsidRDefault="006C5446" w:rsidP="006C5446">
      <w:pPr>
        <w:pStyle w:val="ListParagraph"/>
        <w:spacing w:after="240"/>
        <w:ind w:left="360"/>
        <w:jc w:val="both"/>
        <w:rPr>
          <w:b/>
          <w:sz w:val="22"/>
          <w:szCs w:val="22"/>
        </w:rPr>
      </w:pPr>
    </w:p>
    <w:p w14:paraId="357E5CBA" w14:textId="77777777" w:rsidR="006C5446" w:rsidRPr="00953054" w:rsidRDefault="006C5446" w:rsidP="00AD5B89">
      <w:pPr>
        <w:pStyle w:val="ListParagraph"/>
        <w:numPr>
          <w:ilvl w:val="0"/>
          <w:numId w:val="17"/>
        </w:numPr>
        <w:spacing w:after="240"/>
        <w:ind w:hanging="540"/>
        <w:jc w:val="both"/>
        <w:rPr>
          <w:b/>
          <w:sz w:val="22"/>
          <w:szCs w:val="22"/>
        </w:rPr>
      </w:pPr>
      <w:r w:rsidRPr="00953054">
        <w:rPr>
          <w:b/>
          <w:sz w:val="22"/>
          <w:szCs w:val="22"/>
        </w:rPr>
        <w:t>Public Accounts/Investment Committee</w:t>
      </w:r>
    </w:p>
    <w:p w14:paraId="4BB81958" w14:textId="77777777" w:rsidR="006C5446" w:rsidRPr="00953054" w:rsidRDefault="006C5446" w:rsidP="006C5446">
      <w:pPr>
        <w:spacing w:after="240"/>
        <w:jc w:val="both"/>
        <w:rPr>
          <w:sz w:val="22"/>
          <w:szCs w:val="22"/>
        </w:rPr>
      </w:pPr>
      <w:r w:rsidRPr="00953054">
        <w:rPr>
          <w:sz w:val="22"/>
          <w:szCs w:val="22"/>
        </w:rPr>
        <w:t>The committee was formed to provide oversight on the County’s finances. The committee held quarterly mandatory meetings during the year. Additionally, it also held xxx extra sittings to deal with arising matters. The members who served in the committee during the year were:</w:t>
      </w:r>
    </w:p>
    <w:tbl>
      <w:tblPr>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76"/>
        <w:gridCol w:w="3246"/>
        <w:gridCol w:w="3244"/>
      </w:tblGrid>
      <w:tr w:rsidR="002A7C16" w:rsidRPr="00953054" w14:paraId="1730A604" w14:textId="77777777" w:rsidTr="7EBF918B">
        <w:trPr>
          <w:trHeight w:val="340"/>
        </w:trPr>
        <w:tc>
          <w:tcPr>
            <w:tcW w:w="1643" w:type="pct"/>
            <w:shd w:val="clear" w:color="auto" w:fill="0070C0"/>
          </w:tcPr>
          <w:p w14:paraId="70B133A3" w14:textId="77777777" w:rsidR="006C5446" w:rsidRPr="00953054" w:rsidRDefault="006C5446" w:rsidP="002122A0">
            <w:pPr>
              <w:spacing w:after="240"/>
              <w:jc w:val="both"/>
              <w:rPr>
                <w:b/>
                <w:sz w:val="22"/>
                <w:szCs w:val="22"/>
              </w:rPr>
            </w:pPr>
            <w:r>
              <w:rPr>
                <w:b/>
                <w:sz w:val="22"/>
                <w:szCs w:val="22"/>
              </w:rPr>
              <w:t>Name</w:t>
            </w:r>
          </w:p>
        </w:tc>
        <w:tc>
          <w:tcPr>
            <w:tcW w:w="1679" w:type="pct"/>
            <w:shd w:val="clear" w:color="auto" w:fill="0070C0"/>
          </w:tcPr>
          <w:p w14:paraId="5916D8EB" w14:textId="77777777" w:rsidR="006C5446" w:rsidRPr="00953054" w:rsidRDefault="006C5446" w:rsidP="002122A0">
            <w:pPr>
              <w:spacing w:after="240"/>
              <w:jc w:val="both"/>
              <w:rPr>
                <w:b/>
                <w:sz w:val="22"/>
                <w:szCs w:val="22"/>
              </w:rPr>
            </w:pPr>
            <w:r w:rsidRPr="00953054">
              <w:rPr>
                <w:b/>
                <w:sz w:val="22"/>
                <w:szCs w:val="22"/>
              </w:rPr>
              <w:t>Designation</w:t>
            </w:r>
          </w:p>
        </w:tc>
        <w:tc>
          <w:tcPr>
            <w:tcW w:w="1678" w:type="pct"/>
            <w:shd w:val="clear" w:color="auto" w:fill="0070C0"/>
          </w:tcPr>
          <w:p w14:paraId="5C8C8E01" w14:textId="77777777" w:rsidR="006C5446" w:rsidRPr="00953054" w:rsidRDefault="006C5446" w:rsidP="002122A0">
            <w:pPr>
              <w:spacing w:after="240"/>
              <w:jc w:val="both"/>
              <w:rPr>
                <w:b/>
                <w:sz w:val="22"/>
                <w:szCs w:val="22"/>
              </w:rPr>
            </w:pPr>
            <w:r w:rsidRPr="00953054">
              <w:rPr>
                <w:b/>
                <w:sz w:val="22"/>
                <w:szCs w:val="22"/>
              </w:rPr>
              <w:t>Ward</w:t>
            </w:r>
          </w:p>
        </w:tc>
      </w:tr>
      <w:tr w:rsidR="00AD58FD" w:rsidRPr="00953054" w14:paraId="527F5E02" w14:textId="77777777" w:rsidTr="7EBF918B">
        <w:trPr>
          <w:trHeight w:val="340"/>
        </w:trPr>
        <w:tc>
          <w:tcPr>
            <w:tcW w:w="1643" w:type="pct"/>
          </w:tcPr>
          <w:p w14:paraId="405D9F46" w14:textId="77777777" w:rsidR="006C5446" w:rsidRPr="00953054" w:rsidRDefault="006C5446" w:rsidP="002122A0">
            <w:pPr>
              <w:spacing w:after="240"/>
              <w:jc w:val="both"/>
              <w:rPr>
                <w:b/>
                <w:sz w:val="22"/>
                <w:szCs w:val="22"/>
              </w:rPr>
            </w:pPr>
          </w:p>
        </w:tc>
        <w:tc>
          <w:tcPr>
            <w:tcW w:w="1679" w:type="pct"/>
          </w:tcPr>
          <w:p w14:paraId="62B426A1" w14:textId="77777777" w:rsidR="006C5446" w:rsidRPr="00953054" w:rsidRDefault="006C5446" w:rsidP="002122A0">
            <w:pPr>
              <w:spacing w:after="240"/>
              <w:jc w:val="both"/>
              <w:rPr>
                <w:b/>
                <w:sz w:val="22"/>
                <w:szCs w:val="22"/>
              </w:rPr>
            </w:pPr>
          </w:p>
        </w:tc>
        <w:tc>
          <w:tcPr>
            <w:tcW w:w="1678" w:type="pct"/>
          </w:tcPr>
          <w:p w14:paraId="343AE567" w14:textId="77777777" w:rsidR="006C5446" w:rsidRPr="00953054" w:rsidRDefault="006C5446" w:rsidP="002122A0">
            <w:pPr>
              <w:spacing w:after="240"/>
              <w:jc w:val="both"/>
              <w:rPr>
                <w:b/>
                <w:sz w:val="22"/>
                <w:szCs w:val="22"/>
              </w:rPr>
            </w:pPr>
          </w:p>
        </w:tc>
      </w:tr>
      <w:tr w:rsidR="00AD58FD" w:rsidRPr="00953054" w14:paraId="1AFA8279" w14:textId="77777777" w:rsidTr="7EBF918B">
        <w:trPr>
          <w:trHeight w:val="340"/>
        </w:trPr>
        <w:tc>
          <w:tcPr>
            <w:tcW w:w="1643" w:type="pct"/>
          </w:tcPr>
          <w:p w14:paraId="7B465867" w14:textId="77777777" w:rsidR="006C5446" w:rsidRPr="00953054" w:rsidRDefault="006C5446" w:rsidP="002122A0">
            <w:pPr>
              <w:spacing w:after="240"/>
              <w:jc w:val="both"/>
              <w:rPr>
                <w:b/>
                <w:sz w:val="22"/>
                <w:szCs w:val="22"/>
              </w:rPr>
            </w:pPr>
          </w:p>
        </w:tc>
        <w:tc>
          <w:tcPr>
            <w:tcW w:w="1679" w:type="pct"/>
          </w:tcPr>
          <w:p w14:paraId="54BA53EA" w14:textId="77777777" w:rsidR="006C5446" w:rsidRPr="00953054" w:rsidRDefault="006C5446" w:rsidP="002122A0">
            <w:pPr>
              <w:spacing w:after="240"/>
              <w:jc w:val="both"/>
              <w:rPr>
                <w:b/>
                <w:sz w:val="22"/>
                <w:szCs w:val="22"/>
              </w:rPr>
            </w:pPr>
          </w:p>
        </w:tc>
        <w:tc>
          <w:tcPr>
            <w:tcW w:w="1678" w:type="pct"/>
          </w:tcPr>
          <w:p w14:paraId="0B321273" w14:textId="77777777" w:rsidR="006C5446" w:rsidRPr="00953054" w:rsidRDefault="006C5446" w:rsidP="002122A0">
            <w:pPr>
              <w:spacing w:after="240"/>
              <w:jc w:val="both"/>
              <w:rPr>
                <w:b/>
                <w:sz w:val="22"/>
                <w:szCs w:val="22"/>
              </w:rPr>
            </w:pPr>
          </w:p>
        </w:tc>
      </w:tr>
    </w:tbl>
    <w:p w14:paraId="167F9A2F" w14:textId="2DFFB237" w:rsidR="7EBF918B" w:rsidRDefault="7EBF918B"/>
    <w:p w14:paraId="28569E76" w14:textId="77777777" w:rsidR="006C5446" w:rsidRPr="00953054" w:rsidRDefault="006C5446" w:rsidP="006C5446">
      <w:pPr>
        <w:autoSpaceDE/>
        <w:autoSpaceDN/>
        <w:rPr>
          <w:b/>
          <w:sz w:val="22"/>
          <w:szCs w:val="22"/>
        </w:rPr>
      </w:pPr>
      <w:r>
        <w:rPr>
          <w:b/>
          <w:sz w:val="22"/>
          <w:szCs w:val="22"/>
        </w:rPr>
        <w:br w:type="page"/>
      </w:r>
    </w:p>
    <w:p w14:paraId="1E09EAD0" w14:textId="77777777" w:rsidR="006C5446" w:rsidRPr="00953054" w:rsidRDefault="006C5446" w:rsidP="00AD5B89">
      <w:pPr>
        <w:pStyle w:val="ListParagraph"/>
        <w:numPr>
          <w:ilvl w:val="0"/>
          <w:numId w:val="17"/>
        </w:numPr>
        <w:spacing w:after="240"/>
        <w:ind w:hanging="540"/>
        <w:jc w:val="both"/>
        <w:rPr>
          <w:b/>
          <w:sz w:val="22"/>
          <w:szCs w:val="22"/>
        </w:rPr>
      </w:pPr>
      <w:r w:rsidRPr="00953054">
        <w:rPr>
          <w:b/>
          <w:sz w:val="22"/>
          <w:szCs w:val="22"/>
        </w:rPr>
        <w:lastRenderedPageBreak/>
        <w:t>Budget and Appropriations Committee</w:t>
      </w:r>
    </w:p>
    <w:p w14:paraId="7D81EE26" w14:textId="77777777" w:rsidR="006C5446" w:rsidRPr="00953054" w:rsidRDefault="006C5446" w:rsidP="006C5446">
      <w:pPr>
        <w:spacing w:after="240"/>
        <w:jc w:val="both"/>
        <w:rPr>
          <w:sz w:val="22"/>
          <w:szCs w:val="22"/>
        </w:rPr>
      </w:pPr>
      <w:r w:rsidRPr="00953054">
        <w:rPr>
          <w:sz w:val="22"/>
          <w:szCs w:val="22"/>
        </w:rPr>
        <w:t>The budget and appropriations committee provides guidance in the budgetary process. It is charged with the budget making process and ensuring that there is public participation in the budget process. The members who served in the committee during the period were:</w:t>
      </w:r>
    </w:p>
    <w:tbl>
      <w:tblPr>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76"/>
        <w:gridCol w:w="3246"/>
        <w:gridCol w:w="3244"/>
      </w:tblGrid>
      <w:tr w:rsidR="002A7C16" w:rsidRPr="00953054" w14:paraId="65649132" w14:textId="77777777">
        <w:trPr>
          <w:trHeight w:val="340"/>
        </w:trPr>
        <w:tc>
          <w:tcPr>
            <w:tcW w:w="1643" w:type="pct"/>
            <w:shd w:val="clear" w:color="auto" w:fill="0070C0"/>
          </w:tcPr>
          <w:p w14:paraId="7C9A17AB" w14:textId="77777777" w:rsidR="006C5446" w:rsidRPr="00953054" w:rsidRDefault="006C5446" w:rsidP="002122A0">
            <w:pPr>
              <w:spacing w:after="240"/>
              <w:jc w:val="both"/>
              <w:rPr>
                <w:b/>
                <w:sz w:val="22"/>
                <w:szCs w:val="22"/>
              </w:rPr>
            </w:pPr>
            <w:r>
              <w:rPr>
                <w:b/>
                <w:sz w:val="22"/>
                <w:szCs w:val="22"/>
              </w:rPr>
              <w:t>Name</w:t>
            </w:r>
          </w:p>
        </w:tc>
        <w:tc>
          <w:tcPr>
            <w:tcW w:w="1679" w:type="pct"/>
            <w:shd w:val="clear" w:color="auto" w:fill="0070C0"/>
          </w:tcPr>
          <w:p w14:paraId="3E8B02AB" w14:textId="77777777" w:rsidR="006C5446" w:rsidRPr="00953054" w:rsidRDefault="006C5446" w:rsidP="002122A0">
            <w:pPr>
              <w:spacing w:after="240"/>
              <w:jc w:val="both"/>
              <w:rPr>
                <w:b/>
                <w:sz w:val="22"/>
                <w:szCs w:val="22"/>
              </w:rPr>
            </w:pPr>
            <w:r w:rsidRPr="00953054">
              <w:rPr>
                <w:b/>
                <w:sz w:val="22"/>
                <w:szCs w:val="22"/>
              </w:rPr>
              <w:t>Designation</w:t>
            </w:r>
          </w:p>
        </w:tc>
        <w:tc>
          <w:tcPr>
            <w:tcW w:w="1678" w:type="pct"/>
            <w:shd w:val="clear" w:color="auto" w:fill="0070C0"/>
          </w:tcPr>
          <w:p w14:paraId="75F22439" w14:textId="77777777" w:rsidR="006C5446" w:rsidRPr="00953054" w:rsidRDefault="006C5446" w:rsidP="002122A0">
            <w:pPr>
              <w:spacing w:after="240"/>
              <w:jc w:val="both"/>
              <w:rPr>
                <w:b/>
                <w:sz w:val="22"/>
                <w:szCs w:val="22"/>
              </w:rPr>
            </w:pPr>
            <w:r w:rsidRPr="00953054">
              <w:rPr>
                <w:b/>
                <w:sz w:val="22"/>
                <w:szCs w:val="22"/>
              </w:rPr>
              <w:t>Ward</w:t>
            </w:r>
          </w:p>
        </w:tc>
      </w:tr>
      <w:tr w:rsidR="00AD58FD" w:rsidRPr="00953054" w14:paraId="500FD565" w14:textId="77777777">
        <w:trPr>
          <w:trHeight w:val="340"/>
        </w:trPr>
        <w:tc>
          <w:tcPr>
            <w:tcW w:w="1643" w:type="pct"/>
          </w:tcPr>
          <w:p w14:paraId="5E2319FB" w14:textId="77777777" w:rsidR="006C5446" w:rsidRPr="00953054" w:rsidRDefault="006C5446" w:rsidP="002122A0">
            <w:pPr>
              <w:spacing w:after="240"/>
              <w:jc w:val="both"/>
              <w:rPr>
                <w:b/>
                <w:sz w:val="22"/>
                <w:szCs w:val="22"/>
              </w:rPr>
            </w:pPr>
          </w:p>
        </w:tc>
        <w:tc>
          <w:tcPr>
            <w:tcW w:w="1679" w:type="pct"/>
          </w:tcPr>
          <w:p w14:paraId="03A8A4D4" w14:textId="77777777" w:rsidR="006C5446" w:rsidRPr="00953054" w:rsidRDefault="006C5446" w:rsidP="002122A0">
            <w:pPr>
              <w:spacing w:after="240"/>
              <w:jc w:val="both"/>
              <w:rPr>
                <w:b/>
                <w:sz w:val="22"/>
                <w:szCs w:val="22"/>
              </w:rPr>
            </w:pPr>
          </w:p>
        </w:tc>
        <w:tc>
          <w:tcPr>
            <w:tcW w:w="1678" w:type="pct"/>
          </w:tcPr>
          <w:p w14:paraId="77C8090B" w14:textId="77777777" w:rsidR="006C5446" w:rsidRPr="00953054" w:rsidRDefault="006C5446" w:rsidP="002122A0">
            <w:pPr>
              <w:spacing w:after="240"/>
              <w:jc w:val="both"/>
              <w:rPr>
                <w:b/>
                <w:sz w:val="22"/>
                <w:szCs w:val="22"/>
              </w:rPr>
            </w:pPr>
          </w:p>
        </w:tc>
      </w:tr>
      <w:tr w:rsidR="00AD58FD" w:rsidRPr="00953054" w14:paraId="240007F5" w14:textId="77777777">
        <w:trPr>
          <w:trHeight w:val="340"/>
        </w:trPr>
        <w:tc>
          <w:tcPr>
            <w:tcW w:w="1643" w:type="pct"/>
          </w:tcPr>
          <w:p w14:paraId="0A7A5AD6" w14:textId="77777777" w:rsidR="006C5446" w:rsidRPr="00953054" w:rsidRDefault="006C5446" w:rsidP="002122A0">
            <w:pPr>
              <w:spacing w:after="240"/>
              <w:jc w:val="both"/>
              <w:rPr>
                <w:b/>
                <w:sz w:val="22"/>
                <w:szCs w:val="22"/>
              </w:rPr>
            </w:pPr>
          </w:p>
        </w:tc>
        <w:tc>
          <w:tcPr>
            <w:tcW w:w="1679" w:type="pct"/>
          </w:tcPr>
          <w:p w14:paraId="12FB80BD" w14:textId="77777777" w:rsidR="006C5446" w:rsidRPr="00953054" w:rsidRDefault="006C5446" w:rsidP="002122A0">
            <w:pPr>
              <w:spacing w:after="240"/>
              <w:jc w:val="both"/>
              <w:rPr>
                <w:b/>
                <w:sz w:val="22"/>
                <w:szCs w:val="22"/>
              </w:rPr>
            </w:pPr>
          </w:p>
        </w:tc>
        <w:tc>
          <w:tcPr>
            <w:tcW w:w="1678" w:type="pct"/>
          </w:tcPr>
          <w:p w14:paraId="55868097" w14:textId="77777777" w:rsidR="006C5446" w:rsidRPr="00953054" w:rsidRDefault="006C5446" w:rsidP="002122A0">
            <w:pPr>
              <w:spacing w:after="240"/>
              <w:jc w:val="both"/>
              <w:rPr>
                <w:b/>
                <w:sz w:val="22"/>
                <w:szCs w:val="22"/>
              </w:rPr>
            </w:pPr>
          </w:p>
        </w:tc>
      </w:tr>
    </w:tbl>
    <w:p w14:paraId="303E1972" w14:textId="77777777" w:rsidR="006C5446" w:rsidRPr="00953054" w:rsidRDefault="006C5446" w:rsidP="006C5446">
      <w:pPr>
        <w:pStyle w:val="Caption"/>
        <w:spacing w:after="240"/>
        <w:jc w:val="both"/>
        <w:rPr>
          <w:sz w:val="22"/>
          <w:szCs w:val="22"/>
        </w:rPr>
      </w:pPr>
      <w:bookmarkStart w:id="9" w:name="_Toc488068868"/>
    </w:p>
    <w:bookmarkEnd w:id="9"/>
    <w:p w14:paraId="59630347" w14:textId="77777777" w:rsidR="006C5446" w:rsidRPr="00953054" w:rsidRDefault="006C5446" w:rsidP="00AD5B89">
      <w:pPr>
        <w:pStyle w:val="ListParagraph"/>
        <w:numPr>
          <w:ilvl w:val="0"/>
          <w:numId w:val="17"/>
        </w:numPr>
        <w:spacing w:after="240"/>
        <w:ind w:hanging="540"/>
        <w:jc w:val="both"/>
        <w:rPr>
          <w:b/>
          <w:sz w:val="22"/>
          <w:szCs w:val="22"/>
        </w:rPr>
      </w:pPr>
      <w:r>
        <w:rPr>
          <w:b/>
          <w:sz w:val="22"/>
          <w:szCs w:val="22"/>
        </w:rPr>
        <w:t xml:space="preserve">XXX </w:t>
      </w:r>
      <w:r w:rsidRPr="00953054">
        <w:rPr>
          <w:b/>
          <w:sz w:val="22"/>
          <w:szCs w:val="22"/>
        </w:rPr>
        <w:t>Committee</w:t>
      </w:r>
    </w:p>
    <w:p w14:paraId="4681A4F7" w14:textId="77777777" w:rsidR="006C5446" w:rsidRPr="00953054" w:rsidRDefault="006C5446" w:rsidP="006C5446">
      <w:pPr>
        <w:spacing w:after="240"/>
        <w:jc w:val="both"/>
        <w:rPr>
          <w:sz w:val="22"/>
          <w:szCs w:val="22"/>
        </w:rPr>
      </w:pPr>
      <w:r w:rsidRPr="00953054">
        <w:rPr>
          <w:sz w:val="22"/>
          <w:szCs w:val="22"/>
        </w:rPr>
        <w:t xml:space="preserve">The xxx committee provides guidance for xxx. </w:t>
      </w:r>
      <w:r w:rsidRPr="00953054">
        <w:rPr>
          <w:i/>
          <w:iCs/>
          <w:sz w:val="22"/>
          <w:szCs w:val="22"/>
        </w:rPr>
        <w:t>(Explain the functions of the committee in the same format as above)</w:t>
      </w:r>
    </w:p>
    <w:tbl>
      <w:tblPr>
        <w:tblW w:w="5003"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76"/>
        <w:gridCol w:w="3246"/>
        <w:gridCol w:w="3244"/>
      </w:tblGrid>
      <w:tr w:rsidR="002A7C16" w:rsidRPr="00953054" w14:paraId="0D261B45" w14:textId="77777777">
        <w:trPr>
          <w:trHeight w:val="340"/>
        </w:trPr>
        <w:tc>
          <w:tcPr>
            <w:tcW w:w="1643" w:type="pct"/>
            <w:shd w:val="clear" w:color="auto" w:fill="0070C0"/>
          </w:tcPr>
          <w:p w14:paraId="76A28054" w14:textId="77777777" w:rsidR="006C5446" w:rsidRPr="00953054" w:rsidRDefault="006C5446" w:rsidP="002122A0">
            <w:pPr>
              <w:spacing w:after="240"/>
              <w:jc w:val="both"/>
              <w:rPr>
                <w:b/>
                <w:sz w:val="22"/>
                <w:szCs w:val="22"/>
              </w:rPr>
            </w:pPr>
            <w:r>
              <w:rPr>
                <w:b/>
                <w:sz w:val="22"/>
                <w:szCs w:val="22"/>
              </w:rPr>
              <w:t>Name</w:t>
            </w:r>
          </w:p>
        </w:tc>
        <w:tc>
          <w:tcPr>
            <w:tcW w:w="1679" w:type="pct"/>
            <w:shd w:val="clear" w:color="auto" w:fill="0070C0"/>
          </w:tcPr>
          <w:p w14:paraId="5322063C" w14:textId="77777777" w:rsidR="006C5446" w:rsidRPr="00953054" w:rsidRDefault="006C5446" w:rsidP="002122A0">
            <w:pPr>
              <w:spacing w:after="240"/>
              <w:jc w:val="both"/>
              <w:rPr>
                <w:b/>
                <w:sz w:val="22"/>
                <w:szCs w:val="22"/>
              </w:rPr>
            </w:pPr>
            <w:r w:rsidRPr="00953054">
              <w:rPr>
                <w:b/>
                <w:sz w:val="22"/>
                <w:szCs w:val="22"/>
              </w:rPr>
              <w:t>Designation</w:t>
            </w:r>
          </w:p>
        </w:tc>
        <w:tc>
          <w:tcPr>
            <w:tcW w:w="1678" w:type="pct"/>
            <w:shd w:val="clear" w:color="auto" w:fill="0070C0"/>
          </w:tcPr>
          <w:p w14:paraId="5B55FF0A" w14:textId="77777777" w:rsidR="006C5446" w:rsidRPr="00953054" w:rsidRDefault="006C5446" w:rsidP="002122A0">
            <w:pPr>
              <w:spacing w:after="240"/>
              <w:jc w:val="both"/>
              <w:rPr>
                <w:b/>
                <w:sz w:val="22"/>
                <w:szCs w:val="22"/>
              </w:rPr>
            </w:pPr>
            <w:r w:rsidRPr="00953054">
              <w:rPr>
                <w:b/>
                <w:sz w:val="22"/>
                <w:szCs w:val="22"/>
              </w:rPr>
              <w:t>Ward</w:t>
            </w:r>
          </w:p>
        </w:tc>
      </w:tr>
      <w:tr w:rsidR="00AD58FD" w:rsidRPr="00953054" w14:paraId="6CC5E136" w14:textId="77777777">
        <w:trPr>
          <w:trHeight w:val="340"/>
        </w:trPr>
        <w:tc>
          <w:tcPr>
            <w:tcW w:w="1643" w:type="pct"/>
          </w:tcPr>
          <w:p w14:paraId="09F0EA7B" w14:textId="77777777" w:rsidR="006C5446" w:rsidRPr="00953054" w:rsidRDefault="006C5446" w:rsidP="002122A0">
            <w:pPr>
              <w:spacing w:after="240"/>
              <w:jc w:val="both"/>
              <w:rPr>
                <w:b/>
                <w:sz w:val="22"/>
                <w:szCs w:val="22"/>
              </w:rPr>
            </w:pPr>
          </w:p>
        </w:tc>
        <w:tc>
          <w:tcPr>
            <w:tcW w:w="1679" w:type="pct"/>
          </w:tcPr>
          <w:p w14:paraId="7A601DF0" w14:textId="77777777" w:rsidR="006C5446" w:rsidRPr="00953054" w:rsidRDefault="006C5446" w:rsidP="002122A0">
            <w:pPr>
              <w:spacing w:after="240"/>
              <w:jc w:val="both"/>
              <w:rPr>
                <w:b/>
                <w:sz w:val="22"/>
                <w:szCs w:val="22"/>
              </w:rPr>
            </w:pPr>
          </w:p>
        </w:tc>
        <w:tc>
          <w:tcPr>
            <w:tcW w:w="1678" w:type="pct"/>
          </w:tcPr>
          <w:p w14:paraId="5469754D" w14:textId="77777777" w:rsidR="006C5446" w:rsidRPr="00953054" w:rsidRDefault="006C5446" w:rsidP="002122A0">
            <w:pPr>
              <w:spacing w:after="240"/>
              <w:jc w:val="both"/>
              <w:rPr>
                <w:b/>
                <w:sz w:val="22"/>
                <w:szCs w:val="22"/>
              </w:rPr>
            </w:pPr>
          </w:p>
        </w:tc>
      </w:tr>
      <w:tr w:rsidR="00AD58FD" w:rsidRPr="00953054" w14:paraId="50CE4ABE" w14:textId="77777777">
        <w:trPr>
          <w:trHeight w:val="340"/>
        </w:trPr>
        <w:tc>
          <w:tcPr>
            <w:tcW w:w="1643" w:type="pct"/>
          </w:tcPr>
          <w:p w14:paraId="7E5DD770" w14:textId="77777777" w:rsidR="006C5446" w:rsidRPr="00953054" w:rsidRDefault="006C5446" w:rsidP="002122A0">
            <w:pPr>
              <w:spacing w:after="240"/>
              <w:jc w:val="both"/>
              <w:rPr>
                <w:b/>
                <w:sz w:val="22"/>
                <w:szCs w:val="22"/>
              </w:rPr>
            </w:pPr>
          </w:p>
        </w:tc>
        <w:tc>
          <w:tcPr>
            <w:tcW w:w="1679" w:type="pct"/>
          </w:tcPr>
          <w:p w14:paraId="711EE96F" w14:textId="77777777" w:rsidR="006C5446" w:rsidRPr="00953054" w:rsidRDefault="006C5446" w:rsidP="002122A0">
            <w:pPr>
              <w:spacing w:after="240"/>
              <w:jc w:val="both"/>
              <w:rPr>
                <w:b/>
                <w:sz w:val="22"/>
                <w:szCs w:val="22"/>
              </w:rPr>
            </w:pPr>
          </w:p>
        </w:tc>
        <w:tc>
          <w:tcPr>
            <w:tcW w:w="1678" w:type="pct"/>
          </w:tcPr>
          <w:p w14:paraId="49EE2A01" w14:textId="77777777" w:rsidR="006C5446" w:rsidRPr="00953054" w:rsidRDefault="006C5446" w:rsidP="002122A0">
            <w:pPr>
              <w:spacing w:after="240"/>
              <w:jc w:val="both"/>
              <w:rPr>
                <w:b/>
                <w:sz w:val="22"/>
                <w:szCs w:val="22"/>
              </w:rPr>
            </w:pPr>
          </w:p>
        </w:tc>
      </w:tr>
    </w:tbl>
    <w:p w14:paraId="151647D2" w14:textId="77777777" w:rsidR="006C5446" w:rsidRDefault="006C5446" w:rsidP="006C5446">
      <w:pPr>
        <w:spacing w:after="240"/>
        <w:jc w:val="both"/>
        <w:rPr>
          <w:sz w:val="22"/>
          <w:szCs w:val="22"/>
        </w:rPr>
      </w:pPr>
    </w:p>
    <w:p w14:paraId="432942C1" w14:textId="77777777" w:rsidR="00422648" w:rsidRPr="00A74084" w:rsidRDefault="00422648" w:rsidP="00422648">
      <w:pPr>
        <w:pStyle w:val="ListParagraph"/>
        <w:numPr>
          <w:ilvl w:val="0"/>
          <w:numId w:val="14"/>
        </w:numPr>
        <w:spacing w:after="240"/>
        <w:ind w:hanging="720"/>
        <w:jc w:val="both"/>
        <w:rPr>
          <w:b/>
          <w:bCs/>
          <w:sz w:val="22"/>
          <w:szCs w:val="22"/>
        </w:rPr>
      </w:pPr>
      <w:r w:rsidRPr="00A74084">
        <w:rPr>
          <w:b/>
          <w:bCs/>
          <w:sz w:val="22"/>
          <w:szCs w:val="22"/>
        </w:rPr>
        <w:t>Risk management</w:t>
      </w:r>
    </w:p>
    <w:p w14:paraId="20F2C3A0" w14:textId="77777777" w:rsidR="00422648" w:rsidRPr="00953054" w:rsidRDefault="00422648" w:rsidP="00422648">
      <w:pPr>
        <w:pStyle w:val="ListParagraph"/>
        <w:numPr>
          <w:ilvl w:val="0"/>
          <w:numId w:val="13"/>
        </w:numPr>
        <w:spacing w:after="240"/>
        <w:jc w:val="both"/>
        <w:rPr>
          <w:sz w:val="22"/>
          <w:szCs w:val="22"/>
        </w:rPr>
      </w:pPr>
      <w:r w:rsidRPr="00953054">
        <w:rPr>
          <w:sz w:val="22"/>
          <w:szCs w:val="22"/>
        </w:rPr>
        <w:t>Are there effective arrangements for risk management and internal control?</w:t>
      </w:r>
    </w:p>
    <w:p w14:paraId="1C479EFA" w14:textId="77777777" w:rsidR="00422648" w:rsidRPr="00953054" w:rsidRDefault="00422648" w:rsidP="00422648">
      <w:pPr>
        <w:pStyle w:val="ListParagraph"/>
        <w:numPr>
          <w:ilvl w:val="0"/>
          <w:numId w:val="13"/>
        </w:numPr>
        <w:spacing w:after="240"/>
        <w:jc w:val="both"/>
        <w:rPr>
          <w:sz w:val="22"/>
          <w:szCs w:val="22"/>
        </w:rPr>
      </w:pPr>
      <w:r w:rsidRPr="00953054">
        <w:rPr>
          <w:sz w:val="22"/>
          <w:szCs w:val="22"/>
        </w:rPr>
        <w:t>Are there formal processes to identify and assess risks?</w:t>
      </w:r>
    </w:p>
    <w:p w14:paraId="02AAAC19" w14:textId="77777777" w:rsidR="00422648" w:rsidRPr="00953054" w:rsidRDefault="00422648" w:rsidP="00422648">
      <w:pPr>
        <w:pStyle w:val="ListParagraph"/>
        <w:numPr>
          <w:ilvl w:val="0"/>
          <w:numId w:val="13"/>
        </w:numPr>
        <w:spacing w:after="240"/>
        <w:jc w:val="both"/>
        <w:rPr>
          <w:sz w:val="22"/>
          <w:szCs w:val="22"/>
        </w:rPr>
      </w:pPr>
      <w:r w:rsidRPr="00953054">
        <w:rPr>
          <w:sz w:val="22"/>
          <w:szCs w:val="22"/>
        </w:rPr>
        <w:t>Are there formal processed to analyse risks as a basis for how they should be managed?</w:t>
      </w:r>
    </w:p>
    <w:p w14:paraId="6898F54D" w14:textId="77777777" w:rsidR="00422648" w:rsidRPr="00953054" w:rsidRDefault="00422648" w:rsidP="00422648">
      <w:pPr>
        <w:pStyle w:val="ListParagraph"/>
        <w:numPr>
          <w:ilvl w:val="0"/>
          <w:numId w:val="13"/>
        </w:numPr>
        <w:spacing w:after="240"/>
        <w:jc w:val="both"/>
        <w:rPr>
          <w:sz w:val="22"/>
          <w:szCs w:val="22"/>
        </w:rPr>
      </w:pPr>
      <w:r w:rsidRPr="00953054">
        <w:rPr>
          <w:sz w:val="22"/>
          <w:szCs w:val="22"/>
        </w:rPr>
        <w:t>Are there formal processes to assess changes in the internal and external environments which could give rise to risks?</w:t>
      </w:r>
    </w:p>
    <w:p w14:paraId="4F0769FC" w14:textId="77777777" w:rsidR="00422648" w:rsidRDefault="00422648" w:rsidP="00422648">
      <w:pPr>
        <w:pStyle w:val="ListParagraph"/>
        <w:numPr>
          <w:ilvl w:val="0"/>
          <w:numId w:val="13"/>
        </w:numPr>
        <w:spacing w:after="240"/>
        <w:jc w:val="both"/>
        <w:rPr>
          <w:bCs/>
          <w:sz w:val="22"/>
          <w:szCs w:val="22"/>
        </w:rPr>
      </w:pPr>
      <w:r w:rsidRPr="00953054">
        <w:rPr>
          <w:sz w:val="22"/>
          <w:szCs w:val="22"/>
        </w:rPr>
        <w:t>Risks identified and analysed in the period and how they were managed</w:t>
      </w:r>
      <w:r w:rsidRPr="00953054">
        <w:rPr>
          <w:bCs/>
          <w:sz w:val="22"/>
          <w:szCs w:val="22"/>
        </w:rPr>
        <w:t>.</w:t>
      </w:r>
    </w:p>
    <w:p w14:paraId="6A79BF50" w14:textId="77777777" w:rsidR="00422648" w:rsidRPr="00E01F27" w:rsidRDefault="00422648" w:rsidP="00422648">
      <w:pPr>
        <w:autoSpaceDE/>
        <w:autoSpaceDN/>
        <w:rPr>
          <w:bCs/>
          <w:sz w:val="22"/>
          <w:szCs w:val="22"/>
        </w:rPr>
      </w:pPr>
      <w:r>
        <w:rPr>
          <w:bCs/>
          <w:sz w:val="22"/>
          <w:szCs w:val="22"/>
        </w:rPr>
        <w:br w:type="page"/>
      </w:r>
    </w:p>
    <w:p w14:paraId="5BAD46F0" w14:textId="77777777" w:rsidR="00422648" w:rsidRPr="00A74084" w:rsidRDefault="00422648" w:rsidP="00422648">
      <w:pPr>
        <w:pStyle w:val="ListParagraph"/>
        <w:numPr>
          <w:ilvl w:val="0"/>
          <w:numId w:val="14"/>
        </w:numPr>
        <w:spacing w:after="240"/>
        <w:ind w:hanging="720"/>
        <w:jc w:val="both"/>
        <w:rPr>
          <w:b/>
          <w:bCs/>
          <w:sz w:val="22"/>
          <w:szCs w:val="22"/>
        </w:rPr>
      </w:pPr>
      <w:r w:rsidRPr="00A74084">
        <w:rPr>
          <w:b/>
          <w:bCs/>
          <w:sz w:val="22"/>
          <w:szCs w:val="22"/>
        </w:rPr>
        <w:lastRenderedPageBreak/>
        <w:t>Compliance</w:t>
      </w:r>
    </w:p>
    <w:p w14:paraId="21874E17" w14:textId="77777777" w:rsidR="00422648" w:rsidRPr="00953054" w:rsidRDefault="00422648" w:rsidP="00422648">
      <w:pPr>
        <w:spacing w:after="240"/>
        <w:jc w:val="both"/>
        <w:rPr>
          <w:bCs/>
          <w:sz w:val="22"/>
          <w:szCs w:val="22"/>
        </w:rPr>
      </w:pPr>
      <w:r w:rsidRPr="00953054">
        <w:rPr>
          <w:bCs/>
          <w:sz w:val="22"/>
          <w:szCs w:val="22"/>
        </w:rPr>
        <w:t>The entity should identify the relevant laws and regulations that governs it and disclose its compliance to these laws. There should also be a disclosure whether reports emanating from such compliance are prepared and discussed at the relevant levels or other government offices.</w:t>
      </w:r>
    </w:p>
    <w:p w14:paraId="314F1D71" w14:textId="77777777" w:rsidR="00422648" w:rsidRPr="00953054" w:rsidRDefault="00422648" w:rsidP="006C5446">
      <w:pPr>
        <w:spacing w:after="240"/>
        <w:jc w:val="both"/>
        <w:rPr>
          <w:sz w:val="22"/>
          <w:szCs w:val="22"/>
        </w:rPr>
      </w:pPr>
    </w:p>
    <w:p w14:paraId="12CE133E" w14:textId="77777777" w:rsidR="006C5446" w:rsidRPr="00A74084" w:rsidRDefault="006C5446" w:rsidP="00AD5B89">
      <w:pPr>
        <w:pStyle w:val="ListParagraph"/>
        <w:numPr>
          <w:ilvl w:val="0"/>
          <w:numId w:val="14"/>
        </w:numPr>
        <w:spacing w:after="240"/>
        <w:ind w:hanging="720"/>
        <w:jc w:val="both"/>
        <w:rPr>
          <w:b/>
          <w:bCs/>
          <w:sz w:val="22"/>
          <w:szCs w:val="22"/>
        </w:rPr>
      </w:pPr>
      <w:r w:rsidRPr="00A74084">
        <w:rPr>
          <w:b/>
          <w:bCs/>
          <w:sz w:val="22"/>
          <w:szCs w:val="22"/>
        </w:rPr>
        <w:t>Communication with all Stakeholders</w:t>
      </w:r>
    </w:p>
    <w:p w14:paraId="06C4DDBC" w14:textId="77777777" w:rsidR="006C5446" w:rsidRPr="00953054" w:rsidRDefault="006C5446" w:rsidP="006C5446">
      <w:pPr>
        <w:spacing w:after="240"/>
        <w:jc w:val="both"/>
        <w:rPr>
          <w:sz w:val="22"/>
          <w:szCs w:val="22"/>
        </w:rPr>
      </w:pPr>
      <w:r w:rsidRPr="00953054">
        <w:rPr>
          <w:sz w:val="22"/>
          <w:szCs w:val="22"/>
        </w:rPr>
        <w:t xml:space="preserve">The County is committed to ensuring that all its stakeholders are provided with full and timely information about its programmes and performance. They are also given an opportunity to give feedback. In this regard, the County held an Annual consultative meeting </w:t>
      </w:r>
      <w:r w:rsidRPr="00953054">
        <w:rPr>
          <w:color w:val="000000"/>
          <w:sz w:val="22"/>
          <w:szCs w:val="22"/>
        </w:rPr>
        <w:t>in xxx where</w:t>
      </w:r>
      <w:r w:rsidRPr="00953054">
        <w:rPr>
          <w:sz w:val="22"/>
          <w:szCs w:val="22"/>
        </w:rPr>
        <w:t xml:space="preserve"> the different stakeholders were invited for information sharing. This communication is important in ensuring that stakeholder expectations are aligned to the County’s service delivery charter.</w:t>
      </w:r>
    </w:p>
    <w:p w14:paraId="497B2F37" w14:textId="77777777" w:rsidR="006C5446" w:rsidRPr="00953054" w:rsidRDefault="006C5446" w:rsidP="006C5446">
      <w:pPr>
        <w:spacing w:after="240"/>
        <w:jc w:val="both"/>
        <w:rPr>
          <w:i/>
          <w:iCs/>
          <w:sz w:val="22"/>
          <w:szCs w:val="22"/>
        </w:rPr>
      </w:pPr>
      <w:r w:rsidRPr="00953054">
        <w:rPr>
          <w:sz w:val="22"/>
          <w:szCs w:val="22"/>
        </w:rPr>
        <w:t>The County Assembly also subjected xxx bills through public participation (</w:t>
      </w:r>
      <w:r w:rsidRPr="00953054">
        <w:rPr>
          <w:i/>
          <w:iCs/>
          <w:sz w:val="22"/>
          <w:szCs w:val="22"/>
        </w:rPr>
        <w:t>a table with the bills may be included)</w:t>
      </w:r>
    </w:p>
    <w:p w14:paraId="21B1F6DA" w14:textId="77777777" w:rsidR="006C5446" w:rsidRPr="00953054" w:rsidRDefault="006C5446" w:rsidP="006C5446">
      <w:pPr>
        <w:autoSpaceDE/>
        <w:autoSpaceDN/>
        <w:jc w:val="both"/>
        <w:rPr>
          <w:sz w:val="22"/>
          <w:szCs w:val="22"/>
        </w:rPr>
      </w:pPr>
    </w:p>
    <w:p w14:paraId="4357DE50" w14:textId="77777777" w:rsidR="006C5446" w:rsidRPr="00953054" w:rsidRDefault="006C5446" w:rsidP="006C5446">
      <w:pPr>
        <w:autoSpaceDE/>
        <w:autoSpaceDN/>
        <w:jc w:val="both"/>
        <w:rPr>
          <w:sz w:val="22"/>
          <w:szCs w:val="22"/>
        </w:rPr>
      </w:pPr>
    </w:p>
    <w:p w14:paraId="21900EA2" w14:textId="1E847C99" w:rsidR="006C5446" w:rsidRPr="00D25BCF" w:rsidRDefault="006C5446" w:rsidP="00D25BCF">
      <w:pPr>
        <w:autoSpaceDE/>
        <w:autoSpaceDN/>
        <w:jc w:val="both"/>
        <w:rPr>
          <w:sz w:val="22"/>
          <w:szCs w:val="22"/>
        </w:rPr>
      </w:pPr>
      <w:r w:rsidRPr="00953054">
        <w:rPr>
          <w:sz w:val="22"/>
          <w:szCs w:val="22"/>
        </w:rPr>
        <w:br w:type="page"/>
      </w:r>
    </w:p>
    <w:p w14:paraId="624BF4E5" w14:textId="57F89B78" w:rsidR="003C1E55" w:rsidRPr="003C1E55" w:rsidRDefault="003C1E55" w:rsidP="0069589F">
      <w:pPr>
        <w:pStyle w:val="Heading1"/>
        <w:pageBreakBefore/>
        <w:numPr>
          <w:ilvl w:val="0"/>
          <w:numId w:val="2"/>
        </w:numPr>
        <w:tabs>
          <w:tab w:val="left" w:pos="360"/>
        </w:tabs>
        <w:spacing w:after="240"/>
        <w:jc w:val="both"/>
      </w:pPr>
      <w:bookmarkStart w:id="10" w:name="_Toc136517963"/>
      <w:bookmarkStart w:id="11" w:name="_Toc164937759"/>
      <w:bookmarkStart w:id="12" w:name="_Toc172624537"/>
      <w:bookmarkEnd w:id="7"/>
      <w:r w:rsidRPr="003C1E55">
        <w:lastRenderedPageBreak/>
        <w:t>Foreword by CECM Finance and Economic Planning</w:t>
      </w:r>
      <w:bookmarkEnd w:id="10"/>
      <w:bookmarkEnd w:id="11"/>
      <w:bookmarkEnd w:id="12"/>
    </w:p>
    <w:p w14:paraId="75B3C820" w14:textId="77DAFCBE" w:rsidR="003C1E55" w:rsidRPr="00953054" w:rsidRDefault="00293863" w:rsidP="0094574A">
      <w:pPr>
        <w:pStyle w:val="ListParagraph"/>
        <w:tabs>
          <w:tab w:val="left" w:pos="993"/>
        </w:tabs>
        <w:spacing w:line="360" w:lineRule="auto"/>
        <w:ind w:left="360"/>
        <w:jc w:val="both"/>
        <w:rPr>
          <w:sz w:val="22"/>
          <w:szCs w:val="22"/>
        </w:rPr>
      </w:pPr>
      <w:r w:rsidRPr="00293863">
        <w:rPr>
          <w:sz w:val="22"/>
          <w:szCs w:val="22"/>
        </w:rPr>
        <w:t xml:space="preserve">In </w:t>
      </w:r>
      <w:r w:rsidR="00616FB2" w:rsidRPr="00293863">
        <w:rPr>
          <w:sz w:val="22"/>
          <w:szCs w:val="22"/>
        </w:rPr>
        <w:t>addition,</w:t>
      </w:r>
      <w:r w:rsidRPr="00293863">
        <w:rPr>
          <w:sz w:val="22"/>
          <w:szCs w:val="22"/>
        </w:rPr>
        <w:t xml:space="preserve"> </w:t>
      </w:r>
      <w:r w:rsidR="00616FB2">
        <w:rPr>
          <w:sz w:val="22"/>
          <w:szCs w:val="22"/>
        </w:rPr>
        <w:t xml:space="preserve">to </w:t>
      </w:r>
      <w:r w:rsidRPr="00293863">
        <w:rPr>
          <w:sz w:val="22"/>
          <w:szCs w:val="22"/>
        </w:rPr>
        <w:t xml:space="preserve">the </w:t>
      </w:r>
      <w:r>
        <w:rPr>
          <w:sz w:val="22"/>
          <w:szCs w:val="22"/>
        </w:rPr>
        <w:t xml:space="preserve">requirements of </w:t>
      </w:r>
      <w:r w:rsidRPr="00293863">
        <w:rPr>
          <w:sz w:val="22"/>
          <w:szCs w:val="22"/>
        </w:rPr>
        <w:t>Section 163 (2) of the PFM Act 2012</w:t>
      </w:r>
      <w:r>
        <w:rPr>
          <w:sz w:val="22"/>
          <w:szCs w:val="22"/>
        </w:rPr>
        <w:t xml:space="preserve"> </w:t>
      </w:r>
      <w:r w:rsidR="00586327">
        <w:rPr>
          <w:sz w:val="22"/>
          <w:szCs w:val="22"/>
        </w:rPr>
        <w:t>,t</w:t>
      </w:r>
      <w:r>
        <w:rPr>
          <w:sz w:val="22"/>
          <w:szCs w:val="22"/>
        </w:rPr>
        <w:t xml:space="preserve">he </w:t>
      </w:r>
      <w:r w:rsidRPr="00293863">
        <w:rPr>
          <w:sz w:val="22"/>
          <w:szCs w:val="22"/>
        </w:rPr>
        <w:t>CECM-</w:t>
      </w:r>
      <w:r w:rsidR="00616FB2">
        <w:rPr>
          <w:sz w:val="22"/>
          <w:szCs w:val="22"/>
        </w:rPr>
        <w:t>F</w:t>
      </w:r>
      <w:r w:rsidRPr="00293863">
        <w:rPr>
          <w:sz w:val="22"/>
          <w:szCs w:val="22"/>
        </w:rPr>
        <w:t xml:space="preserve">inance and Economic should </w:t>
      </w:r>
      <w:r w:rsidR="00616FB2">
        <w:rPr>
          <w:sz w:val="22"/>
          <w:szCs w:val="22"/>
        </w:rPr>
        <w:t>give a br</w:t>
      </w:r>
      <w:r w:rsidR="00AB5CFE">
        <w:rPr>
          <w:sz w:val="22"/>
          <w:szCs w:val="22"/>
        </w:rPr>
        <w:t>ief descr</w:t>
      </w:r>
      <w:r w:rsidR="00AD0093">
        <w:rPr>
          <w:sz w:val="22"/>
          <w:szCs w:val="22"/>
        </w:rPr>
        <w:t>iption of the following</w:t>
      </w:r>
      <w:r w:rsidR="008C5B76">
        <w:rPr>
          <w:sz w:val="22"/>
          <w:szCs w:val="22"/>
        </w:rPr>
        <w:t>:</w:t>
      </w:r>
    </w:p>
    <w:p w14:paraId="0D115FC0" w14:textId="77777777" w:rsidR="003C1E55" w:rsidRPr="00953054" w:rsidRDefault="003C1E55" w:rsidP="0069589F">
      <w:pPr>
        <w:numPr>
          <w:ilvl w:val="1"/>
          <w:numId w:val="4"/>
        </w:numPr>
        <w:tabs>
          <w:tab w:val="left" w:pos="993"/>
        </w:tabs>
        <w:spacing w:line="360" w:lineRule="auto"/>
        <w:ind w:left="994" w:hanging="426"/>
        <w:jc w:val="both"/>
        <w:rPr>
          <w:sz w:val="22"/>
          <w:szCs w:val="22"/>
        </w:rPr>
      </w:pPr>
      <w:r w:rsidRPr="00953054">
        <w:rPr>
          <w:sz w:val="22"/>
          <w:szCs w:val="22"/>
        </w:rPr>
        <w:t>Functions of the County Government as per the County Government Act.</w:t>
      </w:r>
    </w:p>
    <w:p w14:paraId="6E93006B" w14:textId="77777777" w:rsidR="003C1E55" w:rsidRPr="00953054" w:rsidRDefault="003C1E55" w:rsidP="0069589F">
      <w:pPr>
        <w:numPr>
          <w:ilvl w:val="1"/>
          <w:numId w:val="4"/>
        </w:numPr>
        <w:tabs>
          <w:tab w:val="left" w:pos="993"/>
        </w:tabs>
        <w:spacing w:line="360" w:lineRule="auto"/>
        <w:ind w:left="994" w:hanging="426"/>
        <w:jc w:val="both"/>
        <w:rPr>
          <w:sz w:val="22"/>
          <w:szCs w:val="22"/>
        </w:rPr>
      </w:pPr>
      <w:r w:rsidRPr="00953054">
        <w:rPr>
          <w:sz w:val="22"/>
          <w:szCs w:val="22"/>
        </w:rPr>
        <w:t>Mention the budget performance against actual amounts for current year</w:t>
      </w:r>
      <w:r>
        <w:rPr>
          <w:sz w:val="22"/>
          <w:szCs w:val="22"/>
        </w:rPr>
        <w:t xml:space="preserve"> for the county government entity.</w:t>
      </w:r>
    </w:p>
    <w:p w14:paraId="18840781" w14:textId="77777777" w:rsidR="003C1E55" w:rsidRPr="00953054" w:rsidRDefault="003C1E55" w:rsidP="0069589F">
      <w:pPr>
        <w:numPr>
          <w:ilvl w:val="1"/>
          <w:numId w:val="4"/>
        </w:numPr>
        <w:tabs>
          <w:tab w:val="left" w:pos="993"/>
        </w:tabs>
        <w:spacing w:line="360" w:lineRule="auto"/>
        <w:ind w:left="994" w:hanging="426"/>
        <w:jc w:val="both"/>
        <w:rPr>
          <w:sz w:val="22"/>
          <w:szCs w:val="22"/>
        </w:rPr>
      </w:pPr>
      <w:r w:rsidRPr="00953054">
        <w:rPr>
          <w:sz w:val="22"/>
          <w:szCs w:val="22"/>
        </w:rPr>
        <w:t>Physical progress based on outputs, outcomes and impacts since establishment of County Government, (encouraged to use actual figures and percentages)</w:t>
      </w:r>
    </w:p>
    <w:p w14:paraId="1C20924B" w14:textId="77777777" w:rsidR="003C1E55" w:rsidRPr="00953054" w:rsidRDefault="003C1E55" w:rsidP="0069589F">
      <w:pPr>
        <w:numPr>
          <w:ilvl w:val="1"/>
          <w:numId w:val="4"/>
        </w:numPr>
        <w:tabs>
          <w:tab w:val="left" w:pos="993"/>
        </w:tabs>
        <w:spacing w:line="360" w:lineRule="auto"/>
        <w:ind w:left="994" w:hanging="426"/>
        <w:jc w:val="both"/>
        <w:rPr>
          <w:sz w:val="22"/>
          <w:szCs w:val="22"/>
        </w:rPr>
      </w:pPr>
      <w:r w:rsidRPr="00953054">
        <w:rPr>
          <w:sz w:val="22"/>
          <w:szCs w:val="22"/>
        </w:rPr>
        <w:t>Comment on each of the County flagship projects and how they have been achieved.</w:t>
      </w:r>
    </w:p>
    <w:p w14:paraId="28990417" w14:textId="77777777" w:rsidR="003C1E55" w:rsidRPr="00953054" w:rsidRDefault="003C1E55" w:rsidP="0069589F">
      <w:pPr>
        <w:numPr>
          <w:ilvl w:val="1"/>
          <w:numId w:val="4"/>
        </w:numPr>
        <w:tabs>
          <w:tab w:val="left" w:pos="993"/>
        </w:tabs>
        <w:spacing w:line="360" w:lineRule="auto"/>
        <w:ind w:left="994" w:hanging="426"/>
        <w:jc w:val="both"/>
        <w:rPr>
          <w:sz w:val="22"/>
          <w:szCs w:val="22"/>
        </w:rPr>
      </w:pPr>
      <w:r w:rsidRPr="00953054">
        <w:rPr>
          <w:sz w:val="22"/>
          <w:szCs w:val="22"/>
        </w:rPr>
        <w:t>Comment on value-for-money achievements,</w:t>
      </w:r>
    </w:p>
    <w:p w14:paraId="113EACB7" w14:textId="77777777" w:rsidR="003C1E55" w:rsidRPr="00953054" w:rsidRDefault="003C1E55" w:rsidP="0069589F">
      <w:pPr>
        <w:numPr>
          <w:ilvl w:val="1"/>
          <w:numId w:val="4"/>
        </w:numPr>
        <w:tabs>
          <w:tab w:val="left" w:pos="993"/>
        </w:tabs>
        <w:spacing w:line="360" w:lineRule="auto"/>
        <w:ind w:left="994" w:hanging="426"/>
        <w:jc w:val="both"/>
        <w:rPr>
          <w:sz w:val="22"/>
          <w:szCs w:val="22"/>
        </w:rPr>
      </w:pPr>
      <w:r w:rsidRPr="00953054">
        <w:rPr>
          <w:sz w:val="22"/>
          <w:szCs w:val="22"/>
        </w:rPr>
        <w:t>List the implementation challenges of strategic objectives for the County and the County’s outlook (here you could mention the budget allocation for the coming year and the projects that the County wishes to undertake in line with the County’s strategic plan).</w:t>
      </w:r>
    </w:p>
    <w:p w14:paraId="2C74B176" w14:textId="25575DF9" w:rsidR="003C1E55" w:rsidRDefault="003C1E55" w:rsidP="0069589F">
      <w:pPr>
        <w:numPr>
          <w:ilvl w:val="1"/>
          <w:numId w:val="4"/>
        </w:numPr>
        <w:tabs>
          <w:tab w:val="left" w:pos="993"/>
        </w:tabs>
        <w:spacing w:line="360" w:lineRule="auto"/>
        <w:ind w:left="994" w:hanging="426"/>
        <w:jc w:val="both"/>
        <w:rPr>
          <w:sz w:val="22"/>
          <w:szCs w:val="22"/>
        </w:rPr>
      </w:pPr>
      <w:r w:rsidRPr="00953054">
        <w:rPr>
          <w:sz w:val="22"/>
          <w:szCs w:val="22"/>
        </w:rPr>
        <w:t>Highlight key risk manageme</w:t>
      </w:r>
      <w:r>
        <w:rPr>
          <w:sz w:val="22"/>
          <w:szCs w:val="22"/>
        </w:rPr>
        <w:t>n</w:t>
      </w:r>
      <w:r w:rsidRPr="00953054">
        <w:rPr>
          <w:sz w:val="22"/>
          <w:szCs w:val="22"/>
        </w:rPr>
        <w:t>t strategies applied by the County Executive</w:t>
      </w:r>
      <w:r w:rsidR="3C342744" w:rsidRPr="51EE6D00">
        <w:rPr>
          <w:sz w:val="22"/>
          <w:szCs w:val="22"/>
        </w:rPr>
        <w:t>.</w:t>
      </w:r>
    </w:p>
    <w:p w14:paraId="13C8D290" w14:textId="77777777" w:rsidR="003C1E55" w:rsidRPr="00953054" w:rsidRDefault="003C1E55" w:rsidP="003C1E55">
      <w:pPr>
        <w:tabs>
          <w:tab w:val="left" w:pos="993"/>
        </w:tabs>
        <w:spacing w:line="360" w:lineRule="auto"/>
        <w:jc w:val="both"/>
        <w:rPr>
          <w:sz w:val="22"/>
          <w:szCs w:val="22"/>
        </w:rPr>
      </w:pPr>
      <w:r>
        <w:rPr>
          <w:sz w:val="22"/>
          <w:szCs w:val="22"/>
        </w:rPr>
        <w:br/>
      </w:r>
    </w:p>
    <w:p w14:paraId="1A4297DC" w14:textId="77777777" w:rsidR="003C1E55" w:rsidRPr="00953054" w:rsidRDefault="003C1E55" w:rsidP="003C1E55">
      <w:pPr>
        <w:tabs>
          <w:tab w:val="left" w:pos="993"/>
        </w:tabs>
        <w:spacing w:line="360" w:lineRule="auto"/>
        <w:ind w:left="994"/>
        <w:jc w:val="both"/>
        <w:rPr>
          <w:sz w:val="22"/>
          <w:szCs w:val="22"/>
        </w:rPr>
      </w:pPr>
    </w:p>
    <w:p w14:paraId="07C89995" w14:textId="77777777" w:rsidR="003C1E55" w:rsidRPr="00953054" w:rsidRDefault="003C1E55" w:rsidP="003C1E55">
      <w:pPr>
        <w:spacing w:line="360" w:lineRule="auto"/>
        <w:jc w:val="both"/>
        <w:rPr>
          <w:sz w:val="22"/>
          <w:szCs w:val="22"/>
        </w:rPr>
      </w:pPr>
    </w:p>
    <w:tbl>
      <w:tblPr>
        <w:tblW w:w="5000" w:type="pct"/>
        <w:tblLook w:val="04A0" w:firstRow="1" w:lastRow="0" w:firstColumn="1" w:lastColumn="0" w:noHBand="0" w:noVBand="1"/>
      </w:tblPr>
      <w:tblGrid>
        <w:gridCol w:w="9670"/>
      </w:tblGrid>
      <w:tr w:rsidR="003C1E55" w:rsidRPr="00953054" w14:paraId="080344F9" w14:textId="77777777" w:rsidTr="002122A0">
        <w:tc>
          <w:tcPr>
            <w:tcW w:w="5000" w:type="pct"/>
            <w:shd w:val="clear" w:color="auto" w:fill="auto"/>
          </w:tcPr>
          <w:p w14:paraId="35B8A79F" w14:textId="77777777" w:rsidR="003C1E55" w:rsidRPr="00953054" w:rsidRDefault="003C1E55" w:rsidP="002122A0">
            <w:pPr>
              <w:tabs>
                <w:tab w:val="left" w:pos="360"/>
              </w:tabs>
              <w:spacing w:line="360" w:lineRule="auto"/>
              <w:jc w:val="both"/>
              <w:rPr>
                <w:b/>
                <w:sz w:val="22"/>
                <w:szCs w:val="22"/>
              </w:rPr>
            </w:pPr>
            <w:r w:rsidRPr="00953054">
              <w:rPr>
                <w:b/>
                <w:sz w:val="22"/>
                <w:szCs w:val="22"/>
              </w:rPr>
              <w:t>…………………………………………………..</w:t>
            </w:r>
          </w:p>
        </w:tc>
      </w:tr>
      <w:tr w:rsidR="003C1E55" w:rsidRPr="00953054" w14:paraId="59B4706F" w14:textId="77777777" w:rsidTr="002122A0">
        <w:tc>
          <w:tcPr>
            <w:tcW w:w="5000" w:type="pct"/>
            <w:shd w:val="clear" w:color="auto" w:fill="auto"/>
          </w:tcPr>
          <w:p w14:paraId="0079BF81" w14:textId="77777777" w:rsidR="003C1E55" w:rsidRPr="00953054" w:rsidRDefault="003C1E55" w:rsidP="002122A0">
            <w:pPr>
              <w:spacing w:line="360" w:lineRule="auto"/>
              <w:jc w:val="both"/>
              <w:rPr>
                <w:b/>
                <w:sz w:val="22"/>
                <w:szCs w:val="22"/>
              </w:rPr>
            </w:pPr>
            <w:r w:rsidRPr="00953054">
              <w:rPr>
                <w:b/>
                <w:sz w:val="22"/>
                <w:szCs w:val="22"/>
              </w:rPr>
              <w:t>CECM Finance and Economic Planning</w:t>
            </w:r>
          </w:p>
        </w:tc>
      </w:tr>
      <w:tr w:rsidR="003C1E55" w:rsidRPr="00953054" w14:paraId="0B593B37" w14:textId="77777777" w:rsidTr="002122A0">
        <w:tc>
          <w:tcPr>
            <w:tcW w:w="5000" w:type="pct"/>
            <w:shd w:val="clear" w:color="auto" w:fill="auto"/>
          </w:tcPr>
          <w:p w14:paraId="7A4A317B" w14:textId="77777777" w:rsidR="003C1E55" w:rsidRPr="00953054" w:rsidRDefault="003C1E55" w:rsidP="002122A0">
            <w:pPr>
              <w:spacing w:line="360" w:lineRule="auto"/>
              <w:jc w:val="both"/>
              <w:rPr>
                <w:b/>
                <w:sz w:val="22"/>
                <w:szCs w:val="22"/>
              </w:rPr>
            </w:pPr>
            <w:r w:rsidRPr="00953054">
              <w:rPr>
                <w:b/>
                <w:sz w:val="22"/>
                <w:szCs w:val="22"/>
              </w:rPr>
              <w:t>County Government of XXX</w:t>
            </w:r>
          </w:p>
        </w:tc>
      </w:tr>
    </w:tbl>
    <w:p w14:paraId="46183ACD" w14:textId="77777777" w:rsidR="00B12A79" w:rsidRDefault="00B12A79" w:rsidP="00E02D41">
      <w:pPr>
        <w:rPr>
          <w:b/>
        </w:rPr>
      </w:pPr>
    </w:p>
    <w:p w14:paraId="2A949B9F" w14:textId="77777777" w:rsidR="00487FFA" w:rsidRDefault="00487FFA" w:rsidP="00E02D41">
      <w:pPr>
        <w:rPr>
          <w:b/>
        </w:rPr>
      </w:pPr>
    </w:p>
    <w:p w14:paraId="2222F1BD" w14:textId="05CF7DB9" w:rsidR="00487FFA" w:rsidRDefault="00B75601" w:rsidP="0069589F">
      <w:pPr>
        <w:pStyle w:val="Heading1"/>
        <w:pageBreakBefore/>
        <w:numPr>
          <w:ilvl w:val="0"/>
          <w:numId w:val="2"/>
        </w:numPr>
        <w:tabs>
          <w:tab w:val="left" w:pos="360"/>
        </w:tabs>
        <w:spacing w:after="240"/>
        <w:jc w:val="both"/>
        <w:rPr>
          <w:lang w:val="en-US"/>
        </w:rPr>
      </w:pPr>
      <w:bookmarkStart w:id="13" w:name="_Toc172624538"/>
      <w:r w:rsidRPr="00B75601">
        <w:lastRenderedPageBreak/>
        <w:t>Statement</w:t>
      </w:r>
      <w:r w:rsidRPr="00B75601">
        <w:rPr>
          <w:lang w:val="en-US"/>
        </w:rPr>
        <w:t xml:space="preserve"> </w:t>
      </w:r>
      <w:r w:rsidR="001A26DF">
        <w:rPr>
          <w:lang w:val="en-US"/>
        </w:rPr>
        <w:t>of Performance a</w:t>
      </w:r>
      <w:r w:rsidR="008649B3">
        <w:rPr>
          <w:lang w:val="en-US"/>
        </w:rPr>
        <w:t xml:space="preserve">gainst County </w:t>
      </w:r>
      <w:r w:rsidR="00A66870">
        <w:rPr>
          <w:lang w:val="en-US"/>
        </w:rPr>
        <w:t>Predetermined</w:t>
      </w:r>
      <w:r w:rsidR="008649B3">
        <w:rPr>
          <w:lang w:val="en-US"/>
        </w:rPr>
        <w:t xml:space="preserve"> Objectives</w:t>
      </w:r>
      <w:bookmarkEnd w:id="13"/>
    </w:p>
    <w:p w14:paraId="31A0A45F" w14:textId="77777777" w:rsidR="00C07DE9" w:rsidRPr="00EC1C99" w:rsidRDefault="00C07DE9" w:rsidP="000E23A2">
      <w:pPr>
        <w:spacing w:after="240"/>
        <w:jc w:val="both"/>
        <w:rPr>
          <w:b/>
          <w:bCs/>
        </w:rPr>
      </w:pPr>
      <w:r w:rsidRPr="00EC1C99">
        <w:rPr>
          <w:b/>
          <w:bCs/>
        </w:rPr>
        <w:t>Guidance</w:t>
      </w:r>
    </w:p>
    <w:p w14:paraId="04EE8CBC" w14:textId="5293BED3" w:rsidR="004862D5" w:rsidRDefault="004862D5" w:rsidP="004862D5">
      <w:pPr>
        <w:spacing w:line="360" w:lineRule="auto"/>
        <w:jc w:val="both"/>
        <w:rPr>
          <w:i/>
          <w:iCs/>
          <w:sz w:val="22"/>
          <w:szCs w:val="22"/>
        </w:rPr>
      </w:pPr>
      <w:bookmarkStart w:id="14" w:name="_Hlk41983939"/>
      <w:r w:rsidRPr="00953054">
        <w:rPr>
          <w:i/>
          <w:iCs/>
          <w:sz w:val="22"/>
          <w:szCs w:val="22"/>
        </w:rPr>
        <w:t xml:space="preserve">Refer to the CIDP which informs the annual budget and the annual development plan and report on the extent of the county executive’s progress in attaining the development plan. Report on the metrics met, objectives yet to be met, challenges and opportunities of the County in implementation of its CIDP. </w:t>
      </w:r>
      <w:r w:rsidR="35870018" w:rsidRPr="37E9C9A6">
        <w:rPr>
          <w:i/>
          <w:iCs/>
          <w:sz w:val="22"/>
          <w:szCs w:val="22"/>
        </w:rPr>
        <w:t xml:space="preserve"> </w:t>
      </w:r>
      <w:r w:rsidRPr="00953054">
        <w:rPr>
          <w:i/>
          <w:iCs/>
          <w:sz w:val="22"/>
          <w:szCs w:val="22"/>
        </w:rPr>
        <w:t>Enumerate all the objectives of the County as per the CIDP.</w:t>
      </w:r>
    </w:p>
    <w:p w14:paraId="40752B88" w14:textId="667EC614" w:rsidR="00EC1C99" w:rsidRDefault="00EC1C99" w:rsidP="00EC1C99">
      <w:pPr>
        <w:spacing w:line="360" w:lineRule="auto"/>
        <w:jc w:val="both"/>
      </w:pPr>
      <w:r w:rsidRPr="0009723B">
        <w:rPr>
          <w:i/>
          <w:iCs/>
        </w:rPr>
        <w:t xml:space="preserve">Section 164 (2) (f) </w:t>
      </w:r>
      <w:bookmarkEnd w:id="14"/>
      <w:r w:rsidRPr="0009723B">
        <w:rPr>
          <w:i/>
          <w:iCs/>
        </w:rPr>
        <w:t>of the Public Finance Management Act, 2012 requires that, at the end of each financial year, the accounting officer when preparing financial statements of each County Government in accordance with the standards and formats prescribed by the Public Sector Accounting Standards Board includes a statement of the county government entity’s performance against predetermined objectives.(This guidance should be removed in the final set of financial statements)</w:t>
      </w:r>
    </w:p>
    <w:p w14:paraId="63371F08" w14:textId="77777777" w:rsidR="00B75601" w:rsidRPr="00953054" w:rsidRDefault="00B75601" w:rsidP="00B75601">
      <w:pPr>
        <w:spacing w:line="360" w:lineRule="auto"/>
        <w:ind w:left="360"/>
        <w:jc w:val="both"/>
        <w:rPr>
          <w:sz w:val="22"/>
          <w:szCs w:val="22"/>
        </w:rPr>
      </w:pPr>
    </w:p>
    <w:p w14:paraId="54AE5C2F" w14:textId="77777777" w:rsidR="00B75601" w:rsidRPr="00953054" w:rsidRDefault="00B75601" w:rsidP="00B75601">
      <w:pPr>
        <w:spacing w:line="360" w:lineRule="auto"/>
        <w:ind w:left="360"/>
        <w:jc w:val="both"/>
        <w:rPr>
          <w:b/>
          <w:bCs/>
          <w:i/>
          <w:iCs/>
          <w:sz w:val="22"/>
          <w:szCs w:val="22"/>
        </w:rPr>
      </w:pPr>
      <w:r w:rsidRPr="00953054">
        <w:rPr>
          <w:b/>
          <w:bCs/>
          <w:sz w:val="22"/>
          <w:szCs w:val="22"/>
        </w:rPr>
        <w:t>Strategic development objectives</w:t>
      </w:r>
      <w:r w:rsidRPr="00953054">
        <w:rPr>
          <w:sz w:val="22"/>
          <w:szCs w:val="22"/>
        </w:rPr>
        <w:t xml:space="preserve"> (</w:t>
      </w:r>
      <w:r w:rsidRPr="00953054">
        <w:rPr>
          <w:b/>
          <w:bCs/>
          <w:i/>
          <w:iCs/>
          <w:sz w:val="22"/>
          <w:szCs w:val="22"/>
        </w:rPr>
        <w:t>Customize as per specific county)</w:t>
      </w:r>
    </w:p>
    <w:p w14:paraId="40134E97" w14:textId="2E5691DC" w:rsidR="00B75601" w:rsidRPr="00953054" w:rsidRDefault="00B75601" w:rsidP="00B75601">
      <w:pPr>
        <w:spacing w:line="360" w:lineRule="auto"/>
        <w:ind w:left="360"/>
        <w:jc w:val="both"/>
        <w:rPr>
          <w:i/>
          <w:iCs/>
          <w:sz w:val="22"/>
          <w:szCs w:val="22"/>
        </w:rPr>
      </w:pPr>
      <w:r w:rsidRPr="00953054">
        <w:rPr>
          <w:sz w:val="22"/>
          <w:szCs w:val="22"/>
        </w:rPr>
        <w:t>The County’s xxx CIDP (</w:t>
      </w:r>
      <w:r w:rsidRPr="00953054">
        <w:rPr>
          <w:i/>
          <w:iCs/>
          <w:sz w:val="22"/>
          <w:szCs w:val="22"/>
        </w:rPr>
        <w:t>specify the period</w:t>
      </w:r>
      <w:r w:rsidRPr="00953054">
        <w:rPr>
          <w:sz w:val="22"/>
          <w:szCs w:val="22"/>
        </w:rPr>
        <w:t>) has identified xxx key strategic development objectives. Broadly, these objectives have been identified through a participatory process that reviewed the development priorities of the Governor’s Manifesto, the National Government’s Vision 2030</w:t>
      </w:r>
      <w:r w:rsidR="0072662E">
        <w:t>,</w:t>
      </w:r>
      <w:r w:rsidRPr="00953054">
        <w:rPr>
          <w:sz w:val="22"/>
          <w:szCs w:val="22"/>
        </w:rPr>
        <w:t xml:space="preserve"> SDGs and the MTP III. (</w:t>
      </w:r>
      <w:r w:rsidRPr="00953054">
        <w:rPr>
          <w:i/>
          <w:iCs/>
          <w:sz w:val="22"/>
          <w:szCs w:val="22"/>
        </w:rPr>
        <w:t>insert any other document of reference).</w:t>
      </w:r>
    </w:p>
    <w:p w14:paraId="3FBAD6B0" w14:textId="77777777" w:rsidR="00B75601" w:rsidRPr="00953054" w:rsidRDefault="00B75601" w:rsidP="00B75601">
      <w:pPr>
        <w:spacing w:line="360" w:lineRule="auto"/>
        <w:ind w:left="-90"/>
        <w:jc w:val="both"/>
        <w:rPr>
          <w:sz w:val="22"/>
          <w:szCs w:val="22"/>
        </w:rPr>
      </w:pPr>
    </w:p>
    <w:p w14:paraId="7DCB03FD" w14:textId="77777777" w:rsidR="00B75601" w:rsidRPr="00953054" w:rsidRDefault="00B75601" w:rsidP="00B75601">
      <w:pPr>
        <w:spacing w:line="360" w:lineRule="auto"/>
        <w:ind w:left="360"/>
        <w:jc w:val="both"/>
        <w:rPr>
          <w:sz w:val="22"/>
          <w:szCs w:val="22"/>
        </w:rPr>
      </w:pPr>
      <w:r w:rsidRPr="00953054">
        <w:rPr>
          <w:sz w:val="22"/>
          <w:szCs w:val="22"/>
        </w:rPr>
        <w:t xml:space="preserve">The strategic objectives are a synthesised product of the afore-mentioned planning frameworks that amalgamate the thematic focus and development aspirations in these policy frameworks. </w:t>
      </w:r>
    </w:p>
    <w:p w14:paraId="7064E9E2" w14:textId="77777777" w:rsidR="00B75601" w:rsidRPr="00953054" w:rsidRDefault="00B75601" w:rsidP="00B75601">
      <w:pPr>
        <w:spacing w:line="360" w:lineRule="auto"/>
        <w:ind w:left="-90" w:firstLine="450"/>
        <w:jc w:val="both"/>
        <w:rPr>
          <w:sz w:val="22"/>
          <w:szCs w:val="22"/>
        </w:rPr>
      </w:pPr>
      <w:r w:rsidRPr="00953054">
        <w:rPr>
          <w:sz w:val="22"/>
          <w:szCs w:val="22"/>
        </w:rPr>
        <w:t>The key development objectives of the XXX County’s CIDP are to:</w:t>
      </w:r>
    </w:p>
    <w:p w14:paraId="6A6D6F5F" w14:textId="77777777" w:rsidR="00B75601" w:rsidRPr="00953054" w:rsidRDefault="00B75601" w:rsidP="00AD5B89">
      <w:pPr>
        <w:pStyle w:val="ListParagraph"/>
        <w:numPr>
          <w:ilvl w:val="0"/>
          <w:numId w:val="20"/>
        </w:numPr>
        <w:spacing w:line="360" w:lineRule="auto"/>
        <w:jc w:val="both"/>
        <w:rPr>
          <w:sz w:val="22"/>
          <w:szCs w:val="22"/>
        </w:rPr>
      </w:pPr>
      <w:r>
        <w:rPr>
          <w:sz w:val="22"/>
          <w:szCs w:val="22"/>
        </w:rPr>
        <w:t>x</w:t>
      </w:r>
      <w:r w:rsidRPr="00953054">
        <w:rPr>
          <w:sz w:val="22"/>
          <w:szCs w:val="22"/>
        </w:rPr>
        <w:t>xx</w:t>
      </w:r>
    </w:p>
    <w:p w14:paraId="03567B7D" w14:textId="77777777" w:rsidR="00B75601" w:rsidRPr="00953054" w:rsidRDefault="00B75601" w:rsidP="00AD5B89">
      <w:pPr>
        <w:pStyle w:val="ListParagraph"/>
        <w:numPr>
          <w:ilvl w:val="0"/>
          <w:numId w:val="20"/>
        </w:numPr>
        <w:spacing w:line="360" w:lineRule="auto"/>
        <w:jc w:val="both"/>
        <w:rPr>
          <w:sz w:val="22"/>
          <w:szCs w:val="22"/>
        </w:rPr>
      </w:pPr>
      <w:r>
        <w:rPr>
          <w:sz w:val="22"/>
          <w:szCs w:val="22"/>
        </w:rPr>
        <w:t>x</w:t>
      </w:r>
      <w:r w:rsidRPr="00953054">
        <w:rPr>
          <w:sz w:val="22"/>
          <w:szCs w:val="22"/>
        </w:rPr>
        <w:t>xx</w:t>
      </w:r>
    </w:p>
    <w:p w14:paraId="27CC1412" w14:textId="77777777" w:rsidR="00B75601" w:rsidRPr="00953054" w:rsidRDefault="00B75601" w:rsidP="00AD5B89">
      <w:pPr>
        <w:pStyle w:val="ListParagraph"/>
        <w:numPr>
          <w:ilvl w:val="0"/>
          <w:numId w:val="20"/>
        </w:numPr>
        <w:spacing w:line="360" w:lineRule="auto"/>
        <w:jc w:val="both"/>
        <w:rPr>
          <w:sz w:val="22"/>
          <w:szCs w:val="22"/>
        </w:rPr>
      </w:pPr>
      <w:r w:rsidRPr="00953054">
        <w:rPr>
          <w:sz w:val="22"/>
          <w:szCs w:val="22"/>
        </w:rPr>
        <w:t>xxx</w:t>
      </w:r>
    </w:p>
    <w:p w14:paraId="5B2AD014" w14:textId="77777777" w:rsidR="00B75601" w:rsidRPr="00953054" w:rsidRDefault="00B75601" w:rsidP="00B75601">
      <w:pPr>
        <w:spacing w:line="360" w:lineRule="auto"/>
        <w:ind w:left="360"/>
        <w:jc w:val="both"/>
        <w:rPr>
          <w:sz w:val="22"/>
          <w:szCs w:val="22"/>
        </w:rPr>
      </w:pPr>
      <w:r w:rsidRPr="00953054">
        <w:rPr>
          <w:sz w:val="22"/>
          <w:szCs w:val="22"/>
        </w:rPr>
        <w:t>Below we present the progress made in attaining the objectives of the xxx CIDP (</w:t>
      </w:r>
      <w:r w:rsidRPr="00953054">
        <w:rPr>
          <w:i/>
          <w:iCs/>
          <w:sz w:val="22"/>
          <w:szCs w:val="22"/>
        </w:rPr>
        <w:t>specify period</w:t>
      </w:r>
      <w:r w:rsidRPr="00953054">
        <w:rPr>
          <w:sz w:val="22"/>
          <w:szCs w:val="22"/>
        </w:rPr>
        <w:t xml:space="preserve">) for xxx County. </w:t>
      </w:r>
    </w:p>
    <w:p w14:paraId="147D6B6E" w14:textId="77777777" w:rsidR="00B75601" w:rsidRPr="00953054" w:rsidRDefault="00B75601" w:rsidP="00B75601">
      <w:pPr>
        <w:spacing w:line="360" w:lineRule="auto"/>
        <w:ind w:left="360"/>
        <w:jc w:val="both"/>
        <w:rPr>
          <w:sz w:val="22"/>
          <w:szCs w:val="22"/>
        </w:rPr>
      </w:pPr>
    </w:p>
    <w:p w14:paraId="2A8F1E79" w14:textId="77777777" w:rsidR="00B75601" w:rsidRPr="00953054" w:rsidRDefault="00B75601" w:rsidP="00B75601">
      <w:pPr>
        <w:spacing w:line="360" w:lineRule="auto"/>
        <w:jc w:val="both"/>
        <w:rPr>
          <w:sz w:val="22"/>
          <w:szCs w:val="22"/>
        </w:rPr>
      </w:pPr>
    </w:p>
    <w:p w14:paraId="4F90D4AF" w14:textId="77777777" w:rsidR="00B75601" w:rsidRPr="00953054" w:rsidRDefault="00B75601" w:rsidP="00B75601">
      <w:pPr>
        <w:autoSpaceDE/>
        <w:autoSpaceDN/>
        <w:jc w:val="both"/>
        <w:rPr>
          <w:sz w:val="22"/>
          <w:szCs w:val="22"/>
        </w:rPr>
      </w:pPr>
      <w:r w:rsidRPr="00953054">
        <w:rPr>
          <w:sz w:val="22"/>
          <w:szCs w:val="22"/>
        </w:rPr>
        <w:br w:type="page"/>
      </w:r>
    </w:p>
    <w:tbl>
      <w:tblPr>
        <w:tblpPr w:leftFromText="180" w:rightFromText="180" w:vertAnchor="text" w:horzAnchor="page" w:tblpX="1692" w:tblpY="232"/>
        <w:tblW w:w="514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53"/>
        <w:gridCol w:w="2262"/>
        <w:gridCol w:w="2151"/>
        <w:gridCol w:w="2495"/>
        <w:gridCol w:w="2179"/>
      </w:tblGrid>
      <w:tr w:rsidR="00B75601" w:rsidRPr="00953054" w14:paraId="39466596" w14:textId="77777777" w:rsidTr="002122A0">
        <w:trPr>
          <w:trHeight w:val="340"/>
        </w:trPr>
        <w:tc>
          <w:tcPr>
            <w:tcW w:w="429" w:type="pct"/>
            <w:shd w:val="clear" w:color="auto" w:fill="0070C0"/>
            <w:vAlign w:val="center"/>
          </w:tcPr>
          <w:p w14:paraId="023C176B" w14:textId="77777777" w:rsidR="00B75601" w:rsidRPr="00953054" w:rsidRDefault="00B75601" w:rsidP="002122A0">
            <w:pPr>
              <w:jc w:val="both"/>
              <w:rPr>
                <w:b/>
                <w:bCs/>
                <w:i/>
                <w:iCs/>
                <w:sz w:val="22"/>
                <w:szCs w:val="22"/>
              </w:rPr>
            </w:pPr>
            <w:r w:rsidRPr="00953054">
              <w:rPr>
                <w:b/>
                <w:bCs/>
                <w:i/>
                <w:iCs/>
                <w:sz w:val="22"/>
                <w:szCs w:val="22"/>
              </w:rPr>
              <w:lastRenderedPageBreak/>
              <w:t>S/No</w:t>
            </w:r>
          </w:p>
        </w:tc>
        <w:tc>
          <w:tcPr>
            <w:tcW w:w="1138" w:type="pct"/>
            <w:shd w:val="clear" w:color="auto" w:fill="0070C0"/>
            <w:vAlign w:val="center"/>
          </w:tcPr>
          <w:p w14:paraId="565B0F2E" w14:textId="77777777" w:rsidR="00B75601" w:rsidRPr="00953054" w:rsidRDefault="00B75601" w:rsidP="002122A0">
            <w:pPr>
              <w:jc w:val="both"/>
              <w:rPr>
                <w:b/>
                <w:bCs/>
                <w:i/>
                <w:iCs/>
                <w:sz w:val="22"/>
                <w:szCs w:val="22"/>
              </w:rPr>
            </w:pPr>
            <w:r w:rsidRPr="00953054">
              <w:rPr>
                <w:b/>
                <w:bCs/>
                <w:i/>
                <w:iCs/>
                <w:sz w:val="22"/>
                <w:szCs w:val="22"/>
              </w:rPr>
              <w:t>Strategic Objective as per CIDP (present the objectives on a high and strategic level)</w:t>
            </w:r>
          </w:p>
        </w:tc>
        <w:tc>
          <w:tcPr>
            <w:tcW w:w="1082" w:type="pct"/>
            <w:shd w:val="clear" w:color="auto" w:fill="0070C0"/>
          </w:tcPr>
          <w:p w14:paraId="7E623119" w14:textId="77777777" w:rsidR="00B75601" w:rsidRPr="00953054" w:rsidRDefault="00B75601" w:rsidP="002122A0">
            <w:pPr>
              <w:jc w:val="both"/>
              <w:rPr>
                <w:b/>
                <w:bCs/>
                <w:i/>
                <w:iCs/>
                <w:sz w:val="22"/>
                <w:szCs w:val="22"/>
              </w:rPr>
            </w:pPr>
            <w:r w:rsidRPr="00953054">
              <w:rPr>
                <w:b/>
                <w:bCs/>
                <w:i/>
                <w:iCs/>
                <w:sz w:val="22"/>
                <w:szCs w:val="22"/>
              </w:rPr>
              <w:t>Targeted Outcome</w:t>
            </w:r>
          </w:p>
        </w:tc>
        <w:tc>
          <w:tcPr>
            <w:tcW w:w="1255" w:type="pct"/>
            <w:shd w:val="clear" w:color="auto" w:fill="0070C0"/>
            <w:vAlign w:val="center"/>
          </w:tcPr>
          <w:p w14:paraId="180297AD" w14:textId="77777777" w:rsidR="00B75601" w:rsidRPr="00953054" w:rsidRDefault="00B75601" w:rsidP="002122A0">
            <w:pPr>
              <w:jc w:val="both"/>
              <w:rPr>
                <w:b/>
                <w:bCs/>
                <w:i/>
                <w:iCs/>
                <w:sz w:val="22"/>
                <w:szCs w:val="22"/>
              </w:rPr>
            </w:pPr>
            <w:r w:rsidRPr="00953054">
              <w:rPr>
                <w:b/>
                <w:bCs/>
                <w:i/>
                <w:iCs/>
                <w:sz w:val="22"/>
                <w:szCs w:val="22"/>
              </w:rPr>
              <w:t>Performance/Progress made up since inception from the latest CIDP</w:t>
            </w:r>
          </w:p>
        </w:tc>
        <w:tc>
          <w:tcPr>
            <w:tcW w:w="1097" w:type="pct"/>
            <w:shd w:val="clear" w:color="auto" w:fill="0070C0"/>
            <w:vAlign w:val="center"/>
          </w:tcPr>
          <w:p w14:paraId="36818A9C" w14:textId="77777777" w:rsidR="00B75601" w:rsidRPr="00953054" w:rsidRDefault="00B75601" w:rsidP="002122A0">
            <w:pPr>
              <w:jc w:val="both"/>
              <w:rPr>
                <w:b/>
                <w:bCs/>
                <w:i/>
                <w:iCs/>
                <w:sz w:val="22"/>
                <w:szCs w:val="22"/>
              </w:rPr>
            </w:pPr>
            <w:r w:rsidRPr="00953054">
              <w:rPr>
                <w:b/>
                <w:bCs/>
                <w:i/>
                <w:iCs/>
                <w:sz w:val="22"/>
                <w:szCs w:val="22"/>
              </w:rPr>
              <w:t>Remarks (Explain</w:t>
            </w:r>
          </w:p>
          <w:p w14:paraId="22AF5672" w14:textId="77777777" w:rsidR="00B75601" w:rsidRPr="00953054" w:rsidRDefault="00B75601" w:rsidP="002122A0">
            <w:pPr>
              <w:jc w:val="both"/>
              <w:rPr>
                <w:b/>
                <w:bCs/>
                <w:i/>
                <w:iCs/>
                <w:sz w:val="22"/>
                <w:szCs w:val="22"/>
              </w:rPr>
            </w:pPr>
            <w:r w:rsidRPr="00953054">
              <w:rPr>
                <w:b/>
                <w:bCs/>
                <w:i/>
                <w:iCs/>
                <w:sz w:val="22"/>
                <w:szCs w:val="22"/>
              </w:rPr>
              <w:t>the</w:t>
            </w:r>
          </w:p>
          <w:p w14:paraId="3B9409BD" w14:textId="77777777" w:rsidR="00B75601" w:rsidRPr="00953054" w:rsidRDefault="00B75601" w:rsidP="002122A0">
            <w:pPr>
              <w:jc w:val="both"/>
              <w:rPr>
                <w:b/>
                <w:bCs/>
                <w:i/>
                <w:iCs/>
                <w:sz w:val="22"/>
                <w:szCs w:val="22"/>
              </w:rPr>
            </w:pPr>
            <w:r w:rsidRPr="00953054">
              <w:rPr>
                <w:b/>
                <w:bCs/>
                <w:i/>
                <w:iCs/>
                <w:sz w:val="22"/>
                <w:szCs w:val="22"/>
              </w:rPr>
              <w:t>reasons underperformance/ Overperformance)</w:t>
            </w:r>
          </w:p>
        </w:tc>
      </w:tr>
      <w:tr w:rsidR="00B75601" w:rsidRPr="00953054" w14:paraId="07437146" w14:textId="77777777" w:rsidTr="002122A0">
        <w:trPr>
          <w:trHeight w:val="340"/>
        </w:trPr>
        <w:tc>
          <w:tcPr>
            <w:tcW w:w="429" w:type="pct"/>
            <w:shd w:val="clear" w:color="auto" w:fill="auto"/>
            <w:vAlign w:val="center"/>
          </w:tcPr>
          <w:p w14:paraId="5CB401BC" w14:textId="77777777" w:rsidR="00B75601" w:rsidRPr="00953054" w:rsidRDefault="00B75601" w:rsidP="002122A0">
            <w:pPr>
              <w:spacing w:line="360" w:lineRule="auto"/>
              <w:jc w:val="both"/>
              <w:rPr>
                <w:sz w:val="22"/>
                <w:szCs w:val="22"/>
              </w:rPr>
            </w:pPr>
            <w:r w:rsidRPr="00953054">
              <w:rPr>
                <w:sz w:val="22"/>
                <w:szCs w:val="22"/>
              </w:rPr>
              <w:t>1</w:t>
            </w:r>
          </w:p>
        </w:tc>
        <w:tc>
          <w:tcPr>
            <w:tcW w:w="1138" w:type="pct"/>
            <w:shd w:val="clear" w:color="auto" w:fill="auto"/>
            <w:vAlign w:val="center"/>
          </w:tcPr>
          <w:p w14:paraId="00B365C3" w14:textId="77777777" w:rsidR="00B75601" w:rsidRPr="00953054" w:rsidRDefault="00B75601" w:rsidP="002122A0">
            <w:pPr>
              <w:spacing w:line="360" w:lineRule="auto"/>
              <w:jc w:val="both"/>
              <w:rPr>
                <w:sz w:val="22"/>
                <w:szCs w:val="22"/>
              </w:rPr>
            </w:pPr>
            <w:r w:rsidRPr="00953054">
              <w:rPr>
                <w:sz w:val="22"/>
                <w:szCs w:val="22"/>
              </w:rPr>
              <w:t>Provide quality physical infrastructure in the County.</w:t>
            </w:r>
          </w:p>
        </w:tc>
        <w:tc>
          <w:tcPr>
            <w:tcW w:w="1082" w:type="pct"/>
            <w:vAlign w:val="center"/>
          </w:tcPr>
          <w:p w14:paraId="7D53A2DB" w14:textId="77777777" w:rsidR="00B75601" w:rsidRPr="00953054" w:rsidRDefault="00B75601" w:rsidP="002122A0">
            <w:pPr>
              <w:spacing w:line="360" w:lineRule="auto"/>
              <w:jc w:val="both"/>
              <w:rPr>
                <w:sz w:val="22"/>
                <w:szCs w:val="22"/>
              </w:rPr>
            </w:pPr>
            <w:r w:rsidRPr="00953054">
              <w:rPr>
                <w:sz w:val="22"/>
                <w:szCs w:val="22"/>
              </w:rPr>
              <w:t>xxx</w:t>
            </w:r>
          </w:p>
        </w:tc>
        <w:tc>
          <w:tcPr>
            <w:tcW w:w="1255" w:type="pct"/>
            <w:shd w:val="clear" w:color="auto" w:fill="auto"/>
            <w:vAlign w:val="center"/>
          </w:tcPr>
          <w:p w14:paraId="0C9BB488" w14:textId="77777777" w:rsidR="00B75601" w:rsidRPr="00953054" w:rsidRDefault="00B75601" w:rsidP="002122A0">
            <w:pPr>
              <w:spacing w:line="360" w:lineRule="auto"/>
              <w:jc w:val="both"/>
              <w:rPr>
                <w:sz w:val="22"/>
                <w:szCs w:val="22"/>
              </w:rPr>
            </w:pPr>
            <w:r w:rsidRPr="00953054">
              <w:rPr>
                <w:sz w:val="22"/>
                <w:szCs w:val="22"/>
              </w:rPr>
              <w:t>xxx</w:t>
            </w:r>
          </w:p>
        </w:tc>
        <w:tc>
          <w:tcPr>
            <w:tcW w:w="1097" w:type="pct"/>
            <w:shd w:val="clear" w:color="auto" w:fill="auto"/>
            <w:vAlign w:val="center"/>
          </w:tcPr>
          <w:p w14:paraId="4C6985EB" w14:textId="77777777" w:rsidR="00B75601" w:rsidRPr="00953054" w:rsidRDefault="00B75601" w:rsidP="002122A0">
            <w:pPr>
              <w:spacing w:line="360" w:lineRule="auto"/>
              <w:jc w:val="both"/>
              <w:rPr>
                <w:sz w:val="22"/>
                <w:szCs w:val="22"/>
              </w:rPr>
            </w:pPr>
          </w:p>
        </w:tc>
      </w:tr>
      <w:tr w:rsidR="00B75601" w:rsidRPr="00953054" w14:paraId="528C5E90" w14:textId="77777777" w:rsidTr="002122A0">
        <w:trPr>
          <w:trHeight w:val="340"/>
        </w:trPr>
        <w:tc>
          <w:tcPr>
            <w:tcW w:w="429" w:type="pct"/>
            <w:shd w:val="clear" w:color="auto" w:fill="auto"/>
            <w:vAlign w:val="center"/>
          </w:tcPr>
          <w:p w14:paraId="415D494B" w14:textId="77777777" w:rsidR="00B75601" w:rsidRPr="00953054" w:rsidRDefault="00B75601" w:rsidP="002122A0">
            <w:pPr>
              <w:spacing w:line="360" w:lineRule="auto"/>
              <w:jc w:val="both"/>
              <w:rPr>
                <w:sz w:val="22"/>
                <w:szCs w:val="22"/>
              </w:rPr>
            </w:pPr>
            <w:r w:rsidRPr="00953054">
              <w:rPr>
                <w:sz w:val="22"/>
                <w:szCs w:val="22"/>
              </w:rPr>
              <w:t>2</w:t>
            </w:r>
          </w:p>
        </w:tc>
        <w:tc>
          <w:tcPr>
            <w:tcW w:w="1138" w:type="pct"/>
            <w:shd w:val="clear" w:color="auto" w:fill="auto"/>
            <w:vAlign w:val="center"/>
          </w:tcPr>
          <w:p w14:paraId="32D1AB4C" w14:textId="77777777" w:rsidR="00B75601" w:rsidRPr="00953054" w:rsidRDefault="00B75601" w:rsidP="002122A0">
            <w:pPr>
              <w:spacing w:line="360" w:lineRule="auto"/>
              <w:jc w:val="both"/>
              <w:rPr>
                <w:sz w:val="22"/>
                <w:szCs w:val="22"/>
              </w:rPr>
            </w:pPr>
            <w:r w:rsidRPr="00953054">
              <w:rPr>
                <w:sz w:val="22"/>
                <w:szCs w:val="22"/>
              </w:rPr>
              <w:t>xxx</w:t>
            </w:r>
          </w:p>
        </w:tc>
        <w:tc>
          <w:tcPr>
            <w:tcW w:w="1082" w:type="pct"/>
            <w:vAlign w:val="center"/>
          </w:tcPr>
          <w:p w14:paraId="30A54F6A" w14:textId="77777777" w:rsidR="00B75601" w:rsidRPr="00953054" w:rsidRDefault="00B75601" w:rsidP="002122A0">
            <w:pPr>
              <w:spacing w:line="360" w:lineRule="auto"/>
              <w:jc w:val="both"/>
              <w:rPr>
                <w:sz w:val="22"/>
                <w:szCs w:val="22"/>
              </w:rPr>
            </w:pPr>
            <w:r w:rsidRPr="00953054">
              <w:rPr>
                <w:sz w:val="22"/>
                <w:szCs w:val="22"/>
              </w:rPr>
              <w:t>xxx</w:t>
            </w:r>
          </w:p>
        </w:tc>
        <w:tc>
          <w:tcPr>
            <w:tcW w:w="1255" w:type="pct"/>
            <w:shd w:val="clear" w:color="auto" w:fill="auto"/>
            <w:vAlign w:val="center"/>
          </w:tcPr>
          <w:p w14:paraId="50E44FF4" w14:textId="77777777" w:rsidR="00B75601" w:rsidRPr="00953054" w:rsidRDefault="00B75601" w:rsidP="002122A0">
            <w:pPr>
              <w:spacing w:line="360" w:lineRule="auto"/>
              <w:jc w:val="both"/>
              <w:rPr>
                <w:sz w:val="22"/>
                <w:szCs w:val="22"/>
              </w:rPr>
            </w:pPr>
            <w:r w:rsidRPr="00953054">
              <w:rPr>
                <w:sz w:val="22"/>
                <w:szCs w:val="22"/>
              </w:rPr>
              <w:t>xxx</w:t>
            </w:r>
          </w:p>
        </w:tc>
        <w:tc>
          <w:tcPr>
            <w:tcW w:w="1097" w:type="pct"/>
            <w:shd w:val="clear" w:color="auto" w:fill="auto"/>
            <w:vAlign w:val="center"/>
          </w:tcPr>
          <w:p w14:paraId="0C183F30" w14:textId="4E136BD5" w:rsidR="00B75601" w:rsidRPr="00953054" w:rsidRDefault="00B75601" w:rsidP="7C441CF9">
            <w:pPr>
              <w:spacing w:line="360" w:lineRule="auto"/>
              <w:jc w:val="both"/>
              <w:rPr>
                <w:sz w:val="22"/>
                <w:szCs w:val="22"/>
              </w:rPr>
            </w:pPr>
          </w:p>
          <w:p w14:paraId="61DC1131" w14:textId="66245A33" w:rsidR="00B75601" w:rsidRPr="00953054" w:rsidRDefault="00B75601" w:rsidP="002122A0">
            <w:pPr>
              <w:spacing w:line="360" w:lineRule="auto"/>
              <w:jc w:val="both"/>
              <w:rPr>
                <w:sz w:val="22"/>
                <w:szCs w:val="22"/>
              </w:rPr>
            </w:pPr>
          </w:p>
        </w:tc>
      </w:tr>
      <w:tr w:rsidR="00B75601" w:rsidRPr="00953054" w14:paraId="288CC62F" w14:textId="77777777" w:rsidTr="002122A0">
        <w:trPr>
          <w:trHeight w:val="340"/>
        </w:trPr>
        <w:tc>
          <w:tcPr>
            <w:tcW w:w="429" w:type="pct"/>
            <w:shd w:val="clear" w:color="auto" w:fill="auto"/>
            <w:vAlign w:val="center"/>
          </w:tcPr>
          <w:p w14:paraId="6E14AB60" w14:textId="77777777" w:rsidR="00B75601" w:rsidRPr="00953054" w:rsidRDefault="00B75601" w:rsidP="002122A0">
            <w:pPr>
              <w:spacing w:line="360" w:lineRule="auto"/>
              <w:jc w:val="both"/>
              <w:rPr>
                <w:sz w:val="22"/>
                <w:szCs w:val="22"/>
              </w:rPr>
            </w:pPr>
          </w:p>
        </w:tc>
        <w:tc>
          <w:tcPr>
            <w:tcW w:w="1138" w:type="pct"/>
            <w:shd w:val="clear" w:color="auto" w:fill="auto"/>
            <w:vAlign w:val="center"/>
          </w:tcPr>
          <w:p w14:paraId="29FF85C0" w14:textId="77777777" w:rsidR="00B75601" w:rsidRPr="00953054" w:rsidRDefault="00B75601" w:rsidP="002122A0">
            <w:pPr>
              <w:spacing w:line="360" w:lineRule="auto"/>
              <w:jc w:val="both"/>
              <w:rPr>
                <w:sz w:val="22"/>
                <w:szCs w:val="22"/>
              </w:rPr>
            </w:pPr>
            <w:r w:rsidRPr="00953054">
              <w:rPr>
                <w:sz w:val="22"/>
                <w:szCs w:val="22"/>
              </w:rPr>
              <w:t>xxx</w:t>
            </w:r>
          </w:p>
        </w:tc>
        <w:tc>
          <w:tcPr>
            <w:tcW w:w="1082" w:type="pct"/>
            <w:vAlign w:val="center"/>
          </w:tcPr>
          <w:p w14:paraId="4ABAE49A" w14:textId="77777777" w:rsidR="00B75601" w:rsidRPr="00953054" w:rsidRDefault="00B75601" w:rsidP="002122A0">
            <w:pPr>
              <w:spacing w:line="360" w:lineRule="auto"/>
              <w:jc w:val="both"/>
              <w:rPr>
                <w:sz w:val="22"/>
                <w:szCs w:val="22"/>
              </w:rPr>
            </w:pPr>
            <w:r w:rsidRPr="00953054">
              <w:rPr>
                <w:sz w:val="22"/>
                <w:szCs w:val="22"/>
              </w:rPr>
              <w:t>xxx</w:t>
            </w:r>
          </w:p>
        </w:tc>
        <w:tc>
          <w:tcPr>
            <w:tcW w:w="1255" w:type="pct"/>
            <w:shd w:val="clear" w:color="auto" w:fill="auto"/>
            <w:vAlign w:val="center"/>
          </w:tcPr>
          <w:p w14:paraId="7EE0B737" w14:textId="77777777" w:rsidR="00B75601" w:rsidRPr="00953054" w:rsidRDefault="00B75601" w:rsidP="002122A0">
            <w:pPr>
              <w:spacing w:line="360" w:lineRule="auto"/>
              <w:jc w:val="both"/>
              <w:rPr>
                <w:sz w:val="22"/>
                <w:szCs w:val="22"/>
              </w:rPr>
            </w:pPr>
            <w:r w:rsidRPr="00953054">
              <w:rPr>
                <w:sz w:val="22"/>
                <w:szCs w:val="22"/>
              </w:rPr>
              <w:t>xxx</w:t>
            </w:r>
          </w:p>
        </w:tc>
        <w:tc>
          <w:tcPr>
            <w:tcW w:w="1097" w:type="pct"/>
            <w:shd w:val="clear" w:color="auto" w:fill="auto"/>
            <w:vAlign w:val="center"/>
          </w:tcPr>
          <w:p w14:paraId="0DE1BFEE" w14:textId="77777777" w:rsidR="00B75601" w:rsidRPr="00953054" w:rsidRDefault="00B75601" w:rsidP="002122A0">
            <w:pPr>
              <w:spacing w:line="360" w:lineRule="auto"/>
              <w:jc w:val="both"/>
              <w:rPr>
                <w:sz w:val="22"/>
                <w:szCs w:val="22"/>
              </w:rPr>
            </w:pPr>
          </w:p>
        </w:tc>
      </w:tr>
    </w:tbl>
    <w:p w14:paraId="3B9BBFCF" w14:textId="77777777" w:rsidR="00B75601" w:rsidRPr="00953054" w:rsidRDefault="00B75601" w:rsidP="00B75601">
      <w:pPr>
        <w:spacing w:line="360" w:lineRule="auto"/>
        <w:jc w:val="both"/>
        <w:rPr>
          <w:sz w:val="22"/>
          <w:szCs w:val="22"/>
        </w:rPr>
      </w:pPr>
    </w:p>
    <w:p w14:paraId="611A2DA8" w14:textId="77777777" w:rsidR="00B75601" w:rsidRPr="00953054" w:rsidRDefault="00B75601" w:rsidP="00B75601">
      <w:pPr>
        <w:spacing w:line="360" w:lineRule="auto"/>
        <w:ind w:left="300"/>
        <w:jc w:val="both"/>
        <w:rPr>
          <w:b/>
          <w:bCs/>
          <w:i/>
          <w:iCs/>
          <w:sz w:val="22"/>
          <w:szCs w:val="22"/>
        </w:rPr>
      </w:pPr>
      <w:r w:rsidRPr="00953054">
        <w:rPr>
          <w:b/>
          <w:bCs/>
          <w:sz w:val="22"/>
          <w:szCs w:val="22"/>
        </w:rPr>
        <w:t>Progress on Attainment of Development Objectives from Annual Development Plan for FY 20xx</w:t>
      </w:r>
      <w:r w:rsidRPr="00953054">
        <w:rPr>
          <w:b/>
          <w:bCs/>
          <w:i/>
          <w:iCs/>
          <w:sz w:val="22"/>
          <w:szCs w:val="22"/>
        </w:rPr>
        <w:t>- Customize as per specific county.</w:t>
      </w:r>
    </w:p>
    <w:p w14:paraId="44566E7B" w14:textId="77777777" w:rsidR="00B75601" w:rsidRPr="00953054" w:rsidRDefault="00B75601" w:rsidP="00B75601">
      <w:pPr>
        <w:spacing w:line="360" w:lineRule="auto"/>
        <w:ind w:left="300"/>
        <w:jc w:val="both"/>
        <w:rPr>
          <w:sz w:val="22"/>
          <w:szCs w:val="22"/>
        </w:rPr>
      </w:pPr>
      <w:r w:rsidRPr="00953054">
        <w:rPr>
          <w:sz w:val="22"/>
          <w:szCs w:val="22"/>
        </w:rPr>
        <w:t>For purposes of implementing and cascading the above development objectives to specific sectors, all the development objectives were made specific, measurable, achievable, realistic and time-bound (SMART) and converted into development outcomes. Attendant indicators were identified for reasons of tracking progress and performance measurement: Below we provide the progress on attaining the stated objectives:</w:t>
      </w:r>
    </w:p>
    <w:p w14:paraId="42D94677" w14:textId="77777777" w:rsidR="00B75601" w:rsidRPr="00953054" w:rsidRDefault="00B75601" w:rsidP="00B75601">
      <w:pPr>
        <w:spacing w:line="360" w:lineRule="auto"/>
        <w:jc w:val="both"/>
        <w:rPr>
          <w:sz w:val="22"/>
          <w:szCs w:val="22"/>
        </w:rPr>
      </w:pPr>
    </w:p>
    <w:p w14:paraId="24711EA5" w14:textId="77777777" w:rsidR="00B75601" w:rsidRPr="00953054" w:rsidRDefault="00B75601" w:rsidP="00AD5B89">
      <w:pPr>
        <w:pStyle w:val="ListParagraph"/>
        <w:numPr>
          <w:ilvl w:val="0"/>
          <w:numId w:val="7"/>
        </w:numPr>
        <w:spacing w:line="360" w:lineRule="auto"/>
        <w:jc w:val="both"/>
        <w:rPr>
          <w:sz w:val="22"/>
          <w:szCs w:val="22"/>
        </w:rPr>
      </w:pPr>
      <w:r w:rsidRPr="00953054">
        <w:rPr>
          <w:b/>
          <w:bCs/>
          <w:sz w:val="22"/>
          <w:szCs w:val="22"/>
        </w:rPr>
        <w:t>PUBLIC WORKS ROADS AND TRANSPORT</w:t>
      </w:r>
      <w:r w:rsidRPr="00953054">
        <w:rPr>
          <w:sz w:val="22"/>
          <w:szCs w:val="22"/>
        </w:rPr>
        <w:t xml:space="preserve"> (</w:t>
      </w:r>
      <w:r w:rsidRPr="00953054">
        <w:rPr>
          <w:i/>
          <w:iCs/>
          <w:sz w:val="22"/>
          <w:szCs w:val="22"/>
        </w:rPr>
        <w:t>each department to have its own table or presented in a more suitable format to the county’s operations)</w:t>
      </w:r>
    </w:p>
    <w:p w14:paraId="22B16A7F" w14:textId="77777777" w:rsidR="00B75601" w:rsidRPr="00953054" w:rsidRDefault="00B75601" w:rsidP="00B75601">
      <w:pPr>
        <w:spacing w:line="360" w:lineRule="auto"/>
        <w:jc w:val="both"/>
        <w:rPr>
          <w:bCs/>
          <w:i/>
          <w:iCs/>
          <w:color w:val="FF0000"/>
          <w:sz w:val="22"/>
          <w:szCs w:val="22"/>
        </w:rPr>
      </w:pPr>
    </w:p>
    <w:p w14:paraId="0B4F59B7" w14:textId="77777777" w:rsidR="00B75601" w:rsidRDefault="00B75601" w:rsidP="00B75601">
      <w:pPr>
        <w:spacing w:line="360" w:lineRule="auto"/>
        <w:ind w:firstLine="360"/>
        <w:jc w:val="both"/>
        <w:rPr>
          <w:i/>
          <w:iCs/>
          <w:sz w:val="22"/>
          <w:szCs w:val="22"/>
        </w:rPr>
        <w:sectPr w:rsidR="00B75601" w:rsidSect="00B75601">
          <w:headerReference w:type="even" r:id="rId17"/>
          <w:headerReference w:type="default" r:id="rId18"/>
          <w:footerReference w:type="default" r:id="rId19"/>
          <w:headerReference w:type="first" r:id="rId20"/>
          <w:footerReference w:type="first" r:id="rId21"/>
          <w:pgSz w:w="12240" w:h="15840" w:code="1"/>
          <w:pgMar w:top="864" w:right="1152" w:bottom="1134" w:left="1418" w:header="567" w:footer="283" w:gutter="0"/>
          <w:pgNumType w:fmt="lowerRoman" w:start="2"/>
          <w:cols w:space="720"/>
          <w:titlePg/>
          <w:docGrid w:linePitch="326"/>
        </w:sectPr>
      </w:pPr>
      <w:r w:rsidRPr="00953054">
        <w:rPr>
          <w:i/>
          <w:iCs/>
          <w:sz w:val="22"/>
          <w:szCs w:val="22"/>
        </w:rPr>
        <w:t>N/B: Data and information provided here should be verifiable against the ADP.</w:t>
      </w:r>
    </w:p>
    <w:p w14:paraId="7E317135" w14:textId="77777777" w:rsidR="00B75601" w:rsidRDefault="00B75601" w:rsidP="00B75601">
      <w:pPr>
        <w:autoSpaceDE/>
        <w:autoSpaceDN/>
        <w:jc w:val="both"/>
        <w:rPr>
          <w:i/>
          <w:iCs/>
          <w:sz w:val="22"/>
          <w:szCs w:val="22"/>
        </w:rPr>
      </w:pPr>
    </w:p>
    <w:p w14:paraId="49D0F324" w14:textId="77777777" w:rsidR="00B75601" w:rsidRPr="00953054" w:rsidRDefault="00B75601" w:rsidP="00B75601">
      <w:pPr>
        <w:spacing w:line="360" w:lineRule="auto"/>
        <w:jc w:val="both"/>
        <w:rPr>
          <w:b/>
          <w:bCs/>
          <w:i/>
          <w:iCs/>
          <w:sz w:val="22"/>
          <w:szCs w:val="22"/>
        </w:rPr>
      </w:pPr>
      <w:r w:rsidRPr="00953054">
        <w:rPr>
          <w:b/>
          <w:bCs/>
          <w:i/>
          <w:iCs/>
          <w:sz w:val="22"/>
          <w:szCs w:val="22"/>
        </w:rPr>
        <w:t>Table xx1: Programme performance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46"/>
        <w:gridCol w:w="1193"/>
        <w:gridCol w:w="1347"/>
        <w:gridCol w:w="1270"/>
        <w:gridCol w:w="1439"/>
        <w:gridCol w:w="932"/>
        <w:gridCol w:w="921"/>
        <w:gridCol w:w="1145"/>
        <w:gridCol w:w="932"/>
        <w:gridCol w:w="921"/>
        <w:gridCol w:w="1145"/>
        <w:gridCol w:w="1441"/>
      </w:tblGrid>
      <w:tr w:rsidR="003547B0" w:rsidRPr="00953054" w14:paraId="7D617004" w14:textId="77777777" w:rsidTr="00962717">
        <w:tc>
          <w:tcPr>
            <w:tcW w:w="414" w:type="pct"/>
            <w:vMerge w:val="restart"/>
            <w:shd w:val="clear" w:color="auto" w:fill="5B9BD5"/>
          </w:tcPr>
          <w:p w14:paraId="700C93B4" w14:textId="77777777" w:rsidR="00B75601" w:rsidRPr="00953054" w:rsidRDefault="00B75601" w:rsidP="002122A0">
            <w:pPr>
              <w:spacing w:line="360" w:lineRule="auto"/>
              <w:jc w:val="both"/>
              <w:rPr>
                <w:b/>
                <w:sz w:val="22"/>
                <w:szCs w:val="22"/>
              </w:rPr>
            </w:pPr>
            <w:r w:rsidRPr="00953054">
              <w:rPr>
                <w:b/>
                <w:sz w:val="22"/>
                <w:szCs w:val="22"/>
              </w:rPr>
              <w:t>Program</w:t>
            </w:r>
          </w:p>
        </w:tc>
        <w:tc>
          <w:tcPr>
            <w:tcW w:w="431" w:type="pct"/>
            <w:vMerge w:val="restart"/>
            <w:shd w:val="clear" w:color="auto" w:fill="5B9BD5"/>
          </w:tcPr>
          <w:p w14:paraId="2D8B4240" w14:textId="77777777" w:rsidR="00B75601" w:rsidRPr="00953054" w:rsidRDefault="00B75601" w:rsidP="002122A0">
            <w:pPr>
              <w:spacing w:line="360" w:lineRule="auto"/>
              <w:jc w:val="both"/>
              <w:rPr>
                <w:b/>
                <w:sz w:val="22"/>
                <w:szCs w:val="22"/>
              </w:rPr>
            </w:pPr>
            <w:r w:rsidRPr="00953054">
              <w:rPr>
                <w:b/>
                <w:sz w:val="22"/>
                <w:szCs w:val="22"/>
              </w:rPr>
              <w:t>Strategic Objective</w:t>
            </w:r>
          </w:p>
        </w:tc>
        <w:tc>
          <w:tcPr>
            <w:tcW w:w="487" w:type="pct"/>
            <w:vMerge w:val="restart"/>
            <w:shd w:val="clear" w:color="auto" w:fill="5B9BD5"/>
          </w:tcPr>
          <w:p w14:paraId="52794D44" w14:textId="47D9CC5A" w:rsidR="00B75601" w:rsidRPr="00953054" w:rsidRDefault="00456CB6" w:rsidP="002122A0">
            <w:pPr>
              <w:spacing w:line="360" w:lineRule="auto"/>
              <w:jc w:val="both"/>
              <w:rPr>
                <w:b/>
                <w:sz w:val="22"/>
                <w:szCs w:val="22"/>
              </w:rPr>
            </w:pPr>
            <w:r w:rsidRPr="00953054">
              <w:rPr>
                <w:b/>
                <w:sz w:val="22"/>
                <w:szCs w:val="22"/>
              </w:rPr>
              <w:t>Output indicator</w:t>
            </w:r>
          </w:p>
        </w:tc>
        <w:tc>
          <w:tcPr>
            <w:tcW w:w="459" w:type="pct"/>
            <w:vMerge w:val="restart"/>
            <w:shd w:val="clear" w:color="auto" w:fill="5B9BD5"/>
          </w:tcPr>
          <w:p w14:paraId="12961681" w14:textId="77777777" w:rsidR="00B75601" w:rsidRPr="00953054" w:rsidRDefault="00B75601" w:rsidP="002122A0">
            <w:pPr>
              <w:spacing w:line="360" w:lineRule="auto"/>
              <w:jc w:val="both"/>
              <w:rPr>
                <w:b/>
                <w:sz w:val="22"/>
                <w:szCs w:val="22"/>
              </w:rPr>
            </w:pPr>
            <w:r w:rsidRPr="00953054">
              <w:rPr>
                <w:b/>
                <w:sz w:val="22"/>
                <w:szCs w:val="22"/>
              </w:rPr>
              <w:t>Output</w:t>
            </w:r>
          </w:p>
        </w:tc>
        <w:tc>
          <w:tcPr>
            <w:tcW w:w="520" w:type="pct"/>
            <w:vMerge w:val="restart"/>
            <w:shd w:val="clear" w:color="auto" w:fill="5B9BD5"/>
          </w:tcPr>
          <w:p w14:paraId="22E9FC73" w14:textId="24A0AE28" w:rsidR="00B75601" w:rsidRPr="00953054" w:rsidRDefault="007A5CBE" w:rsidP="002122A0">
            <w:pPr>
              <w:spacing w:line="360" w:lineRule="auto"/>
              <w:jc w:val="both"/>
              <w:rPr>
                <w:b/>
                <w:sz w:val="22"/>
                <w:szCs w:val="22"/>
              </w:rPr>
            </w:pPr>
            <w:r w:rsidRPr="00953054">
              <w:rPr>
                <w:b/>
                <w:sz w:val="22"/>
                <w:szCs w:val="22"/>
              </w:rPr>
              <w:t xml:space="preserve">Outcome </w:t>
            </w:r>
          </w:p>
        </w:tc>
        <w:tc>
          <w:tcPr>
            <w:tcW w:w="1083" w:type="pct"/>
            <w:gridSpan w:val="3"/>
            <w:shd w:val="clear" w:color="auto" w:fill="5B9BD5"/>
          </w:tcPr>
          <w:p w14:paraId="05869A5A" w14:textId="77777777" w:rsidR="00B75601" w:rsidRPr="00953054" w:rsidRDefault="00B75601" w:rsidP="002122A0">
            <w:pPr>
              <w:spacing w:line="360" w:lineRule="auto"/>
              <w:jc w:val="both"/>
              <w:rPr>
                <w:b/>
                <w:sz w:val="22"/>
                <w:szCs w:val="22"/>
              </w:rPr>
            </w:pPr>
            <w:r w:rsidRPr="00953054">
              <w:rPr>
                <w:b/>
                <w:sz w:val="22"/>
                <w:szCs w:val="22"/>
              </w:rPr>
              <w:t>Achievement for the   FY</w:t>
            </w:r>
          </w:p>
        </w:tc>
        <w:tc>
          <w:tcPr>
            <w:tcW w:w="1084" w:type="pct"/>
            <w:gridSpan w:val="3"/>
            <w:shd w:val="clear" w:color="auto" w:fill="5B9BD5"/>
          </w:tcPr>
          <w:p w14:paraId="17DC289E" w14:textId="77777777" w:rsidR="00B75601" w:rsidRPr="00953054" w:rsidRDefault="00B75601" w:rsidP="002122A0">
            <w:pPr>
              <w:spacing w:line="360" w:lineRule="auto"/>
              <w:jc w:val="both"/>
              <w:rPr>
                <w:b/>
                <w:sz w:val="22"/>
                <w:szCs w:val="22"/>
              </w:rPr>
            </w:pPr>
            <w:r w:rsidRPr="00953054">
              <w:rPr>
                <w:b/>
                <w:sz w:val="22"/>
                <w:szCs w:val="22"/>
              </w:rPr>
              <w:t>Cumulative Achievement by end of  FY</w:t>
            </w:r>
          </w:p>
        </w:tc>
        <w:tc>
          <w:tcPr>
            <w:tcW w:w="523" w:type="pct"/>
            <w:vMerge w:val="restart"/>
            <w:shd w:val="clear" w:color="auto" w:fill="5B9BD5"/>
          </w:tcPr>
          <w:p w14:paraId="740EF888" w14:textId="77777777" w:rsidR="00B75601" w:rsidRPr="00953054" w:rsidRDefault="00B75601" w:rsidP="002122A0">
            <w:pPr>
              <w:spacing w:line="360" w:lineRule="auto"/>
              <w:jc w:val="both"/>
              <w:rPr>
                <w:b/>
                <w:sz w:val="22"/>
                <w:szCs w:val="22"/>
              </w:rPr>
            </w:pPr>
            <w:r w:rsidRPr="00953054">
              <w:rPr>
                <w:b/>
                <w:sz w:val="22"/>
                <w:szCs w:val="22"/>
              </w:rPr>
              <w:t>Remarks</w:t>
            </w:r>
          </w:p>
        </w:tc>
      </w:tr>
      <w:tr w:rsidR="00F652B8" w:rsidRPr="00953054" w14:paraId="6FBC66A4" w14:textId="77777777" w:rsidTr="00962717">
        <w:tc>
          <w:tcPr>
            <w:tcW w:w="414" w:type="pct"/>
            <w:vMerge/>
            <w:shd w:val="clear" w:color="auto" w:fill="5B9BD5"/>
          </w:tcPr>
          <w:p w14:paraId="1E1337FA" w14:textId="77777777" w:rsidR="00B75601" w:rsidRPr="00953054" w:rsidRDefault="00B75601" w:rsidP="002122A0">
            <w:pPr>
              <w:spacing w:line="360" w:lineRule="auto"/>
              <w:jc w:val="both"/>
              <w:rPr>
                <w:b/>
                <w:sz w:val="22"/>
                <w:szCs w:val="22"/>
              </w:rPr>
            </w:pPr>
          </w:p>
        </w:tc>
        <w:tc>
          <w:tcPr>
            <w:tcW w:w="431" w:type="pct"/>
            <w:vMerge/>
            <w:shd w:val="clear" w:color="auto" w:fill="5B9BD5"/>
          </w:tcPr>
          <w:p w14:paraId="6257224C" w14:textId="77777777" w:rsidR="00B75601" w:rsidRPr="00953054" w:rsidRDefault="00B75601" w:rsidP="002122A0">
            <w:pPr>
              <w:spacing w:line="360" w:lineRule="auto"/>
              <w:jc w:val="both"/>
              <w:rPr>
                <w:b/>
                <w:sz w:val="22"/>
                <w:szCs w:val="22"/>
              </w:rPr>
            </w:pPr>
          </w:p>
        </w:tc>
        <w:tc>
          <w:tcPr>
            <w:tcW w:w="487" w:type="pct"/>
            <w:vMerge/>
            <w:shd w:val="clear" w:color="auto" w:fill="5B9BD5"/>
          </w:tcPr>
          <w:p w14:paraId="43CBAB74" w14:textId="77777777" w:rsidR="00B75601" w:rsidRPr="00953054" w:rsidRDefault="00B75601" w:rsidP="002122A0">
            <w:pPr>
              <w:spacing w:line="360" w:lineRule="auto"/>
              <w:jc w:val="both"/>
              <w:rPr>
                <w:b/>
                <w:sz w:val="22"/>
                <w:szCs w:val="22"/>
              </w:rPr>
            </w:pPr>
          </w:p>
        </w:tc>
        <w:tc>
          <w:tcPr>
            <w:tcW w:w="459" w:type="pct"/>
            <w:vMerge/>
            <w:shd w:val="clear" w:color="auto" w:fill="5B9BD5"/>
          </w:tcPr>
          <w:p w14:paraId="777D65EB" w14:textId="77777777" w:rsidR="00B75601" w:rsidRPr="00953054" w:rsidRDefault="00B75601" w:rsidP="002122A0">
            <w:pPr>
              <w:spacing w:line="360" w:lineRule="auto"/>
              <w:jc w:val="both"/>
              <w:rPr>
                <w:b/>
                <w:sz w:val="22"/>
                <w:szCs w:val="22"/>
              </w:rPr>
            </w:pPr>
          </w:p>
        </w:tc>
        <w:tc>
          <w:tcPr>
            <w:tcW w:w="520" w:type="pct"/>
            <w:vMerge/>
            <w:shd w:val="clear" w:color="auto" w:fill="5B9BD5"/>
          </w:tcPr>
          <w:p w14:paraId="20BBCDFA" w14:textId="77777777" w:rsidR="00B75601" w:rsidRPr="00953054" w:rsidRDefault="00B75601" w:rsidP="002122A0">
            <w:pPr>
              <w:spacing w:line="360" w:lineRule="auto"/>
              <w:jc w:val="both"/>
              <w:rPr>
                <w:b/>
                <w:sz w:val="22"/>
                <w:szCs w:val="22"/>
              </w:rPr>
            </w:pPr>
          </w:p>
        </w:tc>
        <w:tc>
          <w:tcPr>
            <w:tcW w:w="337" w:type="pct"/>
            <w:shd w:val="clear" w:color="auto" w:fill="5B9BD5"/>
          </w:tcPr>
          <w:p w14:paraId="5FD9AEFC" w14:textId="77777777" w:rsidR="00B75601" w:rsidRPr="00953054" w:rsidRDefault="00B75601" w:rsidP="002122A0">
            <w:pPr>
              <w:spacing w:line="360" w:lineRule="auto"/>
              <w:jc w:val="both"/>
              <w:rPr>
                <w:b/>
                <w:sz w:val="22"/>
                <w:szCs w:val="22"/>
              </w:rPr>
            </w:pPr>
            <w:r w:rsidRPr="00953054">
              <w:rPr>
                <w:b/>
                <w:sz w:val="22"/>
                <w:szCs w:val="22"/>
              </w:rPr>
              <w:t>Target</w:t>
            </w:r>
          </w:p>
        </w:tc>
        <w:tc>
          <w:tcPr>
            <w:tcW w:w="333" w:type="pct"/>
            <w:shd w:val="clear" w:color="auto" w:fill="5B9BD5"/>
          </w:tcPr>
          <w:p w14:paraId="3D1AD81B" w14:textId="77777777" w:rsidR="00B75601" w:rsidRPr="00953054" w:rsidRDefault="00B75601" w:rsidP="002122A0">
            <w:pPr>
              <w:spacing w:line="360" w:lineRule="auto"/>
              <w:jc w:val="both"/>
              <w:rPr>
                <w:b/>
                <w:sz w:val="22"/>
                <w:szCs w:val="22"/>
              </w:rPr>
            </w:pPr>
            <w:r w:rsidRPr="00953054">
              <w:rPr>
                <w:b/>
                <w:sz w:val="22"/>
                <w:szCs w:val="22"/>
              </w:rPr>
              <w:t>Actual</w:t>
            </w:r>
          </w:p>
        </w:tc>
        <w:tc>
          <w:tcPr>
            <w:tcW w:w="414" w:type="pct"/>
            <w:shd w:val="clear" w:color="auto" w:fill="5B9BD5"/>
          </w:tcPr>
          <w:p w14:paraId="49E1667D" w14:textId="77777777" w:rsidR="00B75601" w:rsidRPr="00953054" w:rsidRDefault="00B75601" w:rsidP="002122A0">
            <w:pPr>
              <w:spacing w:line="360" w:lineRule="auto"/>
              <w:jc w:val="both"/>
              <w:rPr>
                <w:b/>
                <w:sz w:val="22"/>
                <w:szCs w:val="22"/>
              </w:rPr>
            </w:pPr>
            <w:r w:rsidRPr="00953054">
              <w:rPr>
                <w:b/>
                <w:sz w:val="22"/>
                <w:szCs w:val="22"/>
              </w:rPr>
              <w:t>Variance</w:t>
            </w:r>
          </w:p>
        </w:tc>
        <w:tc>
          <w:tcPr>
            <w:tcW w:w="337" w:type="pct"/>
            <w:shd w:val="clear" w:color="auto" w:fill="5B9BD5"/>
          </w:tcPr>
          <w:p w14:paraId="6725ABB7" w14:textId="77777777" w:rsidR="00B75601" w:rsidRPr="00953054" w:rsidRDefault="00B75601" w:rsidP="002122A0">
            <w:pPr>
              <w:spacing w:line="360" w:lineRule="auto"/>
              <w:jc w:val="both"/>
              <w:rPr>
                <w:b/>
                <w:sz w:val="22"/>
                <w:szCs w:val="22"/>
              </w:rPr>
            </w:pPr>
            <w:r w:rsidRPr="00953054">
              <w:rPr>
                <w:b/>
                <w:sz w:val="22"/>
                <w:szCs w:val="22"/>
              </w:rPr>
              <w:t>Target</w:t>
            </w:r>
          </w:p>
        </w:tc>
        <w:tc>
          <w:tcPr>
            <w:tcW w:w="333" w:type="pct"/>
            <w:shd w:val="clear" w:color="auto" w:fill="5B9BD5"/>
          </w:tcPr>
          <w:p w14:paraId="2B39714F" w14:textId="77777777" w:rsidR="00B75601" w:rsidRPr="00953054" w:rsidRDefault="00B75601" w:rsidP="002122A0">
            <w:pPr>
              <w:spacing w:line="360" w:lineRule="auto"/>
              <w:jc w:val="both"/>
              <w:rPr>
                <w:b/>
                <w:sz w:val="22"/>
                <w:szCs w:val="22"/>
              </w:rPr>
            </w:pPr>
            <w:r w:rsidRPr="00953054">
              <w:rPr>
                <w:b/>
                <w:sz w:val="22"/>
                <w:szCs w:val="22"/>
              </w:rPr>
              <w:t>Actual</w:t>
            </w:r>
          </w:p>
        </w:tc>
        <w:tc>
          <w:tcPr>
            <w:tcW w:w="414" w:type="pct"/>
            <w:shd w:val="clear" w:color="auto" w:fill="5B9BD5"/>
          </w:tcPr>
          <w:p w14:paraId="55BCB7C5" w14:textId="77777777" w:rsidR="00B75601" w:rsidRPr="00953054" w:rsidRDefault="00B75601" w:rsidP="002122A0">
            <w:pPr>
              <w:spacing w:line="360" w:lineRule="auto"/>
              <w:jc w:val="both"/>
              <w:rPr>
                <w:b/>
                <w:sz w:val="22"/>
                <w:szCs w:val="22"/>
              </w:rPr>
            </w:pPr>
            <w:r w:rsidRPr="00953054">
              <w:rPr>
                <w:b/>
                <w:sz w:val="22"/>
                <w:szCs w:val="22"/>
              </w:rPr>
              <w:t>Variance</w:t>
            </w:r>
          </w:p>
        </w:tc>
        <w:tc>
          <w:tcPr>
            <w:tcW w:w="523" w:type="pct"/>
            <w:vMerge/>
            <w:shd w:val="clear" w:color="auto" w:fill="5B9BD5"/>
          </w:tcPr>
          <w:p w14:paraId="43E2D2C3" w14:textId="77777777" w:rsidR="00B75601" w:rsidRPr="00953054" w:rsidRDefault="00B75601" w:rsidP="002122A0">
            <w:pPr>
              <w:spacing w:line="360" w:lineRule="auto"/>
              <w:jc w:val="both"/>
              <w:rPr>
                <w:b/>
                <w:sz w:val="22"/>
                <w:szCs w:val="22"/>
              </w:rPr>
            </w:pPr>
          </w:p>
        </w:tc>
      </w:tr>
      <w:tr w:rsidR="00F652B8" w:rsidRPr="00953054" w14:paraId="0D6BB26C" w14:textId="77777777" w:rsidTr="00962717">
        <w:tc>
          <w:tcPr>
            <w:tcW w:w="414" w:type="pct"/>
            <w:shd w:val="clear" w:color="auto" w:fill="auto"/>
          </w:tcPr>
          <w:p w14:paraId="29BA9FAF" w14:textId="77777777" w:rsidR="00B75601" w:rsidRPr="00953054" w:rsidRDefault="00B75601" w:rsidP="002122A0">
            <w:pPr>
              <w:jc w:val="both"/>
              <w:rPr>
                <w:color w:val="000000" w:themeColor="text1"/>
                <w:sz w:val="22"/>
                <w:szCs w:val="22"/>
              </w:rPr>
            </w:pPr>
            <w:r w:rsidRPr="00953054">
              <w:rPr>
                <w:color w:val="000000" w:themeColor="text1"/>
                <w:sz w:val="22"/>
                <w:szCs w:val="22"/>
              </w:rPr>
              <w:t>Public Works, Roads &amp; Transport</w:t>
            </w:r>
          </w:p>
          <w:p w14:paraId="778CCB05" w14:textId="77777777" w:rsidR="00B75601" w:rsidRPr="00953054" w:rsidRDefault="00B75601" w:rsidP="002122A0">
            <w:pPr>
              <w:jc w:val="both"/>
              <w:rPr>
                <w:b/>
                <w:color w:val="000000" w:themeColor="text1"/>
                <w:sz w:val="22"/>
                <w:szCs w:val="22"/>
              </w:rPr>
            </w:pPr>
            <w:r w:rsidRPr="00953054">
              <w:rPr>
                <w:b/>
                <w:color w:val="000000" w:themeColor="text1"/>
                <w:sz w:val="22"/>
                <w:szCs w:val="22"/>
              </w:rPr>
              <w:t>(this is an example)</w:t>
            </w:r>
          </w:p>
        </w:tc>
        <w:tc>
          <w:tcPr>
            <w:tcW w:w="431" w:type="pct"/>
            <w:shd w:val="clear" w:color="auto" w:fill="auto"/>
          </w:tcPr>
          <w:p w14:paraId="6F5585D6" w14:textId="3F4210E2" w:rsidR="00B75601" w:rsidRPr="00953054" w:rsidRDefault="00B75601" w:rsidP="002122A0">
            <w:pPr>
              <w:jc w:val="both"/>
              <w:rPr>
                <w:b/>
                <w:color w:val="000000" w:themeColor="text1"/>
                <w:sz w:val="22"/>
                <w:szCs w:val="22"/>
              </w:rPr>
            </w:pPr>
            <w:r w:rsidRPr="00953054">
              <w:rPr>
                <w:color w:val="000000" w:themeColor="text1"/>
                <w:sz w:val="22"/>
                <w:szCs w:val="22"/>
              </w:rPr>
              <w:t xml:space="preserve">To develop and maintain roads and storm water drainage </w:t>
            </w:r>
            <w:r w:rsidR="00AA23D6">
              <w:rPr>
                <w:color w:val="000000" w:themeColor="text1"/>
                <w:sz w:val="22"/>
                <w:szCs w:val="22"/>
              </w:rPr>
              <w:t>systems</w:t>
            </w:r>
          </w:p>
        </w:tc>
        <w:tc>
          <w:tcPr>
            <w:tcW w:w="487" w:type="pct"/>
            <w:shd w:val="clear" w:color="auto" w:fill="auto"/>
          </w:tcPr>
          <w:p w14:paraId="3EFC48B8" w14:textId="23410EA7" w:rsidR="00B75601" w:rsidRPr="00953054" w:rsidRDefault="007A5CBE" w:rsidP="00AA23D6">
            <w:pPr>
              <w:jc w:val="both"/>
              <w:rPr>
                <w:b/>
                <w:color w:val="000000" w:themeColor="text1"/>
                <w:sz w:val="22"/>
                <w:szCs w:val="22"/>
              </w:rPr>
            </w:pPr>
            <w:r w:rsidRPr="00953054">
              <w:rPr>
                <w:color w:val="000000" w:themeColor="text1"/>
                <w:sz w:val="22"/>
                <w:szCs w:val="22"/>
              </w:rPr>
              <w:t>No</w:t>
            </w:r>
            <w:r w:rsidR="003547B0">
              <w:rPr>
                <w:color w:val="000000" w:themeColor="text1"/>
                <w:sz w:val="22"/>
                <w:szCs w:val="22"/>
              </w:rPr>
              <w:t>.</w:t>
            </w:r>
            <w:r w:rsidRPr="00953054">
              <w:rPr>
                <w:color w:val="000000" w:themeColor="text1"/>
                <w:sz w:val="22"/>
                <w:szCs w:val="22"/>
              </w:rPr>
              <w:t xml:space="preserve"> of </w:t>
            </w:r>
            <w:r w:rsidR="00313CFD">
              <w:rPr>
                <w:color w:val="000000" w:themeColor="text1"/>
                <w:sz w:val="22"/>
                <w:szCs w:val="22"/>
              </w:rPr>
              <w:t>k</w:t>
            </w:r>
            <w:r w:rsidRPr="00953054">
              <w:rPr>
                <w:color w:val="000000" w:themeColor="text1"/>
                <w:sz w:val="22"/>
                <w:szCs w:val="22"/>
              </w:rPr>
              <w:t xml:space="preserve">ilometres </w:t>
            </w:r>
            <w:r w:rsidR="00313CFD" w:rsidRPr="00953054">
              <w:rPr>
                <w:color w:val="000000" w:themeColor="text1"/>
                <w:sz w:val="22"/>
                <w:szCs w:val="22"/>
              </w:rPr>
              <w:t>graded</w:t>
            </w:r>
            <w:r w:rsidR="00373992">
              <w:rPr>
                <w:color w:val="000000" w:themeColor="text1"/>
                <w:sz w:val="22"/>
                <w:szCs w:val="22"/>
              </w:rPr>
              <w:t xml:space="preserve"> and </w:t>
            </w:r>
            <w:r w:rsidR="0051030C">
              <w:rPr>
                <w:color w:val="000000" w:themeColor="text1"/>
                <w:sz w:val="22"/>
                <w:szCs w:val="22"/>
              </w:rPr>
              <w:t>murram compacted</w:t>
            </w:r>
            <w:r w:rsidR="00592F31">
              <w:rPr>
                <w:color w:val="000000" w:themeColor="text1"/>
                <w:sz w:val="22"/>
                <w:szCs w:val="22"/>
              </w:rPr>
              <w:t xml:space="preserve"> </w:t>
            </w:r>
          </w:p>
        </w:tc>
        <w:tc>
          <w:tcPr>
            <w:tcW w:w="459" w:type="pct"/>
          </w:tcPr>
          <w:p w14:paraId="6F7E9CEC" w14:textId="1790FC35" w:rsidR="00B75601" w:rsidRPr="00953054" w:rsidRDefault="00F652B8" w:rsidP="002122A0">
            <w:pPr>
              <w:jc w:val="both"/>
              <w:rPr>
                <w:color w:val="000000" w:themeColor="text1"/>
                <w:sz w:val="22"/>
                <w:szCs w:val="22"/>
              </w:rPr>
            </w:pPr>
            <w:r>
              <w:rPr>
                <w:color w:val="000000" w:themeColor="text1"/>
                <w:sz w:val="22"/>
                <w:szCs w:val="22"/>
              </w:rPr>
              <w:t>R</w:t>
            </w:r>
            <w:r w:rsidR="00B75601" w:rsidRPr="00953054">
              <w:rPr>
                <w:color w:val="000000" w:themeColor="text1"/>
                <w:sz w:val="22"/>
                <w:szCs w:val="22"/>
              </w:rPr>
              <w:t xml:space="preserve">oads </w:t>
            </w:r>
            <w:r w:rsidRPr="00953054">
              <w:rPr>
                <w:color w:val="000000" w:themeColor="text1"/>
                <w:sz w:val="22"/>
                <w:szCs w:val="22"/>
              </w:rPr>
              <w:t>graded</w:t>
            </w:r>
            <w:r>
              <w:rPr>
                <w:color w:val="000000" w:themeColor="text1"/>
                <w:sz w:val="22"/>
                <w:szCs w:val="22"/>
              </w:rPr>
              <w:t xml:space="preserve"> and murram compacted </w:t>
            </w:r>
          </w:p>
        </w:tc>
        <w:tc>
          <w:tcPr>
            <w:tcW w:w="520" w:type="pct"/>
            <w:shd w:val="clear" w:color="auto" w:fill="auto"/>
          </w:tcPr>
          <w:p w14:paraId="67570105" w14:textId="2F1C887D" w:rsidR="00F326F3" w:rsidRPr="00953054" w:rsidRDefault="00F326F3" w:rsidP="002122A0">
            <w:pPr>
              <w:jc w:val="both"/>
              <w:rPr>
                <w:b/>
                <w:color w:val="000000" w:themeColor="text1"/>
                <w:sz w:val="22"/>
                <w:szCs w:val="22"/>
              </w:rPr>
            </w:pPr>
            <w:r w:rsidRPr="00953054">
              <w:rPr>
                <w:color w:val="000000" w:themeColor="text1"/>
                <w:sz w:val="22"/>
                <w:szCs w:val="22"/>
              </w:rPr>
              <w:t>Increased efficient transportation of people, goods and services</w:t>
            </w:r>
          </w:p>
        </w:tc>
        <w:tc>
          <w:tcPr>
            <w:tcW w:w="337" w:type="pct"/>
          </w:tcPr>
          <w:p w14:paraId="0FCEFD41" w14:textId="5470D719" w:rsidR="00B75601" w:rsidRPr="00953054" w:rsidRDefault="008729F7" w:rsidP="002122A0">
            <w:pPr>
              <w:jc w:val="both"/>
              <w:rPr>
                <w:bCs/>
                <w:color w:val="000000" w:themeColor="text1"/>
                <w:sz w:val="22"/>
                <w:szCs w:val="22"/>
              </w:rPr>
            </w:pPr>
            <w:r>
              <w:rPr>
                <w:bCs/>
                <w:color w:val="000000" w:themeColor="text1"/>
                <w:sz w:val="22"/>
                <w:szCs w:val="22"/>
              </w:rPr>
              <w:t>1</w:t>
            </w:r>
            <w:r w:rsidR="00B75601">
              <w:rPr>
                <w:bCs/>
                <w:color w:val="000000" w:themeColor="text1"/>
                <w:sz w:val="22"/>
                <w:szCs w:val="22"/>
              </w:rPr>
              <w:t>00</w:t>
            </w:r>
          </w:p>
        </w:tc>
        <w:tc>
          <w:tcPr>
            <w:tcW w:w="333" w:type="pct"/>
          </w:tcPr>
          <w:p w14:paraId="12D65153" w14:textId="4A97208A" w:rsidR="00B75601" w:rsidRPr="00953054" w:rsidRDefault="00A12611" w:rsidP="002122A0">
            <w:pPr>
              <w:jc w:val="both"/>
              <w:rPr>
                <w:bCs/>
                <w:color w:val="000000" w:themeColor="text1"/>
                <w:sz w:val="22"/>
                <w:szCs w:val="22"/>
              </w:rPr>
            </w:pPr>
            <w:r>
              <w:rPr>
                <w:bCs/>
                <w:color w:val="000000" w:themeColor="text1"/>
                <w:sz w:val="22"/>
                <w:szCs w:val="22"/>
              </w:rPr>
              <w:t>5</w:t>
            </w:r>
            <w:r w:rsidR="00B75601">
              <w:rPr>
                <w:bCs/>
                <w:color w:val="000000" w:themeColor="text1"/>
                <w:sz w:val="22"/>
                <w:szCs w:val="22"/>
              </w:rPr>
              <w:t>0</w:t>
            </w:r>
          </w:p>
        </w:tc>
        <w:tc>
          <w:tcPr>
            <w:tcW w:w="414" w:type="pct"/>
          </w:tcPr>
          <w:p w14:paraId="42FAA529" w14:textId="77777777" w:rsidR="00B75601" w:rsidRPr="00953054" w:rsidRDefault="00B75601" w:rsidP="002122A0">
            <w:pPr>
              <w:jc w:val="both"/>
              <w:rPr>
                <w:bCs/>
                <w:color w:val="000000" w:themeColor="text1"/>
                <w:sz w:val="22"/>
                <w:szCs w:val="22"/>
              </w:rPr>
            </w:pPr>
            <w:r>
              <w:rPr>
                <w:bCs/>
                <w:color w:val="000000" w:themeColor="text1"/>
                <w:sz w:val="22"/>
                <w:szCs w:val="22"/>
              </w:rPr>
              <w:t>50</w:t>
            </w:r>
          </w:p>
        </w:tc>
        <w:tc>
          <w:tcPr>
            <w:tcW w:w="337" w:type="pct"/>
          </w:tcPr>
          <w:p w14:paraId="249EDEBA" w14:textId="3B63F804" w:rsidR="00B75601" w:rsidRPr="00953054" w:rsidRDefault="00A12611" w:rsidP="002122A0">
            <w:pPr>
              <w:jc w:val="both"/>
              <w:rPr>
                <w:bCs/>
                <w:color w:val="000000" w:themeColor="text1"/>
                <w:sz w:val="22"/>
                <w:szCs w:val="22"/>
              </w:rPr>
            </w:pPr>
            <w:r>
              <w:rPr>
                <w:bCs/>
                <w:color w:val="000000" w:themeColor="text1"/>
                <w:sz w:val="22"/>
                <w:szCs w:val="22"/>
              </w:rPr>
              <w:t>15</w:t>
            </w:r>
            <w:r w:rsidR="00B75601">
              <w:rPr>
                <w:bCs/>
                <w:color w:val="000000" w:themeColor="text1"/>
                <w:sz w:val="22"/>
                <w:szCs w:val="22"/>
              </w:rPr>
              <w:t>0</w:t>
            </w:r>
          </w:p>
        </w:tc>
        <w:tc>
          <w:tcPr>
            <w:tcW w:w="333" w:type="pct"/>
          </w:tcPr>
          <w:p w14:paraId="7DD34E52" w14:textId="70272E8A" w:rsidR="00B75601" w:rsidRPr="00953054" w:rsidRDefault="00DA242E" w:rsidP="002122A0">
            <w:pPr>
              <w:jc w:val="both"/>
              <w:rPr>
                <w:bCs/>
                <w:color w:val="000000" w:themeColor="text1"/>
                <w:sz w:val="22"/>
                <w:szCs w:val="22"/>
              </w:rPr>
            </w:pPr>
            <w:r>
              <w:rPr>
                <w:bCs/>
                <w:color w:val="000000" w:themeColor="text1"/>
                <w:sz w:val="22"/>
                <w:szCs w:val="22"/>
              </w:rPr>
              <w:t>100</w:t>
            </w:r>
          </w:p>
        </w:tc>
        <w:tc>
          <w:tcPr>
            <w:tcW w:w="414" w:type="pct"/>
          </w:tcPr>
          <w:p w14:paraId="2E70AE4E" w14:textId="2B9C7B5E" w:rsidR="00B75601" w:rsidRPr="00953054" w:rsidRDefault="00DA242E" w:rsidP="002122A0">
            <w:pPr>
              <w:jc w:val="both"/>
              <w:rPr>
                <w:bCs/>
                <w:color w:val="000000" w:themeColor="text1"/>
                <w:sz w:val="22"/>
                <w:szCs w:val="22"/>
              </w:rPr>
            </w:pPr>
            <w:r>
              <w:rPr>
                <w:bCs/>
                <w:color w:val="000000" w:themeColor="text1"/>
                <w:sz w:val="22"/>
                <w:szCs w:val="22"/>
              </w:rPr>
              <w:t>50</w:t>
            </w:r>
          </w:p>
        </w:tc>
        <w:tc>
          <w:tcPr>
            <w:tcW w:w="523" w:type="pct"/>
          </w:tcPr>
          <w:p w14:paraId="33DBAC3F" w14:textId="77777777" w:rsidR="00B75601" w:rsidRPr="00953054" w:rsidRDefault="00B75601" w:rsidP="002122A0">
            <w:pPr>
              <w:jc w:val="both"/>
              <w:rPr>
                <w:bCs/>
                <w:color w:val="000000" w:themeColor="text1"/>
                <w:sz w:val="22"/>
                <w:szCs w:val="22"/>
              </w:rPr>
            </w:pPr>
            <w:r w:rsidRPr="00953054">
              <w:rPr>
                <w:bCs/>
                <w:color w:val="000000" w:themeColor="text1"/>
                <w:sz w:val="22"/>
                <w:szCs w:val="22"/>
              </w:rPr>
              <w:t>Delays in</w:t>
            </w:r>
            <w:r>
              <w:rPr>
                <w:bCs/>
                <w:color w:val="000000" w:themeColor="text1"/>
                <w:sz w:val="22"/>
                <w:szCs w:val="22"/>
              </w:rPr>
              <w:t xml:space="preserve"> disbursement from KRB</w:t>
            </w:r>
            <w:r w:rsidRPr="00953054">
              <w:rPr>
                <w:bCs/>
                <w:color w:val="000000" w:themeColor="text1"/>
                <w:sz w:val="22"/>
                <w:szCs w:val="22"/>
              </w:rPr>
              <w:t>.</w:t>
            </w:r>
          </w:p>
        </w:tc>
      </w:tr>
      <w:tr w:rsidR="00F652B8" w:rsidRPr="00953054" w14:paraId="547C3E45" w14:textId="77777777" w:rsidTr="00962717">
        <w:trPr>
          <w:trHeight w:val="624"/>
        </w:trPr>
        <w:tc>
          <w:tcPr>
            <w:tcW w:w="414" w:type="pct"/>
            <w:shd w:val="clear" w:color="auto" w:fill="auto"/>
            <w:vAlign w:val="center"/>
          </w:tcPr>
          <w:p w14:paraId="77A8A249" w14:textId="77777777" w:rsidR="00B75601" w:rsidRPr="00953054" w:rsidRDefault="00B75601" w:rsidP="002122A0">
            <w:pPr>
              <w:spacing w:line="360" w:lineRule="auto"/>
              <w:jc w:val="both"/>
              <w:rPr>
                <w:sz w:val="22"/>
                <w:szCs w:val="22"/>
              </w:rPr>
            </w:pPr>
            <w:r w:rsidRPr="00953054">
              <w:rPr>
                <w:sz w:val="22"/>
                <w:szCs w:val="22"/>
              </w:rPr>
              <w:t>XXX</w:t>
            </w:r>
          </w:p>
        </w:tc>
        <w:tc>
          <w:tcPr>
            <w:tcW w:w="431" w:type="pct"/>
            <w:shd w:val="clear" w:color="auto" w:fill="auto"/>
            <w:vAlign w:val="center"/>
          </w:tcPr>
          <w:p w14:paraId="1B66CE8C" w14:textId="77777777" w:rsidR="00B75601" w:rsidRPr="00953054" w:rsidRDefault="00B75601" w:rsidP="002122A0">
            <w:pPr>
              <w:spacing w:line="360" w:lineRule="auto"/>
              <w:jc w:val="both"/>
              <w:rPr>
                <w:sz w:val="22"/>
                <w:szCs w:val="22"/>
              </w:rPr>
            </w:pPr>
            <w:r w:rsidRPr="00953054">
              <w:rPr>
                <w:sz w:val="22"/>
                <w:szCs w:val="22"/>
              </w:rPr>
              <w:t>XXX</w:t>
            </w:r>
          </w:p>
        </w:tc>
        <w:tc>
          <w:tcPr>
            <w:tcW w:w="487" w:type="pct"/>
            <w:shd w:val="clear" w:color="auto" w:fill="auto"/>
            <w:vAlign w:val="center"/>
          </w:tcPr>
          <w:p w14:paraId="520E8648" w14:textId="77777777" w:rsidR="00B75601" w:rsidRPr="00953054" w:rsidRDefault="00B75601" w:rsidP="002122A0">
            <w:pPr>
              <w:spacing w:line="360" w:lineRule="auto"/>
              <w:jc w:val="both"/>
              <w:rPr>
                <w:sz w:val="22"/>
                <w:szCs w:val="22"/>
              </w:rPr>
            </w:pPr>
            <w:r w:rsidRPr="00953054">
              <w:rPr>
                <w:sz w:val="22"/>
                <w:szCs w:val="22"/>
              </w:rPr>
              <w:t>XXX</w:t>
            </w:r>
          </w:p>
        </w:tc>
        <w:tc>
          <w:tcPr>
            <w:tcW w:w="459" w:type="pct"/>
            <w:vAlign w:val="center"/>
          </w:tcPr>
          <w:p w14:paraId="1242658E" w14:textId="77777777" w:rsidR="00B75601" w:rsidRPr="00953054" w:rsidRDefault="00B75601" w:rsidP="002122A0">
            <w:pPr>
              <w:spacing w:line="360" w:lineRule="auto"/>
              <w:jc w:val="both"/>
              <w:rPr>
                <w:sz w:val="22"/>
                <w:szCs w:val="22"/>
              </w:rPr>
            </w:pPr>
            <w:r w:rsidRPr="00953054">
              <w:rPr>
                <w:sz w:val="22"/>
                <w:szCs w:val="22"/>
              </w:rPr>
              <w:t>XXX</w:t>
            </w:r>
          </w:p>
        </w:tc>
        <w:tc>
          <w:tcPr>
            <w:tcW w:w="520" w:type="pct"/>
            <w:shd w:val="clear" w:color="auto" w:fill="auto"/>
            <w:vAlign w:val="center"/>
          </w:tcPr>
          <w:p w14:paraId="183EB38F" w14:textId="77777777" w:rsidR="00B75601" w:rsidRPr="00953054" w:rsidRDefault="00B75601" w:rsidP="002122A0">
            <w:pPr>
              <w:spacing w:line="360" w:lineRule="auto"/>
              <w:jc w:val="both"/>
              <w:rPr>
                <w:sz w:val="22"/>
                <w:szCs w:val="22"/>
              </w:rPr>
            </w:pPr>
            <w:r w:rsidRPr="00953054">
              <w:rPr>
                <w:sz w:val="22"/>
                <w:szCs w:val="22"/>
              </w:rPr>
              <w:t>XXX</w:t>
            </w:r>
          </w:p>
        </w:tc>
        <w:tc>
          <w:tcPr>
            <w:tcW w:w="337" w:type="pct"/>
            <w:vAlign w:val="center"/>
          </w:tcPr>
          <w:p w14:paraId="387B268D" w14:textId="77777777" w:rsidR="00B75601" w:rsidRPr="00953054" w:rsidRDefault="00B75601" w:rsidP="002122A0">
            <w:pPr>
              <w:spacing w:line="360" w:lineRule="auto"/>
              <w:jc w:val="both"/>
              <w:rPr>
                <w:bCs/>
                <w:sz w:val="22"/>
                <w:szCs w:val="22"/>
              </w:rPr>
            </w:pPr>
            <w:r w:rsidRPr="00953054">
              <w:rPr>
                <w:bCs/>
                <w:sz w:val="22"/>
                <w:szCs w:val="22"/>
              </w:rPr>
              <w:t>XXX</w:t>
            </w:r>
          </w:p>
        </w:tc>
        <w:tc>
          <w:tcPr>
            <w:tcW w:w="333" w:type="pct"/>
            <w:vAlign w:val="center"/>
          </w:tcPr>
          <w:p w14:paraId="6782D280" w14:textId="77777777" w:rsidR="00B75601" w:rsidRPr="00953054" w:rsidRDefault="00B75601" w:rsidP="002122A0">
            <w:pPr>
              <w:spacing w:line="360" w:lineRule="auto"/>
              <w:jc w:val="both"/>
              <w:rPr>
                <w:bCs/>
                <w:sz w:val="22"/>
                <w:szCs w:val="22"/>
              </w:rPr>
            </w:pPr>
            <w:r w:rsidRPr="00953054">
              <w:rPr>
                <w:bCs/>
                <w:sz w:val="22"/>
                <w:szCs w:val="22"/>
              </w:rPr>
              <w:t>XXX</w:t>
            </w:r>
          </w:p>
        </w:tc>
        <w:tc>
          <w:tcPr>
            <w:tcW w:w="414" w:type="pct"/>
            <w:vAlign w:val="center"/>
          </w:tcPr>
          <w:p w14:paraId="20D26C31" w14:textId="77777777" w:rsidR="00B75601" w:rsidRPr="00953054" w:rsidRDefault="00B75601" w:rsidP="002122A0">
            <w:pPr>
              <w:spacing w:line="360" w:lineRule="auto"/>
              <w:jc w:val="both"/>
              <w:rPr>
                <w:bCs/>
                <w:sz w:val="22"/>
                <w:szCs w:val="22"/>
              </w:rPr>
            </w:pPr>
            <w:r w:rsidRPr="00953054">
              <w:rPr>
                <w:bCs/>
                <w:sz w:val="22"/>
                <w:szCs w:val="22"/>
              </w:rPr>
              <w:t>XXX</w:t>
            </w:r>
          </w:p>
        </w:tc>
        <w:tc>
          <w:tcPr>
            <w:tcW w:w="337" w:type="pct"/>
            <w:vAlign w:val="center"/>
          </w:tcPr>
          <w:p w14:paraId="438D58A9" w14:textId="77777777" w:rsidR="00B75601" w:rsidRPr="00953054" w:rsidRDefault="00B75601" w:rsidP="002122A0">
            <w:pPr>
              <w:spacing w:line="360" w:lineRule="auto"/>
              <w:jc w:val="both"/>
              <w:rPr>
                <w:bCs/>
                <w:sz w:val="22"/>
                <w:szCs w:val="22"/>
              </w:rPr>
            </w:pPr>
            <w:r w:rsidRPr="00953054">
              <w:rPr>
                <w:bCs/>
                <w:sz w:val="22"/>
                <w:szCs w:val="22"/>
              </w:rPr>
              <w:t>XXX</w:t>
            </w:r>
          </w:p>
        </w:tc>
        <w:tc>
          <w:tcPr>
            <w:tcW w:w="333" w:type="pct"/>
            <w:vAlign w:val="center"/>
          </w:tcPr>
          <w:p w14:paraId="208F2277" w14:textId="77777777" w:rsidR="00B75601" w:rsidRPr="00953054" w:rsidRDefault="00B75601" w:rsidP="002122A0">
            <w:pPr>
              <w:spacing w:line="360" w:lineRule="auto"/>
              <w:jc w:val="both"/>
              <w:rPr>
                <w:bCs/>
                <w:sz w:val="22"/>
                <w:szCs w:val="22"/>
              </w:rPr>
            </w:pPr>
            <w:r w:rsidRPr="00953054">
              <w:rPr>
                <w:bCs/>
                <w:sz w:val="22"/>
                <w:szCs w:val="22"/>
              </w:rPr>
              <w:t>XXX</w:t>
            </w:r>
          </w:p>
        </w:tc>
        <w:tc>
          <w:tcPr>
            <w:tcW w:w="414" w:type="pct"/>
            <w:vAlign w:val="center"/>
          </w:tcPr>
          <w:p w14:paraId="2E29E541" w14:textId="77777777" w:rsidR="00B75601" w:rsidRPr="00953054" w:rsidRDefault="00B75601" w:rsidP="002122A0">
            <w:pPr>
              <w:spacing w:line="360" w:lineRule="auto"/>
              <w:jc w:val="both"/>
              <w:rPr>
                <w:bCs/>
                <w:sz w:val="22"/>
                <w:szCs w:val="22"/>
              </w:rPr>
            </w:pPr>
            <w:r w:rsidRPr="00953054">
              <w:rPr>
                <w:bCs/>
                <w:sz w:val="22"/>
                <w:szCs w:val="22"/>
              </w:rPr>
              <w:t>XXX</w:t>
            </w:r>
          </w:p>
        </w:tc>
        <w:tc>
          <w:tcPr>
            <w:tcW w:w="523" w:type="pct"/>
            <w:vAlign w:val="center"/>
          </w:tcPr>
          <w:p w14:paraId="184CC708" w14:textId="77777777" w:rsidR="00B75601" w:rsidRPr="00953054" w:rsidRDefault="00B75601" w:rsidP="002122A0">
            <w:pPr>
              <w:spacing w:line="360" w:lineRule="auto"/>
              <w:jc w:val="both"/>
              <w:rPr>
                <w:bCs/>
                <w:sz w:val="22"/>
                <w:szCs w:val="22"/>
              </w:rPr>
            </w:pPr>
            <w:r w:rsidRPr="00953054">
              <w:rPr>
                <w:bCs/>
                <w:sz w:val="22"/>
                <w:szCs w:val="22"/>
              </w:rPr>
              <w:t>XXX</w:t>
            </w:r>
          </w:p>
        </w:tc>
      </w:tr>
    </w:tbl>
    <w:p w14:paraId="3D6DB808" w14:textId="77777777" w:rsidR="00B75601" w:rsidRPr="00953054" w:rsidRDefault="00B75601" w:rsidP="00B75601">
      <w:pPr>
        <w:autoSpaceDE/>
        <w:autoSpaceDN/>
        <w:jc w:val="both"/>
        <w:rPr>
          <w:color w:val="FF0000"/>
          <w:sz w:val="22"/>
          <w:szCs w:val="22"/>
        </w:rPr>
      </w:pPr>
    </w:p>
    <w:p w14:paraId="3539D204" w14:textId="77777777" w:rsidR="00B75601" w:rsidRDefault="00B75601" w:rsidP="00B75601">
      <w:pPr>
        <w:autoSpaceDE/>
        <w:autoSpaceDN/>
        <w:jc w:val="both"/>
        <w:rPr>
          <w:i/>
          <w:iCs/>
          <w:sz w:val="22"/>
          <w:szCs w:val="22"/>
        </w:rPr>
      </w:pPr>
    </w:p>
    <w:p w14:paraId="063AA565" w14:textId="77777777" w:rsidR="00B75601" w:rsidRDefault="00B75601" w:rsidP="00B75601">
      <w:pPr>
        <w:autoSpaceDE/>
        <w:autoSpaceDN/>
        <w:jc w:val="both"/>
        <w:rPr>
          <w:i/>
          <w:iCs/>
          <w:sz w:val="22"/>
          <w:szCs w:val="22"/>
        </w:rPr>
      </w:pPr>
    </w:p>
    <w:p w14:paraId="12E7C12D" w14:textId="77777777" w:rsidR="00B75601" w:rsidRDefault="00B75601" w:rsidP="00B75601">
      <w:pPr>
        <w:autoSpaceDE/>
        <w:autoSpaceDN/>
        <w:jc w:val="both"/>
        <w:rPr>
          <w:i/>
          <w:iCs/>
          <w:sz w:val="22"/>
          <w:szCs w:val="22"/>
        </w:rPr>
      </w:pPr>
    </w:p>
    <w:p w14:paraId="5FEA98A3" w14:textId="77777777" w:rsidR="00B75601" w:rsidRDefault="00B75601" w:rsidP="00B75601">
      <w:pPr>
        <w:autoSpaceDE/>
        <w:autoSpaceDN/>
        <w:jc w:val="both"/>
        <w:rPr>
          <w:i/>
          <w:iCs/>
          <w:sz w:val="22"/>
          <w:szCs w:val="22"/>
        </w:rPr>
        <w:sectPr w:rsidR="00B75601" w:rsidSect="00B75601">
          <w:pgSz w:w="15840" w:h="12240" w:orient="landscape" w:code="1"/>
          <w:pgMar w:top="1152" w:right="1134" w:bottom="1418" w:left="864" w:header="567" w:footer="283" w:gutter="0"/>
          <w:pgNumType w:fmt="lowerRoman"/>
          <w:cols w:space="720"/>
          <w:titlePg/>
          <w:docGrid w:linePitch="326"/>
        </w:sectPr>
      </w:pPr>
    </w:p>
    <w:p w14:paraId="45EE9562" w14:textId="77777777" w:rsidR="00B75601" w:rsidRPr="00953054" w:rsidRDefault="00B75601" w:rsidP="00B75601">
      <w:pPr>
        <w:spacing w:line="360" w:lineRule="auto"/>
        <w:ind w:right="-180"/>
        <w:jc w:val="both"/>
        <w:rPr>
          <w:b/>
          <w:bCs/>
          <w:sz w:val="22"/>
          <w:szCs w:val="22"/>
        </w:rPr>
      </w:pPr>
      <w:r w:rsidRPr="00953054">
        <w:rPr>
          <w:b/>
          <w:bCs/>
          <w:sz w:val="22"/>
          <w:szCs w:val="22"/>
        </w:rPr>
        <w:lastRenderedPageBreak/>
        <w:t>County Assembly</w:t>
      </w:r>
    </w:p>
    <w:p w14:paraId="32521FCA" w14:textId="280A9D87" w:rsidR="00C257BE" w:rsidRPr="00C257BE" w:rsidRDefault="00C257BE" w:rsidP="00C257BE">
      <w:pPr>
        <w:spacing w:line="360" w:lineRule="auto"/>
        <w:ind w:right="-180"/>
        <w:jc w:val="both"/>
        <w:rPr>
          <w:i/>
          <w:iCs/>
          <w:sz w:val="22"/>
          <w:szCs w:val="22"/>
        </w:rPr>
      </w:pPr>
      <w:r w:rsidRPr="00C257BE">
        <w:rPr>
          <w:i/>
          <w:iCs/>
          <w:sz w:val="22"/>
          <w:szCs w:val="22"/>
        </w:rPr>
        <w:t>Section 164 (2) (f) of the Public Finance Management Act, 2012 requires that, at the end of each financial year, the accounting officer when preparing financial statements of each County Government entity in accordance with the standards and formats prescribed by the Public Sector Accounting Standards Board includes a statement of the county government entity’s performance against predetermined objectives.</w:t>
      </w:r>
      <w:r>
        <w:rPr>
          <w:i/>
          <w:iCs/>
          <w:sz w:val="22"/>
          <w:szCs w:val="22"/>
        </w:rPr>
        <w:t xml:space="preserve"> </w:t>
      </w:r>
      <w:r w:rsidRPr="00C257BE">
        <w:rPr>
          <w:i/>
          <w:iCs/>
          <w:sz w:val="22"/>
          <w:szCs w:val="22"/>
        </w:rPr>
        <w:t xml:space="preserve">Refer to the assembly’s program on oversight, representation and legislation report on bills enacted. Borrow the objectives from the County Assembly program-based budget. </w:t>
      </w:r>
    </w:p>
    <w:p w14:paraId="77522959" w14:textId="139A5137" w:rsidR="00C257BE" w:rsidRPr="00C257BE" w:rsidRDefault="00C257BE" w:rsidP="00C257BE">
      <w:pPr>
        <w:spacing w:line="360" w:lineRule="auto"/>
        <w:ind w:right="-180"/>
        <w:jc w:val="both"/>
        <w:rPr>
          <w:i/>
          <w:iCs/>
          <w:sz w:val="22"/>
          <w:szCs w:val="22"/>
        </w:rPr>
      </w:pPr>
      <w:r w:rsidRPr="00C257BE">
        <w:rPr>
          <w:i/>
          <w:iCs/>
          <w:sz w:val="22"/>
          <w:szCs w:val="22"/>
        </w:rPr>
        <w:t>(This guidance should be removed in the final set of financial statements)</w:t>
      </w:r>
    </w:p>
    <w:p w14:paraId="414CE849" w14:textId="77777777" w:rsidR="00B75601" w:rsidRPr="00953054" w:rsidRDefault="00B75601" w:rsidP="00B75601">
      <w:pPr>
        <w:spacing w:line="360" w:lineRule="auto"/>
        <w:jc w:val="both"/>
        <w:rPr>
          <w:sz w:val="22"/>
          <w:szCs w:val="22"/>
        </w:rPr>
      </w:pPr>
    </w:p>
    <w:p w14:paraId="1D263EF6" w14:textId="2A80BE20" w:rsidR="00B75601" w:rsidRPr="00CA604F" w:rsidRDefault="00B75601" w:rsidP="00B75601">
      <w:pPr>
        <w:spacing w:line="360" w:lineRule="auto"/>
        <w:jc w:val="both"/>
        <w:rPr>
          <w:b/>
          <w:bCs/>
          <w:i/>
          <w:iCs/>
          <w:sz w:val="22"/>
          <w:szCs w:val="22"/>
        </w:rPr>
      </w:pPr>
      <w:r w:rsidRPr="00953054">
        <w:rPr>
          <w:b/>
          <w:bCs/>
          <w:sz w:val="22"/>
          <w:szCs w:val="22"/>
        </w:rPr>
        <w:t>Strategic development objectives</w:t>
      </w:r>
      <w:r w:rsidRPr="00953054">
        <w:rPr>
          <w:sz w:val="22"/>
          <w:szCs w:val="22"/>
        </w:rPr>
        <w:t xml:space="preserve"> (</w:t>
      </w:r>
      <w:r w:rsidRPr="00953054">
        <w:rPr>
          <w:b/>
          <w:bCs/>
          <w:i/>
          <w:iCs/>
          <w:sz w:val="22"/>
          <w:szCs w:val="22"/>
        </w:rPr>
        <w:t>Customize as per specific County Assembly)</w:t>
      </w:r>
    </w:p>
    <w:p w14:paraId="5F4A28F9" w14:textId="77777777" w:rsidR="00B75601" w:rsidRPr="00953054" w:rsidRDefault="00B75601" w:rsidP="00B75601">
      <w:pPr>
        <w:spacing w:line="276" w:lineRule="auto"/>
        <w:ind w:right="-180"/>
        <w:jc w:val="both"/>
        <w:rPr>
          <w:sz w:val="22"/>
          <w:szCs w:val="22"/>
        </w:rPr>
      </w:pPr>
      <w:r w:rsidRPr="00953054">
        <w:rPr>
          <w:sz w:val="22"/>
          <w:szCs w:val="22"/>
        </w:rPr>
        <w:t>The key mandate of the County Assembly of XXXX is legislation, oversight, and representation. To achieve this, the Assembly’s program was documented in terms of objective, key performance indicators, and output. Below is the performance of the Assembly in FY 20xx.</w:t>
      </w:r>
    </w:p>
    <w:p w14:paraId="3B12CED8" w14:textId="77777777" w:rsidR="00B75601" w:rsidRPr="00953054" w:rsidRDefault="00B75601" w:rsidP="00B75601">
      <w:pPr>
        <w:spacing w:line="360" w:lineRule="auto"/>
        <w:ind w:right="-180"/>
        <w:jc w:val="both"/>
        <w:rPr>
          <w:i/>
          <w:iCs/>
          <w:sz w:val="22"/>
          <w:szCs w:val="22"/>
        </w:rPr>
      </w:pPr>
      <w:r w:rsidRPr="00953054">
        <w:rPr>
          <w:i/>
          <w:iCs/>
          <w:sz w:val="22"/>
          <w:szCs w:val="22"/>
        </w:rPr>
        <w:t>(NB: entities may use a presentation format more relevant to their operations or use the table below)</w:t>
      </w:r>
    </w:p>
    <w:tbl>
      <w:tblPr>
        <w:tblW w:w="4787"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63"/>
        <w:gridCol w:w="1764"/>
        <w:gridCol w:w="1096"/>
        <w:gridCol w:w="1438"/>
        <w:gridCol w:w="1214"/>
        <w:gridCol w:w="1977"/>
      </w:tblGrid>
      <w:tr w:rsidR="00E2159E" w:rsidRPr="00953054" w14:paraId="4C7FE075" w14:textId="77777777" w:rsidTr="00E2159E">
        <w:trPr>
          <w:trHeight w:val="771"/>
        </w:trPr>
        <w:tc>
          <w:tcPr>
            <w:tcW w:w="817" w:type="pct"/>
            <w:shd w:val="clear" w:color="auto" w:fill="2E74B5"/>
            <w:vAlign w:val="bottom"/>
          </w:tcPr>
          <w:p w14:paraId="5B960E02" w14:textId="77777777" w:rsidR="00E2159E" w:rsidRPr="00953054" w:rsidRDefault="00E2159E" w:rsidP="00AE558B">
            <w:pPr>
              <w:spacing w:line="276" w:lineRule="auto"/>
              <w:jc w:val="both"/>
              <w:rPr>
                <w:b/>
                <w:sz w:val="22"/>
                <w:szCs w:val="22"/>
              </w:rPr>
            </w:pPr>
            <w:r w:rsidRPr="00953054">
              <w:rPr>
                <w:b/>
                <w:sz w:val="22"/>
                <w:szCs w:val="22"/>
              </w:rPr>
              <w:t>Program 1</w:t>
            </w:r>
          </w:p>
        </w:tc>
        <w:tc>
          <w:tcPr>
            <w:tcW w:w="986" w:type="pct"/>
            <w:shd w:val="clear" w:color="auto" w:fill="2E74B5"/>
            <w:vAlign w:val="bottom"/>
          </w:tcPr>
          <w:p w14:paraId="26A43EE4" w14:textId="77777777" w:rsidR="00E2159E" w:rsidRPr="00953054" w:rsidRDefault="00E2159E" w:rsidP="00AE558B">
            <w:pPr>
              <w:spacing w:line="276" w:lineRule="auto"/>
              <w:jc w:val="both"/>
              <w:rPr>
                <w:b/>
                <w:sz w:val="22"/>
                <w:szCs w:val="22"/>
              </w:rPr>
            </w:pPr>
            <w:r>
              <w:rPr>
                <w:b/>
                <w:sz w:val="22"/>
                <w:szCs w:val="22"/>
              </w:rPr>
              <w:t xml:space="preserve">Strategic </w:t>
            </w:r>
            <w:r w:rsidRPr="00953054">
              <w:rPr>
                <w:b/>
                <w:sz w:val="22"/>
                <w:szCs w:val="22"/>
              </w:rPr>
              <w:t>Objective</w:t>
            </w:r>
          </w:p>
        </w:tc>
        <w:tc>
          <w:tcPr>
            <w:tcW w:w="612" w:type="pct"/>
            <w:shd w:val="clear" w:color="auto" w:fill="2E74B5"/>
            <w:vAlign w:val="bottom"/>
          </w:tcPr>
          <w:p w14:paraId="4D34FA55" w14:textId="77777777" w:rsidR="00E2159E" w:rsidRPr="00953054" w:rsidRDefault="00E2159E" w:rsidP="00AE558B">
            <w:pPr>
              <w:spacing w:line="276" w:lineRule="auto"/>
              <w:jc w:val="both"/>
              <w:rPr>
                <w:b/>
                <w:sz w:val="22"/>
                <w:szCs w:val="22"/>
              </w:rPr>
            </w:pPr>
            <w:r w:rsidRPr="00953054">
              <w:rPr>
                <w:b/>
                <w:sz w:val="22"/>
                <w:szCs w:val="22"/>
              </w:rPr>
              <w:t>Indicator</w:t>
            </w:r>
          </w:p>
        </w:tc>
        <w:tc>
          <w:tcPr>
            <w:tcW w:w="803" w:type="pct"/>
            <w:shd w:val="clear" w:color="auto" w:fill="2E74B5"/>
            <w:vAlign w:val="bottom"/>
          </w:tcPr>
          <w:p w14:paraId="0017064C" w14:textId="5C7E2698" w:rsidR="00E2159E" w:rsidRPr="00953054" w:rsidRDefault="00E2159E" w:rsidP="00AE558B">
            <w:pPr>
              <w:spacing w:line="276" w:lineRule="auto"/>
              <w:jc w:val="both"/>
              <w:rPr>
                <w:b/>
                <w:sz w:val="22"/>
                <w:szCs w:val="22"/>
              </w:rPr>
            </w:pPr>
            <w:r w:rsidRPr="00953054">
              <w:rPr>
                <w:b/>
                <w:sz w:val="22"/>
                <w:szCs w:val="22"/>
              </w:rPr>
              <w:t>Performance</w:t>
            </w:r>
          </w:p>
        </w:tc>
        <w:tc>
          <w:tcPr>
            <w:tcW w:w="678" w:type="pct"/>
            <w:shd w:val="clear" w:color="auto" w:fill="2E74B5"/>
            <w:vAlign w:val="bottom"/>
          </w:tcPr>
          <w:p w14:paraId="4112C2C7" w14:textId="49DEDF0F" w:rsidR="00E2159E" w:rsidRPr="00953054" w:rsidRDefault="00E2159E" w:rsidP="00AE558B">
            <w:pPr>
              <w:spacing w:line="276" w:lineRule="auto"/>
              <w:jc w:val="both"/>
              <w:rPr>
                <w:b/>
                <w:sz w:val="22"/>
                <w:szCs w:val="22"/>
              </w:rPr>
            </w:pPr>
            <w:r w:rsidRPr="00953054">
              <w:rPr>
                <w:b/>
                <w:sz w:val="22"/>
                <w:szCs w:val="22"/>
              </w:rPr>
              <w:t>Outcome</w:t>
            </w:r>
          </w:p>
        </w:tc>
        <w:tc>
          <w:tcPr>
            <w:tcW w:w="1104" w:type="pct"/>
            <w:shd w:val="clear" w:color="auto" w:fill="2E74B5"/>
            <w:vAlign w:val="bottom"/>
          </w:tcPr>
          <w:p w14:paraId="00E22C85" w14:textId="77777777" w:rsidR="00E2159E" w:rsidRPr="00953054" w:rsidRDefault="00E2159E" w:rsidP="00AE558B">
            <w:pPr>
              <w:spacing w:line="276" w:lineRule="auto"/>
              <w:jc w:val="both"/>
              <w:rPr>
                <w:b/>
                <w:bCs/>
                <w:i/>
                <w:iCs/>
                <w:sz w:val="22"/>
                <w:szCs w:val="22"/>
              </w:rPr>
            </w:pPr>
            <w:r w:rsidRPr="00953054">
              <w:rPr>
                <w:b/>
                <w:bCs/>
                <w:i/>
                <w:iCs/>
                <w:sz w:val="22"/>
                <w:szCs w:val="22"/>
              </w:rPr>
              <w:t>Remarks (Explain</w:t>
            </w:r>
          </w:p>
          <w:p w14:paraId="7FD29D57" w14:textId="77777777" w:rsidR="00E2159E" w:rsidRPr="00953054" w:rsidRDefault="00E2159E" w:rsidP="00AE558B">
            <w:pPr>
              <w:spacing w:line="276" w:lineRule="auto"/>
              <w:jc w:val="both"/>
              <w:rPr>
                <w:b/>
                <w:bCs/>
                <w:i/>
                <w:iCs/>
                <w:sz w:val="22"/>
                <w:szCs w:val="22"/>
              </w:rPr>
            </w:pPr>
            <w:r w:rsidRPr="00953054">
              <w:rPr>
                <w:b/>
                <w:bCs/>
                <w:i/>
                <w:iCs/>
                <w:sz w:val="22"/>
                <w:szCs w:val="22"/>
              </w:rPr>
              <w:t>the</w:t>
            </w:r>
          </w:p>
          <w:p w14:paraId="4DEB0732" w14:textId="77777777" w:rsidR="00E2159E" w:rsidRPr="00953054" w:rsidRDefault="00E2159E" w:rsidP="00AE558B">
            <w:pPr>
              <w:spacing w:line="276" w:lineRule="auto"/>
              <w:jc w:val="both"/>
              <w:rPr>
                <w:b/>
                <w:sz w:val="22"/>
                <w:szCs w:val="22"/>
              </w:rPr>
            </w:pPr>
            <w:r w:rsidRPr="00953054">
              <w:rPr>
                <w:b/>
                <w:bCs/>
                <w:i/>
                <w:iCs/>
                <w:sz w:val="22"/>
                <w:szCs w:val="22"/>
              </w:rPr>
              <w:t>reasons underperformance/ Overperformance</w:t>
            </w:r>
          </w:p>
        </w:tc>
      </w:tr>
      <w:tr w:rsidR="00E2159E" w:rsidRPr="00953054" w14:paraId="372C8DFE" w14:textId="77777777" w:rsidTr="00E2159E">
        <w:trPr>
          <w:trHeight w:val="771"/>
        </w:trPr>
        <w:tc>
          <w:tcPr>
            <w:tcW w:w="817" w:type="pct"/>
            <w:vMerge w:val="restart"/>
            <w:shd w:val="clear" w:color="auto" w:fill="auto"/>
          </w:tcPr>
          <w:p w14:paraId="60D2B36E" w14:textId="77777777" w:rsidR="00E2159E" w:rsidRPr="00953054" w:rsidRDefault="00E2159E" w:rsidP="00AE558B">
            <w:pPr>
              <w:spacing w:line="276" w:lineRule="auto"/>
              <w:jc w:val="both"/>
              <w:rPr>
                <w:b/>
                <w:sz w:val="22"/>
                <w:szCs w:val="22"/>
              </w:rPr>
            </w:pPr>
            <w:r w:rsidRPr="00953054">
              <w:rPr>
                <w:sz w:val="22"/>
                <w:szCs w:val="22"/>
              </w:rPr>
              <w:t>Legislation, oversight and representation</w:t>
            </w:r>
          </w:p>
        </w:tc>
        <w:tc>
          <w:tcPr>
            <w:tcW w:w="986" w:type="pct"/>
            <w:shd w:val="clear" w:color="auto" w:fill="auto"/>
          </w:tcPr>
          <w:p w14:paraId="0E3A7561" w14:textId="77777777" w:rsidR="00E2159E" w:rsidRPr="00953054" w:rsidRDefault="00E2159E" w:rsidP="00AE558B">
            <w:pPr>
              <w:spacing w:line="276" w:lineRule="auto"/>
              <w:jc w:val="both"/>
              <w:rPr>
                <w:b/>
                <w:sz w:val="22"/>
                <w:szCs w:val="22"/>
              </w:rPr>
            </w:pPr>
            <w:r w:rsidRPr="00953054">
              <w:rPr>
                <w:sz w:val="22"/>
                <w:szCs w:val="22"/>
              </w:rPr>
              <w:t>XX Bills passed into Acts of the County Assembly</w:t>
            </w:r>
          </w:p>
        </w:tc>
        <w:tc>
          <w:tcPr>
            <w:tcW w:w="612" w:type="pct"/>
            <w:shd w:val="clear" w:color="auto" w:fill="auto"/>
          </w:tcPr>
          <w:p w14:paraId="20556EF8" w14:textId="77777777" w:rsidR="00E2159E" w:rsidRPr="00953054" w:rsidRDefault="00E2159E" w:rsidP="00AE558B">
            <w:pPr>
              <w:spacing w:line="276" w:lineRule="auto"/>
              <w:jc w:val="both"/>
              <w:rPr>
                <w:b/>
                <w:sz w:val="22"/>
                <w:szCs w:val="22"/>
              </w:rPr>
            </w:pPr>
            <w:r w:rsidRPr="00953054">
              <w:rPr>
                <w:sz w:val="22"/>
                <w:szCs w:val="22"/>
              </w:rPr>
              <w:t>No of bills passed in the County Assembly</w:t>
            </w:r>
          </w:p>
        </w:tc>
        <w:tc>
          <w:tcPr>
            <w:tcW w:w="803" w:type="pct"/>
          </w:tcPr>
          <w:p w14:paraId="6BA7F73F" w14:textId="6E9B8E3A" w:rsidR="00E2159E" w:rsidRPr="00953054" w:rsidRDefault="00E2159E" w:rsidP="00AE558B">
            <w:pPr>
              <w:spacing w:line="276" w:lineRule="auto"/>
              <w:jc w:val="both"/>
              <w:rPr>
                <w:bCs/>
                <w:sz w:val="22"/>
                <w:szCs w:val="22"/>
              </w:rPr>
            </w:pPr>
            <w:r w:rsidRPr="00953054">
              <w:rPr>
                <w:bCs/>
                <w:sz w:val="22"/>
                <w:szCs w:val="22"/>
              </w:rPr>
              <w:t>In FY 20XX xx number of bills were passed xxx</w:t>
            </w:r>
          </w:p>
        </w:tc>
        <w:tc>
          <w:tcPr>
            <w:tcW w:w="678" w:type="pct"/>
          </w:tcPr>
          <w:p w14:paraId="58F72698" w14:textId="062010FA" w:rsidR="00E2159E" w:rsidRPr="00953054" w:rsidRDefault="00E2159E" w:rsidP="00AE558B">
            <w:pPr>
              <w:spacing w:line="276" w:lineRule="auto"/>
              <w:jc w:val="both"/>
              <w:rPr>
                <w:bCs/>
                <w:sz w:val="22"/>
                <w:szCs w:val="22"/>
              </w:rPr>
            </w:pPr>
            <w:r w:rsidRPr="00953054">
              <w:rPr>
                <w:sz w:val="22"/>
                <w:szCs w:val="22"/>
              </w:rPr>
              <w:t>Improved service delivery to citizens</w:t>
            </w:r>
          </w:p>
        </w:tc>
        <w:tc>
          <w:tcPr>
            <w:tcW w:w="1104" w:type="pct"/>
            <w:shd w:val="clear" w:color="auto" w:fill="auto"/>
          </w:tcPr>
          <w:p w14:paraId="6F875DF6" w14:textId="77777777" w:rsidR="00E2159E" w:rsidRPr="00953054" w:rsidRDefault="00E2159E" w:rsidP="00AE558B">
            <w:pPr>
              <w:spacing w:line="276" w:lineRule="auto"/>
              <w:jc w:val="both"/>
              <w:rPr>
                <w:bCs/>
                <w:sz w:val="22"/>
                <w:szCs w:val="22"/>
              </w:rPr>
            </w:pPr>
          </w:p>
        </w:tc>
      </w:tr>
      <w:tr w:rsidR="00E2159E" w:rsidRPr="00953054" w14:paraId="254C66F7" w14:textId="77777777" w:rsidTr="00E2159E">
        <w:trPr>
          <w:trHeight w:val="771"/>
        </w:trPr>
        <w:tc>
          <w:tcPr>
            <w:tcW w:w="817" w:type="pct"/>
            <w:vMerge/>
            <w:shd w:val="clear" w:color="auto" w:fill="auto"/>
          </w:tcPr>
          <w:p w14:paraId="43502B34" w14:textId="77777777" w:rsidR="00E2159E" w:rsidRPr="00953054" w:rsidRDefault="00E2159E" w:rsidP="00AE558B">
            <w:pPr>
              <w:spacing w:line="276" w:lineRule="auto"/>
              <w:jc w:val="both"/>
              <w:rPr>
                <w:b/>
                <w:sz w:val="22"/>
                <w:szCs w:val="22"/>
              </w:rPr>
            </w:pPr>
          </w:p>
        </w:tc>
        <w:tc>
          <w:tcPr>
            <w:tcW w:w="986" w:type="pct"/>
            <w:shd w:val="clear" w:color="auto" w:fill="auto"/>
          </w:tcPr>
          <w:p w14:paraId="7596533D" w14:textId="77777777" w:rsidR="00E2159E" w:rsidRPr="00953054" w:rsidRDefault="00E2159E" w:rsidP="00AE558B">
            <w:pPr>
              <w:spacing w:line="276" w:lineRule="auto"/>
              <w:jc w:val="both"/>
              <w:rPr>
                <w:b/>
                <w:sz w:val="22"/>
                <w:szCs w:val="22"/>
              </w:rPr>
            </w:pPr>
            <w:r w:rsidRPr="00953054">
              <w:rPr>
                <w:sz w:val="22"/>
                <w:szCs w:val="22"/>
              </w:rPr>
              <w:t>Enhanced professional development of MCAs – Review standing orders</w:t>
            </w:r>
          </w:p>
        </w:tc>
        <w:tc>
          <w:tcPr>
            <w:tcW w:w="612" w:type="pct"/>
            <w:shd w:val="clear" w:color="auto" w:fill="auto"/>
          </w:tcPr>
          <w:p w14:paraId="73456923" w14:textId="77777777" w:rsidR="00E2159E" w:rsidRPr="00953054" w:rsidRDefault="00E2159E" w:rsidP="00AE558B">
            <w:pPr>
              <w:spacing w:line="276" w:lineRule="auto"/>
              <w:jc w:val="both"/>
              <w:rPr>
                <w:b/>
                <w:sz w:val="22"/>
                <w:szCs w:val="22"/>
              </w:rPr>
            </w:pPr>
            <w:r w:rsidRPr="00953054">
              <w:rPr>
                <w:sz w:val="22"/>
                <w:szCs w:val="22"/>
              </w:rPr>
              <w:t>% Increase in efficient Assembly operation</w:t>
            </w:r>
          </w:p>
        </w:tc>
        <w:tc>
          <w:tcPr>
            <w:tcW w:w="803" w:type="pct"/>
          </w:tcPr>
          <w:p w14:paraId="1E6F0A52" w14:textId="60AC2E52" w:rsidR="00E2159E" w:rsidRPr="00953054" w:rsidRDefault="00E2159E" w:rsidP="00AE558B">
            <w:pPr>
              <w:spacing w:line="276" w:lineRule="auto"/>
              <w:jc w:val="both"/>
              <w:rPr>
                <w:bCs/>
                <w:sz w:val="22"/>
                <w:szCs w:val="22"/>
              </w:rPr>
            </w:pPr>
            <w:r w:rsidRPr="00953054">
              <w:rPr>
                <w:bCs/>
                <w:sz w:val="22"/>
                <w:szCs w:val="22"/>
              </w:rPr>
              <w:t>XX standing orders were reviewed and resulted to xxx</w:t>
            </w:r>
          </w:p>
        </w:tc>
        <w:tc>
          <w:tcPr>
            <w:tcW w:w="678" w:type="pct"/>
          </w:tcPr>
          <w:p w14:paraId="041A46A8" w14:textId="17380816" w:rsidR="00E2159E" w:rsidRPr="00953054" w:rsidRDefault="00E2159E" w:rsidP="00AE558B">
            <w:pPr>
              <w:spacing w:line="276" w:lineRule="auto"/>
              <w:jc w:val="both"/>
              <w:rPr>
                <w:bCs/>
                <w:sz w:val="22"/>
                <w:szCs w:val="22"/>
              </w:rPr>
            </w:pPr>
            <w:r w:rsidRPr="00953054">
              <w:rPr>
                <w:sz w:val="22"/>
                <w:szCs w:val="22"/>
              </w:rPr>
              <w:t>Review standing orders</w:t>
            </w:r>
          </w:p>
        </w:tc>
        <w:tc>
          <w:tcPr>
            <w:tcW w:w="1104" w:type="pct"/>
            <w:shd w:val="clear" w:color="auto" w:fill="auto"/>
          </w:tcPr>
          <w:p w14:paraId="3C7666A4" w14:textId="77777777" w:rsidR="00E2159E" w:rsidRPr="00953054" w:rsidRDefault="00E2159E" w:rsidP="00AE558B">
            <w:pPr>
              <w:spacing w:line="276" w:lineRule="auto"/>
              <w:jc w:val="both"/>
              <w:rPr>
                <w:bCs/>
                <w:sz w:val="22"/>
                <w:szCs w:val="22"/>
              </w:rPr>
            </w:pPr>
          </w:p>
        </w:tc>
      </w:tr>
      <w:tr w:rsidR="00E2159E" w:rsidRPr="00953054" w14:paraId="5017CA0C" w14:textId="77777777" w:rsidTr="00E2159E">
        <w:trPr>
          <w:trHeight w:val="480"/>
        </w:trPr>
        <w:tc>
          <w:tcPr>
            <w:tcW w:w="817" w:type="pct"/>
            <w:shd w:val="clear" w:color="auto" w:fill="auto"/>
            <w:vAlign w:val="bottom"/>
          </w:tcPr>
          <w:p w14:paraId="7F16CCD8" w14:textId="77777777" w:rsidR="00E2159E" w:rsidRPr="00953054" w:rsidRDefault="00E2159E" w:rsidP="00AE558B">
            <w:pPr>
              <w:spacing w:line="276" w:lineRule="auto"/>
              <w:jc w:val="both"/>
              <w:rPr>
                <w:b/>
                <w:sz w:val="22"/>
                <w:szCs w:val="22"/>
              </w:rPr>
            </w:pPr>
            <w:r w:rsidRPr="00953054">
              <w:rPr>
                <w:b/>
                <w:sz w:val="22"/>
                <w:szCs w:val="22"/>
              </w:rPr>
              <w:t>Program 2</w:t>
            </w:r>
          </w:p>
        </w:tc>
        <w:tc>
          <w:tcPr>
            <w:tcW w:w="986" w:type="pct"/>
            <w:shd w:val="clear" w:color="auto" w:fill="auto"/>
            <w:vAlign w:val="bottom"/>
          </w:tcPr>
          <w:p w14:paraId="28BD86BC" w14:textId="77777777" w:rsidR="00E2159E" w:rsidRPr="00953054" w:rsidRDefault="00E2159E" w:rsidP="00AE558B">
            <w:pPr>
              <w:spacing w:line="276" w:lineRule="auto"/>
              <w:jc w:val="both"/>
              <w:rPr>
                <w:b/>
                <w:sz w:val="22"/>
                <w:szCs w:val="22"/>
              </w:rPr>
            </w:pPr>
            <w:r w:rsidRPr="00953054">
              <w:rPr>
                <w:b/>
                <w:sz w:val="22"/>
                <w:szCs w:val="22"/>
              </w:rPr>
              <w:t>xxx</w:t>
            </w:r>
          </w:p>
        </w:tc>
        <w:tc>
          <w:tcPr>
            <w:tcW w:w="612" w:type="pct"/>
            <w:shd w:val="clear" w:color="auto" w:fill="auto"/>
            <w:vAlign w:val="bottom"/>
          </w:tcPr>
          <w:p w14:paraId="72C77251" w14:textId="77777777" w:rsidR="00E2159E" w:rsidRPr="00953054" w:rsidRDefault="00E2159E" w:rsidP="00AE558B">
            <w:pPr>
              <w:spacing w:line="276" w:lineRule="auto"/>
              <w:jc w:val="both"/>
              <w:rPr>
                <w:b/>
                <w:sz w:val="22"/>
                <w:szCs w:val="22"/>
              </w:rPr>
            </w:pPr>
            <w:r w:rsidRPr="00953054">
              <w:rPr>
                <w:b/>
                <w:sz w:val="22"/>
                <w:szCs w:val="22"/>
              </w:rPr>
              <w:t>xxx</w:t>
            </w:r>
          </w:p>
        </w:tc>
        <w:tc>
          <w:tcPr>
            <w:tcW w:w="803" w:type="pct"/>
          </w:tcPr>
          <w:p w14:paraId="0981188F" w14:textId="77777777" w:rsidR="00E2159E" w:rsidRDefault="00E2159E" w:rsidP="00AE558B">
            <w:pPr>
              <w:spacing w:line="276" w:lineRule="auto"/>
              <w:jc w:val="both"/>
              <w:rPr>
                <w:b/>
                <w:sz w:val="22"/>
                <w:szCs w:val="22"/>
              </w:rPr>
            </w:pPr>
          </w:p>
          <w:p w14:paraId="52FDE3AB" w14:textId="4126D333" w:rsidR="00E2159E" w:rsidRPr="00953054" w:rsidRDefault="00E2159E" w:rsidP="00AE558B">
            <w:pPr>
              <w:spacing w:line="276" w:lineRule="auto"/>
              <w:jc w:val="both"/>
              <w:rPr>
                <w:b/>
                <w:sz w:val="22"/>
                <w:szCs w:val="22"/>
              </w:rPr>
            </w:pPr>
            <w:r w:rsidRPr="00953054">
              <w:rPr>
                <w:b/>
                <w:sz w:val="22"/>
                <w:szCs w:val="22"/>
              </w:rPr>
              <w:t>xxx</w:t>
            </w:r>
          </w:p>
        </w:tc>
        <w:tc>
          <w:tcPr>
            <w:tcW w:w="678" w:type="pct"/>
          </w:tcPr>
          <w:p w14:paraId="5B9AEF7C" w14:textId="77777777" w:rsidR="00E2159E" w:rsidRDefault="00E2159E" w:rsidP="00AE558B">
            <w:pPr>
              <w:spacing w:line="276" w:lineRule="auto"/>
              <w:jc w:val="both"/>
              <w:rPr>
                <w:b/>
                <w:sz w:val="22"/>
                <w:szCs w:val="22"/>
              </w:rPr>
            </w:pPr>
          </w:p>
          <w:p w14:paraId="0BF1B868" w14:textId="61E24A6D" w:rsidR="00E2159E" w:rsidRDefault="00E2159E" w:rsidP="00AE558B">
            <w:pPr>
              <w:spacing w:line="276" w:lineRule="auto"/>
              <w:jc w:val="both"/>
              <w:rPr>
                <w:b/>
                <w:sz w:val="22"/>
                <w:szCs w:val="22"/>
              </w:rPr>
            </w:pPr>
            <w:r w:rsidRPr="00953054">
              <w:rPr>
                <w:b/>
                <w:sz w:val="22"/>
                <w:szCs w:val="22"/>
              </w:rPr>
              <w:t>xxx</w:t>
            </w:r>
          </w:p>
        </w:tc>
        <w:tc>
          <w:tcPr>
            <w:tcW w:w="1104" w:type="pct"/>
            <w:shd w:val="clear" w:color="auto" w:fill="auto"/>
            <w:vAlign w:val="bottom"/>
          </w:tcPr>
          <w:p w14:paraId="16081B9B" w14:textId="77777777" w:rsidR="00E2159E" w:rsidRPr="00953054" w:rsidRDefault="00E2159E" w:rsidP="00AE558B">
            <w:pPr>
              <w:spacing w:line="276" w:lineRule="auto"/>
              <w:jc w:val="both"/>
              <w:rPr>
                <w:b/>
                <w:sz w:val="22"/>
                <w:szCs w:val="22"/>
              </w:rPr>
            </w:pPr>
            <w:r w:rsidRPr="00953054">
              <w:rPr>
                <w:b/>
                <w:sz w:val="22"/>
                <w:szCs w:val="22"/>
              </w:rPr>
              <w:t>xxx</w:t>
            </w:r>
          </w:p>
        </w:tc>
      </w:tr>
    </w:tbl>
    <w:p w14:paraId="3BAF05CD" w14:textId="77777777" w:rsidR="00B75601" w:rsidRDefault="00B75601" w:rsidP="00B75601">
      <w:pPr>
        <w:autoSpaceDE/>
        <w:autoSpaceDN/>
        <w:jc w:val="both"/>
        <w:rPr>
          <w:sz w:val="22"/>
          <w:szCs w:val="22"/>
        </w:rPr>
      </w:pPr>
    </w:p>
    <w:p w14:paraId="1B08C575" w14:textId="77777777" w:rsidR="00EC1C99" w:rsidRDefault="00EC1C99" w:rsidP="00C07DE9">
      <w:pPr>
        <w:spacing w:after="240"/>
        <w:ind w:left="-90" w:firstLine="90"/>
        <w:jc w:val="both"/>
        <w:rPr>
          <w:b/>
          <w:bCs/>
        </w:rPr>
      </w:pPr>
    </w:p>
    <w:p w14:paraId="090E95E7" w14:textId="77777777" w:rsidR="00F5601F" w:rsidRDefault="00F5601F" w:rsidP="0069589F">
      <w:pPr>
        <w:pStyle w:val="Heading1"/>
        <w:pageBreakBefore/>
        <w:numPr>
          <w:ilvl w:val="0"/>
          <w:numId w:val="2"/>
        </w:numPr>
        <w:tabs>
          <w:tab w:val="left" w:pos="360"/>
          <w:tab w:val="num" w:pos="720"/>
        </w:tabs>
        <w:spacing w:after="240"/>
        <w:ind w:left="720" w:hanging="720"/>
        <w:jc w:val="both"/>
      </w:pPr>
      <w:bookmarkStart w:id="15" w:name="_Toc172624539"/>
      <w:r>
        <w:lastRenderedPageBreak/>
        <w:t>Environmental and Sustainability Reporting</w:t>
      </w:r>
      <w:bookmarkEnd w:id="15"/>
    </w:p>
    <w:p w14:paraId="601C2756" w14:textId="0FBF756D" w:rsidR="00086330" w:rsidRPr="00953054" w:rsidRDefault="00086330" w:rsidP="00086330">
      <w:pPr>
        <w:spacing w:line="360" w:lineRule="auto"/>
        <w:jc w:val="both"/>
        <w:rPr>
          <w:i/>
          <w:iCs/>
          <w:sz w:val="22"/>
          <w:szCs w:val="22"/>
        </w:rPr>
      </w:pPr>
      <w:r w:rsidRPr="00953054">
        <w:rPr>
          <w:i/>
          <w:iCs/>
          <w:sz w:val="22"/>
          <w:szCs w:val="22"/>
        </w:rPr>
        <w:t>(Two-to-three pages)</w:t>
      </w:r>
    </w:p>
    <w:p w14:paraId="331E01DC" w14:textId="4360E436" w:rsidR="00086330" w:rsidRPr="00953054" w:rsidRDefault="00086330" w:rsidP="00086330">
      <w:pPr>
        <w:spacing w:line="360" w:lineRule="auto"/>
        <w:jc w:val="both"/>
        <w:rPr>
          <w:i/>
          <w:sz w:val="22"/>
          <w:szCs w:val="22"/>
        </w:rPr>
      </w:pPr>
      <w:r w:rsidRPr="00953054">
        <w:rPr>
          <w:i/>
          <w:sz w:val="22"/>
          <w:szCs w:val="22"/>
        </w:rPr>
        <w:t xml:space="preserve">(Include an Introductory paragraph on the </w:t>
      </w:r>
      <w:r w:rsidR="00694345">
        <w:rPr>
          <w:i/>
          <w:sz w:val="22"/>
          <w:szCs w:val="22"/>
        </w:rPr>
        <w:t xml:space="preserve">County </w:t>
      </w:r>
      <w:r w:rsidR="00487CB2">
        <w:rPr>
          <w:i/>
          <w:sz w:val="22"/>
          <w:szCs w:val="22"/>
        </w:rPr>
        <w:t>policy</w:t>
      </w:r>
      <w:r w:rsidR="00487CB2" w:rsidRPr="00953054">
        <w:rPr>
          <w:i/>
          <w:sz w:val="22"/>
          <w:szCs w:val="22"/>
        </w:rPr>
        <w:t xml:space="preserve"> and</w:t>
      </w:r>
      <w:r w:rsidRPr="00953054">
        <w:rPr>
          <w:i/>
          <w:sz w:val="22"/>
          <w:szCs w:val="22"/>
        </w:rPr>
        <w:t xml:space="preserve"> its strategy on sustainability. Sustainability being the ability to maintain or continue offering services to the citizens of the </w:t>
      </w:r>
      <w:r w:rsidR="00487CB2">
        <w:rPr>
          <w:i/>
          <w:sz w:val="22"/>
          <w:szCs w:val="22"/>
        </w:rPr>
        <w:t>C</w:t>
      </w:r>
      <w:r w:rsidRPr="00953054">
        <w:rPr>
          <w:i/>
          <w:sz w:val="22"/>
          <w:szCs w:val="22"/>
        </w:rPr>
        <w:t>ounty over the long- term focuses mainly on the five areas indicated below.)</w:t>
      </w:r>
    </w:p>
    <w:p w14:paraId="213A12D1" w14:textId="77777777" w:rsidR="00086330" w:rsidRPr="00B232CA" w:rsidRDefault="00086330" w:rsidP="00086330">
      <w:pPr>
        <w:spacing w:line="360" w:lineRule="auto"/>
        <w:jc w:val="both"/>
        <w:rPr>
          <w:i/>
          <w:sz w:val="10"/>
          <w:szCs w:val="10"/>
        </w:rPr>
      </w:pPr>
    </w:p>
    <w:p w14:paraId="4BF090C0" w14:textId="77777777" w:rsidR="00086330" w:rsidRPr="00953054" w:rsidRDefault="00086330" w:rsidP="00AD5B89">
      <w:pPr>
        <w:numPr>
          <w:ilvl w:val="0"/>
          <w:numId w:val="21"/>
        </w:numPr>
        <w:spacing w:line="360" w:lineRule="auto"/>
        <w:jc w:val="both"/>
        <w:rPr>
          <w:b/>
          <w:sz w:val="22"/>
          <w:szCs w:val="22"/>
        </w:rPr>
      </w:pPr>
      <w:r w:rsidRPr="00953054">
        <w:rPr>
          <w:b/>
          <w:sz w:val="22"/>
          <w:szCs w:val="22"/>
        </w:rPr>
        <w:t xml:space="preserve">Sustainability strategy and profile </w:t>
      </w:r>
    </w:p>
    <w:p w14:paraId="66EDF1C3" w14:textId="77777777" w:rsidR="00086330" w:rsidRPr="00E62CAC" w:rsidRDefault="00086330" w:rsidP="00086330">
      <w:pPr>
        <w:spacing w:line="276" w:lineRule="auto"/>
        <w:ind w:left="720"/>
        <w:jc w:val="both"/>
        <w:rPr>
          <w:i/>
          <w:iCs/>
          <w:sz w:val="22"/>
          <w:szCs w:val="22"/>
        </w:rPr>
      </w:pPr>
      <w:r w:rsidRPr="00E62CAC">
        <w:rPr>
          <w:i/>
          <w:iCs/>
          <w:sz w:val="22"/>
          <w:szCs w:val="22"/>
        </w:rPr>
        <w:t>The top management especially the accounting officer should refer to sustainable efforts, broad trends in political and macroeconomic affecting sustainability priorities, reference to international best practices and key achievements and failure.</w:t>
      </w:r>
    </w:p>
    <w:p w14:paraId="5160A1C7" w14:textId="77777777" w:rsidR="00086330" w:rsidRPr="00B232CA" w:rsidRDefault="00086330" w:rsidP="00086330">
      <w:pPr>
        <w:spacing w:line="360" w:lineRule="auto"/>
        <w:ind w:left="720"/>
        <w:jc w:val="both"/>
        <w:rPr>
          <w:sz w:val="10"/>
          <w:szCs w:val="10"/>
        </w:rPr>
      </w:pPr>
    </w:p>
    <w:p w14:paraId="032B2444" w14:textId="77777777" w:rsidR="00086330" w:rsidRPr="00953054" w:rsidRDefault="00086330" w:rsidP="00AD5B89">
      <w:pPr>
        <w:numPr>
          <w:ilvl w:val="0"/>
          <w:numId w:val="21"/>
        </w:numPr>
        <w:spacing w:line="360" w:lineRule="auto"/>
        <w:jc w:val="both"/>
        <w:rPr>
          <w:b/>
          <w:sz w:val="22"/>
          <w:szCs w:val="22"/>
        </w:rPr>
      </w:pPr>
      <w:r w:rsidRPr="00953054">
        <w:rPr>
          <w:b/>
          <w:sz w:val="22"/>
          <w:szCs w:val="22"/>
        </w:rPr>
        <w:t>Environmental performance</w:t>
      </w:r>
    </w:p>
    <w:p w14:paraId="291AF76E" w14:textId="5B522F7C" w:rsidR="00086330" w:rsidRPr="00E62CAC" w:rsidRDefault="00086330" w:rsidP="00086330">
      <w:pPr>
        <w:spacing w:line="276" w:lineRule="auto"/>
        <w:ind w:left="720"/>
        <w:jc w:val="both"/>
        <w:rPr>
          <w:i/>
          <w:iCs/>
          <w:sz w:val="22"/>
          <w:szCs w:val="22"/>
        </w:rPr>
      </w:pPr>
      <w:r w:rsidRPr="00E62CAC">
        <w:rPr>
          <w:i/>
          <w:iCs/>
          <w:sz w:val="22"/>
          <w:szCs w:val="22"/>
        </w:rPr>
        <w:t xml:space="preserve">Outline clearly, environmental policy guiding the </w:t>
      </w:r>
      <w:r w:rsidR="00CD07D1">
        <w:rPr>
          <w:i/>
          <w:iCs/>
          <w:sz w:val="22"/>
          <w:szCs w:val="22"/>
        </w:rPr>
        <w:t>County</w:t>
      </w:r>
      <w:r w:rsidR="008E595A">
        <w:rPr>
          <w:i/>
          <w:iCs/>
          <w:sz w:val="22"/>
          <w:szCs w:val="22"/>
        </w:rPr>
        <w:t xml:space="preserve"> and</w:t>
      </w:r>
      <w:r w:rsidRPr="00E62CAC">
        <w:rPr>
          <w:i/>
          <w:iCs/>
          <w:sz w:val="22"/>
          <w:szCs w:val="22"/>
        </w:rPr>
        <w:t xml:space="preserve"> provide evidence of the policy. Outline successes, shortcomings, efforts to manage biodiversity, waste management policy and efforts to reduce environmental impact of the organisation’s products.</w:t>
      </w:r>
    </w:p>
    <w:p w14:paraId="0A930FAF" w14:textId="77777777" w:rsidR="00086330" w:rsidRPr="00953054" w:rsidRDefault="00086330" w:rsidP="00AD5B89">
      <w:pPr>
        <w:numPr>
          <w:ilvl w:val="0"/>
          <w:numId w:val="21"/>
        </w:numPr>
        <w:spacing w:line="360" w:lineRule="auto"/>
        <w:jc w:val="both"/>
        <w:rPr>
          <w:b/>
          <w:sz w:val="22"/>
          <w:szCs w:val="22"/>
        </w:rPr>
      </w:pPr>
      <w:r w:rsidRPr="00953054">
        <w:rPr>
          <w:b/>
          <w:sz w:val="22"/>
          <w:szCs w:val="22"/>
        </w:rPr>
        <w:t>Employee welfare</w:t>
      </w:r>
    </w:p>
    <w:p w14:paraId="46CD5316" w14:textId="5C1A9F4D" w:rsidR="00086330" w:rsidRPr="00E62CAC" w:rsidRDefault="00086330" w:rsidP="00086330">
      <w:pPr>
        <w:spacing w:line="276" w:lineRule="auto"/>
        <w:ind w:left="720"/>
        <w:jc w:val="both"/>
        <w:rPr>
          <w:i/>
          <w:iCs/>
          <w:sz w:val="22"/>
          <w:szCs w:val="22"/>
        </w:rPr>
      </w:pPr>
      <w:r w:rsidRPr="00E62CAC">
        <w:rPr>
          <w:i/>
          <w:iCs/>
          <w:sz w:val="22"/>
          <w:szCs w:val="22"/>
        </w:rPr>
        <w:t>Give account of the policies guiding the hiring process and whether they consider the gender ratio, whether they take in stakeholder engagements and how often they are improved. Explain efforts made in improving skills and managing careers, appraisal and reward systems. The</w:t>
      </w:r>
      <w:r w:rsidR="00601BF7">
        <w:rPr>
          <w:i/>
          <w:iCs/>
          <w:sz w:val="22"/>
          <w:szCs w:val="22"/>
        </w:rPr>
        <w:t xml:space="preserve"> County</w:t>
      </w:r>
      <w:r w:rsidRPr="00E62CAC">
        <w:rPr>
          <w:i/>
          <w:iCs/>
          <w:sz w:val="22"/>
          <w:szCs w:val="22"/>
        </w:rPr>
        <w:t xml:space="preserve"> should also disclose their policy on safety and compliance with Occupational Safety and Health Act of 2007, (OSHA.). How is the entity treating its staff to ensure that talent is retained to continue offering the services needed by the citizenry.</w:t>
      </w:r>
    </w:p>
    <w:p w14:paraId="4DF95AC4" w14:textId="77777777" w:rsidR="00086330" w:rsidRPr="00B232CA" w:rsidRDefault="00086330" w:rsidP="00086330">
      <w:pPr>
        <w:spacing w:line="360" w:lineRule="auto"/>
        <w:ind w:left="720"/>
        <w:jc w:val="both"/>
        <w:rPr>
          <w:sz w:val="10"/>
          <w:szCs w:val="10"/>
        </w:rPr>
      </w:pPr>
    </w:p>
    <w:p w14:paraId="721C00FE" w14:textId="77777777" w:rsidR="00086330" w:rsidRPr="00953054" w:rsidRDefault="00086330" w:rsidP="00AD5B89">
      <w:pPr>
        <w:numPr>
          <w:ilvl w:val="0"/>
          <w:numId w:val="21"/>
        </w:numPr>
        <w:spacing w:line="360" w:lineRule="auto"/>
        <w:jc w:val="both"/>
        <w:rPr>
          <w:b/>
          <w:sz w:val="22"/>
          <w:szCs w:val="22"/>
        </w:rPr>
      </w:pPr>
      <w:r w:rsidRPr="00953054">
        <w:rPr>
          <w:b/>
          <w:sz w:val="22"/>
          <w:szCs w:val="22"/>
        </w:rPr>
        <w:t xml:space="preserve">Marketplace practices- </w:t>
      </w:r>
    </w:p>
    <w:p w14:paraId="375F10C7" w14:textId="0FBE0A7F" w:rsidR="00086330" w:rsidRPr="00E62CAC" w:rsidRDefault="00086330" w:rsidP="00086330">
      <w:pPr>
        <w:spacing w:line="360" w:lineRule="auto"/>
        <w:ind w:firstLine="720"/>
        <w:jc w:val="both"/>
        <w:rPr>
          <w:i/>
          <w:iCs/>
          <w:sz w:val="22"/>
          <w:szCs w:val="22"/>
        </w:rPr>
      </w:pPr>
      <w:r w:rsidRPr="00E62CAC">
        <w:rPr>
          <w:i/>
          <w:iCs/>
          <w:sz w:val="22"/>
          <w:szCs w:val="22"/>
        </w:rPr>
        <w:t xml:space="preserve">The </w:t>
      </w:r>
      <w:r w:rsidR="00601BF7">
        <w:rPr>
          <w:i/>
          <w:iCs/>
          <w:sz w:val="22"/>
          <w:szCs w:val="22"/>
        </w:rPr>
        <w:t>Co</w:t>
      </w:r>
      <w:r w:rsidR="005379F6">
        <w:rPr>
          <w:i/>
          <w:iCs/>
          <w:sz w:val="22"/>
          <w:szCs w:val="22"/>
        </w:rPr>
        <w:t>unty</w:t>
      </w:r>
      <w:r w:rsidRPr="00E62CAC">
        <w:rPr>
          <w:i/>
          <w:iCs/>
          <w:sz w:val="22"/>
          <w:szCs w:val="22"/>
        </w:rPr>
        <w:t xml:space="preserve"> should outline its efforts to:</w:t>
      </w:r>
    </w:p>
    <w:p w14:paraId="5513698C" w14:textId="77777777" w:rsidR="00086330" w:rsidRPr="00953054" w:rsidRDefault="00086330" w:rsidP="00AD5B89">
      <w:pPr>
        <w:numPr>
          <w:ilvl w:val="0"/>
          <w:numId w:val="6"/>
        </w:numPr>
        <w:spacing w:line="360" w:lineRule="auto"/>
        <w:jc w:val="both"/>
        <w:rPr>
          <w:b/>
          <w:sz w:val="22"/>
          <w:szCs w:val="22"/>
        </w:rPr>
      </w:pPr>
      <w:r w:rsidRPr="00953054">
        <w:rPr>
          <w:b/>
          <w:sz w:val="22"/>
          <w:szCs w:val="22"/>
        </w:rPr>
        <w:t xml:space="preserve">Responsible Supply chain and supplier relations- </w:t>
      </w:r>
    </w:p>
    <w:p w14:paraId="64C51618" w14:textId="06B1D61D" w:rsidR="00086330" w:rsidRPr="00E62CAC" w:rsidRDefault="00086330" w:rsidP="00086330">
      <w:pPr>
        <w:spacing w:line="360" w:lineRule="auto"/>
        <w:ind w:left="1440"/>
        <w:jc w:val="both"/>
        <w:rPr>
          <w:i/>
          <w:iCs/>
          <w:sz w:val="22"/>
          <w:szCs w:val="22"/>
        </w:rPr>
      </w:pPr>
      <w:r w:rsidRPr="00E62CAC">
        <w:rPr>
          <w:i/>
          <w:iCs/>
          <w:sz w:val="22"/>
          <w:szCs w:val="22"/>
        </w:rPr>
        <w:t xml:space="preserve">Explain how the </w:t>
      </w:r>
      <w:r w:rsidR="00611D4C">
        <w:rPr>
          <w:i/>
          <w:iCs/>
          <w:sz w:val="22"/>
          <w:szCs w:val="22"/>
        </w:rPr>
        <w:t>County</w:t>
      </w:r>
      <w:r w:rsidR="00611D4C" w:rsidRPr="00E62CAC">
        <w:rPr>
          <w:i/>
          <w:iCs/>
          <w:sz w:val="22"/>
          <w:szCs w:val="22"/>
        </w:rPr>
        <w:t xml:space="preserve"> maintains</w:t>
      </w:r>
      <w:r w:rsidRPr="00E62CAC">
        <w:rPr>
          <w:i/>
          <w:iCs/>
          <w:sz w:val="22"/>
          <w:szCs w:val="22"/>
        </w:rPr>
        <w:t xml:space="preserve"> good business practices, treats its own suppliers responsibly by honouring contracts and respecting payment practices.</w:t>
      </w:r>
    </w:p>
    <w:p w14:paraId="77ED88AE" w14:textId="77777777" w:rsidR="00086330" w:rsidRPr="00953054" w:rsidRDefault="00086330" w:rsidP="00AD5B89">
      <w:pPr>
        <w:numPr>
          <w:ilvl w:val="0"/>
          <w:numId w:val="6"/>
        </w:numPr>
        <w:spacing w:line="360" w:lineRule="auto"/>
        <w:jc w:val="both"/>
        <w:rPr>
          <w:b/>
          <w:sz w:val="22"/>
          <w:szCs w:val="22"/>
        </w:rPr>
      </w:pPr>
      <w:r w:rsidRPr="00953054">
        <w:rPr>
          <w:b/>
          <w:sz w:val="22"/>
          <w:szCs w:val="22"/>
        </w:rPr>
        <w:t>Responsible ethical practices-</w:t>
      </w:r>
    </w:p>
    <w:p w14:paraId="6EA185FA" w14:textId="2EF7DFE9" w:rsidR="00086330" w:rsidRPr="00E62CAC" w:rsidRDefault="00611D4C" w:rsidP="00086330">
      <w:pPr>
        <w:spacing w:line="360" w:lineRule="auto"/>
        <w:ind w:left="1440"/>
        <w:jc w:val="both"/>
        <w:rPr>
          <w:i/>
          <w:iCs/>
          <w:sz w:val="22"/>
          <w:szCs w:val="22"/>
        </w:rPr>
      </w:pPr>
      <w:r>
        <w:rPr>
          <w:i/>
          <w:iCs/>
          <w:sz w:val="22"/>
          <w:szCs w:val="22"/>
        </w:rPr>
        <w:t>Outline how the County maintains a corruption</w:t>
      </w:r>
      <w:r w:rsidR="00086330" w:rsidRPr="00E62CAC">
        <w:rPr>
          <w:i/>
          <w:iCs/>
          <w:sz w:val="22"/>
          <w:szCs w:val="22"/>
        </w:rPr>
        <w:t xml:space="preserve"> free environment</w:t>
      </w:r>
      <w:r>
        <w:rPr>
          <w:i/>
          <w:iCs/>
          <w:sz w:val="22"/>
          <w:szCs w:val="22"/>
        </w:rPr>
        <w:t>.</w:t>
      </w:r>
    </w:p>
    <w:p w14:paraId="459DB0F2" w14:textId="77777777" w:rsidR="00086330" w:rsidRPr="00953054" w:rsidRDefault="00086330" w:rsidP="00AD5B89">
      <w:pPr>
        <w:numPr>
          <w:ilvl w:val="0"/>
          <w:numId w:val="6"/>
        </w:numPr>
        <w:spacing w:line="360" w:lineRule="auto"/>
        <w:jc w:val="both"/>
        <w:rPr>
          <w:b/>
          <w:sz w:val="22"/>
          <w:szCs w:val="22"/>
        </w:rPr>
      </w:pPr>
      <w:r w:rsidRPr="00953054">
        <w:rPr>
          <w:b/>
          <w:sz w:val="22"/>
          <w:szCs w:val="22"/>
        </w:rPr>
        <w:t xml:space="preserve">Stewardship of goods and services </w:t>
      </w:r>
    </w:p>
    <w:p w14:paraId="4D9A07C2" w14:textId="3C165F2C" w:rsidR="00086330" w:rsidRPr="00E62CAC" w:rsidRDefault="00086330" w:rsidP="00086330">
      <w:pPr>
        <w:spacing w:line="360" w:lineRule="auto"/>
        <w:ind w:left="1440"/>
        <w:jc w:val="both"/>
        <w:rPr>
          <w:i/>
          <w:iCs/>
          <w:sz w:val="22"/>
          <w:szCs w:val="22"/>
        </w:rPr>
      </w:pPr>
      <w:r w:rsidRPr="00E62CAC">
        <w:rPr>
          <w:i/>
          <w:iCs/>
          <w:sz w:val="22"/>
          <w:szCs w:val="22"/>
        </w:rPr>
        <w:t xml:space="preserve">Outline efforts to safeguard the rights and interests of its </w:t>
      </w:r>
      <w:r w:rsidR="00E62CAC" w:rsidRPr="00E62CAC">
        <w:rPr>
          <w:i/>
          <w:iCs/>
          <w:sz w:val="22"/>
          <w:szCs w:val="22"/>
        </w:rPr>
        <w:t>citizens.</w:t>
      </w:r>
    </w:p>
    <w:p w14:paraId="29288122" w14:textId="77777777" w:rsidR="00086330" w:rsidRPr="00953054" w:rsidRDefault="00086330" w:rsidP="00AD5B89">
      <w:pPr>
        <w:numPr>
          <w:ilvl w:val="0"/>
          <w:numId w:val="21"/>
        </w:numPr>
        <w:spacing w:line="360" w:lineRule="auto"/>
        <w:jc w:val="both"/>
        <w:rPr>
          <w:sz w:val="22"/>
          <w:szCs w:val="22"/>
        </w:rPr>
      </w:pPr>
      <w:r w:rsidRPr="00953054">
        <w:rPr>
          <w:b/>
          <w:sz w:val="22"/>
          <w:szCs w:val="22"/>
        </w:rPr>
        <w:t>Community Engagements</w:t>
      </w:r>
    </w:p>
    <w:p w14:paraId="11EEBF29" w14:textId="77777777" w:rsidR="00086330" w:rsidRPr="00E62CAC" w:rsidRDefault="00086330" w:rsidP="00086330">
      <w:pPr>
        <w:spacing w:line="276" w:lineRule="auto"/>
        <w:ind w:left="720"/>
        <w:jc w:val="both"/>
        <w:rPr>
          <w:i/>
          <w:iCs/>
          <w:sz w:val="22"/>
          <w:szCs w:val="22"/>
        </w:rPr>
      </w:pPr>
      <w:r w:rsidRPr="00E62CAC">
        <w:rPr>
          <w:i/>
          <w:iCs/>
          <w:sz w:val="22"/>
          <w:szCs w:val="22"/>
        </w:rPr>
        <w:t>Give evidence of community engagement including charitable giving (cash &amp; material), Community Social Investment and any other forms of community social responsibility The statement may also include how the organisation promotes education, sports, healthcare, labour relations, staff training and development, and water and sanitation initiatives)</w:t>
      </w:r>
    </w:p>
    <w:p w14:paraId="33E58FA4" w14:textId="77777777" w:rsidR="00F5601F" w:rsidRPr="00E62CAC" w:rsidRDefault="00F5601F" w:rsidP="00EC23C2">
      <w:pPr>
        <w:spacing w:line="276" w:lineRule="auto"/>
        <w:jc w:val="both"/>
        <w:rPr>
          <w:i/>
          <w:iCs/>
        </w:rPr>
      </w:pPr>
    </w:p>
    <w:p w14:paraId="08C44C57" w14:textId="77777777" w:rsidR="00F5601F" w:rsidRPr="00A14146" w:rsidRDefault="00F5601F" w:rsidP="00F5601F">
      <w:pPr>
        <w:rPr>
          <w:lang w:val="en-US"/>
        </w:rPr>
      </w:pPr>
    </w:p>
    <w:p w14:paraId="4EBECCAF" w14:textId="77777777" w:rsidR="00F5601F" w:rsidRPr="00B630AD" w:rsidRDefault="00F5601F" w:rsidP="007F4E0F">
      <w:pPr>
        <w:spacing w:after="240"/>
        <w:jc w:val="both"/>
      </w:pPr>
    </w:p>
    <w:p w14:paraId="2D185237" w14:textId="77777777" w:rsidR="00086330" w:rsidRPr="00953054" w:rsidRDefault="00086330" w:rsidP="0069589F">
      <w:pPr>
        <w:pStyle w:val="Heading1"/>
        <w:pageBreakBefore/>
        <w:numPr>
          <w:ilvl w:val="0"/>
          <w:numId w:val="2"/>
        </w:numPr>
        <w:tabs>
          <w:tab w:val="left" w:pos="360"/>
          <w:tab w:val="num" w:pos="720"/>
        </w:tabs>
        <w:spacing w:after="240"/>
        <w:ind w:left="720" w:hanging="720"/>
        <w:jc w:val="both"/>
        <w:rPr>
          <w:sz w:val="22"/>
          <w:szCs w:val="22"/>
        </w:rPr>
      </w:pPr>
      <w:bookmarkStart w:id="16" w:name="_Toc164937762"/>
      <w:bookmarkStart w:id="17" w:name="_Toc488076076"/>
      <w:bookmarkStart w:id="18" w:name="_Toc514233821"/>
      <w:bookmarkStart w:id="19" w:name="_Toc172624540"/>
      <w:r w:rsidRPr="00953054">
        <w:rPr>
          <w:sz w:val="22"/>
          <w:szCs w:val="22"/>
        </w:rPr>
        <w:lastRenderedPageBreak/>
        <w:t>Management Discussion and Analysis</w:t>
      </w:r>
      <w:bookmarkEnd w:id="16"/>
      <w:bookmarkEnd w:id="19"/>
    </w:p>
    <w:p w14:paraId="1916C13A" w14:textId="77777777" w:rsidR="00086330" w:rsidRPr="00953054" w:rsidRDefault="00086330" w:rsidP="00086330">
      <w:pPr>
        <w:spacing w:line="360" w:lineRule="auto"/>
        <w:jc w:val="both"/>
        <w:rPr>
          <w:sz w:val="22"/>
          <w:szCs w:val="22"/>
        </w:rPr>
      </w:pPr>
      <w:r w:rsidRPr="00953054">
        <w:rPr>
          <w:b/>
          <w:bCs/>
          <w:sz w:val="22"/>
          <w:szCs w:val="22"/>
        </w:rPr>
        <w:t>(</w:t>
      </w:r>
      <w:r w:rsidRPr="00953054">
        <w:rPr>
          <w:sz w:val="22"/>
          <w:szCs w:val="22"/>
        </w:rPr>
        <w:t>Two- three pages)</w:t>
      </w:r>
    </w:p>
    <w:p w14:paraId="18FF9F38" w14:textId="77777777" w:rsidR="00086330" w:rsidRPr="00953054" w:rsidRDefault="00086330" w:rsidP="00086330">
      <w:pPr>
        <w:spacing w:line="360" w:lineRule="auto"/>
        <w:jc w:val="both"/>
        <w:rPr>
          <w:sz w:val="22"/>
          <w:szCs w:val="22"/>
        </w:rPr>
      </w:pPr>
    </w:p>
    <w:p w14:paraId="218BF652" w14:textId="0F53D1E9" w:rsidR="00086330" w:rsidRPr="00953054" w:rsidRDefault="00086330" w:rsidP="00086330">
      <w:pPr>
        <w:spacing w:line="360" w:lineRule="auto"/>
        <w:jc w:val="both"/>
        <w:rPr>
          <w:i/>
          <w:sz w:val="22"/>
          <w:szCs w:val="22"/>
        </w:rPr>
      </w:pPr>
      <w:r w:rsidRPr="00953054">
        <w:rPr>
          <w:i/>
          <w:sz w:val="22"/>
          <w:szCs w:val="22"/>
        </w:rPr>
        <w:t xml:space="preserve">Under this section, the management gives a report on the operational and financial performance of the </w:t>
      </w:r>
      <w:r w:rsidR="00196194">
        <w:rPr>
          <w:i/>
          <w:sz w:val="22"/>
          <w:szCs w:val="22"/>
        </w:rPr>
        <w:t xml:space="preserve">County </w:t>
      </w:r>
      <w:r w:rsidRPr="00953054">
        <w:rPr>
          <w:i/>
          <w:sz w:val="22"/>
          <w:szCs w:val="22"/>
        </w:rPr>
        <w:t xml:space="preserve"> for the last 3-5 years as per the guidance below.</w:t>
      </w:r>
    </w:p>
    <w:p w14:paraId="11756C80" w14:textId="77777777" w:rsidR="00086330" w:rsidRPr="00953054" w:rsidRDefault="00086330" w:rsidP="00AD5B89">
      <w:pPr>
        <w:pStyle w:val="ListParagraph"/>
        <w:numPr>
          <w:ilvl w:val="0"/>
          <w:numId w:val="22"/>
        </w:numPr>
        <w:spacing w:line="360" w:lineRule="auto"/>
        <w:jc w:val="both"/>
        <w:rPr>
          <w:i/>
          <w:sz w:val="22"/>
          <w:szCs w:val="22"/>
        </w:rPr>
      </w:pPr>
      <w:r w:rsidRPr="00953054">
        <w:rPr>
          <w:i/>
          <w:sz w:val="22"/>
          <w:szCs w:val="22"/>
        </w:rPr>
        <w:t>Entity’s key Programs/projects or investment decisions implemented or ongoing,</w:t>
      </w:r>
    </w:p>
    <w:p w14:paraId="60D033A1" w14:textId="77777777" w:rsidR="00086330" w:rsidRPr="00953054" w:rsidRDefault="00086330" w:rsidP="00AD5B89">
      <w:pPr>
        <w:pStyle w:val="ListParagraph"/>
        <w:numPr>
          <w:ilvl w:val="0"/>
          <w:numId w:val="22"/>
        </w:numPr>
        <w:spacing w:line="360" w:lineRule="auto"/>
        <w:jc w:val="both"/>
        <w:rPr>
          <w:i/>
          <w:sz w:val="22"/>
          <w:szCs w:val="22"/>
        </w:rPr>
      </w:pPr>
      <w:r w:rsidRPr="00953054">
        <w:rPr>
          <w:i/>
          <w:sz w:val="22"/>
          <w:szCs w:val="22"/>
        </w:rPr>
        <w:t>Entity’s compliance with statutory requirements.</w:t>
      </w:r>
    </w:p>
    <w:p w14:paraId="2E598C1E" w14:textId="77777777" w:rsidR="00086330" w:rsidRPr="00953054" w:rsidRDefault="00086330" w:rsidP="00AD5B89">
      <w:pPr>
        <w:pStyle w:val="ListParagraph"/>
        <w:numPr>
          <w:ilvl w:val="0"/>
          <w:numId w:val="22"/>
        </w:numPr>
        <w:spacing w:line="360" w:lineRule="auto"/>
        <w:jc w:val="both"/>
        <w:rPr>
          <w:i/>
          <w:sz w:val="22"/>
          <w:szCs w:val="22"/>
        </w:rPr>
      </w:pPr>
      <w:r w:rsidRPr="00953054">
        <w:rPr>
          <w:i/>
          <w:sz w:val="22"/>
          <w:szCs w:val="22"/>
        </w:rPr>
        <w:t xml:space="preserve">Major risks facing the organisation. </w:t>
      </w:r>
    </w:p>
    <w:p w14:paraId="3C613291" w14:textId="77777777" w:rsidR="00086330" w:rsidRPr="00953054" w:rsidRDefault="00086330" w:rsidP="00AD5B89">
      <w:pPr>
        <w:pStyle w:val="ListParagraph"/>
        <w:numPr>
          <w:ilvl w:val="0"/>
          <w:numId w:val="22"/>
        </w:numPr>
        <w:spacing w:line="360" w:lineRule="auto"/>
        <w:jc w:val="both"/>
        <w:rPr>
          <w:i/>
          <w:sz w:val="22"/>
          <w:szCs w:val="22"/>
        </w:rPr>
      </w:pPr>
      <w:r w:rsidRPr="00953054">
        <w:rPr>
          <w:i/>
          <w:sz w:val="22"/>
          <w:szCs w:val="22"/>
        </w:rPr>
        <w:t>Material arrears in statutory and other financial obligations.</w:t>
      </w:r>
    </w:p>
    <w:p w14:paraId="77DDAC14" w14:textId="77777777" w:rsidR="00086330" w:rsidRPr="00953054" w:rsidRDefault="00086330" w:rsidP="00AD5B89">
      <w:pPr>
        <w:pStyle w:val="ListParagraph"/>
        <w:numPr>
          <w:ilvl w:val="0"/>
          <w:numId w:val="22"/>
        </w:numPr>
        <w:spacing w:line="360" w:lineRule="auto"/>
        <w:jc w:val="both"/>
        <w:rPr>
          <w:i/>
          <w:sz w:val="22"/>
          <w:szCs w:val="22"/>
        </w:rPr>
      </w:pPr>
      <w:r w:rsidRPr="00953054">
        <w:rPr>
          <w:i/>
          <w:sz w:val="22"/>
          <w:szCs w:val="22"/>
        </w:rPr>
        <w:t>Review of the economy and sector.</w:t>
      </w:r>
    </w:p>
    <w:p w14:paraId="0E1F7F71" w14:textId="77777777" w:rsidR="00086330" w:rsidRPr="00953054" w:rsidRDefault="00086330" w:rsidP="00AD5B89">
      <w:pPr>
        <w:pStyle w:val="ListParagraph"/>
        <w:numPr>
          <w:ilvl w:val="0"/>
          <w:numId w:val="22"/>
        </w:numPr>
        <w:spacing w:line="360" w:lineRule="auto"/>
        <w:jc w:val="both"/>
        <w:rPr>
          <w:i/>
          <w:sz w:val="22"/>
          <w:szCs w:val="22"/>
        </w:rPr>
      </w:pPr>
      <w:r w:rsidRPr="00953054">
        <w:rPr>
          <w:i/>
          <w:sz w:val="22"/>
          <w:szCs w:val="22"/>
        </w:rPr>
        <w:t>Future developments</w:t>
      </w:r>
    </w:p>
    <w:p w14:paraId="6968D569" w14:textId="77777777" w:rsidR="00086330" w:rsidRPr="00953054" w:rsidRDefault="00086330" w:rsidP="00AD5B89">
      <w:pPr>
        <w:pStyle w:val="ListParagraph"/>
        <w:numPr>
          <w:ilvl w:val="0"/>
          <w:numId w:val="22"/>
        </w:numPr>
        <w:spacing w:line="360" w:lineRule="auto"/>
        <w:jc w:val="both"/>
        <w:rPr>
          <w:i/>
          <w:sz w:val="22"/>
          <w:szCs w:val="22"/>
        </w:rPr>
      </w:pPr>
      <w:r w:rsidRPr="00953054">
        <w:rPr>
          <w:i/>
          <w:sz w:val="22"/>
          <w:szCs w:val="22"/>
        </w:rPr>
        <w:t>Any other information considered relevant to the users of the financial statements.</w:t>
      </w:r>
    </w:p>
    <w:p w14:paraId="75D0024B" w14:textId="77777777" w:rsidR="00086330" w:rsidRPr="00953054" w:rsidRDefault="00086330" w:rsidP="00086330">
      <w:pPr>
        <w:pStyle w:val="ListParagraph"/>
        <w:spacing w:line="360" w:lineRule="auto"/>
        <w:jc w:val="both"/>
        <w:rPr>
          <w:i/>
          <w:sz w:val="22"/>
          <w:szCs w:val="22"/>
        </w:rPr>
      </w:pPr>
    </w:p>
    <w:p w14:paraId="47F4FFB1" w14:textId="77777777" w:rsidR="00086330" w:rsidRPr="00953054" w:rsidRDefault="00086330" w:rsidP="00086330">
      <w:pPr>
        <w:spacing w:line="360" w:lineRule="auto"/>
        <w:jc w:val="both"/>
        <w:rPr>
          <w:i/>
          <w:sz w:val="22"/>
          <w:szCs w:val="22"/>
        </w:rPr>
      </w:pPr>
      <w:r w:rsidRPr="00953054">
        <w:rPr>
          <w:b/>
          <w:bCs/>
          <w:i/>
          <w:sz w:val="22"/>
          <w:szCs w:val="22"/>
        </w:rPr>
        <w:t xml:space="preserve"> </w:t>
      </w:r>
      <w:r w:rsidRPr="00953054">
        <w:rPr>
          <w:i/>
          <w:sz w:val="22"/>
          <w:szCs w:val="22"/>
        </w:rPr>
        <w:t>(The management should make use of tables, graphs, pie charts and other descriptive tools to make the information as understandable as possible.)</w:t>
      </w:r>
    </w:p>
    <w:bookmarkEnd w:id="17"/>
    <w:bookmarkEnd w:id="18"/>
    <w:p w14:paraId="2374648E" w14:textId="42CCBE98" w:rsidR="000A32E3" w:rsidRPr="004208D5" w:rsidRDefault="000A32E3" w:rsidP="004208D5">
      <w:pPr>
        <w:autoSpaceDE/>
        <w:autoSpaceDN/>
        <w:jc w:val="both"/>
      </w:pPr>
      <w:r>
        <w:rPr>
          <w:color w:val="000000"/>
        </w:rPr>
        <w:br/>
      </w:r>
    </w:p>
    <w:p w14:paraId="5B2CA078" w14:textId="77777777" w:rsidR="004366A7" w:rsidRPr="00B630AD" w:rsidRDefault="00584340" w:rsidP="0069589F">
      <w:pPr>
        <w:pStyle w:val="Heading1"/>
        <w:pageBreakBefore/>
        <w:numPr>
          <w:ilvl w:val="0"/>
          <w:numId w:val="2"/>
        </w:numPr>
        <w:tabs>
          <w:tab w:val="left" w:pos="360"/>
        </w:tabs>
        <w:spacing w:after="240"/>
        <w:jc w:val="both"/>
      </w:pPr>
      <w:bookmarkStart w:id="20" w:name="_Toc514233822"/>
      <w:bookmarkStart w:id="21" w:name="_Toc172624541"/>
      <w:r w:rsidRPr="00B630AD">
        <w:lastRenderedPageBreak/>
        <w:t>State</w:t>
      </w:r>
      <w:r w:rsidR="00713079">
        <w:t>ment o</w:t>
      </w:r>
      <w:r w:rsidRPr="00B630AD">
        <w:t>f Management Responsibilities</w:t>
      </w:r>
      <w:bookmarkEnd w:id="20"/>
      <w:bookmarkEnd w:id="21"/>
    </w:p>
    <w:p w14:paraId="5A14F49B" w14:textId="16666386" w:rsidR="00A4449E" w:rsidRPr="00B630AD" w:rsidRDefault="00EE72C0" w:rsidP="006B491B">
      <w:pPr>
        <w:spacing w:after="120" w:line="276" w:lineRule="auto"/>
        <w:jc w:val="both"/>
      </w:pPr>
      <w:r w:rsidRPr="00B630AD">
        <w:t>Sec</w:t>
      </w:r>
      <w:r w:rsidR="00C67C44" w:rsidRPr="00B630AD">
        <w:t>tion 16</w:t>
      </w:r>
      <w:r w:rsidR="00B52404">
        <w:t>3</w:t>
      </w:r>
      <w:r w:rsidRPr="00B630AD">
        <w:t xml:space="preserve"> of the Public Finance Management Act, </w:t>
      </w:r>
      <w:r w:rsidR="00F5005F" w:rsidRPr="00B630AD">
        <w:t>2012</w:t>
      </w:r>
      <w:r w:rsidRPr="00B630AD">
        <w:t xml:space="preserve"> </w:t>
      </w:r>
      <w:r w:rsidR="00A4449E" w:rsidRPr="00B630AD">
        <w:t xml:space="preserve">requires </w:t>
      </w:r>
      <w:r w:rsidRPr="00B630AD">
        <w:t xml:space="preserve">that, at the end of each financial year, the </w:t>
      </w:r>
      <w:r w:rsidR="00C67C44" w:rsidRPr="00B630AD">
        <w:t>County Treasury shall</w:t>
      </w:r>
      <w:r w:rsidR="00AC244A" w:rsidRPr="00B630AD">
        <w:t xml:space="preserve"> prepare </w:t>
      </w:r>
      <w:r w:rsidR="00F23554" w:rsidRPr="00B630AD">
        <w:t>consolidated financial statement</w:t>
      </w:r>
      <w:r w:rsidR="00AC244A" w:rsidRPr="00B630AD">
        <w:t xml:space="preserve"> for </w:t>
      </w:r>
      <w:r w:rsidR="00492F03" w:rsidRPr="00B630AD">
        <w:t>all County G</w:t>
      </w:r>
      <w:r w:rsidR="00AC244A" w:rsidRPr="00B630AD">
        <w:t>overnment</w:t>
      </w:r>
      <w:r w:rsidR="00492F03" w:rsidRPr="00B630AD">
        <w:t xml:space="preserve"> entities in accordance with the standards and formats prescribed by the Public Sector Accounting Standards Board.</w:t>
      </w:r>
    </w:p>
    <w:p w14:paraId="70F8D66A" w14:textId="7ABF2A25" w:rsidR="00273EB9" w:rsidRPr="00B630AD" w:rsidRDefault="00273EB9" w:rsidP="006B491B">
      <w:pPr>
        <w:suppressAutoHyphens/>
        <w:spacing w:after="120" w:line="276" w:lineRule="auto"/>
        <w:ind w:right="29"/>
        <w:jc w:val="both"/>
        <w:rPr>
          <w:spacing w:val="-2"/>
        </w:rPr>
      </w:pPr>
      <w:r w:rsidRPr="00B630AD">
        <w:rPr>
          <w:spacing w:val="-2"/>
        </w:rPr>
        <w:t xml:space="preserve">The </w:t>
      </w:r>
      <w:r w:rsidR="00492F03" w:rsidRPr="00B630AD">
        <w:rPr>
          <w:spacing w:val="-2"/>
        </w:rPr>
        <w:t>County Executive Committee member</w:t>
      </w:r>
      <w:r w:rsidR="00A4449E" w:rsidRPr="00B630AD">
        <w:rPr>
          <w:spacing w:val="-2"/>
        </w:rPr>
        <w:t xml:space="preserve"> </w:t>
      </w:r>
      <w:r w:rsidR="00492F03" w:rsidRPr="00B630AD">
        <w:rPr>
          <w:spacing w:val="-2"/>
        </w:rPr>
        <w:t xml:space="preserve">for finance </w:t>
      </w:r>
      <w:r w:rsidR="00A4449E" w:rsidRPr="00B630AD">
        <w:rPr>
          <w:spacing w:val="-2"/>
        </w:rPr>
        <w:t>of the</w:t>
      </w:r>
      <w:r w:rsidR="00F01242" w:rsidRPr="00B630AD">
        <w:rPr>
          <w:spacing w:val="-2"/>
        </w:rPr>
        <w:t xml:space="preserve"> </w:t>
      </w:r>
      <w:r w:rsidR="00492F03" w:rsidRPr="00B630AD">
        <w:rPr>
          <w:spacing w:val="-2"/>
        </w:rPr>
        <w:t>County G</w:t>
      </w:r>
      <w:r w:rsidR="005F0423" w:rsidRPr="00B630AD">
        <w:rPr>
          <w:spacing w:val="-2"/>
        </w:rPr>
        <w:t xml:space="preserve">overnment </w:t>
      </w:r>
      <w:r w:rsidR="00F01242" w:rsidRPr="00B630AD">
        <w:rPr>
          <w:spacing w:val="-2"/>
        </w:rPr>
        <w:t>is</w:t>
      </w:r>
      <w:r w:rsidRPr="00B630AD">
        <w:rPr>
          <w:spacing w:val="-2"/>
        </w:rPr>
        <w:t xml:space="preserve"> responsible for the preparation and presentation of the</w:t>
      </w:r>
      <w:r w:rsidR="00700075" w:rsidRPr="00B630AD">
        <w:rPr>
          <w:spacing w:val="-2"/>
        </w:rPr>
        <w:t xml:space="preserve"> </w:t>
      </w:r>
      <w:r w:rsidR="0029662B" w:rsidRPr="00B630AD">
        <w:rPr>
          <w:spacing w:val="-2"/>
        </w:rPr>
        <w:t>C</w:t>
      </w:r>
      <w:r w:rsidR="005F0423" w:rsidRPr="00B630AD">
        <w:rPr>
          <w:spacing w:val="-2"/>
        </w:rPr>
        <w:t>ounty</w:t>
      </w:r>
      <w:r w:rsidR="00700075" w:rsidRPr="00B630AD">
        <w:rPr>
          <w:spacing w:val="-2"/>
        </w:rPr>
        <w:t xml:space="preserve"> </w:t>
      </w:r>
      <w:r w:rsidR="0029662B" w:rsidRPr="00B630AD">
        <w:rPr>
          <w:spacing w:val="-2"/>
        </w:rPr>
        <w:t xml:space="preserve">Government’s </w:t>
      </w:r>
      <w:r w:rsidRPr="00B630AD">
        <w:rPr>
          <w:spacing w:val="-2"/>
        </w:rPr>
        <w:t>financial statements</w:t>
      </w:r>
      <w:r w:rsidR="00700075" w:rsidRPr="00B630AD">
        <w:rPr>
          <w:spacing w:val="-2"/>
        </w:rPr>
        <w:t xml:space="preserve">, which give a true and fair view of the state of affairs of the </w:t>
      </w:r>
      <w:r w:rsidR="004066CE" w:rsidRPr="00B630AD">
        <w:rPr>
          <w:spacing w:val="-2"/>
        </w:rPr>
        <w:t>C</w:t>
      </w:r>
      <w:r w:rsidR="005F0423" w:rsidRPr="00B630AD">
        <w:rPr>
          <w:spacing w:val="-2"/>
        </w:rPr>
        <w:t>ounty</w:t>
      </w:r>
      <w:r w:rsidR="004066CE" w:rsidRPr="00B630AD">
        <w:rPr>
          <w:spacing w:val="-2"/>
        </w:rPr>
        <w:t xml:space="preserve"> Government</w:t>
      </w:r>
      <w:r w:rsidR="00700075" w:rsidRPr="00B630AD">
        <w:rPr>
          <w:spacing w:val="-2"/>
        </w:rPr>
        <w:t xml:space="preserve"> for and as at the end of </w:t>
      </w:r>
      <w:r w:rsidRPr="00B630AD">
        <w:t xml:space="preserve">the </w:t>
      </w:r>
      <w:r w:rsidR="00A4449E" w:rsidRPr="00B630AD">
        <w:t>financial</w:t>
      </w:r>
      <w:r w:rsidR="00700075" w:rsidRPr="00B630AD">
        <w:t xml:space="preserve"> </w:t>
      </w:r>
      <w:r w:rsidR="00BD52A9" w:rsidRPr="00B630AD">
        <w:t>year</w:t>
      </w:r>
      <w:r w:rsidRPr="00B630AD">
        <w:t xml:space="preserve"> ended</w:t>
      </w:r>
      <w:r w:rsidR="00700075" w:rsidRPr="00B630AD">
        <w:t xml:space="preserve"> on</w:t>
      </w:r>
      <w:r w:rsidR="005D292A" w:rsidRPr="00B630AD">
        <w:t xml:space="preserve"> </w:t>
      </w:r>
      <w:r w:rsidR="00700075" w:rsidRPr="00B630AD">
        <w:t xml:space="preserve">June 30, </w:t>
      </w:r>
      <w:r w:rsidR="00F31653">
        <w:t>20</w:t>
      </w:r>
      <w:r w:rsidR="006B491B">
        <w:t>xx</w:t>
      </w:r>
      <w:r w:rsidR="00700075" w:rsidRPr="00B630AD">
        <w:t>. This responsibility</w:t>
      </w:r>
      <w:r w:rsidR="004542D6" w:rsidRPr="00B630AD">
        <w:t xml:space="preserve"> includes: (i) </w:t>
      </w:r>
      <w:r w:rsidR="000B021A" w:rsidRPr="00B630AD">
        <w:t>m</w:t>
      </w:r>
      <w:r w:rsidR="004066CE" w:rsidRPr="00B630AD">
        <w:t>aintaining</w:t>
      </w:r>
      <w:r w:rsidR="004542D6" w:rsidRPr="00B630AD">
        <w:t xml:space="preserve"> adequate financial management arrangement</w:t>
      </w:r>
      <w:r w:rsidR="00A4449E" w:rsidRPr="00B630AD">
        <w:t>s</w:t>
      </w:r>
      <w:r w:rsidR="004542D6" w:rsidRPr="00B630AD">
        <w:t xml:space="preserve"> and ensuring that these continue to be</w:t>
      </w:r>
      <w:r w:rsidR="004066CE" w:rsidRPr="00B630AD">
        <w:t xml:space="preserve"> </w:t>
      </w:r>
      <w:r w:rsidR="004542D6" w:rsidRPr="00B630AD">
        <w:t>effective throughout the reporting period;</w:t>
      </w:r>
      <w:r w:rsidR="004066CE" w:rsidRPr="00B630AD">
        <w:t xml:space="preserve"> </w:t>
      </w:r>
      <w:r w:rsidR="004542D6" w:rsidRPr="00B630AD">
        <w:t xml:space="preserve">(ii) </w:t>
      </w:r>
      <w:r w:rsidR="000B021A" w:rsidRPr="00B630AD">
        <w:t>m</w:t>
      </w:r>
      <w:r w:rsidR="004542D6" w:rsidRPr="00B630AD">
        <w:t xml:space="preserve">aintaining proper accounting records, which disclose with reasonable accuracy at any time the financial position of the </w:t>
      </w:r>
      <w:r w:rsidR="004066CE" w:rsidRPr="00B630AD">
        <w:t>County Government</w:t>
      </w:r>
      <w:r w:rsidR="004542D6" w:rsidRPr="00B630AD">
        <w:t>;</w:t>
      </w:r>
      <w:r w:rsidR="004066CE" w:rsidRPr="00B630AD">
        <w:t xml:space="preserve"> (iii) </w:t>
      </w:r>
      <w:r w:rsidR="000B021A" w:rsidRPr="00B630AD">
        <w:t>d</w:t>
      </w:r>
      <w:r w:rsidR="004542D6" w:rsidRPr="00B630AD">
        <w:t>esigning, implementing and maintaining internal controls relevant to the preparation and fair presentation of the financial statement</w:t>
      </w:r>
      <w:r w:rsidR="00A4449E" w:rsidRPr="00B630AD">
        <w:t>s</w:t>
      </w:r>
      <w:r w:rsidR="004542D6" w:rsidRPr="00B630AD">
        <w:t>, and ensuring that they are free from material misstatements, whether due to error or fraud;</w:t>
      </w:r>
      <w:r w:rsidR="004066CE" w:rsidRPr="00B630AD">
        <w:t xml:space="preserve"> (iv) </w:t>
      </w:r>
      <w:r w:rsidR="000B021A" w:rsidRPr="00B630AD">
        <w:t>s</w:t>
      </w:r>
      <w:r w:rsidR="004542D6" w:rsidRPr="00B630AD">
        <w:t xml:space="preserve">afeguarding the assets of the </w:t>
      </w:r>
      <w:r w:rsidR="004066CE" w:rsidRPr="00B630AD">
        <w:t>County Government</w:t>
      </w:r>
      <w:r w:rsidR="004542D6" w:rsidRPr="00B630AD">
        <w:t>;</w:t>
      </w:r>
      <w:r w:rsidR="004066CE" w:rsidRPr="00B630AD">
        <w:t xml:space="preserve"> (v) </w:t>
      </w:r>
      <w:r w:rsidR="000B021A" w:rsidRPr="00B630AD">
        <w:t>s</w:t>
      </w:r>
      <w:r w:rsidR="004542D6" w:rsidRPr="00B630AD">
        <w:t>electing and applying appropriate accounting policies; and</w:t>
      </w:r>
      <w:r w:rsidR="004066CE" w:rsidRPr="00B630AD">
        <w:t xml:space="preserve"> </w:t>
      </w:r>
      <w:r w:rsidR="004542D6" w:rsidRPr="00B630AD">
        <w:t xml:space="preserve">(vi) </w:t>
      </w:r>
      <w:r w:rsidR="000B021A" w:rsidRPr="00B630AD">
        <w:t>m</w:t>
      </w:r>
      <w:r w:rsidR="004542D6" w:rsidRPr="00B630AD">
        <w:t>aking accounting estimates that are reasonable in the circumstances.</w:t>
      </w:r>
    </w:p>
    <w:p w14:paraId="1546A73B" w14:textId="292B7254" w:rsidR="004542D6" w:rsidRPr="00B630AD" w:rsidRDefault="004542D6" w:rsidP="006B491B">
      <w:pPr>
        <w:suppressAutoHyphens/>
        <w:spacing w:after="120" w:line="276" w:lineRule="auto"/>
        <w:ind w:right="29"/>
        <w:jc w:val="both"/>
        <w:rPr>
          <w:spacing w:val="-2"/>
        </w:rPr>
      </w:pPr>
      <w:r w:rsidRPr="00B630AD">
        <w:rPr>
          <w:spacing w:val="-2"/>
        </w:rPr>
        <w:t xml:space="preserve">The </w:t>
      </w:r>
      <w:r w:rsidR="000B021A" w:rsidRPr="00B630AD">
        <w:rPr>
          <w:spacing w:val="-2"/>
        </w:rPr>
        <w:t>C</w:t>
      </w:r>
      <w:r w:rsidR="00FE67FC">
        <w:rPr>
          <w:spacing w:val="-2"/>
        </w:rPr>
        <w:t>ounty Executive</w:t>
      </w:r>
      <w:r w:rsidR="000B021A" w:rsidRPr="00B630AD">
        <w:rPr>
          <w:spacing w:val="-2"/>
        </w:rPr>
        <w:t xml:space="preserve"> </w:t>
      </w:r>
      <w:r w:rsidR="00FE67FC">
        <w:rPr>
          <w:spacing w:val="-2"/>
        </w:rPr>
        <w:t>M</w:t>
      </w:r>
      <w:r w:rsidR="000B021A" w:rsidRPr="00B630AD">
        <w:rPr>
          <w:spacing w:val="-2"/>
        </w:rPr>
        <w:t xml:space="preserve">ember for </w:t>
      </w:r>
      <w:r w:rsidR="00FE67FC">
        <w:rPr>
          <w:spacing w:val="-2"/>
        </w:rPr>
        <w:t>F</w:t>
      </w:r>
      <w:r w:rsidR="000B021A" w:rsidRPr="00B630AD">
        <w:rPr>
          <w:spacing w:val="-2"/>
        </w:rPr>
        <w:t>inance</w:t>
      </w:r>
      <w:r w:rsidR="00DE1E61" w:rsidRPr="00B630AD">
        <w:rPr>
          <w:spacing w:val="-2"/>
        </w:rPr>
        <w:t xml:space="preserve"> </w:t>
      </w:r>
      <w:r w:rsidRPr="00B630AD">
        <w:rPr>
          <w:spacing w:val="-2"/>
        </w:rPr>
        <w:t>accept</w:t>
      </w:r>
      <w:r w:rsidR="00A4449E" w:rsidRPr="00B630AD">
        <w:rPr>
          <w:spacing w:val="-2"/>
        </w:rPr>
        <w:t>s</w:t>
      </w:r>
      <w:r w:rsidRPr="00B630AD">
        <w:rPr>
          <w:spacing w:val="-2"/>
        </w:rPr>
        <w:t xml:space="preserve"> responsibility for the </w:t>
      </w:r>
      <w:r w:rsidR="0029662B" w:rsidRPr="00B630AD">
        <w:rPr>
          <w:spacing w:val="-2"/>
        </w:rPr>
        <w:t>C</w:t>
      </w:r>
      <w:r w:rsidR="00AC244A" w:rsidRPr="00B630AD">
        <w:rPr>
          <w:spacing w:val="-2"/>
        </w:rPr>
        <w:t>ounty</w:t>
      </w:r>
      <w:r w:rsidR="0029662B" w:rsidRPr="00B630AD">
        <w:rPr>
          <w:spacing w:val="-2"/>
        </w:rPr>
        <w:t xml:space="preserve"> Government</w:t>
      </w:r>
      <w:r w:rsidR="00AC244A" w:rsidRPr="00B630AD">
        <w:rPr>
          <w:spacing w:val="-2"/>
        </w:rPr>
        <w:t>’s</w:t>
      </w:r>
      <w:r w:rsidRPr="00B630AD">
        <w:rPr>
          <w:spacing w:val="-2"/>
        </w:rPr>
        <w:t xml:space="preserve"> financial statements, which have been prepared on the </w:t>
      </w:r>
      <w:r w:rsidR="00C51474">
        <w:rPr>
          <w:spacing w:val="-2"/>
        </w:rPr>
        <w:t>Accrual</w:t>
      </w:r>
      <w:r w:rsidRPr="00B630AD">
        <w:rPr>
          <w:spacing w:val="-2"/>
        </w:rPr>
        <w:t xml:space="preserve"> Basis Method of Financial Reporting, using appropriate accounting policies in accordance with International Public Sector Accounting Standards</w:t>
      </w:r>
      <w:r w:rsidR="00A4449E" w:rsidRPr="00B630AD">
        <w:rPr>
          <w:spacing w:val="-2"/>
        </w:rPr>
        <w:t xml:space="preserve"> (IPSAS)</w:t>
      </w:r>
      <w:r w:rsidRPr="00B630AD">
        <w:rPr>
          <w:spacing w:val="-2"/>
        </w:rPr>
        <w:t>.</w:t>
      </w:r>
      <w:r w:rsidR="00781DD0" w:rsidRPr="00B630AD">
        <w:rPr>
          <w:spacing w:val="-2"/>
        </w:rPr>
        <w:t xml:space="preserve"> </w:t>
      </w:r>
      <w:r w:rsidRPr="00B630AD">
        <w:rPr>
          <w:spacing w:val="-2"/>
        </w:rPr>
        <w:t xml:space="preserve">The </w:t>
      </w:r>
      <w:r w:rsidR="00985DF2" w:rsidRPr="00B630AD">
        <w:rPr>
          <w:spacing w:val="-2"/>
        </w:rPr>
        <w:t>CEC</w:t>
      </w:r>
      <w:r w:rsidR="00895D10">
        <w:rPr>
          <w:spacing w:val="-2"/>
        </w:rPr>
        <w:t xml:space="preserve">M </w:t>
      </w:r>
      <w:r w:rsidR="00985DF2" w:rsidRPr="00B630AD">
        <w:rPr>
          <w:spacing w:val="-2"/>
        </w:rPr>
        <w:t>for finance</w:t>
      </w:r>
      <w:r w:rsidR="00583AE6" w:rsidRPr="00B630AD">
        <w:rPr>
          <w:spacing w:val="-2"/>
        </w:rPr>
        <w:t xml:space="preserve"> </w:t>
      </w:r>
      <w:r w:rsidR="00A4449E" w:rsidRPr="00B630AD">
        <w:rPr>
          <w:spacing w:val="-2"/>
        </w:rPr>
        <w:t xml:space="preserve">is </w:t>
      </w:r>
      <w:r w:rsidRPr="00B630AD">
        <w:rPr>
          <w:spacing w:val="-2"/>
        </w:rPr>
        <w:t>of the opinion that</w:t>
      </w:r>
      <w:r w:rsidR="00F67B0B" w:rsidRPr="00B630AD">
        <w:rPr>
          <w:spacing w:val="-2"/>
        </w:rPr>
        <w:t xml:space="preserve"> the </w:t>
      </w:r>
      <w:r w:rsidR="00985DF2" w:rsidRPr="00B630AD">
        <w:rPr>
          <w:spacing w:val="-2"/>
        </w:rPr>
        <w:t>County Government’s</w:t>
      </w:r>
      <w:r w:rsidR="00F67B0B" w:rsidRPr="00B630AD">
        <w:rPr>
          <w:spacing w:val="-2"/>
        </w:rPr>
        <w:t xml:space="preserve"> financial statements give a true and fair view of the state of </w:t>
      </w:r>
      <w:r w:rsidR="00AC244A" w:rsidRPr="00B630AD">
        <w:rPr>
          <w:spacing w:val="-2"/>
        </w:rPr>
        <w:t xml:space="preserve">the </w:t>
      </w:r>
      <w:r w:rsidR="0029662B" w:rsidRPr="00B630AD">
        <w:rPr>
          <w:spacing w:val="-2"/>
        </w:rPr>
        <w:t>C</w:t>
      </w:r>
      <w:r w:rsidR="00AC244A" w:rsidRPr="00B630AD">
        <w:rPr>
          <w:spacing w:val="-2"/>
        </w:rPr>
        <w:t>ounty</w:t>
      </w:r>
      <w:r w:rsidR="0029662B" w:rsidRPr="00B630AD">
        <w:rPr>
          <w:spacing w:val="-2"/>
        </w:rPr>
        <w:t xml:space="preserve"> Government</w:t>
      </w:r>
      <w:r w:rsidR="00AC244A" w:rsidRPr="00B630AD">
        <w:rPr>
          <w:spacing w:val="-2"/>
        </w:rPr>
        <w:t>’s</w:t>
      </w:r>
      <w:r w:rsidR="00F67B0B" w:rsidRPr="00B630AD">
        <w:rPr>
          <w:spacing w:val="-2"/>
        </w:rPr>
        <w:t xml:space="preserve"> transactions during the </w:t>
      </w:r>
      <w:r w:rsidR="00A4449E" w:rsidRPr="00B630AD">
        <w:rPr>
          <w:spacing w:val="-2"/>
        </w:rPr>
        <w:t>financial year</w:t>
      </w:r>
      <w:r w:rsidR="00985DF2" w:rsidRPr="00B630AD">
        <w:rPr>
          <w:spacing w:val="-2"/>
        </w:rPr>
        <w:t xml:space="preserve"> ended June</w:t>
      </w:r>
      <w:r w:rsidR="0029662B" w:rsidRPr="00B630AD">
        <w:rPr>
          <w:spacing w:val="-2"/>
        </w:rPr>
        <w:t xml:space="preserve"> 30</w:t>
      </w:r>
      <w:r w:rsidR="00F67B0B" w:rsidRPr="00B630AD">
        <w:rPr>
          <w:spacing w:val="-2"/>
        </w:rPr>
        <w:t xml:space="preserve">, </w:t>
      </w:r>
      <w:r w:rsidR="00F31653">
        <w:rPr>
          <w:spacing w:val="-2"/>
        </w:rPr>
        <w:t>20</w:t>
      </w:r>
      <w:r w:rsidR="006B491B">
        <w:rPr>
          <w:spacing w:val="-2"/>
        </w:rPr>
        <w:t>xx</w:t>
      </w:r>
      <w:r w:rsidR="00F67B0B" w:rsidRPr="00B630AD">
        <w:rPr>
          <w:spacing w:val="-2"/>
        </w:rPr>
        <w:t xml:space="preserve">, and of </w:t>
      </w:r>
      <w:r w:rsidR="0029662B" w:rsidRPr="00B630AD">
        <w:rPr>
          <w:spacing w:val="-2"/>
        </w:rPr>
        <w:t>it</w:t>
      </w:r>
      <w:r w:rsidR="00985DF2" w:rsidRPr="00B630AD">
        <w:rPr>
          <w:spacing w:val="-2"/>
        </w:rPr>
        <w:t>s</w:t>
      </w:r>
      <w:r w:rsidR="00F67B0B" w:rsidRPr="00B630AD">
        <w:rPr>
          <w:spacing w:val="-2"/>
        </w:rPr>
        <w:t xml:space="preserve"> financial position as at that date. The </w:t>
      </w:r>
      <w:r w:rsidR="00985DF2" w:rsidRPr="00B630AD">
        <w:rPr>
          <w:spacing w:val="-2"/>
        </w:rPr>
        <w:t>CEC</w:t>
      </w:r>
      <w:r w:rsidR="00895D10">
        <w:rPr>
          <w:spacing w:val="-2"/>
        </w:rPr>
        <w:t xml:space="preserve">M </w:t>
      </w:r>
      <w:r w:rsidR="00985DF2" w:rsidRPr="00B630AD">
        <w:rPr>
          <w:spacing w:val="-2"/>
        </w:rPr>
        <w:t>for finance</w:t>
      </w:r>
      <w:r w:rsidR="00A4449E" w:rsidRPr="00B630AD">
        <w:rPr>
          <w:spacing w:val="-2"/>
        </w:rPr>
        <w:t xml:space="preserve"> </w:t>
      </w:r>
      <w:r w:rsidR="00F67B0B" w:rsidRPr="00B630AD">
        <w:rPr>
          <w:spacing w:val="-2"/>
        </w:rPr>
        <w:t>further confirm</w:t>
      </w:r>
      <w:r w:rsidR="00A4449E" w:rsidRPr="00B630AD">
        <w:rPr>
          <w:spacing w:val="-2"/>
        </w:rPr>
        <w:t>s</w:t>
      </w:r>
      <w:r w:rsidR="00F67B0B" w:rsidRPr="00B630AD">
        <w:rPr>
          <w:spacing w:val="-2"/>
        </w:rPr>
        <w:t xml:space="preserve"> the completeness of the accounting records maintained for the</w:t>
      </w:r>
      <w:r w:rsidR="006B2C8C" w:rsidRPr="00B630AD">
        <w:rPr>
          <w:spacing w:val="-2"/>
        </w:rPr>
        <w:t xml:space="preserve"> County Government</w:t>
      </w:r>
      <w:r w:rsidR="00F67B0B" w:rsidRPr="00B630AD">
        <w:rPr>
          <w:spacing w:val="-2"/>
        </w:rPr>
        <w:t xml:space="preserve"> which have been relied upon in the preparation of </w:t>
      </w:r>
      <w:r w:rsidR="00A66870" w:rsidRPr="00B630AD">
        <w:rPr>
          <w:spacing w:val="-2"/>
        </w:rPr>
        <w:t>its</w:t>
      </w:r>
      <w:r w:rsidR="00F67B0B" w:rsidRPr="00B630AD">
        <w:rPr>
          <w:spacing w:val="-2"/>
        </w:rPr>
        <w:t xml:space="preserve"> financial statements as well as the adequacy of the systems of internal financial control.</w:t>
      </w:r>
    </w:p>
    <w:p w14:paraId="2C844F7D" w14:textId="76D2A6ED" w:rsidR="00B67918" w:rsidRDefault="00F67B0B" w:rsidP="006B491B">
      <w:pPr>
        <w:suppressAutoHyphens/>
        <w:spacing w:after="240" w:line="276" w:lineRule="auto"/>
        <w:ind w:right="29"/>
        <w:jc w:val="both"/>
        <w:rPr>
          <w:spacing w:val="-2"/>
        </w:rPr>
      </w:pPr>
      <w:r w:rsidRPr="00B630AD">
        <w:rPr>
          <w:spacing w:val="-2"/>
        </w:rPr>
        <w:t xml:space="preserve">The </w:t>
      </w:r>
      <w:r w:rsidR="006B2C8C" w:rsidRPr="00B630AD">
        <w:rPr>
          <w:spacing w:val="-2"/>
        </w:rPr>
        <w:t>CE</w:t>
      </w:r>
      <w:r w:rsidR="00895D10">
        <w:rPr>
          <w:spacing w:val="-2"/>
        </w:rPr>
        <w:t xml:space="preserve">CM </w:t>
      </w:r>
      <w:r w:rsidR="006B2C8C" w:rsidRPr="00B630AD">
        <w:rPr>
          <w:spacing w:val="-2"/>
        </w:rPr>
        <w:t>for finance</w:t>
      </w:r>
      <w:r w:rsidR="00A4449E" w:rsidRPr="00B630AD">
        <w:rPr>
          <w:spacing w:val="-2"/>
        </w:rPr>
        <w:t xml:space="preserve"> </w:t>
      </w:r>
      <w:r w:rsidRPr="00B630AD">
        <w:rPr>
          <w:spacing w:val="-2"/>
        </w:rPr>
        <w:t>confirm</w:t>
      </w:r>
      <w:r w:rsidR="00A4449E" w:rsidRPr="00B630AD">
        <w:rPr>
          <w:spacing w:val="-2"/>
        </w:rPr>
        <w:t>s</w:t>
      </w:r>
      <w:r w:rsidRPr="00B630AD">
        <w:rPr>
          <w:spacing w:val="-2"/>
        </w:rPr>
        <w:t xml:space="preserve"> that the </w:t>
      </w:r>
      <w:r w:rsidR="006B2C8C" w:rsidRPr="00B630AD">
        <w:rPr>
          <w:spacing w:val="-2"/>
        </w:rPr>
        <w:t>County Government</w:t>
      </w:r>
      <w:r w:rsidRPr="00B630AD">
        <w:rPr>
          <w:spacing w:val="-2"/>
        </w:rPr>
        <w:t xml:space="preserve"> has complied fully with applicable Government Regulations and the terms of external financing covenants</w:t>
      </w:r>
      <w:r w:rsidR="00781DD0" w:rsidRPr="00B630AD">
        <w:rPr>
          <w:spacing w:val="-2"/>
        </w:rPr>
        <w:t xml:space="preserve"> </w:t>
      </w:r>
      <w:r w:rsidR="00A4449E" w:rsidRPr="00B630AD">
        <w:rPr>
          <w:spacing w:val="-2"/>
        </w:rPr>
        <w:t>(where applicable)</w:t>
      </w:r>
      <w:r w:rsidRPr="00B630AD">
        <w:rPr>
          <w:spacing w:val="-2"/>
        </w:rPr>
        <w:t>, and that</w:t>
      </w:r>
      <w:r w:rsidR="000C4D63" w:rsidRPr="00B630AD">
        <w:rPr>
          <w:spacing w:val="-2"/>
        </w:rPr>
        <w:t xml:space="preserve"> the</w:t>
      </w:r>
      <w:r w:rsidRPr="00B630AD">
        <w:rPr>
          <w:spacing w:val="-2"/>
        </w:rPr>
        <w:t xml:space="preserve"> </w:t>
      </w:r>
      <w:r w:rsidR="006B2C8C" w:rsidRPr="00B630AD">
        <w:rPr>
          <w:spacing w:val="-2"/>
        </w:rPr>
        <w:t>County Government’s</w:t>
      </w:r>
      <w:r w:rsidRPr="00B630AD">
        <w:rPr>
          <w:spacing w:val="-2"/>
        </w:rPr>
        <w:t xml:space="preserve"> funds received during the year under audit were used for the eligible purposes for which they were intended and were properly accounted for.</w:t>
      </w:r>
      <w:r w:rsidR="00781DD0" w:rsidRPr="00B630AD">
        <w:rPr>
          <w:spacing w:val="-2"/>
        </w:rPr>
        <w:t xml:space="preserve"> Further the </w:t>
      </w:r>
      <w:r w:rsidR="006B2C8C" w:rsidRPr="00B630AD">
        <w:rPr>
          <w:spacing w:val="-2"/>
        </w:rPr>
        <w:t>CEC</w:t>
      </w:r>
      <w:r w:rsidR="00973A08">
        <w:rPr>
          <w:spacing w:val="-2"/>
        </w:rPr>
        <w:t>M</w:t>
      </w:r>
      <w:r w:rsidR="006B2C8C" w:rsidRPr="00B630AD">
        <w:rPr>
          <w:spacing w:val="-2"/>
        </w:rPr>
        <w:t xml:space="preserve"> for finance</w:t>
      </w:r>
      <w:r w:rsidR="00583AE6" w:rsidRPr="00B630AD">
        <w:rPr>
          <w:spacing w:val="-2"/>
        </w:rPr>
        <w:t xml:space="preserve"> </w:t>
      </w:r>
      <w:r w:rsidR="00781DD0" w:rsidRPr="00B630AD">
        <w:rPr>
          <w:spacing w:val="-2"/>
        </w:rPr>
        <w:t xml:space="preserve">confirms that the </w:t>
      </w:r>
      <w:r w:rsidR="006B2C8C" w:rsidRPr="00B630AD">
        <w:rPr>
          <w:spacing w:val="-2"/>
        </w:rPr>
        <w:t>County Government’s</w:t>
      </w:r>
      <w:r w:rsidR="00781DD0" w:rsidRPr="00B630AD">
        <w:rPr>
          <w:spacing w:val="-2"/>
        </w:rPr>
        <w:t xml:space="preserve"> financial statements have been </w:t>
      </w:r>
      <w:r w:rsidR="00781DD0" w:rsidRPr="00B630AD">
        <w:t xml:space="preserve">prepared in a form that complies with relevant accounting standards prescribed by the </w:t>
      </w:r>
      <w:r w:rsidR="0071579E" w:rsidRPr="00B630AD">
        <w:t xml:space="preserve">Public Sector </w:t>
      </w:r>
      <w:r w:rsidR="00781DD0" w:rsidRPr="00B630AD">
        <w:t>Accounting Standards Board</w:t>
      </w:r>
      <w:r w:rsidR="0071579E" w:rsidRPr="00B630AD">
        <w:t xml:space="preserve"> of Kenya</w:t>
      </w:r>
      <w:r w:rsidR="00781DD0" w:rsidRPr="00B630AD">
        <w:t>.</w:t>
      </w:r>
    </w:p>
    <w:p w14:paraId="39050F5F" w14:textId="77777777" w:rsidR="00B67918" w:rsidRDefault="00B67918">
      <w:pPr>
        <w:autoSpaceDE/>
        <w:autoSpaceDN/>
        <w:rPr>
          <w:spacing w:val="-2"/>
        </w:rPr>
      </w:pPr>
      <w:r>
        <w:rPr>
          <w:spacing w:val="-2"/>
        </w:rPr>
        <w:br w:type="page"/>
      </w:r>
    </w:p>
    <w:p w14:paraId="1EACD601" w14:textId="6AEA4925" w:rsidR="00273EB9" w:rsidRPr="00B630AD" w:rsidRDefault="00273EB9" w:rsidP="006B491B">
      <w:pPr>
        <w:suppressAutoHyphens/>
        <w:spacing w:after="240" w:line="276" w:lineRule="auto"/>
        <w:ind w:right="29"/>
        <w:jc w:val="both"/>
        <w:rPr>
          <w:b/>
          <w:spacing w:val="-2"/>
        </w:rPr>
      </w:pPr>
      <w:r w:rsidRPr="00B630AD">
        <w:rPr>
          <w:b/>
          <w:spacing w:val="-2"/>
        </w:rPr>
        <w:lastRenderedPageBreak/>
        <w:t>Approval of the financial statements</w:t>
      </w:r>
    </w:p>
    <w:p w14:paraId="679AA493" w14:textId="008EEC2B" w:rsidR="00273EB9" w:rsidRDefault="00273EB9" w:rsidP="006B491B">
      <w:pPr>
        <w:suppressAutoHyphens/>
        <w:spacing w:after="240" w:line="276" w:lineRule="auto"/>
        <w:ind w:right="29"/>
        <w:jc w:val="both"/>
        <w:rPr>
          <w:spacing w:val="-2"/>
        </w:rPr>
      </w:pPr>
      <w:r w:rsidRPr="00B630AD">
        <w:rPr>
          <w:spacing w:val="-2"/>
        </w:rPr>
        <w:t xml:space="preserve">The </w:t>
      </w:r>
      <w:r w:rsidR="006B2C8C" w:rsidRPr="00B630AD">
        <w:rPr>
          <w:spacing w:val="-2"/>
        </w:rPr>
        <w:t>County Government’s</w:t>
      </w:r>
      <w:r w:rsidR="00F67B0B" w:rsidRPr="00B630AD">
        <w:rPr>
          <w:spacing w:val="-2"/>
        </w:rPr>
        <w:t xml:space="preserve"> </w:t>
      </w:r>
      <w:r w:rsidR="00E15B7A">
        <w:rPr>
          <w:spacing w:val="-2"/>
        </w:rPr>
        <w:t xml:space="preserve">Consolidated </w:t>
      </w:r>
      <w:r w:rsidRPr="00B630AD">
        <w:rPr>
          <w:spacing w:val="-2"/>
        </w:rPr>
        <w:t xml:space="preserve">financial </w:t>
      </w:r>
      <w:r w:rsidR="00DE1E61" w:rsidRPr="00B630AD">
        <w:rPr>
          <w:spacing w:val="-2"/>
        </w:rPr>
        <w:t>statements were</w:t>
      </w:r>
      <w:r w:rsidRPr="00B630AD">
        <w:rPr>
          <w:spacing w:val="-2"/>
        </w:rPr>
        <w:t xml:space="preserve"> approved </w:t>
      </w:r>
      <w:r w:rsidR="00CD257C" w:rsidRPr="00B630AD">
        <w:rPr>
          <w:spacing w:val="-2"/>
        </w:rPr>
        <w:t>and signed by t</w:t>
      </w:r>
      <w:r w:rsidRPr="00B630AD">
        <w:rPr>
          <w:spacing w:val="-2"/>
        </w:rPr>
        <w:t>he</w:t>
      </w:r>
      <w:r w:rsidR="00F67B0B" w:rsidRPr="00B630AD">
        <w:rPr>
          <w:spacing w:val="-2"/>
        </w:rPr>
        <w:t xml:space="preserve"> </w:t>
      </w:r>
      <w:r w:rsidR="006B2C8C" w:rsidRPr="00B630AD">
        <w:rPr>
          <w:spacing w:val="-2"/>
        </w:rPr>
        <w:t>CEC</w:t>
      </w:r>
      <w:r w:rsidR="00973A08">
        <w:rPr>
          <w:spacing w:val="-2"/>
        </w:rPr>
        <w:t xml:space="preserve">M </w:t>
      </w:r>
      <w:r w:rsidR="006B2C8C" w:rsidRPr="00B630AD">
        <w:rPr>
          <w:spacing w:val="-2"/>
        </w:rPr>
        <w:t>for finance</w:t>
      </w:r>
      <w:r w:rsidR="00583AE6" w:rsidRPr="00B630AD">
        <w:rPr>
          <w:spacing w:val="-2"/>
        </w:rPr>
        <w:t xml:space="preserve"> </w:t>
      </w:r>
      <w:r w:rsidR="00BD52A9" w:rsidRPr="00B630AD">
        <w:rPr>
          <w:spacing w:val="-2"/>
        </w:rPr>
        <w:t xml:space="preserve">on </w:t>
      </w:r>
      <w:r w:rsidR="00CD257C" w:rsidRPr="00B630AD">
        <w:rPr>
          <w:spacing w:val="-2"/>
        </w:rPr>
        <w:t>______</w:t>
      </w:r>
      <w:r w:rsidR="007558E2">
        <w:rPr>
          <w:spacing w:val="-2"/>
        </w:rPr>
        <w:t>__</w:t>
      </w:r>
      <w:r w:rsidR="00CD257C" w:rsidRPr="00B630AD">
        <w:rPr>
          <w:spacing w:val="-2"/>
        </w:rPr>
        <w:t>______</w:t>
      </w:r>
      <w:r w:rsidR="00BD52A9" w:rsidRPr="00B630AD">
        <w:rPr>
          <w:spacing w:val="-2"/>
        </w:rPr>
        <w:t xml:space="preserve"> </w:t>
      </w:r>
      <w:r w:rsidR="00F31653">
        <w:rPr>
          <w:spacing w:val="-2"/>
        </w:rPr>
        <w:t>20</w:t>
      </w:r>
      <w:r w:rsidR="00B67918">
        <w:rPr>
          <w:spacing w:val="-2"/>
        </w:rPr>
        <w:t>xx.</w:t>
      </w:r>
    </w:p>
    <w:p w14:paraId="2E0353C7" w14:textId="77777777" w:rsidR="00B67918" w:rsidRDefault="00B67918" w:rsidP="006B491B">
      <w:pPr>
        <w:suppressAutoHyphens/>
        <w:spacing w:after="240" w:line="276" w:lineRule="auto"/>
        <w:ind w:right="29"/>
        <w:jc w:val="both"/>
        <w:rPr>
          <w:spacing w:val="-2"/>
        </w:rPr>
      </w:pPr>
    </w:p>
    <w:tbl>
      <w:tblPr>
        <w:tblW w:w="5000" w:type="pct"/>
        <w:tblLook w:val="04A0" w:firstRow="1" w:lastRow="0" w:firstColumn="1" w:lastColumn="0" w:noHBand="0" w:noVBand="1"/>
      </w:tblPr>
      <w:tblGrid>
        <w:gridCol w:w="9360"/>
      </w:tblGrid>
      <w:tr w:rsidR="00584340" w:rsidRPr="007010F1" w14:paraId="077AD119" w14:textId="77777777" w:rsidTr="007010F1">
        <w:trPr>
          <w:trHeight w:val="340"/>
        </w:trPr>
        <w:tc>
          <w:tcPr>
            <w:tcW w:w="5000" w:type="pct"/>
            <w:shd w:val="clear" w:color="auto" w:fill="auto"/>
          </w:tcPr>
          <w:p w14:paraId="32A88ECB" w14:textId="77777777" w:rsidR="00584340" w:rsidRPr="007010F1" w:rsidRDefault="00584340" w:rsidP="006B491B">
            <w:pPr>
              <w:suppressAutoHyphens/>
              <w:spacing w:after="240" w:line="276" w:lineRule="auto"/>
              <w:ind w:right="29"/>
              <w:jc w:val="both"/>
              <w:rPr>
                <w:b/>
                <w:bCs/>
                <w:spacing w:val="-2"/>
              </w:rPr>
            </w:pPr>
            <w:r w:rsidRPr="007010F1">
              <w:rPr>
                <w:b/>
                <w:bCs/>
                <w:spacing w:val="-2"/>
              </w:rPr>
              <w:t>……………………………………………….</w:t>
            </w:r>
          </w:p>
        </w:tc>
      </w:tr>
      <w:tr w:rsidR="00584340" w:rsidRPr="007010F1" w14:paraId="5DD0CAF4" w14:textId="77777777" w:rsidTr="007010F1">
        <w:trPr>
          <w:trHeight w:val="340"/>
        </w:trPr>
        <w:tc>
          <w:tcPr>
            <w:tcW w:w="5000" w:type="pct"/>
            <w:shd w:val="clear" w:color="auto" w:fill="auto"/>
          </w:tcPr>
          <w:p w14:paraId="0DB46D46" w14:textId="553A1794" w:rsidR="00584340" w:rsidRPr="007010F1" w:rsidRDefault="00AE00A5" w:rsidP="006B491B">
            <w:pPr>
              <w:suppressAutoHyphens/>
              <w:spacing w:after="240" w:line="276" w:lineRule="auto"/>
              <w:ind w:right="29"/>
              <w:jc w:val="both"/>
              <w:rPr>
                <w:b/>
                <w:bCs/>
                <w:spacing w:val="-2"/>
              </w:rPr>
            </w:pPr>
            <w:r w:rsidRPr="00AE00A5">
              <w:rPr>
                <w:b/>
                <w:bCs/>
              </w:rPr>
              <w:t>CECM – Finance and Economic Planning</w:t>
            </w:r>
          </w:p>
        </w:tc>
      </w:tr>
    </w:tbl>
    <w:p w14:paraId="3D000143" w14:textId="77777777" w:rsidR="002075B8" w:rsidRDefault="004E03DA" w:rsidP="00B77D4B">
      <w:pPr>
        <w:pStyle w:val="CommentText"/>
        <w:widowControl w:val="0"/>
        <w:spacing w:line="276" w:lineRule="auto"/>
        <w:rPr>
          <w:sz w:val="24"/>
          <w:szCs w:val="24"/>
        </w:rPr>
      </w:pPr>
      <w:r w:rsidRPr="00B630AD">
        <w:rPr>
          <w:sz w:val="24"/>
          <w:szCs w:val="24"/>
        </w:rPr>
        <w:tab/>
      </w:r>
      <w:bookmarkStart w:id="22" w:name="_Toc514233823"/>
    </w:p>
    <w:p w14:paraId="79D57797" w14:textId="77777777" w:rsidR="002075B8" w:rsidRDefault="002075B8">
      <w:pPr>
        <w:autoSpaceDE/>
        <w:autoSpaceDN/>
      </w:pPr>
      <w:r>
        <w:br w:type="page"/>
      </w:r>
    </w:p>
    <w:p w14:paraId="57C52680" w14:textId="443D2C33" w:rsidR="00B43186" w:rsidRPr="002075B8" w:rsidRDefault="00713079" w:rsidP="002075B8">
      <w:pPr>
        <w:pStyle w:val="Heading1"/>
        <w:pageBreakBefore/>
        <w:numPr>
          <w:ilvl w:val="0"/>
          <w:numId w:val="2"/>
        </w:numPr>
        <w:tabs>
          <w:tab w:val="left" w:pos="360"/>
        </w:tabs>
        <w:spacing w:after="240"/>
        <w:jc w:val="both"/>
      </w:pPr>
      <w:bookmarkStart w:id="23" w:name="_Toc172624542"/>
      <w:r w:rsidRPr="002075B8">
        <w:lastRenderedPageBreak/>
        <w:t>Report o</w:t>
      </w:r>
      <w:r w:rsidR="00584340" w:rsidRPr="002075B8">
        <w:t xml:space="preserve">f </w:t>
      </w:r>
      <w:r w:rsidR="009B59AE" w:rsidRPr="002075B8">
        <w:t>the</w:t>
      </w:r>
      <w:r w:rsidR="00584340" w:rsidRPr="002075B8">
        <w:t xml:space="preserve"> In</w:t>
      </w:r>
      <w:r w:rsidRPr="002075B8">
        <w:t xml:space="preserve">dependent Auditor </w:t>
      </w:r>
      <w:r w:rsidR="001F19D2" w:rsidRPr="002075B8">
        <w:t>on</w:t>
      </w:r>
      <w:r w:rsidRPr="002075B8">
        <w:t xml:space="preserve"> </w:t>
      </w:r>
      <w:r w:rsidR="00B67918" w:rsidRPr="002075B8">
        <w:t xml:space="preserve">the </w:t>
      </w:r>
      <w:r w:rsidR="00414846" w:rsidRPr="002075B8">
        <w:t xml:space="preserve">Annual </w:t>
      </w:r>
      <w:r w:rsidR="00B67918" w:rsidRPr="002075B8">
        <w:t xml:space="preserve">Consolidated Financial Statements for County Government of xx </w:t>
      </w:r>
      <w:r w:rsidRPr="002075B8">
        <w:t>(specify County</w:t>
      </w:r>
      <w:r w:rsidR="00781DD0" w:rsidRPr="002075B8">
        <w:t xml:space="preserve"> name)</w:t>
      </w:r>
      <w:bookmarkEnd w:id="22"/>
      <w:bookmarkEnd w:id="23"/>
    </w:p>
    <w:p w14:paraId="4162CFF8" w14:textId="77777777" w:rsidR="005C395C" w:rsidRPr="005C395C" w:rsidRDefault="005C395C" w:rsidP="005C395C"/>
    <w:p w14:paraId="06D14446" w14:textId="77777777" w:rsidR="005C395C" w:rsidRDefault="005C395C" w:rsidP="00165F95">
      <w:pPr>
        <w:pStyle w:val="Heading1"/>
        <w:pageBreakBefore/>
        <w:tabs>
          <w:tab w:val="left" w:pos="360"/>
        </w:tabs>
        <w:spacing w:after="240"/>
        <w:jc w:val="both"/>
        <w:sectPr w:rsidR="005C395C" w:rsidSect="008C3A9A">
          <w:headerReference w:type="default" r:id="rId22"/>
          <w:footerReference w:type="default" r:id="rId23"/>
          <w:pgSz w:w="12240" w:h="15840" w:code="1"/>
          <w:pgMar w:top="1135" w:right="1440" w:bottom="1440" w:left="1440" w:header="289" w:footer="142" w:gutter="0"/>
          <w:pgNumType w:fmt="lowerRoman" w:start="1"/>
          <w:cols w:space="720"/>
          <w:docGrid w:linePitch="326"/>
        </w:sectPr>
      </w:pPr>
    </w:p>
    <w:p w14:paraId="2534E97A" w14:textId="4A0B1EDB" w:rsidR="00A46E1A" w:rsidRPr="009B59AE" w:rsidRDefault="00113C24" w:rsidP="0069589F">
      <w:pPr>
        <w:pStyle w:val="Heading1"/>
        <w:pageBreakBefore/>
        <w:numPr>
          <w:ilvl w:val="0"/>
          <w:numId w:val="2"/>
        </w:numPr>
        <w:tabs>
          <w:tab w:val="left" w:pos="360"/>
        </w:tabs>
        <w:spacing w:after="240"/>
        <w:jc w:val="both"/>
      </w:pPr>
      <w:bookmarkStart w:id="24" w:name="_Toc514233824"/>
      <w:bookmarkStart w:id="25" w:name="_Toc172624543"/>
      <w:r>
        <w:lastRenderedPageBreak/>
        <w:t>S</w:t>
      </w:r>
      <w:r w:rsidR="00713079">
        <w:t>tatement o</w:t>
      </w:r>
      <w:r w:rsidR="00584340" w:rsidRPr="009B59AE">
        <w:t xml:space="preserve">f </w:t>
      </w:r>
      <w:bookmarkEnd w:id="24"/>
      <w:r w:rsidR="27A2C44C">
        <w:t xml:space="preserve">Financial </w:t>
      </w:r>
      <w:r w:rsidR="00955C1C">
        <w:t>Performance</w:t>
      </w:r>
      <w:r w:rsidR="009B59AE">
        <w:t xml:space="preserve"> for the </w:t>
      </w:r>
      <w:r w:rsidR="00713079">
        <w:t>year e</w:t>
      </w:r>
      <w:r w:rsidR="009B59AE">
        <w:t>nded 30</w:t>
      </w:r>
      <w:r w:rsidR="009B59AE" w:rsidRPr="009B59AE">
        <w:rPr>
          <w:vertAlign w:val="superscript"/>
        </w:rPr>
        <w:t>th</w:t>
      </w:r>
      <w:r w:rsidR="009B59AE">
        <w:t xml:space="preserve"> June 20</w:t>
      </w:r>
      <w:r w:rsidR="00B67918">
        <w:t>xx</w:t>
      </w:r>
      <w:bookmarkEnd w:id="25"/>
    </w:p>
    <w:tbl>
      <w:tblPr>
        <w:tblW w:w="492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664"/>
        <w:gridCol w:w="1277"/>
        <w:gridCol w:w="2269"/>
      </w:tblGrid>
      <w:tr w:rsidR="007F2A2B" w:rsidRPr="00B630AD" w14:paraId="420904DC" w14:textId="77777777" w:rsidTr="00367B7C">
        <w:trPr>
          <w:trHeight w:val="340"/>
        </w:trPr>
        <w:tc>
          <w:tcPr>
            <w:tcW w:w="3075" w:type="pct"/>
            <w:shd w:val="clear" w:color="auto" w:fill="0070C0"/>
            <w:noWrap/>
            <w:vAlign w:val="bottom"/>
            <w:hideMark/>
          </w:tcPr>
          <w:p w14:paraId="79EDC210" w14:textId="77777777" w:rsidR="007F2A2B" w:rsidRPr="00B630AD" w:rsidRDefault="007F2A2B" w:rsidP="00653195">
            <w:pPr>
              <w:spacing w:before="20" w:after="20"/>
            </w:pPr>
          </w:p>
        </w:tc>
        <w:tc>
          <w:tcPr>
            <w:tcW w:w="693" w:type="pct"/>
            <w:shd w:val="clear" w:color="auto" w:fill="0070C0"/>
            <w:noWrap/>
            <w:vAlign w:val="bottom"/>
            <w:hideMark/>
          </w:tcPr>
          <w:p w14:paraId="313ACA5D" w14:textId="77777777" w:rsidR="007F2A2B" w:rsidRPr="005C372A" w:rsidRDefault="007F2A2B" w:rsidP="00653195">
            <w:pPr>
              <w:autoSpaceDE/>
              <w:spacing w:before="20" w:after="20"/>
              <w:jc w:val="center"/>
              <w:rPr>
                <w:b/>
                <w:bCs/>
                <w:color w:val="000000"/>
                <w:lang w:val="en-US"/>
              </w:rPr>
            </w:pPr>
            <w:r w:rsidRPr="005C372A">
              <w:rPr>
                <w:b/>
                <w:bCs/>
                <w:color w:val="000000"/>
                <w:lang w:val="en-US"/>
              </w:rPr>
              <w:t>Note</w:t>
            </w:r>
          </w:p>
        </w:tc>
        <w:tc>
          <w:tcPr>
            <w:tcW w:w="1232" w:type="pct"/>
            <w:shd w:val="clear" w:color="auto" w:fill="0070C0"/>
            <w:noWrap/>
            <w:vAlign w:val="bottom"/>
            <w:hideMark/>
          </w:tcPr>
          <w:p w14:paraId="377210A7" w14:textId="6048CE76" w:rsidR="007F2A2B" w:rsidRPr="009C61EC" w:rsidRDefault="007F2A2B" w:rsidP="00653195">
            <w:pPr>
              <w:autoSpaceDE/>
              <w:spacing w:before="20" w:after="20"/>
              <w:jc w:val="center"/>
              <w:rPr>
                <w:b/>
                <w:bCs/>
                <w:color w:val="000000"/>
                <w:sz w:val="22"/>
                <w:szCs w:val="22"/>
                <w:lang w:val="en-US"/>
              </w:rPr>
            </w:pPr>
            <w:r w:rsidRPr="009C61EC">
              <w:rPr>
                <w:b/>
                <w:bCs/>
                <w:color w:val="000000"/>
                <w:sz w:val="22"/>
                <w:szCs w:val="22"/>
                <w:lang w:val="en-US"/>
              </w:rPr>
              <w:t>Insert Current FY</w:t>
            </w:r>
          </w:p>
        </w:tc>
      </w:tr>
      <w:tr w:rsidR="007F2A2B" w:rsidRPr="00B630AD" w14:paraId="71FF5F1A" w14:textId="77777777" w:rsidTr="00367B7C">
        <w:trPr>
          <w:trHeight w:val="340"/>
        </w:trPr>
        <w:tc>
          <w:tcPr>
            <w:tcW w:w="3075" w:type="pct"/>
            <w:shd w:val="clear" w:color="auto" w:fill="0070C0"/>
            <w:noWrap/>
            <w:vAlign w:val="bottom"/>
            <w:hideMark/>
          </w:tcPr>
          <w:p w14:paraId="6F0C4CBA" w14:textId="77777777" w:rsidR="007F2A2B" w:rsidRPr="00B630AD" w:rsidRDefault="007F2A2B" w:rsidP="00653195">
            <w:pPr>
              <w:spacing w:before="20" w:after="20"/>
              <w:rPr>
                <w:b/>
                <w:bCs/>
                <w:color w:val="000000"/>
                <w:lang w:val="en-US"/>
              </w:rPr>
            </w:pPr>
          </w:p>
        </w:tc>
        <w:tc>
          <w:tcPr>
            <w:tcW w:w="693" w:type="pct"/>
            <w:shd w:val="clear" w:color="auto" w:fill="0070C0"/>
            <w:noWrap/>
            <w:vAlign w:val="bottom"/>
            <w:hideMark/>
          </w:tcPr>
          <w:p w14:paraId="45E86F7C" w14:textId="77777777" w:rsidR="007F2A2B" w:rsidRPr="005C372A" w:rsidRDefault="007F2A2B" w:rsidP="00653195">
            <w:pPr>
              <w:autoSpaceDE/>
              <w:autoSpaceDN/>
              <w:spacing w:before="20" w:after="20"/>
              <w:jc w:val="center"/>
              <w:rPr>
                <w:lang w:val="sw-KE" w:eastAsia="sw-KE"/>
              </w:rPr>
            </w:pPr>
          </w:p>
        </w:tc>
        <w:tc>
          <w:tcPr>
            <w:tcW w:w="1232" w:type="pct"/>
            <w:shd w:val="clear" w:color="auto" w:fill="0070C0"/>
            <w:noWrap/>
            <w:vAlign w:val="bottom"/>
            <w:hideMark/>
          </w:tcPr>
          <w:p w14:paraId="0109C1E4" w14:textId="77777777" w:rsidR="007F2A2B" w:rsidRPr="009C61EC" w:rsidRDefault="007F2A2B" w:rsidP="00653195">
            <w:pPr>
              <w:autoSpaceDE/>
              <w:spacing w:before="20" w:after="20"/>
              <w:jc w:val="center"/>
              <w:rPr>
                <w:b/>
                <w:bCs/>
                <w:color w:val="000000"/>
                <w:sz w:val="22"/>
                <w:szCs w:val="22"/>
                <w:lang w:val="en-US"/>
              </w:rPr>
            </w:pPr>
            <w:r w:rsidRPr="009C61EC">
              <w:rPr>
                <w:b/>
                <w:bCs/>
                <w:color w:val="000000"/>
                <w:sz w:val="22"/>
                <w:szCs w:val="22"/>
                <w:lang w:val="en-US"/>
              </w:rPr>
              <w:t>Kshs</w:t>
            </w:r>
          </w:p>
        </w:tc>
      </w:tr>
      <w:tr w:rsidR="007F2A2B" w:rsidRPr="00B630AD" w14:paraId="34074251" w14:textId="77777777" w:rsidTr="00367B7C">
        <w:trPr>
          <w:trHeight w:val="340"/>
        </w:trPr>
        <w:tc>
          <w:tcPr>
            <w:tcW w:w="3075" w:type="pct"/>
            <w:noWrap/>
            <w:vAlign w:val="center"/>
            <w:hideMark/>
          </w:tcPr>
          <w:p w14:paraId="6CF068A5" w14:textId="3FBFC732" w:rsidR="007F2A2B" w:rsidRPr="00B630AD" w:rsidRDefault="007F2A2B" w:rsidP="00653195">
            <w:pPr>
              <w:autoSpaceDE/>
              <w:spacing w:before="20" w:after="20"/>
              <w:rPr>
                <w:b/>
                <w:bCs/>
                <w:color w:val="000000"/>
                <w:lang w:val="en-US"/>
              </w:rPr>
            </w:pPr>
            <w:r w:rsidRPr="00953054">
              <w:rPr>
                <w:b/>
                <w:bCs/>
                <w:sz w:val="22"/>
                <w:szCs w:val="22"/>
                <w:lang w:val="en-US"/>
              </w:rPr>
              <w:t>Revenue</w:t>
            </w:r>
            <w:r w:rsidRPr="00953054">
              <w:rPr>
                <w:sz w:val="22"/>
                <w:szCs w:val="22"/>
                <w:lang w:val="en-US"/>
              </w:rPr>
              <w:t xml:space="preserve"> </w:t>
            </w:r>
            <w:r w:rsidRPr="00953054">
              <w:rPr>
                <w:b/>
                <w:bCs/>
                <w:sz w:val="22"/>
                <w:szCs w:val="22"/>
                <w:lang w:val="en-US"/>
              </w:rPr>
              <w:t>from</w:t>
            </w:r>
            <w:r w:rsidRPr="00953054">
              <w:rPr>
                <w:sz w:val="22"/>
                <w:szCs w:val="22"/>
                <w:lang w:val="en-US"/>
              </w:rPr>
              <w:t xml:space="preserve"> </w:t>
            </w:r>
            <w:r w:rsidRPr="00953054">
              <w:rPr>
                <w:b/>
                <w:bCs/>
                <w:sz w:val="22"/>
                <w:szCs w:val="22"/>
                <w:lang w:val="en-US"/>
              </w:rPr>
              <w:t>non-exchange</w:t>
            </w:r>
            <w:r w:rsidRPr="00953054">
              <w:rPr>
                <w:sz w:val="22"/>
                <w:szCs w:val="22"/>
                <w:lang w:val="en-US"/>
              </w:rPr>
              <w:t xml:space="preserve"> </w:t>
            </w:r>
            <w:r w:rsidRPr="00953054">
              <w:rPr>
                <w:b/>
                <w:bCs/>
                <w:sz w:val="22"/>
                <w:szCs w:val="22"/>
                <w:lang w:val="en-US"/>
              </w:rPr>
              <w:t>transactions</w:t>
            </w:r>
          </w:p>
        </w:tc>
        <w:tc>
          <w:tcPr>
            <w:tcW w:w="693" w:type="pct"/>
            <w:noWrap/>
            <w:vAlign w:val="bottom"/>
            <w:hideMark/>
          </w:tcPr>
          <w:p w14:paraId="5DEB7A0D" w14:textId="77777777" w:rsidR="007F2A2B" w:rsidRPr="005C372A" w:rsidRDefault="007F2A2B" w:rsidP="00653195">
            <w:pPr>
              <w:spacing w:before="20" w:after="20"/>
              <w:jc w:val="center"/>
              <w:rPr>
                <w:bCs/>
                <w:color w:val="000000"/>
                <w:lang w:val="en-US"/>
              </w:rPr>
            </w:pPr>
          </w:p>
        </w:tc>
        <w:tc>
          <w:tcPr>
            <w:tcW w:w="1232" w:type="pct"/>
            <w:noWrap/>
            <w:vAlign w:val="bottom"/>
            <w:hideMark/>
          </w:tcPr>
          <w:p w14:paraId="2DB62528" w14:textId="77777777" w:rsidR="007F2A2B" w:rsidRPr="00B630AD" w:rsidRDefault="007F2A2B" w:rsidP="00653195">
            <w:pPr>
              <w:autoSpaceDE/>
              <w:autoSpaceDN/>
              <w:spacing w:before="20" w:after="20"/>
              <w:jc w:val="center"/>
              <w:rPr>
                <w:lang w:val="sw-KE" w:eastAsia="sw-KE"/>
              </w:rPr>
            </w:pPr>
          </w:p>
        </w:tc>
      </w:tr>
      <w:tr w:rsidR="007F2A2B" w:rsidRPr="00B630AD" w14:paraId="5D32DC5F" w14:textId="77777777" w:rsidTr="002A4D30">
        <w:trPr>
          <w:trHeight w:val="340"/>
        </w:trPr>
        <w:tc>
          <w:tcPr>
            <w:tcW w:w="3075" w:type="pct"/>
            <w:shd w:val="clear" w:color="auto" w:fill="auto"/>
            <w:noWrap/>
            <w:vAlign w:val="center"/>
          </w:tcPr>
          <w:p w14:paraId="17DA350B" w14:textId="53B718EA" w:rsidR="007F2A2B" w:rsidRPr="00B630AD" w:rsidRDefault="00A110EE" w:rsidP="00653195">
            <w:pPr>
              <w:autoSpaceDE/>
              <w:spacing w:before="20" w:after="20"/>
              <w:rPr>
                <w:b/>
                <w:bCs/>
                <w:color w:val="000000"/>
                <w:lang w:val="en-US"/>
              </w:rPr>
            </w:pPr>
            <w:r w:rsidRPr="007155EF">
              <w:rPr>
                <w:lang w:val="en-US"/>
              </w:rPr>
              <w:t>Exchequer releases</w:t>
            </w:r>
          </w:p>
        </w:tc>
        <w:tc>
          <w:tcPr>
            <w:tcW w:w="693" w:type="pct"/>
            <w:shd w:val="clear" w:color="auto" w:fill="auto"/>
            <w:noWrap/>
            <w:vAlign w:val="center"/>
          </w:tcPr>
          <w:p w14:paraId="2931B29A" w14:textId="3D09D202" w:rsidR="007F2A2B" w:rsidRPr="009C61EC" w:rsidRDefault="00BC19F9" w:rsidP="00653195">
            <w:pPr>
              <w:spacing w:before="20" w:after="20"/>
              <w:jc w:val="center"/>
              <w:rPr>
                <w:color w:val="000000"/>
                <w:lang w:val="en-US"/>
              </w:rPr>
            </w:pPr>
            <w:r>
              <w:rPr>
                <w:color w:val="000000"/>
                <w:lang w:val="en-US"/>
              </w:rPr>
              <w:t>6</w:t>
            </w:r>
          </w:p>
        </w:tc>
        <w:tc>
          <w:tcPr>
            <w:tcW w:w="1232" w:type="pct"/>
            <w:shd w:val="clear" w:color="auto" w:fill="auto"/>
            <w:noWrap/>
            <w:vAlign w:val="center"/>
          </w:tcPr>
          <w:p w14:paraId="729D7BFC" w14:textId="2F43884B" w:rsidR="007F2A2B" w:rsidRPr="00B630AD" w:rsidRDefault="007F2A2B" w:rsidP="002A4D30">
            <w:pPr>
              <w:autoSpaceDE/>
              <w:autoSpaceDN/>
              <w:spacing w:before="20" w:after="20"/>
              <w:jc w:val="center"/>
              <w:rPr>
                <w:lang w:val="sw-KE" w:eastAsia="sw-KE"/>
              </w:rPr>
            </w:pPr>
            <w:r w:rsidRPr="00DA3775">
              <w:rPr>
                <w:lang w:val="en-US"/>
              </w:rPr>
              <w:t>xx</w:t>
            </w:r>
          </w:p>
        </w:tc>
      </w:tr>
      <w:tr w:rsidR="00C45D7E" w:rsidRPr="00B630AD" w14:paraId="3A471915" w14:textId="77777777" w:rsidTr="002A4D30">
        <w:trPr>
          <w:trHeight w:val="340"/>
        </w:trPr>
        <w:tc>
          <w:tcPr>
            <w:tcW w:w="3075" w:type="pct"/>
            <w:shd w:val="clear" w:color="auto" w:fill="auto"/>
            <w:noWrap/>
            <w:vAlign w:val="center"/>
          </w:tcPr>
          <w:p w14:paraId="6E7F7C31" w14:textId="6B1D3EB8" w:rsidR="00C45D7E" w:rsidRPr="00B630AD" w:rsidRDefault="00C45D7E" w:rsidP="00653195">
            <w:pPr>
              <w:autoSpaceDE/>
              <w:spacing w:before="20" w:after="20"/>
              <w:rPr>
                <w:b/>
                <w:bCs/>
                <w:color w:val="000000"/>
                <w:lang w:val="en-US"/>
              </w:rPr>
            </w:pPr>
            <w:r w:rsidRPr="007155EF">
              <w:rPr>
                <w:lang w:val="en-US"/>
              </w:rPr>
              <w:t>Transfers from other government agencies</w:t>
            </w:r>
          </w:p>
        </w:tc>
        <w:tc>
          <w:tcPr>
            <w:tcW w:w="693" w:type="pct"/>
            <w:shd w:val="clear" w:color="auto" w:fill="auto"/>
            <w:noWrap/>
            <w:vAlign w:val="center"/>
          </w:tcPr>
          <w:p w14:paraId="2BCC60EF" w14:textId="3AF19782" w:rsidR="00C45D7E" w:rsidRPr="009C61EC" w:rsidRDefault="00C45D7E" w:rsidP="00653195">
            <w:pPr>
              <w:spacing w:before="20" w:after="20"/>
              <w:jc w:val="center"/>
              <w:rPr>
                <w:color w:val="000000"/>
                <w:lang w:val="en-US"/>
              </w:rPr>
            </w:pPr>
            <w:r>
              <w:rPr>
                <w:color w:val="000000"/>
              </w:rPr>
              <w:t>7</w:t>
            </w:r>
          </w:p>
        </w:tc>
        <w:tc>
          <w:tcPr>
            <w:tcW w:w="1232" w:type="pct"/>
            <w:shd w:val="clear" w:color="auto" w:fill="auto"/>
            <w:noWrap/>
            <w:vAlign w:val="center"/>
          </w:tcPr>
          <w:p w14:paraId="5AAF717C" w14:textId="6492F67F" w:rsidR="00C45D7E" w:rsidRPr="00B630AD" w:rsidRDefault="00C45D7E" w:rsidP="002A4D30">
            <w:pPr>
              <w:autoSpaceDE/>
              <w:autoSpaceDN/>
              <w:spacing w:before="20" w:after="20"/>
              <w:jc w:val="center"/>
              <w:rPr>
                <w:lang w:val="sw-KE" w:eastAsia="sw-KE"/>
              </w:rPr>
            </w:pPr>
            <w:r w:rsidRPr="00DA3775">
              <w:rPr>
                <w:lang w:val="en-US"/>
              </w:rPr>
              <w:t>xx</w:t>
            </w:r>
          </w:p>
        </w:tc>
      </w:tr>
      <w:tr w:rsidR="00140A9B" w:rsidRPr="00B630AD" w14:paraId="63F91F65" w14:textId="77777777" w:rsidTr="002A4D30">
        <w:trPr>
          <w:trHeight w:val="340"/>
        </w:trPr>
        <w:tc>
          <w:tcPr>
            <w:tcW w:w="3075" w:type="pct"/>
            <w:shd w:val="clear" w:color="auto" w:fill="auto"/>
            <w:noWrap/>
            <w:vAlign w:val="center"/>
          </w:tcPr>
          <w:p w14:paraId="6E978C35" w14:textId="1F4B0FC1" w:rsidR="00140A9B" w:rsidRPr="00140A9B" w:rsidRDefault="00140A9B" w:rsidP="00653195">
            <w:pPr>
              <w:autoSpaceDE/>
              <w:spacing w:before="20" w:after="20"/>
              <w:rPr>
                <w:b/>
                <w:bCs/>
                <w:lang w:val="en-US"/>
              </w:rPr>
            </w:pPr>
            <w:r w:rsidRPr="007155EF">
              <w:rPr>
                <w:lang w:val="en-US"/>
              </w:rPr>
              <w:t>Other grants</w:t>
            </w:r>
          </w:p>
        </w:tc>
        <w:tc>
          <w:tcPr>
            <w:tcW w:w="693" w:type="pct"/>
            <w:shd w:val="clear" w:color="auto" w:fill="auto"/>
            <w:noWrap/>
            <w:vAlign w:val="center"/>
          </w:tcPr>
          <w:p w14:paraId="46EAB5B4" w14:textId="61AB3F5C" w:rsidR="00140A9B" w:rsidRDefault="00A5153C" w:rsidP="00653195">
            <w:pPr>
              <w:spacing w:before="20" w:after="20"/>
              <w:jc w:val="center"/>
            </w:pPr>
            <w:r>
              <w:t>8</w:t>
            </w:r>
          </w:p>
        </w:tc>
        <w:tc>
          <w:tcPr>
            <w:tcW w:w="1232" w:type="pct"/>
            <w:shd w:val="clear" w:color="auto" w:fill="auto"/>
            <w:noWrap/>
            <w:vAlign w:val="center"/>
          </w:tcPr>
          <w:p w14:paraId="35499C2C" w14:textId="7355277D" w:rsidR="00140A9B" w:rsidRDefault="003061CF" w:rsidP="002A4D30">
            <w:pPr>
              <w:autoSpaceDE/>
              <w:autoSpaceDN/>
              <w:spacing w:before="20" w:after="20"/>
              <w:jc w:val="center"/>
              <w:rPr>
                <w:lang w:val="en-US"/>
              </w:rPr>
            </w:pPr>
            <w:r>
              <w:rPr>
                <w:lang w:val="en-US"/>
              </w:rPr>
              <w:t>xx</w:t>
            </w:r>
          </w:p>
        </w:tc>
      </w:tr>
      <w:tr w:rsidR="00232FCC" w:rsidRPr="00B630AD" w14:paraId="07EDAA75" w14:textId="77777777" w:rsidTr="002A4D30">
        <w:trPr>
          <w:trHeight w:val="340"/>
        </w:trPr>
        <w:tc>
          <w:tcPr>
            <w:tcW w:w="3075" w:type="pct"/>
            <w:shd w:val="clear" w:color="auto" w:fill="auto"/>
            <w:noWrap/>
            <w:vAlign w:val="center"/>
          </w:tcPr>
          <w:p w14:paraId="48CB7093" w14:textId="6CB95D28" w:rsidR="00232FCC" w:rsidRPr="00A67C13" w:rsidRDefault="006923ED" w:rsidP="00653195">
            <w:pPr>
              <w:autoSpaceDE/>
              <w:spacing w:before="20" w:after="20"/>
              <w:rPr>
                <w:lang w:val="en-US"/>
              </w:rPr>
            </w:pPr>
            <w:r>
              <w:rPr>
                <w:lang w:val="en-US"/>
              </w:rPr>
              <w:t>Non-Exchange</w:t>
            </w:r>
            <w:r w:rsidR="00E070A5">
              <w:rPr>
                <w:lang w:val="en-US"/>
              </w:rPr>
              <w:t xml:space="preserve"> o</w:t>
            </w:r>
            <w:r w:rsidR="00232FCC" w:rsidRPr="007155EF">
              <w:rPr>
                <w:lang w:val="en-US"/>
              </w:rPr>
              <w:t xml:space="preserve">wn Source Revenue </w:t>
            </w:r>
          </w:p>
        </w:tc>
        <w:tc>
          <w:tcPr>
            <w:tcW w:w="693" w:type="pct"/>
            <w:shd w:val="clear" w:color="auto" w:fill="auto"/>
            <w:noWrap/>
            <w:vAlign w:val="center"/>
          </w:tcPr>
          <w:p w14:paraId="3FAAA480" w14:textId="7074D780" w:rsidR="00232FCC" w:rsidRPr="007155EF" w:rsidRDefault="00232FCC" w:rsidP="00653195">
            <w:pPr>
              <w:spacing w:before="20" w:after="20"/>
              <w:jc w:val="center"/>
            </w:pPr>
            <w:r>
              <w:t>9a</w:t>
            </w:r>
          </w:p>
        </w:tc>
        <w:tc>
          <w:tcPr>
            <w:tcW w:w="1232" w:type="pct"/>
            <w:shd w:val="clear" w:color="auto" w:fill="auto"/>
            <w:noWrap/>
            <w:vAlign w:val="center"/>
          </w:tcPr>
          <w:p w14:paraId="107587F6" w14:textId="2F6D2E49" w:rsidR="00232FCC" w:rsidRDefault="003061CF" w:rsidP="002A4D30">
            <w:pPr>
              <w:autoSpaceDE/>
              <w:autoSpaceDN/>
              <w:spacing w:before="20" w:after="20"/>
              <w:jc w:val="center"/>
              <w:rPr>
                <w:lang w:val="en-US"/>
              </w:rPr>
            </w:pPr>
            <w:r>
              <w:rPr>
                <w:lang w:val="en-US"/>
              </w:rPr>
              <w:t>xx</w:t>
            </w:r>
          </w:p>
        </w:tc>
      </w:tr>
      <w:tr w:rsidR="00232FCC" w:rsidRPr="00B630AD" w14:paraId="66BC765B" w14:textId="77777777" w:rsidTr="002A4D30">
        <w:trPr>
          <w:trHeight w:val="340"/>
        </w:trPr>
        <w:tc>
          <w:tcPr>
            <w:tcW w:w="3075" w:type="pct"/>
            <w:shd w:val="clear" w:color="auto" w:fill="auto"/>
            <w:noWrap/>
            <w:vAlign w:val="center"/>
          </w:tcPr>
          <w:p w14:paraId="7C01942C" w14:textId="1CB63A99" w:rsidR="00232FCC" w:rsidRPr="007155EF" w:rsidRDefault="00232FCC" w:rsidP="00653195">
            <w:pPr>
              <w:autoSpaceDE/>
              <w:spacing w:before="20" w:after="20"/>
              <w:rPr>
                <w:lang w:val="en-US"/>
              </w:rPr>
            </w:pPr>
            <w:r w:rsidRPr="00A67C13">
              <w:rPr>
                <w:sz w:val="22"/>
                <w:szCs w:val="22"/>
                <w:lang w:val="en-US"/>
              </w:rPr>
              <w:t>Miscellaneous Revenue</w:t>
            </w:r>
          </w:p>
        </w:tc>
        <w:tc>
          <w:tcPr>
            <w:tcW w:w="693" w:type="pct"/>
            <w:shd w:val="clear" w:color="auto" w:fill="auto"/>
            <w:noWrap/>
            <w:vAlign w:val="center"/>
          </w:tcPr>
          <w:p w14:paraId="639E464E" w14:textId="1E8A33BA" w:rsidR="00232FCC" w:rsidRDefault="008D5D38" w:rsidP="00653195">
            <w:pPr>
              <w:spacing w:before="20" w:after="20"/>
              <w:jc w:val="center"/>
            </w:pPr>
            <w:r>
              <w:t>10</w:t>
            </w:r>
          </w:p>
        </w:tc>
        <w:tc>
          <w:tcPr>
            <w:tcW w:w="1232" w:type="pct"/>
            <w:shd w:val="clear" w:color="auto" w:fill="auto"/>
            <w:noWrap/>
            <w:vAlign w:val="center"/>
          </w:tcPr>
          <w:p w14:paraId="49FC14F2" w14:textId="20F7A2CD" w:rsidR="00232FCC" w:rsidRDefault="003061CF" w:rsidP="002A4D30">
            <w:pPr>
              <w:autoSpaceDE/>
              <w:autoSpaceDN/>
              <w:spacing w:before="20" w:after="20"/>
              <w:jc w:val="center"/>
              <w:rPr>
                <w:lang w:val="en-US"/>
              </w:rPr>
            </w:pPr>
            <w:r>
              <w:rPr>
                <w:lang w:val="en-US"/>
              </w:rPr>
              <w:t>xx</w:t>
            </w:r>
          </w:p>
        </w:tc>
      </w:tr>
      <w:tr w:rsidR="00232FCC" w:rsidRPr="003061CF" w14:paraId="0C3E10ED" w14:textId="77777777" w:rsidTr="002A4D30">
        <w:trPr>
          <w:trHeight w:val="340"/>
        </w:trPr>
        <w:tc>
          <w:tcPr>
            <w:tcW w:w="3075" w:type="pct"/>
            <w:shd w:val="clear" w:color="auto" w:fill="auto"/>
            <w:noWrap/>
            <w:vAlign w:val="center"/>
          </w:tcPr>
          <w:p w14:paraId="7742B314" w14:textId="0A6EB771" w:rsidR="00232FCC" w:rsidRPr="00DA3775" w:rsidRDefault="00232FCC" w:rsidP="00653195">
            <w:pPr>
              <w:autoSpaceDE/>
              <w:spacing w:before="20" w:after="20"/>
              <w:rPr>
                <w:lang w:val="en-US"/>
              </w:rPr>
            </w:pPr>
            <w:r w:rsidRPr="00953054">
              <w:rPr>
                <w:b/>
                <w:bCs/>
                <w:sz w:val="22"/>
                <w:szCs w:val="22"/>
                <w:lang w:val="en-US"/>
              </w:rPr>
              <w:t> </w:t>
            </w:r>
          </w:p>
        </w:tc>
        <w:tc>
          <w:tcPr>
            <w:tcW w:w="693" w:type="pct"/>
            <w:shd w:val="clear" w:color="auto" w:fill="auto"/>
            <w:noWrap/>
            <w:vAlign w:val="center"/>
          </w:tcPr>
          <w:p w14:paraId="54DD00FF" w14:textId="1815BA92" w:rsidR="00232FCC" w:rsidRPr="009C61EC" w:rsidRDefault="00232FCC" w:rsidP="00653195">
            <w:pPr>
              <w:spacing w:before="20" w:after="20"/>
              <w:jc w:val="center"/>
            </w:pPr>
          </w:p>
        </w:tc>
        <w:tc>
          <w:tcPr>
            <w:tcW w:w="1232" w:type="pct"/>
            <w:shd w:val="clear" w:color="auto" w:fill="auto"/>
            <w:noWrap/>
            <w:vAlign w:val="center"/>
          </w:tcPr>
          <w:p w14:paraId="3D7C24DB" w14:textId="517DE002" w:rsidR="00232FCC" w:rsidRPr="003061CF" w:rsidRDefault="00232FCC" w:rsidP="002A4D30">
            <w:pPr>
              <w:autoSpaceDE/>
              <w:autoSpaceDN/>
              <w:spacing w:before="20" w:after="20"/>
              <w:jc w:val="center"/>
              <w:rPr>
                <w:b/>
                <w:bCs/>
                <w:lang w:val="en-US"/>
              </w:rPr>
            </w:pPr>
            <w:r w:rsidRPr="003061CF">
              <w:rPr>
                <w:b/>
                <w:bCs/>
                <w:lang w:val="en-US"/>
              </w:rPr>
              <w:t>xx</w:t>
            </w:r>
          </w:p>
        </w:tc>
      </w:tr>
      <w:tr w:rsidR="00232FCC" w:rsidRPr="00B630AD" w14:paraId="75FADA1C" w14:textId="77777777" w:rsidTr="002A4D30">
        <w:trPr>
          <w:trHeight w:val="340"/>
        </w:trPr>
        <w:tc>
          <w:tcPr>
            <w:tcW w:w="3075" w:type="pct"/>
            <w:shd w:val="clear" w:color="auto" w:fill="auto"/>
            <w:noWrap/>
            <w:vAlign w:val="center"/>
          </w:tcPr>
          <w:p w14:paraId="525E7C25" w14:textId="0EC2834C" w:rsidR="00232FCC" w:rsidRPr="00B630AD" w:rsidRDefault="00232FCC" w:rsidP="00653195">
            <w:pPr>
              <w:autoSpaceDE/>
              <w:spacing w:before="20" w:after="20"/>
              <w:rPr>
                <w:b/>
                <w:bCs/>
                <w:color w:val="000000"/>
                <w:lang w:val="en-US"/>
              </w:rPr>
            </w:pPr>
            <w:r w:rsidRPr="00953054">
              <w:rPr>
                <w:b/>
                <w:bCs/>
                <w:sz w:val="22"/>
                <w:szCs w:val="22"/>
                <w:lang w:val="en-US"/>
              </w:rPr>
              <w:t>Revenue</w:t>
            </w:r>
            <w:r w:rsidRPr="00953054">
              <w:rPr>
                <w:sz w:val="22"/>
                <w:szCs w:val="22"/>
                <w:lang w:val="en-US"/>
              </w:rPr>
              <w:t xml:space="preserve"> </w:t>
            </w:r>
            <w:r w:rsidRPr="00953054">
              <w:rPr>
                <w:b/>
                <w:bCs/>
                <w:sz w:val="22"/>
                <w:szCs w:val="22"/>
                <w:lang w:val="en-US"/>
              </w:rPr>
              <w:t>from</w:t>
            </w:r>
            <w:r w:rsidRPr="00953054">
              <w:rPr>
                <w:sz w:val="22"/>
                <w:szCs w:val="22"/>
                <w:lang w:val="en-US"/>
              </w:rPr>
              <w:t xml:space="preserve"> </w:t>
            </w:r>
            <w:r w:rsidRPr="00953054">
              <w:rPr>
                <w:b/>
                <w:bCs/>
                <w:sz w:val="22"/>
                <w:szCs w:val="22"/>
                <w:lang w:val="en-US"/>
              </w:rPr>
              <w:t>exchange</w:t>
            </w:r>
            <w:r w:rsidRPr="00953054">
              <w:rPr>
                <w:sz w:val="22"/>
                <w:szCs w:val="22"/>
                <w:lang w:val="en-US"/>
              </w:rPr>
              <w:t xml:space="preserve"> </w:t>
            </w:r>
            <w:r w:rsidRPr="00953054">
              <w:rPr>
                <w:b/>
                <w:bCs/>
                <w:sz w:val="22"/>
                <w:szCs w:val="22"/>
                <w:lang w:val="en-US"/>
              </w:rPr>
              <w:t>transactions</w:t>
            </w:r>
          </w:p>
        </w:tc>
        <w:tc>
          <w:tcPr>
            <w:tcW w:w="693" w:type="pct"/>
            <w:shd w:val="clear" w:color="auto" w:fill="auto"/>
            <w:noWrap/>
            <w:vAlign w:val="center"/>
          </w:tcPr>
          <w:p w14:paraId="0DCD794D" w14:textId="55B5997D" w:rsidR="00232FCC" w:rsidRPr="009C61EC" w:rsidRDefault="00232FCC" w:rsidP="00653195">
            <w:pPr>
              <w:spacing w:before="20" w:after="20"/>
              <w:jc w:val="center"/>
              <w:rPr>
                <w:color w:val="000000"/>
                <w:lang w:val="en-US"/>
              </w:rPr>
            </w:pPr>
          </w:p>
        </w:tc>
        <w:tc>
          <w:tcPr>
            <w:tcW w:w="1232" w:type="pct"/>
            <w:shd w:val="clear" w:color="auto" w:fill="auto"/>
            <w:noWrap/>
            <w:vAlign w:val="center"/>
          </w:tcPr>
          <w:p w14:paraId="1EB33AFE" w14:textId="215BD0B3" w:rsidR="00232FCC" w:rsidRPr="00B630AD" w:rsidRDefault="00232FCC" w:rsidP="002A4D30">
            <w:pPr>
              <w:autoSpaceDE/>
              <w:autoSpaceDN/>
              <w:spacing w:before="20" w:after="20"/>
              <w:jc w:val="center"/>
              <w:rPr>
                <w:lang w:val="sw-KE" w:eastAsia="sw-KE"/>
              </w:rPr>
            </w:pPr>
            <w:r w:rsidRPr="00DA3775">
              <w:rPr>
                <w:lang w:val="en-US"/>
              </w:rPr>
              <w:t>xx</w:t>
            </w:r>
          </w:p>
        </w:tc>
      </w:tr>
      <w:tr w:rsidR="009B418D" w:rsidRPr="00B630AD" w14:paraId="3639D6CA" w14:textId="77777777" w:rsidTr="002A4D30">
        <w:trPr>
          <w:trHeight w:val="340"/>
        </w:trPr>
        <w:tc>
          <w:tcPr>
            <w:tcW w:w="3075" w:type="pct"/>
            <w:shd w:val="clear" w:color="auto" w:fill="auto"/>
            <w:noWrap/>
            <w:vAlign w:val="center"/>
          </w:tcPr>
          <w:p w14:paraId="2B59C193" w14:textId="25908D58" w:rsidR="009B418D" w:rsidRPr="00953054" w:rsidRDefault="009B418D" w:rsidP="00653195">
            <w:pPr>
              <w:autoSpaceDE/>
              <w:spacing w:before="20" w:after="20"/>
              <w:rPr>
                <w:sz w:val="22"/>
                <w:szCs w:val="22"/>
                <w:lang w:val="en-US"/>
              </w:rPr>
            </w:pPr>
            <w:r w:rsidRPr="007155EF">
              <w:rPr>
                <w:lang w:val="en-US"/>
              </w:rPr>
              <w:t>Own Source Revenue</w:t>
            </w:r>
          </w:p>
        </w:tc>
        <w:tc>
          <w:tcPr>
            <w:tcW w:w="693" w:type="pct"/>
            <w:shd w:val="clear" w:color="auto" w:fill="auto"/>
            <w:noWrap/>
            <w:vAlign w:val="center"/>
          </w:tcPr>
          <w:p w14:paraId="2D63FEC4" w14:textId="1A21C9A2" w:rsidR="009B418D" w:rsidRDefault="00D861F0" w:rsidP="00653195">
            <w:pPr>
              <w:spacing w:before="20" w:after="20"/>
              <w:jc w:val="center"/>
              <w:rPr>
                <w:color w:val="000000"/>
              </w:rPr>
            </w:pPr>
            <w:r>
              <w:rPr>
                <w:color w:val="000000"/>
              </w:rPr>
              <w:t>9</w:t>
            </w:r>
            <w:r w:rsidR="00E13BE4">
              <w:rPr>
                <w:color w:val="000000"/>
              </w:rPr>
              <w:t>b</w:t>
            </w:r>
          </w:p>
        </w:tc>
        <w:tc>
          <w:tcPr>
            <w:tcW w:w="1232" w:type="pct"/>
            <w:shd w:val="clear" w:color="auto" w:fill="auto"/>
            <w:noWrap/>
            <w:vAlign w:val="center"/>
          </w:tcPr>
          <w:p w14:paraId="7031814A" w14:textId="6C9EDFCD" w:rsidR="009B418D" w:rsidRPr="00DA3775" w:rsidRDefault="007E08A3" w:rsidP="002A4D30">
            <w:pPr>
              <w:autoSpaceDE/>
              <w:autoSpaceDN/>
              <w:spacing w:before="20" w:after="20"/>
              <w:jc w:val="center"/>
              <w:rPr>
                <w:lang w:val="en-US"/>
              </w:rPr>
            </w:pPr>
            <w:r>
              <w:rPr>
                <w:lang w:val="en-US"/>
              </w:rPr>
              <w:t>xx</w:t>
            </w:r>
          </w:p>
        </w:tc>
      </w:tr>
      <w:tr w:rsidR="00232FCC" w:rsidRPr="00B630AD" w14:paraId="293883FB" w14:textId="77777777" w:rsidTr="002A4D30">
        <w:trPr>
          <w:trHeight w:val="340"/>
        </w:trPr>
        <w:tc>
          <w:tcPr>
            <w:tcW w:w="3075" w:type="pct"/>
            <w:shd w:val="clear" w:color="auto" w:fill="auto"/>
            <w:noWrap/>
            <w:vAlign w:val="center"/>
          </w:tcPr>
          <w:p w14:paraId="2CE40D31" w14:textId="7778F354" w:rsidR="00232FCC" w:rsidRPr="00B630AD" w:rsidRDefault="00232FCC" w:rsidP="00653195">
            <w:pPr>
              <w:autoSpaceDE/>
              <w:spacing w:before="20" w:after="20"/>
              <w:rPr>
                <w:b/>
                <w:bCs/>
                <w:color w:val="000000"/>
                <w:lang w:val="en-US"/>
              </w:rPr>
            </w:pPr>
            <w:r w:rsidRPr="00953054">
              <w:rPr>
                <w:sz w:val="22"/>
                <w:szCs w:val="22"/>
                <w:lang w:val="en-US"/>
              </w:rPr>
              <w:t>Other income</w:t>
            </w:r>
          </w:p>
        </w:tc>
        <w:tc>
          <w:tcPr>
            <w:tcW w:w="693" w:type="pct"/>
            <w:shd w:val="clear" w:color="auto" w:fill="auto"/>
            <w:noWrap/>
            <w:vAlign w:val="center"/>
          </w:tcPr>
          <w:p w14:paraId="43DAE5B2" w14:textId="5EA2D848" w:rsidR="00232FCC" w:rsidRPr="009C61EC" w:rsidRDefault="009B418D" w:rsidP="00653195">
            <w:pPr>
              <w:spacing w:before="20" w:after="20"/>
              <w:jc w:val="center"/>
              <w:rPr>
                <w:color w:val="000000"/>
                <w:lang w:val="en-US"/>
              </w:rPr>
            </w:pPr>
            <w:r>
              <w:rPr>
                <w:color w:val="000000"/>
              </w:rPr>
              <w:t>11</w:t>
            </w:r>
          </w:p>
        </w:tc>
        <w:tc>
          <w:tcPr>
            <w:tcW w:w="1232" w:type="pct"/>
            <w:shd w:val="clear" w:color="auto" w:fill="auto"/>
            <w:noWrap/>
            <w:vAlign w:val="center"/>
          </w:tcPr>
          <w:p w14:paraId="3FAAAFC9" w14:textId="26E84870" w:rsidR="00232FCC" w:rsidRPr="00B630AD" w:rsidRDefault="00232FCC" w:rsidP="002A4D30">
            <w:pPr>
              <w:autoSpaceDE/>
              <w:autoSpaceDN/>
              <w:spacing w:before="20" w:after="20"/>
              <w:jc w:val="center"/>
              <w:rPr>
                <w:lang w:val="sw-KE" w:eastAsia="sw-KE"/>
              </w:rPr>
            </w:pPr>
            <w:r w:rsidRPr="00DA3775">
              <w:rPr>
                <w:lang w:val="en-US"/>
              </w:rPr>
              <w:t>xx</w:t>
            </w:r>
          </w:p>
        </w:tc>
      </w:tr>
      <w:tr w:rsidR="00232FCC" w:rsidRPr="00B630AD" w14:paraId="60087815" w14:textId="77777777" w:rsidTr="002A4D30">
        <w:trPr>
          <w:trHeight w:val="340"/>
        </w:trPr>
        <w:tc>
          <w:tcPr>
            <w:tcW w:w="3075" w:type="pct"/>
            <w:shd w:val="clear" w:color="auto" w:fill="auto"/>
            <w:noWrap/>
            <w:vAlign w:val="center"/>
          </w:tcPr>
          <w:p w14:paraId="18970B9E" w14:textId="26D924CC" w:rsidR="00232FCC" w:rsidRPr="00B630AD" w:rsidRDefault="00232FCC" w:rsidP="00653195">
            <w:pPr>
              <w:autoSpaceDE/>
              <w:spacing w:before="20" w:after="20"/>
              <w:rPr>
                <w:b/>
                <w:bCs/>
                <w:color w:val="000000"/>
                <w:lang w:val="en-US"/>
              </w:rPr>
            </w:pPr>
            <w:r w:rsidRPr="00953054">
              <w:rPr>
                <w:b/>
                <w:bCs/>
                <w:sz w:val="22"/>
                <w:szCs w:val="22"/>
                <w:lang w:val="en-US"/>
              </w:rPr>
              <w:t>Total</w:t>
            </w:r>
            <w:r w:rsidRPr="00953054">
              <w:rPr>
                <w:sz w:val="22"/>
                <w:szCs w:val="22"/>
                <w:lang w:val="en-US"/>
              </w:rPr>
              <w:t xml:space="preserve"> </w:t>
            </w:r>
            <w:r w:rsidRPr="00953054">
              <w:rPr>
                <w:b/>
                <w:bCs/>
                <w:sz w:val="22"/>
                <w:szCs w:val="22"/>
                <w:lang w:val="en-US"/>
              </w:rPr>
              <w:t>revenue</w:t>
            </w:r>
          </w:p>
        </w:tc>
        <w:tc>
          <w:tcPr>
            <w:tcW w:w="693" w:type="pct"/>
            <w:shd w:val="clear" w:color="auto" w:fill="auto"/>
            <w:noWrap/>
            <w:vAlign w:val="center"/>
          </w:tcPr>
          <w:p w14:paraId="75A57DC5" w14:textId="3C17BE22" w:rsidR="00232FCC" w:rsidRPr="009C61EC" w:rsidRDefault="00232FCC" w:rsidP="00653195">
            <w:pPr>
              <w:spacing w:before="20" w:after="20"/>
              <w:jc w:val="center"/>
              <w:rPr>
                <w:color w:val="000000"/>
                <w:lang w:val="en-US"/>
              </w:rPr>
            </w:pPr>
          </w:p>
        </w:tc>
        <w:tc>
          <w:tcPr>
            <w:tcW w:w="1232" w:type="pct"/>
            <w:shd w:val="clear" w:color="auto" w:fill="auto"/>
            <w:noWrap/>
            <w:vAlign w:val="center"/>
          </w:tcPr>
          <w:p w14:paraId="68D6D272" w14:textId="0CBE4967" w:rsidR="00232FCC" w:rsidRPr="00B630AD" w:rsidRDefault="00232FCC" w:rsidP="002A4D30">
            <w:pPr>
              <w:autoSpaceDE/>
              <w:autoSpaceDN/>
              <w:spacing w:before="20" w:after="20"/>
              <w:jc w:val="center"/>
              <w:rPr>
                <w:lang w:val="sw-KE" w:eastAsia="sw-KE"/>
              </w:rPr>
            </w:pPr>
            <w:r w:rsidRPr="00DA3775">
              <w:rPr>
                <w:lang w:val="en-US"/>
              </w:rPr>
              <w:t>xx</w:t>
            </w:r>
          </w:p>
        </w:tc>
      </w:tr>
      <w:tr w:rsidR="00232FCC" w:rsidRPr="00B630AD" w14:paraId="2B6DE959" w14:textId="77777777" w:rsidTr="002A4D30">
        <w:trPr>
          <w:trHeight w:val="340"/>
        </w:trPr>
        <w:tc>
          <w:tcPr>
            <w:tcW w:w="3075" w:type="pct"/>
            <w:noWrap/>
            <w:vAlign w:val="bottom"/>
            <w:hideMark/>
          </w:tcPr>
          <w:p w14:paraId="785F616B" w14:textId="08FDB1A0" w:rsidR="00232FCC" w:rsidRPr="00B630AD" w:rsidRDefault="00232FCC" w:rsidP="00653195">
            <w:pPr>
              <w:autoSpaceDE/>
              <w:spacing w:before="20" w:after="20"/>
              <w:rPr>
                <w:b/>
                <w:bCs/>
                <w:color w:val="000000"/>
                <w:lang w:val="en-US"/>
              </w:rPr>
            </w:pPr>
            <w:r>
              <w:rPr>
                <w:b/>
                <w:bCs/>
                <w:color w:val="000000"/>
                <w:lang w:val="en-US"/>
              </w:rPr>
              <w:t>Expenses</w:t>
            </w:r>
          </w:p>
        </w:tc>
        <w:tc>
          <w:tcPr>
            <w:tcW w:w="693" w:type="pct"/>
            <w:noWrap/>
            <w:vAlign w:val="bottom"/>
            <w:hideMark/>
          </w:tcPr>
          <w:p w14:paraId="7E2948D8" w14:textId="77777777" w:rsidR="00232FCC" w:rsidRPr="005C372A" w:rsidRDefault="00232FCC" w:rsidP="00653195">
            <w:pPr>
              <w:spacing w:before="20" w:after="20"/>
              <w:jc w:val="center"/>
              <w:rPr>
                <w:bCs/>
                <w:color w:val="000000"/>
                <w:lang w:val="en-US"/>
              </w:rPr>
            </w:pPr>
          </w:p>
        </w:tc>
        <w:tc>
          <w:tcPr>
            <w:tcW w:w="1232" w:type="pct"/>
            <w:noWrap/>
            <w:vAlign w:val="center"/>
            <w:hideMark/>
          </w:tcPr>
          <w:p w14:paraId="10DC73CB" w14:textId="77777777" w:rsidR="00232FCC" w:rsidRPr="00B630AD" w:rsidRDefault="00232FCC" w:rsidP="002A4D30">
            <w:pPr>
              <w:autoSpaceDE/>
              <w:autoSpaceDN/>
              <w:spacing w:before="20" w:after="20"/>
              <w:jc w:val="center"/>
              <w:rPr>
                <w:lang w:val="sw-KE" w:eastAsia="sw-KE"/>
              </w:rPr>
            </w:pPr>
          </w:p>
        </w:tc>
      </w:tr>
      <w:tr w:rsidR="00232FCC" w:rsidRPr="00B630AD" w14:paraId="7DAD3F2F" w14:textId="77777777" w:rsidTr="002A4D30">
        <w:trPr>
          <w:trHeight w:val="340"/>
        </w:trPr>
        <w:tc>
          <w:tcPr>
            <w:tcW w:w="3075" w:type="pct"/>
            <w:noWrap/>
            <w:vAlign w:val="center"/>
          </w:tcPr>
          <w:p w14:paraId="4993C83D" w14:textId="356276F9" w:rsidR="00232FCC" w:rsidRPr="00B630AD" w:rsidRDefault="00232FCC" w:rsidP="00653195">
            <w:pPr>
              <w:autoSpaceDE/>
              <w:spacing w:before="20" w:after="20"/>
              <w:rPr>
                <w:color w:val="000000"/>
                <w:lang w:val="en-US"/>
              </w:rPr>
            </w:pPr>
            <w:r w:rsidRPr="00953054">
              <w:rPr>
                <w:sz w:val="22"/>
                <w:szCs w:val="22"/>
                <w:lang w:val="en-US"/>
              </w:rPr>
              <w:t>Employee costs</w:t>
            </w:r>
          </w:p>
        </w:tc>
        <w:tc>
          <w:tcPr>
            <w:tcW w:w="693" w:type="pct"/>
            <w:noWrap/>
            <w:vAlign w:val="center"/>
          </w:tcPr>
          <w:p w14:paraId="4575B7E8" w14:textId="3DB777DF" w:rsidR="00232FCC" w:rsidRPr="005C372A" w:rsidRDefault="00616408" w:rsidP="00653195">
            <w:pPr>
              <w:autoSpaceDE/>
              <w:spacing w:before="20" w:after="20"/>
              <w:jc w:val="center"/>
              <w:rPr>
                <w:bCs/>
                <w:color w:val="000000"/>
                <w:lang w:val="en-US"/>
              </w:rPr>
            </w:pPr>
            <w:r>
              <w:rPr>
                <w:bCs/>
                <w:color w:val="000000"/>
              </w:rPr>
              <w:t>12</w:t>
            </w:r>
          </w:p>
        </w:tc>
        <w:tc>
          <w:tcPr>
            <w:tcW w:w="1232" w:type="pct"/>
            <w:noWrap/>
            <w:vAlign w:val="center"/>
          </w:tcPr>
          <w:p w14:paraId="501D20C3" w14:textId="5ECA7F5B" w:rsidR="00232FCC" w:rsidRPr="00B630AD" w:rsidRDefault="00232FCC" w:rsidP="002A4D30">
            <w:pPr>
              <w:autoSpaceDE/>
              <w:spacing w:before="20" w:after="20"/>
              <w:jc w:val="center"/>
              <w:rPr>
                <w:color w:val="000000"/>
                <w:lang w:val="en-US"/>
              </w:rPr>
            </w:pPr>
            <w:r w:rsidRPr="00E95C5A">
              <w:rPr>
                <w:color w:val="000000"/>
                <w:lang w:val="en-US"/>
              </w:rPr>
              <w:t>xx</w:t>
            </w:r>
          </w:p>
        </w:tc>
      </w:tr>
      <w:tr w:rsidR="00232FCC" w:rsidRPr="00B630AD" w14:paraId="019F32E1" w14:textId="77777777" w:rsidTr="002A4D30">
        <w:trPr>
          <w:trHeight w:val="340"/>
        </w:trPr>
        <w:tc>
          <w:tcPr>
            <w:tcW w:w="3075" w:type="pct"/>
            <w:noWrap/>
            <w:vAlign w:val="center"/>
          </w:tcPr>
          <w:p w14:paraId="2B108E0F" w14:textId="13C09FDF" w:rsidR="00232FCC" w:rsidRPr="00B630AD" w:rsidRDefault="00232FCC" w:rsidP="00653195">
            <w:pPr>
              <w:autoSpaceDE/>
              <w:spacing w:before="20" w:after="20"/>
              <w:rPr>
                <w:color w:val="000000"/>
                <w:lang w:val="en-US"/>
              </w:rPr>
            </w:pPr>
            <w:r w:rsidRPr="00953054">
              <w:rPr>
                <w:sz w:val="22"/>
                <w:szCs w:val="22"/>
                <w:lang w:val="en-US"/>
              </w:rPr>
              <w:t>Use of goods and services</w:t>
            </w:r>
          </w:p>
        </w:tc>
        <w:tc>
          <w:tcPr>
            <w:tcW w:w="693" w:type="pct"/>
            <w:noWrap/>
            <w:vAlign w:val="center"/>
          </w:tcPr>
          <w:p w14:paraId="3526972A" w14:textId="071EA0D9" w:rsidR="00232FCC" w:rsidRPr="005C372A" w:rsidRDefault="00232FCC" w:rsidP="00653195">
            <w:pPr>
              <w:autoSpaceDE/>
              <w:spacing w:before="20" w:after="20"/>
              <w:jc w:val="center"/>
              <w:rPr>
                <w:bCs/>
                <w:color w:val="000000"/>
                <w:lang w:val="en-US"/>
              </w:rPr>
            </w:pPr>
            <w:r>
              <w:rPr>
                <w:bCs/>
                <w:color w:val="000000"/>
              </w:rPr>
              <w:t>1</w:t>
            </w:r>
            <w:r w:rsidR="00616408">
              <w:rPr>
                <w:bCs/>
                <w:color w:val="000000"/>
              </w:rPr>
              <w:t>3</w:t>
            </w:r>
          </w:p>
        </w:tc>
        <w:tc>
          <w:tcPr>
            <w:tcW w:w="1232" w:type="pct"/>
            <w:noWrap/>
            <w:vAlign w:val="center"/>
          </w:tcPr>
          <w:p w14:paraId="2481E533" w14:textId="5D57D755" w:rsidR="00232FCC" w:rsidRPr="00B630AD" w:rsidRDefault="00232FCC" w:rsidP="002A4D30">
            <w:pPr>
              <w:autoSpaceDE/>
              <w:spacing w:before="20" w:after="20"/>
              <w:jc w:val="center"/>
              <w:rPr>
                <w:color w:val="000000"/>
                <w:lang w:val="en-US"/>
              </w:rPr>
            </w:pPr>
            <w:r w:rsidRPr="00E95C5A">
              <w:rPr>
                <w:color w:val="000000"/>
                <w:lang w:val="en-US"/>
              </w:rPr>
              <w:t>xx</w:t>
            </w:r>
          </w:p>
        </w:tc>
      </w:tr>
      <w:tr w:rsidR="00232FCC" w:rsidRPr="00B630AD" w14:paraId="07034B15" w14:textId="77777777" w:rsidTr="002A4D30">
        <w:trPr>
          <w:trHeight w:val="340"/>
        </w:trPr>
        <w:tc>
          <w:tcPr>
            <w:tcW w:w="3075" w:type="pct"/>
            <w:noWrap/>
            <w:vAlign w:val="center"/>
          </w:tcPr>
          <w:p w14:paraId="58988EB0" w14:textId="2CBD8108" w:rsidR="00232FCC" w:rsidRPr="00B630AD" w:rsidRDefault="00232FCC" w:rsidP="00653195">
            <w:pPr>
              <w:autoSpaceDE/>
              <w:spacing w:before="20" w:after="20"/>
              <w:rPr>
                <w:color w:val="000000"/>
                <w:lang w:val="en-US"/>
              </w:rPr>
            </w:pPr>
            <w:r w:rsidRPr="00953054">
              <w:rPr>
                <w:sz w:val="22"/>
                <w:szCs w:val="22"/>
                <w:lang w:val="en-US"/>
              </w:rPr>
              <w:t>Transfers to other Government Entities</w:t>
            </w:r>
          </w:p>
        </w:tc>
        <w:tc>
          <w:tcPr>
            <w:tcW w:w="693" w:type="pct"/>
            <w:noWrap/>
            <w:vAlign w:val="center"/>
          </w:tcPr>
          <w:p w14:paraId="6FA6E20E" w14:textId="46322727" w:rsidR="00232FCC" w:rsidRPr="005C372A" w:rsidRDefault="00232FCC" w:rsidP="00653195">
            <w:pPr>
              <w:autoSpaceDE/>
              <w:spacing w:before="20" w:after="20"/>
              <w:jc w:val="center"/>
              <w:rPr>
                <w:bCs/>
                <w:color w:val="000000"/>
                <w:lang w:val="en-US"/>
              </w:rPr>
            </w:pPr>
            <w:r>
              <w:rPr>
                <w:bCs/>
                <w:color w:val="000000"/>
              </w:rPr>
              <w:t>1</w:t>
            </w:r>
            <w:r w:rsidR="00616408">
              <w:rPr>
                <w:bCs/>
                <w:color w:val="000000"/>
              </w:rPr>
              <w:t>4</w:t>
            </w:r>
          </w:p>
        </w:tc>
        <w:tc>
          <w:tcPr>
            <w:tcW w:w="1232" w:type="pct"/>
            <w:noWrap/>
            <w:vAlign w:val="center"/>
          </w:tcPr>
          <w:p w14:paraId="703B3768" w14:textId="672F405C" w:rsidR="00232FCC" w:rsidRPr="00B630AD" w:rsidRDefault="00232FCC" w:rsidP="002A4D30">
            <w:pPr>
              <w:autoSpaceDE/>
              <w:spacing w:before="20" w:after="20"/>
              <w:jc w:val="center"/>
              <w:rPr>
                <w:color w:val="000000"/>
                <w:lang w:val="en-US"/>
              </w:rPr>
            </w:pPr>
            <w:r w:rsidRPr="00E95C5A">
              <w:rPr>
                <w:color w:val="000000"/>
                <w:lang w:val="en-US"/>
              </w:rPr>
              <w:t>xx</w:t>
            </w:r>
          </w:p>
        </w:tc>
      </w:tr>
      <w:tr w:rsidR="00232FCC" w:rsidRPr="00B630AD" w14:paraId="32DBAC23" w14:textId="77777777" w:rsidTr="002A4D30">
        <w:trPr>
          <w:trHeight w:val="340"/>
        </w:trPr>
        <w:tc>
          <w:tcPr>
            <w:tcW w:w="3075" w:type="pct"/>
            <w:noWrap/>
            <w:vAlign w:val="center"/>
          </w:tcPr>
          <w:p w14:paraId="092F36FA" w14:textId="4A05393C" w:rsidR="00232FCC" w:rsidRPr="00B630AD" w:rsidRDefault="00232FCC" w:rsidP="00653195">
            <w:pPr>
              <w:autoSpaceDE/>
              <w:spacing w:before="20" w:after="20"/>
              <w:rPr>
                <w:color w:val="000000"/>
                <w:lang w:val="en-US"/>
              </w:rPr>
            </w:pPr>
            <w:r w:rsidRPr="00953054">
              <w:rPr>
                <w:sz w:val="22"/>
                <w:szCs w:val="22"/>
                <w:lang w:val="en-US"/>
              </w:rPr>
              <w:t>Depreciation and amortization expense</w:t>
            </w:r>
          </w:p>
        </w:tc>
        <w:tc>
          <w:tcPr>
            <w:tcW w:w="693" w:type="pct"/>
            <w:noWrap/>
            <w:vAlign w:val="center"/>
          </w:tcPr>
          <w:p w14:paraId="735CB75C" w14:textId="74ABC4AE" w:rsidR="00232FCC" w:rsidRPr="005C372A" w:rsidRDefault="00232FCC" w:rsidP="00653195">
            <w:pPr>
              <w:autoSpaceDE/>
              <w:spacing w:before="20" w:after="20"/>
              <w:jc w:val="center"/>
              <w:rPr>
                <w:bCs/>
                <w:color w:val="000000"/>
                <w:lang w:val="en-US"/>
              </w:rPr>
            </w:pPr>
            <w:r>
              <w:rPr>
                <w:bCs/>
                <w:color w:val="000000"/>
              </w:rPr>
              <w:t>1</w:t>
            </w:r>
            <w:r w:rsidR="00616408">
              <w:rPr>
                <w:bCs/>
                <w:color w:val="000000"/>
              </w:rPr>
              <w:t>5</w:t>
            </w:r>
          </w:p>
        </w:tc>
        <w:tc>
          <w:tcPr>
            <w:tcW w:w="1232" w:type="pct"/>
            <w:noWrap/>
            <w:vAlign w:val="center"/>
          </w:tcPr>
          <w:p w14:paraId="46F33A82" w14:textId="74DF10E2" w:rsidR="00232FCC" w:rsidRPr="00B630AD" w:rsidRDefault="00232FCC" w:rsidP="002A4D30">
            <w:pPr>
              <w:autoSpaceDE/>
              <w:spacing w:before="20" w:after="20"/>
              <w:jc w:val="center"/>
              <w:rPr>
                <w:color w:val="000000"/>
                <w:lang w:val="en-US"/>
              </w:rPr>
            </w:pPr>
            <w:r w:rsidRPr="00E95C5A">
              <w:rPr>
                <w:color w:val="000000"/>
                <w:lang w:val="en-US"/>
              </w:rPr>
              <w:t>xx</w:t>
            </w:r>
          </w:p>
        </w:tc>
      </w:tr>
      <w:tr w:rsidR="00232FCC" w:rsidRPr="00B630AD" w14:paraId="0285D391" w14:textId="77777777" w:rsidTr="002A4D30">
        <w:trPr>
          <w:trHeight w:val="340"/>
        </w:trPr>
        <w:tc>
          <w:tcPr>
            <w:tcW w:w="3075" w:type="pct"/>
            <w:noWrap/>
            <w:vAlign w:val="center"/>
          </w:tcPr>
          <w:p w14:paraId="7D885087" w14:textId="315DCD2E" w:rsidR="00232FCC" w:rsidRPr="00B630AD" w:rsidRDefault="00232FCC" w:rsidP="00653195">
            <w:pPr>
              <w:autoSpaceDE/>
              <w:spacing w:before="20" w:after="20"/>
              <w:rPr>
                <w:color w:val="000000"/>
                <w:lang w:val="en-US"/>
              </w:rPr>
            </w:pPr>
            <w:r w:rsidRPr="00953054">
              <w:rPr>
                <w:sz w:val="22"/>
                <w:szCs w:val="22"/>
                <w:lang w:val="en-US"/>
              </w:rPr>
              <w:t>Other Grants and Subsidies</w:t>
            </w:r>
          </w:p>
        </w:tc>
        <w:tc>
          <w:tcPr>
            <w:tcW w:w="693" w:type="pct"/>
            <w:noWrap/>
            <w:vAlign w:val="center"/>
          </w:tcPr>
          <w:p w14:paraId="7186373D" w14:textId="6A27B0E5" w:rsidR="00232FCC" w:rsidRPr="005C372A" w:rsidRDefault="00232FCC" w:rsidP="00653195">
            <w:pPr>
              <w:autoSpaceDE/>
              <w:spacing w:before="20" w:after="20"/>
              <w:jc w:val="center"/>
              <w:rPr>
                <w:bCs/>
                <w:color w:val="000000"/>
                <w:lang w:val="en-US"/>
              </w:rPr>
            </w:pPr>
            <w:r>
              <w:rPr>
                <w:bCs/>
                <w:color w:val="000000"/>
              </w:rPr>
              <w:t>1</w:t>
            </w:r>
            <w:r w:rsidR="00616408">
              <w:rPr>
                <w:bCs/>
                <w:color w:val="000000"/>
              </w:rPr>
              <w:t>6</w:t>
            </w:r>
          </w:p>
        </w:tc>
        <w:tc>
          <w:tcPr>
            <w:tcW w:w="1232" w:type="pct"/>
            <w:noWrap/>
            <w:vAlign w:val="center"/>
          </w:tcPr>
          <w:p w14:paraId="45020417" w14:textId="5CEA23DF" w:rsidR="00232FCC" w:rsidRPr="00B630AD" w:rsidRDefault="00232FCC" w:rsidP="002A4D30">
            <w:pPr>
              <w:autoSpaceDE/>
              <w:spacing w:before="20" w:after="20"/>
              <w:jc w:val="center"/>
              <w:rPr>
                <w:color w:val="000000"/>
                <w:lang w:val="en-US"/>
              </w:rPr>
            </w:pPr>
            <w:r w:rsidRPr="00E95C5A">
              <w:rPr>
                <w:color w:val="000000"/>
                <w:lang w:val="en-US"/>
              </w:rPr>
              <w:t>xx</w:t>
            </w:r>
          </w:p>
        </w:tc>
      </w:tr>
      <w:tr w:rsidR="00232FCC" w:rsidRPr="00B630AD" w14:paraId="0C62A77E" w14:textId="77777777" w:rsidTr="002A4D30">
        <w:trPr>
          <w:trHeight w:val="340"/>
        </w:trPr>
        <w:tc>
          <w:tcPr>
            <w:tcW w:w="3075" w:type="pct"/>
            <w:noWrap/>
            <w:vAlign w:val="center"/>
          </w:tcPr>
          <w:p w14:paraId="336B8D1F" w14:textId="53368847" w:rsidR="00232FCC" w:rsidRPr="00B630AD" w:rsidRDefault="00232FCC" w:rsidP="00653195">
            <w:pPr>
              <w:autoSpaceDE/>
              <w:spacing w:before="20" w:after="20"/>
              <w:rPr>
                <w:color w:val="000000"/>
                <w:lang w:val="en-US"/>
              </w:rPr>
            </w:pPr>
            <w:r w:rsidRPr="00953054">
              <w:rPr>
                <w:sz w:val="22"/>
                <w:szCs w:val="22"/>
                <w:lang w:val="en-US"/>
              </w:rPr>
              <w:t>Finance costs</w:t>
            </w:r>
          </w:p>
        </w:tc>
        <w:tc>
          <w:tcPr>
            <w:tcW w:w="693" w:type="pct"/>
            <w:noWrap/>
            <w:vAlign w:val="center"/>
          </w:tcPr>
          <w:p w14:paraId="40119A6E" w14:textId="75BC64C2" w:rsidR="00232FCC" w:rsidRPr="005C372A" w:rsidRDefault="00232FCC" w:rsidP="00653195">
            <w:pPr>
              <w:autoSpaceDE/>
              <w:spacing w:before="20" w:after="20"/>
              <w:jc w:val="center"/>
              <w:rPr>
                <w:bCs/>
                <w:color w:val="000000"/>
                <w:lang w:val="en-US"/>
              </w:rPr>
            </w:pPr>
            <w:r>
              <w:rPr>
                <w:bCs/>
                <w:color w:val="000000"/>
              </w:rPr>
              <w:t>1</w:t>
            </w:r>
            <w:r w:rsidR="00616408">
              <w:rPr>
                <w:bCs/>
                <w:color w:val="000000"/>
              </w:rPr>
              <w:t>7</w:t>
            </w:r>
          </w:p>
        </w:tc>
        <w:tc>
          <w:tcPr>
            <w:tcW w:w="1232" w:type="pct"/>
            <w:noWrap/>
            <w:vAlign w:val="center"/>
          </w:tcPr>
          <w:p w14:paraId="7E5E4254" w14:textId="18F4D9B3" w:rsidR="00232FCC" w:rsidRPr="00B630AD" w:rsidRDefault="00232FCC" w:rsidP="002A4D30">
            <w:pPr>
              <w:autoSpaceDE/>
              <w:spacing w:before="20" w:after="20"/>
              <w:jc w:val="center"/>
              <w:rPr>
                <w:color w:val="000000"/>
                <w:lang w:val="en-US"/>
              </w:rPr>
            </w:pPr>
            <w:r w:rsidRPr="00E95C5A">
              <w:rPr>
                <w:color w:val="000000"/>
                <w:lang w:val="en-US"/>
              </w:rPr>
              <w:t>xx</w:t>
            </w:r>
          </w:p>
        </w:tc>
      </w:tr>
      <w:tr w:rsidR="00232FCC" w:rsidRPr="00B630AD" w14:paraId="1B6E6A07" w14:textId="77777777" w:rsidTr="002A4D30">
        <w:trPr>
          <w:trHeight w:val="340"/>
        </w:trPr>
        <w:tc>
          <w:tcPr>
            <w:tcW w:w="3075" w:type="pct"/>
            <w:noWrap/>
            <w:vAlign w:val="center"/>
          </w:tcPr>
          <w:p w14:paraId="3273AB15" w14:textId="7EE48FFC" w:rsidR="00232FCC" w:rsidRPr="00B630AD" w:rsidRDefault="00232FCC" w:rsidP="00653195">
            <w:pPr>
              <w:autoSpaceDE/>
              <w:spacing w:before="20" w:after="20"/>
              <w:rPr>
                <w:color w:val="000000"/>
                <w:lang w:val="en-US"/>
              </w:rPr>
            </w:pPr>
            <w:r w:rsidRPr="00953054">
              <w:rPr>
                <w:color w:val="000000" w:themeColor="text1"/>
                <w:sz w:val="22"/>
                <w:szCs w:val="22"/>
                <w:lang w:val="en-US"/>
              </w:rPr>
              <w:t>Social Benefits</w:t>
            </w:r>
          </w:p>
        </w:tc>
        <w:tc>
          <w:tcPr>
            <w:tcW w:w="693" w:type="pct"/>
            <w:noWrap/>
            <w:vAlign w:val="center"/>
          </w:tcPr>
          <w:p w14:paraId="1A7710D5" w14:textId="5B6F6C3B" w:rsidR="00232FCC" w:rsidRPr="005C372A" w:rsidRDefault="00232FCC" w:rsidP="00653195">
            <w:pPr>
              <w:autoSpaceDE/>
              <w:spacing w:before="20" w:after="20"/>
              <w:jc w:val="center"/>
              <w:rPr>
                <w:bCs/>
                <w:color w:val="000000"/>
                <w:lang w:val="en-US"/>
              </w:rPr>
            </w:pPr>
            <w:r>
              <w:rPr>
                <w:bCs/>
                <w:color w:val="000000"/>
              </w:rPr>
              <w:t>1</w:t>
            </w:r>
            <w:r w:rsidR="00616408">
              <w:rPr>
                <w:bCs/>
                <w:color w:val="000000"/>
              </w:rPr>
              <w:t>8</w:t>
            </w:r>
          </w:p>
        </w:tc>
        <w:tc>
          <w:tcPr>
            <w:tcW w:w="1232" w:type="pct"/>
            <w:noWrap/>
            <w:vAlign w:val="center"/>
          </w:tcPr>
          <w:p w14:paraId="64CD8ACD" w14:textId="759E9136" w:rsidR="00232FCC" w:rsidRPr="00B630AD" w:rsidRDefault="00232FCC" w:rsidP="002A4D30">
            <w:pPr>
              <w:autoSpaceDE/>
              <w:spacing w:before="20" w:after="20"/>
              <w:jc w:val="center"/>
              <w:rPr>
                <w:color w:val="000000"/>
                <w:lang w:val="en-US"/>
              </w:rPr>
            </w:pPr>
            <w:r w:rsidRPr="00E95C5A">
              <w:rPr>
                <w:color w:val="000000"/>
                <w:lang w:val="en-US"/>
              </w:rPr>
              <w:t>xx</w:t>
            </w:r>
          </w:p>
        </w:tc>
      </w:tr>
      <w:tr w:rsidR="00232FCC" w:rsidRPr="00B630AD" w14:paraId="435A22BB" w14:textId="77777777" w:rsidTr="002A4D30">
        <w:trPr>
          <w:trHeight w:val="340"/>
        </w:trPr>
        <w:tc>
          <w:tcPr>
            <w:tcW w:w="3075" w:type="pct"/>
            <w:noWrap/>
            <w:vAlign w:val="center"/>
          </w:tcPr>
          <w:p w14:paraId="194A3A85" w14:textId="3ACB21A9" w:rsidR="00232FCC" w:rsidRPr="00B630AD" w:rsidRDefault="00232FCC" w:rsidP="00653195">
            <w:pPr>
              <w:autoSpaceDE/>
              <w:spacing w:before="20" w:after="20"/>
              <w:rPr>
                <w:color w:val="000000"/>
                <w:lang w:val="en-US"/>
              </w:rPr>
            </w:pPr>
            <w:r w:rsidRPr="00953054">
              <w:rPr>
                <w:b/>
                <w:bCs/>
                <w:sz w:val="22"/>
                <w:szCs w:val="22"/>
                <w:lang w:val="en-US"/>
              </w:rPr>
              <w:t>Total</w:t>
            </w:r>
            <w:r w:rsidRPr="00953054">
              <w:rPr>
                <w:sz w:val="22"/>
                <w:szCs w:val="22"/>
                <w:lang w:val="en-US"/>
              </w:rPr>
              <w:t xml:space="preserve"> </w:t>
            </w:r>
            <w:r w:rsidRPr="00953054">
              <w:rPr>
                <w:b/>
                <w:bCs/>
                <w:sz w:val="22"/>
                <w:szCs w:val="22"/>
                <w:lang w:val="en-US"/>
              </w:rPr>
              <w:t>expenses</w:t>
            </w:r>
          </w:p>
        </w:tc>
        <w:tc>
          <w:tcPr>
            <w:tcW w:w="693" w:type="pct"/>
            <w:noWrap/>
            <w:vAlign w:val="center"/>
          </w:tcPr>
          <w:p w14:paraId="4FB3B84A" w14:textId="77777777" w:rsidR="00232FCC" w:rsidRPr="005C372A" w:rsidRDefault="00232FCC" w:rsidP="00653195">
            <w:pPr>
              <w:autoSpaceDE/>
              <w:spacing w:before="20" w:after="20"/>
              <w:rPr>
                <w:bCs/>
                <w:color w:val="000000"/>
                <w:lang w:val="en-US"/>
              </w:rPr>
            </w:pPr>
          </w:p>
        </w:tc>
        <w:tc>
          <w:tcPr>
            <w:tcW w:w="1232" w:type="pct"/>
            <w:noWrap/>
            <w:vAlign w:val="center"/>
          </w:tcPr>
          <w:p w14:paraId="3CB1BCA9" w14:textId="1DD71D33" w:rsidR="00232FCC" w:rsidRPr="00E95C5A" w:rsidRDefault="00232FCC" w:rsidP="002A4D30">
            <w:pPr>
              <w:autoSpaceDE/>
              <w:spacing w:before="20" w:after="20"/>
              <w:jc w:val="center"/>
              <w:rPr>
                <w:color w:val="000000"/>
                <w:lang w:val="en-US"/>
              </w:rPr>
            </w:pPr>
            <w:r w:rsidRPr="00953054">
              <w:rPr>
                <w:b/>
                <w:bCs/>
                <w:sz w:val="22"/>
                <w:szCs w:val="22"/>
                <w:lang w:val="en-US"/>
              </w:rPr>
              <w:t>xxx</w:t>
            </w:r>
          </w:p>
        </w:tc>
      </w:tr>
      <w:tr w:rsidR="00232FCC" w:rsidRPr="00B630AD" w14:paraId="0C2E0BF2" w14:textId="77777777" w:rsidTr="002A4D30">
        <w:trPr>
          <w:trHeight w:val="340"/>
        </w:trPr>
        <w:tc>
          <w:tcPr>
            <w:tcW w:w="3075" w:type="pct"/>
            <w:noWrap/>
            <w:vAlign w:val="center"/>
          </w:tcPr>
          <w:p w14:paraId="22D78A49" w14:textId="6087E7F8" w:rsidR="00232FCC" w:rsidRPr="00B630AD" w:rsidRDefault="00232FCC" w:rsidP="00653195">
            <w:pPr>
              <w:autoSpaceDE/>
              <w:spacing w:before="20" w:after="20"/>
              <w:rPr>
                <w:color w:val="000000"/>
                <w:lang w:val="en-US"/>
              </w:rPr>
            </w:pPr>
            <w:r w:rsidRPr="00953054">
              <w:rPr>
                <w:sz w:val="22"/>
                <w:szCs w:val="22"/>
                <w:lang w:val="en-US"/>
              </w:rPr>
              <w:t>Gain/(loss) on sale of assets</w:t>
            </w:r>
          </w:p>
        </w:tc>
        <w:tc>
          <w:tcPr>
            <w:tcW w:w="693" w:type="pct"/>
            <w:noWrap/>
            <w:vAlign w:val="center"/>
          </w:tcPr>
          <w:p w14:paraId="41E0CFBC" w14:textId="029D69EF" w:rsidR="00232FCC" w:rsidRPr="005C372A" w:rsidRDefault="00232FCC" w:rsidP="00367B7C">
            <w:pPr>
              <w:autoSpaceDE/>
              <w:spacing w:before="20" w:after="20"/>
              <w:jc w:val="center"/>
              <w:rPr>
                <w:bCs/>
                <w:color w:val="000000"/>
                <w:lang w:val="en-US"/>
              </w:rPr>
            </w:pPr>
            <w:r>
              <w:rPr>
                <w:bCs/>
                <w:color w:val="000000"/>
                <w:lang w:val="en-US"/>
              </w:rPr>
              <w:t>1</w:t>
            </w:r>
            <w:r w:rsidR="00574A34">
              <w:rPr>
                <w:bCs/>
                <w:color w:val="000000"/>
                <w:lang w:val="en-US"/>
              </w:rPr>
              <w:t>9</w:t>
            </w:r>
          </w:p>
        </w:tc>
        <w:tc>
          <w:tcPr>
            <w:tcW w:w="1232" w:type="pct"/>
            <w:noWrap/>
            <w:vAlign w:val="center"/>
          </w:tcPr>
          <w:p w14:paraId="688E487E" w14:textId="65F56B7D" w:rsidR="00232FCC" w:rsidRPr="00E95C5A" w:rsidRDefault="00232FCC" w:rsidP="002A4D30">
            <w:pPr>
              <w:autoSpaceDE/>
              <w:spacing w:before="20" w:after="20"/>
              <w:jc w:val="center"/>
              <w:rPr>
                <w:color w:val="000000"/>
                <w:lang w:val="en-US"/>
              </w:rPr>
            </w:pPr>
            <w:r w:rsidRPr="00953054">
              <w:rPr>
                <w:sz w:val="22"/>
                <w:szCs w:val="22"/>
                <w:lang w:val="en-US"/>
              </w:rPr>
              <w:t>xxx/(xxx)</w:t>
            </w:r>
          </w:p>
        </w:tc>
      </w:tr>
      <w:tr w:rsidR="00232FCC" w:rsidRPr="00B630AD" w14:paraId="5A0851B0" w14:textId="77777777" w:rsidTr="002A4D30">
        <w:trPr>
          <w:trHeight w:val="340"/>
        </w:trPr>
        <w:tc>
          <w:tcPr>
            <w:tcW w:w="3075" w:type="pct"/>
            <w:noWrap/>
            <w:vAlign w:val="center"/>
          </w:tcPr>
          <w:p w14:paraId="17879C71" w14:textId="3A93A369" w:rsidR="00232FCC" w:rsidRPr="00E72488" w:rsidRDefault="00232FCC" w:rsidP="00E72488">
            <w:pPr>
              <w:ind w:right="-20"/>
              <w:jc w:val="both"/>
              <w:rPr>
                <w:rFonts w:eastAsia="Arial"/>
                <w:spacing w:val="3"/>
                <w:sz w:val="22"/>
                <w:szCs w:val="22"/>
              </w:rPr>
            </w:pPr>
            <w:r w:rsidRPr="00953054">
              <w:rPr>
                <w:rFonts w:eastAsia="Arial"/>
                <w:spacing w:val="3"/>
                <w:sz w:val="22"/>
                <w:szCs w:val="22"/>
              </w:rPr>
              <w:t xml:space="preserve">Gain/Loss on Foreign Exchange </w:t>
            </w:r>
          </w:p>
        </w:tc>
        <w:tc>
          <w:tcPr>
            <w:tcW w:w="693" w:type="pct"/>
            <w:noWrap/>
            <w:vAlign w:val="center"/>
          </w:tcPr>
          <w:p w14:paraId="48895EDC" w14:textId="6BF5B403" w:rsidR="00232FCC" w:rsidRPr="005C372A" w:rsidRDefault="00145401" w:rsidP="00367B7C">
            <w:pPr>
              <w:autoSpaceDE/>
              <w:spacing w:before="20" w:after="20"/>
              <w:jc w:val="center"/>
              <w:rPr>
                <w:bCs/>
                <w:color w:val="000000"/>
                <w:lang w:val="en-US"/>
              </w:rPr>
            </w:pPr>
            <w:r>
              <w:rPr>
                <w:bCs/>
                <w:color w:val="000000"/>
                <w:lang w:val="en-US"/>
              </w:rPr>
              <w:t>20</w:t>
            </w:r>
          </w:p>
        </w:tc>
        <w:tc>
          <w:tcPr>
            <w:tcW w:w="1232" w:type="pct"/>
            <w:noWrap/>
            <w:vAlign w:val="center"/>
          </w:tcPr>
          <w:p w14:paraId="59090685" w14:textId="01384D3C" w:rsidR="00232FCC" w:rsidRPr="00B630AD" w:rsidRDefault="00232FCC" w:rsidP="002A4D30">
            <w:pPr>
              <w:autoSpaceDE/>
              <w:spacing w:before="20" w:after="20"/>
              <w:jc w:val="center"/>
              <w:rPr>
                <w:color w:val="000000"/>
                <w:lang w:val="en-US"/>
              </w:rPr>
            </w:pPr>
            <w:r w:rsidRPr="00953054">
              <w:rPr>
                <w:sz w:val="22"/>
                <w:szCs w:val="22"/>
                <w:lang w:val="en-US"/>
              </w:rPr>
              <w:t>xxx/(xxx)</w:t>
            </w:r>
          </w:p>
        </w:tc>
      </w:tr>
      <w:tr w:rsidR="00232FCC" w:rsidRPr="00B630AD" w14:paraId="46F0B648" w14:textId="77777777" w:rsidTr="002A4D30">
        <w:trPr>
          <w:trHeight w:val="340"/>
        </w:trPr>
        <w:tc>
          <w:tcPr>
            <w:tcW w:w="3075" w:type="pct"/>
            <w:noWrap/>
            <w:vAlign w:val="center"/>
          </w:tcPr>
          <w:p w14:paraId="40C84BD2" w14:textId="67F79FB5" w:rsidR="00232FCC" w:rsidRPr="00B630AD" w:rsidRDefault="00232FCC" w:rsidP="00653195">
            <w:pPr>
              <w:autoSpaceDE/>
              <w:spacing w:before="20" w:after="20"/>
              <w:rPr>
                <w:color w:val="000000"/>
                <w:lang w:val="en-US"/>
              </w:rPr>
            </w:pPr>
            <w:r w:rsidRPr="00953054">
              <w:rPr>
                <w:sz w:val="22"/>
                <w:szCs w:val="22"/>
                <w:lang w:val="en-US"/>
              </w:rPr>
              <w:t>Gain/Loss on fair value of investments</w:t>
            </w:r>
          </w:p>
        </w:tc>
        <w:tc>
          <w:tcPr>
            <w:tcW w:w="693" w:type="pct"/>
            <w:noWrap/>
            <w:vAlign w:val="center"/>
          </w:tcPr>
          <w:p w14:paraId="5F11A103" w14:textId="73904267" w:rsidR="00232FCC" w:rsidRPr="005C372A" w:rsidRDefault="00145401" w:rsidP="00653195">
            <w:pPr>
              <w:autoSpaceDE/>
              <w:spacing w:before="20" w:after="20"/>
              <w:jc w:val="center"/>
              <w:rPr>
                <w:bCs/>
                <w:color w:val="000000"/>
                <w:lang w:val="en-US"/>
              </w:rPr>
            </w:pPr>
            <w:r>
              <w:rPr>
                <w:bCs/>
                <w:color w:val="000000"/>
                <w:lang w:val="en-US"/>
              </w:rPr>
              <w:t>21</w:t>
            </w:r>
          </w:p>
        </w:tc>
        <w:tc>
          <w:tcPr>
            <w:tcW w:w="1232" w:type="pct"/>
            <w:noWrap/>
            <w:vAlign w:val="center"/>
          </w:tcPr>
          <w:p w14:paraId="425AD53E" w14:textId="7B70A4B6" w:rsidR="00232FCC" w:rsidRPr="00B630AD" w:rsidRDefault="00232FCC" w:rsidP="002A4D30">
            <w:pPr>
              <w:autoSpaceDE/>
              <w:spacing w:before="20" w:after="20"/>
              <w:jc w:val="center"/>
              <w:rPr>
                <w:color w:val="000000"/>
                <w:lang w:val="en-US"/>
              </w:rPr>
            </w:pPr>
            <w:r w:rsidRPr="00953054">
              <w:rPr>
                <w:sz w:val="22"/>
                <w:szCs w:val="22"/>
                <w:lang w:val="en-US"/>
              </w:rPr>
              <w:t>xxx</w:t>
            </w:r>
          </w:p>
        </w:tc>
      </w:tr>
      <w:tr w:rsidR="00232FCC" w:rsidRPr="00B630AD" w14:paraId="3CED24FB" w14:textId="77777777" w:rsidTr="002A4D30">
        <w:trPr>
          <w:trHeight w:val="340"/>
        </w:trPr>
        <w:tc>
          <w:tcPr>
            <w:tcW w:w="3075" w:type="pct"/>
            <w:noWrap/>
            <w:vAlign w:val="center"/>
          </w:tcPr>
          <w:p w14:paraId="31A3B12F" w14:textId="2B6BDE98" w:rsidR="00232FCC" w:rsidRPr="00B630AD" w:rsidRDefault="00232FCC" w:rsidP="00653195">
            <w:pPr>
              <w:autoSpaceDE/>
              <w:spacing w:before="20" w:after="20"/>
              <w:rPr>
                <w:color w:val="000000"/>
                <w:lang w:val="en-US"/>
              </w:rPr>
            </w:pPr>
            <w:r w:rsidRPr="00953054">
              <w:rPr>
                <w:sz w:val="22"/>
                <w:szCs w:val="22"/>
                <w:lang w:val="en-US"/>
              </w:rPr>
              <w:t>Impairment loss</w:t>
            </w:r>
          </w:p>
        </w:tc>
        <w:tc>
          <w:tcPr>
            <w:tcW w:w="693" w:type="pct"/>
            <w:noWrap/>
            <w:vAlign w:val="center"/>
          </w:tcPr>
          <w:p w14:paraId="6FD13356" w14:textId="7052B688" w:rsidR="00232FCC" w:rsidRPr="005C372A" w:rsidRDefault="00145401" w:rsidP="00653195">
            <w:pPr>
              <w:autoSpaceDE/>
              <w:spacing w:before="20" w:after="20"/>
              <w:jc w:val="center"/>
              <w:rPr>
                <w:bCs/>
                <w:color w:val="000000"/>
                <w:lang w:val="en-US"/>
              </w:rPr>
            </w:pPr>
            <w:r>
              <w:rPr>
                <w:bCs/>
                <w:color w:val="000000"/>
                <w:lang w:val="en-US"/>
              </w:rPr>
              <w:t>22</w:t>
            </w:r>
          </w:p>
        </w:tc>
        <w:tc>
          <w:tcPr>
            <w:tcW w:w="1232" w:type="pct"/>
            <w:noWrap/>
            <w:vAlign w:val="center"/>
          </w:tcPr>
          <w:p w14:paraId="47AB4D39" w14:textId="188D1507" w:rsidR="00232FCC" w:rsidRPr="00B630AD" w:rsidRDefault="00232FCC" w:rsidP="002A4D30">
            <w:pPr>
              <w:autoSpaceDE/>
              <w:spacing w:before="20" w:after="20"/>
              <w:jc w:val="center"/>
              <w:rPr>
                <w:color w:val="000000"/>
                <w:lang w:val="en-US"/>
              </w:rPr>
            </w:pPr>
            <w:r w:rsidRPr="00953054">
              <w:rPr>
                <w:sz w:val="22"/>
                <w:szCs w:val="22"/>
                <w:lang w:val="en-US"/>
              </w:rPr>
              <w:t>(xxx)</w:t>
            </w:r>
          </w:p>
        </w:tc>
      </w:tr>
      <w:tr w:rsidR="00232FCC" w:rsidRPr="00B630AD" w14:paraId="5021B064" w14:textId="77777777" w:rsidTr="002A4D30">
        <w:trPr>
          <w:trHeight w:val="340"/>
        </w:trPr>
        <w:tc>
          <w:tcPr>
            <w:tcW w:w="3075" w:type="pct"/>
            <w:noWrap/>
            <w:vAlign w:val="center"/>
            <w:hideMark/>
          </w:tcPr>
          <w:p w14:paraId="666A1764" w14:textId="15487DAE" w:rsidR="00232FCC" w:rsidRPr="00B630AD" w:rsidRDefault="00232FCC" w:rsidP="00653195">
            <w:pPr>
              <w:autoSpaceDE/>
              <w:spacing w:before="20" w:after="20"/>
              <w:rPr>
                <w:b/>
                <w:bCs/>
                <w:color w:val="000000"/>
                <w:lang w:val="en-US"/>
              </w:rPr>
            </w:pPr>
            <w:r w:rsidRPr="00953054">
              <w:rPr>
                <w:b/>
                <w:bCs/>
                <w:sz w:val="22"/>
                <w:szCs w:val="22"/>
                <w:lang w:val="en-US"/>
              </w:rPr>
              <w:t>Surplus/Deficit for the year</w:t>
            </w:r>
          </w:p>
        </w:tc>
        <w:tc>
          <w:tcPr>
            <w:tcW w:w="693" w:type="pct"/>
            <w:noWrap/>
            <w:vAlign w:val="center"/>
            <w:hideMark/>
          </w:tcPr>
          <w:p w14:paraId="0F10457A" w14:textId="77777777" w:rsidR="00232FCC" w:rsidRPr="005C372A" w:rsidRDefault="00232FCC" w:rsidP="00653195">
            <w:pPr>
              <w:spacing w:before="20" w:after="20"/>
              <w:jc w:val="center"/>
              <w:rPr>
                <w:bCs/>
                <w:color w:val="000000"/>
                <w:lang w:val="en-US"/>
              </w:rPr>
            </w:pPr>
          </w:p>
        </w:tc>
        <w:tc>
          <w:tcPr>
            <w:tcW w:w="1232" w:type="pct"/>
            <w:noWrap/>
            <w:vAlign w:val="center"/>
            <w:hideMark/>
          </w:tcPr>
          <w:p w14:paraId="7E460D3E" w14:textId="36F6C30F" w:rsidR="00232FCC" w:rsidRPr="00B630AD" w:rsidRDefault="00232FCC" w:rsidP="002A4D30">
            <w:pPr>
              <w:autoSpaceDE/>
              <w:spacing w:before="20" w:after="20"/>
              <w:jc w:val="center"/>
              <w:rPr>
                <w:b/>
                <w:bCs/>
                <w:color w:val="000000"/>
                <w:lang w:val="en-US"/>
              </w:rPr>
            </w:pPr>
            <w:r w:rsidRPr="00953054">
              <w:rPr>
                <w:b/>
                <w:bCs/>
                <w:sz w:val="22"/>
                <w:szCs w:val="22"/>
                <w:lang w:val="en-US"/>
              </w:rPr>
              <w:t>xxx</w:t>
            </w:r>
          </w:p>
        </w:tc>
      </w:tr>
      <w:tr w:rsidR="00232FCC" w:rsidRPr="00B630AD" w14:paraId="28003BAE" w14:textId="77777777" w:rsidTr="002A4D30">
        <w:trPr>
          <w:trHeight w:val="340"/>
        </w:trPr>
        <w:tc>
          <w:tcPr>
            <w:tcW w:w="3075" w:type="pct"/>
            <w:noWrap/>
            <w:vAlign w:val="center"/>
            <w:hideMark/>
          </w:tcPr>
          <w:p w14:paraId="3778BCCD" w14:textId="7E456C78" w:rsidR="00232FCC" w:rsidRPr="00B630AD" w:rsidRDefault="00232FCC" w:rsidP="00653195">
            <w:pPr>
              <w:autoSpaceDE/>
              <w:spacing w:before="20" w:after="20"/>
              <w:rPr>
                <w:b/>
                <w:bCs/>
                <w:color w:val="000000"/>
                <w:lang w:val="en-US"/>
              </w:rPr>
            </w:pPr>
            <w:r w:rsidRPr="00953054">
              <w:rPr>
                <w:sz w:val="22"/>
                <w:szCs w:val="22"/>
                <w:lang w:val="en-US"/>
              </w:rPr>
              <w:t>Taxation</w:t>
            </w:r>
          </w:p>
        </w:tc>
        <w:tc>
          <w:tcPr>
            <w:tcW w:w="693" w:type="pct"/>
            <w:noWrap/>
            <w:vAlign w:val="center"/>
            <w:hideMark/>
          </w:tcPr>
          <w:p w14:paraId="2DEFE176" w14:textId="747B068B" w:rsidR="00232FCC" w:rsidRPr="005C372A" w:rsidRDefault="00232FCC" w:rsidP="00653195">
            <w:pPr>
              <w:spacing w:before="20" w:after="20"/>
              <w:jc w:val="center"/>
              <w:rPr>
                <w:bCs/>
                <w:color w:val="000000"/>
                <w:lang w:val="en-US"/>
              </w:rPr>
            </w:pPr>
            <w:r>
              <w:rPr>
                <w:bCs/>
                <w:color w:val="000000"/>
                <w:lang w:val="en-US"/>
              </w:rPr>
              <w:t>2</w:t>
            </w:r>
            <w:r w:rsidR="00145401">
              <w:rPr>
                <w:bCs/>
                <w:color w:val="000000"/>
                <w:lang w:val="en-US"/>
              </w:rPr>
              <w:t>3</w:t>
            </w:r>
          </w:p>
        </w:tc>
        <w:tc>
          <w:tcPr>
            <w:tcW w:w="1232" w:type="pct"/>
            <w:noWrap/>
            <w:vAlign w:val="center"/>
            <w:hideMark/>
          </w:tcPr>
          <w:p w14:paraId="66A92F4D" w14:textId="2FFC9229" w:rsidR="00232FCC" w:rsidRPr="00B630AD" w:rsidRDefault="00232FCC" w:rsidP="002A4D30">
            <w:pPr>
              <w:autoSpaceDE/>
              <w:spacing w:before="20" w:after="20"/>
              <w:jc w:val="center"/>
              <w:rPr>
                <w:b/>
                <w:bCs/>
                <w:color w:val="000000"/>
                <w:lang w:val="en-US"/>
              </w:rPr>
            </w:pPr>
            <w:r w:rsidRPr="00953054">
              <w:rPr>
                <w:sz w:val="22"/>
                <w:szCs w:val="22"/>
                <w:lang w:val="en-US"/>
              </w:rPr>
              <w:t>xxx</w:t>
            </w:r>
          </w:p>
        </w:tc>
      </w:tr>
      <w:tr w:rsidR="00232FCC" w:rsidRPr="00B630AD" w14:paraId="3E3864B2" w14:textId="77777777" w:rsidTr="002A4D30">
        <w:trPr>
          <w:trHeight w:val="340"/>
        </w:trPr>
        <w:tc>
          <w:tcPr>
            <w:tcW w:w="3075" w:type="pct"/>
            <w:noWrap/>
            <w:vAlign w:val="center"/>
          </w:tcPr>
          <w:p w14:paraId="5A5A57C0" w14:textId="0798D708" w:rsidR="00232FCC" w:rsidRPr="00953054" w:rsidRDefault="00232FCC" w:rsidP="00653195">
            <w:pPr>
              <w:autoSpaceDE/>
              <w:spacing w:before="20" w:after="20"/>
              <w:rPr>
                <w:sz w:val="22"/>
                <w:szCs w:val="22"/>
                <w:lang w:val="en-US"/>
              </w:rPr>
            </w:pPr>
            <w:r w:rsidRPr="00953054">
              <w:rPr>
                <w:b/>
                <w:bCs/>
                <w:sz w:val="22"/>
                <w:szCs w:val="22"/>
                <w:lang w:val="en-US"/>
              </w:rPr>
              <w:t>Net Surplus/Deficit</w:t>
            </w:r>
          </w:p>
        </w:tc>
        <w:tc>
          <w:tcPr>
            <w:tcW w:w="693" w:type="pct"/>
            <w:noWrap/>
            <w:vAlign w:val="center"/>
          </w:tcPr>
          <w:p w14:paraId="56E5392A" w14:textId="77777777" w:rsidR="00232FCC" w:rsidRPr="00953054" w:rsidRDefault="00232FCC" w:rsidP="00653195">
            <w:pPr>
              <w:spacing w:before="20" w:after="20"/>
              <w:jc w:val="center"/>
              <w:rPr>
                <w:sz w:val="22"/>
                <w:szCs w:val="22"/>
                <w:lang w:val="en-US"/>
              </w:rPr>
            </w:pPr>
          </w:p>
        </w:tc>
        <w:tc>
          <w:tcPr>
            <w:tcW w:w="1232" w:type="pct"/>
            <w:noWrap/>
            <w:vAlign w:val="center"/>
          </w:tcPr>
          <w:p w14:paraId="32CEE6FC" w14:textId="122EAE62" w:rsidR="00232FCC" w:rsidRPr="00953054" w:rsidRDefault="00B57878" w:rsidP="002A4D30">
            <w:pPr>
              <w:autoSpaceDE/>
              <w:spacing w:before="20" w:after="20"/>
              <w:jc w:val="center"/>
              <w:rPr>
                <w:sz w:val="22"/>
                <w:szCs w:val="22"/>
                <w:lang w:val="en-US"/>
              </w:rPr>
            </w:pPr>
            <w:r>
              <w:rPr>
                <w:b/>
                <w:bCs/>
                <w:sz w:val="22"/>
                <w:szCs w:val="22"/>
                <w:lang w:val="en-US"/>
              </w:rPr>
              <w:t>(</w:t>
            </w:r>
            <w:r w:rsidR="00232FCC" w:rsidRPr="00953054">
              <w:rPr>
                <w:b/>
                <w:bCs/>
                <w:sz w:val="22"/>
                <w:szCs w:val="22"/>
                <w:lang w:val="en-US"/>
              </w:rPr>
              <w:t>xxx</w:t>
            </w:r>
            <w:r>
              <w:rPr>
                <w:b/>
                <w:bCs/>
                <w:sz w:val="22"/>
                <w:szCs w:val="22"/>
                <w:lang w:val="en-US"/>
              </w:rPr>
              <w:t>)</w:t>
            </w:r>
          </w:p>
        </w:tc>
      </w:tr>
    </w:tbl>
    <w:p w14:paraId="2BFE5382" w14:textId="0AAD7F4F" w:rsidR="00A46E1A" w:rsidRDefault="00A46E1A" w:rsidP="00A05E55">
      <w:pPr>
        <w:jc w:val="both"/>
        <w:rPr>
          <w:color w:val="000000"/>
          <w:lang w:val="en-US"/>
        </w:rPr>
      </w:pPr>
      <w:r w:rsidRPr="006717D6">
        <w:rPr>
          <w:color w:val="000000"/>
          <w:sz w:val="22"/>
          <w:szCs w:val="22"/>
          <w:lang w:val="en-US"/>
        </w:rPr>
        <w:t xml:space="preserve">The accounting policies and explanatory notes to these financial statements form an integral part of the financial statements. The </w:t>
      </w:r>
      <w:r w:rsidR="00E15B7A" w:rsidRPr="006717D6">
        <w:rPr>
          <w:color w:val="000000"/>
          <w:sz w:val="22"/>
          <w:szCs w:val="22"/>
          <w:lang w:val="en-US"/>
        </w:rPr>
        <w:t>County Consolidated</w:t>
      </w:r>
      <w:r w:rsidRPr="006717D6">
        <w:rPr>
          <w:color w:val="000000"/>
          <w:sz w:val="22"/>
          <w:szCs w:val="22"/>
          <w:lang w:val="en-US"/>
        </w:rPr>
        <w:t xml:space="preserve"> financial statements w</w:t>
      </w:r>
      <w:r w:rsidR="006459E9" w:rsidRPr="006717D6">
        <w:rPr>
          <w:color w:val="000000"/>
          <w:sz w:val="22"/>
          <w:szCs w:val="22"/>
          <w:lang w:val="en-US"/>
        </w:rPr>
        <w:t>ere approved on ________</w:t>
      </w:r>
      <w:r w:rsidR="00B630AD" w:rsidRPr="006717D6">
        <w:rPr>
          <w:color w:val="000000"/>
          <w:sz w:val="22"/>
          <w:szCs w:val="22"/>
          <w:lang w:val="en-US"/>
        </w:rPr>
        <w:t>___</w:t>
      </w:r>
      <w:r w:rsidR="00A42074" w:rsidRPr="006717D6">
        <w:rPr>
          <w:color w:val="000000"/>
          <w:sz w:val="22"/>
          <w:szCs w:val="22"/>
          <w:lang w:val="en-US"/>
        </w:rPr>
        <w:t xml:space="preserve">___ </w:t>
      </w:r>
      <w:r w:rsidR="00F31653" w:rsidRPr="006717D6">
        <w:rPr>
          <w:color w:val="000000"/>
          <w:sz w:val="22"/>
          <w:szCs w:val="22"/>
          <w:lang w:val="en-US"/>
        </w:rPr>
        <w:t>20</w:t>
      </w:r>
      <w:r w:rsidR="00A6170C" w:rsidRPr="006717D6">
        <w:rPr>
          <w:color w:val="000000"/>
          <w:sz w:val="22"/>
          <w:szCs w:val="22"/>
          <w:lang w:val="en-US"/>
        </w:rPr>
        <w:t>xx</w:t>
      </w:r>
      <w:r w:rsidR="00F31653" w:rsidRPr="006717D6">
        <w:rPr>
          <w:color w:val="000000"/>
          <w:sz w:val="22"/>
          <w:szCs w:val="22"/>
          <w:lang w:val="en-US"/>
        </w:rPr>
        <w:t xml:space="preserve"> </w:t>
      </w:r>
      <w:r w:rsidRPr="006717D6">
        <w:rPr>
          <w:color w:val="000000"/>
          <w:sz w:val="22"/>
          <w:szCs w:val="22"/>
          <w:lang w:val="en-US"/>
        </w:rPr>
        <w:t>and signed by</w:t>
      </w:r>
      <w:r w:rsidRPr="00B630AD">
        <w:rPr>
          <w:color w:val="000000"/>
          <w:lang w:val="en-US"/>
        </w:rPr>
        <w:t>:</w:t>
      </w:r>
    </w:p>
    <w:tbl>
      <w:tblPr>
        <w:tblW w:w="5207" w:type="pct"/>
        <w:tblLook w:val="04A0" w:firstRow="1" w:lastRow="0" w:firstColumn="1" w:lastColumn="0" w:noHBand="0" w:noVBand="1"/>
      </w:tblPr>
      <w:tblGrid>
        <w:gridCol w:w="4769"/>
        <w:gridCol w:w="4979"/>
      </w:tblGrid>
      <w:tr w:rsidR="00C2727C" w:rsidRPr="008B26FF" w14:paraId="06701041" w14:textId="77777777" w:rsidTr="00835CEB">
        <w:trPr>
          <w:trHeight w:val="158"/>
        </w:trPr>
        <w:tc>
          <w:tcPr>
            <w:tcW w:w="2446" w:type="pct"/>
            <w:shd w:val="clear" w:color="auto" w:fill="auto"/>
          </w:tcPr>
          <w:p w14:paraId="6C96CCEF" w14:textId="1C0BBDBB" w:rsidR="00C2727C" w:rsidRPr="008B26FF" w:rsidRDefault="00C764F8" w:rsidP="00C2727C">
            <w:pPr>
              <w:spacing w:line="276" w:lineRule="auto"/>
              <w:rPr>
                <w:b/>
                <w:bCs/>
                <w:sz w:val="22"/>
                <w:szCs w:val="22"/>
              </w:rPr>
            </w:pPr>
            <w:r>
              <w:rPr>
                <w:b/>
                <w:bCs/>
                <w:sz w:val="22"/>
                <w:szCs w:val="22"/>
              </w:rPr>
              <w:t>………………………….</w:t>
            </w:r>
          </w:p>
        </w:tc>
        <w:tc>
          <w:tcPr>
            <w:tcW w:w="2554" w:type="pct"/>
            <w:shd w:val="clear" w:color="auto" w:fill="auto"/>
          </w:tcPr>
          <w:p w14:paraId="7040F125" w14:textId="0AC7033B" w:rsidR="00C2727C" w:rsidRPr="008B26FF" w:rsidRDefault="00C764F8" w:rsidP="00A95689">
            <w:pPr>
              <w:spacing w:line="276" w:lineRule="auto"/>
              <w:jc w:val="both"/>
              <w:rPr>
                <w:b/>
                <w:bCs/>
                <w:sz w:val="22"/>
                <w:szCs w:val="22"/>
              </w:rPr>
            </w:pPr>
            <w:r>
              <w:rPr>
                <w:b/>
                <w:bCs/>
                <w:sz w:val="22"/>
                <w:szCs w:val="22"/>
              </w:rPr>
              <w:t>……………………………..</w:t>
            </w:r>
          </w:p>
        </w:tc>
      </w:tr>
      <w:tr w:rsidR="002A323D" w:rsidRPr="008B26FF" w14:paraId="01624A98" w14:textId="77777777" w:rsidTr="00835CEB">
        <w:trPr>
          <w:trHeight w:val="158"/>
        </w:trPr>
        <w:tc>
          <w:tcPr>
            <w:tcW w:w="2446" w:type="pct"/>
            <w:shd w:val="clear" w:color="auto" w:fill="auto"/>
          </w:tcPr>
          <w:p w14:paraId="5E87B78F" w14:textId="77777777" w:rsidR="002A323D" w:rsidRPr="008B26FF" w:rsidRDefault="002A323D" w:rsidP="00A95689">
            <w:pPr>
              <w:spacing w:line="276" w:lineRule="auto"/>
              <w:jc w:val="both"/>
              <w:rPr>
                <w:b/>
                <w:bCs/>
                <w:color w:val="000000"/>
                <w:sz w:val="22"/>
                <w:szCs w:val="22"/>
                <w:lang w:val="en-US"/>
              </w:rPr>
            </w:pPr>
            <w:r w:rsidRPr="008B26FF">
              <w:rPr>
                <w:b/>
                <w:bCs/>
                <w:sz w:val="22"/>
                <w:szCs w:val="22"/>
              </w:rPr>
              <w:t>Name:</w:t>
            </w:r>
          </w:p>
        </w:tc>
        <w:tc>
          <w:tcPr>
            <w:tcW w:w="2554" w:type="pct"/>
            <w:shd w:val="clear" w:color="auto" w:fill="auto"/>
          </w:tcPr>
          <w:p w14:paraId="1799C68A" w14:textId="77777777" w:rsidR="002A323D" w:rsidRPr="008B26FF" w:rsidRDefault="002A323D" w:rsidP="00A95689">
            <w:pPr>
              <w:spacing w:line="276" w:lineRule="auto"/>
              <w:jc w:val="both"/>
              <w:rPr>
                <w:b/>
                <w:bCs/>
                <w:color w:val="000000"/>
                <w:sz w:val="22"/>
                <w:szCs w:val="22"/>
                <w:lang w:val="en-US"/>
              </w:rPr>
            </w:pPr>
            <w:r w:rsidRPr="008B26FF">
              <w:rPr>
                <w:b/>
                <w:bCs/>
                <w:sz w:val="22"/>
                <w:szCs w:val="22"/>
              </w:rPr>
              <w:t>Name:</w:t>
            </w:r>
          </w:p>
        </w:tc>
      </w:tr>
      <w:tr w:rsidR="002A323D" w:rsidRPr="008B26FF" w14:paraId="3BE5B790" w14:textId="77777777" w:rsidTr="00835CEB">
        <w:trPr>
          <w:trHeight w:val="158"/>
        </w:trPr>
        <w:tc>
          <w:tcPr>
            <w:tcW w:w="2446" w:type="pct"/>
            <w:shd w:val="clear" w:color="auto" w:fill="auto"/>
          </w:tcPr>
          <w:p w14:paraId="32D44E02" w14:textId="77777777" w:rsidR="002A323D" w:rsidRPr="008B26FF" w:rsidRDefault="002A323D" w:rsidP="00A95689">
            <w:pPr>
              <w:spacing w:line="276" w:lineRule="auto"/>
              <w:jc w:val="both"/>
              <w:rPr>
                <w:b/>
                <w:bCs/>
                <w:color w:val="000000"/>
                <w:sz w:val="22"/>
                <w:szCs w:val="22"/>
                <w:lang w:val="en-US"/>
              </w:rPr>
            </w:pPr>
            <w:r w:rsidRPr="008B26FF">
              <w:rPr>
                <w:b/>
                <w:bCs/>
                <w:sz w:val="22"/>
                <w:szCs w:val="22"/>
              </w:rPr>
              <w:t>Chief Officer</w:t>
            </w:r>
            <w:r w:rsidR="00713079" w:rsidRPr="008B26FF">
              <w:rPr>
                <w:b/>
                <w:bCs/>
                <w:sz w:val="22"/>
                <w:szCs w:val="22"/>
              </w:rPr>
              <w:t>- Finance</w:t>
            </w:r>
          </w:p>
        </w:tc>
        <w:tc>
          <w:tcPr>
            <w:tcW w:w="2554" w:type="pct"/>
            <w:shd w:val="clear" w:color="auto" w:fill="auto"/>
          </w:tcPr>
          <w:p w14:paraId="15C183B0" w14:textId="1430486A" w:rsidR="002A323D" w:rsidRPr="008B26FF" w:rsidRDefault="00825926" w:rsidP="00A95689">
            <w:pPr>
              <w:spacing w:line="276" w:lineRule="auto"/>
              <w:jc w:val="both"/>
              <w:rPr>
                <w:b/>
                <w:bCs/>
                <w:color w:val="000000"/>
                <w:sz w:val="22"/>
                <w:szCs w:val="22"/>
                <w:lang w:val="en-US"/>
              </w:rPr>
            </w:pPr>
            <w:r>
              <w:rPr>
                <w:b/>
                <w:bCs/>
                <w:color w:val="000000"/>
                <w:sz w:val="22"/>
                <w:szCs w:val="22"/>
              </w:rPr>
              <w:t>Director Accounting Services</w:t>
            </w:r>
          </w:p>
        </w:tc>
      </w:tr>
      <w:tr w:rsidR="004079C8" w:rsidRPr="008B26FF" w14:paraId="33A00D00" w14:textId="77777777" w:rsidTr="00835CEB">
        <w:trPr>
          <w:trHeight w:val="158"/>
        </w:trPr>
        <w:tc>
          <w:tcPr>
            <w:tcW w:w="2446" w:type="pct"/>
            <w:shd w:val="clear" w:color="auto" w:fill="auto"/>
          </w:tcPr>
          <w:p w14:paraId="1529AABA" w14:textId="77777777" w:rsidR="004079C8" w:rsidRPr="008B26FF" w:rsidRDefault="004079C8" w:rsidP="00A95689">
            <w:pPr>
              <w:spacing w:line="276" w:lineRule="auto"/>
              <w:jc w:val="both"/>
              <w:rPr>
                <w:b/>
                <w:bCs/>
                <w:sz w:val="22"/>
                <w:szCs w:val="22"/>
              </w:rPr>
            </w:pPr>
          </w:p>
        </w:tc>
        <w:tc>
          <w:tcPr>
            <w:tcW w:w="2554" w:type="pct"/>
            <w:shd w:val="clear" w:color="auto" w:fill="auto"/>
          </w:tcPr>
          <w:p w14:paraId="7A874CF3" w14:textId="6EA0D1C7" w:rsidR="004079C8" w:rsidRPr="008B26FF" w:rsidRDefault="004079C8" w:rsidP="00A95689">
            <w:pPr>
              <w:spacing w:line="276" w:lineRule="auto"/>
              <w:jc w:val="both"/>
              <w:rPr>
                <w:b/>
                <w:bCs/>
                <w:sz w:val="22"/>
                <w:szCs w:val="22"/>
              </w:rPr>
            </w:pPr>
            <w:r w:rsidRPr="008B26FF">
              <w:rPr>
                <w:b/>
                <w:bCs/>
                <w:sz w:val="22"/>
                <w:szCs w:val="22"/>
              </w:rPr>
              <w:t>ICPAK Member Number:</w:t>
            </w:r>
          </w:p>
        </w:tc>
      </w:tr>
    </w:tbl>
    <w:p w14:paraId="6BDE2E33" w14:textId="080ECF46" w:rsidR="3E1172AF" w:rsidRDefault="3E1172AF"/>
    <w:p w14:paraId="18A1471E" w14:textId="6E3A7463" w:rsidR="00A46E1A" w:rsidRPr="009B59AE" w:rsidRDefault="00713079" w:rsidP="001B6D11">
      <w:pPr>
        <w:pStyle w:val="Heading1"/>
        <w:pageBreakBefore/>
        <w:numPr>
          <w:ilvl w:val="0"/>
          <w:numId w:val="2"/>
        </w:numPr>
        <w:tabs>
          <w:tab w:val="left" w:pos="360"/>
        </w:tabs>
        <w:spacing w:after="240"/>
        <w:jc w:val="both"/>
      </w:pPr>
      <w:bookmarkStart w:id="26" w:name="_Toc514233825"/>
      <w:bookmarkStart w:id="27" w:name="_Toc172624544"/>
      <w:r>
        <w:lastRenderedPageBreak/>
        <w:t>Statement o</w:t>
      </w:r>
      <w:r w:rsidR="001E78E3" w:rsidRPr="009B59AE">
        <w:t xml:space="preserve">f </w:t>
      </w:r>
      <w:r w:rsidR="00E15B7A">
        <w:t xml:space="preserve">Financial </w:t>
      </w:r>
      <w:bookmarkEnd w:id="26"/>
      <w:r w:rsidR="004D4BB6">
        <w:t xml:space="preserve">Position </w:t>
      </w:r>
      <w:r w:rsidR="00254EA0">
        <w:t>as at 30</w:t>
      </w:r>
      <w:r w:rsidR="00254EA0" w:rsidRPr="00254EA0">
        <w:rPr>
          <w:vertAlign w:val="superscript"/>
        </w:rPr>
        <w:t>th</w:t>
      </w:r>
      <w:r w:rsidR="00254EA0">
        <w:t xml:space="preserve"> June </w:t>
      </w:r>
      <w:r w:rsidR="00B71560">
        <w:t>20xx</w:t>
      </w:r>
      <w:bookmarkEnd w:id="27"/>
    </w:p>
    <w:tbl>
      <w:tblPr>
        <w:tblW w:w="492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814"/>
        <w:gridCol w:w="1277"/>
        <w:gridCol w:w="1275"/>
        <w:gridCol w:w="1844"/>
      </w:tblGrid>
      <w:tr w:rsidR="00811171" w:rsidRPr="00953054" w14:paraId="3AEE3500" w14:textId="77777777" w:rsidTr="00C71763">
        <w:trPr>
          <w:trHeight w:val="283"/>
          <w:tblHeader/>
        </w:trPr>
        <w:tc>
          <w:tcPr>
            <w:tcW w:w="2613" w:type="pct"/>
            <w:shd w:val="clear" w:color="auto" w:fill="0070C0"/>
            <w:noWrap/>
            <w:vAlign w:val="center"/>
            <w:hideMark/>
          </w:tcPr>
          <w:p w14:paraId="19353C24" w14:textId="77777777" w:rsidR="00811171" w:rsidRPr="00953054" w:rsidRDefault="00811171" w:rsidP="002122A0">
            <w:pPr>
              <w:autoSpaceDE/>
              <w:autoSpaceDN/>
              <w:spacing w:line="276" w:lineRule="auto"/>
              <w:jc w:val="both"/>
              <w:rPr>
                <w:b/>
                <w:bCs/>
                <w:sz w:val="22"/>
                <w:szCs w:val="22"/>
                <w:lang w:val="en-US"/>
              </w:rPr>
            </w:pPr>
          </w:p>
        </w:tc>
        <w:tc>
          <w:tcPr>
            <w:tcW w:w="693" w:type="pct"/>
            <w:shd w:val="clear" w:color="auto" w:fill="0070C0"/>
            <w:noWrap/>
            <w:vAlign w:val="center"/>
            <w:hideMark/>
          </w:tcPr>
          <w:p w14:paraId="2A50DE56" w14:textId="77777777" w:rsidR="00811171" w:rsidRPr="00953054" w:rsidRDefault="00811171" w:rsidP="002122A0">
            <w:pPr>
              <w:autoSpaceDE/>
              <w:autoSpaceDN/>
              <w:spacing w:line="276" w:lineRule="auto"/>
              <w:jc w:val="both"/>
              <w:rPr>
                <w:b/>
                <w:sz w:val="22"/>
                <w:szCs w:val="22"/>
                <w:lang w:val="en-US"/>
              </w:rPr>
            </w:pPr>
            <w:r w:rsidRPr="00953054">
              <w:rPr>
                <w:b/>
                <w:sz w:val="22"/>
                <w:szCs w:val="22"/>
                <w:lang w:val="en-US"/>
              </w:rPr>
              <w:t>Notes</w:t>
            </w:r>
          </w:p>
        </w:tc>
        <w:tc>
          <w:tcPr>
            <w:tcW w:w="692" w:type="pct"/>
            <w:shd w:val="clear" w:color="auto" w:fill="0070C0"/>
            <w:noWrap/>
            <w:vAlign w:val="center"/>
            <w:hideMark/>
          </w:tcPr>
          <w:p w14:paraId="7B6E57FD" w14:textId="77777777" w:rsidR="00811171" w:rsidRPr="00953054" w:rsidRDefault="00811171" w:rsidP="002122A0">
            <w:pPr>
              <w:autoSpaceDE/>
              <w:autoSpaceDN/>
              <w:spacing w:line="276" w:lineRule="auto"/>
              <w:jc w:val="both"/>
              <w:rPr>
                <w:b/>
                <w:sz w:val="22"/>
                <w:szCs w:val="22"/>
                <w:lang w:val="en-US"/>
              </w:rPr>
            </w:pPr>
            <w:r w:rsidRPr="00953054">
              <w:rPr>
                <w:b/>
                <w:i/>
                <w:iCs/>
                <w:sz w:val="22"/>
                <w:szCs w:val="22"/>
                <w:lang w:val="en-US"/>
              </w:rPr>
              <w:t>Insert Current FY</w:t>
            </w:r>
          </w:p>
        </w:tc>
        <w:tc>
          <w:tcPr>
            <w:tcW w:w="1001" w:type="pct"/>
            <w:shd w:val="clear" w:color="auto" w:fill="0070C0"/>
            <w:noWrap/>
            <w:vAlign w:val="center"/>
            <w:hideMark/>
          </w:tcPr>
          <w:p w14:paraId="53328171" w14:textId="77777777" w:rsidR="00811171" w:rsidRPr="00953054" w:rsidRDefault="00811171" w:rsidP="002122A0">
            <w:pPr>
              <w:autoSpaceDE/>
              <w:autoSpaceDN/>
              <w:spacing w:line="276" w:lineRule="auto"/>
              <w:jc w:val="both"/>
              <w:rPr>
                <w:b/>
                <w:i/>
                <w:iCs/>
                <w:sz w:val="22"/>
                <w:szCs w:val="22"/>
                <w:lang w:val="en-US"/>
              </w:rPr>
            </w:pPr>
            <w:r w:rsidRPr="00953054">
              <w:rPr>
                <w:b/>
                <w:i/>
                <w:iCs/>
                <w:sz w:val="22"/>
                <w:szCs w:val="22"/>
                <w:lang w:val="en-US"/>
              </w:rPr>
              <w:t>Opening Statement</w:t>
            </w:r>
          </w:p>
          <w:p w14:paraId="539CA18B" w14:textId="77777777" w:rsidR="00811171" w:rsidRPr="00953054" w:rsidRDefault="00811171" w:rsidP="002122A0">
            <w:pPr>
              <w:autoSpaceDE/>
              <w:autoSpaceDN/>
              <w:spacing w:line="276" w:lineRule="auto"/>
              <w:jc w:val="both"/>
              <w:rPr>
                <w:b/>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811171" w:rsidRPr="00953054" w14:paraId="19A8F28E" w14:textId="77777777" w:rsidTr="00C71763">
        <w:trPr>
          <w:trHeight w:val="283"/>
          <w:tblHeader/>
        </w:trPr>
        <w:tc>
          <w:tcPr>
            <w:tcW w:w="2613" w:type="pct"/>
            <w:shd w:val="clear" w:color="auto" w:fill="0070C0"/>
            <w:noWrap/>
            <w:vAlign w:val="center"/>
            <w:hideMark/>
          </w:tcPr>
          <w:p w14:paraId="5F74233B" w14:textId="77777777" w:rsidR="00811171" w:rsidRPr="00953054" w:rsidRDefault="00811171" w:rsidP="002122A0">
            <w:pPr>
              <w:autoSpaceDE/>
              <w:autoSpaceDN/>
              <w:spacing w:line="276" w:lineRule="auto"/>
              <w:jc w:val="both"/>
              <w:rPr>
                <w:b/>
                <w:bCs/>
                <w:sz w:val="22"/>
                <w:szCs w:val="22"/>
                <w:lang w:val="en-US"/>
              </w:rPr>
            </w:pPr>
          </w:p>
        </w:tc>
        <w:tc>
          <w:tcPr>
            <w:tcW w:w="693" w:type="pct"/>
            <w:shd w:val="clear" w:color="auto" w:fill="0070C0"/>
            <w:noWrap/>
            <w:vAlign w:val="center"/>
            <w:hideMark/>
          </w:tcPr>
          <w:p w14:paraId="05786D4C" w14:textId="77777777" w:rsidR="00811171" w:rsidRPr="00953054" w:rsidRDefault="00811171" w:rsidP="002122A0">
            <w:pPr>
              <w:autoSpaceDE/>
              <w:autoSpaceDN/>
              <w:spacing w:line="276" w:lineRule="auto"/>
              <w:jc w:val="both"/>
              <w:rPr>
                <w:sz w:val="22"/>
                <w:szCs w:val="22"/>
                <w:lang w:val="en-US"/>
              </w:rPr>
            </w:pPr>
          </w:p>
        </w:tc>
        <w:tc>
          <w:tcPr>
            <w:tcW w:w="692" w:type="pct"/>
            <w:shd w:val="clear" w:color="auto" w:fill="0070C0"/>
            <w:noWrap/>
            <w:vAlign w:val="center"/>
            <w:hideMark/>
          </w:tcPr>
          <w:p w14:paraId="7805AE6F" w14:textId="77777777" w:rsidR="00811171" w:rsidRPr="00953054" w:rsidRDefault="00811171" w:rsidP="002122A0">
            <w:pPr>
              <w:autoSpaceDE/>
              <w:autoSpaceDN/>
              <w:spacing w:line="276" w:lineRule="auto"/>
              <w:jc w:val="both"/>
              <w:rPr>
                <w:b/>
                <w:sz w:val="22"/>
                <w:szCs w:val="22"/>
                <w:lang w:val="en-US"/>
              </w:rPr>
            </w:pPr>
            <w:r w:rsidRPr="00953054">
              <w:rPr>
                <w:b/>
                <w:sz w:val="22"/>
                <w:szCs w:val="22"/>
                <w:lang w:val="en-US"/>
              </w:rPr>
              <w:t>Kshs</w:t>
            </w:r>
          </w:p>
        </w:tc>
        <w:tc>
          <w:tcPr>
            <w:tcW w:w="1001" w:type="pct"/>
            <w:shd w:val="clear" w:color="auto" w:fill="0070C0"/>
            <w:noWrap/>
            <w:vAlign w:val="center"/>
            <w:hideMark/>
          </w:tcPr>
          <w:p w14:paraId="0D01D083" w14:textId="77777777" w:rsidR="00811171" w:rsidRPr="00953054" w:rsidRDefault="00811171" w:rsidP="002122A0">
            <w:pPr>
              <w:autoSpaceDE/>
              <w:autoSpaceDN/>
              <w:spacing w:line="276" w:lineRule="auto"/>
              <w:jc w:val="both"/>
              <w:rPr>
                <w:b/>
                <w:sz w:val="22"/>
                <w:szCs w:val="22"/>
                <w:lang w:val="en-US"/>
              </w:rPr>
            </w:pPr>
            <w:r w:rsidRPr="00953054">
              <w:rPr>
                <w:b/>
                <w:sz w:val="22"/>
                <w:szCs w:val="22"/>
                <w:lang w:val="en-US"/>
              </w:rPr>
              <w:t>Kshs</w:t>
            </w:r>
          </w:p>
        </w:tc>
      </w:tr>
      <w:tr w:rsidR="00811171" w:rsidRPr="00953054" w14:paraId="132038FD" w14:textId="77777777" w:rsidTr="00C71763">
        <w:trPr>
          <w:trHeight w:val="283"/>
        </w:trPr>
        <w:tc>
          <w:tcPr>
            <w:tcW w:w="2613" w:type="pct"/>
            <w:shd w:val="clear" w:color="auto" w:fill="auto"/>
            <w:noWrap/>
            <w:vAlign w:val="center"/>
            <w:hideMark/>
          </w:tcPr>
          <w:p w14:paraId="016DF793" w14:textId="77777777" w:rsidR="00811171" w:rsidRPr="00953054" w:rsidRDefault="00811171" w:rsidP="002122A0">
            <w:pPr>
              <w:autoSpaceDE/>
              <w:autoSpaceDN/>
              <w:spacing w:line="276" w:lineRule="auto"/>
              <w:jc w:val="both"/>
              <w:rPr>
                <w:b/>
                <w:bCs/>
                <w:sz w:val="22"/>
                <w:szCs w:val="22"/>
                <w:lang w:val="en-US"/>
              </w:rPr>
            </w:pPr>
            <w:r w:rsidRPr="00953054">
              <w:rPr>
                <w:b/>
                <w:bCs/>
                <w:sz w:val="22"/>
                <w:szCs w:val="22"/>
                <w:lang w:val="en-US"/>
              </w:rPr>
              <w:t>Assets</w:t>
            </w:r>
          </w:p>
        </w:tc>
        <w:tc>
          <w:tcPr>
            <w:tcW w:w="693" w:type="pct"/>
            <w:shd w:val="clear" w:color="auto" w:fill="auto"/>
            <w:noWrap/>
            <w:vAlign w:val="center"/>
            <w:hideMark/>
          </w:tcPr>
          <w:p w14:paraId="72BF688A" w14:textId="77777777" w:rsidR="00811171" w:rsidRPr="00953054" w:rsidRDefault="00811171" w:rsidP="002122A0">
            <w:pPr>
              <w:autoSpaceDE/>
              <w:autoSpaceDN/>
              <w:spacing w:line="276" w:lineRule="auto"/>
              <w:jc w:val="both"/>
              <w:rPr>
                <w:sz w:val="22"/>
                <w:szCs w:val="22"/>
                <w:lang w:val="en-US"/>
              </w:rPr>
            </w:pPr>
          </w:p>
        </w:tc>
        <w:tc>
          <w:tcPr>
            <w:tcW w:w="692" w:type="pct"/>
            <w:shd w:val="clear" w:color="auto" w:fill="auto"/>
            <w:noWrap/>
            <w:vAlign w:val="center"/>
            <w:hideMark/>
          </w:tcPr>
          <w:p w14:paraId="341A616F" w14:textId="77777777" w:rsidR="00811171" w:rsidRPr="00953054" w:rsidRDefault="00811171" w:rsidP="002122A0">
            <w:pPr>
              <w:autoSpaceDE/>
              <w:autoSpaceDN/>
              <w:spacing w:line="276" w:lineRule="auto"/>
              <w:jc w:val="both"/>
              <w:rPr>
                <w:sz w:val="22"/>
                <w:szCs w:val="22"/>
                <w:lang w:val="en-US"/>
              </w:rPr>
            </w:pPr>
          </w:p>
        </w:tc>
        <w:tc>
          <w:tcPr>
            <w:tcW w:w="1001" w:type="pct"/>
            <w:shd w:val="clear" w:color="auto" w:fill="auto"/>
            <w:noWrap/>
            <w:vAlign w:val="center"/>
            <w:hideMark/>
          </w:tcPr>
          <w:p w14:paraId="7318A288" w14:textId="77777777" w:rsidR="00811171" w:rsidRPr="00953054" w:rsidRDefault="00811171" w:rsidP="002122A0">
            <w:pPr>
              <w:autoSpaceDE/>
              <w:autoSpaceDN/>
              <w:spacing w:line="276" w:lineRule="auto"/>
              <w:jc w:val="both"/>
              <w:rPr>
                <w:sz w:val="22"/>
                <w:szCs w:val="22"/>
                <w:lang w:val="en-US"/>
              </w:rPr>
            </w:pPr>
          </w:p>
        </w:tc>
      </w:tr>
      <w:tr w:rsidR="00811171" w:rsidRPr="00953054" w14:paraId="78068EB3" w14:textId="77777777" w:rsidTr="002A4D30">
        <w:trPr>
          <w:trHeight w:val="283"/>
        </w:trPr>
        <w:tc>
          <w:tcPr>
            <w:tcW w:w="2613" w:type="pct"/>
            <w:shd w:val="clear" w:color="auto" w:fill="auto"/>
            <w:noWrap/>
            <w:vAlign w:val="center"/>
            <w:hideMark/>
          </w:tcPr>
          <w:p w14:paraId="563705DE" w14:textId="77777777" w:rsidR="00811171" w:rsidRPr="00953054" w:rsidRDefault="00811171" w:rsidP="002122A0">
            <w:pPr>
              <w:autoSpaceDE/>
              <w:autoSpaceDN/>
              <w:spacing w:line="276" w:lineRule="auto"/>
              <w:jc w:val="both"/>
              <w:rPr>
                <w:sz w:val="22"/>
                <w:szCs w:val="22"/>
                <w:lang w:val="en-US"/>
              </w:rPr>
            </w:pPr>
            <w:r w:rsidRPr="00953054">
              <w:rPr>
                <w:b/>
                <w:bCs/>
                <w:sz w:val="22"/>
                <w:szCs w:val="22"/>
                <w:lang w:val="en-US"/>
              </w:rPr>
              <w:t>Current</w:t>
            </w:r>
            <w:r w:rsidRPr="00953054">
              <w:rPr>
                <w:sz w:val="22"/>
                <w:szCs w:val="22"/>
                <w:lang w:val="en-US"/>
              </w:rPr>
              <w:t xml:space="preserve"> </w:t>
            </w:r>
            <w:r w:rsidRPr="00953054">
              <w:rPr>
                <w:b/>
                <w:bCs/>
                <w:sz w:val="22"/>
                <w:szCs w:val="22"/>
                <w:lang w:val="en-US"/>
              </w:rPr>
              <w:t>Assets</w:t>
            </w:r>
          </w:p>
        </w:tc>
        <w:tc>
          <w:tcPr>
            <w:tcW w:w="693" w:type="pct"/>
            <w:shd w:val="clear" w:color="auto" w:fill="auto"/>
            <w:noWrap/>
            <w:vAlign w:val="center"/>
            <w:hideMark/>
          </w:tcPr>
          <w:p w14:paraId="17E90C30" w14:textId="77777777" w:rsidR="00811171" w:rsidRPr="00953054" w:rsidRDefault="00811171" w:rsidP="002122A0">
            <w:pPr>
              <w:autoSpaceDE/>
              <w:autoSpaceDN/>
              <w:spacing w:line="276" w:lineRule="auto"/>
              <w:jc w:val="both"/>
              <w:rPr>
                <w:sz w:val="22"/>
                <w:szCs w:val="22"/>
                <w:lang w:val="en-US"/>
              </w:rPr>
            </w:pPr>
          </w:p>
        </w:tc>
        <w:tc>
          <w:tcPr>
            <w:tcW w:w="692" w:type="pct"/>
            <w:shd w:val="clear" w:color="auto" w:fill="auto"/>
            <w:noWrap/>
            <w:vAlign w:val="center"/>
            <w:hideMark/>
          </w:tcPr>
          <w:p w14:paraId="62854E8C" w14:textId="77777777" w:rsidR="00811171" w:rsidRPr="00953054" w:rsidRDefault="00811171" w:rsidP="002A4D30">
            <w:pPr>
              <w:autoSpaceDE/>
              <w:autoSpaceDN/>
              <w:spacing w:line="276" w:lineRule="auto"/>
              <w:jc w:val="center"/>
              <w:rPr>
                <w:sz w:val="22"/>
                <w:szCs w:val="22"/>
                <w:lang w:val="en-US"/>
              </w:rPr>
            </w:pPr>
          </w:p>
        </w:tc>
        <w:tc>
          <w:tcPr>
            <w:tcW w:w="1001" w:type="pct"/>
            <w:shd w:val="clear" w:color="auto" w:fill="auto"/>
            <w:noWrap/>
            <w:vAlign w:val="center"/>
            <w:hideMark/>
          </w:tcPr>
          <w:p w14:paraId="2F234B25" w14:textId="77777777" w:rsidR="00811171" w:rsidRPr="00953054" w:rsidRDefault="00811171" w:rsidP="002A4D30">
            <w:pPr>
              <w:autoSpaceDE/>
              <w:autoSpaceDN/>
              <w:spacing w:line="276" w:lineRule="auto"/>
              <w:jc w:val="center"/>
              <w:rPr>
                <w:sz w:val="22"/>
                <w:szCs w:val="22"/>
                <w:lang w:val="en-US"/>
              </w:rPr>
            </w:pPr>
          </w:p>
        </w:tc>
      </w:tr>
      <w:tr w:rsidR="00811171" w:rsidRPr="00953054" w14:paraId="5A0BA6AE" w14:textId="77777777" w:rsidTr="002A4D30">
        <w:trPr>
          <w:trHeight w:val="283"/>
        </w:trPr>
        <w:tc>
          <w:tcPr>
            <w:tcW w:w="2613" w:type="pct"/>
            <w:shd w:val="clear" w:color="auto" w:fill="auto"/>
            <w:noWrap/>
            <w:vAlign w:val="center"/>
            <w:hideMark/>
          </w:tcPr>
          <w:p w14:paraId="2E9D5513" w14:textId="77777777" w:rsidR="00811171" w:rsidRPr="00953054" w:rsidRDefault="00811171" w:rsidP="002122A0">
            <w:pPr>
              <w:autoSpaceDE/>
              <w:autoSpaceDN/>
              <w:spacing w:line="276" w:lineRule="auto"/>
              <w:jc w:val="both"/>
              <w:rPr>
                <w:sz w:val="22"/>
                <w:szCs w:val="22"/>
                <w:lang w:val="en-US"/>
              </w:rPr>
            </w:pPr>
            <w:r w:rsidRPr="00953054">
              <w:rPr>
                <w:sz w:val="22"/>
                <w:szCs w:val="22"/>
                <w:lang w:val="en-US"/>
              </w:rPr>
              <w:t>Cash and Cash equivalents</w:t>
            </w:r>
          </w:p>
        </w:tc>
        <w:tc>
          <w:tcPr>
            <w:tcW w:w="693" w:type="pct"/>
            <w:shd w:val="clear" w:color="auto" w:fill="auto"/>
            <w:noWrap/>
            <w:vAlign w:val="center"/>
            <w:hideMark/>
          </w:tcPr>
          <w:p w14:paraId="64D590E4" w14:textId="06BDD1AB" w:rsidR="00811171" w:rsidRPr="00953054" w:rsidRDefault="00CB6C0F" w:rsidP="00367B7C">
            <w:pPr>
              <w:autoSpaceDE/>
              <w:autoSpaceDN/>
              <w:spacing w:line="276" w:lineRule="auto"/>
              <w:jc w:val="center"/>
              <w:rPr>
                <w:sz w:val="22"/>
                <w:szCs w:val="22"/>
                <w:lang w:val="en-US"/>
              </w:rPr>
            </w:pPr>
            <w:r>
              <w:rPr>
                <w:sz w:val="22"/>
                <w:szCs w:val="22"/>
                <w:lang w:val="en-US"/>
              </w:rPr>
              <w:t>24</w:t>
            </w:r>
          </w:p>
        </w:tc>
        <w:tc>
          <w:tcPr>
            <w:tcW w:w="692" w:type="pct"/>
            <w:shd w:val="clear" w:color="auto" w:fill="auto"/>
            <w:noWrap/>
            <w:vAlign w:val="center"/>
            <w:hideMark/>
          </w:tcPr>
          <w:p w14:paraId="7024769B" w14:textId="77777777" w:rsidR="00811171" w:rsidRPr="00953054" w:rsidRDefault="00811171"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hideMark/>
          </w:tcPr>
          <w:p w14:paraId="41E71B35" w14:textId="77777777" w:rsidR="00811171" w:rsidRPr="00953054" w:rsidRDefault="00811171" w:rsidP="002A4D30">
            <w:pPr>
              <w:autoSpaceDE/>
              <w:autoSpaceDN/>
              <w:spacing w:line="276" w:lineRule="auto"/>
              <w:jc w:val="center"/>
              <w:rPr>
                <w:sz w:val="22"/>
                <w:szCs w:val="22"/>
                <w:lang w:val="en-US"/>
              </w:rPr>
            </w:pPr>
            <w:r w:rsidRPr="00953054">
              <w:rPr>
                <w:sz w:val="22"/>
                <w:szCs w:val="22"/>
                <w:lang w:val="en-US"/>
              </w:rPr>
              <w:t>xxx</w:t>
            </w:r>
          </w:p>
        </w:tc>
      </w:tr>
      <w:tr w:rsidR="005A1506" w:rsidRPr="00953054" w14:paraId="16AF2595" w14:textId="77777777" w:rsidTr="002A4D30">
        <w:trPr>
          <w:trHeight w:val="283"/>
        </w:trPr>
        <w:tc>
          <w:tcPr>
            <w:tcW w:w="2613" w:type="pct"/>
            <w:shd w:val="clear" w:color="auto" w:fill="auto"/>
            <w:noWrap/>
            <w:vAlign w:val="center"/>
            <w:hideMark/>
          </w:tcPr>
          <w:p w14:paraId="0C0646AB" w14:textId="77777777" w:rsidR="005A1506" w:rsidRPr="00953054" w:rsidRDefault="005A1506" w:rsidP="005A1506">
            <w:pPr>
              <w:autoSpaceDE/>
              <w:autoSpaceDN/>
              <w:spacing w:line="276" w:lineRule="auto"/>
              <w:jc w:val="both"/>
              <w:rPr>
                <w:sz w:val="22"/>
                <w:szCs w:val="22"/>
                <w:lang w:val="en-US"/>
              </w:rPr>
            </w:pPr>
            <w:r w:rsidRPr="00953054">
              <w:rPr>
                <w:sz w:val="22"/>
                <w:szCs w:val="22"/>
                <w:lang w:val="en-US"/>
              </w:rPr>
              <w:t>Receivables from Exchange Transactions</w:t>
            </w:r>
          </w:p>
        </w:tc>
        <w:tc>
          <w:tcPr>
            <w:tcW w:w="693" w:type="pct"/>
            <w:shd w:val="clear" w:color="auto" w:fill="auto"/>
            <w:noWrap/>
            <w:vAlign w:val="center"/>
            <w:hideMark/>
          </w:tcPr>
          <w:p w14:paraId="67D1BF59" w14:textId="263052AD" w:rsidR="005A1506" w:rsidRPr="00953054" w:rsidRDefault="005A1506" w:rsidP="00367B7C">
            <w:pPr>
              <w:autoSpaceDE/>
              <w:autoSpaceDN/>
              <w:spacing w:line="276" w:lineRule="auto"/>
              <w:jc w:val="center"/>
              <w:rPr>
                <w:sz w:val="22"/>
                <w:szCs w:val="22"/>
                <w:lang w:val="en-US"/>
              </w:rPr>
            </w:pPr>
            <w:r>
              <w:rPr>
                <w:sz w:val="22"/>
                <w:szCs w:val="22"/>
                <w:lang w:val="en-US"/>
              </w:rPr>
              <w:t>2</w:t>
            </w:r>
            <w:r w:rsidR="008467A1">
              <w:rPr>
                <w:sz w:val="22"/>
                <w:szCs w:val="22"/>
                <w:lang w:val="en-US"/>
              </w:rPr>
              <w:t>5</w:t>
            </w:r>
            <w:r>
              <w:rPr>
                <w:sz w:val="22"/>
                <w:szCs w:val="22"/>
                <w:lang w:val="en-US"/>
              </w:rPr>
              <w:t xml:space="preserve"> (a)</w:t>
            </w:r>
          </w:p>
        </w:tc>
        <w:tc>
          <w:tcPr>
            <w:tcW w:w="692" w:type="pct"/>
            <w:shd w:val="clear" w:color="auto" w:fill="auto"/>
            <w:noWrap/>
            <w:vAlign w:val="center"/>
            <w:hideMark/>
          </w:tcPr>
          <w:p w14:paraId="74A6A021" w14:textId="77777777" w:rsidR="005A1506" w:rsidRPr="00953054" w:rsidRDefault="005A1506"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hideMark/>
          </w:tcPr>
          <w:p w14:paraId="375A1A49" w14:textId="77777777" w:rsidR="005A1506" w:rsidRPr="00953054" w:rsidRDefault="005A1506" w:rsidP="002A4D30">
            <w:pPr>
              <w:autoSpaceDE/>
              <w:autoSpaceDN/>
              <w:spacing w:line="276" w:lineRule="auto"/>
              <w:jc w:val="center"/>
              <w:rPr>
                <w:sz w:val="22"/>
                <w:szCs w:val="22"/>
                <w:lang w:val="en-US"/>
              </w:rPr>
            </w:pPr>
            <w:r w:rsidRPr="00953054">
              <w:rPr>
                <w:sz w:val="22"/>
                <w:szCs w:val="22"/>
                <w:lang w:val="en-US"/>
              </w:rPr>
              <w:t>xxx</w:t>
            </w:r>
          </w:p>
        </w:tc>
      </w:tr>
      <w:tr w:rsidR="005A1506" w:rsidRPr="00953054" w14:paraId="7702F29E" w14:textId="77777777" w:rsidTr="002A4D30">
        <w:trPr>
          <w:trHeight w:val="283"/>
        </w:trPr>
        <w:tc>
          <w:tcPr>
            <w:tcW w:w="2613" w:type="pct"/>
            <w:shd w:val="clear" w:color="auto" w:fill="auto"/>
            <w:noWrap/>
            <w:vAlign w:val="center"/>
            <w:hideMark/>
          </w:tcPr>
          <w:p w14:paraId="58418E68" w14:textId="77777777" w:rsidR="005A1506" w:rsidRPr="00953054" w:rsidRDefault="005A1506" w:rsidP="005A1506">
            <w:pPr>
              <w:autoSpaceDE/>
              <w:autoSpaceDN/>
              <w:spacing w:line="276" w:lineRule="auto"/>
              <w:rPr>
                <w:sz w:val="22"/>
                <w:szCs w:val="22"/>
                <w:lang w:val="en-US"/>
              </w:rPr>
            </w:pPr>
            <w:r w:rsidRPr="00953054">
              <w:rPr>
                <w:sz w:val="22"/>
                <w:szCs w:val="22"/>
                <w:lang w:val="en-US"/>
              </w:rPr>
              <w:t>Receivables from Non-Exchange Transactions</w:t>
            </w:r>
          </w:p>
        </w:tc>
        <w:tc>
          <w:tcPr>
            <w:tcW w:w="693" w:type="pct"/>
            <w:shd w:val="clear" w:color="auto" w:fill="auto"/>
            <w:noWrap/>
            <w:vAlign w:val="center"/>
            <w:hideMark/>
          </w:tcPr>
          <w:p w14:paraId="66011E58" w14:textId="2B07B651" w:rsidR="005A1506" w:rsidRPr="00953054" w:rsidRDefault="005A1506" w:rsidP="00367B7C">
            <w:pPr>
              <w:autoSpaceDE/>
              <w:autoSpaceDN/>
              <w:spacing w:line="276" w:lineRule="auto"/>
              <w:jc w:val="center"/>
              <w:rPr>
                <w:sz w:val="22"/>
                <w:szCs w:val="22"/>
                <w:lang w:val="en-US"/>
              </w:rPr>
            </w:pPr>
            <w:r>
              <w:rPr>
                <w:sz w:val="22"/>
                <w:szCs w:val="22"/>
                <w:lang w:val="en-US"/>
              </w:rPr>
              <w:t>2</w:t>
            </w:r>
            <w:r w:rsidR="009F3BE2">
              <w:rPr>
                <w:sz w:val="22"/>
                <w:szCs w:val="22"/>
                <w:lang w:val="en-US"/>
              </w:rPr>
              <w:t>6</w:t>
            </w:r>
          </w:p>
        </w:tc>
        <w:tc>
          <w:tcPr>
            <w:tcW w:w="692" w:type="pct"/>
            <w:shd w:val="clear" w:color="auto" w:fill="auto"/>
            <w:noWrap/>
            <w:vAlign w:val="center"/>
            <w:hideMark/>
          </w:tcPr>
          <w:p w14:paraId="53F60BC1" w14:textId="77777777" w:rsidR="005A1506" w:rsidRPr="00953054" w:rsidRDefault="005A1506"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hideMark/>
          </w:tcPr>
          <w:p w14:paraId="212DD9A2" w14:textId="77777777" w:rsidR="005A1506" w:rsidRPr="00953054" w:rsidRDefault="005A1506" w:rsidP="002A4D30">
            <w:pPr>
              <w:autoSpaceDE/>
              <w:autoSpaceDN/>
              <w:spacing w:line="276" w:lineRule="auto"/>
              <w:jc w:val="center"/>
              <w:rPr>
                <w:sz w:val="22"/>
                <w:szCs w:val="22"/>
                <w:lang w:val="en-US"/>
              </w:rPr>
            </w:pPr>
            <w:r w:rsidRPr="00953054">
              <w:rPr>
                <w:sz w:val="22"/>
                <w:szCs w:val="22"/>
                <w:lang w:val="en-US"/>
              </w:rPr>
              <w:t>xxx</w:t>
            </w:r>
          </w:p>
        </w:tc>
      </w:tr>
      <w:tr w:rsidR="005A1506" w:rsidRPr="00953054" w14:paraId="11C0FEE9" w14:textId="77777777" w:rsidTr="002A4D30">
        <w:trPr>
          <w:trHeight w:val="283"/>
        </w:trPr>
        <w:tc>
          <w:tcPr>
            <w:tcW w:w="2613" w:type="pct"/>
            <w:shd w:val="clear" w:color="auto" w:fill="auto"/>
            <w:noWrap/>
            <w:vAlign w:val="center"/>
            <w:hideMark/>
          </w:tcPr>
          <w:p w14:paraId="47227E46" w14:textId="77777777" w:rsidR="005A1506" w:rsidRPr="00953054" w:rsidRDefault="005A1506" w:rsidP="005A1506">
            <w:pPr>
              <w:autoSpaceDE/>
              <w:autoSpaceDN/>
              <w:spacing w:line="276" w:lineRule="auto"/>
              <w:jc w:val="both"/>
              <w:rPr>
                <w:sz w:val="22"/>
                <w:szCs w:val="22"/>
                <w:lang w:val="en-US"/>
              </w:rPr>
            </w:pPr>
            <w:r w:rsidRPr="00953054">
              <w:rPr>
                <w:sz w:val="22"/>
                <w:szCs w:val="22"/>
                <w:lang w:val="en-US"/>
              </w:rPr>
              <w:t>Inventories</w:t>
            </w:r>
          </w:p>
        </w:tc>
        <w:tc>
          <w:tcPr>
            <w:tcW w:w="693" w:type="pct"/>
            <w:shd w:val="clear" w:color="auto" w:fill="auto"/>
            <w:noWrap/>
            <w:vAlign w:val="center"/>
            <w:hideMark/>
          </w:tcPr>
          <w:p w14:paraId="11532C68" w14:textId="6D21F180" w:rsidR="005A1506" w:rsidRPr="00953054" w:rsidRDefault="005A1506" w:rsidP="00367B7C">
            <w:pPr>
              <w:autoSpaceDE/>
              <w:autoSpaceDN/>
              <w:spacing w:line="276" w:lineRule="auto"/>
              <w:jc w:val="center"/>
              <w:rPr>
                <w:sz w:val="22"/>
                <w:szCs w:val="22"/>
                <w:lang w:val="en-US"/>
              </w:rPr>
            </w:pPr>
            <w:r>
              <w:rPr>
                <w:sz w:val="22"/>
                <w:szCs w:val="22"/>
                <w:lang w:val="en-US"/>
              </w:rPr>
              <w:t>2</w:t>
            </w:r>
            <w:r w:rsidR="009F3BE2">
              <w:rPr>
                <w:sz w:val="22"/>
                <w:szCs w:val="22"/>
                <w:lang w:val="en-US"/>
              </w:rPr>
              <w:t>7</w:t>
            </w:r>
          </w:p>
        </w:tc>
        <w:tc>
          <w:tcPr>
            <w:tcW w:w="692" w:type="pct"/>
            <w:shd w:val="clear" w:color="auto" w:fill="auto"/>
            <w:noWrap/>
            <w:vAlign w:val="center"/>
            <w:hideMark/>
          </w:tcPr>
          <w:p w14:paraId="3EDB579D" w14:textId="77777777" w:rsidR="005A1506" w:rsidRPr="00953054" w:rsidRDefault="005A1506"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hideMark/>
          </w:tcPr>
          <w:p w14:paraId="7FBD06F6" w14:textId="77777777" w:rsidR="005A1506" w:rsidRPr="00953054" w:rsidRDefault="005A1506" w:rsidP="002A4D30">
            <w:pPr>
              <w:autoSpaceDE/>
              <w:autoSpaceDN/>
              <w:spacing w:line="276" w:lineRule="auto"/>
              <w:jc w:val="center"/>
              <w:rPr>
                <w:sz w:val="22"/>
                <w:szCs w:val="22"/>
                <w:lang w:val="en-US"/>
              </w:rPr>
            </w:pPr>
            <w:r w:rsidRPr="00953054">
              <w:rPr>
                <w:sz w:val="22"/>
                <w:szCs w:val="22"/>
                <w:lang w:val="en-US"/>
              </w:rPr>
              <w:t>xxx</w:t>
            </w:r>
          </w:p>
        </w:tc>
      </w:tr>
      <w:tr w:rsidR="005A1506" w:rsidRPr="00953054" w14:paraId="7194C456" w14:textId="77777777" w:rsidTr="002A4D30">
        <w:trPr>
          <w:trHeight w:val="283"/>
        </w:trPr>
        <w:tc>
          <w:tcPr>
            <w:tcW w:w="2613" w:type="pct"/>
            <w:shd w:val="clear" w:color="auto" w:fill="auto"/>
            <w:noWrap/>
            <w:vAlign w:val="center"/>
          </w:tcPr>
          <w:p w14:paraId="10F0C590" w14:textId="388A3F42" w:rsidR="005A1506" w:rsidRPr="00953054" w:rsidRDefault="005A1506" w:rsidP="005A1506">
            <w:pPr>
              <w:autoSpaceDE/>
              <w:autoSpaceDN/>
              <w:spacing w:line="276" w:lineRule="auto"/>
              <w:jc w:val="both"/>
              <w:rPr>
                <w:sz w:val="22"/>
                <w:szCs w:val="22"/>
                <w:lang w:val="en-US"/>
              </w:rPr>
            </w:pPr>
            <w:r>
              <w:rPr>
                <w:sz w:val="22"/>
                <w:szCs w:val="22"/>
                <w:lang w:val="en-US"/>
              </w:rPr>
              <w:t>Prepayments</w:t>
            </w:r>
          </w:p>
        </w:tc>
        <w:tc>
          <w:tcPr>
            <w:tcW w:w="693" w:type="pct"/>
            <w:shd w:val="clear" w:color="auto" w:fill="auto"/>
            <w:noWrap/>
            <w:vAlign w:val="center"/>
          </w:tcPr>
          <w:p w14:paraId="7FD7E36D" w14:textId="4ACC93BA" w:rsidR="005A1506" w:rsidRDefault="005A1506" w:rsidP="00367B7C">
            <w:pPr>
              <w:autoSpaceDE/>
              <w:autoSpaceDN/>
              <w:spacing w:line="276" w:lineRule="auto"/>
              <w:jc w:val="center"/>
              <w:rPr>
                <w:sz w:val="22"/>
                <w:szCs w:val="22"/>
                <w:lang w:val="en-US"/>
              </w:rPr>
            </w:pPr>
            <w:r>
              <w:rPr>
                <w:sz w:val="22"/>
                <w:szCs w:val="22"/>
                <w:lang w:val="en-US"/>
              </w:rPr>
              <w:t>2</w:t>
            </w:r>
            <w:r w:rsidR="009F3BE2">
              <w:rPr>
                <w:sz w:val="22"/>
                <w:szCs w:val="22"/>
                <w:lang w:val="en-US"/>
              </w:rPr>
              <w:t>8</w:t>
            </w:r>
          </w:p>
        </w:tc>
        <w:tc>
          <w:tcPr>
            <w:tcW w:w="692" w:type="pct"/>
            <w:shd w:val="clear" w:color="auto" w:fill="auto"/>
            <w:noWrap/>
            <w:vAlign w:val="center"/>
          </w:tcPr>
          <w:p w14:paraId="183CBCB1" w14:textId="7C89BC0C" w:rsidR="005A1506" w:rsidRPr="00953054" w:rsidRDefault="005A1506" w:rsidP="002A4D30">
            <w:pPr>
              <w:autoSpaceDE/>
              <w:autoSpaceDN/>
              <w:spacing w:line="276" w:lineRule="auto"/>
              <w:jc w:val="center"/>
              <w:rPr>
                <w:sz w:val="22"/>
                <w:szCs w:val="22"/>
                <w:lang w:val="en-US"/>
              </w:rPr>
            </w:pPr>
            <w:r>
              <w:rPr>
                <w:sz w:val="22"/>
                <w:szCs w:val="22"/>
                <w:lang w:val="en-US"/>
              </w:rPr>
              <w:t>xxx</w:t>
            </w:r>
          </w:p>
        </w:tc>
        <w:tc>
          <w:tcPr>
            <w:tcW w:w="1001" w:type="pct"/>
            <w:shd w:val="clear" w:color="auto" w:fill="auto"/>
            <w:noWrap/>
            <w:vAlign w:val="center"/>
          </w:tcPr>
          <w:p w14:paraId="6D1FA1F2" w14:textId="7E0E9DC4" w:rsidR="005A1506" w:rsidRPr="00953054" w:rsidRDefault="005A1506" w:rsidP="002A4D30">
            <w:pPr>
              <w:autoSpaceDE/>
              <w:autoSpaceDN/>
              <w:spacing w:line="276" w:lineRule="auto"/>
              <w:jc w:val="center"/>
              <w:rPr>
                <w:sz w:val="22"/>
                <w:szCs w:val="22"/>
                <w:lang w:val="en-US"/>
              </w:rPr>
            </w:pPr>
            <w:r>
              <w:rPr>
                <w:sz w:val="22"/>
                <w:szCs w:val="22"/>
                <w:lang w:val="en-US"/>
              </w:rPr>
              <w:t>xxx</w:t>
            </w:r>
          </w:p>
        </w:tc>
      </w:tr>
      <w:tr w:rsidR="00192E0B" w:rsidRPr="00953054" w14:paraId="7E2D137C" w14:textId="77777777" w:rsidTr="002A4D30">
        <w:trPr>
          <w:trHeight w:val="283"/>
        </w:trPr>
        <w:tc>
          <w:tcPr>
            <w:tcW w:w="2613" w:type="pct"/>
            <w:shd w:val="clear" w:color="auto" w:fill="auto"/>
            <w:noWrap/>
            <w:vAlign w:val="center"/>
          </w:tcPr>
          <w:p w14:paraId="4066593F" w14:textId="388BADEC" w:rsidR="00192E0B" w:rsidRPr="00953054" w:rsidRDefault="00192E0B" w:rsidP="00192E0B">
            <w:pPr>
              <w:autoSpaceDE/>
              <w:autoSpaceDN/>
              <w:spacing w:line="276" w:lineRule="auto"/>
              <w:jc w:val="both"/>
              <w:rPr>
                <w:b/>
                <w:bCs/>
                <w:sz w:val="22"/>
                <w:szCs w:val="22"/>
                <w:lang w:val="en-US"/>
              </w:rPr>
            </w:pPr>
            <w:r>
              <w:rPr>
                <w:sz w:val="22"/>
                <w:szCs w:val="22"/>
                <w:lang w:val="en-US"/>
              </w:rPr>
              <w:t>Current portion of investment</w:t>
            </w:r>
          </w:p>
        </w:tc>
        <w:tc>
          <w:tcPr>
            <w:tcW w:w="693" w:type="pct"/>
            <w:shd w:val="clear" w:color="auto" w:fill="auto"/>
            <w:noWrap/>
            <w:vAlign w:val="center"/>
          </w:tcPr>
          <w:p w14:paraId="317A8B7F" w14:textId="72EEE00C" w:rsidR="00192E0B" w:rsidRPr="00953054" w:rsidRDefault="00192E0B" w:rsidP="00367B7C">
            <w:pPr>
              <w:autoSpaceDE/>
              <w:autoSpaceDN/>
              <w:spacing w:line="276" w:lineRule="auto"/>
              <w:jc w:val="center"/>
              <w:rPr>
                <w:sz w:val="22"/>
                <w:szCs w:val="22"/>
                <w:lang w:val="en-US"/>
              </w:rPr>
            </w:pPr>
            <w:r>
              <w:rPr>
                <w:sz w:val="22"/>
                <w:szCs w:val="22"/>
                <w:lang w:val="en-US"/>
              </w:rPr>
              <w:t>29</w:t>
            </w:r>
          </w:p>
        </w:tc>
        <w:tc>
          <w:tcPr>
            <w:tcW w:w="692" w:type="pct"/>
            <w:shd w:val="clear" w:color="auto" w:fill="auto"/>
            <w:noWrap/>
            <w:vAlign w:val="center"/>
          </w:tcPr>
          <w:p w14:paraId="45465729" w14:textId="3F007F30" w:rsidR="00192E0B" w:rsidRPr="00953054" w:rsidRDefault="00192E0B" w:rsidP="002A4D30">
            <w:pPr>
              <w:autoSpaceDE/>
              <w:autoSpaceDN/>
              <w:spacing w:line="276" w:lineRule="auto"/>
              <w:jc w:val="center"/>
              <w:rPr>
                <w:b/>
                <w:bCs/>
                <w:sz w:val="22"/>
                <w:szCs w:val="22"/>
                <w:lang w:val="en-US"/>
              </w:rPr>
            </w:pPr>
            <w:r w:rsidRPr="00151FF9">
              <w:rPr>
                <w:sz w:val="22"/>
                <w:szCs w:val="22"/>
                <w:lang w:val="en-US"/>
              </w:rPr>
              <w:t>xxx</w:t>
            </w:r>
          </w:p>
        </w:tc>
        <w:tc>
          <w:tcPr>
            <w:tcW w:w="1001" w:type="pct"/>
            <w:shd w:val="clear" w:color="auto" w:fill="auto"/>
            <w:noWrap/>
            <w:vAlign w:val="center"/>
          </w:tcPr>
          <w:p w14:paraId="368A996F" w14:textId="111C303A" w:rsidR="00192E0B" w:rsidRPr="00953054" w:rsidRDefault="00192E0B" w:rsidP="002A4D30">
            <w:pPr>
              <w:autoSpaceDE/>
              <w:autoSpaceDN/>
              <w:spacing w:line="276" w:lineRule="auto"/>
              <w:jc w:val="center"/>
              <w:rPr>
                <w:b/>
                <w:bCs/>
                <w:sz w:val="22"/>
                <w:szCs w:val="22"/>
                <w:lang w:val="en-US"/>
              </w:rPr>
            </w:pPr>
            <w:r w:rsidRPr="00151FF9">
              <w:rPr>
                <w:sz w:val="22"/>
                <w:szCs w:val="22"/>
                <w:lang w:val="en-US"/>
              </w:rPr>
              <w:t>xxx</w:t>
            </w:r>
          </w:p>
        </w:tc>
      </w:tr>
      <w:tr w:rsidR="005A1506" w:rsidRPr="00953054" w14:paraId="39ABB4D7" w14:textId="77777777" w:rsidTr="002A4D30">
        <w:trPr>
          <w:trHeight w:val="283"/>
        </w:trPr>
        <w:tc>
          <w:tcPr>
            <w:tcW w:w="2613" w:type="pct"/>
            <w:shd w:val="clear" w:color="auto" w:fill="auto"/>
            <w:noWrap/>
            <w:vAlign w:val="center"/>
            <w:hideMark/>
          </w:tcPr>
          <w:p w14:paraId="4981594A" w14:textId="77777777" w:rsidR="005A1506" w:rsidRPr="00953054" w:rsidRDefault="005A1506" w:rsidP="005A1506">
            <w:pPr>
              <w:autoSpaceDE/>
              <w:autoSpaceDN/>
              <w:spacing w:line="276" w:lineRule="auto"/>
              <w:jc w:val="both"/>
              <w:rPr>
                <w:b/>
                <w:bCs/>
                <w:sz w:val="22"/>
                <w:szCs w:val="22"/>
                <w:lang w:val="en-US"/>
              </w:rPr>
            </w:pPr>
            <w:r w:rsidRPr="00953054">
              <w:rPr>
                <w:b/>
                <w:bCs/>
                <w:sz w:val="22"/>
                <w:szCs w:val="22"/>
                <w:lang w:val="en-US"/>
              </w:rPr>
              <w:t>Total Current Assets</w:t>
            </w:r>
          </w:p>
        </w:tc>
        <w:tc>
          <w:tcPr>
            <w:tcW w:w="693" w:type="pct"/>
            <w:shd w:val="clear" w:color="auto" w:fill="auto"/>
            <w:noWrap/>
            <w:vAlign w:val="center"/>
            <w:hideMark/>
          </w:tcPr>
          <w:p w14:paraId="024B5696" w14:textId="77777777" w:rsidR="005A1506" w:rsidRPr="00953054" w:rsidRDefault="005A1506" w:rsidP="00367B7C">
            <w:pPr>
              <w:autoSpaceDE/>
              <w:autoSpaceDN/>
              <w:spacing w:line="276" w:lineRule="auto"/>
              <w:jc w:val="center"/>
              <w:rPr>
                <w:sz w:val="22"/>
                <w:szCs w:val="22"/>
                <w:lang w:val="en-US"/>
              </w:rPr>
            </w:pPr>
          </w:p>
        </w:tc>
        <w:tc>
          <w:tcPr>
            <w:tcW w:w="692" w:type="pct"/>
            <w:shd w:val="clear" w:color="auto" w:fill="auto"/>
            <w:noWrap/>
            <w:vAlign w:val="center"/>
            <w:hideMark/>
          </w:tcPr>
          <w:p w14:paraId="1F455EC8" w14:textId="77777777" w:rsidR="005A1506" w:rsidRPr="00953054" w:rsidRDefault="005A1506" w:rsidP="002A4D30">
            <w:pPr>
              <w:autoSpaceDE/>
              <w:autoSpaceDN/>
              <w:spacing w:line="276" w:lineRule="auto"/>
              <w:jc w:val="center"/>
              <w:rPr>
                <w:b/>
                <w:bCs/>
                <w:sz w:val="22"/>
                <w:szCs w:val="22"/>
                <w:lang w:val="en-US"/>
              </w:rPr>
            </w:pPr>
            <w:r w:rsidRPr="00953054">
              <w:rPr>
                <w:b/>
                <w:bCs/>
                <w:sz w:val="22"/>
                <w:szCs w:val="22"/>
                <w:lang w:val="en-US"/>
              </w:rPr>
              <w:t>xxx</w:t>
            </w:r>
          </w:p>
        </w:tc>
        <w:tc>
          <w:tcPr>
            <w:tcW w:w="1001" w:type="pct"/>
            <w:shd w:val="clear" w:color="auto" w:fill="auto"/>
            <w:noWrap/>
            <w:vAlign w:val="center"/>
            <w:hideMark/>
          </w:tcPr>
          <w:p w14:paraId="4351F188" w14:textId="77777777" w:rsidR="005A1506" w:rsidRPr="00953054" w:rsidRDefault="005A1506" w:rsidP="002A4D30">
            <w:pPr>
              <w:autoSpaceDE/>
              <w:autoSpaceDN/>
              <w:spacing w:line="276" w:lineRule="auto"/>
              <w:jc w:val="center"/>
              <w:rPr>
                <w:b/>
                <w:bCs/>
                <w:sz w:val="22"/>
                <w:szCs w:val="22"/>
                <w:lang w:val="en-US"/>
              </w:rPr>
            </w:pPr>
            <w:r w:rsidRPr="00953054">
              <w:rPr>
                <w:b/>
                <w:bCs/>
                <w:sz w:val="22"/>
                <w:szCs w:val="22"/>
                <w:lang w:val="en-US"/>
              </w:rPr>
              <w:t>xxx</w:t>
            </w:r>
          </w:p>
        </w:tc>
      </w:tr>
      <w:tr w:rsidR="005A1506" w:rsidRPr="00953054" w14:paraId="42CEF606" w14:textId="77777777" w:rsidTr="002A4D30">
        <w:trPr>
          <w:trHeight w:val="283"/>
        </w:trPr>
        <w:tc>
          <w:tcPr>
            <w:tcW w:w="2613" w:type="pct"/>
            <w:shd w:val="clear" w:color="auto" w:fill="auto"/>
            <w:noWrap/>
            <w:vAlign w:val="center"/>
          </w:tcPr>
          <w:p w14:paraId="0B456C0F" w14:textId="77777777" w:rsidR="005A1506" w:rsidRPr="00953054" w:rsidRDefault="005A1506" w:rsidP="005A1506">
            <w:pPr>
              <w:autoSpaceDE/>
              <w:autoSpaceDN/>
              <w:spacing w:line="276" w:lineRule="auto"/>
              <w:jc w:val="both"/>
              <w:rPr>
                <w:b/>
                <w:bCs/>
                <w:sz w:val="22"/>
                <w:szCs w:val="22"/>
                <w:lang w:val="en-US"/>
              </w:rPr>
            </w:pPr>
          </w:p>
        </w:tc>
        <w:tc>
          <w:tcPr>
            <w:tcW w:w="693" w:type="pct"/>
            <w:shd w:val="clear" w:color="auto" w:fill="auto"/>
            <w:noWrap/>
            <w:vAlign w:val="center"/>
          </w:tcPr>
          <w:p w14:paraId="014F27A9" w14:textId="77777777" w:rsidR="005A1506" w:rsidRPr="00953054" w:rsidRDefault="005A1506" w:rsidP="00367B7C">
            <w:pPr>
              <w:autoSpaceDE/>
              <w:autoSpaceDN/>
              <w:spacing w:line="276" w:lineRule="auto"/>
              <w:jc w:val="center"/>
              <w:rPr>
                <w:sz w:val="22"/>
                <w:szCs w:val="22"/>
                <w:lang w:val="en-US"/>
              </w:rPr>
            </w:pPr>
          </w:p>
        </w:tc>
        <w:tc>
          <w:tcPr>
            <w:tcW w:w="692" w:type="pct"/>
            <w:shd w:val="clear" w:color="auto" w:fill="auto"/>
            <w:noWrap/>
            <w:vAlign w:val="center"/>
          </w:tcPr>
          <w:p w14:paraId="54B13850" w14:textId="77777777" w:rsidR="005A1506" w:rsidRPr="00953054" w:rsidRDefault="005A1506" w:rsidP="002A4D30">
            <w:pPr>
              <w:autoSpaceDE/>
              <w:autoSpaceDN/>
              <w:spacing w:line="276" w:lineRule="auto"/>
              <w:jc w:val="center"/>
              <w:rPr>
                <w:b/>
                <w:bCs/>
                <w:sz w:val="22"/>
                <w:szCs w:val="22"/>
                <w:lang w:val="en-US"/>
              </w:rPr>
            </w:pPr>
          </w:p>
        </w:tc>
        <w:tc>
          <w:tcPr>
            <w:tcW w:w="1001" w:type="pct"/>
            <w:shd w:val="clear" w:color="auto" w:fill="auto"/>
            <w:noWrap/>
            <w:vAlign w:val="center"/>
          </w:tcPr>
          <w:p w14:paraId="2DCA3E90" w14:textId="77777777" w:rsidR="005A1506" w:rsidRPr="00953054" w:rsidRDefault="005A1506" w:rsidP="002A4D30">
            <w:pPr>
              <w:autoSpaceDE/>
              <w:autoSpaceDN/>
              <w:spacing w:line="276" w:lineRule="auto"/>
              <w:jc w:val="center"/>
              <w:rPr>
                <w:b/>
                <w:bCs/>
                <w:sz w:val="22"/>
                <w:szCs w:val="22"/>
                <w:lang w:val="en-US"/>
              </w:rPr>
            </w:pPr>
          </w:p>
        </w:tc>
      </w:tr>
      <w:tr w:rsidR="005A1506" w:rsidRPr="00953054" w14:paraId="617224FC" w14:textId="77777777" w:rsidTr="002A4D30">
        <w:trPr>
          <w:trHeight w:val="283"/>
        </w:trPr>
        <w:tc>
          <w:tcPr>
            <w:tcW w:w="2613" w:type="pct"/>
            <w:shd w:val="clear" w:color="auto" w:fill="auto"/>
            <w:noWrap/>
            <w:vAlign w:val="center"/>
            <w:hideMark/>
          </w:tcPr>
          <w:p w14:paraId="49B253EA" w14:textId="77777777" w:rsidR="005A1506" w:rsidRPr="00953054" w:rsidRDefault="005A1506" w:rsidP="005A1506">
            <w:pPr>
              <w:autoSpaceDE/>
              <w:autoSpaceDN/>
              <w:spacing w:line="276" w:lineRule="auto"/>
              <w:jc w:val="both"/>
              <w:rPr>
                <w:sz w:val="22"/>
                <w:szCs w:val="22"/>
                <w:lang w:val="en-US"/>
              </w:rPr>
            </w:pPr>
            <w:r w:rsidRPr="00953054">
              <w:rPr>
                <w:b/>
                <w:bCs/>
                <w:sz w:val="22"/>
                <w:szCs w:val="22"/>
                <w:lang w:val="en-US"/>
              </w:rPr>
              <w:t>Non-Current</w:t>
            </w:r>
            <w:r w:rsidRPr="00953054">
              <w:rPr>
                <w:sz w:val="22"/>
                <w:szCs w:val="22"/>
                <w:lang w:val="en-US"/>
              </w:rPr>
              <w:t xml:space="preserve"> </w:t>
            </w:r>
            <w:r w:rsidRPr="00953054">
              <w:rPr>
                <w:b/>
                <w:bCs/>
                <w:sz w:val="22"/>
                <w:szCs w:val="22"/>
                <w:lang w:val="en-US"/>
              </w:rPr>
              <w:t>Assets</w:t>
            </w:r>
          </w:p>
        </w:tc>
        <w:tc>
          <w:tcPr>
            <w:tcW w:w="693" w:type="pct"/>
            <w:shd w:val="clear" w:color="auto" w:fill="auto"/>
            <w:noWrap/>
            <w:vAlign w:val="center"/>
            <w:hideMark/>
          </w:tcPr>
          <w:p w14:paraId="594A20AE" w14:textId="77777777" w:rsidR="005A1506" w:rsidRPr="00953054" w:rsidRDefault="005A1506" w:rsidP="00367B7C">
            <w:pPr>
              <w:autoSpaceDE/>
              <w:autoSpaceDN/>
              <w:spacing w:line="276" w:lineRule="auto"/>
              <w:jc w:val="center"/>
              <w:rPr>
                <w:sz w:val="22"/>
                <w:szCs w:val="22"/>
                <w:lang w:val="en-US"/>
              </w:rPr>
            </w:pPr>
          </w:p>
        </w:tc>
        <w:tc>
          <w:tcPr>
            <w:tcW w:w="692" w:type="pct"/>
            <w:shd w:val="clear" w:color="auto" w:fill="auto"/>
            <w:noWrap/>
            <w:vAlign w:val="center"/>
            <w:hideMark/>
          </w:tcPr>
          <w:p w14:paraId="0BD4A9E7" w14:textId="77777777" w:rsidR="005A1506" w:rsidRPr="00953054" w:rsidRDefault="005A1506" w:rsidP="002A4D30">
            <w:pPr>
              <w:autoSpaceDE/>
              <w:autoSpaceDN/>
              <w:spacing w:line="276" w:lineRule="auto"/>
              <w:jc w:val="center"/>
              <w:rPr>
                <w:sz w:val="22"/>
                <w:szCs w:val="22"/>
                <w:lang w:val="en-US"/>
              </w:rPr>
            </w:pPr>
          </w:p>
        </w:tc>
        <w:tc>
          <w:tcPr>
            <w:tcW w:w="1001" w:type="pct"/>
            <w:shd w:val="clear" w:color="auto" w:fill="auto"/>
            <w:noWrap/>
            <w:vAlign w:val="center"/>
            <w:hideMark/>
          </w:tcPr>
          <w:p w14:paraId="7886AB9A" w14:textId="77777777" w:rsidR="005A1506" w:rsidRPr="00953054" w:rsidRDefault="005A1506" w:rsidP="002A4D30">
            <w:pPr>
              <w:autoSpaceDE/>
              <w:autoSpaceDN/>
              <w:spacing w:line="276" w:lineRule="auto"/>
              <w:jc w:val="center"/>
              <w:rPr>
                <w:sz w:val="22"/>
                <w:szCs w:val="22"/>
                <w:lang w:val="en-US"/>
              </w:rPr>
            </w:pPr>
          </w:p>
        </w:tc>
      </w:tr>
      <w:tr w:rsidR="005A1506" w:rsidRPr="00953054" w14:paraId="67F9D1DD" w14:textId="77777777" w:rsidTr="002A4D30">
        <w:trPr>
          <w:trHeight w:val="283"/>
        </w:trPr>
        <w:tc>
          <w:tcPr>
            <w:tcW w:w="2613" w:type="pct"/>
            <w:shd w:val="clear" w:color="auto" w:fill="auto"/>
            <w:noWrap/>
            <w:vAlign w:val="center"/>
          </w:tcPr>
          <w:p w14:paraId="7301C2EB" w14:textId="77777777" w:rsidR="005A1506" w:rsidRPr="00953054" w:rsidRDefault="005A1506" w:rsidP="005A1506">
            <w:pPr>
              <w:autoSpaceDE/>
              <w:autoSpaceDN/>
              <w:spacing w:line="276" w:lineRule="auto"/>
              <w:jc w:val="both"/>
              <w:rPr>
                <w:sz w:val="22"/>
                <w:szCs w:val="22"/>
                <w:lang w:val="en-US"/>
              </w:rPr>
            </w:pPr>
            <w:r w:rsidRPr="00953054">
              <w:rPr>
                <w:sz w:val="22"/>
                <w:szCs w:val="22"/>
                <w:lang w:val="en-US"/>
              </w:rPr>
              <w:t>Receivables from Exchange Transactions</w:t>
            </w:r>
          </w:p>
        </w:tc>
        <w:tc>
          <w:tcPr>
            <w:tcW w:w="693" w:type="pct"/>
            <w:shd w:val="clear" w:color="auto" w:fill="auto"/>
            <w:noWrap/>
            <w:vAlign w:val="center"/>
          </w:tcPr>
          <w:p w14:paraId="259F9660" w14:textId="4659FAD1" w:rsidR="005A1506" w:rsidRPr="00953054" w:rsidRDefault="005A1506" w:rsidP="00367B7C">
            <w:pPr>
              <w:autoSpaceDE/>
              <w:autoSpaceDN/>
              <w:spacing w:line="276" w:lineRule="auto"/>
              <w:jc w:val="center"/>
              <w:rPr>
                <w:sz w:val="22"/>
                <w:szCs w:val="22"/>
                <w:lang w:val="en-US"/>
              </w:rPr>
            </w:pPr>
            <w:r w:rsidRPr="4BEC1489">
              <w:rPr>
                <w:sz w:val="22"/>
                <w:szCs w:val="22"/>
                <w:lang w:val="en-US"/>
              </w:rPr>
              <w:t>2</w:t>
            </w:r>
            <w:r w:rsidR="00E838C7">
              <w:rPr>
                <w:sz w:val="22"/>
                <w:szCs w:val="22"/>
                <w:lang w:val="en-US"/>
              </w:rPr>
              <w:t>5</w:t>
            </w:r>
            <w:r w:rsidRPr="00953054">
              <w:rPr>
                <w:sz w:val="22"/>
                <w:szCs w:val="22"/>
                <w:lang w:val="en-US"/>
              </w:rPr>
              <w:t>(b)</w:t>
            </w:r>
          </w:p>
        </w:tc>
        <w:tc>
          <w:tcPr>
            <w:tcW w:w="692" w:type="pct"/>
            <w:shd w:val="clear" w:color="auto" w:fill="auto"/>
            <w:noWrap/>
            <w:vAlign w:val="center"/>
          </w:tcPr>
          <w:p w14:paraId="7658B504" w14:textId="77777777" w:rsidR="005A1506" w:rsidRPr="00953054" w:rsidRDefault="005A1506"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tcPr>
          <w:p w14:paraId="442559FB" w14:textId="77777777" w:rsidR="005A1506" w:rsidRPr="00953054" w:rsidRDefault="005A1506" w:rsidP="002A4D30">
            <w:pPr>
              <w:autoSpaceDE/>
              <w:autoSpaceDN/>
              <w:spacing w:line="276" w:lineRule="auto"/>
              <w:jc w:val="center"/>
              <w:rPr>
                <w:sz w:val="22"/>
                <w:szCs w:val="22"/>
                <w:lang w:val="en-US"/>
              </w:rPr>
            </w:pPr>
            <w:r w:rsidRPr="00953054">
              <w:rPr>
                <w:sz w:val="22"/>
                <w:szCs w:val="22"/>
                <w:lang w:val="en-US"/>
              </w:rPr>
              <w:t>xxx</w:t>
            </w:r>
          </w:p>
        </w:tc>
      </w:tr>
      <w:tr w:rsidR="005A1506" w:rsidRPr="00953054" w14:paraId="40F50B27" w14:textId="77777777" w:rsidTr="002A4D30">
        <w:trPr>
          <w:trHeight w:val="283"/>
        </w:trPr>
        <w:tc>
          <w:tcPr>
            <w:tcW w:w="2613" w:type="pct"/>
            <w:shd w:val="clear" w:color="auto" w:fill="auto"/>
            <w:noWrap/>
            <w:vAlign w:val="center"/>
          </w:tcPr>
          <w:p w14:paraId="75F509C3" w14:textId="77777777" w:rsidR="005A1506" w:rsidRPr="00953054" w:rsidRDefault="005A1506" w:rsidP="005A1506">
            <w:pPr>
              <w:autoSpaceDE/>
              <w:autoSpaceDN/>
              <w:spacing w:line="276" w:lineRule="auto"/>
              <w:jc w:val="both"/>
              <w:rPr>
                <w:sz w:val="22"/>
                <w:szCs w:val="22"/>
                <w:lang w:val="en-US"/>
              </w:rPr>
            </w:pPr>
            <w:r>
              <w:rPr>
                <w:sz w:val="22"/>
                <w:szCs w:val="22"/>
                <w:lang w:val="en-US"/>
              </w:rPr>
              <w:t>Non- Current portion of investments</w:t>
            </w:r>
          </w:p>
        </w:tc>
        <w:tc>
          <w:tcPr>
            <w:tcW w:w="693" w:type="pct"/>
            <w:shd w:val="clear" w:color="auto" w:fill="auto"/>
            <w:noWrap/>
            <w:vAlign w:val="center"/>
          </w:tcPr>
          <w:p w14:paraId="54846F0E" w14:textId="59576932" w:rsidR="005A1506" w:rsidRPr="00953054" w:rsidRDefault="005A1506" w:rsidP="00367B7C">
            <w:pPr>
              <w:autoSpaceDE/>
              <w:autoSpaceDN/>
              <w:spacing w:line="276" w:lineRule="auto"/>
              <w:jc w:val="center"/>
              <w:rPr>
                <w:sz w:val="22"/>
                <w:szCs w:val="22"/>
                <w:lang w:val="en-US"/>
              </w:rPr>
            </w:pPr>
            <w:r>
              <w:rPr>
                <w:sz w:val="22"/>
                <w:szCs w:val="22"/>
                <w:lang w:val="en-US"/>
              </w:rPr>
              <w:t>29</w:t>
            </w:r>
          </w:p>
        </w:tc>
        <w:tc>
          <w:tcPr>
            <w:tcW w:w="692" w:type="pct"/>
            <w:shd w:val="clear" w:color="auto" w:fill="auto"/>
            <w:noWrap/>
            <w:vAlign w:val="center"/>
          </w:tcPr>
          <w:p w14:paraId="77A5579B" w14:textId="29718024" w:rsidR="005A1506" w:rsidRPr="00953054" w:rsidRDefault="007A086F" w:rsidP="002A4D30">
            <w:pPr>
              <w:autoSpaceDE/>
              <w:autoSpaceDN/>
              <w:spacing w:line="276" w:lineRule="auto"/>
              <w:jc w:val="center"/>
              <w:rPr>
                <w:sz w:val="22"/>
                <w:szCs w:val="22"/>
                <w:lang w:val="en-US"/>
              </w:rPr>
            </w:pPr>
            <w:r>
              <w:rPr>
                <w:sz w:val="22"/>
                <w:szCs w:val="22"/>
                <w:lang w:val="en-US"/>
              </w:rPr>
              <w:t>x</w:t>
            </w:r>
            <w:r w:rsidR="005A1506">
              <w:rPr>
                <w:sz w:val="22"/>
                <w:szCs w:val="22"/>
                <w:lang w:val="en-US"/>
              </w:rPr>
              <w:t>xx</w:t>
            </w:r>
          </w:p>
        </w:tc>
        <w:tc>
          <w:tcPr>
            <w:tcW w:w="1001" w:type="pct"/>
            <w:shd w:val="clear" w:color="auto" w:fill="auto"/>
            <w:noWrap/>
            <w:vAlign w:val="center"/>
          </w:tcPr>
          <w:p w14:paraId="1D1EC840" w14:textId="27ACC0E9" w:rsidR="005A1506" w:rsidRPr="00953054" w:rsidRDefault="007A086F" w:rsidP="002A4D30">
            <w:pPr>
              <w:autoSpaceDE/>
              <w:autoSpaceDN/>
              <w:spacing w:line="276" w:lineRule="auto"/>
              <w:jc w:val="center"/>
              <w:rPr>
                <w:sz w:val="22"/>
                <w:szCs w:val="22"/>
                <w:lang w:val="en-US"/>
              </w:rPr>
            </w:pPr>
            <w:r>
              <w:rPr>
                <w:sz w:val="22"/>
                <w:szCs w:val="22"/>
                <w:lang w:val="en-US"/>
              </w:rPr>
              <w:t>x</w:t>
            </w:r>
            <w:r w:rsidR="005A1506">
              <w:rPr>
                <w:sz w:val="22"/>
                <w:szCs w:val="22"/>
                <w:lang w:val="en-US"/>
              </w:rPr>
              <w:t>xx</w:t>
            </w:r>
          </w:p>
        </w:tc>
      </w:tr>
      <w:tr w:rsidR="00E44A71" w:rsidRPr="00953054" w14:paraId="490676C6" w14:textId="77777777" w:rsidTr="002A4D30">
        <w:trPr>
          <w:trHeight w:val="283"/>
        </w:trPr>
        <w:tc>
          <w:tcPr>
            <w:tcW w:w="2613" w:type="pct"/>
            <w:shd w:val="clear" w:color="auto" w:fill="auto"/>
            <w:noWrap/>
            <w:vAlign w:val="center"/>
          </w:tcPr>
          <w:p w14:paraId="13B9B116" w14:textId="77777777" w:rsidR="00E44A71" w:rsidRPr="00953054" w:rsidRDefault="00E44A71" w:rsidP="00E44A71">
            <w:pPr>
              <w:autoSpaceDE/>
              <w:autoSpaceDN/>
              <w:spacing w:line="276" w:lineRule="auto"/>
              <w:jc w:val="both"/>
              <w:rPr>
                <w:sz w:val="22"/>
                <w:szCs w:val="22"/>
                <w:lang w:val="en-US"/>
              </w:rPr>
            </w:pPr>
            <w:r w:rsidRPr="00953054">
              <w:rPr>
                <w:sz w:val="22"/>
                <w:szCs w:val="22"/>
                <w:lang w:val="en-US"/>
              </w:rPr>
              <w:t>Property, Plant and Equipment</w:t>
            </w:r>
          </w:p>
        </w:tc>
        <w:tc>
          <w:tcPr>
            <w:tcW w:w="693" w:type="pct"/>
            <w:shd w:val="clear" w:color="auto" w:fill="auto"/>
            <w:noWrap/>
            <w:vAlign w:val="center"/>
          </w:tcPr>
          <w:p w14:paraId="55CB4B45" w14:textId="6BCEEA18" w:rsidR="00E44A71" w:rsidRPr="00953054" w:rsidRDefault="00E44A71" w:rsidP="00367B7C">
            <w:pPr>
              <w:autoSpaceDE/>
              <w:autoSpaceDN/>
              <w:spacing w:line="276" w:lineRule="auto"/>
              <w:jc w:val="center"/>
              <w:rPr>
                <w:sz w:val="22"/>
                <w:szCs w:val="22"/>
                <w:lang w:val="en-US"/>
              </w:rPr>
            </w:pPr>
            <w:r>
              <w:rPr>
                <w:sz w:val="22"/>
                <w:szCs w:val="22"/>
                <w:lang w:val="en-US"/>
              </w:rPr>
              <w:t>30</w:t>
            </w:r>
          </w:p>
        </w:tc>
        <w:tc>
          <w:tcPr>
            <w:tcW w:w="692" w:type="pct"/>
            <w:shd w:val="clear" w:color="auto" w:fill="auto"/>
            <w:noWrap/>
            <w:vAlign w:val="center"/>
          </w:tcPr>
          <w:p w14:paraId="73136B55" w14:textId="77777777" w:rsidR="00E44A71" w:rsidRPr="00953054" w:rsidRDefault="00E44A71" w:rsidP="002A4D30">
            <w:pPr>
              <w:autoSpaceDE/>
              <w:autoSpaceDN/>
              <w:spacing w:line="276" w:lineRule="auto"/>
              <w:jc w:val="center"/>
              <w:rPr>
                <w:sz w:val="22"/>
                <w:szCs w:val="22"/>
                <w:lang w:val="en-US"/>
              </w:rPr>
            </w:pPr>
            <w:r>
              <w:rPr>
                <w:sz w:val="22"/>
                <w:szCs w:val="22"/>
                <w:lang w:val="en-US"/>
              </w:rPr>
              <w:t>xxx</w:t>
            </w:r>
          </w:p>
        </w:tc>
        <w:tc>
          <w:tcPr>
            <w:tcW w:w="1001" w:type="pct"/>
            <w:shd w:val="clear" w:color="auto" w:fill="auto"/>
            <w:noWrap/>
            <w:vAlign w:val="center"/>
          </w:tcPr>
          <w:p w14:paraId="4B0990D7" w14:textId="77777777" w:rsidR="00E44A71" w:rsidRPr="00953054" w:rsidRDefault="00E44A71" w:rsidP="002A4D30">
            <w:pPr>
              <w:autoSpaceDE/>
              <w:autoSpaceDN/>
              <w:spacing w:line="276" w:lineRule="auto"/>
              <w:jc w:val="center"/>
              <w:rPr>
                <w:sz w:val="22"/>
                <w:szCs w:val="22"/>
                <w:lang w:val="en-US"/>
              </w:rPr>
            </w:pPr>
            <w:r>
              <w:rPr>
                <w:sz w:val="22"/>
                <w:szCs w:val="22"/>
                <w:lang w:val="en-US"/>
              </w:rPr>
              <w:t>xxx</w:t>
            </w:r>
          </w:p>
        </w:tc>
      </w:tr>
      <w:tr w:rsidR="002D44E8" w:rsidRPr="00953054" w14:paraId="61BDC04B" w14:textId="77777777" w:rsidTr="002A4D30">
        <w:trPr>
          <w:trHeight w:val="283"/>
        </w:trPr>
        <w:tc>
          <w:tcPr>
            <w:tcW w:w="2613" w:type="pct"/>
            <w:shd w:val="clear" w:color="auto" w:fill="auto"/>
            <w:noWrap/>
            <w:vAlign w:val="center"/>
          </w:tcPr>
          <w:p w14:paraId="40F72B78" w14:textId="09500562" w:rsidR="002D44E8" w:rsidRPr="00953054" w:rsidRDefault="002D44E8" w:rsidP="002D44E8">
            <w:pPr>
              <w:autoSpaceDE/>
              <w:autoSpaceDN/>
              <w:spacing w:line="276" w:lineRule="auto"/>
              <w:jc w:val="both"/>
              <w:rPr>
                <w:sz w:val="22"/>
                <w:szCs w:val="22"/>
                <w:lang w:val="en-US"/>
              </w:rPr>
            </w:pPr>
            <w:r w:rsidRPr="00953054">
              <w:rPr>
                <w:sz w:val="22"/>
                <w:szCs w:val="22"/>
                <w:lang w:val="en-US"/>
              </w:rPr>
              <w:t>Intangible Assets</w:t>
            </w:r>
          </w:p>
        </w:tc>
        <w:tc>
          <w:tcPr>
            <w:tcW w:w="693" w:type="pct"/>
            <w:shd w:val="clear" w:color="auto" w:fill="auto"/>
            <w:noWrap/>
            <w:vAlign w:val="center"/>
          </w:tcPr>
          <w:p w14:paraId="654B82AB" w14:textId="5DEB2970" w:rsidR="002D44E8" w:rsidRDefault="002D44E8" w:rsidP="00367B7C">
            <w:pPr>
              <w:autoSpaceDE/>
              <w:autoSpaceDN/>
              <w:spacing w:line="276" w:lineRule="auto"/>
              <w:jc w:val="center"/>
              <w:rPr>
                <w:sz w:val="22"/>
                <w:szCs w:val="22"/>
                <w:lang w:val="en-US"/>
              </w:rPr>
            </w:pPr>
            <w:r>
              <w:rPr>
                <w:sz w:val="22"/>
                <w:szCs w:val="22"/>
                <w:lang w:val="en-US"/>
              </w:rPr>
              <w:t>31</w:t>
            </w:r>
          </w:p>
        </w:tc>
        <w:tc>
          <w:tcPr>
            <w:tcW w:w="692" w:type="pct"/>
            <w:shd w:val="clear" w:color="auto" w:fill="auto"/>
            <w:noWrap/>
            <w:vAlign w:val="center"/>
          </w:tcPr>
          <w:p w14:paraId="1CE0BF6D" w14:textId="21A1874E"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tcPr>
          <w:p w14:paraId="751C8240" w14:textId="4CD0781A"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16ACD4CE" w14:textId="77777777" w:rsidTr="002A4D30">
        <w:trPr>
          <w:trHeight w:val="283"/>
        </w:trPr>
        <w:tc>
          <w:tcPr>
            <w:tcW w:w="2613" w:type="pct"/>
            <w:shd w:val="clear" w:color="auto" w:fill="auto"/>
            <w:noWrap/>
            <w:vAlign w:val="center"/>
          </w:tcPr>
          <w:p w14:paraId="6049E3D1"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Investment Property</w:t>
            </w:r>
          </w:p>
        </w:tc>
        <w:tc>
          <w:tcPr>
            <w:tcW w:w="693" w:type="pct"/>
            <w:shd w:val="clear" w:color="auto" w:fill="auto"/>
            <w:noWrap/>
            <w:vAlign w:val="center"/>
          </w:tcPr>
          <w:p w14:paraId="0DB5ACE2" w14:textId="6788FD5F" w:rsidR="002D44E8" w:rsidRPr="00953054" w:rsidRDefault="002D44E8" w:rsidP="00367B7C">
            <w:pPr>
              <w:autoSpaceDE/>
              <w:autoSpaceDN/>
              <w:spacing w:line="276" w:lineRule="auto"/>
              <w:jc w:val="center"/>
              <w:rPr>
                <w:sz w:val="22"/>
                <w:szCs w:val="22"/>
                <w:lang w:val="en-US"/>
              </w:rPr>
            </w:pPr>
            <w:r>
              <w:rPr>
                <w:sz w:val="22"/>
                <w:szCs w:val="22"/>
                <w:lang w:val="en-US"/>
              </w:rPr>
              <w:t>32</w:t>
            </w:r>
          </w:p>
        </w:tc>
        <w:tc>
          <w:tcPr>
            <w:tcW w:w="692" w:type="pct"/>
            <w:shd w:val="clear" w:color="auto" w:fill="auto"/>
            <w:noWrap/>
            <w:vAlign w:val="center"/>
          </w:tcPr>
          <w:p w14:paraId="0DB6196B"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tcPr>
          <w:p w14:paraId="1DF9E402"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8F00B8" w:rsidRPr="00953054" w14:paraId="7C7F953E" w14:textId="77777777" w:rsidTr="002A4D30">
        <w:trPr>
          <w:trHeight w:val="283"/>
        </w:trPr>
        <w:tc>
          <w:tcPr>
            <w:tcW w:w="2613" w:type="pct"/>
            <w:shd w:val="clear" w:color="auto" w:fill="auto"/>
            <w:noWrap/>
            <w:vAlign w:val="center"/>
          </w:tcPr>
          <w:p w14:paraId="11A4AFD5" w14:textId="19D438C5" w:rsidR="008F00B8" w:rsidRPr="008F00B8" w:rsidRDefault="008F00B8" w:rsidP="008F00B8">
            <w:pPr>
              <w:rPr>
                <w:rFonts w:eastAsia="Arial"/>
                <w:w w:val="109"/>
              </w:rPr>
            </w:pPr>
            <w:r w:rsidRPr="008F00B8">
              <w:rPr>
                <w:rFonts w:eastAsia="Arial"/>
                <w:w w:val="109"/>
              </w:rPr>
              <w:t>Right-of-use assets</w:t>
            </w:r>
          </w:p>
        </w:tc>
        <w:tc>
          <w:tcPr>
            <w:tcW w:w="693" w:type="pct"/>
            <w:shd w:val="clear" w:color="auto" w:fill="auto"/>
            <w:noWrap/>
            <w:vAlign w:val="center"/>
          </w:tcPr>
          <w:p w14:paraId="75FA2F14" w14:textId="7CDB6D42" w:rsidR="008F00B8" w:rsidRDefault="008F00B8" w:rsidP="00367B7C">
            <w:pPr>
              <w:autoSpaceDE/>
              <w:autoSpaceDN/>
              <w:spacing w:line="276" w:lineRule="auto"/>
              <w:jc w:val="center"/>
              <w:rPr>
                <w:sz w:val="22"/>
                <w:szCs w:val="22"/>
                <w:lang w:val="en-US"/>
              </w:rPr>
            </w:pPr>
            <w:r>
              <w:rPr>
                <w:sz w:val="22"/>
                <w:szCs w:val="22"/>
                <w:lang w:val="en-US"/>
              </w:rPr>
              <w:t>33</w:t>
            </w:r>
          </w:p>
        </w:tc>
        <w:tc>
          <w:tcPr>
            <w:tcW w:w="692" w:type="pct"/>
            <w:shd w:val="clear" w:color="auto" w:fill="auto"/>
            <w:noWrap/>
            <w:vAlign w:val="center"/>
          </w:tcPr>
          <w:p w14:paraId="19ED1505" w14:textId="1529EF3C" w:rsidR="008F00B8" w:rsidRPr="00953054" w:rsidRDefault="007A086F" w:rsidP="002A4D30">
            <w:pPr>
              <w:autoSpaceDE/>
              <w:autoSpaceDN/>
              <w:spacing w:line="276" w:lineRule="auto"/>
              <w:jc w:val="center"/>
              <w:rPr>
                <w:sz w:val="22"/>
                <w:szCs w:val="22"/>
                <w:lang w:val="en-US"/>
              </w:rPr>
            </w:pPr>
            <w:r>
              <w:rPr>
                <w:sz w:val="22"/>
                <w:szCs w:val="22"/>
                <w:lang w:val="en-US"/>
              </w:rPr>
              <w:t>xxx</w:t>
            </w:r>
          </w:p>
        </w:tc>
        <w:tc>
          <w:tcPr>
            <w:tcW w:w="1001" w:type="pct"/>
            <w:shd w:val="clear" w:color="auto" w:fill="auto"/>
            <w:noWrap/>
            <w:vAlign w:val="center"/>
          </w:tcPr>
          <w:p w14:paraId="374C12F2" w14:textId="0DAFADD7" w:rsidR="008F00B8" w:rsidRPr="00953054" w:rsidRDefault="007A086F" w:rsidP="002A4D30">
            <w:pPr>
              <w:autoSpaceDE/>
              <w:autoSpaceDN/>
              <w:spacing w:line="276" w:lineRule="auto"/>
              <w:jc w:val="center"/>
              <w:rPr>
                <w:sz w:val="22"/>
                <w:szCs w:val="22"/>
                <w:lang w:val="en-US"/>
              </w:rPr>
            </w:pPr>
            <w:r>
              <w:rPr>
                <w:sz w:val="22"/>
                <w:szCs w:val="22"/>
                <w:lang w:val="en-US"/>
              </w:rPr>
              <w:t>xx</w:t>
            </w:r>
          </w:p>
        </w:tc>
      </w:tr>
      <w:tr w:rsidR="002D44E8" w:rsidRPr="00953054" w14:paraId="68031A49" w14:textId="77777777" w:rsidTr="002A4D30">
        <w:trPr>
          <w:trHeight w:val="283"/>
        </w:trPr>
        <w:tc>
          <w:tcPr>
            <w:tcW w:w="2613" w:type="pct"/>
            <w:shd w:val="clear" w:color="auto" w:fill="auto"/>
            <w:noWrap/>
            <w:vAlign w:val="center"/>
          </w:tcPr>
          <w:p w14:paraId="7F6C9F86" w14:textId="73D1A40D" w:rsidR="002D44E8" w:rsidRPr="00953054" w:rsidRDefault="002D44E8" w:rsidP="002D44E8">
            <w:pPr>
              <w:autoSpaceDE/>
              <w:autoSpaceDN/>
              <w:spacing w:line="276" w:lineRule="auto"/>
              <w:jc w:val="both"/>
              <w:rPr>
                <w:sz w:val="22"/>
                <w:szCs w:val="22"/>
                <w:lang w:val="en-US"/>
              </w:rPr>
            </w:pPr>
            <w:r w:rsidRPr="00953054">
              <w:rPr>
                <w:sz w:val="22"/>
                <w:szCs w:val="22"/>
                <w:lang w:val="en-US"/>
              </w:rPr>
              <w:t>Biological Assets</w:t>
            </w:r>
          </w:p>
        </w:tc>
        <w:tc>
          <w:tcPr>
            <w:tcW w:w="693" w:type="pct"/>
            <w:shd w:val="clear" w:color="auto" w:fill="auto"/>
            <w:noWrap/>
            <w:vAlign w:val="center"/>
          </w:tcPr>
          <w:p w14:paraId="0530DCD5" w14:textId="334C25D9" w:rsidR="002D44E8" w:rsidRPr="00953054" w:rsidRDefault="002D44E8" w:rsidP="00367B7C">
            <w:pPr>
              <w:autoSpaceDE/>
              <w:autoSpaceDN/>
              <w:spacing w:line="276" w:lineRule="auto"/>
              <w:jc w:val="center"/>
              <w:rPr>
                <w:sz w:val="22"/>
                <w:szCs w:val="22"/>
                <w:lang w:val="en-US"/>
              </w:rPr>
            </w:pPr>
            <w:r>
              <w:rPr>
                <w:sz w:val="22"/>
                <w:szCs w:val="22"/>
                <w:lang w:val="en-US"/>
              </w:rPr>
              <w:t>3</w:t>
            </w:r>
            <w:r w:rsidR="008F00B8">
              <w:rPr>
                <w:sz w:val="22"/>
                <w:szCs w:val="22"/>
                <w:lang w:val="en-US"/>
              </w:rPr>
              <w:t>4</w:t>
            </w:r>
          </w:p>
        </w:tc>
        <w:tc>
          <w:tcPr>
            <w:tcW w:w="692" w:type="pct"/>
            <w:shd w:val="clear" w:color="auto" w:fill="auto"/>
            <w:noWrap/>
            <w:vAlign w:val="center"/>
          </w:tcPr>
          <w:p w14:paraId="3E948250" w14:textId="38CDA88E"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tcPr>
          <w:p w14:paraId="625813F9" w14:textId="44C82800"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667E2523" w14:textId="77777777" w:rsidTr="002A4D30">
        <w:trPr>
          <w:trHeight w:val="283"/>
        </w:trPr>
        <w:tc>
          <w:tcPr>
            <w:tcW w:w="2613" w:type="pct"/>
            <w:shd w:val="clear" w:color="auto" w:fill="auto"/>
            <w:noWrap/>
            <w:vAlign w:val="center"/>
          </w:tcPr>
          <w:p w14:paraId="5A1452C3" w14:textId="77777777" w:rsidR="002D44E8" w:rsidRPr="00953054" w:rsidRDefault="002D44E8" w:rsidP="002D44E8">
            <w:pPr>
              <w:autoSpaceDE/>
              <w:autoSpaceDN/>
              <w:spacing w:line="276" w:lineRule="auto"/>
              <w:jc w:val="both"/>
              <w:rPr>
                <w:b/>
                <w:bCs/>
                <w:sz w:val="22"/>
                <w:szCs w:val="22"/>
                <w:lang w:val="en-US"/>
              </w:rPr>
            </w:pPr>
            <w:r w:rsidRPr="00953054">
              <w:rPr>
                <w:b/>
                <w:bCs/>
                <w:sz w:val="22"/>
                <w:szCs w:val="22"/>
                <w:lang w:val="en-US"/>
              </w:rPr>
              <w:t>Total Non- Current Assets</w:t>
            </w:r>
          </w:p>
        </w:tc>
        <w:tc>
          <w:tcPr>
            <w:tcW w:w="693" w:type="pct"/>
            <w:shd w:val="clear" w:color="auto" w:fill="auto"/>
            <w:noWrap/>
            <w:vAlign w:val="center"/>
          </w:tcPr>
          <w:p w14:paraId="58B7E06D" w14:textId="77777777" w:rsidR="002D44E8" w:rsidRPr="00953054" w:rsidRDefault="002D44E8" w:rsidP="00367B7C">
            <w:pPr>
              <w:autoSpaceDE/>
              <w:autoSpaceDN/>
              <w:spacing w:line="276" w:lineRule="auto"/>
              <w:jc w:val="center"/>
              <w:rPr>
                <w:sz w:val="22"/>
                <w:szCs w:val="22"/>
                <w:lang w:val="en-US"/>
              </w:rPr>
            </w:pPr>
          </w:p>
        </w:tc>
        <w:tc>
          <w:tcPr>
            <w:tcW w:w="692" w:type="pct"/>
            <w:shd w:val="clear" w:color="auto" w:fill="auto"/>
            <w:noWrap/>
            <w:vAlign w:val="center"/>
          </w:tcPr>
          <w:p w14:paraId="21298A6B" w14:textId="77777777" w:rsidR="002D44E8" w:rsidRPr="00953054" w:rsidRDefault="002D44E8" w:rsidP="002A4D30">
            <w:pPr>
              <w:autoSpaceDE/>
              <w:autoSpaceDN/>
              <w:spacing w:line="276" w:lineRule="auto"/>
              <w:jc w:val="center"/>
              <w:rPr>
                <w:sz w:val="22"/>
                <w:szCs w:val="22"/>
                <w:lang w:val="en-US"/>
              </w:rPr>
            </w:pPr>
            <w:r w:rsidRPr="00953054">
              <w:rPr>
                <w:b/>
                <w:bCs/>
                <w:sz w:val="22"/>
                <w:szCs w:val="22"/>
                <w:lang w:val="en-US"/>
              </w:rPr>
              <w:t>xxx</w:t>
            </w:r>
          </w:p>
        </w:tc>
        <w:tc>
          <w:tcPr>
            <w:tcW w:w="1001" w:type="pct"/>
            <w:shd w:val="clear" w:color="auto" w:fill="auto"/>
            <w:noWrap/>
            <w:vAlign w:val="center"/>
          </w:tcPr>
          <w:p w14:paraId="51AFF606" w14:textId="77777777" w:rsidR="002D44E8" w:rsidRPr="00953054" w:rsidRDefault="002D44E8" w:rsidP="002A4D30">
            <w:pPr>
              <w:autoSpaceDE/>
              <w:autoSpaceDN/>
              <w:spacing w:line="276" w:lineRule="auto"/>
              <w:jc w:val="center"/>
              <w:rPr>
                <w:sz w:val="22"/>
                <w:szCs w:val="22"/>
                <w:lang w:val="en-US"/>
              </w:rPr>
            </w:pPr>
            <w:r w:rsidRPr="00953054">
              <w:rPr>
                <w:b/>
                <w:bCs/>
                <w:sz w:val="22"/>
                <w:szCs w:val="22"/>
                <w:lang w:val="en-US"/>
              </w:rPr>
              <w:t>xxx</w:t>
            </w:r>
          </w:p>
        </w:tc>
      </w:tr>
      <w:tr w:rsidR="002D44E8" w:rsidRPr="00953054" w14:paraId="0EE26179" w14:textId="77777777" w:rsidTr="002A4D30">
        <w:trPr>
          <w:trHeight w:val="283"/>
        </w:trPr>
        <w:tc>
          <w:tcPr>
            <w:tcW w:w="2613" w:type="pct"/>
            <w:shd w:val="clear" w:color="auto" w:fill="auto"/>
            <w:noWrap/>
            <w:vAlign w:val="center"/>
            <w:hideMark/>
          </w:tcPr>
          <w:p w14:paraId="67D45568" w14:textId="0AFF052B" w:rsidR="002D44E8" w:rsidRPr="00953054" w:rsidRDefault="002D44E8" w:rsidP="002D44E8">
            <w:pPr>
              <w:autoSpaceDE/>
              <w:autoSpaceDN/>
              <w:spacing w:line="276" w:lineRule="auto"/>
              <w:jc w:val="both"/>
              <w:rPr>
                <w:sz w:val="22"/>
                <w:szCs w:val="22"/>
                <w:lang w:val="en-US"/>
              </w:rPr>
            </w:pPr>
            <w:r w:rsidRPr="00953054">
              <w:rPr>
                <w:b/>
                <w:bCs/>
                <w:sz w:val="22"/>
                <w:szCs w:val="22"/>
                <w:lang w:val="en-US"/>
              </w:rPr>
              <w:t>Total</w:t>
            </w:r>
            <w:r w:rsidRPr="00953054">
              <w:rPr>
                <w:sz w:val="22"/>
                <w:szCs w:val="22"/>
                <w:lang w:val="en-US"/>
              </w:rPr>
              <w:t xml:space="preserve"> </w:t>
            </w:r>
            <w:r w:rsidRPr="00953054">
              <w:rPr>
                <w:b/>
                <w:bCs/>
                <w:sz w:val="22"/>
                <w:szCs w:val="22"/>
                <w:lang w:val="en-US"/>
              </w:rPr>
              <w:t>Assets</w:t>
            </w:r>
            <w:r>
              <w:rPr>
                <w:b/>
                <w:bCs/>
                <w:sz w:val="22"/>
                <w:szCs w:val="22"/>
                <w:lang w:val="en-US"/>
              </w:rPr>
              <w:t xml:space="preserve"> (A)</w:t>
            </w:r>
          </w:p>
        </w:tc>
        <w:tc>
          <w:tcPr>
            <w:tcW w:w="693" w:type="pct"/>
            <w:shd w:val="clear" w:color="auto" w:fill="auto"/>
            <w:noWrap/>
            <w:vAlign w:val="center"/>
            <w:hideMark/>
          </w:tcPr>
          <w:p w14:paraId="57DD5A82" w14:textId="77777777" w:rsidR="002D44E8" w:rsidRPr="00953054" w:rsidRDefault="002D44E8" w:rsidP="00367B7C">
            <w:pPr>
              <w:autoSpaceDE/>
              <w:autoSpaceDN/>
              <w:spacing w:line="276" w:lineRule="auto"/>
              <w:jc w:val="center"/>
              <w:rPr>
                <w:sz w:val="22"/>
                <w:szCs w:val="22"/>
                <w:lang w:val="en-US"/>
              </w:rPr>
            </w:pPr>
          </w:p>
        </w:tc>
        <w:tc>
          <w:tcPr>
            <w:tcW w:w="692" w:type="pct"/>
            <w:shd w:val="clear" w:color="auto" w:fill="auto"/>
            <w:noWrap/>
            <w:vAlign w:val="center"/>
            <w:hideMark/>
          </w:tcPr>
          <w:p w14:paraId="61E6245C" w14:textId="77777777" w:rsidR="002D44E8" w:rsidRPr="00953054" w:rsidRDefault="002D44E8" w:rsidP="002A4D30">
            <w:pPr>
              <w:autoSpaceDE/>
              <w:autoSpaceDN/>
              <w:spacing w:line="276" w:lineRule="auto"/>
              <w:jc w:val="center"/>
              <w:rPr>
                <w:b/>
                <w:bCs/>
                <w:sz w:val="22"/>
                <w:szCs w:val="22"/>
                <w:lang w:val="en-US"/>
              </w:rPr>
            </w:pPr>
            <w:r w:rsidRPr="00953054">
              <w:rPr>
                <w:b/>
                <w:bCs/>
                <w:sz w:val="22"/>
                <w:szCs w:val="22"/>
                <w:lang w:val="en-US"/>
              </w:rPr>
              <w:t>xxx</w:t>
            </w:r>
          </w:p>
        </w:tc>
        <w:tc>
          <w:tcPr>
            <w:tcW w:w="1001" w:type="pct"/>
            <w:shd w:val="clear" w:color="auto" w:fill="auto"/>
            <w:noWrap/>
            <w:vAlign w:val="center"/>
            <w:hideMark/>
          </w:tcPr>
          <w:p w14:paraId="550DD648" w14:textId="77777777" w:rsidR="002D44E8" w:rsidRPr="00953054" w:rsidRDefault="002D44E8" w:rsidP="002A4D30">
            <w:pPr>
              <w:autoSpaceDE/>
              <w:autoSpaceDN/>
              <w:spacing w:line="276" w:lineRule="auto"/>
              <w:jc w:val="center"/>
              <w:rPr>
                <w:b/>
                <w:bCs/>
                <w:sz w:val="22"/>
                <w:szCs w:val="22"/>
                <w:lang w:val="en-US"/>
              </w:rPr>
            </w:pPr>
            <w:r w:rsidRPr="00953054">
              <w:rPr>
                <w:b/>
                <w:bCs/>
                <w:sz w:val="22"/>
                <w:szCs w:val="22"/>
                <w:lang w:val="en-US"/>
              </w:rPr>
              <w:t>xxx</w:t>
            </w:r>
          </w:p>
        </w:tc>
      </w:tr>
      <w:tr w:rsidR="002D44E8" w:rsidRPr="00953054" w14:paraId="446E1DBC" w14:textId="77777777" w:rsidTr="002A4D30">
        <w:trPr>
          <w:trHeight w:val="283"/>
        </w:trPr>
        <w:tc>
          <w:tcPr>
            <w:tcW w:w="2613" w:type="pct"/>
            <w:shd w:val="clear" w:color="auto" w:fill="auto"/>
            <w:noWrap/>
            <w:vAlign w:val="center"/>
          </w:tcPr>
          <w:p w14:paraId="1DC22637" w14:textId="77777777" w:rsidR="002D44E8" w:rsidRPr="00953054" w:rsidRDefault="002D44E8" w:rsidP="002D44E8">
            <w:pPr>
              <w:autoSpaceDE/>
              <w:autoSpaceDN/>
              <w:spacing w:line="276" w:lineRule="auto"/>
              <w:jc w:val="both"/>
              <w:rPr>
                <w:b/>
                <w:bCs/>
                <w:sz w:val="22"/>
                <w:szCs w:val="22"/>
                <w:lang w:val="en-US"/>
              </w:rPr>
            </w:pPr>
          </w:p>
        </w:tc>
        <w:tc>
          <w:tcPr>
            <w:tcW w:w="693" w:type="pct"/>
            <w:shd w:val="clear" w:color="auto" w:fill="auto"/>
            <w:noWrap/>
            <w:vAlign w:val="center"/>
          </w:tcPr>
          <w:p w14:paraId="3C40DBDB" w14:textId="77777777" w:rsidR="002D44E8" w:rsidRPr="00953054" w:rsidRDefault="002D44E8" w:rsidP="00367B7C">
            <w:pPr>
              <w:autoSpaceDE/>
              <w:autoSpaceDN/>
              <w:spacing w:line="276" w:lineRule="auto"/>
              <w:jc w:val="center"/>
              <w:rPr>
                <w:sz w:val="22"/>
                <w:szCs w:val="22"/>
                <w:lang w:val="en-US"/>
              </w:rPr>
            </w:pPr>
          </w:p>
        </w:tc>
        <w:tc>
          <w:tcPr>
            <w:tcW w:w="692" w:type="pct"/>
            <w:shd w:val="clear" w:color="auto" w:fill="auto"/>
            <w:noWrap/>
            <w:vAlign w:val="center"/>
          </w:tcPr>
          <w:p w14:paraId="1F3F2C2A" w14:textId="77777777" w:rsidR="002D44E8" w:rsidRPr="00953054" w:rsidRDefault="002D44E8" w:rsidP="002A4D30">
            <w:pPr>
              <w:autoSpaceDE/>
              <w:autoSpaceDN/>
              <w:spacing w:line="276" w:lineRule="auto"/>
              <w:jc w:val="center"/>
              <w:rPr>
                <w:b/>
                <w:bCs/>
                <w:sz w:val="22"/>
                <w:szCs w:val="22"/>
                <w:lang w:val="en-US"/>
              </w:rPr>
            </w:pPr>
          </w:p>
        </w:tc>
        <w:tc>
          <w:tcPr>
            <w:tcW w:w="1001" w:type="pct"/>
            <w:shd w:val="clear" w:color="auto" w:fill="auto"/>
            <w:noWrap/>
            <w:vAlign w:val="center"/>
          </w:tcPr>
          <w:p w14:paraId="558E054C" w14:textId="77777777" w:rsidR="002D44E8" w:rsidRPr="00953054" w:rsidRDefault="002D44E8" w:rsidP="002A4D30">
            <w:pPr>
              <w:autoSpaceDE/>
              <w:autoSpaceDN/>
              <w:spacing w:line="276" w:lineRule="auto"/>
              <w:jc w:val="center"/>
              <w:rPr>
                <w:b/>
                <w:bCs/>
                <w:sz w:val="22"/>
                <w:szCs w:val="22"/>
                <w:lang w:val="en-US"/>
              </w:rPr>
            </w:pPr>
          </w:p>
        </w:tc>
      </w:tr>
      <w:tr w:rsidR="002D44E8" w:rsidRPr="00953054" w14:paraId="40831A62" w14:textId="77777777" w:rsidTr="002A4D30">
        <w:trPr>
          <w:trHeight w:val="283"/>
        </w:trPr>
        <w:tc>
          <w:tcPr>
            <w:tcW w:w="2613" w:type="pct"/>
            <w:shd w:val="clear" w:color="auto" w:fill="auto"/>
            <w:noWrap/>
            <w:vAlign w:val="center"/>
            <w:hideMark/>
          </w:tcPr>
          <w:p w14:paraId="4F778911" w14:textId="77777777" w:rsidR="002D44E8" w:rsidRPr="00953054" w:rsidRDefault="002D44E8" w:rsidP="002D44E8">
            <w:pPr>
              <w:autoSpaceDE/>
              <w:autoSpaceDN/>
              <w:spacing w:line="276" w:lineRule="auto"/>
              <w:jc w:val="both"/>
              <w:rPr>
                <w:b/>
                <w:bCs/>
                <w:sz w:val="22"/>
                <w:szCs w:val="22"/>
                <w:lang w:val="en-US"/>
              </w:rPr>
            </w:pPr>
            <w:r w:rsidRPr="00953054">
              <w:rPr>
                <w:b/>
                <w:bCs/>
                <w:sz w:val="22"/>
                <w:szCs w:val="22"/>
                <w:lang w:val="en-US"/>
              </w:rPr>
              <w:t>Liabilities</w:t>
            </w:r>
          </w:p>
        </w:tc>
        <w:tc>
          <w:tcPr>
            <w:tcW w:w="693" w:type="pct"/>
            <w:shd w:val="clear" w:color="auto" w:fill="auto"/>
            <w:noWrap/>
            <w:vAlign w:val="center"/>
            <w:hideMark/>
          </w:tcPr>
          <w:p w14:paraId="37D22DDD" w14:textId="77777777" w:rsidR="002D44E8" w:rsidRPr="00953054" w:rsidRDefault="002D44E8" w:rsidP="00367B7C">
            <w:pPr>
              <w:autoSpaceDE/>
              <w:autoSpaceDN/>
              <w:spacing w:line="276" w:lineRule="auto"/>
              <w:jc w:val="center"/>
              <w:rPr>
                <w:sz w:val="22"/>
                <w:szCs w:val="22"/>
                <w:lang w:val="en-US"/>
              </w:rPr>
            </w:pPr>
          </w:p>
        </w:tc>
        <w:tc>
          <w:tcPr>
            <w:tcW w:w="692" w:type="pct"/>
            <w:shd w:val="clear" w:color="auto" w:fill="auto"/>
            <w:noWrap/>
            <w:vAlign w:val="center"/>
            <w:hideMark/>
          </w:tcPr>
          <w:p w14:paraId="15364537" w14:textId="77777777" w:rsidR="002D44E8" w:rsidRPr="00953054" w:rsidRDefault="002D44E8" w:rsidP="002A4D30">
            <w:pPr>
              <w:autoSpaceDE/>
              <w:autoSpaceDN/>
              <w:spacing w:line="276" w:lineRule="auto"/>
              <w:jc w:val="center"/>
              <w:rPr>
                <w:sz w:val="22"/>
                <w:szCs w:val="22"/>
                <w:lang w:val="en-US"/>
              </w:rPr>
            </w:pPr>
          </w:p>
        </w:tc>
        <w:tc>
          <w:tcPr>
            <w:tcW w:w="1001" w:type="pct"/>
            <w:shd w:val="clear" w:color="auto" w:fill="auto"/>
            <w:noWrap/>
            <w:vAlign w:val="center"/>
            <w:hideMark/>
          </w:tcPr>
          <w:p w14:paraId="5E09FEDC" w14:textId="77777777" w:rsidR="002D44E8" w:rsidRPr="00953054" w:rsidRDefault="002D44E8" w:rsidP="002A4D30">
            <w:pPr>
              <w:autoSpaceDE/>
              <w:autoSpaceDN/>
              <w:spacing w:line="276" w:lineRule="auto"/>
              <w:jc w:val="center"/>
              <w:rPr>
                <w:sz w:val="22"/>
                <w:szCs w:val="22"/>
                <w:lang w:val="en-US"/>
              </w:rPr>
            </w:pPr>
          </w:p>
        </w:tc>
      </w:tr>
      <w:tr w:rsidR="002D44E8" w:rsidRPr="00953054" w14:paraId="6D691A78" w14:textId="77777777" w:rsidTr="002A4D30">
        <w:trPr>
          <w:trHeight w:val="283"/>
        </w:trPr>
        <w:tc>
          <w:tcPr>
            <w:tcW w:w="2613" w:type="pct"/>
            <w:shd w:val="clear" w:color="auto" w:fill="auto"/>
            <w:noWrap/>
            <w:vAlign w:val="center"/>
            <w:hideMark/>
          </w:tcPr>
          <w:p w14:paraId="009800FD" w14:textId="77777777" w:rsidR="002D44E8" w:rsidRPr="00953054" w:rsidRDefault="002D44E8" w:rsidP="002D44E8">
            <w:pPr>
              <w:autoSpaceDE/>
              <w:autoSpaceDN/>
              <w:spacing w:line="276" w:lineRule="auto"/>
              <w:jc w:val="both"/>
              <w:rPr>
                <w:sz w:val="22"/>
                <w:szCs w:val="22"/>
                <w:lang w:val="en-US"/>
              </w:rPr>
            </w:pPr>
            <w:r w:rsidRPr="00953054">
              <w:rPr>
                <w:b/>
                <w:bCs/>
                <w:sz w:val="22"/>
                <w:szCs w:val="22"/>
                <w:lang w:val="en-US"/>
              </w:rPr>
              <w:t>Current</w:t>
            </w:r>
            <w:r w:rsidRPr="00953054">
              <w:rPr>
                <w:sz w:val="22"/>
                <w:szCs w:val="22"/>
                <w:lang w:val="en-US"/>
              </w:rPr>
              <w:t xml:space="preserve"> </w:t>
            </w:r>
            <w:r w:rsidRPr="00953054">
              <w:rPr>
                <w:b/>
                <w:bCs/>
                <w:sz w:val="22"/>
                <w:szCs w:val="22"/>
                <w:lang w:val="en-US"/>
              </w:rPr>
              <w:t>Liabilities</w:t>
            </w:r>
          </w:p>
        </w:tc>
        <w:tc>
          <w:tcPr>
            <w:tcW w:w="693" w:type="pct"/>
            <w:shd w:val="clear" w:color="auto" w:fill="auto"/>
            <w:noWrap/>
            <w:vAlign w:val="center"/>
            <w:hideMark/>
          </w:tcPr>
          <w:p w14:paraId="626AA627" w14:textId="77777777" w:rsidR="002D44E8" w:rsidRPr="00953054" w:rsidRDefault="002D44E8" w:rsidP="00367B7C">
            <w:pPr>
              <w:autoSpaceDE/>
              <w:autoSpaceDN/>
              <w:spacing w:line="276" w:lineRule="auto"/>
              <w:jc w:val="center"/>
              <w:rPr>
                <w:sz w:val="22"/>
                <w:szCs w:val="22"/>
                <w:lang w:val="en-US"/>
              </w:rPr>
            </w:pPr>
          </w:p>
        </w:tc>
        <w:tc>
          <w:tcPr>
            <w:tcW w:w="692" w:type="pct"/>
            <w:shd w:val="clear" w:color="auto" w:fill="auto"/>
            <w:noWrap/>
            <w:vAlign w:val="center"/>
            <w:hideMark/>
          </w:tcPr>
          <w:p w14:paraId="30750182" w14:textId="77777777" w:rsidR="002D44E8" w:rsidRPr="00953054" w:rsidRDefault="002D44E8" w:rsidP="002A4D30">
            <w:pPr>
              <w:autoSpaceDE/>
              <w:autoSpaceDN/>
              <w:spacing w:line="276" w:lineRule="auto"/>
              <w:jc w:val="center"/>
              <w:rPr>
                <w:sz w:val="22"/>
                <w:szCs w:val="22"/>
                <w:lang w:val="en-US"/>
              </w:rPr>
            </w:pPr>
          </w:p>
        </w:tc>
        <w:tc>
          <w:tcPr>
            <w:tcW w:w="1001" w:type="pct"/>
            <w:shd w:val="clear" w:color="auto" w:fill="auto"/>
            <w:noWrap/>
            <w:vAlign w:val="center"/>
            <w:hideMark/>
          </w:tcPr>
          <w:p w14:paraId="13C7A747" w14:textId="77777777" w:rsidR="002D44E8" w:rsidRPr="00953054" w:rsidRDefault="002D44E8" w:rsidP="002A4D30">
            <w:pPr>
              <w:autoSpaceDE/>
              <w:autoSpaceDN/>
              <w:spacing w:line="276" w:lineRule="auto"/>
              <w:jc w:val="center"/>
              <w:rPr>
                <w:sz w:val="22"/>
                <w:szCs w:val="22"/>
                <w:lang w:val="en-US"/>
              </w:rPr>
            </w:pPr>
          </w:p>
        </w:tc>
      </w:tr>
      <w:tr w:rsidR="002D44E8" w:rsidRPr="00953054" w14:paraId="1FBFBFA1" w14:textId="77777777" w:rsidTr="002A4D30">
        <w:trPr>
          <w:trHeight w:val="283"/>
        </w:trPr>
        <w:tc>
          <w:tcPr>
            <w:tcW w:w="2613" w:type="pct"/>
            <w:shd w:val="clear" w:color="auto" w:fill="auto"/>
            <w:noWrap/>
            <w:vAlign w:val="center"/>
            <w:hideMark/>
          </w:tcPr>
          <w:p w14:paraId="742958F7"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 xml:space="preserve">Trade and Other Payables </w:t>
            </w:r>
          </w:p>
        </w:tc>
        <w:tc>
          <w:tcPr>
            <w:tcW w:w="693" w:type="pct"/>
            <w:shd w:val="clear" w:color="auto" w:fill="auto"/>
            <w:noWrap/>
            <w:vAlign w:val="center"/>
            <w:hideMark/>
          </w:tcPr>
          <w:p w14:paraId="7146E0CE" w14:textId="67EBBA39" w:rsidR="002D44E8" w:rsidRPr="00953054" w:rsidRDefault="002D44E8" w:rsidP="00367B7C">
            <w:pPr>
              <w:autoSpaceDE/>
              <w:autoSpaceDN/>
              <w:spacing w:line="276" w:lineRule="auto"/>
              <w:jc w:val="center"/>
              <w:rPr>
                <w:sz w:val="22"/>
                <w:szCs w:val="22"/>
                <w:lang w:val="en-US"/>
              </w:rPr>
            </w:pPr>
            <w:r>
              <w:rPr>
                <w:sz w:val="22"/>
                <w:szCs w:val="22"/>
                <w:lang w:val="en-US"/>
              </w:rPr>
              <w:t>3</w:t>
            </w:r>
            <w:r w:rsidR="00FE625F">
              <w:rPr>
                <w:sz w:val="22"/>
                <w:szCs w:val="22"/>
                <w:lang w:val="en-US"/>
              </w:rPr>
              <w:t>5</w:t>
            </w:r>
          </w:p>
        </w:tc>
        <w:tc>
          <w:tcPr>
            <w:tcW w:w="692" w:type="pct"/>
            <w:shd w:val="clear" w:color="auto" w:fill="auto"/>
            <w:noWrap/>
            <w:vAlign w:val="center"/>
            <w:hideMark/>
          </w:tcPr>
          <w:p w14:paraId="472B4063"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hideMark/>
          </w:tcPr>
          <w:p w14:paraId="6151F20D"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6A2237DE" w14:textId="77777777" w:rsidTr="002A4D30">
        <w:trPr>
          <w:trHeight w:val="283"/>
        </w:trPr>
        <w:tc>
          <w:tcPr>
            <w:tcW w:w="2613" w:type="pct"/>
            <w:shd w:val="clear" w:color="auto" w:fill="auto"/>
            <w:noWrap/>
            <w:vAlign w:val="center"/>
            <w:hideMark/>
          </w:tcPr>
          <w:p w14:paraId="1A275457"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 xml:space="preserve">Refundable Deposits </w:t>
            </w:r>
          </w:p>
        </w:tc>
        <w:tc>
          <w:tcPr>
            <w:tcW w:w="693" w:type="pct"/>
            <w:shd w:val="clear" w:color="auto" w:fill="auto"/>
            <w:noWrap/>
            <w:vAlign w:val="center"/>
            <w:hideMark/>
          </w:tcPr>
          <w:p w14:paraId="71DB40B4" w14:textId="08A9860B" w:rsidR="002D44E8" w:rsidRPr="00953054" w:rsidRDefault="002D44E8" w:rsidP="00367B7C">
            <w:pPr>
              <w:autoSpaceDE/>
              <w:autoSpaceDN/>
              <w:spacing w:line="276" w:lineRule="auto"/>
              <w:jc w:val="center"/>
              <w:rPr>
                <w:sz w:val="22"/>
                <w:szCs w:val="22"/>
                <w:lang w:val="en-US"/>
              </w:rPr>
            </w:pPr>
            <w:r>
              <w:rPr>
                <w:sz w:val="22"/>
                <w:szCs w:val="22"/>
                <w:lang w:val="en-US"/>
              </w:rPr>
              <w:t>3</w:t>
            </w:r>
            <w:r w:rsidR="00FE625F">
              <w:rPr>
                <w:sz w:val="22"/>
                <w:szCs w:val="22"/>
                <w:lang w:val="en-US"/>
              </w:rPr>
              <w:t>6</w:t>
            </w:r>
          </w:p>
        </w:tc>
        <w:tc>
          <w:tcPr>
            <w:tcW w:w="692" w:type="pct"/>
            <w:shd w:val="clear" w:color="auto" w:fill="auto"/>
            <w:noWrap/>
            <w:vAlign w:val="center"/>
            <w:hideMark/>
          </w:tcPr>
          <w:p w14:paraId="034E34F4"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hideMark/>
          </w:tcPr>
          <w:p w14:paraId="6A5215FB"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274BF415" w14:textId="77777777" w:rsidTr="002A4D30">
        <w:trPr>
          <w:trHeight w:val="283"/>
        </w:trPr>
        <w:tc>
          <w:tcPr>
            <w:tcW w:w="2613" w:type="pct"/>
            <w:shd w:val="clear" w:color="auto" w:fill="auto"/>
            <w:noWrap/>
            <w:vAlign w:val="center"/>
            <w:hideMark/>
          </w:tcPr>
          <w:p w14:paraId="3DC62FE4"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Current Provision</w:t>
            </w:r>
          </w:p>
        </w:tc>
        <w:tc>
          <w:tcPr>
            <w:tcW w:w="693" w:type="pct"/>
            <w:shd w:val="clear" w:color="auto" w:fill="auto"/>
            <w:noWrap/>
            <w:vAlign w:val="center"/>
            <w:hideMark/>
          </w:tcPr>
          <w:p w14:paraId="77281B69" w14:textId="015C8A12" w:rsidR="002D44E8" w:rsidRPr="00953054" w:rsidRDefault="002D44E8" w:rsidP="00367B7C">
            <w:pPr>
              <w:autoSpaceDE/>
              <w:autoSpaceDN/>
              <w:spacing w:line="276" w:lineRule="auto"/>
              <w:jc w:val="center"/>
              <w:rPr>
                <w:sz w:val="22"/>
                <w:szCs w:val="22"/>
                <w:lang w:val="en-US"/>
              </w:rPr>
            </w:pPr>
            <w:r>
              <w:rPr>
                <w:sz w:val="22"/>
                <w:szCs w:val="22"/>
                <w:lang w:val="en-US"/>
              </w:rPr>
              <w:t>3</w:t>
            </w:r>
            <w:r w:rsidR="00FE625F">
              <w:rPr>
                <w:sz w:val="22"/>
                <w:szCs w:val="22"/>
                <w:lang w:val="en-US"/>
              </w:rPr>
              <w:t>7</w:t>
            </w:r>
          </w:p>
        </w:tc>
        <w:tc>
          <w:tcPr>
            <w:tcW w:w="692" w:type="pct"/>
            <w:shd w:val="clear" w:color="auto" w:fill="auto"/>
            <w:noWrap/>
            <w:vAlign w:val="center"/>
            <w:hideMark/>
          </w:tcPr>
          <w:p w14:paraId="58B08653"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hideMark/>
          </w:tcPr>
          <w:p w14:paraId="071E0FAC"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63D1D0DB" w14:textId="77777777" w:rsidTr="002A4D30">
        <w:trPr>
          <w:trHeight w:val="300"/>
        </w:trPr>
        <w:tc>
          <w:tcPr>
            <w:tcW w:w="2613" w:type="pct"/>
            <w:shd w:val="clear" w:color="auto" w:fill="auto"/>
            <w:noWrap/>
            <w:vAlign w:val="center"/>
            <w:hideMark/>
          </w:tcPr>
          <w:p w14:paraId="27DF7EC1"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Lease Liabilities</w:t>
            </w:r>
          </w:p>
        </w:tc>
        <w:tc>
          <w:tcPr>
            <w:tcW w:w="693" w:type="pct"/>
            <w:shd w:val="clear" w:color="auto" w:fill="auto"/>
            <w:noWrap/>
            <w:vAlign w:val="center"/>
            <w:hideMark/>
          </w:tcPr>
          <w:p w14:paraId="440E83A3" w14:textId="7FEC0E6B" w:rsidR="002D44E8" w:rsidRPr="00953054" w:rsidRDefault="002D44E8" w:rsidP="00367B7C">
            <w:pPr>
              <w:autoSpaceDE/>
              <w:autoSpaceDN/>
              <w:spacing w:line="276" w:lineRule="auto"/>
              <w:jc w:val="center"/>
              <w:rPr>
                <w:sz w:val="22"/>
                <w:szCs w:val="22"/>
                <w:lang w:val="en-US"/>
              </w:rPr>
            </w:pPr>
            <w:r>
              <w:rPr>
                <w:sz w:val="22"/>
                <w:szCs w:val="22"/>
                <w:lang w:val="en-US"/>
              </w:rPr>
              <w:t>3</w:t>
            </w:r>
            <w:r w:rsidR="00FE625F">
              <w:rPr>
                <w:sz w:val="22"/>
                <w:szCs w:val="22"/>
                <w:lang w:val="en-US"/>
              </w:rPr>
              <w:t>8</w:t>
            </w:r>
          </w:p>
        </w:tc>
        <w:tc>
          <w:tcPr>
            <w:tcW w:w="692" w:type="pct"/>
            <w:shd w:val="clear" w:color="auto" w:fill="auto"/>
            <w:noWrap/>
            <w:vAlign w:val="center"/>
            <w:hideMark/>
          </w:tcPr>
          <w:p w14:paraId="7BDCCFAA"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hideMark/>
          </w:tcPr>
          <w:p w14:paraId="6117A996"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28457D9E" w14:textId="77777777" w:rsidTr="002A4D30">
        <w:trPr>
          <w:trHeight w:val="283"/>
        </w:trPr>
        <w:tc>
          <w:tcPr>
            <w:tcW w:w="2613" w:type="pct"/>
            <w:shd w:val="clear" w:color="auto" w:fill="auto"/>
            <w:noWrap/>
            <w:vAlign w:val="center"/>
            <w:hideMark/>
          </w:tcPr>
          <w:p w14:paraId="03465AF2"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Deferred Income</w:t>
            </w:r>
          </w:p>
        </w:tc>
        <w:tc>
          <w:tcPr>
            <w:tcW w:w="693" w:type="pct"/>
            <w:shd w:val="clear" w:color="auto" w:fill="auto"/>
            <w:noWrap/>
            <w:vAlign w:val="center"/>
            <w:hideMark/>
          </w:tcPr>
          <w:p w14:paraId="3D1BB348" w14:textId="2941165D" w:rsidR="002D44E8" w:rsidRPr="00953054" w:rsidRDefault="002D44E8" w:rsidP="00367B7C">
            <w:pPr>
              <w:autoSpaceDE/>
              <w:autoSpaceDN/>
              <w:spacing w:line="276" w:lineRule="auto"/>
              <w:jc w:val="center"/>
              <w:rPr>
                <w:sz w:val="22"/>
                <w:szCs w:val="22"/>
                <w:lang w:val="en-US"/>
              </w:rPr>
            </w:pPr>
            <w:r>
              <w:rPr>
                <w:sz w:val="22"/>
                <w:szCs w:val="22"/>
                <w:lang w:val="en-US"/>
              </w:rPr>
              <w:t>3</w:t>
            </w:r>
            <w:r w:rsidR="00FE625F">
              <w:rPr>
                <w:sz w:val="22"/>
                <w:szCs w:val="22"/>
                <w:lang w:val="en-US"/>
              </w:rPr>
              <w:t>9</w:t>
            </w:r>
          </w:p>
        </w:tc>
        <w:tc>
          <w:tcPr>
            <w:tcW w:w="692" w:type="pct"/>
            <w:shd w:val="clear" w:color="auto" w:fill="auto"/>
            <w:noWrap/>
            <w:vAlign w:val="center"/>
            <w:hideMark/>
          </w:tcPr>
          <w:p w14:paraId="6AB9A1EE"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hideMark/>
          </w:tcPr>
          <w:p w14:paraId="6E8610F5"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638A706A" w14:textId="77777777" w:rsidTr="002A4D30">
        <w:trPr>
          <w:trHeight w:val="283"/>
        </w:trPr>
        <w:tc>
          <w:tcPr>
            <w:tcW w:w="2613" w:type="pct"/>
            <w:shd w:val="clear" w:color="auto" w:fill="auto"/>
            <w:noWrap/>
            <w:vAlign w:val="center"/>
            <w:hideMark/>
          </w:tcPr>
          <w:p w14:paraId="0CF0DE8F"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Employee Benefit Obligation</w:t>
            </w:r>
          </w:p>
        </w:tc>
        <w:tc>
          <w:tcPr>
            <w:tcW w:w="693" w:type="pct"/>
            <w:shd w:val="clear" w:color="auto" w:fill="auto"/>
            <w:noWrap/>
            <w:vAlign w:val="center"/>
            <w:hideMark/>
          </w:tcPr>
          <w:p w14:paraId="0F96C45B" w14:textId="5F8ECF08" w:rsidR="002D44E8" w:rsidRPr="00953054" w:rsidRDefault="00FE625F" w:rsidP="00367B7C">
            <w:pPr>
              <w:autoSpaceDE/>
              <w:autoSpaceDN/>
              <w:spacing w:line="276" w:lineRule="auto"/>
              <w:jc w:val="center"/>
              <w:rPr>
                <w:sz w:val="22"/>
                <w:szCs w:val="22"/>
                <w:lang w:val="en-US"/>
              </w:rPr>
            </w:pPr>
            <w:r>
              <w:rPr>
                <w:sz w:val="22"/>
                <w:szCs w:val="22"/>
                <w:lang w:val="en-US"/>
              </w:rPr>
              <w:t>40</w:t>
            </w:r>
          </w:p>
        </w:tc>
        <w:tc>
          <w:tcPr>
            <w:tcW w:w="692" w:type="pct"/>
            <w:shd w:val="clear" w:color="auto" w:fill="auto"/>
            <w:noWrap/>
            <w:vAlign w:val="center"/>
            <w:hideMark/>
          </w:tcPr>
          <w:p w14:paraId="25F79793"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hideMark/>
          </w:tcPr>
          <w:p w14:paraId="267EA4F1"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15265A58" w14:textId="77777777" w:rsidTr="002A4D30">
        <w:trPr>
          <w:trHeight w:val="283"/>
        </w:trPr>
        <w:tc>
          <w:tcPr>
            <w:tcW w:w="2613" w:type="pct"/>
            <w:shd w:val="clear" w:color="auto" w:fill="auto"/>
            <w:noWrap/>
            <w:vAlign w:val="center"/>
          </w:tcPr>
          <w:p w14:paraId="51077B8E"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Current Portion of Borrowings</w:t>
            </w:r>
          </w:p>
        </w:tc>
        <w:tc>
          <w:tcPr>
            <w:tcW w:w="693" w:type="pct"/>
            <w:shd w:val="clear" w:color="auto" w:fill="auto"/>
            <w:noWrap/>
            <w:vAlign w:val="center"/>
          </w:tcPr>
          <w:p w14:paraId="271BE9C1" w14:textId="6F57ED84" w:rsidR="002D44E8" w:rsidRPr="00953054" w:rsidRDefault="002D44E8" w:rsidP="00367B7C">
            <w:pPr>
              <w:autoSpaceDE/>
              <w:autoSpaceDN/>
              <w:spacing w:line="276" w:lineRule="auto"/>
              <w:jc w:val="center"/>
              <w:rPr>
                <w:sz w:val="22"/>
                <w:szCs w:val="22"/>
                <w:lang w:val="en-US"/>
              </w:rPr>
            </w:pPr>
            <w:r>
              <w:rPr>
                <w:sz w:val="22"/>
                <w:szCs w:val="22"/>
                <w:lang w:val="en-US"/>
              </w:rPr>
              <w:t>4</w:t>
            </w:r>
            <w:r w:rsidR="00FE625F">
              <w:rPr>
                <w:sz w:val="22"/>
                <w:szCs w:val="22"/>
                <w:lang w:val="en-US"/>
              </w:rPr>
              <w:t>1</w:t>
            </w:r>
          </w:p>
        </w:tc>
        <w:tc>
          <w:tcPr>
            <w:tcW w:w="692" w:type="pct"/>
            <w:shd w:val="clear" w:color="auto" w:fill="auto"/>
            <w:noWrap/>
            <w:vAlign w:val="center"/>
          </w:tcPr>
          <w:p w14:paraId="74E34B8E"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tcPr>
          <w:p w14:paraId="4ED67A80"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089DE571" w14:textId="77777777" w:rsidTr="002A4D30">
        <w:trPr>
          <w:trHeight w:val="283"/>
        </w:trPr>
        <w:tc>
          <w:tcPr>
            <w:tcW w:w="2613" w:type="pct"/>
            <w:shd w:val="clear" w:color="auto" w:fill="auto"/>
            <w:noWrap/>
            <w:vAlign w:val="center"/>
            <w:hideMark/>
          </w:tcPr>
          <w:p w14:paraId="7B648D46" w14:textId="77777777" w:rsidR="002D44E8" w:rsidRPr="00953054" w:rsidRDefault="002D44E8" w:rsidP="002D44E8">
            <w:pPr>
              <w:autoSpaceDE/>
              <w:autoSpaceDN/>
              <w:spacing w:line="276" w:lineRule="auto"/>
              <w:jc w:val="both"/>
              <w:rPr>
                <w:b/>
                <w:bCs/>
                <w:sz w:val="22"/>
                <w:szCs w:val="22"/>
                <w:lang w:val="en-US"/>
              </w:rPr>
            </w:pPr>
            <w:r w:rsidRPr="00953054">
              <w:rPr>
                <w:b/>
                <w:bCs/>
                <w:sz w:val="22"/>
                <w:szCs w:val="22"/>
                <w:lang w:val="en-US"/>
              </w:rPr>
              <w:t>Total Current Liabilities</w:t>
            </w:r>
          </w:p>
        </w:tc>
        <w:tc>
          <w:tcPr>
            <w:tcW w:w="693" w:type="pct"/>
            <w:shd w:val="clear" w:color="auto" w:fill="auto"/>
            <w:noWrap/>
            <w:vAlign w:val="center"/>
            <w:hideMark/>
          </w:tcPr>
          <w:p w14:paraId="5B8CB62E" w14:textId="77777777" w:rsidR="002D44E8" w:rsidRPr="00953054" w:rsidRDefault="002D44E8" w:rsidP="00367B7C">
            <w:pPr>
              <w:autoSpaceDE/>
              <w:autoSpaceDN/>
              <w:spacing w:line="276" w:lineRule="auto"/>
              <w:jc w:val="center"/>
              <w:rPr>
                <w:sz w:val="22"/>
                <w:szCs w:val="22"/>
                <w:lang w:val="en-US"/>
              </w:rPr>
            </w:pPr>
          </w:p>
        </w:tc>
        <w:tc>
          <w:tcPr>
            <w:tcW w:w="692" w:type="pct"/>
            <w:shd w:val="clear" w:color="auto" w:fill="auto"/>
            <w:noWrap/>
            <w:vAlign w:val="center"/>
            <w:hideMark/>
          </w:tcPr>
          <w:p w14:paraId="4035F760" w14:textId="77777777" w:rsidR="002D44E8" w:rsidRPr="00953054" w:rsidRDefault="002D44E8" w:rsidP="002A4D30">
            <w:pPr>
              <w:autoSpaceDE/>
              <w:autoSpaceDN/>
              <w:spacing w:line="276" w:lineRule="auto"/>
              <w:jc w:val="center"/>
              <w:rPr>
                <w:b/>
                <w:bCs/>
                <w:sz w:val="22"/>
                <w:szCs w:val="22"/>
                <w:lang w:val="en-US"/>
              </w:rPr>
            </w:pPr>
            <w:r w:rsidRPr="00953054">
              <w:rPr>
                <w:b/>
                <w:bCs/>
                <w:sz w:val="22"/>
                <w:szCs w:val="22"/>
                <w:lang w:val="en-US"/>
              </w:rPr>
              <w:t>xxx</w:t>
            </w:r>
          </w:p>
        </w:tc>
        <w:tc>
          <w:tcPr>
            <w:tcW w:w="1001" w:type="pct"/>
            <w:shd w:val="clear" w:color="auto" w:fill="auto"/>
            <w:noWrap/>
            <w:vAlign w:val="center"/>
            <w:hideMark/>
          </w:tcPr>
          <w:p w14:paraId="715FF098" w14:textId="77777777" w:rsidR="002D44E8" w:rsidRPr="00953054" w:rsidRDefault="002D44E8" w:rsidP="002A4D30">
            <w:pPr>
              <w:autoSpaceDE/>
              <w:autoSpaceDN/>
              <w:spacing w:line="276" w:lineRule="auto"/>
              <w:jc w:val="center"/>
              <w:rPr>
                <w:b/>
                <w:bCs/>
                <w:sz w:val="22"/>
                <w:szCs w:val="22"/>
                <w:lang w:val="en-US"/>
              </w:rPr>
            </w:pPr>
            <w:r w:rsidRPr="00953054">
              <w:rPr>
                <w:b/>
                <w:bCs/>
                <w:sz w:val="22"/>
                <w:szCs w:val="22"/>
                <w:lang w:val="en-US"/>
              </w:rPr>
              <w:t>xxx</w:t>
            </w:r>
          </w:p>
        </w:tc>
      </w:tr>
      <w:tr w:rsidR="002D44E8" w:rsidRPr="00953054" w14:paraId="177771D1" w14:textId="77777777" w:rsidTr="002A4D30">
        <w:trPr>
          <w:trHeight w:val="283"/>
        </w:trPr>
        <w:tc>
          <w:tcPr>
            <w:tcW w:w="2613" w:type="pct"/>
            <w:shd w:val="clear" w:color="auto" w:fill="auto"/>
            <w:noWrap/>
            <w:vAlign w:val="center"/>
          </w:tcPr>
          <w:p w14:paraId="2C77DB05" w14:textId="77777777" w:rsidR="002D44E8" w:rsidRPr="00953054" w:rsidRDefault="002D44E8" w:rsidP="002D44E8">
            <w:pPr>
              <w:autoSpaceDE/>
              <w:autoSpaceDN/>
              <w:spacing w:line="276" w:lineRule="auto"/>
              <w:jc w:val="both"/>
              <w:rPr>
                <w:sz w:val="22"/>
                <w:szCs w:val="22"/>
                <w:lang w:val="en-US"/>
              </w:rPr>
            </w:pPr>
          </w:p>
        </w:tc>
        <w:tc>
          <w:tcPr>
            <w:tcW w:w="693" w:type="pct"/>
            <w:shd w:val="clear" w:color="auto" w:fill="auto"/>
            <w:noWrap/>
            <w:vAlign w:val="center"/>
          </w:tcPr>
          <w:p w14:paraId="0D1A26C9" w14:textId="77777777" w:rsidR="002D44E8" w:rsidRPr="00953054" w:rsidRDefault="002D44E8" w:rsidP="00367B7C">
            <w:pPr>
              <w:autoSpaceDE/>
              <w:autoSpaceDN/>
              <w:spacing w:line="276" w:lineRule="auto"/>
              <w:jc w:val="center"/>
              <w:rPr>
                <w:sz w:val="22"/>
                <w:szCs w:val="22"/>
                <w:lang w:val="en-US"/>
              </w:rPr>
            </w:pPr>
          </w:p>
        </w:tc>
        <w:tc>
          <w:tcPr>
            <w:tcW w:w="692" w:type="pct"/>
            <w:shd w:val="clear" w:color="auto" w:fill="auto"/>
            <w:noWrap/>
            <w:vAlign w:val="center"/>
          </w:tcPr>
          <w:p w14:paraId="3F4EA9F0" w14:textId="77777777" w:rsidR="002D44E8" w:rsidRPr="00953054" w:rsidRDefault="002D44E8" w:rsidP="002A4D30">
            <w:pPr>
              <w:autoSpaceDE/>
              <w:autoSpaceDN/>
              <w:spacing w:line="276" w:lineRule="auto"/>
              <w:jc w:val="center"/>
              <w:rPr>
                <w:b/>
                <w:bCs/>
                <w:sz w:val="22"/>
                <w:szCs w:val="22"/>
                <w:lang w:val="en-US"/>
              </w:rPr>
            </w:pPr>
          </w:p>
        </w:tc>
        <w:tc>
          <w:tcPr>
            <w:tcW w:w="1001" w:type="pct"/>
            <w:shd w:val="clear" w:color="auto" w:fill="auto"/>
            <w:noWrap/>
            <w:vAlign w:val="center"/>
          </w:tcPr>
          <w:p w14:paraId="47DA2983" w14:textId="77777777" w:rsidR="002D44E8" w:rsidRPr="00953054" w:rsidRDefault="002D44E8" w:rsidP="002A4D30">
            <w:pPr>
              <w:autoSpaceDE/>
              <w:autoSpaceDN/>
              <w:spacing w:line="276" w:lineRule="auto"/>
              <w:jc w:val="center"/>
              <w:rPr>
                <w:b/>
                <w:bCs/>
                <w:sz w:val="22"/>
                <w:szCs w:val="22"/>
                <w:lang w:val="en-US"/>
              </w:rPr>
            </w:pPr>
          </w:p>
        </w:tc>
      </w:tr>
      <w:tr w:rsidR="002D44E8" w:rsidRPr="00953054" w14:paraId="5721A522" w14:textId="77777777" w:rsidTr="002A4D30">
        <w:trPr>
          <w:trHeight w:val="283"/>
        </w:trPr>
        <w:tc>
          <w:tcPr>
            <w:tcW w:w="2613" w:type="pct"/>
            <w:shd w:val="clear" w:color="auto" w:fill="auto"/>
            <w:noWrap/>
            <w:vAlign w:val="center"/>
            <w:hideMark/>
          </w:tcPr>
          <w:p w14:paraId="5C560FA1" w14:textId="77777777" w:rsidR="002D44E8" w:rsidRPr="00953054" w:rsidRDefault="002D44E8" w:rsidP="002D44E8">
            <w:pPr>
              <w:autoSpaceDE/>
              <w:autoSpaceDN/>
              <w:spacing w:line="276" w:lineRule="auto"/>
              <w:jc w:val="both"/>
              <w:rPr>
                <w:sz w:val="22"/>
                <w:szCs w:val="22"/>
                <w:lang w:val="en-US"/>
              </w:rPr>
            </w:pPr>
            <w:r w:rsidRPr="00953054">
              <w:rPr>
                <w:b/>
                <w:bCs/>
                <w:sz w:val="22"/>
                <w:szCs w:val="22"/>
                <w:lang w:val="en-US"/>
              </w:rPr>
              <w:t>Non-Current</w:t>
            </w:r>
            <w:r w:rsidRPr="00953054">
              <w:rPr>
                <w:sz w:val="22"/>
                <w:szCs w:val="22"/>
                <w:lang w:val="en-US"/>
              </w:rPr>
              <w:t xml:space="preserve"> </w:t>
            </w:r>
            <w:r w:rsidRPr="00953054">
              <w:rPr>
                <w:b/>
                <w:bCs/>
                <w:sz w:val="22"/>
                <w:szCs w:val="22"/>
                <w:lang w:val="en-US"/>
              </w:rPr>
              <w:t>Liabilities</w:t>
            </w:r>
          </w:p>
        </w:tc>
        <w:tc>
          <w:tcPr>
            <w:tcW w:w="693" w:type="pct"/>
            <w:shd w:val="clear" w:color="auto" w:fill="auto"/>
            <w:noWrap/>
            <w:vAlign w:val="center"/>
            <w:hideMark/>
          </w:tcPr>
          <w:p w14:paraId="6CA26FDF" w14:textId="77777777" w:rsidR="002D44E8" w:rsidRPr="00953054" w:rsidRDefault="002D44E8" w:rsidP="00367B7C">
            <w:pPr>
              <w:autoSpaceDE/>
              <w:autoSpaceDN/>
              <w:spacing w:line="276" w:lineRule="auto"/>
              <w:jc w:val="center"/>
              <w:rPr>
                <w:sz w:val="22"/>
                <w:szCs w:val="22"/>
                <w:lang w:val="en-US"/>
              </w:rPr>
            </w:pPr>
          </w:p>
        </w:tc>
        <w:tc>
          <w:tcPr>
            <w:tcW w:w="692" w:type="pct"/>
            <w:shd w:val="clear" w:color="auto" w:fill="auto"/>
            <w:noWrap/>
            <w:vAlign w:val="center"/>
            <w:hideMark/>
          </w:tcPr>
          <w:p w14:paraId="2EAABCCB" w14:textId="77777777" w:rsidR="002D44E8" w:rsidRPr="00953054" w:rsidRDefault="002D44E8" w:rsidP="002A4D30">
            <w:pPr>
              <w:autoSpaceDE/>
              <w:autoSpaceDN/>
              <w:spacing w:line="276" w:lineRule="auto"/>
              <w:jc w:val="center"/>
              <w:rPr>
                <w:sz w:val="22"/>
                <w:szCs w:val="22"/>
                <w:lang w:val="en-US"/>
              </w:rPr>
            </w:pPr>
          </w:p>
        </w:tc>
        <w:tc>
          <w:tcPr>
            <w:tcW w:w="1001" w:type="pct"/>
            <w:shd w:val="clear" w:color="auto" w:fill="auto"/>
            <w:noWrap/>
            <w:vAlign w:val="center"/>
            <w:hideMark/>
          </w:tcPr>
          <w:p w14:paraId="6719781C" w14:textId="77777777" w:rsidR="002D44E8" w:rsidRPr="00953054" w:rsidRDefault="002D44E8" w:rsidP="002A4D30">
            <w:pPr>
              <w:autoSpaceDE/>
              <w:autoSpaceDN/>
              <w:spacing w:line="276" w:lineRule="auto"/>
              <w:jc w:val="center"/>
              <w:rPr>
                <w:sz w:val="22"/>
                <w:szCs w:val="22"/>
                <w:lang w:val="en-US"/>
              </w:rPr>
            </w:pPr>
          </w:p>
        </w:tc>
      </w:tr>
      <w:tr w:rsidR="002D44E8" w:rsidRPr="00953054" w14:paraId="36FDCB40" w14:textId="77777777" w:rsidTr="002A4D30">
        <w:trPr>
          <w:trHeight w:val="283"/>
        </w:trPr>
        <w:tc>
          <w:tcPr>
            <w:tcW w:w="2613" w:type="pct"/>
            <w:shd w:val="clear" w:color="auto" w:fill="auto"/>
            <w:noWrap/>
            <w:vAlign w:val="center"/>
            <w:hideMark/>
          </w:tcPr>
          <w:p w14:paraId="40C8F6D2"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Non-Current Provisions</w:t>
            </w:r>
          </w:p>
        </w:tc>
        <w:tc>
          <w:tcPr>
            <w:tcW w:w="693" w:type="pct"/>
            <w:shd w:val="clear" w:color="auto" w:fill="auto"/>
            <w:noWrap/>
            <w:vAlign w:val="center"/>
            <w:hideMark/>
          </w:tcPr>
          <w:p w14:paraId="78B1BE96" w14:textId="7C8B0ED4" w:rsidR="002D44E8" w:rsidRPr="00953054" w:rsidRDefault="002D44E8" w:rsidP="00367B7C">
            <w:pPr>
              <w:autoSpaceDE/>
              <w:autoSpaceDN/>
              <w:spacing w:line="276" w:lineRule="auto"/>
              <w:jc w:val="center"/>
              <w:rPr>
                <w:sz w:val="22"/>
                <w:szCs w:val="22"/>
                <w:lang w:val="en-US"/>
              </w:rPr>
            </w:pPr>
            <w:r>
              <w:rPr>
                <w:sz w:val="22"/>
                <w:szCs w:val="22"/>
                <w:lang w:val="en-US"/>
              </w:rPr>
              <w:t>3</w:t>
            </w:r>
            <w:r w:rsidR="00FE625F">
              <w:rPr>
                <w:sz w:val="22"/>
                <w:szCs w:val="22"/>
                <w:lang w:val="en-US"/>
              </w:rPr>
              <w:t>7</w:t>
            </w:r>
          </w:p>
        </w:tc>
        <w:tc>
          <w:tcPr>
            <w:tcW w:w="692" w:type="pct"/>
            <w:shd w:val="clear" w:color="auto" w:fill="auto"/>
            <w:noWrap/>
            <w:vAlign w:val="center"/>
            <w:hideMark/>
          </w:tcPr>
          <w:p w14:paraId="55E97AB3"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hideMark/>
          </w:tcPr>
          <w:p w14:paraId="791508C1"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55FD6050" w14:textId="77777777" w:rsidTr="002A4D30">
        <w:trPr>
          <w:trHeight w:val="283"/>
        </w:trPr>
        <w:tc>
          <w:tcPr>
            <w:tcW w:w="2613" w:type="pct"/>
            <w:shd w:val="clear" w:color="auto" w:fill="auto"/>
            <w:noWrap/>
            <w:vAlign w:val="center"/>
          </w:tcPr>
          <w:p w14:paraId="416B28BF"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Lease Liabilities</w:t>
            </w:r>
          </w:p>
        </w:tc>
        <w:tc>
          <w:tcPr>
            <w:tcW w:w="693" w:type="pct"/>
            <w:shd w:val="clear" w:color="auto" w:fill="auto"/>
            <w:noWrap/>
            <w:vAlign w:val="center"/>
          </w:tcPr>
          <w:p w14:paraId="470700B3" w14:textId="4B76A58F" w:rsidR="002D44E8" w:rsidRPr="00953054" w:rsidRDefault="002D44E8" w:rsidP="00367B7C">
            <w:pPr>
              <w:autoSpaceDE/>
              <w:autoSpaceDN/>
              <w:spacing w:line="276" w:lineRule="auto"/>
              <w:jc w:val="center"/>
              <w:rPr>
                <w:sz w:val="22"/>
                <w:szCs w:val="22"/>
                <w:lang w:val="en-US"/>
              </w:rPr>
            </w:pPr>
            <w:r>
              <w:rPr>
                <w:sz w:val="22"/>
                <w:szCs w:val="22"/>
                <w:lang w:val="en-US"/>
              </w:rPr>
              <w:t>3</w:t>
            </w:r>
            <w:r w:rsidR="00540A87">
              <w:rPr>
                <w:sz w:val="22"/>
                <w:szCs w:val="22"/>
                <w:lang w:val="en-US"/>
              </w:rPr>
              <w:t>8</w:t>
            </w:r>
          </w:p>
        </w:tc>
        <w:tc>
          <w:tcPr>
            <w:tcW w:w="692" w:type="pct"/>
            <w:shd w:val="clear" w:color="auto" w:fill="auto"/>
            <w:noWrap/>
            <w:vAlign w:val="center"/>
          </w:tcPr>
          <w:p w14:paraId="72B2C0A5"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tcPr>
          <w:p w14:paraId="4E95702D"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39619B35" w14:textId="77777777" w:rsidTr="002A4D30">
        <w:trPr>
          <w:trHeight w:val="283"/>
        </w:trPr>
        <w:tc>
          <w:tcPr>
            <w:tcW w:w="2613" w:type="pct"/>
            <w:shd w:val="clear" w:color="auto" w:fill="auto"/>
            <w:noWrap/>
            <w:vAlign w:val="center"/>
          </w:tcPr>
          <w:p w14:paraId="7464C177"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Deferred Income</w:t>
            </w:r>
          </w:p>
        </w:tc>
        <w:tc>
          <w:tcPr>
            <w:tcW w:w="693" w:type="pct"/>
            <w:shd w:val="clear" w:color="auto" w:fill="auto"/>
            <w:noWrap/>
            <w:vAlign w:val="center"/>
          </w:tcPr>
          <w:p w14:paraId="585EDB5B" w14:textId="0374572A" w:rsidR="002D44E8" w:rsidRPr="00953054" w:rsidRDefault="002D44E8" w:rsidP="00367B7C">
            <w:pPr>
              <w:autoSpaceDE/>
              <w:autoSpaceDN/>
              <w:spacing w:line="276" w:lineRule="auto"/>
              <w:jc w:val="center"/>
              <w:rPr>
                <w:sz w:val="22"/>
                <w:szCs w:val="22"/>
                <w:lang w:val="en-US"/>
              </w:rPr>
            </w:pPr>
            <w:r>
              <w:rPr>
                <w:sz w:val="22"/>
                <w:szCs w:val="22"/>
                <w:lang w:val="en-US"/>
              </w:rPr>
              <w:t>3</w:t>
            </w:r>
            <w:r w:rsidR="00540A87">
              <w:rPr>
                <w:sz w:val="22"/>
                <w:szCs w:val="22"/>
                <w:lang w:val="en-US"/>
              </w:rPr>
              <w:t>9</w:t>
            </w:r>
          </w:p>
        </w:tc>
        <w:tc>
          <w:tcPr>
            <w:tcW w:w="692" w:type="pct"/>
            <w:shd w:val="clear" w:color="auto" w:fill="auto"/>
            <w:noWrap/>
            <w:vAlign w:val="center"/>
          </w:tcPr>
          <w:p w14:paraId="4A1205E7"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tcPr>
          <w:p w14:paraId="30795293"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41778151" w14:textId="77777777" w:rsidTr="002A4D30">
        <w:trPr>
          <w:trHeight w:val="283"/>
        </w:trPr>
        <w:tc>
          <w:tcPr>
            <w:tcW w:w="2613" w:type="pct"/>
            <w:shd w:val="clear" w:color="auto" w:fill="auto"/>
            <w:noWrap/>
            <w:vAlign w:val="center"/>
          </w:tcPr>
          <w:p w14:paraId="708C16DE"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Non-Current Employee Benefit Obligation</w:t>
            </w:r>
          </w:p>
        </w:tc>
        <w:tc>
          <w:tcPr>
            <w:tcW w:w="693" w:type="pct"/>
            <w:shd w:val="clear" w:color="auto" w:fill="auto"/>
            <w:noWrap/>
            <w:vAlign w:val="center"/>
          </w:tcPr>
          <w:p w14:paraId="495641F4" w14:textId="6AA1C32A" w:rsidR="002D44E8" w:rsidRPr="00953054" w:rsidRDefault="00540A87" w:rsidP="00367B7C">
            <w:pPr>
              <w:autoSpaceDE/>
              <w:autoSpaceDN/>
              <w:spacing w:line="276" w:lineRule="auto"/>
              <w:jc w:val="center"/>
              <w:rPr>
                <w:sz w:val="22"/>
                <w:szCs w:val="22"/>
                <w:lang w:val="en-US"/>
              </w:rPr>
            </w:pPr>
            <w:r>
              <w:rPr>
                <w:sz w:val="22"/>
                <w:szCs w:val="22"/>
                <w:lang w:val="en-US"/>
              </w:rPr>
              <w:t>40</w:t>
            </w:r>
          </w:p>
        </w:tc>
        <w:tc>
          <w:tcPr>
            <w:tcW w:w="692" w:type="pct"/>
            <w:shd w:val="clear" w:color="auto" w:fill="auto"/>
            <w:noWrap/>
            <w:vAlign w:val="center"/>
          </w:tcPr>
          <w:p w14:paraId="0D2CF87F"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tcPr>
          <w:p w14:paraId="1145E539"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2031A6E1" w14:textId="77777777" w:rsidTr="002A4D30">
        <w:trPr>
          <w:trHeight w:val="283"/>
        </w:trPr>
        <w:tc>
          <w:tcPr>
            <w:tcW w:w="2613" w:type="pct"/>
            <w:shd w:val="clear" w:color="auto" w:fill="auto"/>
            <w:noWrap/>
            <w:vAlign w:val="center"/>
          </w:tcPr>
          <w:p w14:paraId="20A8D074"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lastRenderedPageBreak/>
              <w:t>Borrowings – Non-Current Portion</w:t>
            </w:r>
          </w:p>
        </w:tc>
        <w:tc>
          <w:tcPr>
            <w:tcW w:w="693" w:type="pct"/>
            <w:shd w:val="clear" w:color="auto" w:fill="auto"/>
            <w:noWrap/>
            <w:vAlign w:val="center"/>
          </w:tcPr>
          <w:p w14:paraId="0751A552" w14:textId="6E6D3ADE" w:rsidR="002D44E8" w:rsidRPr="00953054" w:rsidRDefault="002D44E8" w:rsidP="00367B7C">
            <w:pPr>
              <w:autoSpaceDE/>
              <w:autoSpaceDN/>
              <w:spacing w:line="276" w:lineRule="auto"/>
              <w:jc w:val="center"/>
              <w:rPr>
                <w:sz w:val="22"/>
                <w:szCs w:val="22"/>
                <w:lang w:val="en-US"/>
              </w:rPr>
            </w:pPr>
            <w:r>
              <w:rPr>
                <w:sz w:val="22"/>
                <w:szCs w:val="22"/>
                <w:lang w:val="en-US"/>
              </w:rPr>
              <w:t>4</w:t>
            </w:r>
            <w:r w:rsidR="00540A87">
              <w:rPr>
                <w:sz w:val="22"/>
                <w:szCs w:val="22"/>
                <w:lang w:val="en-US"/>
              </w:rPr>
              <w:t>1</w:t>
            </w:r>
          </w:p>
        </w:tc>
        <w:tc>
          <w:tcPr>
            <w:tcW w:w="692" w:type="pct"/>
            <w:shd w:val="clear" w:color="auto" w:fill="auto"/>
            <w:noWrap/>
            <w:vAlign w:val="center"/>
          </w:tcPr>
          <w:p w14:paraId="623FF096"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tcPr>
          <w:p w14:paraId="49FD945E"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409BA59A" w14:textId="77777777" w:rsidTr="002A4D30">
        <w:trPr>
          <w:trHeight w:val="283"/>
        </w:trPr>
        <w:tc>
          <w:tcPr>
            <w:tcW w:w="2613" w:type="pct"/>
            <w:shd w:val="clear" w:color="auto" w:fill="auto"/>
            <w:noWrap/>
            <w:vAlign w:val="center"/>
          </w:tcPr>
          <w:p w14:paraId="2BDBB937"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Service Concession Liability</w:t>
            </w:r>
          </w:p>
        </w:tc>
        <w:tc>
          <w:tcPr>
            <w:tcW w:w="693" w:type="pct"/>
            <w:shd w:val="clear" w:color="auto" w:fill="auto"/>
            <w:noWrap/>
            <w:vAlign w:val="center"/>
          </w:tcPr>
          <w:p w14:paraId="275D44A7" w14:textId="75C2C549" w:rsidR="002D44E8" w:rsidRPr="00953054" w:rsidRDefault="002D44E8" w:rsidP="00367B7C">
            <w:pPr>
              <w:autoSpaceDE/>
              <w:autoSpaceDN/>
              <w:spacing w:line="276" w:lineRule="auto"/>
              <w:jc w:val="center"/>
              <w:rPr>
                <w:sz w:val="22"/>
                <w:szCs w:val="22"/>
                <w:lang w:val="en-US"/>
              </w:rPr>
            </w:pPr>
            <w:r>
              <w:rPr>
                <w:sz w:val="22"/>
                <w:szCs w:val="22"/>
                <w:lang w:val="en-US"/>
              </w:rPr>
              <w:t>4</w:t>
            </w:r>
            <w:r w:rsidR="00540A87">
              <w:rPr>
                <w:sz w:val="22"/>
                <w:szCs w:val="22"/>
                <w:lang w:val="en-US"/>
              </w:rPr>
              <w:t>2</w:t>
            </w:r>
          </w:p>
        </w:tc>
        <w:tc>
          <w:tcPr>
            <w:tcW w:w="692" w:type="pct"/>
            <w:shd w:val="clear" w:color="auto" w:fill="auto"/>
            <w:noWrap/>
            <w:vAlign w:val="center"/>
          </w:tcPr>
          <w:p w14:paraId="401F940F" w14:textId="77777777" w:rsidR="002D44E8" w:rsidRPr="00953054" w:rsidRDefault="002D44E8" w:rsidP="002A4D30">
            <w:pPr>
              <w:autoSpaceDE/>
              <w:autoSpaceDN/>
              <w:spacing w:line="276" w:lineRule="auto"/>
              <w:jc w:val="center"/>
              <w:rPr>
                <w:sz w:val="22"/>
                <w:szCs w:val="22"/>
                <w:lang w:val="en-US"/>
              </w:rPr>
            </w:pPr>
            <w:r>
              <w:rPr>
                <w:sz w:val="22"/>
                <w:szCs w:val="22"/>
                <w:lang w:val="en-US"/>
              </w:rPr>
              <w:t>xxx</w:t>
            </w:r>
          </w:p>
        </w:tc>
        <w:tc>
          <w:tcPr>
            <w:tcW w:w="1001" w:type="pct"/>
            <w:shd w:val="clear" w:color="auto" w:fill="auto"/>
            <w:noWrap/>
            <w:vAlign w:val="center"/>
          </w:tcPr>
          <w:p w14:paraId="167FD1AD" w14:textId="77777777" w:rsidR="002D44E8" w:rsidRPr="00953054" w:rsidRDefault="002D44E8" w:rsidP="002A4D30">
            <w:pPr>
              <w:autoSpaceDE/>
              <w:autoSpaceDN/>
              <w:spacing w:line="276" w:lineRule="auto"/>
              <w:jc w:val="center"/>
              <w:rPr>
                <w:sz w:val="22"/>
                <w:szCs w:val="22"/>
                <w:lang w:val="en-US"/>
              </w:rPr>
            </w:pPr>
            <w:r>
              <w:rPr>
                <w:sz w:val="22"/>
                <w:szCs w:val="22"/>
                <w:lang w:val="en-US"/>
              </w:rPr>
              <w:t>xxx</w:t>
            </w:r>
          </w:p>
        </w:tc>
      </w:tr>
      <w:tr w:rsidR="002D44E8" w:rsidRPr="00953054" w14:paraId="2BFD6C88" w14:textId="77777777" w:rsidTr="002A4D30">
        <w:trPr>
          <w:trHeight w:val="283"/>
        </w:trPr>
        <w:tc>
          <w:tcPr>
            <w:tcW w:w="2613" w:type="pct"/>
            <w:shd w:val="clear" w:color="auto" w:fill="auto"/>
            <w:noWrap/>
            <w:vAlign w:val="center"/>
            <w:hideMark/>
          </w:tcPr>
          <w:p w14:paraId="2E2CD0ED" w14:textId="77777777" w:rsidR="002D44E8" w:rsidRPr="00953054" w:rsidRDefault="002D44E8" w:rsidP="002D44E8">
            <w:pPr>
              <w:autoSpaceDE/>
              <w:autoSpaceDN/>
              <w:spacing w:line="276" w:lineRule="auto"/>
              <w:jc w:val="both"/>
              <w:rPr>
                <w:b/>
                <w:bCs/>
                <w:sz w:val="22"/>
                <w:szCs w:val="22"/>
                <w:lang w:val="en-US"/>
              </w:rPr>
            </w:pPr>
            <w:r w:rsidRPr="00953054">
              <w:rPr>
                <w:b/>
                <w:bCs/>
                <w:sz w:val="22"/>
                <w:szCs w:val="22"/>
                <w:lang w:val="en-US"/>
              </w:rPr>
              <w:t>Total Non- Current Liabilities</w:t>
            </w:r>
          </w:p>
        </w:tc>
        <w:tc>
          <w:tcPr>
            <w:tcW w:w="693" w:type="pct"/>
            <w:shd w:val="clear" w:color="auto" w:fill="auto"/>
            <w:noWrap/>
            <w:vAlign w:val="center"/>
            <w:hideMark/>
          </w:tcPr>
          <w:p w14:paraId="0857CE9F" w14:textId="77777777" w:rsidR="002D44E8" w:rsidRPr="00953054" w:rsidRDefault="002D44E8" w:rsidP="002D44E8">
            <w:pPr>
              <w:autoSpaceDE/>
              <w:autoSpaceDN/>
              <w:spacing w:line="276" w:lineRule="auto"/>
              <w:jc w:val="right"/>
              <w:rPr>
                <w:sz w:val="22"/>
                <w:szCs w:val="22"/>
                <w:lang w:val="en-US"/>
              </w:rPr>
            </w:pPr>
          </w:p>
        </w:tc>
        <w:tc>
          <w:tcPr>
            <w:tcW w:w="692" w:type="pct"/>
            <w:shd w:val="clear" w:color="auto" w:fill="auto"/>
            <w:noWrap/>
            <w:vAlign w:val="center"/>
            <w:hideMark/>
          </w:tcPr>
          <w:p w14:paraId="2B9E57EB" w14:textId="77777777" w:rsidR="002D44E8" w:rsidRPr="00953054" w:rsidRDefault="002D44E8" w:rsidP="002A4D30">
            <w:pPr>
              <w:autoSpaceDE/>
              <w:autoSpaceDN/>
              <w:spacing w:line="276" w:lineRule="auto"/>
              <w:jc w:val="center"/>
              <w:rPr>
                <w:b/>
                <w:bCs/>
                <w:sz w:val="22"/>
                <w:szCs w:val="22"/>
                <w:lang w:val="en-US"/>
              </w:rPr>
            </w:pPr>
            <w:r w:rsidRPr="00953054">
              <w:rPr>
                <w:b/>
                <w:bCs/>
                <w:sz w:val="22"/>
                <w:szCs w:val="22"/>
                <w:lang w:val="en-US"/>
              </w:rPr>
              <w:t>xxx</w:t>
            </w:r>
          </w:p>
        </w:tc>
        <w:tc>
          <w:tcPr>
            <w:tcW w:w="1001" w:type="pct"/>
            <w:shd w:val="clear" w:color="auto" w:fill="auto"/>
            <w:noWrap/>
            <w:vAlign w:val="center"/>
            <w:hideMark/>
          </w:tcPr>
          <w:p w14:paraId="749FA803" w14:textId="77777777" w:rsidR="002D44E8" w:rsidRPr="00953054" w:rsidRDefault="002D44E8" w:rsidP="002A4D30">
            <w:pPr>
              <w:autoSpaceDE/>
              <w:autoSpaceDN/>
              <w:spacing w:line="276" w:lineRule="auto"/>
              <w:jc w:val="center"/>
              <w:rPr>
                <w:b/>
                <w:bCs/>
                <w:sz w:val="22"/>
                <w:szCs w:val="22"/>
                <w:lang w:val="en-US"/>
              </w:rPr>
            </w:pPr>
            <w:r w:rsidRPr="00953054">
              <w:rPr>
                <w:b/>
                <w:bCs/>
                <w:sz w:val="22"/>
                <w:szCs w:val="22"/>
                <w:lang w:val="en-US"/>
              </w:rPr>
              <w:t>xxx</w:t>
            </w:r>
          </w:p>
        </w:tc>
      </w:tr>
      <w:tr w:rsidR="002D44E8" w:rsidRPr="00953054" w14:paraId="5EDAB0DE" w14:textId="77777777" w:rsidTr="002A4D30">
        <w:trPr>
          <w:trHeight w:val="283"/>
        </w:trPr>
        <w:tc>
          <w:tcPr>
            <w:tcW w:w="2613" w:type="pct"/>
            <w:shd w:val="clear" w:color="auto" w:fill="auto"/>
            <w:noWrap/>
            <w:vAlign w:val="center"/>
            <w:hideMark/>
          </w:tcPr>
          <w:p w14:paraId="34397765" w14:textId="54B6E0F2" w:rsidR="002D44E8" w:rsidRPr="00953054" w:rsidRDefault="002D44E8" w:rsidP="002D44E8">
            <w:pPr>
              <w:autoSpaceDE/>
              <w:autoSpaceDN/>
              <w:spacing w:line="276" w:lineRule="auto"/>
              <w:jc w:val="both"/>
              <w:rPr>
                <w:sz w:val="22"/>
                <w:szCs w:val="22"/>
                <w:lang w:val="en-US"/>
              </w:rPr>
            </w:pPr>
            <w:r w:rsidRPr="00953054">
              <w:rPr>
                <w:b/>
                <w:bCs/>
                <w:sz w:val="22"/>
                <w:szCs w:val="22"/>
                <w:lang w:val="en-US"/>
              </w:rPr>
              <w:t>Total</w:t>
            </w:r>
            <w:r w:rsidRPr="00953054">
              <w:rPr>
                <w:sz w:val="22"/>
                <w:szCs w:val="22"/>
                <w:lang w:val="en-US"/>
              </w:rPr>
              <w:t xml:space="preserve"> </w:t>
            </w:r>
            <w:r w:rsidRPr="00953054">
              <w:rPr>
                <w:b/>
                <w:bCs/>
                <w:sz w:val="22"/>
                <w:szCs w:val="22"/>
                <w:lang w:val="en-US"/>
              </w:rPr>
              <w:t>Liabilities</w:t>
            </w:r>
            <w:r>
              <w:rPr>
                <w:b/>
                <w:bCs/>
                <w:sz w:val="22"/>
                <w:szCs w:val="22"/>
                <w:lang w:val="en-US"/>
              </w:rPr>
              <w:t xml:space="preserve"> (B)</w:t>
            </w:r>
          </w:p>
        </w:tc>
        <w:tc>
          <w:tcPr>
            <w:tcW w:w="693" w:type="pct"/>
            <w:shd w:val="clear" w:color="auto" w:fill="auto"/>
            <w:noWrap/>
            <w:vAlign w:val="center"/>
            <w:hideMark/>
          </w:tcPr>
          <w:p w14:paraId="1BA63D4D" w14:textId="77777777" w:rsidR="002D44E8" w:rsidRPr="00953054" w:rsidRDefault="002D44E8" w:rsidP="002D44E8">
            <w:pPr>
              <w:autoSpaceDE/>
              <w:autoSpaceDN/>
              <w:spacing w:line="276" w:lineRule="auto"/>
              <w:jc w:val="right"/>
              <w:rPr>
                <w:sz w:val="22"/>
                <w:szCs w:val="22"/>
                <w:lang w:val="en-US"/>
              </w:rPr>
            </w:pPr>
          </w:p>
        </w:tc>
        <w:tc>
          <w:tcPr>
            <w:tcW w:w="692" w:type="pct"/>
            <w:shd w:val="clear" w:color="auto" w:fill="auto"/>
            <w:noWrap/>
            <w:vAlign w:val="center"/>
            <w:hideMark/>
          </w:tcPr>
          <w:p w14:paraId="538A841E" w14:textId="77777777" w:rsidR="002D44E8" w:rsidRPr="00953054" w:rsidRDefault="002D44E8" w:rsidP="002A4D30">
            <w:pPr>
              <w:autoSpaceDE/>
              <w:autoSpaceDN/>
              <w:spacing w:line="276" w:lineRule="auto"/>
              <w:jc w:val="center"/>
              <w:rPr>
                <w:b/>
                <w:bCs/>
                <w:sz w:val="22"/>
                <w:szCs w:val="22"/>
                <w:lang w:val="en-US"/>
              </w:rPr>
            </w:pPr>
            <w:r w:rsidRPr="00953054">
              <w:rPr>
                <w:b/>
                <w:bCs/>
                <w:sz w:val="22"/>
                <w:szCs w:val="22"/>
                <w:lang w:val="en-US"/>
              </w:rPr>
              <w:t>xxx</w:t>
            </w:r>
          </w:p>
        </w:tc>
        <w:tc>
          <w:tcPr>
            <w:tcW w:w="1001" w:type="pct"/>
            <w:shd w:val="clear" w:color="auto" w:fill="auto"/>
            <w:noWrap/>
            <w:vAlign w:val="center"/>
            <w:hideMark/>
          </w:tcPr>
          <w:p w14:paraId="03FB683D" w14:textId="77777777" w:rsidR="002D44E8" w:rsidRPr="00953054" w:rsidRDefault="002D44E8" w:rsidP="002A4D30">
            <w:pPr>
              <w:autoSpaceDE/>
              <w:autoSpaceDN/>
              <w:spacing w:line="276" w:lineRule="auto"/>
              <w:jc w:val="center"/>
              <w:rPr>
                <w:b/>
                <w:bCs/>
                <w:sz w:val="22"/>
                <w:szCs w:val="22"/>
                <w:lang w:val="en-US"/>
              </w:rPr>
            </w:pPr>
            <w:r w:rsidRPr="00953054">
              <w:rPr>
                <w:b/>
                <w:bCs/>
                <w:sz w:val="22"/>
                <w:szCs w:val="22"/>
                <w:lang w:val="en-US"/>
              </w:rPr>
              <w:t>xxx</w:t>
            </w:r>
          </w:p>
        </w:tc>
      </w:tr>
      <w:tr w:rsidR="002D44E8" w:rsidRPr="00953054" w14:paraId="2AA78F64" w14:textId="77777777" w:rsidTr="002A4D30">
        <w:trPr>
          <w:trHeight w:val="283"/>
        </w:trPr>
        <w:tc>
          <w:tcPr>
            <w:tcW w:w="2613" w:type="pct"/>
            <w:shd w:val="clear" w:color="auto" w:fill="auto"/>
            <w:noWrap/>
            <w:vAlign w:val="center"/>
          </w:tcPr>
          <w:p w14:paraId="06C02425" w14:textId="77777777" w:rsidR="002D44E8" w:rsidRPr="00953054" w:rsidRDefault="002D44E8" w:rsidP="002D44E8">
            <w:pPr>
              <w:autoSpaceDE/>
              <w:autoSpaceDN/>
              <w:spacing w:line="276" w:lineRule="auto"/>
              <w:jc w:val="both"/>
              <w:rPr>
                <w:b/>
                <w:bCs/>
                <w:sz w:val="22"/>
                <w:szCs w:val="22"/>
                <w:lang w:val="en-US"/>
              </w:rPr>
            </w:pPr>
          </w:p>
        </w:tc>
        <w:tc>
          <w:tcPr>
            <w:tcW w:w="693" w:type="pct"/>
            <w:shd w:val="clear" w:color="auto" w:fill="auto"/>
            <w:noWrap/>
            <w:vAlign w:val="center"/>
          </w:tcPr>
          <w:p w14:paraId="14375DB6" w14:textId="77777777" w:rsidR="002D44E8" w:rsidRPr="00953054" w:rsidRDefault="002D44E8" w:rsidP="002D44E8">
            <w:pPr>
              <w:autoSpaceDE/>
              <w:autoSpaceDN/>
              <w:spacing w:line="276" w:lineRule="auto"/>
              <w:jc w:val="right"/>
              <w:rPr>
                <w:sz w:val="22"/>
                <w:szCs w:val="22"/>
                <w:lang w:val="en-US"/>
              </w:rPr>
            </w:pPr>
          </w:p>
        </w:tc>
        <w:tc>
          <w:tcPr>
            <w:tcW w:w="692" w:type="pct"/>
            <w:shd w:val="clear" w:color="auto" w:fill="auto"/>
            <w:noWrap/>
            <w:vAlign w:val="center"/>
          </w:tcPr>
          <w:p w14:paraId="2B12C06C" w14:textId="77777777" w:rsidR="002D44E8" w:rsidRPr="00953054" w:rsidRDefault="002D44E8" w:rsidP="002A4D30">
            <w:pPr>
              <w:autoSpaceDE/>
              <w:autoSpaceDN/>
              <w:spacing w:line="276" w:lineRule="auto"/>
              <w:jc w:val="center"/>
              <w:rPr>
                <w:b/>
                <w:bCs/>
                <w:sz w:val="22"/>
                <w:szCs w:val="22"/>
                <w:lang w:val="en-US"/>
              </w:rPr>
            </w:pPr>
          </w:p>
        </w:tc>
        <w:tc>
          <w:tcPr>
            <w:tcW w:w="1001" w:type="pct"/>
            <w:shd w:val="clear" w:color="auto" w:fill="auto"/>
            <w:noWrap/>
            <w:vAlign w:val="center"/>
          </w:tcPr>
          <w:p w14:paraId="096CB6A5" w14:textId="77777777" w:rsidR="002D44E8" w:rsidRPr="00953054" w:rsidRDefault="002D44E8" w:rsidP="002A4D30">
            <w:pPr>
              <w:autoSpaceDE/>
              <w:autoSpaceDN/>
              <w:spacing w:line="276" w:lineRule="auto"/>
              <w:jc w:val="center"/>
              <w:rPr>
                <w:b/>
                <w:bCs/>
                <w:sz w:val="22"/>
                <w:szCs w:val="22"/>
                <w:lang w:val="en-US"/>
              </w:rPr>
            </w:pPr>
          </w:p>
        </w:tc>
      </w:tr>
      <w:tr w:rsidR="002D44E8" w:rsidRPr="00953054" w14:paraId="4FC354FA" w14:textId="77777777" w:rsidTr="002A4D30">
        <w:trPr>
          <w:trHeight w:val="283"/>
        </w:trPr>
        <w:tc>
          <w:tcPr>
            <w:tcW w:w="2613" w:type="pct"/>
            <w:shd w:val="clear" w:color="auto" w:fill="auto"/>
            <w:noWrap/>
            <w:vAlign w:val="center"/>
            <w:hideMark/>
          </w:tcPr>
          <w:p w14:paraId="7934B2AF" w14:textId="0A89D38E" w:rsidR="002D44E8" w:rsidRPr="00953054" w:rsidRDefault="002D44E8" w:rsidP="002D44E8">
            <w:pPr>
              <w:autoSpaceDE/>
              <w:autoSpaceDN/>
              <w:spacing w:line="276" w:lineRule="auto"/>
              <w:jc w:val="both"/>
              <w:rPr>
                <w:sz w:val="22"/>
                <w:szCs w:val="22"/>
                <w:lang w:val="en-US"/>
              </w:rPr>
            </w:pPr>
            <w:r w:rsidRPr="00953054">
              <w:rPr>
                <w:b/>
                <w:bCs/>
                <w:sz w:val="22"/>
                <w:szCs w:val="22"/>
                <w:lang w:val="en-US"/>
              </w:rPr>
              <w:t>Net</w:t>
            </w:r>
            <w:r w:rsidRPr="00953054">
              <w:rPr>
                <w:sz w:val="22"/>
                <w:szCs w:val="22"/>
                <w:lang w:val="en-US"/>
              </w:rPr>
              <w:t xml:space="preserve"> </w:t>
            </w:r>
            <w:r w:rsidRPr="00953054">
              <w:rPr>
                <w:b/>
                <w:bCs/>
                <w:sz w:val="22"/>
                <w:szCs w:val="22"/>
                <w:lang w:val="en-US"/>
              </w:rPr>
              <w:t>Assets</w:t>
            </w:r>
            <w:r>
              <w:rPr>
                <w:b/>
                <w:bCs/>
                <w:sz w:val="22"/>
                <w:szCs w:val="22"/>
                <w:lang w:val="en-US"/>
              </w:rPr>
              <w:t xml:space="preserve"> (A-B)</w:t>
            </w:r>
          </w:p>
        </w:tc>
        <w:tc>
          <w:tcPr>
            <w:tcW w:w="693" w:type="pct"/>
            <w:shd w:val="clear" w:color="auto" w:fill="auto"/>
            <w:noWrap/>
            <w:vAlign w:val="center"/>
            <w:hideMark/>
          </w:tcPr>
          <w:p w14:paraId="75B7EF16" w14:textId="77777777" w:rsidR="002D44E8" w:rsidRPr="00953054" w:rsidRDefault="002D44E8" w:rsidP="002D44E8">
            <w:pPr>
              <w:autoSpaceDE/>
              <w:autoSpaceDN/>
              <w:spacing w:line="276" w:lineRule="auto"/>
              <w:jc w:val="right"/>
              <w:rPr>
                <w:sz w:val="22"/>
                <w:szCs w:val="22"/>
                <w:lang w:val="en-US"/>
              </w:rPr>
            </w:pPr>
          </w:p>
        </w:tc>
        <w:tc>
          <w:tcPr>
            <w:tcW w:w="692" w:type="pct"/>
            <w:shd w:val="clear" w:color="auto" w:fill="auto"/>
            <w:noWrap/>
            <w:vAlign w:val="center"/>
          </w:tcPr>
          <w:p w14:paraId="2C5C2770" w14:textId="02E2DB53" w:rsidR="002D44E8" w:rsidRPr="00953054" w:rsidRDefault="002D44E8" w:rsidP="002A4D30">
            <w:pPr>
              <w:autoSpaceDE/>
              <w:autoSpaceDN/>
              <w:spacing w:line="276" w:lineRule="auto"/>
              <w:jc w:val="center"/>
              <w:rPr>
                <w:b/>
                <w:bCs/>
                <w:sz w:val="22"/>
                <w:szCs w:val="22"/>
                <w:lang w:val="en-US"/>
              </w:rPr>
            </w:pPr>
            <w:r>
              <w:rPr>
                <w:b/>
                <w:bCs/>
                <w:sz w:val="22"/>
                <w:szCs w:val="22"/>
                <w:lang w:val="en-US"/>
              </w:rPr>
              <w:t>xxx</w:t>
            </w:r>
          </w:p>
        </w:tc>
        <w:tc>
          <w:tcPr>
            <w:tcW w:w="1001" w:type="pct"/>
            <w:shd w:val="clear" w:color="auto" w:fill="auto"/>
            <w:noWrap/>
            <w:vAlign w:val="center"/>
          </w:tcPr>
          <w:p w14:paraId="6661C4AF" w14:textId="538A990F" w:rsidR="002D44E8" w:rsidRPr="00953054" w:rsidRDefault="002D44E8" w:rsidP="002A4D30">
            <w:pPr>
              <w:autoSpaceDE/>
              <w:autoSpaceDN/>
              <w:spacing w:line="276" w:lineRule="auto"/>
              <w:jc w:val="center"/>
              <w:rPr>
                <w:b/>
                <w:bCs/>
                <w:sz w:val="22"/>
                <w:szCs w:val="22"/>
                <w:lang w:val="en-US"/>
              </w:rPr>
            </w:pPr>
            <w:r>
              <w:rPr>
                <w:b/>
                <w:bCs/>
                <w:sz w:val="22"/>
                <w:szCs w:val="22"/>
                <w:lang w:val="en-US"/>
              </w:rPr>
              <w:t>xx</w:t>
            </w:r>
          </w:p>
        </w:tc>
      </w:tr>
      <w:tr w:rsidR="002D44E8" w:rsidRPr="00953054" w14:paraId="51C09F92" w14:textId="77777777" w:rsidTr="002A4D30">
        <w:trPr>
          <w:trHeight w:val="283"/>
        </w:trPr>
        <w:tc>
          <w:tcPr>
            <w:tcW w:w="2613" w:type="pct"/>
            <w:shd w:val="clear" w:color="auto" w:fill="auto"/>
            <w:noWrap/>
            <w:vAlign w:val="center"/>
          </w:tcPr>
          <w:p w14:paraId="0E8CEB8B" w14:textId="77777777" w:rsidR="002D44E8" w:rsidRPr="00953054" w:rsidRDefault="002D44E8" w:rsidP="002D44E8">
            <w:pPr>
              <w:autoSpaceDE/>
              <w:autoSpaceDN/>
              <w:spacing w:line="276" w:lineRule="auto"/>
              <w:jc w:val="both"/>
              <w:rPr>
                <w:sz w:val="22"/>
                <w:szCs w:val="22"/>
                <w:lang w:val="en-US"/>
              </w:rPr>
            </w:pPr>
          </w:p>
        </w:tc>
        <w:tc>
          <w:tcPr>
            <w:tcW w:w="693" w:type="pct"/>
            <w:shd w:val="clear" w:color="auto" w:fill="auto"/>
            <w:noWrap/>
            <w:vAlign w:val="center"/>
          </w:tcPr>
          <w:p w14:paraId="4F34E46C" w14:textId="77777777" w:rsidR="002D44E8" w:rsidRPr="00953054" w:rsidRDefault="002D44E8" w:rsidP="002D44E8">
            <w:pPr>
              <w:autoSpaceDE/>
              <w:autoSpaceDN/>
              <w:spacing w:line="276" w:lineRule="auto"/>
              <w:jc w:val="right"/>
              <w:rPr>
                <w:sz w:val="22"/>
                <w:szCs w:val="22"/>
                <w:lang w:val="en-US"/>
              </w:rPr>
            </w:pPr>
          </w:p>
        </w:tc>
        <w:tc>
          <w:tcPr>
            <w:tcW w:w="692" w:type="pct"/>
            <w:shd w:val="clear" w:color="auto" w:fill="auto"/>
            <w:noWrap/>
            <w:vAlign w:val="center"/>
          </w:tcPr>
          <w:p w14:paraId="3B2BF487" w14:textId="77777777" w:rsidR="002D44E8" w:rsidRPr="00953054" w:rsidRDefault="002D44E8" w:rsidP="002A4D30">
            <w:pPr>
              <w:autoSpaceDE/>
              <w:autoSpaceDN/>
              <w:spacing w:line="276" w:lineRule="auto"/>
              <w:jc w:val="center"/>
              <w:rPr>
                <w:sz w:val="22"/>
                <w:szCs w:val="22"/>
                <w:lang w:val="en-US"/>
              </w:rPr>
            </w:pPr>
          </w:p>
        </w:tc>
        <w:tc>
          <w:tcPr>
            <w:tcW w:w="1001" w:type="pct"/>
            <w:shd w:val="clear" w:color="auto" w:fill="auto"/>
            <w:noWrap/>
            <w:vAlign w:val="center"/>
          </w:tcPr>
          <w:p w14:paraId="2050AB19" w14:textId="77777777" w:rsidR="002D44E8" w:rsidRPr="00953054" w:rsidRDefault="002D44E8" w:rsidP="002A4D30">
            <w:pPr>
              <w:autoSpaceDE/>
              <w:autoSpaceDN/>
              <w:spacing w:line="276" w:lineRule="auto"/>
              <w:jc w:val="center"/>
              <w:rPr>
                <w:sz w:val="22"/>
                <w:szCs w:val="22"/>
                <w:lang w:val="en-US"/>
              </w:rPr>
            </w:pPr>
          </w:p>
        </w:tc>
      </w:tr>
      <w:tr w:rsidR="002D44E8" w:rsidRPr="00953054" w14:paraId="18DD537F" w14:textId="77777777" w:rsidTr="002A4D30">
        <w:trPr>
          <w:trHeight w:val="283"/>
        </w:trPr>
        <w:tc>
          <w:tcPr>
            <w:tcW w:w="2613" w:type="pct"/>
            <w:shd w:val="clear" w:color="auto" w:fill="auto"/>
            <w:noWrap/>
            <w:vAlign w:val="center"/>
          </w:tcPr>
          <w:p w14:paraId="5259068D" w14:textId="7F4D4E37" w:rsidR="002D44E8" w:rsidRPr="004E49FF" w:rsidRDefault="002D44E8" w:rsidP="002D44E8">
            <w:pPr>
              <w:autoSpaceDE/>
              <w:autoSpaceDN/>
              <w:spacing w:line="276" w:lineRule="auto"/>
              <w:jc w:val="both"/>
              <w:rPr>
                <w:b/>
                <w:bCs/>
                <w:sz w:val="22"/>
                <w:szCs w:val="22"/>
                <w:lang w:val="en-US"/>
              </w:rPr>
            </w:pPr>
            <w:r w:rsidRPr="004E49FF">
              <w:rPr>
                <w:b/>
                <w:bCs/>
                <w:sz w:val="22"/>
                <w:szCs w:val="22"/>
                <w:lang w:val="en-US"/>
              </w:rPr>
              <w:t>Represented By:</w:t>
            </w:r>
          </w:p>
        </w:tc>
        <w:tc>
          <w:tcPr>
            <w:tcW w:w="693" w:type="pct"/>
            <w:shd w:val="clear" w:color="auto" w:fill="auto"/>
            <w:noWrap/>
            <w:vAlign w:val="center"/>
          </w:tcPr>
          <w:p w14:paraId="3C5D38CC" w14:textId="77777777" w:rsidR="002D44E8" w:rsidRPr="00953054" w:rsidRDefault="002D44E8" w:rsidP="002D44E8">
            <w:pPr>
              <w:autoSpaceDE/>
              <w:autoSpaceDN/>
              <w:spacing w:line="276" w:lineRule="auto"/>
              <w:jc w:val="right"/>
              <w:rPr>
                <w:sz w:val="22"/>
                <w:szCs w:val="22"/>
                <w:lang w:val="en-US"/>
              </w:rPr>
            </w:pPr>
          </w:p>
        </w:tc>
        <w:tc>
          <w:tcPr>
            <w:tcW w:w="692" w:type="pct"/>
            <w:shd w:val="clear" w:color="auto" w:fill="auto"/>
            <w:noWrap/>
            <w:vAlign w:val="center"/>
          </w:tcPr>
          <w:p w14:paraId="5F58C153" w14:textId="77777777" w:rsidR="002D44E8" w:rsidRPr="00953054" w:rsidRDefault="002D44E8" w:rsidP="002A4D30">
            <w:pPr>
              <w:autoSpaceDE/>
              <w:autoSpaceDN/>
              <w:spacing w:line="276" w:lineRule="auto"/>
              <w:jc w:val="center"/>
              <w:rPr>
                <w:sz w:val="22"/>
                <w:szCs w:val="22"/>
                <w:lang w:val="en-US"/>
              </w:rPr>
            </w:pPr>
          </w:p>
        </w:tc>
        <w:tc>
          <w:tcPr>
            <w:tcW w:w="1001" w:type="pct"/>
            <w:shd w:val="clear" w:color="auto" w:fill="auto"/>
            <w:noWrap/>
            <w:vAlign w:val="center"/>
          </w:tcPr>
          <w:p w14:paraId="6AFD7779" w14:textId="77777777" w:rsidR="002D44E8" w:rsidRPr="00953054" w:rsidRDefault="002D44E8" w:rsidP="002A4D30">
            <w:pPr>
              <w:autoSpaceDE/>
              <w:autoSpaceDN/>
              <w:spacing w:line="276" w:lineRule="auto"/>
              <w:jc w:val="center"/>
              <w:rPr>
                <w:sz w:val="22"/>
                <w:szCs w:val="22"/>
                <w:lang w:val="en-US"/>
              </w:rPr>
            </w:pPr>
          </w:p>
        </w:tc>
      </w:tr>
      <w:tr w:rsidR="002D44E8" w:rsidRPr="00953054" w14:paraId="4FDAC173" w14:textId="77777777" w:rsidTr="002A4D30">
        <w:trPr>
          <w:trHeight w:val="283"/>
        </w:trPr>
        <w:tc>
          <w:tcPr>
            <w:tcW w:w="2613" w:type="pct"/>
            <w:shd w:val="clear" w:color="auto" w:fill="auto"/>
            <w:noWrap/>
            <w:vAlign w:val="center"/>
            <w:hideMark/>
          </w:tcPr>
          <w:p w14:paraId="25EF6772"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Accumulated Surplus</w:t>
            </w:r>
          </w:p>
        </w:tc>
        <w:tc>
          <w:tcPr>
            <w:tcW w:w="693" w:type="pct"/>
            <w:shd w:val="clear" w:color="auto" w:fill="auto"/>
            <w:noWrap/>
            <w:vAlign w:val="center"/>
            <w:hideMark/>
          </w:tcPr>
          <w:p w14:paraId="6C605262" w14:textId="77777777" w:rsidR="002D44E8" w:rsidRPr="00953054" w:rsidRDefault="002D44E8" w:rsidP="002D44E8">
            <w:pPr>
              <w:autoSpaceDE/>
              <w:autoSpaceDN/>
              <w:spacing w:line="276" w:lineRule="auto"/>
              <w:jc w:val="right"/>
              <w:rPr>
                <w:sz w:val="22"/>
                <w:szCs w:val="22"/>
                <w:lang w:val="en-US"/>
              </w:rPr>
            </w:pPr>
          </w:p>
        </w:tc>
        <w:tc>
          <w:tcPr>
            <w:tcW w:w="692" w:type="pct"/>
            <w:shd w:val="clear" w:color="auto" w:fill="auto"/>
            <w:noWrap/>
            <w:vAlign w:val="center"/>
            <w:hideMark/>
          </w:tcPr>
          <w:p w14:paraId="46456EDD"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hideMark/>
          </w:tcPr>
          <w:p w14:paraId="70BAF876"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09078B6B" w14:textId="77777777" w:rsidTr="002A4D30">
        <w:trPr>
          <w:trHeight w:val="283"/>
        </w:trPr>
        <w:tc>
          <w:tcPr>
            <w:tcW w:w="2613" w:type="pct"/>
            <w:shd w:val="clear" w:color="auto" w:fill="auto"/>
            <w:noWrap/>
            <w:vAlign w:val="center"/>
          </w:tcPr>
          <w:p w14:paraId="379056B8" w14:textId="4A756011" w:rsidR="002D44E8" w:rsidRPr="00953054" w:rsidRDefault="002D44E8" w:rsidP="002D44E8">
            <w:pPr>
              <w:autoSpaceDE/>
              <w:autoSpaceDN/>
              <w:spacing w:line="276" w:lineRule="auto"/>
              <w:jc w:val="both"/>
              <w:rPr>
                <w:sz w:val="22"/>
                <w:szCs w:val="22"/>
                <w:lang w:val="en-US"/>
              </w:rPr>
            </w:pPr>
            <w:r>
              <w:rPr>
                <w:sz w:val="22"/>
                <w:szCs w:val="22"/>
                <w:lang w:val="en-US"/>
              </w:rPr>
              <w:t xml:space="preserve">Revaluation </w:t>
            </w:r>
            <w:r w:rsidRPr="00953054">
              <w:rPr>
                <w:sz w:val="22"/>
                <w:szCs w:val="22"/>
                <w:lang w:val="en-US"/>
              </w:rPr>
              <w:t>Reserve</w:t>
            </w:r>
          </w:p>
        </w:tc>
        <w:tc>
          <w:tcPr>
            <w:tcW w:w="693" w:type="pct"/>
            <w:shd w:val="clear" w:color="auto" w:fill="auto"/>
            <w:noWrap/>
            <w:vAlign w:val="center"/>
          </w:tcPr>
          <w:p w14:paraId="375B9FBE" w14:textId="77777777" w:rsidR="002D44E8" w:rsidRPr="00953054" w:rsidRDefault="002D44E8" w:rsidP="002D44E8">
            <w:pPr>
              <w:autoSpaceDE/>
              <w:autoSpaceDN/>
              <w:spacing w:line="276" w:lineRule="auto"/>
              <w:jc w:val="right"/>
              <w:rPr>
                <w:sz w:val="22"/>
                <w:szCs w:val="22"/>
                <w:lang w:val="en-US"/>
              </w:rPr>
            </w:pPr>
          </w:p>
        </w:tc>
        <w:tc>
          <w:tcPr>
            <w:tcW w:w="692" w:type="pct"/>
            <w:shd w:val="clear" w:color="auto" w:fill="auto"/>
            <w:noWrap/>
            <w:vAlign w:val="center"/>
          </w:tcPr>
          <w:p w14:paraId="510C2020" w14:textId="13F35AFF"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tcPr>
          <w:p w14:paraId="59395F3D" w14:textId="79F6B4E9"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1F5DDEB0" w14:textId="77777777" w:rsidTr="002A4D30">
        <w:trPr>
          <w:trHeight w:val="283"/>
        </w:trPr>
        <w:tc>
          <w:tcPr>
            <w:tcW w:w="2613" w:type="pct"/>
            <w:shd w:val="clear" w:color="auto" w:fill="auto"/>
            <w:noWrap/>
            <w:vAlign w:val="center"/>
            <w:hideMark/>
          </w:tcPr>
          <w:p w14:paraId="163C38EA" w14:textId="77777777" w:rsidR="002D44E8" w:rsidRPr="00953054" w:rsidRDefault="002D44E8" w:rsidP="002D44E8">
            <w:pPr>
              <w:autoSpaceDE/>
              <w:autoSpaceDN/>
              <w:spacing w:line="276" w:lineRule="auto"/>
              <w:jc w:val="both"/>
              <w:rPr>
                <w:sz w:val="22"/>
                <w:szCs w:val="22"/>
                <w:lang w:val="en-US"/>
              </w:rPr>
            </w:pPr>
            <w:r w:rsidRPr="00953054">
              <w:rPr>
                <w:sz w:val="22"/>
                <w:szCs w:val="22"/>
                <w:lang w:val="en-US"/>
              </w:rPr>
              <w:t>Capital Fund</w:t>
            </w:r>
          </w:p>
        </w:tc>
        <w:tc>
          <w:tcPr>
            <w:tcW w:w="693" w:type="pct"/>
            <w:shd w:val="clear" w:color="auto" w:fill="auto"/>
            <w:noWrap/>
            <w:vAlign w:val="center"/>
            <w:hideMark/>
          </w:tcPr>
          <w:p w14:paraId="1F601E36" w14:textId="77777777" w:rsidR="002D44E8" w:rsidRPr="00953054" w:rsidRDefault="002D44E8" w:rsidP="002D44E8">
            <w:pPr>
              <w:autoSpaceDE/>
              <w:autoSpaceDN/>
              <w:spacing w:line="276" w:lineRule="auto"/>
              <w:jc w:val="right"/>
              <w:rPr>
                <w:sz w:val="22"/>
                <w:szCs w:val="22"/>
                <w:lang w:val="en-US"/>
              </w:rPr>
            </w:pPr>
          </w:p>
        </w:tc>
        <w:tc>
          <w:tcPr>
            <w:tcW w:w="692" w:type="pct"/>
            <w:shd w:val="clear" w:color="auto" w:fill="auto"/>
            <w:noWrap/>
            <w:vAlign w:val="center"/>
            <w:hideMark/>
          </w:tcPr>
          <w:p w14:paraId="4573AFBF"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c>
          <w:tcPr>
            <w:tcW w:w="1001" w:type="pct"/>
            <w:shd w:val="clear" w:color="auto" w:fill="auto"/>
            <w:noWrap/>
            <w:vAlign w:val="center"/>
            <w:hideMark/>
          </w:tcPr>
          <w:p w14:paraId="0229F9B9" w14:textId="77777777" w:rsidR="002D44E8" w:rsidRPr="00953054" w:rsidRDefault="002D44E8" w:rsidP="002A4D30">
            <w:pPr>
              <w:autoSpaceDE/>
              <w:autoSpaceDN/>
              <w:spacing w:line="276" w:lineRule="auto"/>
              <w:jc w:val="center"/>
              <w:rPr>
                <w:sz w:val="22"/>
                <w:szCs w:val="22"/>
                <w:lang w:val="en-US"/>
              </w:rPr>
            </w:pPr>
            <w:r w:rsidRPr="00953054">
              <w:rPr>
                <w:sz w:val="22"/>
                <w:szCs w:val="22"/>
                <w:lang w:val="en-US"/>
              </w:rPr>
              <w:t>xxx</w:t>
            </w:r>
          </w:p>
        </w:tc>
      </w:tr>
      <w:tr w:rsidR="002D44E8" w:rsidRPr="00953054" w14:paraId="7A89EA94" w14:textId="77777777" w:rsidTr="002A4D30">
        <w:trPr>
          <w:trHeight w:val="283"/>
        </w:trPr>
        <w:tc>
          <w:tcPr>
            <w:tcW w:w="2613" w:type="pct"/>
            <w:shd w:val="clear" w:color="auto" w:fill="auto"/>
            <w:noWrap/>
            <w:vAlign w:val="center"/>
            <w:hideMark/>
          </w:tcPr>
          <w:p w14:paraId="6EEB9970" w14:textId="61A5CC33" w:rsidR="002D44E8" w:rsidRPr="00953054" w:rsidRDefault="002D44E8" w:rsidP="002D44E8">
            <w:pPr>
              <w:autoSpaceDE/>
              <w:autoSpaceDN/>
              <w:spacing w:line="276" w:lineRule="auto"/>
              <w:jc w:val="both"/>
              <w:rPr>
                <w:b/>
                <w:bCs/>
                <w:sz w:val="22"/>
                <w:szCs w:val="22"/>
                <w:lang w:val="en-US"/>
              </w:rPr>
            </w:pPr>
            <w:r>
              <w:rPr>
                <w:b/>
                <w:bCs/>
                <w:sz w:val="22"/>
                <w:szCs w:val="22"/>
                <w:lang w:val="en-US"/>
              </w:rPr>
              <w:t xml:space="preserve">Net </w:t>
            </w:r>
            <w:r w:rsidRPr="00953054">
              <w:rPr>
                <w:b/>
                <w:bCs/>
                <w:sz w:val="22"/>
                <w:szCs w:val="22"/>
                <w:lang w:val="en-US"/>
              </w:rPr>
              <w:t xml:space="preserve">Assets </w:t>
            </w:r>
          </w:p>
        </w:tc>
        <w:tc>
          <w:tcPr>
            <w:tcW w:w="693" w:type="pct"/>
            <w:shd w:val="clear" w:color="auto" w:fill="auto"/>
            <w:noWrap/>
            <w:vAlign w:val="center"/>
            <w:hideMark/>
          </w:tcPr>
          <w:p w14:paraId="5F6A6169" w14:textId="77777777" w:rsidR="002D44E8" w:rsidRPr="00953054" w:rsidRDefault="002D44E8" w:rsidP="002D44E8">
            <w:pPr>
              <w:autoSpaceDE/>
              <w:autoSpaceDN/>
              <w:spacing w:line="276" w:lineRule="auto"/>
              <w:jc w:val="right"/>
              <w:rPr>
                <w:sz w:val="22"/>
                <w:szCs w:val="22"/>
                <w:lang w:val="en-US"/>
              </w:rPr>
            </w:pPr>
          </w:p>
        </w:tc>
        <w:tc>
          <w:tcPr>
            <w:tcW w:w="692" w:type="pct"/>
            <w:shd w:val="clear" w:color="auto" w:fill="auto"/>
            <w:noWrap/>
            <w:vAlign w:val="center"/>
            <w:hideMark/>
          </w:tcPr>
          <w:p w14:paraId="0F27DF6D" w14:textId="77777777" w:rsidR="002D44E8" w:rsidRPr="00953054" w:rsidRDefault="002D44E8" w:rsidP="002A4D30">
            <w:pPr>
              <w:autoSpaceDE/>
              <w:autoSpaceDN/>
              <w:spacing w:line="276" w:lineRule="auto"/>
              <w:jc w:val="center"/>
              <w:rPr>
                <w:b/>
                <w:bCs/>
                <w:sz w:val="22"/>
                <w:szCs w:val="22"/>
                <w:lang w:val="en-US"/>
              </w:rPr>
            </w:pPr>
            <w:r w:rsidRPr="00953054">
              <w:rPr>
                <w:b/>
                <w:bCs/>
                <w:sz w:val="22"/>
                <w:szCs w:val="22"/>
                <w:lang w:val="en-US"/>
              </w:rPr>
              <w:t>xxx</w:t>
            </w:r>
          </w:p>
        </w:tc>
        <w:tc>
          <w:tcPr>
            <w:tcW w:w="1001" w:type="pct"/>
            <w:shd w:val="clear" w:color="auto" w:fill="auto"/>
            <w:noWrap/>
            <w:vAlign w:val="center"/>
            <w:hideMark/>
          </w:tcPr>
          <w:p w14:paraId="07B309C1" w14:textId="77777777" w:rsidR="002D44E8" w:rsidRPr="00953054" w:rsidRDefault="002D44E8" w:rsidP="002A4D30">
            <w:pPr>
              <w:autoSpaceDE/>
              <w:autoSpaceDN/>
              <w:spacing w:line="276" w:lineRule="auto"/>
              <w:jc w:val="center"/>
              <w:rPr>
                <w:b/>
                <w:bCs/>
                <w:sz w:val="22"/>
                <w:szCs w:val="22"/>
                <w:lang w:val="en-US"/>
              </w:rPr>
            </w:pPr>
            <w:r w:rsidRPr="00953054">
              <w:rPr>
                <w:b/>
                <w:bCs/>
                <w:sz w:val="22"/>
                <w:szCs w:val="22"/>
                <w:lang w:val="en-US"/>
              </w:rPr>
              <w:t>xxx</w:t>
            </w:r>
          </w:p>
        </w:tc>
      </w:tr>
    </w:tbl>
    <w:p w14:paraId="493F8539" w14:textId="72011D20" w:rsidR="552B07D9" w:rsidRDefault="552B07D9"/>
    <w:p w14:paraId="376F6AEB" w14:textId="2F3345F5" w:rsidR="00A46E1A" w:rsidRDefault="00A46E1A" w:rsidP="00F17E80">
      <w:pPr>
        <w:spacing w:line="276" w:lineRule="auto"/>
        <w:jc w:val="both"/>
        <w:rPr>
          <w:color w:val="000000"/>
          <w:lang w:val="en-US"/>
        </w:rPr>
      </w:pPr>
      <w:r w:rsidRPr="00B630AD">
        <w:rPr>
          <w:color w:val="000000"/>
          <w:lang w:val="en-US"/>
        </w:rPr>
        <w:t>The accounting policies and explanatory notes to these financial statements form an integral part of the financial st</w:t>
      </w:r>
      <w:r w:rsidR="00713079">
        <w:rPr>
          <w:color w:val="000000"/>
          <w:lang w:val="en-US"/>
        </w:rPr>
        <w:t>atements. The Consolidated County</w:t>
      </w:r>
      <w:r w:rsidRPr="00B630AD">
        <w:rPr>
          <w:color w:val="000000"/>
          <w:lang w:val="en-US"/>
        </w:rPr>
        <w:t xml:space="preserve"> financial statements w</w:t>
      </w:r>
      <w:r w:rsidR="00826F0B">
        <w:rPr>
          <w:color w:val="000000"/>
          <w:lang w:val="en-US"/>
        </w:rPr>
        <w:t xml:space="preserve">ere approved on ___________ </w:t>
      </w:r>
      <w:r w:rsidR="00F31653">
        <w:rPr>
          <w:color w:val="000000"/>
          <w:lang w:val="en-US"/>
        </w:rPr>
        <w:t>20</w:t>
      </w:r>
      <w:r w:rsidR="00F17E80">
        <w:rPr>
          <w:color w:val="000000"/>
          <w:lang w:val="en-US"/>
        </w:rPr>
        <w:t>xx</w:t>
      </w:r>
      <w:r w:rsidR="00A37176">
        <w:rPr>
          <w:color w:val="000000"/>
          <w:lang w:val="en-US"/>
        </w:rPr>
        <w:t xml:space="preserve"> </w:t>
      </w:r>
      <w:r w:rsidRPr="00B630AD">
        <w:rPr>
          <w:color w:val="000000"/>
          <w:lang w:val="en-US"/>
        </w:rPr>
        <w:t>and signed by:</w:t>
      </w:r>
    </w:p>
    <w:p w14:paraId="56364773" w14:textId="7B5FF658" w:rsidR="00F17E80" w:rsidRDefault="00F17E80" w:rsidP="007558E2">
      <w:pPr>
        <w:rPr>
          <w:color w:val="000000"/>
          <w:lang w:val="en-US"/>
        </w:rPr>
      </w:pPr>
    </w:p>
    <w:tbl>
      <w:tblPr>
        <w:tblpPr w:leftFromText="180" w:rightFromText="180" w:vertAnchor="text" w:horzAnchor="margin" w:tblpY="80"/>
        <w:tblW w:w="0" w:type="auto"/>
        <w:tblLook w:val="04A0" w:firstRow="1" w:lastRow="0" w:firstColumn="1" w:lastColumn="0" w:noHBand="0" w:noVBand="1"/>
      </w:tblPr>
      <w:tblGrid>
        <w:gridCol w:w="4504"/>
        <w:gridCol w:w="4856"/>
      </w:tblGrid>
      <w:tr w:rsidR="004D4BB6" w:rsidRPr="007010F1" w14:paraId="44A5BB39" w14:textId="77777777" w:rsidTr="004D4BB6">
        <w:tc>
          <w:tcPr>
            <w:tcW w:w="4504" w:type="dxa"/>
            <w:shd w:val="clear" w:color="auto" w:fill="auto"/>
          </w:tcPr>
          <w:p w14:paraId="0593DC65" w14:textId="77777777" w:rsidR="004D4BB6" w:rsidRPr="007010F1" w:rsidRDefault="004D4BB6" w:rsidP="004D4BB6">
            <w:pPr>
              <w:rPr>
                <w:b/>
                <w:bCs/>
                <w:color w:val="000000"/>
                <w:lang w:val="en-US"/>
              </w:rPr>
            </w:pPr>
            <w:r w:rsidRPr="007010F1">
              <w:rPr>
                <w:b/>
                <w:bCs/>
                <w:color w:val="000000"/>
                <w:lang w:val="en-US"/>
              </w:rPr>
              <w:t>………………………………….</w:t>
            </w:r>
          </w:p>
        </w:tc>
        <w:tc>
          <w:tcPr>
            <w:tcW w:w="4856" w:type="dxa"/>
            <w:shd w:val="clear" w:color="auto" w:fill="auto"/>
          </w:tcPr>
          <w:p w14:paraId="147AC35E" w14:textId="77777777" w:rsidR="004D4BB6" w:rsidRPr="007010F1" w:rsidRDefault="004D4BB6" w:rsidP="004D4BB6">
            <w:pPr>
              <w:rPr>
                <w:b/>
                <w:bCs/>
                <w:color w:val="000000"/>
                <w:lang w:val="en-US"/>
              </w:rPr>
            </w:pPr>
            <w:r w:rsidRPr="007010F1">
              <w:rPr>
                <w:b/>
                <w:bCs/>
                <w:color w:val="000000"/>
                <w:lang w:val="en-US"/>
              </w:rPr>
              <w:t>………………………………………..</w:t>
            </w:r>
          </w:p>
        </w:tc>
      </w:tr>
      <w:tr w:rsidR="004D4BB6" w:rsidRPr="007010F1" w14:paraId="099996B6" w14:textId="77777777" w:rsidTr="004D4BB6">
        <w:tc>
          <w:tcPr>
            <w:tcW w:w="4504" w:type="dxa"/>
            <w:shd w:val="clear" w:color="auto" w:fill="auto"/>
          </w:tcPr>
          <w:p w14:paraId="250C5DE3" w14:textId="77777777" w:rsidR="004D4BB6" w:rsidRPr="007010F1" w:rsidRDefault="004D4BB6" w:rsidP="004D4BB6">
            <w:pPr>
              <w:rPr>
                <w:b/>
                <w:bCs/>
              </w:rPr>
            </w:pPr>
            <w:r w:rsidRPr="007010F1">
              <w:rPr>
                <w:b/>
                <w:bCs/>
              </w:rPr>
              <w:t>Name:</w:t>
            </w:r>
          </w:p>
        </w:tc>
        <w:tc>
          <w:tcPr>
            <w:tcW w:w="4856" w:type="dxa"/>
            <w:shd w:val="clear" w:color="auto" w:fill="auto"/>
          </w:tcPr>
          <w:p w14:paraId="667AA1AF" w14:textId="77777777" w:rsidR="004D4BB6" w:rsidRPr="007010F1" w:rsidRDefault="004D4BB6" w:rsidP="004D4BB6">
            <w:pPr>
              <w:rPr>
                <w:b/>
                <w:bCs/>
              </w:rPr>
            </w:pPr>
            <w:r w:rsidRPr="007010F1">
              <w:rPr>
                <w:b/>
                <w:bCs/>
              </w:rPr>
              <w:t>Name:</w:t>
            </w:r>
          </w:p>
        </w:tc>
      </w:tr>
      <w:tr w:rsidR="004D4BB6" w:rsidRPr="007010F1" w14:paraId="13682EB5" w14:textId="77777777" w:rsidTr="004D4BB6">
        <w:tc>
          <w:tcPr>
            <w:tcW w:w="4504" w:type="dxa"/>
            <w:shd w:val="clear" w:color="auto" w:fill="auto"/>
          </w:tcPr>
          <w:p w14:paraId="64377950" w14:textId="77777777" w:rsidR="004D4BB6" w:rsidRPr="007010F1" w:rsidRDefault="004D4BB6" w:rsidP="004D4BB6">
            <w:pPr>
              <w:rPr>
                <w:b/>
                <w:bCs/>
                <w:color w:val="000000"/>
                <w:lang w:val="en-US"/>
              </w:rPr>
            </w:pPr>
            <w:r w:rsidRPr="007010F1">
              <w:rPr>
                <w:b/>
                <w:bCs/>
              </w:rPr>
              <w:t>Chief Officer</w:t>
            </w:r>
            <w:r>
              <w:rPr>
                <w:b/>
                <w:bCs/>
              </w:rPr>
              <w:t xml:space="preserve"> - Finance</w:t>
            </w:r>
          </w:p>
        </w:tc>
        <w:tc>
          <w:tcPr>
            <w:tcW w:w="4856" w:type="dxa"/>
            <w:shd w:val="clear" w:color="auto" w:fill="auto"/>
          </w:tcPr>
          <w:p w14:paraId="3F35F0EB" w14:textId="77777777" w:rsidR="004D4BB6" w:rsidRPr="007010F1" w:rsidRDefault="004D4BB6" w:rsidP="004D4BB6">
            <w:pPr>
              <w:rPr>
                <w:b/>
                <w:bCs/>
                <w:color w:val="000000"/>
                <w:lang w:val="en-US"/>
              </w:rPr>
            </w:pPr>
            <w:r w:rsidRPr="00953054">
              <w:rPr>
                <w:b/>
                <w:bCs/>
                <w:iCs/>
                <w:sz w:val="22"/>
                <w:szCs w:val="22"/>
              </w:rPr>
              <w:t>Director Accounting Services /CFO</w:t>
            </w:r>
          </w:p>
        </w:tc>
      </w:tr>
      <w:tr w:rsidR="004D4BB6" w:rsidRPr="007010F1" w14:paraId="43094F92" w14:textId="77777777" w:rsidTr="004D4BB6">
        <w:tc>
          <w:tcPr>
            <w:tcW w:w="4504" w:type="dxa"/>
            <w:shd w:val="clear" w:color="auto" w:fill="auto"/>
          </w:tcPr>
          <w:p w14:paraId="1ED4863C" w14:textId="77777777" w:rsidR="004D4BB6" w:rsidRPr="007010F1" w:rsidRDefault="004D4BB6" w:rsidP="004D4BB6">
            <w:pPr>
              <w:rPr>
                <w:b/>
                <w:bCs/>
                <w:color w:val="000000"/>
                <w:lang w:val="en-US"/>
              </w:rPr>
            </w:pPr>
          </w:p>
        </w:tc>
        <w:tc>
          <w:tcPr>
            <w:tcW w:w="4856" w:type="dxa"/>
            <w:shd w:val="clear" w:color="auto" w:fill="auto"/>
          </w:tcPr>
          <w:p w14:paraId="5A2E7347" w14:textId="77777777" w:rsidR="004D4BB6" w:rsidRPr="007010F1" w:rsidRDefault="004D4BB6" w:rsidP="004D4BB6">
            <w:pPr>
              <w:rPr>
                <w:b/>
                <w:bCs/>
                <w:color w:val="000000"/>
                <w:lang w:val="en-US"/>
              </w:rPr>
            </w:pPr>
            <w:r w:rsidRPr="007010F1">
              <w:rPr>
                <w:b/>
                <w:bCs/>
              </w:rPr>
              <w:t>ICPAK Member Number:</w:t>
            </w:r>
          </w:p>
        </w:tc>
      </w:tr>
    </w:tbl>
    <w:p w14:paraId="48658B31" w14:textId="77777777" w:rsidR="001B6D11" w:rsidRDefault="001B6D11" w:rsidP="007558E2">
      <w:pPr>
        <w:rPr>
          <w:color w:val="000000"/>
          <w:lang w:val="en-US"/>
        </w:rPr>
      </w:pPr>
    </w:p>
    <w:p w14:paraId="34BE33CC" w14:textId="77777777" w:rsidR="001B6D11" w:rsidRDefault="001B6D11">
      <w:pPr>
        <w:autoSpaceDE/>
        <w:autoSpaceDN/>
        <w:rPr>
          <w:color w:val="000000"/>
          <w:lang w:val="en-US"/>
        </w:rPr>
      </w:pPr>
      <w:r>
        <w:rPr>
          <w:color w:val="000000"/>
          <w:lang w:val="en-US"/>
        </w:rPr>
        <w:br w:type="page"/>
      </w:r>
    </w:p>
    <w:p w14:paraId="00903783" w14:textId="1F5559F1" w:rsidR="00A46E1A" w:rsidRDefault="001B6D11" w:rsidP="001B6D11">
      <w:pPr>
        <w:pStyle w:val="Heading1"/>
        <w:pageBreakBefore/>
        <w:numPr>
          <w:ilvl w:val="0"/>
          <w:numId w:val="2"/>
        </w:numPr>
        <w:tabs>
          <w:tab w:val="left" w:pos="360"/>
        </w:tabs>
        <w:spacing w:after="240"/>
        <w:jc w:val="both"/>
        <w:rPr>
          <w:color w:val="000000"/>
          <w:lang w:val="en-US"/>
        </w:rPr>
      </w:pPr>
      <w:bookmarkStart w:id="28" w:name="_Toc164937767"/>
      <w:bookmarkStart w:id="29" w:name="_Toc172624545"/>
      <w:r w:rsidRPr="00953054">
        <w:rPr>
          <w:sz w:val="22"/>
          <w:szCs w:val="22"/>
        </w:rPr>
        <w:lastRenderedPageBreak/>
        <w:t xml:space="preserve">Statement of Changes in Net Assets </w:t>
      </w:r>
      <w:r w:rsidRPr="00953054">
        <w:rPr>
          <w:bCs/>
          <w:sz w:val="22"/>
          <w:szCs w:val="22"/>
        </w:rPr>
        <w:t>for the year ended 30 June 20xx</w:t>
      </w:r>
      <w:bookmarkEnd w:id="28"/>
      <w:bookmarkEnd w:id="29"/>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368"/>
        <w:gridCol w:w="1498"/>
        <w:gridCol w:w="1498"/>
        <w:gridCol w:w="1494"/>
        <w:gridCol w:w="1492"/>
      </w:tblGrid>
      <w:tr w:rsidR="00EA1816" w:rsidRPr="00953054" w14:paraId="193E46B8" w14:textId="77777777" w:rsidTr="00730FDC">
        <w:trPr>
          <w:trHeight w:val="510"/>
          <w:tblHeader/>
        </w:trPr>
        <w:tc>
          <w:tcPr>
            <w:tcW w:w="1801" w:type="pct"/>
            <w:shd w:val="clear" w:color="auto" w:fill="0070C0"/>
            <w:vAlign w:val="center"/>
          </w:tcPr>
          <w:p w14:paraId="5B9376B4" w14:textId="77777777" w:rsidR="00165F95" w:rsidRPr="00953054" w:rsidRDefault="00165F95" w:rsidP="00730FDC">
            <w:pPr>
              <w:autoSpaceDE/>
              <w:autoSpaceDN/>
              <w:spacing w:line="276" w:lineRule="auto"/>
              <w:contextualSpacing/>
              <w:jc w:val="both"/>
              <w:rPr>
                <w:b/>
                <w:bCs/>
                <w:sz w:val="22"/>
                <w:szCs w:val="22"/>
                <w:lang w:eastAsia="en-GB"/>
              </w:rPr>
            </w:pPr>
          </w:p>
        </w:tc>
        <w:tc>
          <w:tcPr>
            <w:tcW w:w="801" w:type="pct"/>
            <w:shd w:val="clear" w:color="auto" w:fill="0070C0"/>
            <w:vAlign w:val="center"/>
            <w:hideMark/>
          </w:tcPr>
          <w:p w14:paraId="433DAB4F" w14:textId="77777777" w:rsidR="00165F95" w:rsidRPr="00953054" w:rsidRDefault="00165F95" w:rsidP="00730FDC">
            <w:pPr>
              <w:autoSpaceDE/>
              <w:autoSpaceDN/>
              <w:spacing w:line="276" w:lineRule="auto"/>
              <w:contextualSpacing/>
              <w:jc w:val="both"/>
              <w:rPr>
                <w:b/>
                <w:bCs/>
                <w:sz w:val="22"/>
                <w:szCs w:val="22"/>
                <w:lang w:eastAsia="en-GB"/>
              </w:rPr>
            </w:pPr>
            <w:r w:rsidRPr="00953054">
              <w:rPr>
                <w:b/>
                <w:bCs/>
                <w:sz w:val="22"/>
                <w:szCs w:val="22"/>
                <w:lang w:eastAsia="en-GB"/>
              </w:rPr>
              <w:t>Accumulated Surplus</w:t>
            </w:r>
          </w:p>
        </w:tc>
        <w:tc>
          <w:tcPr>
            <w:tcW w:w="801" w:type="pct"/>
            <w:shd w:val="clear" w:color="auto" w:fill="0070C0"/>
          </w:tcPr>
          <w:p w14:paraId="2FE1E053" w14:textId="635351C2" w:rsidR="00165F95" w:rsidRPr="00953054" w:rsidRDefault="00165F95" w:rsidP="00730FDC">
            <w:pPr>
              <w:autoSpaceDE/>
              <w:autoSpaceDN/>
              <w:spacing w:line="276" w:lineRule="auto"/>
              <w:contextualSpacing/>
              <w:jc w:val="both"/>
              <w:rPr>
                <w:b/>
                <w:bCs/>
                <w:sz w:val="22"/>
                <w:szCs w:val="22"/>
                <w:lang w:eastAsia="en-GB"/>
              </w:rPr>
            </w:pPr>
            <w:r>
              <w:rPr>
                <w:b/>
                <w:bCs/>
                <w:sz w:val="22"/>
                <w:szCs w:val="22"/>
                <w:lang w:eastAsia="en-GB"/>
              </w:rPr>
              <w:t xml:space="preserve">Revaluation </w:t>
            </w:r>
            <w:r w:rsidRPr="00953054">
              <w:rPr>
                <w:b/>
                <w:bCs/>
                <w:sz w:val="22"/>
                <w:szCs w:val="22"/>
                <w:lang w:eastAsia="en-GB"/>
              </w:rPr>
              <w:t>Reserves</w:t>
            </w:r>
          </w:p>
        </w:tc>
        <w:tc>
          <w:tcPr>
            <w:tcW w:w="799" w:type="pct"/>
            <w:shd w:val="clear" w:color="auto" w:fill="0070C0"/>
          </w:tcPr>
          <w:p w14:paraId="076795D7" w14:textId="77777777" w:rsidR="00165F95" w:rsidRPr="00953054" w:rsidRDefault="00165F95" w:rsidP="00730FDC">
            <w:pPr>
              <w:autoSpaceDE/>
              <w:autoSpaceDN/>
              <w:spacing w:line="276" w:lineRule="auto"/>
              <w:contextualSpacing/>
              <w:jc w:val="both"/>
              <w:rPr>
                <w:b/>
                <w:bCs/>
                <w:sz w:val="22"/>
                <w:szCs w:val="22"/>
                <w:lang w:eastAsia="en-GB"/>
              </w:rPr>
            </w:pPr>
            <w:r w:rsidRPr="00953054">
              <w:rPr>
                <w:b/>
                <w:bCs/>
                <w:sz w:val="22"/>
                <w:szCs w:val="22"/>
                <w:lang w:eastAsia="en-GB"/>
              </w:rPr>
              <w:t>Capital Fund</w:t>
            </w:r>
          </w:p>
        </w:tc>
        <w:tc>
          <w:tcPr>
            <w:tcW w:w="798" w:type="pct"/>
            <w:shd w:val="clear" w:color="auto" w:fill="0070C0"/>
          </w:tcPr>
          <w:p w14:paraId="2BEC09BC" w14:textId="77777777" w:rsidR="00165F95" w:rsidRPr="00953054" w:rsidRDefault="00165F95" w:rsidP="00730FDC">
            <w:pPr>
              <w:autoSpaceDE/>
              <w:autoSpaceDN/>
              <w:spacing w:line="276" w:lineRule="auto"/>
              <w:contextualSpacing/>
              <w:jc w:val="both"/>
              <w:rPr>
                <w:b/>
                <w:bCs/>
                <w:sz w:val="22"/>
                <w:szCs w:val="22"/>
                <w:lang w:eastAsia="en-GB"/>
              </w:rPr>
            </w:pPr>
            <w:r w:rsidRPr="00953054">
              <w:rPr>
                <w:b/>
                <w:bCs/>
                <w:sz w:val="22"/>
                <w:szCs w:val="22"/>
                <w:lang w:eastAsia="en-GB"/>
              </w:rPr>
              <w:t>Total</w:t>
            </w:r>
          </w:p>
        </w:tc>
      </w:tr>
      <w:tr w:rsidR="00165F95" w:rsidRPr="00953054" w14:paraId="3DA1EF72" w14:textId="77777777" w:rsidTr="00730FDC">
        <w:trPr>
          <w:trHeight w:val="260"/>
        </w:trPr>
        <w:tc>
          <w:tcPr>
            <w:tcW w:w="1801" w:type="pct"/>
            <w:shd w:val="clear" w:color="auto" w:fill="auto"/>
            <w:noWrap/>
            <w:vAlign w:val="center"/>
          </w:tcPr>
          <w:p w14:paraId="052BB705" w14:textId="77777777" w:rsidR="00165F95" w:rsidRPr="00953054" w:rsidRDefault="00165F95" w:rsidP="00730FDC">
            <w:pPr>
              <w:tabs>
                <w:tab w:val="left" w:pos="333"/>
                <w:tab w:val="decimal" w:pos="9214"/>
              </w:tabs>
              <w:spacing w:line="276" w:lineRule="auto"/>
              <w:jc w:val="both"/>
              <w:rPr>
                <w:b/>
                <w:sz w:val="22"/>
                <w:szCs w:val="22"/>
              </w:rPr>
            </w:pPr>
          </w:p>
        </w:tc>
        <w:tc>
          <w:tcPr>
            <w:tcW w:w="801" w:type="pct"/>
            <w:shd w:val="clear" w:color="auto" w:fill="auto"/>
            <w:noWrap/>
          </w:tcPr>
          <w:p w14:paraId="7918FACD" w14:textId="77777777" w:rsidR="00165F95" w:rsidRPr="00953054" w:rsidRDefault="00165F95" w:rsidP="00730FDC">
            <w:pPr>
              <w:tabs>
                <w:tab w:val="decimal" w:pos="5812"/>
                <w:tab w:val="decimal" w:pos="9214"/>
              </w:tabs>
              <w:spacing w:line="276" w:lineRule="auto"/>
              <w:jc w:val="both"/>
              <w:rPr>
                <w:b/>
                <w:sz w:val="22"/>
                <w:szCs w:val="22"/>
              </w:rPr>
            </w:pPr>
          </w:p>
        </w:tc>
        <w:tc>
          <w:tcPr>
            <w:tcW w:w="801" w:type="pct"/>
          </w:tcPr>
          <w:p w14:paraId="4E5A8F52" w14:textId="77777777" w:rsidR="00165F95" w:rsidRPr="00953054" w:rsidRDefault="00165F95" w:rsidP="00730FDC">
            <w:pPr>
              <w:tabs>
                <w:tab w:val="decimal" w:pos="5812"/>
                <w:tab w:val="decimal" w:pos="9214"/>
              </w:tabs>
              <w:spacing w:line="276" w:lineRule="auto"/>
              <w:jc w:val="both"/>
              <w:rPr>
                <w:b/>
                <w:sz w:val="22"/>
                <w:szCs w:val="22"/>
              </w:rPr>
            </w:pPr>
          </w:p>
        </w:tc>
        <w:tc>
          <w:tcPr>
            <w:tcW w:w="799" w:type="pct"/>
          </w:tcPr>
          <w:p w14:paraId="03391895" w14:textId="77777777" w:rsidR="00165F95" w:rsidRPr="00953054" w:rsidRDefault="00165F95" w:rsidP="00730FDC">
            <w:pPr>
              <w:tabs>
                <w:tab w:val="decimal" w:pos="5812"/>
                <w:tab w:val="decimal" w:pos="9214"/>
              </w:tabs>
              <w:spacing w:line="276" w:lineRule="auto"/>
              <w:jc w:val="both"/>
              <w:rPr>
                <w:b/>
                <w:sz w:val="22"/>
                <w:szCs w:val="22"/>
              </w:rPr>
            </w:pPr>
          </w:p>
        </w:tc>
        <w:tc>
          <w:tcPr>
            <w:tcW w:w="798" w:type="pct"/>
          </w:tcPr>
          <w:p w14:paraId="4070ACCC" w14:textId="77777777" w:rsidR="00165F95" w:rsidRPr="00953054" w:rsidRDefault="00165F95" w:rsidP="00730FDC">
            <w:pPr>
              <w:tabs>
                <w:tab w:val="decimal" w:pos="5812"/>
                <w:tab w:val="decimal" w:pos="9214"/>
              </w:tabs>
              <w:spacing w:line="276" w:lineRule="auto"/>
              <w:jc w:val="both"/>
              <w:rPr>
                <w:b/>
                <w:sz w:val="22"/>
                <w:szCs w:val="22"/>
              </w:rPr>
            </w:pPr>
          </w:p>
        </w:tc>
      </w:tr>
      <w:tr w:rsidR="00165F95" w:rsidRPr="00953054" w14:paraId="49146AB3" w14:textId="77777777" w:rsidTr="00D900A9">
        <w:trPr>
          <w:trHeight w:val="510"/>
        </w:trPr>
        <w:tc>
          <w:tcPr>
            <w:tcW w:w="1801" w:type="pct"/>
            <w:shd w:val="clear" w:color="auto" w:fill="auto"/>
            <w:noWrap/>
            <w:vAlign w:val="center"/>
            <w:hideMark/>
          </w:tcPr>
          <w:p w14:paraId="086BB106" w14:textId="77777777" w:rsidR="00165F95" w:rsidRPr="00953054" w:rsidRDefault="00165F95" w:rsidP="00730FDC">
            <w:pPr>
              <w:tabs>
                <w:tab w:val="left" w:pos="333"/>
                <w:tab w:val="decimal" w:pos="9214"/>
              </w:tabs>
              <w:spacing w:line="276" w:lineRule="auto"/>
              <w:jc w:val="both"/>
              <w:rPr>
                <w:b/>
                <w:sz w:val="22"/>
                <w:szCs w:val="22"/>
              </w:rPr>
            </w:pPr>
            <w:r w:rsidRPr="00953054">
              <w:rPr>
                <w:b/>
                <w:sz w:val="22"/>
                <w:szCs w:val="22"/>
              </w:rPr>
              <w:t>As at July 1, 20xx</w:t>
            </w:r>
          </w:p>
        </w:tc>
        <w:tc>
          <w:tcPr>
            <w:tcW w:w="801" w:type="pct"/>
            <w:shd w:val="clear" w:color="auto" w:fill="auto"/>
            <w:noWrap/>
            <w:vAlign w:val="center"/>
          </w:tcPr>
          <w:p w14:paraId="2672E708" w14:textId="77777777" w:rsidR="00165F95" w:rsidRPr="00953054" w:rsidRDefault="00165F95" w:rsidP="00D900A9">
            <w:pPr>
              <w:tabs>
                <w:tab w:val="decimal" w:pos="5812"/>
                <w:tab w:val="decimal" w:pos="9214"/>
              </w:tabs>
              <w:spacing w:line="276" w:lineRule="auto"/>
              <w:jc w:val="center"/>
              <w:rPr>
                <w:b/>
                <w:sz w:val="22"/>
                <w:szCs w:val="22"/>
              </w:rPr>
            </w:pPr>
            <w:r>
              <w:rPr>
                <w:b/>
                <w:sz w:val="22"/>
                <w:szCs w:val="22"/>
              </w:rPr>
              <w:t>xxx</w:t>
            </w:r>
          </w:p>
        </w:tc>
        <w:tc>
          <w:tcPr>
            <w:tcW w:w="801" w:type="pct"/>
            <w:vAlign w:val="center"/>
          </w:tcPr>
          <w:p w14:paraId="2115EC0F" w14:textId="77777777" w:rsidR="00165F95" w:rsidRPr="00953054" w:rsidRDefault="00165F95" w:rsidP="00D900A9">
            <w:pPr>
              <w:tabs>
                <w:tab w:val="decimal" w:pos="5812"/>
                <w:tab w:val="decimal" w:pos="9214"/>
              </w:tabs>
              <w:spacing w:line="276" w:lineRule="auto"/>
              <w:jc w:val="center"/>
              <w:rPr>
                <w:b/>
                <w:sz w:val="22"/>
                <w:szCs w:val="22"/>
              </w:rPr>
            </w:pPr>
            <w:r>
              <w:rPr>
                <w:b/>
                <w:sz w:val="22"/>
                <w:szCs w:val="22"/>
              </w:rPr>
              <w:t>xxx</w:t>
            </w:r>
          </w:p>
        </w:tc>
        <w:tc>
          <w:tcPr>
            <w:tcW w:w="799" w:type="pct"/>
            <w:vAlign w:val="center"/>
          </w:tcPr>
          <w:p w14:paraId="610DC03B" w14:textId="77777777" w:rsidR="00165F95" w:rsidRPr="00953054" w:rsidRDefault="00165F95" w:rsidP="00D900A9">
            <w:pPr>
              <w:tabs>
                <w:tab w:val="decimal" w:pos="5812"/>
                <w:tab w:val="decimal" w:pos="9214"/>
              </w:tabs>
              <w:spacing w:line="276" w:lineRule="auto"/>
              <w:jc w:val="center"/>
              <w:rPr>
                <w:b/>
                <w:sz w:val="22"/>
                <w:szCs w:val="22"/>
              </w:rPr>
            </w:pPr>
            <w:r>
              <w:rPr>
                <w:b/>
                <w:sz w:val="22"/>
                <w:szCs w:val="22"/>
              </w:rPr>
              <w:t>xxx</w:t>
            </w:r>
          </w:p>
        </w:tc>
        <w:tc>
          <w:tcPr>
            <w:tcW w:w="798" w:type="pct"/>
            <w:vAlign w:val="center"/>
          </w:tcPr>
          <w:p w14:paraId="67948DE5" w14:textId="77777777" w:rsidR="00165F95" w:rsidRPr="00953054" w:rsidRDefault="00165F95" w:rsidP="00D900A9">
            <w:pPr>
              <w:tabs>
                <w:tab w:val="decimal" w:pos="5812"/>
                <w:tab w:val="decimal" w:pos="9214"/>
              </w:tabs>
              <w:spacing w:line="276" w:lineRule="auto"/>
              <w:jc w:val="center"/>
              <w:rPr>
                <w:b/>
                <w:sz w:val="22"/>
                <w:szCs w:val="22"/>
              </w:rPr>
            </w:pPr>
            <w:r>
              <w:rPr>
                <w:b/>
                <w:sz w:val="22"/>
                <w:szCs w:val="22"/>
              </w:rPr>
              <w:t>xxx</w:t>
            </w:r>
          </w:p>
        </w:tc>
      </w:tr>
      <w:tr w:rsidR="00165F95" w:rsidRPr="00953054" w14:paraId="10AAD057" w14:textId="77777777" w:rsidTr="00D900A9">
        <w:trPr>
          <w:trHeight w:val="454"/>
        </w:trPr>
        <w:tc>
          <w:tcPr>
            <w:tcW w:w="1801" w:type="pct"/>
            <w:shd w:val="clear" w:color="auto" w:fill="auto"/>
            <w:noWrap/>
            <w:vAlign w:val="center"/>
          </w:tcPr>
          <w:p w14:paraId="07EDF839" w14:textId="77777777" w:rsidR="00165F95" w:rsidRPr="00953054" w:rsidRDefault="00165F95" w:rsidP="00730FDC">
            <w:pPr>
              <w:tabs>
                <w:tab w:val="left" w:pos="333"/>
                <w:tab w:val="decimal" w:pos="9214"/>
              </w:tabs>
              <w:spacing w:line="276" w:lineRule="auto"/>
              <w:jc w:val="both"/>
              <w:rPr>
                <w:sz w:val="22"/>
                <w:szCs w:val="22"/>
              </w:rPr>
            </w:pPr>
            <w:r w:rsidRPr="00953054">
              <w:rPr>
                <w:sz w:val="22"/>
                <w:szCs w:val="22"/>
              </w:rPr>
              <w:t>Surplus/ deficit for the year</w:t>
            </w:r>
          </w:p>
        </w:tc>
        <w:tc>
          <w:tcPr>
            <w:tcW w:w="801" w:type="pct"/>
            <w:shd w:val="clear" w:color="auto" w:fill="auto"/>
            <w:noWrap/>
            <w:vAlign w:val="center"/>
          </w:tcPr>
          <w:p w14:paraId="4F585177" w14:textId="77777777" w:rsidR="00165F95" w:rsidRPr="00953054" w:rsidRDefault="00165F95" w:rsidP="00D900A9">
            <w:pPr>
              <w:tabs>
                <w:tab w:val="decimal" w:pos="5812"/>
                <w:tab w:val="decimal" w:pos="9214"/>
              </w:tabs>
              <w:spacing w:line="276" w:lineRule="auto"/>
              <w:jc w:val="center"/>
              <w:rPr>
                <w:sz w:val="22"/>
                <w:szCs w:val="22"/>
              </w:rPr>
            </w:pPr>
            <w:r>
              <w:rPr>
                <w:sz w:val="22"/>
                <w:szCs w:val="22"/>
              </w:rPr>
              <w:t>xxx</w:t>
            </w:r>
          </w:p>
        </w:tc>
        <w:tc>
          <w:tcPr>
            <w:tcW w:w="801" w:type="pct"/>
            <w:vAlign w:val="center"/>
          </w:tcPr>
          <w:p w14:paraId="0A3A19E4" w14:textId="77777777" w:rsidR="00165F95" w:rsidRPr="00953054" w:rsidRDefault="00165F95" w:rsidP="00D900A9">
            <w:pPr>
              <w:tabs>
                <w:tab w:val="decimal" w:pos="5812"/>
                <w:tab w:val="decimal" w:pos="9214"/>
              </w:tabs>
              <w:spacing w:line="276" w:lineRule="auto"/>
              <w:jc w:val="center"/>
              <w:rPr>
                <w:sz w:val="22"/>
                <w:szCs w:val="22"/>
              </w:rPr>
            </w:pPr>
          </w:p>
        </w:tc>
        <w:tc>
          <w:tcPr>
            <w:tcW w:w="799" w:type="pct"/>
            <w:vAlign w:val="center"/>
          </w:tcPr>
          <w:p w14:paraId="71FFF7F2" w14:textId="3346AB85" w:rsidR="00165F95" w:rsidRPr="00953054" w:rsidRDefault="00165F95" w:rsidP="00D900A9">
            <w:pPr>
              <w:tabs>
                <w:tab w:val="decimal" w:pos="5812"/>
                <w:tab w:val="decimal" w:pos="9214"/>
              </w:tabs>
              <w:spacing w:line="276" w:lineRule="auto"/>
              <w:jc w:val="center"/>
              <w:rPr>
                <w:sz w:val="22"/>
                <w:szCs w:val="22"/>
              </w:rPr>
            </w:pPr>
          </w:p>
        </w:tc>
        <w:tc>
          <w:tcPr>
            <w:tcW w:w="798" w:type="pct"/>
            <w:vAlign w:val="center"/>
          </w:tcPr>
          <w:p w14:paraId="03D800FE" w14:textId="77777777" w:rsidR="00165F95" w:rsidRPr="00953054" w:rsidRDefault="00165F95" w:rsidP="00D900A9">
            <w:pPr>
              <w:tabs>
                <w:tab w:val="decimal" w:pos="5812"/>
                <w:tab w:val="decimal" w:pos="9214"/>
              </w:tabs>
              <w:spacing w:line="276" w:lineRule="auto"/>
              <w:jc w:val="center"/>
              <w:rPr>
                <w:sz w:val="22"/>
                <w:szCs w:val="22"/>
              </w:rPr>
            </w:pPr>
            <w:r>
              <w:rPr>
                <w:sz w:val="22"/>
                <w:szCs w:val="22"/>
              </w:rPr>
              <w:t>xxx</w:t>
            </w:r>
          </w:p>
        </w:tc>
      </w:tr>
      <w:tr w:rsidR="00165F95" w:rsidRPr="00953054" w14:paraId="03EA3FF3" w14:textId="77777777" w:rsidTr="00D900A9">
        <w:trPr>
          <w:trHeight w:val="454"/>
        </w:trPr>
        <w:tc>
          <w:tcPr>
            <w:tcW w:w="1801" w:type="pct"/>
            <w:shd w:val="clear" w:color="auto" w:fill="auto"/>
            <w:noWrap/>
            <w:vAlign w:val="center"/>
          </w:tcPr>
          <w:p w14:paraId="040758B3" w14:textId="77777777" w:rsidR="00165F95" w:rsidRPr="00953054" w:rsidRDefault="00165F95" w:rsidP="00730FDC">
            <w:pPr>
              <w:tabs>
                <w:tab w:val="left" w:pos="333"/>
                <w:tab w:val="decimal" w:pos="9214"/>
              </w:tabs>
              <w:spacing w:line="276" w:lineRule="auto"/>
              <w:jc w:val="both"/>
              <w:rPr>
                <w:sz w:val="22"/>
                <w:szCs w:val="22"/>
              </w:rPr>
            </w:pPr>
            <w:r>
              <w:rPr>
                <w:sz w:val="22"/>
                <w:szCs w:val="22"/>
              </w:rPr>
              <w:t>Additions during the year</w:t>
            </w:r>
          </w:p>
        </w:tc>
        <w:tc>
          <w:tcPr>
            <w:tcW w:w="801" w:type="pct"/>
            <w:shd w:val="clear" w:color="auto" w:fill="auto"/>
            <w:noWrap/>
            <w:vAlign w:val="center"/>
          </w:tcPr>
          <w:p w14:paraId="28E27C42" w14:textId="77777777" w:rsidR="00165F95" w:rsidRDefault="00165F95" w:rsidP="00D900A9">
            <w:pPr>
              <w:tabs>
                <w:tab w:val="decimal" w:pos="5812"/>
                <w:tab w:val="decimal" w:pos="9214"/>
              </w:tabs>
              <w:spacing w:line="276" w:lineRule="auto"/>
              <w:jc w:val="center"/>
              <w:rPr>
                <w:sz w:val="22"/>
                <w:szCs w:val="22"/>
              </w:rPr>
            </w:pPr>
          </w:p>
        </w:tc>
        <w:tc>
          <w:tcPr>
            <w:tcW w:w="801" w:type="pct"/>
            <w:vAlign w:val="center"/>
          </w:tcPr>
          <w:p w14:paraId="13C5B06B" w14:textId="77777777" w:rsidR="00165F95" w:rsidRPr="00953054" w:rsidRDefault="00165F95" w:rsidP="00D900A9">
            <w:pPr>
              <w:tabs>
                <w:tab w:val="decimal" w:pos="5812"/>
                <w:tab w:val="decimal" w:pos="9214"/>
              </w:tabs>
              <w:spacing w:line="276" w:lineRule="auto"/>
              <w:jc w:val="center"/>
              <w:rPr>
                <w:sz w:val="22"/>
                <w:szCs w:val="22"/>
              </w:rPr>
            </w:pPr>
            <w:r>
              <w:rPr>
                <w:sz w:val="22"/>
                <w:szCs w:val="22"/>
              </w:rPr>
              <w:t>xxx</w:t>
            </w:r>
          </w:p>
        </w:tc>
        <w:tc>
          <w:tcPr>
            <w:tcW w:w="799" w:type="pct"/>
            <w:vAlign w:val="center"/>
          </w:tcPr>
          <w:p w14:paraId="220DB471" w14:textId="77777777" w:rsidR="00165F95" w:rsidRPr="00953054" w:rsidRDefault="00165F95" w:rsidP="00D900A9">
            <w:pPr>
              <w:tabs>
                <w:tab w:val="decimal" w:pos="5812"/>
                <w:tab w:val="decimal" w:pos="9214"/>
              </w:tabs>
              <w:spacing w:line="276" w:lineRule="auto"/>
              <w:jc w:val="center"/>
              <w:rPr>
                <w:sz w:val="22"/>
                <w:szCs w:val="22"/>
              </w:rPr>
            </w:pPr>
            <w:r>
              <w:rPr>
                <w:sz w:val="22"/>
                <w:szCs w:val="22"/>
              </w:rPr>
              <w:t>xxx</w:t>
            </w:r>
          </w:p>
        </w:tc>
        <w:tc>
          <w:tcPr>
            <w:tcW w:w="798" w:type="pct"/>
            <w:vAlign w:val="center"/>
          </w:tcPr>
          <w:p w14:paraId="02D0160A" w14:textId="77777777" w:rsidR="00165F95" w:rsidRDefault="00165F95" w:rsidP="00D900A9">
            <w:pPr>
              <w:tabs>
                <w:tab w:val="decimal" w:pos="5812"/>
                <w:tab w:val="decimal" w:pos="9214"/>
              </w:tabs>
              <w:spacing w:line="276" w:lineRule="auto"/>
              <w:jc w:val="center"/>
              <w:rPr>
                <w:sz w:val="22"/>
                <w:szCs w:val="22"/>
              </w:rPr>
            </w:pPr>
            <w:r>
              <w:rPr>
                <w:sz w:val="22"/>
                <w:szCs w:val="22"/>
              </w:rPr>
              <w:t>xxx</w:t>
            </w:r>
          </w:p>
        </w:tc>
      </w:tr>
      <w:tr w:rsidR="00165F95" w:rsidRPr="00953054" w14:paraId="650B1C58" w14:textId="77777777" w:rsidTr="00D900A9">
        <w:trPr>
          <w:trHeight w:val="454"/>
        </w:trPr>
        <w:tc>
          <w:tcPr>
            <w:tcW w:w="1801" w:type="pct"/>
            <w:shd w:val="clear" w:color="auto" w:fill="auto"/>
            <w:noWrap/>
            <w:vAlign w:val="center"/>
            <w:hideMark/>
          </w:tcPr>
          <w:p w14:paraId="4CA3F73D" w14:textId="77777777" w:rsidR="00165F95" w:rsidRPr="00953054" w:rsidRDefault="00165F95" w:rsidP="00730FDC">
            <w:pPr>
              <w:tabs>
                <w:tab w:val="left" w:pos="333"/>
                <w:tab w:val="decimal" w:pos="9214"/>
              </w:tabs>
              <w:spacing w:line="276" w:lineRule="auto"/>
              <w:jc w:val="both"/>
              <w:rPr>
                <w:b/>
                <w:sz w:val="22"/>
                <w:szCs w:val="22"/>
              </w:rPr>
            </w:pPr>
            <w:r w:rsidRPr="00953054">
              <w:rPr>
                <w:b/>
                <w:sz w:val="22"/>
                <w:szCs w:val="22"/>
              </w:rPr>
              <w:t>As at June 30, 20xx</w:t>
            </w:r>
          </w:p>
        </w:tc>
        <w:tc>
          <w:tcPr>
            <w:tcW w:w="801" w:type="pct"/>
            <w:shd w:val="clear" w:color="auto" w:fill="auto"/>
            <w:noWrap/>
            <w:vAlign w:val="center"/>
          </w:tcPr>
          <w:p w14:paraId="4950C535" w14:textId="77777777" w:rsidR="00165F95" w:rsidRPr="00953054" w:rsidRDefault="00165F95" w:rsidP="00D900A9">
            <w:pPr>
              <w:tabs>
                <w:tab w:val="decimal" w:pos="5812"/>
                <w:tab w:val="decimal" w:pos="9214"/>
              </w:tabs>
              <w:spacing w:line="276" w:lineRule="auto"/>
              <w:jc w:val="center"/>
              <w:rPr>
                <w:b/>
                <w:sz w:val="22"/>
                <w:szCs w:val="22"/>
              </w:rPr>
            </w:pPr>
            <w:r>
              <w:rPr>
                <w:b/>
                <w:sz w:val="22"/>
                <w:szCs w:val="22"/>
              </w:rPr>
              <w:t>xxx</w:t>
            </w:r>
          </w:p>
        </w:tc>
        <w:tc>
          <w:tcPr>
            <w:tcW w:w="801" w:type="pct"/>
            <w:vAlign w:val="center"/>
          </w:tcPr>
          <w:p w14:paraId="3AAA6396" w14:textId="77777777" w:rsidR="00165F95" w:rsidRPr="00953054" w:rsidRDefault="00165F95" w:rsidP="00D900A9">
            <w:pPr>
              <w:tabs>
                <w:tab w:val="decimal" w:pos="5812"/>
                <w:tab w:val="decimal" w:pos="9214"/>
              </w:tabs>
              <w:spacing w:line="276" w:lineRule="auto"/>
              <w:jc w:val="center"/>
              <w:rPr>
                <w:b/>
                <w:sz w:val="22"/>
                <w:szCs w:val="22"/>
              </w:rPr>
            </w:pPr>
            <w:r>
              <w:rPr>
                <w:b/>
                <w:sz w:val="22"/>
                <w:szCs w:val="22"/>
              </w:rPr>
              <w:t>xxx</w:t>
            </w:r>
          </w:p>
        </w:tc>
        <w:tc>
          <w:tcPr>
            <w:tcW w:w="799" w:type="pct"/>
            <w:vAlign w:val="center"/>
          </w:tcPr>
          <w:p w14:paraId="35BB4975" w14:textId="77777777" w:rsidR="00165F95" w:rsidRPr="00953054" w:rsidRDefault="00165F95" w:rsidP="00D900A9">
            <w:pPr>
              <w:tabs>
                <w:tab w:val="decimal" w:pos="5812"/>
                <w:tab w:val="decimal" w:pos="9214"/>
              </w:tabs>
              <w:spacing w:line="276" w:lineRule="auto"/>
              <w:jc w:val="center"/>
              <w:rPr>
                <w:b/>
                <w:sz w:val="22"/>
                <w:szCs w:val="22"/>
              </w:rPr>
            </w:pPr>
            <w:r>
              <w:rPr>
                <w:b/>
                <w:sz w:val="22"/>
                <w:szCs w:val="22"/>
              </w:rPr>
              <w:t>xxx</w:t>
            </w:r>
          </w:p>
        </w:tc>
        <w:tc>
          <w:tcPr>
            <w:tcW w:w="798" w:type="pct"/>
            <w:vAlign w:val="center"/>
          </w:tcPr>
          <w:p w14:paraId="6CFDF0C8" w14:textId="77777777" w:rsidR="00165F95" w:rsidRPr="00953054" w:rsidRDefault="00165F95" w:rsidP="00D900A9">
            <w:pPr>
              <w:tabs>
                <w:tab w:val="decimal" w:pos="5812"/>
                <w:tab w:val="decimal" w:pos="9214"/>
              </w:tabs>
              <w:spacing w:line="276" w:lineRule="auto"/>
              <w:jc w:val="center"/>
              <w:rPr>
                <w:b/>
                <w:sz w:val="22"/>
                <w:szCs w:val="22"/>
              </w:rPr>
            </w:pPr>
            <w:r>
              <w:rPr>
                <w:b/>
                <w:sz w:val="22"/>
                <w:szCs w:val="22"/>
              </w:rPr>
              <w:t>xxx</w:t>
            </w:r>
          </w:p>
        </w:tc>
      </w:tr>
    </w:tbl>
    <w:p w14:paraId="101B3C38" w14:textId="77777777" w:rsidR="00165F95" w:rsidRDefault="00165F95" w:rsidP="007558E2">
      <w:pPr>
        <w:rPr>
          <w:color w:val="000000"/>
          <w:lang w:val="en-US"/>
        </w:rPr>
      </w:pPr>
    </w:p>
    <w:p w14:paraId="3AF66B4A" w14:textId="77777777" w:rsidR="006A50CE" w:rsidRPr="00953054" w:rsidRDefault="006A50CE" w:rsidP="006A50CE">
      <w:pPr>
        <w:spacing w:line="360" w:lineRule="auto"/>
        <w:ind w:firstLine="360"/>
        <w:jc w:val="both"/>
        <w:rPr>
          <w:i/>
          <w:sz w:val="22"/>
          <w:szCs w:val="22"/>
        </w:rPr>
      </w:pPr>
    </w:p>
    <w:p w14:paraId="1A7ED6D8" w14:textId="77777777" w:rsidR="006A50CE" w:rsidRPr="00953054" w:rsidRDefault="006A50CE" w:rsidP="006A50CE">
      <w:pPr>
        <w:numPr>
          <w:ilvl w:val="0"/>
          <w:numId w:val="52"/>
        </w:numPr>
        <w:spacing w:line="360" w:lineRule="auto"/>
        <w:jc w:val="both"/>
        <w:rPr>
          <w:i/>
          <w:sz w:val="22"/>
          <w:szCs w:val="22"/>
        </w:rPr>
      </w:pPr>
      <w:r w:rsidRPr="00953054">
        <w:rPr>
          <w:i/>
          <w:sz w:val="22"/>
          <w:szCs w:val="22"/>
        </w:rPr>
        <w:t>For items that are not common in the financial statements, the Entity should include a note on what they relate to – either on the face of the statement of changes in equity/net assets or among the notes to the financial statements.</w:t>
      </w:r>
    </w:p>
    <w:p w14:paraId="0F04D199" w14:textId="77777777" w:rsidR="006A50CE" w:rsidRDefault="006A50CE" w:rsidP="006A50CE">
      <w:pPr>
        <w:numPr>
          <w:ilvl w:val="0"/>
          <w:numId w:val="52"/>
        </w:numPr>
        <w:spacing w:line="360" w:lineRule="auto"/>
        <w:jc w:val="both"/>
        <w:rPr>
          <w:i/>
          <w:sz w:val="22"/>
          <w:szCs w:val="22"/>
        </w:rPr>
      </w:pPr>
      <w:r w:rsidRPr="00953054">
        <w:rPr>
          <w:i/>
          <w:sz w:val="22"/>
          <w:szCs w:val="22"/>
        </w:rPr>
        <w:t>Prior year adjustment should have an elaborate note describing what the amounts relate to. In such instances a restatement of the opening balances needs to be done.</w:t>
      </w:r>
    </w:p>
    <w:p w14:paraId="5197787E" w14:textId="6A2CF567" w:rsidR="006A50CE" w:rsidRDefault="006A50CE" w:rsidP="006A50CE">
      <w:pPr>
        <w:rPr>
          <w:color w:val="000000"/>
          <w:lang w:val="en-US"/>
        </w:rPr>
      </w:pPr>
      <w:r w:rsidRPr="003B597E">
        <w:rPr>
          <w:i/>
          <w:sz w:val="22"/>
          <w:szCs w:val="22"/>
        </w:rPr>
        <w:t xml:space="preserve"> Entities have liberty to add additional reserves as appropriate. For all reserves presented provide the nature and purpose.</w:t>
      </w:r>
    </w:p>
    <w:p w14:paraId="488DB280" w14:textId="47053971" w:rsidR="00A46E1A" w:rsidRPr="00437BDB" w:rsidRDefault="009E5B46" w:rsidP="0069589F">
      <w:pPr>
        <w:pStyle w:val="Heading1"/>
        <w:pageBreakBefore/>
        <w:numPr>
          <w:ilvl w:val="0"/>
          <w:numId w:val="2"/>
        </w:numPr>
        <w:tabs>
          <w:tab w:val="left" w:pos="360"/>
        </w:tabs>
        <w:spacing w:after="240"/>
        <w:jc w:val="both"/>
      </w:pPr>
      <w:bookmarkStart w:id="30" w:name="_Toc514233826"/>
      <w:bookmarkStart w:id="31" w:name="_Toc172624546"/>
      <w:r w:rsidRPr="00437BDB">
        <w:lastRenderedPageBreak/>
        <w:t>Sta</w:t>
      </w:r>
      <w:r w:rsidR="00713079" w:rsidRPr="00437BDB">
        <w:t>tement o</w:t>
      </w:r>
      <w:r w:rsidRPr="00437BDB">
        <w:t>f Cash</w:t>
      </w:r>
      <w:r w:rsidR="00713079" w:rsidRPr="00437BDB">
        <w:t xml:space="preserve"> </w:t>
      </w:r>
      <w:r w:rsidRPr="00437BDB">
        <w:t>flow</w:t>
      </w:r>
      <w:bookmarkEnd w:id="30"/>
      <w:r w:rsidRPr="00437BDB">
        <w:t>s</w:t>
      </w:r>
      <w:r w:rsidR="00254EA0" w:rsidRPr="00437BDB">
        <w:t xml:space="preserve"> for the year ended 30th June 20</w:t>
      </w:r>
      <w:r w:rsidR="00A060E7">
        <w:t>xx</w:t>
      </w:r>
      <w:bookmarkEnd w:id="31"/>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201"/>
        <w:gridCol w:w="922"/>
        <w:gridCol w:w="2227"/>
      </w:tblGrid>
      <w:tr w:rsidR="009006BA" w:rsidRPr="00953054" w14:paraId="02BE9D7D" w14:textId="77777777" w:rsidTr="002122A0">
        <w:trPr>
          <w:trHeight w:val="339"/>
          <w:tblHeader/>
        </w:trPr>
        <w:tc>
          <w:tcPr>
            <w:tcW w:w="3316" w:type="pct"/>
            <w:shd w:val="clear" w:color="auto" w:fill="0070C0"/>
            <w:noWrap/>
            <w:vAlign w:val="center"/>
            <w:hideMark/>
          </w:tcPr>
          <w:p w14:paraId="0A8CB120" w14:textId="77777777" w:rsidR="009006BA" w:rsidRPr="00953054" w:rsidRDefault="009006BA" w:rsidP="002122A0">
            <w:pPr>
              <w:autoSpaceDE/>
              <w:autoSpaceDN/>
              <w:spacing w:line="276" w:lineRule="auto"/>
              <w:jc w:val="both"/>
              <w:rPr>
                <w:sz w:val="22"/>
                <w:szCs w:val="22"/>
                <w:lang w:val="en-US"/>
              </w:rPr>
            </w:pPr>
          </w:p>
        </w:tc>
        <w:tc>
          <w:tcPr>
            <w:tcW w:w="493" w:type="pct"/>
            <w:shd w:val="clear" w:color="auto" w:fill="0070C0"/>
            <w:noWrap/>
            <w:hideMark/>
          </w:tcPr>
          <w:p w14:paraId="5273DDC8" w14:textId="126E95AA" w:rsidR="009006BA" w:rsidRPr="00953054" w:rsidRDefault="00974FC8" w:rsidP="002122A0">
            <w:pPr>
              <w:autoSpaceDE/>
              <w:autoSpaceDN/>
              <w:spacing w:line="276" w:lineRule="auto"/>
              <w:jc w:val="both"/>
              <w:rPr>
                <w:sz w:val="22"/>
                <w:szCs w:val="22"/>
                <w:lang w:val="en-US"/>
              </w:rPr>
            </w:pPr>
            <w:r>
              <w:rPr>
                <w:sz w:val="22"/>
                <w:szCs w:val="22"/>
                <w:lang w:val="en-US"/>
              </w:rPr>
              <w:t>Notes</w:t>
            </w:r>
          </w:p>
        </w:tc>
        <w:tc>
          <w:tcPr>
            <w:tcW w:w="1191" w:type="pct"/>
            <w:shd w:val="clear" w:color="auto" w:fill="0070C0"/>
            <w:noWrap/>
            <w:vAlign w:val="center"/>
            <w:hideMark/>
          </w:tcPr>
          <w:p w14:paraId="42103499" w14:textId="77777777" w:rsidR="009006BA" w:rsidRPr="00953054" w:rsidRDefault="009006BA" w:rsidP="002122A0">
            <w:pPr>
              <w:autoSpaceDE/>
              <w:autoSpaceDN/>
              <w:spacing w:line="276" w:lineRule="auto"/>
              <w:jc w:val="both"/>
              <w:rPr>
                <w:b/>
                <w:sz w:val="22"/>
                <w:szCs w:val="22"/>
                <w:lang w:val="en-US"/>
              </w:rPr>
            </w:pPr>
            <w:r w:rsidRPr="00953054">
              <w:rPr>
                <w:b/>
                <w:i/>
                <w:iCs/>
                <w:sz w:val="22"/>
                <w:szCs w:val="22"/>
                <w:lang w:val="en-US"/>
              </w:rPr>
              <w:t>Insert Current FY</w:t>
            </w:r>
          </w:p>
        </w:tc>
      </w:tr>
      <w:tr w:rsidR="009006BA" w:rsidRPr="00953054" w14:paraId="0B0CB389" w14:textId="77777777" w:rsidTr="00D900A9">
        <w:trPr>
          <w:trHeight w:val="339"/>
          <w:tblHeader/>
        </w:trPr>
        <w:tc>
          <w:tcPr>
            <w:tcW w:w="3316" w:type="pct"/>
            <w:shd w:val="clear" w:color="auto" w:fill="auto"/>
            <w:noWrap/>
            <w:vAlign w:val="center"/>
          </w:tcPr>
          <w:p w14:paraId="65AC77F5" w14:textId="77777777" w:rsidR="009006BA" w:rsidRPr="00953054" w:rsidRDefault="009006BA" w:rsidP="002122A0">
            <w:pPr>
              <w:autoSpaceDE/>
              <w:autoSpaceDN/>
              <w:spacing w:line="276" w:lineRule="auto"/>
              <w:jc w:val="both"/>
              <w:rPr>
                <w:b/>
                <w:bCs/>
                <w:sz w:val="22"/>
                <w:szCs w:val="22"/>
                <w:lang w:val="en-US"/>
              </w:rPr>
            </w:pPr>
          </w:p>
        </w:tc>
        <w:tc>
          <w:tcPr>
            <w:tcW w:w="493" w:type="pct"/>
            <w:shd w:val="clear" w:color="auto" w:fill="auto"/>
            <w:noWrap/>
          </w:tcPr>
          <w:p w14:paraId="2482F103" w14:textId="5C3D0046" w:rsidR="009006BA" w:rsidRPr="00953054" w:rsidRDefault="009006BA" w:rsidP="002122A0">
            <w:pPr>
              <w:autoSpaceDE/>
              <w:autoSpaceDN/>
              <w:spacing w:line="276" w:lineRule="auto"/>
              <w:jc w:val="both"/>
              <w:rPr>
                <w:b/>
                <w:bCs/>
                <w:sz w:val="22"/>
                <w:szCs w:val="22"/>
                <w:lang w:val="en-US"/>
              </w:rPr>
            </w:pPr>
          </w:p>
        </w:tc>
        <w:tc>
          <w:tcPr>
            <w:tcW w:w="1191" w:type="pct"/>
            <w:shd w:val="clear" w:color="auto" w:fill="auto"/>
            <w:noWrap/>
            <w:vAlign w:val="center"/>
            <w:hideMark/>
          </w:tcPr>
          <w:p w14:paraId="4E64C5FF" w14:textId="77777777" w:rsidR="009006BA" w:rsidRPr="00953054" w:rsidRDefault="009006BA" w:rsidP="00D900A9">
            <w:pPr>
              <w:autoSpaceDE/>
              <w:autoSpaceDN/>
              <w:spacing w:line="276" w:lineRule="auto"/>
              <w:jc w:val="center"/>
              <w:rPr>
                <w:b/>
                <w:sz w:val="22"/>
                <w:szCs w:val="22"/>
                <w:lang w:val="en-US"/>
              </w:rPr>
            </w:pPr>
            <w:r w:rsidRPr="00953054">
              <w:rPr>
                <w:b/>
                <w:sz w:val="22"/>
                <w:szCs w:val="22"/>
                <w:lang w:val="en-US"/>
              </w:rPr>
              <w:t>Kshs</w:t>
            </w:r>
          </w:p>
        </w:tc>
      </w:tr>
      <w:tr w:rsidR="009006BA" w:rsidRPr="00953054" w14:paraId="544704BA" w14:textId="77777777" w:rsidTr="00D900A9">
        <w:trPr>
          <w:trHeight w:val="339"/>
        </w:trPr>
        <w:tc>
          <w:tcPr>
            <w:tcW w:w="3316" w:type="pct"/>
            <w:shd w:val="clear" w:color="auto" w:fill="auto"/>
            <w:noWrap/>
            <w:vAlign w:val="center"/>
            <w:hideMark/>
          </w:tcPr>
          <w:p w14:paraId="015057D4" w14:textId="77777777" w:rsidR="009006BA" w:rsidRPr="00953054" w:rsidRDefault="009006BA" w:rsidP="002122A0">
            <w:pPr>
              <w:autoSpaceDE/>
              <w:autoSpaceDN/>
              <w:spacing w:line="276" w:lineRule="auto"/>
              <w:jc w:val="both"/>
              <w:rPr>
                <w:b/>
                <w:bCs/>
                <w:sz w:val="22"/>
                <w:szCs w:val="22"/>
                <w:lang w:val="en-US"/>
              </w:rPr>
            </w:pPr>
            <w:r w:rsidRPr="00953054">
              <w:rPr>
                <w:b/>
                <w:bCs/>
                <w:sz w:val="22"/>
                <w:szCs w:val="22"/>
                <w:lang w:val="en-US"/>
              </w:rPr>
              <w:t>Cash</w:t>
            </w:r>
            <w:r w:rsidRPr="00953054">
              <w:rPr>
                <w:sz w:val="22"/>
                <w:szCs w:val="22"/>
                <w:lang w:val="en-US"/>
              </w:rPr>
              <w:t xml:space="preserve"> </w:t>
            </w:r>
            <w:r w:rsidRPr="00953054">
              <w:rPr>
                <w:b/>
                <w:bCs/>
                <w:sz w:val="22"/>
                <w:szCs w:val="22"/>
                <w:lang w:val="en-US"/>
              </w:rPr>
              <w:t>flows</w:t>
            </w:r>
            <w:r w:rsidRPr="00953054">
              <w:rPr>
                <w:sz w:val="22"/>
                <w:szCs w:val="22"/>
                <w:lang w:val="en-US"/>
              </w:rPr>
              <w:t xml:space="preserve"> </w:t>
            </w:r>
            <w:r w:rsidRPr="00953054">
              <w:rPr>
                <w:b/>
                <w:bCs/>
                <w:sz w:val="22"/>
                <w:szCs w:val="22"/>
                <w:lang w:val="en-US"/>
              </w:rPr>
              <w:t>from</w:t>
            </w:r>
            <w:r w:rsidRPr="00953054">
              <w:rPr>
                <w:sz w:val="22"/>
                <w:szCs w:val="22"/>
                <w:lang w:val="en-US"/>
              </w:rPr>
              <w:t xml:space="preserve"> </w:t>
            </w:r>
            <w:r w:rsidRPr="00953054">
              <w:rPr>
                <w:b/>
                <w:bCs/>
                <w:sz w:val="22"/>
                <w:szCs w:val="22"/>
                <w:lang w:val="en-US"/>
              </w:rPr>
              <w:t>operating</w:t>
            </w:r>
            <w:r w:rsidRPr="00953054">
              <w:rPr>
                <w:sz w:val="22"/>
                <w:szCs w:val="22"/>
                <w:lang w:val="en-US"/>
              </w:rPr>
              <w:t xml:space="preserve"> </w:t>
            </w:r>
            <w:r w:rsidRPr="00953054">
              <w:rPr>
                <w:b/>
                <w:bCs/>
                <w:sz w:val="22"/>
                <w:szCs w:val="22"/>
                <w:lang w:val="en-US"/>
              </w:rPr>
              <w:t>activities</w:t>
            </w:r>
          </w:p>
        </w:tc>
        <w:tc>
          <w:tcPr>
            <w:tcW w:w="493" w:type="pct"/>
            <w:shd w:val="clear" w:color="auto" w:fill="auto"/>
            <w:noWrap/>
            <w:hideMark/>
          </w:tcPr>
          <w:p w14:paraId="02461751" w14:textId="77777777" w:rsidR="009006BA" w:rsidRPr="00953054" w:rsidRDefault="009006BA" w:rsidP="002122A0">
            <w:pPr>
              <w:autoSpaceDE/>
              <w:autoSpaceDN/>
              <w:spacing w:line="276" w:lineRule="auto"/>
              <w:jc w:val="both"/>
              <w:rPr>
                <w:sz w:val="22"/>
                <w:szCs w:val="22"/>
                <w:lang w:val="en-US"/>
              </w:rPr>
            </w:pPr>
          </w:p>
        </w:tc>
        <w:tc>
          <w:tcPr>
            <w:tcW w:w="1191" w:type="pct"/>
            <w:shd w:val="clear" w:color="auto" w:fill="auto"/>
            <w:noWrap/>
            <w:vAlign w:val="center"/>
            <w:hideMark/>
          </w:tcPr>
          <w:p w14:paraId="55F933DA" w14:textId="77777777" w:rsidR="009006BA" w:rsidRPr="00953054" w:rsidRDefault="009006BA" w:rsidP="00D900A9">
            <w:pPr>
              <w:autoSpaceDE/>
              <w:autoSpaceDN/>
              <w:spacing w:line="276" w:lineRule="auto"/>
              <w:jc w:val="center"/>
              <w:rPr>
                <w:sz w:val="22"/>
                <w:szCs w:val="22"/>
                <w:lang w:val="en-US"/>
              </w:rPr>
            </w:pPr>
          </w:p>
        </w:tc>
      </w:tr>
      <w:tr w:rsidR="009006BA" w:rsidRPr="00953054" w14:paraId="28ACB46C" w14:textId="77777777" w:rsidTr="00D900A9">
        <w:trPr>
          <w:trHeight w:val="339"/>
        </w:trPr>
        <w:tc>
          <w:tcPr>
            <w:tcW w:w="3316" w:type="pct"/>
            <w:shd w:val="clear" w:color="auto" w:fill="auto"/>
            <w:noWrap/>
            <w:vAlign w:val="center"/>
            <w:hideMark/>
          </w:tcPr>
          <w:p w14:paraId="438D2C96" w14:textId="77777777" w:rsidR="009006BA" w:rsidRPr="00953054" w:rsidRDefault="009006BA" w:rsidP="002122A0">
            <w:pPr>
              <w:autoSpaceDE/>
              <w:autoSpaceDN/>
              <w:spacing w:line="276" w:lineRule="auto"/>
              <w:jc w:val="both"/>
              <w:rPr>
                <w:b/>
                <w:bCs/>
                <w:sz w:val="22"/>
                <w:szCs w:val="22"/>
                <w:lang w:val="en-US"/>
              </w:rPr>
            </w:pPr>
            <w:r w:rsidRPr="00953054">
              <w:rPr>
                <w:b/>
                <w:bCs/>
                <w:sz w:val="22"/>
                <w:szCs w:val="22"/>
                <w:lang w:val="en-US"/>
              </w:rPr>
              <w:t>Receipts</w:t>
            </w:r>
          </w:p>
        </w:tc>
        <w:tc>
          <w:tcPr>
            <w:tcW w:w="493" w:type="pct"/>
            <w:shd w:val="clear" w:color="auto" w:fill="auto"/>
            <w:noWrap/>
            <w:hideMark/>
          </w:tcPr>
          <w:p w14:paraId="19F4483E" w14:textId="77777777" w:rsidR="009006BA" w:rsidRPr="00953054" w:rsidRDefault="009006BA" w:rsidP="002122A0">
            <w:pPr>
              <w:autoSpaceDE/>
              <w:autoSpaceDN/>
              <w:spacing w:line="276" w:lineRule="auto"/>
              <w:jc w:val="both"/>
              <w:rPr>
                <w:sz w:val="22"/>
                <w:szCs w:val="22"/>
                <w:lang w:val="en-US"/>
              </w:rPr>
            </w:pPr>
          </w:p>
        </w:tc>
        <w:tc>
          <w:tcPr>
            <w:tcW w:w="1191" w:type="pct"/>
            <w:shd w:val="clear" w:color="auto" w:fill="auto"/>
            <w:noWrap/>
            <w:vAlign w:val="center"/>
            <w:hideMark/>
          </w:tcPr>
          <w:p w14:paraId="4B842C84" w14:textId="77777777" w:rsidR="009006BA" w:rsidRPr="00953054" w:rsidRDefault="009006BA" w:rsidP="00D900A9">
            <w:pPr>
              <w:autoSpaceDE/>
              <w:autoSpaceDN/>
              <w:spacing w:line="276" w:lineRule="auto"/>
              <w:jc w:val="center"/>
              <w:rPr>
                <w:sz w:val="22"/>
                <w:szCs w:val="22"/>
                <w:lang w:val="en-US"/>
              </w:rPr>
            </w:pPr>
          </w:p>
        </w:tc>
      </w:tr>
      <w:tr w:rsidR="006371C3" w:rsidRPr="00953054" w14:paraId="415BDFDD" w14:textId="77777777" w:rsidTr="00D900A9">
        <w:trPr>
          <w:trHeight w:val="339"/>
        </w:trPr>
        <w:tc>
          <w:tcPr>
            <w:tcW w:w="3316" w:type="pct"/>
            <w:shd w:val="clear" w:color="auto" w:fill="auto"/>
            <w:noWrap/>
            <w:vAlign w:val="center"/>
          </w:tcPr>
          <w:p w14:paraId="04925F5E" w14:textId="1DCA61B7" w:rsidR="006371C3" w:rsidRPr="00953054" w:rsidRDefault="006371C3" w:rsidP="006371C3">
            <w:pPr>
              <w:autoSpaceDE/>
              <w:autoSpaceDN/>
              <w:spacing w:line="276" w:lineRule="auto"/>
              <w:jc w:val="both"/>
              <w:rPr>
                <w:sz w:val="22"/>
                <w:szCs w:val="22"/>
                <w:lang w:val="en-US"/>
              </w:rPr>
            </w:pPr>
            <w:r w:rsidRPr="007155EF">
              <w:rPr>
                <w:lang w:val="en-US"/>
              </w:rPr>
              <w:t>Exchequer releases</w:t>
            </w:r>
          </w:p>
        </w:tc>
        <w:tc>
          <w:tcPr>
            <w:tcW w:w="493" w:type="pct"/>
            <w:shd w:val="clear" w:color="auto" w:fill="auto"/>
            <w:noWrap/>
          </w:tcPr>
          <w:p w14:paraId="7E613B3D" w14:textId="77777777" w:rsidR="006371C3" w:rsidRPr="00953054" w:rsidRDefault="006371C3" w:rsidP="006371C3">
            <w:pPr>
              <w:autoSpaceDE/>
              <w:autoSpaceDN/>
              <w:spacing w:line="276" w:lineRule="auto"/>
              <w:jc w:val="both"/>
              <w:rPr>
                <w:sz w:val="22"/>
                <w:szCs w:val="22"/>
                <w:lang w:val="en-US"/>
              </w:rPr>
            </w:pPr>
          </w:p>
        </w:tc>
        <w:tc>
          <w:tcPr>
            <w:tcW w:w="1191" w:type="pct"/>
            <w:shd w:val="clear" w:color="auto" w:fill="auto"/>
            <w:noWrap/>
            <w:vAlign w:val="center"/>
          </w:tcPr>
          <w:p w14:paraId="732A85CC" w14:textId="77777777" w:rsidR="006371C3" w:rsidRPr="00953054" w:rsidRDefault="006371C3" w:rsidP="00D900A9">
            <w:pPr>
              <w:autoSpaceDE/>
              <w:autoSpaceDN/>
              <w:spacing w:line="276" w:lineRule="auto"/>
              <w:jc w:val="center"/>
              <w:rPr>
                <w:sz w:val="22"/>
                <w:szCs w:val="22"/>
                <w:lang w:val="en-US"/>
              </w:rPr>
            </w:pPr>
            <w:r w:rsidRPr="00953054">
              <w:rPr>
                <w:sz w:val="22"/>
                <w:szCs w:val="22"/>
                <w:lang w:val="en-US"/>
              </w:rPr>
              <w:t>xxx</w:t>
            </w:r>
          </w:p>
        </w:tc>
      </w:tr>
      <w:tr w:rsidR="006371C3" w:rsidRPr="00953054" w14:paraId="5933B03D" w14:textId="77777777" w:rsidTr="00D900A9">
        <w:trPr>
          <w:trHeight w:val="339"/>
        </w:trPr>
        <w:tc>
          <w:tcPr>
            <w:tcW w:w="3316" w:type="pct"/>
            <w:shd w:val="clear" w:color="auto" w:fill="auto"/>
            <w:noWrap/>
            <w:vAlign w:val="center"/>
          </w:tcPr>
          <w:p w14:paraId="7CA80BC1" w14:textId="1B774272" w:rsidR="006371C3" w:rsidRPr="00953054" w:rsidRDefault="006371C3" w:rsidP="006371C3">
            <w:pPr>
              <w:autoSpaceDE/>
              <w:autoSpaceDN/>
              <w:spacing w:line="276" w:lineRule="auto"/>
              <w:jc w:val="both"/>
              <w:rPr>
                <w:sz w:val="22"/>
                <w:szCs w:val="22"/>
                <w:lang w:val="en-US"/>
              </w:rPr>
            </w:pPr>
            <w:r w:rsidRPr="007155EF">
              <w:rPr>
                <w:lang w:val="en-US"/>
              </w:rPr>
              <w:t>Transfers from other government agencies</w:t>
            </w:r>
          </w:p>
        </w:tc>
        <w:tc>
          <w:tcPr>
            <w:tcW w:w="493" w:type="pct"/>
            <w:shd w:val="clear" w:color="auto" w:fill="auto"/>
            <w:noWrap/>
          </w:tcPr>
          <w:p w14:paraId="55D7EF96" w14:textId="77777777" w:rsidR="006371C3" w:rsidRPr="00953054" w:rsidRDefault="006371C3" w:rsidP="006371C3">
            <w:pPr>
              <w:autoSpaceDE/>
              <w:autoSpaceDN/>
              <w:spacing w:line="276" w:lineRule="auto"/>
              <w:jc w:val="both"/>
              <w:rPr>
                <w:sz w:val="22"/>
                <w:szCs w:val="22"/>
                <w:lang w:val="en-US"/>
              </w:rPr>
            </w:pPr>
          </w:p>
        </w:tc>
        <w:tc>
          <w:tcPr>
            <w:tcW w:w="1191" w:type="pct"/>
            <w:shd w:val="clear" w:color="auto" w:fill="auto"/>
            <w:noWrap/>
            <w:vAlign w:val="center"/>
          </w:tcPr>
          <w:p w14:paraId="580F2CBA" w14:textId="77777777" w:rsidR="006371C3" w:rsidRPr="00953054" w:rsidRDefault="006371C3" w:rsidP="00D900A9">
            <w:pPr>
              <w:autoSpaceDE/>
              <w:autoSpaceDN/>
              <w:spacing w:line="276" w:lineRule="auto"/>
              <w:jc w:val="center"/>
              <w:rPr>
                <w:sz w:val="22"/>
                <w:szCs w:val="22"/>
                <w:lang w:val="en-US"/>
              </w:rPr>
            </w:pPr>
            <w:r w:rsidRPr="00953054">
              <w:rPr>
                <w:sz w:val="22"/>
                <w:szCs w:val="22"/>
                <w:lang w:val="en-US"/>
              </w:rPr>
              <w:t>xxx</w:t>
            </w:r>
          </w:p>
        </w:tc>
      </w:tr>
      <w:tr w:rsidR="006371C3" w:rsidRPr="00953054" w14:paraId="31CE9BF6" w14:textId="77777777" w:rsidTr="00D900A9">
        <w:trPr>
          <w:trHeight w:val="339"/>
        </w:trPr>
        <w:tc>
          <w:tcPr>
            <w:tcW w:w="3316" w:type="pct"/>
            <w:shd w:val="clear" w:color="auto" w:fill="auto"/>
            <w:noWrap/>
            <w:vAlign w:val="center"/>
          </w:tcPr>
          <w:p w14:paraId="2EFCF7BE" w14:textId="3A2780D9" w:rsidR="006371C3" w:rsidRPr="00953054" w:rsidRDefault="006371C3" w:rsidP="006371C3">
            <w:pPr>
              <w:autoSpaceDE/>
              <w:autoSpaceDN/>
              <w:spacing w:line="276" w:lineRule="auto"/>
              <w:jc w:val="both"/>
              <w:rPr>
                <w:sz w:val="22"/>
                <w:szCs w:val="22"/>
                <w:lang w:val="en-US"/>
              </w:rPr>
            </w:pPr>
            <w:r w:rsidRPr="007155EF">
              <w:rPr>
                <w:lang w:val="en-US"/>
              </w:rPr>
              <w:t>Other grants</w:t>
            </w:r>
          </w:p>
        </w:tc>
        <w:tc>
          <w:tcPr>
            <w:tcW w:w="493" w:type="pct"/>
            <w:shd w:val="clear" w:color="auto" w:fill="auto"/>
            <w:noWrap/>
          </w:tcPr>
          <w:p w14:paraId="39B8F6DC" w14:textId="77777777" w:rsidR="006371C3" w:rsidRPr="00953054" w:rsidRDefault="006371C3" w:rsidP="006371C3">
            <w:pPr>
              <w:autoSpaceDE/>
              <w:autoSpaceDN/>
              <w:spacing w:line="276" w:lineRule="auto"/>
              <w:jc w:val="both"/>
              <w:rPr>
                <w:sz w:val="22"/>
                <w:szCs w:val="22"/>
                <w:lang w:val="en-US"/>
              </w:rPr>
            </w:pPr>
          </w:p>
        </w:tc>
        <w:tc>
          <w:tcPr>
            <w:tcW w:w="1191" w:type="pct"/>
            <w:shd w:val="clear" w:color="auto" w:fill="auto"/>
            <w:noWrap/>
            <w:vAlign w:val="center"/>
          </w:tcPr>
          <w:p w14:paraId="07E330AA" w14:textId="77777777" w:rsidR="006371C3" w:rsidRPr="00953054" w:rsidRDefault="006371C3" w:rsidP="00D900A9">
            <w:pPr>
              <w:autoSpaceDE/>
              <w:autoSpaceDN/>
              <w:spacing w:line="276" w:lineRule="auto"/>
              <w:jc w:val="center"/>
              <w:rPr>
                <w:sz w:val="22"/>
                <w:szCs w:val="22"/>
                <w:lang w:val="en-US"/>
              </w:rPr>
            </w:pPr>
            <w:r w:rsidRPr="00953054">
              <w:rPr>
                <w:sz w:val="22"/>
                <w:szCs w:val="22"/>
                <w:lang w:val="en-US"/>
              </w:rPr>
              <w:t>xxx</w:t>
            </w:r>
          </w:p>
        </w:tc>
      </w:tr>
      <w:tr w:rsidR="006371C3" w:rsidRPr="00953054" w14:paraId="3683570C" w14:textId="77777777" w:rsidTr="00D900A9">
        <w:trPr>
          <w:trHeight w:val="339"/>
        </w:trPr>
        <w:tc>
          <w:tcPr>
            <w:tcW w:w="3316" w:type="pct"/>
            <w:shd w:val="clear" w:color="auto" w:fill="auto"/>
            <w:noWrap/>
            <w:vAlign w:val="center"/>
          </w:tcPr>
          <w:p w14:paraId="53B80368" w14:textId="1886CEA4" w:rsidR="006371C3" w:rsidRPr="00953054" w:rsidRDefault="006371C3" w:rsidP="006371C3">
            <w:pPr>
              <w:autoSpaceDE/>
              <w:autoSpaceDN/>
              <w:spacing w:line="276" w:lineRule="auto"/>
              <w:jc w:val="both"/>
              <w:rPr>
                <w:sz w:val="22"/>
                <w:szCs w:val="22"/>
                <w:lang w:val="en-US"/>
              </w:rPr>
            </w:pPr>
            <w:r w:rsidRPr="007155EF">
              <w:rPr>
                <w:lang w:val="en-US"/>
              </w:rPr>
              <w:t xml:space="preserve">Own Source Revenue </w:t>
            </w:r>
          </w:p>
        </w:tc>
        <w:tc>
          <w:tcPr>
            <w:tcW w:w="493" w:type="pct"/>
            <w:shd w:val="clear" w:color="auto" w:fill="auto"/>
            <w:noWrap/>
          </w:tcPr>
          <w:p w14:paraId="55678FFC" w14:textId="77777777" w:rsidR="006371C3" w:rsidRPr="00953054" w:rsidRDefault="006371C3" w:rsidP="006371C3">
            <w:pPr>
              <w:autoSpaceDE/>
              <w:autoSpaceDN/>
              <w:spacing w:line="276" w:lineRule="auto"/>
              <w:jc w:val="both"/>
              <w:rPr>
                <w:sz w:val="22"/>
                <w:szCs w:val="22"/>
                <w:lang w:val="en-US"/>
              </w:rPr>
            </w:pPr>
          </w:p>
        </w:tc>
        <w:tc>
          <w:tcPr>
            <w:tcW w:w="1191" w:type="pct"/>
            <w:shd w:val="clear" w:color="auto" w:fill="auto"/>
            <w:noWrap/>
            <w:vAlign w:val="center"/>
          </w:tcPr>
          <w:p w14:paraId="010BA346" w14:textId="0C0E31F3" w:rsidR="006371C3" w:rsidRPr="00953054" w:rsidRDefault="004C7E71" w:rsidP="00D900A9">
            <w:pPr>
              <w:autoSpaceDE/>
              <w:autoSpaceDN/>
              <w:spacing w:line="276" w:lineRule="auto"/>
              <w:jc w:val="center"/>
              <w:rPr>
                <w:sz w:val="22"/>
                <w:szCs w:val="22"/>
                <w:lang w:val="en-US"/>
              </w:rPr>
            </w:pPr>
            <w:r>
              <w:rPr>
                <w:sz w:val="22"/>
                <w:szCs w:val="22"/>
                <w:lang w:val="en-US"/>
              </w:rPr>
              <w:t>x</w:t>
            </w:r>
            <w:r w:rsidR="00334B04">
              <w:rPr>
                <w:sz w:val="22"/>
                <w:szCs w:val="22"/>
                <w:lang w:val="en-US"/>
              </w:rPr>
              <w:t>xx</w:t>
            </w:r>
          </w:p>
        </w:tc>
      </w:tr>
      <w:tr w:rsidR="006371C3" w:rsidRPr="00953054" w14:paraId="481F4C6D" w14:textId="77777777" w:rsidTr="00D900A9">
        <w:trPr>
          <w:trHeight w:val="339"/>
        </w:trPr>
        <w:tc>
          <w:tcPr>
            <w:tcW w:w="3316" w:type="pct"/>
            <w:shd w:val="clear" w:color="auto" w:fill="auto"/>
            <w:noWrap/>
            <w:vAlign w:val="center"/>
          </w:tcPr>
          <w:p w14:paraId="46227A5A" w14:textId="06B219D6" w:rsidR="006371C3" w:rsidRPr="00953054" w:rsidRDefault="006371C3" w:rsidP="006371C3">
            <w:pPr>
              <w:autoSpaceDE/>
              <w:autoSpaceDN/>
              <w:spacing w:line="276" w:lineRule="auto"/>
              <w:jc w:val="both"/>
              <w:rPr>
                <w:sz w:val="22"/>
                <w:szCs w:val="22"/>
                <w:lang w:val="en-US"/>
              </w:rPr>
            </w:pPr>
            <w:r w:rsidRPr="00A67C13">
              <w:rPr>
                <w:sz w:val="22"/>
                <w:szCs w:val="22"/>
                <w:lang w:val="en-US"/>
              </w:rPr>
              <w:t>Miscellaneous Revenue</w:t>
            </w:r>
          </w:p>
        </w:tc>
        <w:tc>
          <w:tcPr>
            <w:tcW w:w="493" w:type="pct"/>
            <w:shd w:val="clear" w:color="auto" w:fill="auto"/>
            <w:noWrap/>
          </w:tcPr>
          <w:p w14:paraId="33BCA7DC" w14:textId="77777777" w:rsidR="006371C3" w:rsidRPr="00953054" w:rsidRDefault="006371C3" w:rsidP="006371C3">
            <w:pPr>
              <w:autoSpaceDE/>
              <w:autoSpaceDN/>
              <w:spacing w:line="276" w:lineRule="auto"/>
              <w:jc w:val="both"/>
              <w:rPr>
                <w:sz w:val="22"/>
                <w:szCs w:val="22"/>
                <w:lang w:val="en-US"/>
              </w:rPr>
            </w:pPr>
          </w:p>
        </w:tc>
        <w:tc>
          <w:tcPr>
            <w:tcW w:w="1191" w:type="pct"/>
            <w:shd w:val="clear" w:color="auto" w:fill="auto"/>
            <w:noWrap/>
            <w:vAlign w:val="center"/>
          </w:tcPr>
          <w:p w14:paraId="6780829A" w14:textId="179EF34C" w:rsidR="006371C3" w:rsidRPr="00953054" w:rsidRDefault="004C7E71" w:rsidP="00D900A9">
            <w:pPr>
              <w:autoSpaceDE/>
              <w:autoSpaceDN/>
              <w:spacing w:line="276" w:lineRule="auto"/>
              <w:jc w:val="center"/>
              <w:rPr>
                <w:sz w:val="22"/>
                <w:szCs w:val="22"/>
                <w:lang w:val="en-US"/>
              </w:rPr>
            </w:pPr>
            <w:r>
              <w:rPr>
                <w:sz w:val="22"/>
                <w:szCs w:val="22"/>
                <w:lang w:val="en-US"/>
              </w:rPr>
              <w:t>x</w:t>
            </w:r>
            <w:r w:rsidR="00334B04">
              <w:rPr>
                <w:sz w:val="22"/>
                <w:szCs w:val="22"/>
                <w:lang w:val="en-US"/>
              </w:rPr>
              <w:t>xx</w:t>
            </w:r>
          </w:p>
        </w:tc>
      </w:tr>
      <w:tr w:rsidR="006371C3" w:rsidRPr="00953054" w14:paraId="5836C74A" w14:textId="77777777" w:rsidTr="00D900A9">
        <w:trPr>
          <w:trHeight w:val="339"/>
        </w:trPr>
        <w:tc>
          <w:tcPr>
            <w:tcW w:w="3316" w:type="pct"/>
            <w:shd w:val="clear" w:color="auto" w:fill="auto"/>
            <w:noWrap/>
            <w:vAlign w:val="center"/>
          </w:tcPr>
          <w:p w14:paraId="69A10C3B" w14:textId="16C7392E" w:rsidR="006371C3" w:rsidRPr="00953054" w:rsidRDefault="0090355C" w:rsidP="006371C3">
            <w:pPr>
              <w:autoSpaceDE/>
              <w:autoSpaceDN/>
              <w:spacing w:line="276" w:lineRule="auto"/>
              <w:jc w:val="both"/>
              <w:rPr>
                <w:sz w:val="22"/>
                <w:szCs w:val="22"/>
                <w:lang w:val="en-US"/>
              </w:rPr>
            </w:pPr>
            <w:r>
              <w:rPr>
                <w:lang w:val="en-US"/>
              </w:rPr>
              <w:t>Other incomes</w:t>
            </w:r>
          </w:p>
        </w:tc>
        <w:tc>
          <w:tcPr>
            <w:tcW w:w="493" w:type="pct"/>
            <w:shd w:val="clear" w:color="auto" w:fill="auto"/>
            <w:noWrap/>
          </w:tcPr>
          <w:p w14:paraId="625F3356" w14:textId="77777777" w:rsidR="006371C3" w:rsidRPr="00953054" w:rsidRDefault="006371C3" w:rsidP="006371C3">
            <w:pPr>
              <w:autoSpaceDE/>
              <w:autoSpaceDN/>
              <w:spacing w:line="276" w:lineRule="auto"/>
              <w:jc w:val="both"/>
              <w:rPr>
                <w:sz w:val="22"/>
                <w:szCs w:val="22"/>
                <w:lang w:val="en-US"/>
              </w:rPr>
            </w:pPr>
          </w:p>
        </w:tc>
        <w:tc>
          <w:tcPr>
            <w:tcW w:w="1191" w:type="pct"/>
            <w:shd w:val="clear" w:color="auto" w:fill="auto"/>
            <w:noWrap/>
            <w:vAlign w:val="center"/>
          </w:tcPr>
          <w:p w14:paraId="79414667" w14:textId="77777777" w:rsidR="006371C3" w:rsidRPr="00953054" w:rsidRDefault="006371C3" w:rsidP="00D900A9">
            <w:pPr>
              <w:autoSpaceDE/>
              <w:autoSpaceDN/>
              <w:spacing w:line="276" w:lineRule="auto"/>
              <w:jc w:val="center"/>
              <w:rPr>
                <w:sz w:val="22"/>
                <w:szCs w:val="22"/>
                <w:lang w:val="en-US"/>
              </w:rPr>
            </w:pPr>
          </w:p>
        </w:tc>
      </w:tr>
      <w:tr w:rsidR="009006BA" w:rsidRPr="00953054" w14:paraId="60178368" w14:textId="77777777" w:rsidTr="00D900A9">
        <w:trPr>
          <w:trHeight w:val="339"/>
        </w:trPr>
        <w:tc>
          <w:tcPr>
            <w:tcW w:w="3316" w:type="pct"/>
            <w:shd w:val="clear" w:color="auto" w:fill="auto"/>
            <w:noWrap/>
            <w:vAlign w:val="center"/>
            <w:hideMark/>
          </w:tcPr>
          <w:p w14:paraId="5E41FAAA" w14:textId="77777777" w:rsidR="009006BA" w:rsidRPr="00953054" w:rsidRDefault="009006BA" w:rsidP="002122A0">
            <w:pPr>
              <w:autoSpaceDE/>
              <w:autoSpaceDN/>
              <w:spacing w:line="276" w:lineRule="auto"/>
              <w:jc w:val="both"/>
              <w:rPr>
                <w:sz w:val="22"/>
                <w:szCs w:val="22"/>
                <w:lang w:val="en-US"/>
              </w:rPr>
            </w:pPr>
            <w:r w:rsidRPr="00953054">
              <w:rPr>
                <w:b/>
                <w:bCs/>
                <w:sz w:val="22"/>
                <w:szCs w:val="22"/>
                <w:lang w:val="en-US"/>
              </w:rPr>
              <w:t>Total receipts</w:t>
            </w:r>
          </w:p>
        </w:tc>
        <w:tc>
          <w:tcPr>
            <w:tcW w:w="493" w:type="pct"/>
            <w:shd w:val="clear" w:color="auto" w:fill="auto"/>
            <w:noWrap/>
            <w:hideMark/>
          </w:tcPr>
          <w:p w14:paraId="243A44D8" w14:textId="77777777" w:rsidR="009006BA" w:rsidRPr="00953054" w:rsidRDefault="009006BA" w:rsidP="002122A0">
            <w:pPr>
              <w:autoSpaceDE/>
              <w:autoSpaceDN/>
              <w:spacing w:line="276" w:lineRule="auto"/>
              <w:jc w:val="both"/>
              <w:rPr>
                <w:sz w:val="22"/>
                <w:szCs w:val="22"/>
                <w:lang w:val="en-US"/>
              </w:rPr>
            </w:pPr>
          </w:p>
        </w:tc>
        <w:tc>
          <w:tcPr>
            <w:tcW w:w="1191" w:type="pct"/>
            <w:shd w:val="clear" w:color="auto" w:fill="auto"/>
            <w:noWrap/>
            <w:vAlign w:val="center"/>
            <w:hideMark/>
          </w:tcPr>
          <w:p w14:paraId="6A6FDA53" w14:textId="77777777" w:rsidR="009006BA" w:rsidRPr="00953054" w:rsidRDefault="009006BA" w:rsidP="00D900A9">
            <w:pPr>
              <w:autoSpaceDE/>
              <w:autoSpaceDN/>
              <w:spacing w:line="276" w:lineRule="auto"/>
              <w:jc w:val="center"/>
              <w:rPr>
                <w:b/>
                <w:bCs/>
                <w:sz w:val="22"/>
                <w:szCs w:val="22"/>
                <w:lang w:val="en-US"/>
              </w:rPr>
            </w:pPr>
            <w:r w:rsidRPr="00953054">
              <w:rPr>
                <w:b/>
                <w:bCs/>
                <w:sz w:val="22"/>
                <w:szCs w:val="22"/>
                <w:lang w:val="en-US"/>
              </w:rPr>
              <w:t>xxx</w:t>
            </w:r>
          </w:p>
        </w:tc>
      </w:tr>
      <w:tr w:rsidR="009006BA" w:rsidRPr="00953054" w14:paraId="6557100F" w14:textId="77777777" w:rsidTr="00D900A9">
        <w:trPr>
          <w:trHeight w:val="339"/>
        </w:trPr>
        <w:tc>
          <w:tcPr>
            <w:tcW w:w="3316" w:type="pct"/>
            <w:shd w:val="clear" w:color="auto" w:fill="auto"/>
            <w:noWrap/>
            <w:vAlign w:val="center"/>
            <w:hideMark/>
          </w:tcPr>
          <w:p w14:paraId="01192425" w14:textId="77777777" w:rsidR="009006BA" w:rsidRPr="00953054" w:rsidRDefault="009006BA" w:rsidP="002122A0">
            <w:pPr>
              <w:autoSpaceDE/>
              <w:autoSpaceDN/>
              <w:spacing w:line="276" w:lineRule="auto"/>
              <w:jc w:val="both"/>
              <w:rPr>
                <w:b/>
                <w:bCs/>
                <w:sz w:val="22"/>
                <w:szCs w:val="22"/>
                <w:lang w:val="en-US"/>
              </w:rPr>
            </w:pPr>
            <w:r w:rsidRPr="00953054">
              <w:rPr>
                <w:b/>
                <w:bCs/>
                <w:sz w:val="22"/>
                <w:szCs w:val="22"/>
                <w:lang w:val="en-US"/>
              </w:rPr>
              <w:t>Payments</w:t>
            </w:r>
          </w:p>
        </w:tc>
        <w:tc>
          <w:tcPr>
            <w:tcW w:w="493" w:type="pct"/>
            <w:shd w:val="clear" w:color="auto" w:fill="auto"/>
            <w:noWrap/>
            <w:hideMark/>
          </w:tcPr>
          <w:p w14:paraId="3C8C607B" w14:textId="77777777" w:rsidR="009006BA" w:rsidRPr="00953054" w:rsidRDefault="009006BA" w:rsidP="002122A0">
            <w:pPr>
              <w:autoSpaceDE/>
              <w:autoSpaceDN/>
              <w:spacing w:line="276" w:lineRule="auto"/>
              <w:jc w:val="both"/>
              <w:rPr>
                <w:sz w:val="22"/>
                <w:szCs w:val="22"/>
                <w:lang w:val="en-US"/>
              </w:rPr>
            </w:pPr>
          </w:p>
        </w:tc>
        <w:tc>
          <w:tcPr>
            <w:tcW w:w="1191" w:type="pct"/>
            <w:shd w:val="clear" w:color="auto" w:fill="auto"/>
            <w:noWrap/>
            <w:vAlign w:val="center"/>
            <w:hideMark/>
          </w:tcPr>
          <w:p w14:paraId="705E1BA2" w14:textId="77777777" w:rsidR="009006BA" w:rsidRPr="00953054" w:rsidRDefault="009006BA" w:rsidP="00D900A9">
            <w:pPr>
              <w:autoSpaceDE/>
              <w:autoSpaceDN/>
              <w:spacing w:line="276" w:lineRule="auto"/>
              <w:jc w:val="center"/>
              <w:rPr>
                <w:sz w:val="22"/>
                <w:szCs w:val="22"/>
                <w:lang w:val="en-US"/>
              </w:rPr>
            </w:pPr>
          </w:p>
        </w:tc>
      </w:tr>
      <w:tr w:rsidR="009006BA" w:rsidRPr="00953054" w14:paraId="7015F4E2" w14:textId="77777777" w:rsidTr="00D900A9">
        <w:trPr>
          <w:trHeight w:val="339"/>
        </w:trPr>
        <w:tc>
          <w:tcPr>
            <w:tcW w:w="3316" w:type="pct"/>
            <w:shd w:val="clear" w:color="auto" w:fill="auto"/>
            <w:noWrap/>
            <w:vAlign w:val="center"/>
          </w:tcPr>
          <w:p w14:paraId="580FF32D" w14:textId="77777777" w:rsidR="009006BA" w:rsidRPr="00953054" w:rsidRDefault="009006BA" w:rsidP="002122A0">
            <w:pPr>
              <w:autoSpaceDE/>
              <w:autoSpaceDN/>
              <w:spacing w:line="276" w:lineRule="auto"/>
              <w:jc w:val="both"/>
              <w:rPr>
                <w:sz w:val="22"/>
                <w:szCs w:val="22"/>
                <w:lang w:val="en-US"/>
              </w:rPr>
            </w:pPr>
            <w:r w:rsidRPr="00953054">
              <w:rPr>
                <w:sz w:val="22"/>
                <w:szCs w:val="22"/>
                <w:lang w:val="en-US"/>
              </w:rPr>
              <w:t>Employee costs</w:t>
            </w:r>
          </w:p>
        </w:tc>
        <w:tc>
          <w:tcPr>
            <w:tcW w:w="493" w:type="pct"/>
            <w:shd w:val="clear" w:color="auto" w:fill="auto"/>
            <w:noWrap/>
            <w:vAlign w:val="center"/>
          </w:tcPr>
          <w:p w14:paraId="76F0FC7B" w14:textId="77777777" w:rsidR="009006BA" w:rsidRPr="00953054" w:rsidRDefault="009006BA" w:rsidP="002122A0">
            <w:pPr>
              <w:autoSpaceDE/>
              <w:autoSpaceDN/>
              <w:spacing w:line="276" w:lineRule="auto"/>
              <w:jc w:val="both"/>
              <w:rPr>
                <w:sz w:val="22"/>
                <w:szCs w:val="22"/>
                <w:lang w:val="en-US"/>
              </w:rPr>
            </w:pPr>
          </w:p>
        </w:tc>
        <w:tc>
          <w:tcPr>
            <w:tcW w:w="1191" w:type="pct"/>
            <w:shd w:val="clear" w:color="auto" w:fill="auto"/>
            <w:noWrap/>
            <w:vAlign w:val="center"/>
          </w:tcPr>
          <w:p w14:paraId="1612F38C" w14:textId="77777777" w:rsidR="009006BA" w:rsidRPr="00953054" w:rsidRDefault="009006BA" w:rsidP="00D900A9">
            <w:pPr>
              <w:autoSpaceDE/>
              <w:autoSpaceDN/>
              <w:spacing w:line="276" w:lineRule="auto"/>
              <w:jc w:val="center"/>
              <w:rPr>
                <w:sz w:val="22"/>
                <w:szCs w:val="22"/>
                <w:lang w:val="en-US"/>
              </w:rPr>
            </w:pPr>
            <w:r w:rsidRPr="00953054">
              <w:rPr>
                <w:sz w:val="22"/>
                <w:szCs w:val="22"/>
                <w:lang w:val="en-US"/>
              </w:rPr>
              <w:t>xxx</w:t>
            </w:r>
          </w:p>
        </w:tc>
      </w:tr>
      <w:tr w:rsidR="009006BA" w:rsidRPr="00953054" w14:paraId="35F227B2" w14:textId="77777777" w:rsidTr="00D900A9">
        <w:trPr>
          <w:trHeight w:val="339"/>
        </w:trPr>
        <w:tc>
          <w:tcPr>
            <w:tcW w:w="3316" w:type="pct"/>
            <w:shd w:val="clear" w:color="auto" w:fill="auto"/>
            <w:noWrap/>
            <w:vAlign w:val="center"/>
          </w:tcPr>
          <w:p w14:paraId="156076B1" w14:textId="77777777" w:rsidR="009006BA" w:rsidRPr="00953054" w:rsidRDefault="009006BA" w:rsidP="002122A0">
            <w:pPr>
              <w:autoSpaceDE/>
              <w:autoSpaceDN/>
              <w:spacing w:line="276" w:lineRule="auto"/>
              <w:jc w:val="both"/>
              <w:rPr>
                <w:sz w:val="22"/>
                <w:szCs w:val="22"/>
                <w:lang w:val="en-US"/>
              </w:rPr>
            </w:pPr>
            <w:r w:rsidRPr="00953054">
              <w:rPr>
                <w:sz w:val="22"/>
                <w:szCs w:val="22"/>
                <w:lang w:val="en-US"/>
              </w:rPr>
              <w:t>Use of goods and services</w:t>
            </w:r>
          </w:p>
        </w:tc>
        <w:tc>
          <w:tcPr>
            <w:tcW w:w="493" w:type="pct"/>
            <w:shd w:val="clear" w:color="auto" w:fill="auto"/>
            <w:noWrap/>
            <w:vAlign w:val="center"/>
          </w:tcPr>
          <w:p w14:paraId="30B6300E" w14:textId="77777777" w:rsidR="009006BA" w:rsidRPr="00953054" w:rsidRDefault="009006BA" w:rsidP="002122A0">
            <w:pPr>
              <w:autoSpaceDE/>
              <w:autoSpaceDN/>
              <w:spacing w:line="276" w:lineRule="auto"/>
              <w:jc w:val="both"/>
              <w:rPr>
                <w:sz w:val="22"/>
                <w:szCs w:val="22"/>
                <w:lang w:val="en-US"/>
              </w:rPr>
            </w:pPr>
          </w:p>
        </w:tc>
        <w:tc>
          <w:tcPr>
            <w:tcW w:w="1191" w:type="pct"/>
            <w:shd w:val="clear" w:color="auto" w:fill="auto"/>
            <w:noWrap/>
            <w:vAlign w:val="center"/>
          </w:tcPr>
          <w:p w14:paraId="585E5510" w14:textId="77777777" w:rsidR="009006BA" w:rsidRPr="00953054" w:rsidRDefault="009006BA" w:rsidP="00D900A9">
            <w:pPr>
              <w:autoSpaceDE/>
              <w:autoSpaceDN/>
              <w:spacing w:line="276" w:lineRule="auto"/>
              <w:jc w:val="center"/>
              <w:rPr>
                <w:sz w:val="22"/>
                <w:szCs w:val="22"/>
                <w:lang w:val="en-US"/>
              </w:rPr>
            </w:pPr>
            <w:r w:rsidRPr="00953054">
              <w:rPr>
                <w:sz w:val="22"/>
                <w:szCs w:val="22"/>
                <w:lang w:val="en-US"/>
              </w:rPr>
              <w:t>xxx</w:t>
            </w:r>
          </w:p>
        </w:tc>
      </w:tr>
      <w:tr w:rsidR="009006BA" w:rsidRPr="00953054" w14:paraId="15933CBA" w14:textId="77777777" w:rsidTr="00D900A9">
        <w:trPr>
          <w:trHeight w:val="339"/>
        </w:trPr>
        <w:tc>
          <w:tcPr>
            <w:tcW w:w="3316" w:type="pct"/>
            <w:shd w:val="clear" w:color="auto" w:fill="auto"/>
            <w:noWrap/>
            <w:vAlign w:val="center"/>
          </w:tcPr>
          <w:p w14:paraId="25E9AC2F" w14:textId="77777777" w:rsidR="009006BA" w:rsidRPr="00953054" w:rsidRDefault="009006BA" w:rsidP="002122A0">
            <w:pPr>
              <w:autoSpaceDE/>
              <w:autoSpaceDN/>
              <w:spacing w:line="276" w:lineRule="auto"/>
              <w:jc w:val="both"/>
              <w:rPr>
                <w:sz w:val="22"/>
                <w:szCs w:val="22"/>
                <w:lang w:val="en-US"/>
              </w:rPr>
            </w:pPr>
            <w:r w:rsidRPr="00953054">
              <w:rPr>
                <w:sz w:val="22"/>
                <w:szCs w:val="22"/>
                <w:lang w:val="en-US"/>
              </w:rPr>
              <w:t>Transfers to other Government Entities</w:t>
            </w:r>
          </w:p>
        </w:tc>
        <w:tc>
          <w:tcPr>
            <w:tcW w:w="493" w:type="pct"/>
            <w:shd w:val="clear" w:color="auto" w:fill="auto"/>
            <w:noWrap/>
            <w:vAlign w:val="center"/>
          </w:tcPr>
          <w:p w14:paraId="107F5CB8" w14:textId="77777777" w:rsidR="009006BA" w:rsidRPr="00953054" w:rsidRDefault="009006BA" w:rsidP="002122A0">
            <w:pPr>
              <w:autoSpaceDE/>
              <w:autoSpaceDN/>
              <w:spacing w:line="276" w:lineRule="auto"/>
              <w:jc w:val="both"/>
              <w:rPr>
                <w:sz w:val="22"/>
                <w:szCs w:val="22"/>
                <w:lang w:val="en-US"/>
              </w:rPr>
            </w:pPr>
          </w:p>
        </w:tc>
        <w:tc>
          <w:tcPr>
            <w:tcW w:w="1191" w:type="pct"/>
            <w:shd w:val="clear" w:color="auto" w:fill="auto"/>
            <w:noWrap/>
            <w:vAlign w:val="center"/>
          </w:tcPr>
          <w:p w14:paraId="0114C9ED" w14:textId="77777777" w:rsidR="009006BA" w:rsidRPr="00953054" w:rsidRDefault="009006BA" w:rsidP="00D900A9">
            <w:pPr>
              <w:autoSpaceDE/>
              <w:autoSpaceDN/>
              <w:spacing w:line="276" w:lineRule="auto"/>
              <w:jc w:val="center"/>
              <w:rPr>
                <w:sz w:val="22"/>
                <w:szCs w:val="22"/>
                <w:lang w:val="en-US"/>
              </w:rPr>
            </w:pPr>
            <w:r w:rsidRPr="00953054">
              <w:rPr>
                <w:sz w:val="22"/>
                <w:szCs w:val="22"/>
                <w:lang w:val="en-US"/>
              </w:rPr>
              <w:t>xxx</w:t>
            </w:r>
          </w:p>
        </w:tc>
      </w:tr>
      <w:tr w:rsidR="009006BA" w:rsidRPr="00953054" w14:paraId="4B438499" w14:textId="77777777" w:rsidTr="00D900A9">
        <w:trPr>
          <w:trHeight w:val="339"/>
        </w:trPr>
        <w:tc>
          <w:tcPr>
            <w:tcW w:w="3316" w:type="pct"/>
            <w:shd w:val="clear" w:color="auto" w:fill="auto"/>
            <w:noWrap/>
            <w:vAlign w:val="center"/>
          </w:tcPr>
          <w:p w14:paraId="4C8D64D1" w14:textId="77777777" w:rsidR="009006BA" w:rsidRPr="00953054" w:rsidRDefault="009006BA" w:rsidP="002122A0">
            <w:pPr>
              <w:autoSpaceDE/>
              <w:autoSpaceDN/>
              <w:spacing w:line="276" w:lineRule="auto"/>
              <w:jc w:val="both"/>
              <w:rPr>
                <w:sz w:val="22"/>
                <w:szCs w:val="22"/>
                <w:lang w:val="en-US"/>
              </w:rPr>
            </w:pPr>
            <w:r w:rsidRPr="00953054">
              <w:rPr>
                <w:sz w:val="22"/>
                <w:szCs w:val="22"/>
                <w:lang w:val="en-US"/>
              </w:rPr>
              <w:t>Other Grants and Subsidies</w:t>
            </w:r>
          </w:p>
        </w:tc>
        <w:tc>
          <w:tcPr>
            <w:tcW w:w="493" w:type="pct"/>
            <w:shd w:val="clear" w:color="auto" w:fill="auto"/>
            <w:noWrap/>
            <w:vAlign w:val="center"/>
          </w:tcPr>
          <w:p w14:paraId="67618293" w14:textId="77777777" w:rsidR="009006BA" w:rsidRPr="00953054" w:rsidRDefault="009006BA" w:rsidP="002122A0">
            <w:pPr>
              <w:autoSpaceDE/>
              <w:autoSpaceDN/>
              <w:spacing w:line="276" w:lineRule="auto"/>
              <w:jc w:val="both"/>
              <w:rPr>
                <w:sz w:val="22"/>
                <w:szCs w:val="22"/>
                <w:lang w:val="en-US"/>
              </w:rPr>
            </w:pPr>
          </w:p>
        </w:tc>
        <w:tc>
          <w:tcPr>
            <w:tcW w:w="1191" w:type="pct"/>
            <w:shd w:val="clear" w:color="auto" w:fill="auto"/>
            <w:noWrap/>
            <w:vAlign w:val="center"/>
          </w:tcPr>
          <w:p w14:paraId="22DB1F11" w14:textId="77777777" w:rsidR="009006BA" w:rsidRPr="00953054" w:rsidRDefault="009006BA" w:rsidP="00D900A9">
            <w:pPr>
              <w:autoSpaceDE/>
              <w:autoSpaceDN/>
              <w:spacing w:line="276" w:lineRule="auto"/>
              <w:jc w:val="center"/>
              <w:rPr>
                <w:sz w:val="22"/>
                <w:szCs w:val="22"/>
                <w:lang w:val="en-US"/>
              </w:rPr>
            </w:pPr>
            <w:r w:rsidRPr="00953054">
              <w:rPr>
                <w:sz w:val="22"/>
                <w:szCs w:val="22"/>
                <w:lang w:val="en-US"/>
              </w:rPr>
              <w:t>xxx</w:t>
            </w:r>
          </w:p>
        </w:tc>
      </w:tr>
      <w:tr w:rsidR="009006BA" w:rsidRPr="00953054" w14:paraId="38BBE981" w14:textId="77777777" w:rsidTr="00D900A9">
        <w:trPr>
          <w:trHeight w:val="339"/>
        </w:trPr>
        <w:tc>
          <w:tcPr>
            <w:tcW w:w="3316" w:type="pct"/>
            <w:shd w:val="clear" w:color="auto" w:fill="auto"/>
            <w:noWrap/>
            <w:vAlign w:val="center"/>
          </w:tcPr>
          <w:p w14:paraId="7842CEF9" w14:textId="77777777" w:rsidR="009006BA" w:rsidRPr="00953054" w:rsidRDefault="009006BA" w:rsidP="002122A0">
            <w:pPr>
              <w:autoSpaceDE/>
              <w:autoSpaceDN/>
              <w:spacing w:line="276" w:lineRule="auto"/>
              <w:jc w:val="both"/>
              <w:rPr>
                <w:sz w:val="22"/>
                <w:szCs w:val="22"/>
                <w:lang w:val="en-US"/>
              </w:rPr>
            </w:pPr>
            <w:r w:rsidRPr="00953054">
              <w:rPr>
                <w:sz w:val="22"/>
                <w:szCs w:val="22"/>
                <w:lang w:val="en-US"/>
              </w:rPr>
              <w:t>Finance costs</w:t>
            </w:r>
          </w:p>
        </w:tc>
        <w:tc>
          <w:tcPr>
            <w:tcW w:w="493" w:type="pct"/>
            <w:shd w:val="clear" w:color="auto" w:fill="auto"/>
            <w:noWrap/>
            <w:vAlign w:val="center"/>
          </w:tcPr>
          <w:p w14:paraId="360B2E27" w14:textId="77777777" w:rsidR="009006BA" w:rsidRPr="00953054" w:rsidRDefault="009006BA" w:rsidP="002122A0">
            <w:pPr>
              <w:autoSpaceDE/>
              <w:autoSpaceDN/>
              <w:spacing w:line="276" w:lineRule="auto"/>
              <w:jc w:val="both"/>
              <w:rPr>
                <w:sz w:val="22"/>
                <w:szCs w:val="22"/>
                <w:lang w:val="en-US"/>
              </w:rPr>
            </w:pPr>
          </w:p>
        </w:tc>
        <w:tc>
          <w:tcPr>
            <w:tcW w:w="1191" w:type="pct"/>
            <w:shd w:val="clear" w:color="auto" w:fill="auto"/>
            <w:noWrap/>
            <w:vAlign w:val="center"/>
          </w:tcPr>
          <w:p w14:paraId="65F66635" w14:textId="77777777" w:rsidR="009006BA" w:rsidRPr="00953054" w:rsidRDefault="009006BA" w:rsidP="00D900A9">
            <w:pPr>
              <w:autoSpaceDE/>
              <w:autoSpaceDN/>
              <w:spacing w:line="276" w:lineRule="auto"/>
              <w:jc w:val="center"/>
              <w:rPr>
                <w:sz w:val="22"/>
                <w:szCs w:val="22"/>
                <w:lang w:val="en-US"/>
              </w:rPr>
            </w:pPr>
            <w:r w:rsidRPr="00953054">
              <w:rPr>
                <w:sz w:val="22"/>
                <w:szCs w:val="22"/>
                <w:lang w:val="en-US"/>
              </w:rPr>
              <w:t>xxx</w:t>
            </w:r>
          </w:p>
        </w:tc>
      </w:tr>
      <w:tr w:rsidR="009006BA" w:rsidRPr="00953054" w14:paraId="20A1711B" w14:textId="77777777" w:rsidTr="00D900A9">
        <w:trPr>
          <w:trHeight w:val="339"/>
        </w:trPr>
        <w:tc>
          <w:tcPr>
            <w:tcW w:w="3316" w:type="pct"/>
            <w:shd w:val="clear" w:color="auto" w:fill="auto"/>
            <w:noWrap/>
            <w:vAlign w:val="center"/>
          </w:tcPr>
          <w:p w14:paraId="1BF9C312" w14:textId="77777777" w:rsidR="009006BA" w:rsidRPr="00953054" w:rsidRDefault="009006BA" w:rsidP="002122A0">
            <w:pPr>
              <w:autoSpaceDE/>
              <w:autoSpaceDN/>
              <w:spacing w:line="276" w:lineRule="auto"/>
              <w:jc w:val="both"/>
              <w:rPr>
                <w:sz w:val="22"/>
                <w:szCs w:val="22"/>
                <w:lang w:val="en-US"/>
              </w:rPr>
            </w:pPr>
            <w:r w:rsidRPr="00953054">
              <w:rPr>
                <w:color w:val="000000" w:themeColor="text1"/>
                <w:sz w:val="22"/>
                <w:szCs w:val="22"/>
                <w:lang w:val="en-US"/>
              </w:rPr>
              <w:t>Social Benefits</w:t>
            </w:r>
          </w:p>
        </w:tc>
        <w:tc>
          <w:tcPr>
            <w:tcW w:w="493" w:type="pct"/>
            <w:shd w:val="clear" w:color="auto" w:fill="auto"/>
            <w:noWrap/>
            <w:vAlign w:val="center"/>
          </w:tcPr>
          <w:p w14:paraId="57BD4EC6" w14:textId="77777777" w:rsidR="009006BA" w:rsidRPr="00953054" w:rsidRDefault="009006BA" w:rsidP="002122A0">
            <w:pPr>
              <w:autoSpaceDE/>
              <w:autoSpaceDN/>
              <w:spacing w:line="276" w:lineRule="auto"/>
              <w:jc w:val="both"/>
              <w:rPr>
                <w:sz w:val="22"/>
                <w:szCs w:val="22"/>
                <w:lang w:val="en-US"/>
              </w:rPr>
            </w:pPr>
          </w:p>
        </w:tc>
        <w:tc>
          <w:tcPr>
            <w:tcW w:w="1191" w:type="pct"/>
            <w:shd w:val="clear" w:color="auto" w:fill="auto"/>
            <w:noWrap/>
            <w:vAlign w:val="center"/>
          </w:tcPr>
          <w:p w14:paraId="1483D57A" w14:textId="77777777" w:rsidR="009006BA" w:rsidRPr="00953054" w:rsidRDefault="009006BA" w:rsidP="00D900A9">
            <w:pPr>
              <w:autoSpaceDE/>
              <w:autoSpaceDN/>
              <w:spacing w:line="276" w:lineRule="auto"/>
              <w:jc w:val="center"/>
              <w:rPr>
                <w:sz w:val="22"/>
                <w:szCs w:val="22"/>
                <w:lang w:val="en-US"/>
              </w:rPr>
            </w:pPr>
            <w:r w:rsidRPr="00953054">
              <w:rPr>
                <w:color w:val="000000" w:themeColor="text1"/>
                <w:sz w:val="22"/>
                <w:szCs w:val="22"/>
                <w:lang w:val="en-US"/>
              </w:rPr>
              <w:t>xxx</w:t>
            </w:r>
          </w:p>
        </w:tc>
      </w:tr>
      <w:tr w:rsidR="009006BA" w:rsidRPr="00953054" w14:paraId="542B223E" w14:textId="77777777" w:rsidTr="00D900A9">
        <w:trPr>
          <w:trHeight w:val="339"/>
        </w:trPr>
        <w:tc>
          <w:tcPr>
            <w:tcW w:w="3316" w:type="pct"/>
            <w:shd w:val="clear" w:color="auto" w:fill="auto"/>
            <w:noWrap/>
            <w:vAlign w:val="center"/>
            <w:hideMark/>
          </w:tcPr>
          <w:p w14:paraId="6C7CCCBB" w14:textId="77777777" w:rsidR="009006BA" w:rsidRPr="00953054" w:rsidRDefault="009006BA" w:rsidP="002122A0">
            <w:pPr>
              <w:autoSpaceDE/>
              <w:autoSpaceDN/>
              <w:spacing w:line="276" w:lineRule="auto"/>
              <w:jc w:val="both"/>
              <w:rPr>
                <w:sz w:val="22"/>
                <w:szCs w:val="22"/>
                <w:lang w:val="en-US"/>
              </w:rPr>
            </w:pPr>
            <w:r w:rsidRPr="00953054">
              <w:rPr>
                <w:b/>
                <w:bCs/>
                <w:sz w:val="22"/>
                <w:szCs w:val="22"/>
                <w:lang w:val="en-US"/>
              </w:rPr>
              <w:t>Total payments</w:t>
            </w:r>
          </w:p>
        </w:tc>
        <w:tc>
          <w:tcPr>
            <w:tcW w:w="493" w:type="pct"/>
            <w:shd w:val="clear" w:color="auto" w:fill="auto"/>
            <w:noWrap/>
            <w:hideMark/>
          </w:tcPr>
          <w:p w14:paraId="0AC71D6B" w14:textId="77777777" w:rsidR="009006BA" w:rsidRPr="00953054" w:rsidRDefault="009006BA" w:rsidP="002122A0">
            <w:pPr>
              <w:autoSpaceDE/>
              <w:autoSpaceDN/>
              <w:spacing w:line="276" w:lineRule="auto"/>
              <w:jc w:val="both"/>
              <w:rPr>
                <w:sz w:val="22"/>
                <w:szCs w:val="22"/>
                <w:lang w:val="en-US"/>
              </w:rPr>
            </w:pPr>
          </w:p>
        </w:tc>
        <w:tc>
          <w:tcPr>
            <w:tcW w:w="1191" w:type="pct"/>
            <w:shd w:val="clear" w:color="auto" w:fill="auto"/>
            <w:noWrap/>
            <w:vAlign w:val="center"/>
            <w:hideMark/>
          </w:tcPr>
          <w:p w14:paraId="13C0528A" w14:textId="77777777" w:rsidR="009006BA" w:rsidRPr="00953054" w:rsidRDefault="009006BA" w:rsidP="00D900A9">
            <w:pPr>
              <w:autoSpaceDE/>
              <w:autoSpaceDN/>
              <w:spacing w:line="276" w:lineRule="auto"/>
              <w:jc w:val="center"/>
              <w:rPr>
                <w:b/>
                <w:bCs/>
                <w:sz w:val="22"/>
                <w:szCs w:val="22"/>
                <w:lang w:val="en-US"/>
              </w:rPr>
            </w:pPr>
            <w:r w:rsidRPr="00953054">
              <w:rPr>
                <w:b/>
                <w:bCs/>
                <w:sz w:val="22"/>
                <w:szCs w:val="22"/>
                <w:lang w:val="en-US"/>
              </w:rPr>
              <w:t>xxx</w:t>
            </w:r>
          </w:p>
        </w:tc>
      </w:tr>
      <w:tr w:rsidR="009006BA" w:rsidRPr="00953054" w14:paraId="5B1583EE" w14:textId="77777777" w:rsidTr="00D900A9">
        <w:trPr>
          <w:trHeight w:val="339"/>
        </w:trPr>
        <w:tc>
          <w:tcPr>
            <w:tcW w:w="3316" w:type="pct"/>
            <w:shd w:val="clear" w:color="auto" w:fill="auto"/>
            <w:noWrap/>
            <w:vAlign w:val="center"/>
            <w:hideMark/>
          </w:tcPr>
          <w:p w14:paraId="15CD8183" w14:textId="77777777" w:rsidR="009006BA" w:rsidRPr="00953054" w:rsidRDefault="009006BA" w:rsidP="002122A0">
            <w:pPr>
              <w:autoSpaceDE/>
              <w:autoSpaceDN/>
              <w:spacing w:line="276" w:lineRule="auto"/>
              <w:jc w:val="both"/>
              <w:rPr>
                <w:sz w:val="22"/>
                <w:szCs w:val="22"/>
              </w:rPr>
            </w:pPr>
            <w:r w:rsidRPr="3DFA0630">
              <w:rPr>
                <w:b/>
                <w:sz w:val="22"/>
                <w:szCs w:val="22"/>
              </w:rPr>
              <w:t>Net</w:t>
            </w:r>
            <w:r w:rsidRPr="3DFA0630">
              <w:rPr>
                <w:sz w:val="22"/>
                <w:szCs w:val="22"/>
              </w:rPr>
              <w:t xml:space="preserve"> </w:t>
            </w:r>
            <w:r w:rsidRPr="3DFA0630">
              <w:rPr>
                <w:b/>
                <w:sz w:val="22"/>
                <w:szCs w:val="22"/>
              </w:rPr>
              <w:t>cash</w:t>
            </w:r>
            <w:r w:rsidRPr="3DFA0630">
              <w:rPr>
                <w:sz w:val="22"/>
                <w:szCs w:val="22"/>
              </w:rPr>
              <w:t xml:space="preserve"> </w:t>
            </w:r>
            <w:r w:rsidRPr="3DFA0630">
              <w:rPr>
                <w:b/>
                <w:sz w:val="22"/>
                <w:szCs w:val="22"/>
              </w:rPr>
              <w:t>flows</w:t>
            </w:r>
            <w:r w:rsidRPr="3DFA0630">
              <w:rPr>
                <w:sz w:val="22"/>
                <w:szCs w:val="22"/>
              </w:rPr>
              <w:t xml:space="preserve"> </w:t>
            </w:r>
            <w:r w:rsidRPr="3DFA0630">
              <w:rPr>
                <w:b/>
                <w:sz w:val="22"/>
                <w:szCs w:val="22"/>
              </w:rPr>
              <w:t>from/(used in)</w:t>
            </w:r>
            <w:r w:rsidRPr="3DFA0630">
              <w:rPr>
                <w:sz w:val="22"/>
                <w:szCs w:val="22"/>
              </w:rPr>
              <w:t xml:space="preserve"> </w:t>
            </w:r>
            <w:r w:rsidRPr="3DFA0630">
              <w:rPr>
                <w:b/>
                <w:sz w:val="22"/>
                <w:szCs w:val="22"/>
              </w:rPr>
              <w:t>operating</w:t>
            </w:r>
            <w:r w:rsidRPr="3DFA0630">
              <w:rPr>
                <w:sz w:val="22"/>
                <w:szCs w:val="22"/>
              </w:rPr>
              <w:t xml:space="preserve"> </w:t>
            </w:r>
            <w:r w:rsidRPr="3DFA0630">
              <w:rPr>
                <w:b/>
                <w:sz w:val="22"/>
                <w:szCs w:val="22"/>
              </w:rPr>
              <w:t xml:space="preserve">activities </w:t>
            </w:r>
          </w:p>
        </w:tc>
        <w:tc>
          <w:tcPr>
            <w:tcW w:w="493" w:type="pct"/>
            <w:shd w:val="clear" w:color="auto" w:fill="auto"/>
            <w:noWrap/>
            <w:hideMark/>
          </w:tcPr>
          <w:p w14:paraId="07EE4207" w14:textId="1B4E32E1" w:rsidR="009006BA" w:rsidRPr="00953054" w:rsidRDefault="00DF4B45" w:rsidP="002122A0">
            <w:pPr>
              <w:autoSpaceDE/>
              <w:autoSpaceDN/>
              <w:spacing w:line="276" w:lineRule="auto"/>
              <w:jc w:val="right"/>
              <w:rPr>
                <w:sz w:val="22"/>
                <w:szCs w:val="22"/>
                <w:lang w:val="en-US"/>
              </w:rPr>
            </w:pPr>
            <w:r>
              <w:rPr>
                <w:sz w:val="22"/>
                <w:szCs w:val="22"/>
                <w:lang w:val="en-US"/>
              </w:rPr>
              <w:t>4</w:t>
            </w:r>
            <w:r w:rsidR="00F314FC">
              <w:rPr>
                <w:sz w:val="22"/>
                <w:szCs w:val="22"/>
                <w:lang w:val="en-US"/>
              </w:rPr>
              <w:t>3</w:t>
            </w:r>
          </w:p>
        </w:tc>
        <w:tc>
          <w:tcPr>
            <w:tcW w:w="1191" w:type="pct"/>
            <w:shd w:val="clear" w:color="auto" w:fill="auto"/>
            <w:noWrap/>
            <w:vAlign w:val="center"/>
            <w:hideMark/>
          </w:tcPr>
          <w:p w14:paraId="5A67CC4D" w14:textId="77777777" w:rsidR="009006BA" w:rsidRPr="00953054" w:rsidRDefault="009006BA" w:rsidP="00D900A9">
            <w:pPr>
              <w:autoSpaceDE/>
              <w:autoSpaceDN/>
              <w:spacing w:line="276" w:lineRule="auto"/>
              <w:jc w:val="center"/>
              <w:rPr>
                <w:b/>
                <w:bCs/>
                <w:sz w:val="22"/>
                <w:szCs w:val="22"/>
                <w:lang w:val="en-US"/>
              </w:rPr>
            </w:pPr>
            <w:r w:rsidRPr="00953054">
              <w:rPr>
                <w:b/>
                <w:bCs/>
                <w:sz w:val="22"/>
                <w:szCs w:val="22"/>
                <w:lang w:val="en-US"/>
              </w:rPr>
              <w:t>xxx</w:t>
            </w:r>
          </w:p>
        </w:tc>
      </w:tr>
      <w:tr w:rsidR="009006BA" w:rsidRPr="00953054" w14:paraId="71DC9CCD" w14:textId="77777777" w:rsidTr="00D900A9">
        <w:trPr>
          <w:trHeight w:val="339"/>
        </w:trPr>
        <w:tc>
          <w:tcPr>
            <w:tcW w:w="3316" w:type="pct"/>
            <w:shd w:val="clear" w:color="auto" w:fill="auto"/>
            <w:noWrap/>
            <w:vAlign w:val="center"/>
          </w:tcPr>
          <w:p w14:paraId="6373391F" w14:textId="77777777" w:rsidR="009006BA" w:rsidRPr="00953054" w:rsidRDefault="009006BA" w:rsidP="002122A0">
            <w:pPr>
              <w:autoSpaceDE/>
              <w:autoSpaceDN/>
              <w:spacing w:line="276" w:lineRule="auto"/>
              <w:jc w:val="both"/>
              <w:rPr>
                <w:sz w:val="22"/>
                <w:szCs w:val="22"/>
                <w:lang w:val="en-US"/>
              </w:rPr>
            </w:pPr>
          </w:p>
        </w:tc>
        <w:tc>
          <w:tcPr>
            <w:tcW w:w="493" w:type="pct"/>
            <w:shd w:val="clear" w:color="auto" w:fill="auto"/>
            <w:noWrap/>
          </w:tcPr>
          <w:p w14:paraId="5663372C"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tcPr>
          <w:p w14:paraId="374875D1" w14:textId="77777777" w:rsidR="009006BA" w:rsidRPr="00953054" w:rsidRDefault="009006BA" w:rsidP="00D900A9">
            <w:pPr>
              <w:autoSpaceDE/>
              <w:autoSpaceDN/>
              <w:spacing w:line="276" w:lineRule="auto"/>
              <w:jc w:val="center"/>
              <w:rPr>
                <w:sz w:val="22"/>
                <w:szCs w:val="22"/>
                <w:lang w:val="en-US"/>
              </w:rPr>
            </w:pPr>
          </w:p>
        </w:tc>
      </w:tr>
      <w:tr w:rsidR="009006BA" w:rsidRPr="00953054" w14:paraId="23F36F03" w14:textId="77777777" w:rsidTr="00D900A9">
        <w:trPr>
          <w:trHeight w:val="339"/>
        </w:trPr>
        <w:tc>
          <w:tcPr>
            <w:tcW w:w="3316" w:type="pct"/>
            <w:shd w:val="clear" w:color="auto" w:fill="auto"/>
            <w:noWrap/>
            <w:vAlign w:val="center"/>
            <w:hideMark/>
          </w:tcPr>
          <w:p w14:paraId="3778686C" w14:textId="77777777" w:rsidR="009006BA" w:rsidRPr="00953054" w:rsidRDefault="009006BA" w:rsidP="002122A0">
            <w:pPr>
              <w:autoSpaceDE/>
              <w:autoSpaceDN/>
              <w:spacing w:line="276" w:lineRule="auto"/>
              <w:jc w:val="both"/>
              <w:rPr>
                <w:b/>
                <w:bCs/>
                <w:sz w:val="22"/>
                <w:szCs w:val="22"/>
                <w:lang w:val="en-US"/>
              </w:rPr>
            </w:pPr>
            <w:r w:rsidRPr="00953054">
              <w:rPr>
                <w:b/>
                <w:bCs/>
                <w:sz w:val="22"/>
                <w:szCs w:val="22"/>
                <w:lang w:val="en-US"/>
              </w:rPr>
              <w:t>Cash flows from investing activities</w:t>
            </w:r>
          </w:p>
        </w:tc>
        <w:tc>
          <w:tcPr>
            <w:tcW w:w="493" w:type="pct"/>
            <w:shd w:val="clear" w:color="auto" w:fill="auto"/>
            <w:noWrap/>
            <w:hideMark/>
          </w:tcPr>
          <w:p w14:paraId="214ACC21"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hideMark/>
          </w:tcPr>
          <w:p w14:paraId="4D85E01C" w14:textId="77777777" w:rsidR="009006BA" w:rsidRPr="00953054" w:rsidRDefault="009006BA" w:rsidP="00D900A9">
            <w:pPr>
              <w:autoSpaceDE/>
              <w:autoSpaceDN/>
              <w:spacing w:line="276" w:lineRule="auto"/>
              <w:jc w:val="center"/>
              <w:rPr>
                <w:sz w:val="22"/>
                <w:szCs w:val="22"/>
                <w:lang w:val="en-US"/>
              </w:rPr>
            </w:pPr>
          </w:p>
        </w:tc>
      </w:tr>
      <w:tr w:rsidR="009006BA" w:rsidRPr="00953054" w14:paraId="3D8658E8" w14:textId="77777777" w:rsidTr="00D900A9">
        <w:trPr>
          <w:trHeight w:val="339"/>
        </w:trPr>
        <w:tc>
          <w:tcPr>
            <w:tcW w:w="3316" w:type="pct"/>
            <w:shd w:val="clear" w:color="auto" w:fill="auto"/>
            <w:noWrap/>
            <w:vAlign w:val="center"/>
          </w:tcPr>
          <w:p w14:paraId="4CF67B97" w14:textId="77777777" w:rsidR="009006BA" w:rsidRPr="00953054" w:rsidRDefault="009006BA" w:rsidP="002122A0">
            <w:pPr>
              <w:autoSpaceDE/>
              <w:autoSpaceDN/>
              <w:spacing w:line="276" w:lineRule="auto"/>
              <w:jc w:val="both"/>
              <w:rPr>
                <w:sz w:val="22"/>
                <w:szCs w:val="22"/>
                <w:lang w:val="en-US"/>
              </w:rPr>
            </w:pPr>
            <w:r w:rsidRPr="00953054">
              <w:rPr>
                <w:sz w:val="22"/>
                <w:szCs w:val="22"/>
                <w:lang w:val="en-US"/>
              </w:rPr>
              <w:t xml:space="preserve">Purchase of PPE </w:t>
            </w:r>
          </w:p>
        </w:tc>
        <w:tc>
          <w:tcPr>
            <w:tcW w:w="493" w:type="pct"/>
            <w:shd w:val="clear" w:color="auto" w:fill="auto"/>
            <w:noWrap/>
          </w:tcPr>
          <w:p w14:paraId="26F01DDC"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tcPr>
          <w:p w14:paraId="64B637C4" w14:textId="77777777" w:rsidR="009006BA" w:rsidRPr="00953054" w:rsidRDefault="009006BA" w:rsidP="00D900A9">
            <w:pPr>
              <w:autoSpaceDE/>
              <w:autoSpaceDN/>
              <w:spacing w:line="276" w:lineRule="auto"/>
              <w:jc w:val="center"/>
              <w:rPr>
                <w:sz w:val="22"/>
                <w:szCs w:val="22"/>
                <w:lang w:val="en-US"/>
              </w:rPr>
            </w:pPr>
            <w:r w:rsidRPr="00953054">
              <w:rPr>
                <w:sz w:val="22"/>
                <w:szCs w:val="22"/>
                <w:lang w:val="en-US"/>
              </w:rPr>
              <w:t>(xxx)</w:t>
            </w:r>
          </w:p>
        </w:tc>
      </w:tr>
      <w:tr w:rsidR="009006BA" w:rsidRPr="00953054" w14:paraId="25D3223A" w14:textId="77777777" w:rsidTr="00D900A9">
        <w:trPr>
          <w:trHeight w:val="339"/>
        </w:trPr>
        <w:tc>
          <w:tcPr>
            <w:tcW w:w="3316" w:type="pct"/>
            <w:shd w:val="clear" w:color="auto" w:fill="auto"/>
            <w:noWrap/>
            <w:vAlign w:val="center"/>
          </w:tcPr>
          <w:p w14:paraId="660D9C0A" w14:textId="77777777" w:rsidR="009006BA" w:rsidRPr="00953054" w:rsidRDefault="009006BA" w:rsidP="002122A0">
            <w:pPr>
              <w:autoSpaceDE/>
              <w:autoSpaceDN/>
              <w:spacing w:line="276" w:lineRule="auto"/>
              <w:jc w:val="both"/>
              <w:rPr>
                <w:sz w:val="22"/>
                <w:szCs w:val="22"/>
                <w:lang w:val="en-US"/>
              </w:rPr>
            </w:pPr>
            <w:r w:rsidRPr="00953054">
              <w:rPr>
                <w:sz w:val="22"/>
                <w:szCs w:val="22"/>
                <w:lang w:val="en-US"/>
              </w:rPr>
              <w:t>Purchase Intangible assets</w:t>
            </w:r>
          </w:p>
        </w:tc>
        <w:tc>
          <w:tcPr>
            <w:tcW w:w="493" w:type="pct"/>
            <w:shd w:val="clear" w:color="auto" w:fill="auto"/>
            <w:noWrap/>
          </w:tcPr>
          <w:p w14:paraId="33280AB8"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tcPr>
          <w:p w14:paraId="222FFB94" w14:textId="77777777" w:rsidR="009006BA" w:rsidRPr="00953054" w:rsidRDefault="009006BA" w:rsidP="00D900A9">
            <w:pPr>
              <w:autoSpaceDE/>
              <w:autoSpaceDN/>
              <w:spacing w:line="276" w:lineRule="auto"/>
              <w:jc w:val="center"/>
              <w:rPr>
                <w:sz w:val="22"/>
                <w:szCs w:val="22"/>
                <w:lang w:val="en-US"/>
              </w:rPr>
            </w:pPr>
            <w:r w:rsidRPr="00953054">
              <w:rPr>
                <w:sz w:val="22"/>
                <w:szCs w:val="22"/>
                <w:lang w:val="en-US"/>
              </w:rPr>
              <w:t>(xxx)</w:t>
            </w:r>
          </w:p>
        </w:tc>
      </w:tr>
      <w:tr w:rsidR="009006BA" w:rsidRPr="00953054" w14:paraId="1AB76BE0" w14:textId="77777777" w:rsidTr="00D900A9">
        <w:trPr>
          <w:trHeight w:val="339"/>
        </w:trPr>
        <w:tc>
          <w:tcPr>
            <w:tcW w:w="3316" w:type="pct"/>
            <w:shd w:val="clear" w:color="auto" w:fill="auto"/>
            <w:noWrap/>
            <w:vAlign w:val="center"/>
            <w:hideMark/>
          </w:tcPr>
          <w:p w14:paraId="2FD4CD29" w14:textId="77777777" w:rsidR="009006BA" w:rsidRPr="00953054" w:rsidRDefault="009006BA" w:rsidP="002122A0">
            <w:pPr>
              <w:autoSpaceDE/>
              <w:autoSpaceDN/>
              <w:spacing w:line="276" w:lineRule="auto"/>
              <w:jc w:val="both"/>
              <w:rPr>
                <w:sz w:val="22"/>
                <w:szCs w:val="22"/>
                <w:lang w:val="en-US"/>
              </w:rPr>
            </w:pPr>
            <w:r w:rsidRPr="00953054">
              <w:rPr>
                <w:sz w:val="22"/>
                <w:szCs w:val="22"/>
                <w:lang w:val="en-US"/>
              </w:rPr>
              <w:t xml:space="preserve">Proceeds from sale of PPE </w:t>
            </w:r>
          </w:p>
        </w:tc>
        <w:tc>
          <w:tcPr>
            <w:tcW w:w="493" w:type="pct"/>
            <w:shd w:val="clear" w:color="auto" w:fill="auto"/>
            <w:noWrap/>
            <w:hideMark/>
          </w:tcPr>
          <w:p w14:paraId="11CF5951"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hideMark/>
          </w:tcPr>
          <w:p w14:paraId="5AA22D79" w14:textId="77777777" w:rsidR="009006BA" w:rsidRPr="00953054" w:rsidRDefault="009006BA" w:rsidP="00D900A9">
            <w:pPr>
              <w:autoSpaceDE/>
              <w:autoSpaceDN/>
              <w:spacing w:line="276" w:lineRule="auto"/>
              <w:jc w:val="center"/>
              <w:rPr>
                <w:sz w:val="22"/>
                <w:szCs w:val="22"/>
                <w:lang w:val="en-US"/>
              </w:rPr>
            </w:pPr>
            <w:r w:rsidRPr="00953054">
              <w:rPr>
                <w:sz w:val="22"/>
                <w:szCs w:val="22"/>
                <w:lang w:val="en-US"/>
              </w:rPr>
              <w:t>xxx</w:t>
            </w:r>
          </w:p>
        </w:tc>
      </w:tr>
      <w:tr w:rsidR="009006BA" w:rsidRPr="00953054" w14:paraId="4C21BAE5" w14:textId="77777777" w:rsidTr="00D900A9">
        <w:trPr>
          <w:trHeight w:val="339"/>
        </w:trPr>
        <w:tc>
          <w:tcPr>
            <w:tcW w:w="3316" w:type="pct"/>
            <w:shd w:val="clear" w:color="auto" w:fill="auto"/>
            <w:noWrap/>
            <w:vAlign w:val="center"/>
          </w:tcPr>
          <w:p w14:paraId="09B23FF4" w14:textId="77777777" w:rsidR="009006BA" w:rsidRPr="00953054" w:rsidRDefault="009006BA" w:rsidP="002122A0">
            <w:pPr>
              <w:autoSpaceDE/>
              <w:autoSpaceDN/>
              <w:spacing w:line="276" w:lineRule="auto"/>
              <w:jc w:val="both"/>
              <w:rPr>
                <w:sz w:val="22"/>
                <w:szCs w:val="22"/>
                <w:lang w:val="en-US"/>
              </w:rPr>
            </w:pPr>
            <w:r w:rsidRPr="00953054">
              <w:rPr>
                <w:sz w:val="22"/>
                <w:szCs w:val="22"/>
                <w:lang w:val="en-US"/>
              </w:rPr>
              <w:t>Proceeds from sale of Biological Assets</w:t>
            </w:r>
          </w:p>
        </w:tc>
        <w:tc>
          <w:tcPr>
            <w:tcW w:w="493" w:type="pct"/>
            <w:shd w:val="clear" w:color="auto" w:fill="auto"/>
            <w:noWrap/>
          </w:tcPr>
          <w:p w14:paraId="164C235F"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tcPr>
          <w:p w14:paraId="01F5C20A" w14:textId="77777777" w:rsidR="009006BA" w:rsidRPr="00953054" w:rsidRDefault="009006BA" w:rsidP="00D900A9">
            <w:pPr>
              <w:autoSpaceDE/>
              <w:autoSpaceDN/>
              <w:spacing w:line="276" w:lineRule="auto"/>
              <w:jc w:val="center"/>
              <w:rPr>
                <w:sz w:val="22"/>
                <w:szCs w:val="22"/>
                <w:lang w:val="en-US"/>
              </w:rPr>
            </w:pPr>
            <w:r w:rsidRPr="00953054">
              <w:rPr>
                <w:sz w:val="22"/>
                <w:szCs w:val="22"/>
                <w:lang w:val="en-US"/>
              </w:rPr>
              <w:t>xxx</w:t>
            </w:r>
          </w:p>
        </w:tc>
      </w:tr>
      <w:tr w:rsidR="009006BA" w:rsidRPr="00953054" w14:paraId="2804AEF6" w14:textId="77777777" w:rsidTr="00D900A9">
        <w:trPr>
          <w:trHeight w:val="339"/>
        </w:trPr>
        <w:tc>
          <w:tcPr>
            <w:tcW w:w="3316" w:type="pct"/>
            <w:shd w:val="clear" w:color="auto" w:fill="auto"/>
            <w:noWrap/>
            <w:vAlign w:val="center"/>
            <w:hideMark/>
          </w:tcPr>
          <w:p w14:paraId="450BC50D" w14:textId="77777777" w:rsidR="009006BA" w:rsidRPr="00953054" w:rsidRDefault="009006BA" w:rsidP="002122A0">
            <w:pPr>
              <w:autoSpaceDE/>
              <w:autoSpaceDN/>
              <w:spacing w:line="276" w:lineRule="auto"/>
              <w:jc w:val="both"/>
              <w:rPr>
                <w:sz w:val="22"/>
                <w:szCs w:val="22"/>
                <w:lang w:val="en-US"/>
              </w:rPr>
            </w:pPr>
            <w:r w:rsidRPr="00953054">
              <w:rPr>
                <w:sz w:val="22"/>
                <w:szCs w:val="22"/>
                <w:lang w:val="en-US"/>
              </w:rPr>
              <w:t>Purchase of investments</w:t>
            </w:r>
          </w:p>
        </w:tc>
        <w:tc>
          <w:tcPr>
            <w:tcW w:w="493" w:type="pct"/>
            <w:shd w:val="clear" w:color="auto" w:fill="auto"/>
            <w:noWrap/>
            <w:hideMark/>
          </w:tcPr>
          <w:p w14:paraId="6F9356BE"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hideMark/>
          </w:tcPr>
          <w:p w14:paraId="02739AC2" w14:textId="77777777" w:rsidR="009006BA" w:rsidRPr="00953054" w:rsidRDefault="009006BA" w:rsidP="00D900A9">
            <w:pPr>
              <w:autoSpaceDE/>
              <w:autoSpaceDN/>
              <w:spacing w:line="276" w:lineRule="auto"/>
              <w:jc w:val="center"/>
              <w:rPr>
                <w:sz w:val="22"/>
                <w:szCs w:val="22"/>
                <w:lang w:val="en-US"/>
              </w:rPr>
            </w:pPr>
            <w:r w:rsidRPr="00953054">
              <w:rPr>
                <w:sz w:val="22"/>
                <w:szCs w:val="22"/>
                <w:lang w:val="en-US"/>
              </w:rPr>
              <w:t>(xxx)</w:t>
            </w:r>
          </w:p>
        </w:tc>
      </w:tr>
      <w:tr w:rsidR="009006BA" w:rsidRPr="00953054" w14:paraId="2DBDB10E" w14:textId="77777777" w:rsidTr="00D900A9">
        <w:trPr>
          <w:trHeight w:val="339"/>
        </w:trPr>
        <w:tc>
          <w:tcPr>
            <w:tcW w:w="3316" w:type="pct"/>
            <w:shd w:val="clear" w:color="auto" w:fill="auto"/>
            <w:noWrap/>
            <w:vAlign w:val="center"/>
          </w:tcPr>
          <w:p w14:paraId="56B8ECD5" w14:textId="77777777" w:rsidR="009006BA" w:rsidRPr="00953054" w:rsidRDefault="009006BA" w:rsidP="002122A0">
            <w:pPr>
              <w:autoSpaceDE/>
              <w:autoSpaceDN/>
              <w:spacing w:line="276" w:lineRule="auto"/>
              <w:jc w:val="both"/>
              <w:rPr>
                <w:sz w:val="22"/>
                <w:szCs w:val="22"/>
                <w:lang w:val="en-US"/>
              </w:rPr>
            </w:pPr>
            <w:r w:rsidRPr="00953054">
              <w:rPr>
                <w:sz w:val="22"/>
                <w:szCs w:val="22"/>
                <w:lang w:val="en-US"/>
              </w:rPr>
              <w:t>Sale of investments</w:t>
            </w:r>
          </w:p>
        </w:tc>
        <w:tc>
          <w:tcPr>
            <w:tcW w:w="493" w:type="pct"/>
            <w:shd w:val="clear" w:color="auto" w:fill="auto"/>
            <w:noWrap/>
          </w:tcPr>
          <w:p w14:paraId="0F629394"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tcPr>
          <w:p w14:paraId="53C45354" w14:textId="77777777" w:rsidR="009006BA" w:rsidRPr="00953054" w:rsidRDefault="009006BA" w:rsidP="00D900A9">
            <w:pPr>
              <w:autoSpaceDE/>
              <w:autoSpaceDN/>
              <w:spacing w:line="276" w:lineRule="auto"/>
              <w:jc w:val="center"/>
              <w:rPr>
                <w:sz w:val="22"/>
                <w:szCs w:val="22"/>
                <w:lang w:val="en-US"/>
              </w:rPr>
            </w:pPr>
            <w:r w:rsidRPr="00953054">
              <w:rPr>
                <w:sz w:val="22"/>
                <w:szCs w:val="22"/>
                <w:lang w:val="en-US"/>
              </w:rPr>
              <w:t>xxx</w:t>
            </w:r>
          </w:p>
        </w:tc>
      </w:tr>
      <w:tr w:rsidR="009006BA" w:rsidRPr="00953054" w14:paraId="42630C8E" w14:textId="77777777" w:rsidTr="00D900A9">
        <w:trPr>
          <w:trHeight w:val="339"/>
        </w:trPr>
        <w:tc>
          <w:tcPr>
            <w:tcW w:w="3316" w:type="pct"/>
            <w:shd w:val="clear" w:color="auto" w:fill="auto"/>
            <w:noWrap/>
            <w:vAlign w:val="center"/>
            <w:hideMark/>
          </w:tcPr>
          <w:p w14:paraId="613E435F" w14:textId="77777777" w:rsidR="009006BA" w:rsidRPr="00953054" w:rsidRDefault="009006BA" w:rsidP="002122A0">
            <w:pPr>
              <w:autoSpaceDE/>
              <w:autoSpaceDN/>
              <w:spacing w:line="276" w:lineRule="auto"/>
              <w:jc w:val="both"/>
              <w:rPr>
                <w:sz w:val="22"/>
                <w:szCs w:val="22"/>
              </w:rPr>
            </w:pPr>
            <w:r w:rsidRPr="3DFA0630">
              <w:rPr>
                <w:b/>
                <w:sz w:val="22"/>
                <w:szCs w:val="22"/>
              </w:rPr>
              <w:t>Net</w:t>
            </w:r>
            <w:r w:rsidRPr="3DFA0630">
              <w:rPr>
                <w:sz w:val="22"/>
                <w:szCs w:val="22"/>
              </w:rPr>
              <w:t xml:space="preserve"> </w:t>
            </w:r>
            <w:r w:rsidRPr="3DFA0630">
              <w:rPr>
                <w:b/>
                <w:sz w:val="22"/>
                <w:szCs w:val="22"/>
              </w:rPr>
              <w:t>cash</w:t>
            </w:r>
            <w:r w:rsidRPr="3DFA0630">
              <w:rPr>
                <w:sz w:val="22"/>
                <w:szCs w:val="22"/>
              </w:rPr>
              <w:t xml:space="preserve"> </w:t>
            </w:r>
            <w:r w:rsidRPr="3DFA0630">
              <w:rPr>
                <w:b/>
                <w:sz w:val="22"/>
                <w:szCs w:val="22"/>
              </w:rPr>
              <w:t>flows from/(used</w:t>
            </w:r>
            <w:r w:rsidRPr="3DFA0630">
              <w:rPr>
                <w:sz w:val="22"/>
                <w:szCs w:val="22"/>
              </w:rPr>
              <w:t xml:space="preserve"> </w:t>
            </w:r>
            <w:r w:rsidRPr="3DFA0630">
              <w:rPr>
                <w:b/>
                <w:sz w:val="22"/>
                <w:szCs w:val="22"/>
              </w:rPr>
              <w:t>in)</w:t>
            </w:r>
            <w:r w:rsidRPr="3DFA0630">
              <w:rPr>
                <w:sz w:val="22"/>
                <w:szCs w:val="22"/>
              </w:rPr>
              <w:t xml:space="preserve"> </w:t>
            </w:r>
            <w:r w:rsidRPr="3DFA0630">
              <w:rPr>
                <w:b/>
                <w:sz w:val="22"/>
                <w:szCs w:val="22"/>
              </w:rPr>
              <w:t>investing</w:t>
            </w:r>
            <w:r w:rsidRPr="3DFA0630">
              <w:rPr>
                <w:sz w:val="22"/>
                <w:szCs w:val="22"/>
              </w:rPr>
              <w:t xml:space="preserve"> </w:t>
            </w:r>
            <w:r w:rsidRPr="3DFA0630">
              <w:rPr>
                <w:b/>
                <w:sz w:val="22"/>
                <w:szCs w:val="22"/>
              </w:rPr>
              <w:t>activities</w:t>
            </w:r>
          </w:p>
        </w:tc>
        <w:tc>
          <w:tcPr>
            <w:tcW w:w="493" w:type="pct"/>
            <w:shd w:val="clear" w:color="auto" w:fill="auto"/>
            <w:noWrap/>
            <w:hideMark/>
          </w:tcPr>
          <w:p w14:paraId="2CAB72D2"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tcPr>
          <w:p w14:paraId="4860BDED" w14:textId="346C412D" w:rsidR="009006BA" w:rsidRPr="00953054" w:rsidRDefault="00842C98" w:rsidP="00D900A9">
            <w:pPr>
              <w:autoSpaceDE/>
              <w:autoSpaceDN/>
              <w:spacing w:line="276" w:lineRule="auto"/>
              <w:jc w:val="center"/>
              <w:rPr>
                <w:b/>
                <w:bCs/>
                <w:sz w:val="22"/>
                <w:szCs w:val="22"/>
                <w:lang w:val="en-US"/>
              </w:rPr>
            </w:pPr>
            <w:r w:rsidRPr="00953054">
              <w:rPr>
                <w:b/>
                <w:bCs/>
                <w:sz w:val="22"/>
                <w:szCs w:val="22"/>
                <w:lang w:val="en-US"/>
              </w:rPr>
              <w:t>X</w:t>
            </w:r>
            <w:r w:rsidR="009006BA" w:rsidRPr="00953054">
              <w:rPr>
                <w:b/>
                <w:bCs/>
                <w:sz w:val="22"/>
                <w:szCs w:val="22"/>
                <w:lang w:val="en-US"/>
              </w:rPr>
              <w:t>xx</w:t>
            </w:r>
            <w:r>
              <w:rPr>
                <w:b/>
                <w:bCs/>
                <w:sz w:val="22"/>
                <w:szCs w:val="22"/>
                <w:lang w:val="en-US"/>
              </w:rPr>
              <w:t>/(</w:t>
            </w:r>
            <w:r w:rsidR="00660426">
              <w:rPr>
                <w:b/>
                <w:bCs/>
                <w:sz w:val="22"/>
                <w:szCs w:val="22"/>
                <w:lang w:val="en-US"/>
              </w:rPr>
              <w:t>xxx)</w:t>
            </w:r>
          </w:p>
        </w:tc>
      </w:tr>
      <w:tr w:rsidR="009006BA" w:rsidRPr="00953054" w14:paraId="7216A14F" w14:textId="77777777" w:rsidTr="00D900A9">
        <w:trPr>
          <w:trHeight w:val="339"/>
        </w:trPr>
        <w:tc>
          <w:tcPr>
            <w:tcW w:w="3316" w:type="pct"/>
            <w:shd w:val="clear" w:color="auto" w:fill="auto"/>
            <w:noWrap/>
            <w:vAlign w:val="center"/>
          </w:tcPr>
          <w:p w14:paraId="6CE58D28" w14:textId="77777777" w:rsidR="009006BA" w:rsidRPr="00953054" w:rsidRDefault="009006BA" w:rsidP="002122A0">
            <w:pPr>
              <w:autoSpaceDE/>
              <w:autoSpaceDN/>
              <w:spacing w:line="276" w:lineRule="auto"/>
              <w:jc w:val="both"/>
              <w:rPr>
                <w:b/>
                <w:bCs/>
                <w:sz w:val="22"/>
                <w:szCs w:val="22"/>
                <w:lang w:val="en-US"/>
              </w:rPr>
            </w:pPr>
          </w:p>
        </w:tc>
        <w:tc>
          <w:tcPr>
            <w:tcW w:w="493" w:type="pct"/>
            <w:shd w:val="clear" w:color="auto" w:fill="auto"/>
            <w:noWrap/>
          </w:tcPr>
          <w:p w14:paraId="3D65351D"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tcPr>
          <w:p w14:paraId="6EB35D7E" w14:textId="77777777" w:rsidR="009006BA" w:rsidRPr="00953054" w:rsidRDefault="009006BA" w:rsidP="00D900A9">
            <w:pPr>
              <w:autoSpaceDE/>
              <w:autoSpaceDN/>
              <w:spacing w:line="276" w:lineRule="auto"/>
              <w:jc w:val="center"/>
              <w:rPr>
                <w:b/>
                <w:bCs/>
                <w:sz w:val="22"/>
                <w:szCs w:val="22"/>
                <w:lang w:val="en-US"/>
              </w:rPr>
            </w:pPr>
          </w:p>
        </w:tc>
      </w:tr>
      <w:tr w:rsidR="009006BA" w:rsidRPr="00953054" w14:paraId="471A5E17" w14:textId="77777777" w:rsidTr="00D900A9">
        <w:trPr>
          <w:trHeight w:val="339"/>
        </w:trPr>
        <w:tc>
          <w:tcPr>
            <w:tcW w:w="3316" w:type="pct"/>
            <w:shd w:val="clear" w:color="auto" w:fill="auto"/>
            <w:noWrap/>
            <w:vAlign w:val="center"/>
            <w:hideMark/>
          </w:tcPr>
          <w:p w14:paraId="69373B2C" w14:textId="77777777" w:rsidR="009006BA" w:rsidRPr="00953054" w:rsidRDefault="009006BA" w:rsidP="002122A0">
            <w:pPr>
              <w:autoSpaceDE/>
              <w:autoSpaceDN/>
              <w:spacing w:line="276" w:lineRule="auto"/>
              <w:jc w:val="both"/>
              <w:rPr>
                <w:sz w:val="22"/>
                <w:szCs w:val="22"/>
                <w:lang w:val="en-US"/>
              </w:rPr>
            </w:pPr>
            <w:r w:rsidRPr="00953054">
              <w:rPr>
                <w:b/>
                <w:bCs/>
                <w:sz w:val="22"/>
                <w:szCs w:val="22"/>
                <w:lang w:val="en-US"/>
              </w:rPr>
              <w:t>Cash</w:t>
            </w:r>
            <w:r w:rsidRPr="00953054">
              <w:rPr>
                <w:sz w:val="22"/>
                <w:szCs w:val="22"/>
                <w:lang w:val="en-US"/>
              </w:rPr>
              <w:t xml:space="preserve"> </w:t>
            </w:r>
            <w:r w:rsidRPr="00953054">
              <w:rPr>
                <w:b/>
                <w:bCs/>
                <w:sz w:val="22"/>
                <w:szCs w:val="22"/>
                <w:lang w:val="en-US"/>
              </w:rPr>
              <w:t>flows</w:t>
            </w:r>
            <w:r w:rsidRPr="00953054">
              <w:rPr>
                <w:sz w:val="22"/>
                <w:szCs w:val="22"/>
                <w:lang w:val="en-US"/>
              </w:rPr>
              <w:t xml:space="preserve"> </w:t>
            </w:r>
            <w:r w:rsidRPr="00953054">
              <w:rPr>
                <w:b/>
                <w:bCs/>
                <w:sz w:val="22"/>
                <w:szCs w:val="22"/>
                <w:lang w:val="en-US"/>
              </w:rPr>
              <w:t>from</w:t>
            </w:r>
            <w:r w:rsidRPr="00953054">
              <w:rPr>
                <w:sz w:val="22"/>
                <w:szCs w:val="22"/>
                <w:lang w:val="en-US"/>
              </w:rPr>
              <w:t xml:space="preserve"> </w:t>
            </w:r>
            <w:r w:rsidRPr="00953054">
              <w:rPr>
                <w:b/>
                <w:bCs/>
                <w:sz w:val="22"/>
                <w:szCs w:val="22"/>
                <w:lang w:val="en-US"/>
              </w:rPr>
              <w:t>financing</w:t>
            </w:r>
            <w:r w:rsidRPr="00953054">
              <w:rPr>
                <w:sz w:val="22"/>
                <w:szCs w:val="22"/>
                <w:lang w:val="en-US"/>
              </w:rPr>
              <w:t xml:space="preserve"> </w:t>
            </w:r>
            <w:r w:rsidRPr="00953054">
              <w:rPr>
                <w:b/>
                <w:bCs/>
                <w:sz w:val="22"/>
                <w:szCs w:val="22"/>
                <w:lang w:val="en-US"/>
              </w:rPr>
              <w:t>activities</w:t>
            </w:r>
          </w:p>
        </w:tc>
        <w:tc>
          <w:tcPr>
            <w:tcW w:w="493" w:type="pct"/>
            <w:shd w:val="clear" w:color="auto" w:fill="auto"/>
            <w:noWrap/>
            <w:hideMark/>
          </w:tcPr>
          <w:p w14:paraId="06E60159"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hideMark/>
          </w:tcPr>
          <w:p w14:paraId="40CE5832" w14:textId="77777777" w:rsidR="009006BA" w:rsidRPr="00953054" w:rsidRDefault="009006BA" w:rsidP="00D900A9">
            <w:pPr>
              <w:autoSpaceDE/>
              <w:autoSpaceDN/>
              <w:spacing w:line="276" w:lineRule="auto"/>
              <w:jc w:val="center"/>
              <w:rPr>
                <w:sz w:val="22"/>
                <w:szCs w:val="22"/>
                <w:lang w:val="en-US"/>
              </w:rPr>
            </w:pPr>
          </w:p>
        </w:tc>
      </w:tr>
      <w:tr w:rsidR="009006BA" w:rsidRPr="00953054" w14:paraId="2CA9AF0C" w14:textId="77777777" w:rsidTr="00D900A9">
        <w:trPr>
          <w:trHeight w:val="339"/>
        </w:trPr>
        <w:tc>
          <w:tcPr>
            <w:tcW w:w="3316" w:type="pct"/>
            <w:shd w:val="clear" w:color="auto" w:fill="auto"/>
            <w:noWrap/>
            <w:vAlign w:val="center"/>
            <w:hideMark/>
          </w:tcPr>
          <w:p w14:paraId="503FE457" w14:textId="77777777" w:rsidR="009006BA" w:rsidRPr="00953054" w:rsidRDefault="009006BA" w:rsidP="002122A0">
            <w:pPr>
              <w:autoSpaceDE/>
              <w:autoSpaceDN/>
              <w:spacing w:line="276" w:lineRule="auto"/>
              <w:jc w:val="both"/>
              <w:rPr>
                <w:sz w:val="22"/>
                <w:szCs w:val="22"/>
                <w:lang w:val="en-US"/>
              </w:rPr>
            </w:pPr>
            <w:r w:rsidRPr="00953054">
              <w:rPr>
                <w:sz w:val="22"/>
                <w:szCs w:val="22"/>
                <w:lang w:val="en-US"/>
              </w:rPr>
              <w:t>Proceeds from borrowings</w:t>
            </w:r>
          </w:p>
        </w:tc>
        <w:tc>
          <w:tcPr>
            <w:tcW w:w="493" w:type="pct"/>
            <w:shd w:val="clear" w:color="auto" w:fill="auto"/>
            <w:noWrap/>
            <w:hideMark/>
          </w:tcPr>
          <w:p w14:paraId="3E27C562"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hideMark/>
          </w:tcPr>
          <w:p w14:paraId="16CC0A09" w14:textId="77777777" w:rsidR="009006BA" w:rsidRPr="00953054" w:rsidRDefault="009006BA" w:rsidP="00D900A9">
            <w:pPr>
              <w:autoSpaceDE/>
              <w:autoSpaceDN/>
              <w:spacing w:line="276" w:lineRule="auto"/>
              <w:jc w:val="center"/>
              <w:rPr>
                <w:sz w:val="22"/>
                <w:szCs w:val="22"/>
                <w:lang w:val="en-US"/>
              </w:rPr>
            </w:pPr>
            <w:r w:rsidRPr="00953054">
              <w:rPr>
                <w:sz w:val="22"/>
                <w:szCs w:val="22"/>
                <w:lang w:val="en-US"/>
              </w:rPr>
              <w:t>xxx</w:t>
            </w:r>
          </w:p>
        </w:tc>
      </w:tr>
      <w:tr w:rsidR="009006BA" w:rsidRPr="00953054" w14:paraId="160E2F1D" w14:textId="77777777" w:rsidTr="00D900A9">
        <w:trPr>
          <w:trHeight w:val="339"/>
        </w:trPr>
        <w:tc>
          <w:tcPr>
            <w:tcW w:w="3316" w:type="pct"/>
            <w:shd w:val="clear" w:color="auto" w:fill="auto"/>
            <w:noWrap/>
            <w:vAlign w:val="center"/>
            <w:hideMark/>
          </w:tcPr>
          <w:p w14:paraId="04AD268C" w14:textId="77777777" w:rsidR="009006BA" w:rsidRPr="00953054" w:rsidRDefault="009006BA" w:rsidP="002122A0">
            <w:pPr>
              <w:autoSpaceDE/>
              <w:autoSpaceDN/>
              <w:spacing w:line="276" w:lineRule="auto"/>
              <w:jc w:val="both"/>
              <w:rPr>
                <w:sz w:val="22"/>
                <w:szCs w:val="22"/>
                <w:lang w:val="en-US"/>
              </w:rPr>
            </w:pPr>
            <w:r w:rsidRPr="00953054">
              <w:rPr>
                <w:sz w:val="22"/>
                <w:szCs w:val="22"/>
                <w:lang w:val="en-US"/>
              </w:rPr>
              <w:t>Repayment of borrowings</w:t>
            </w:r>
          </w:p>
        </w:tc>
        <w:tc>
          <w:tcPr>
            <w:tcW w:w="493" w:type="pct"/>
            <w:shd w:val="clear" w:color="auto" w:fill="auto"/>
            <w:noWrap/>
            <w:hideMark/>
          </w:tcPr>
          <w:p w14:paraId="01AC6B68"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hideMark/>
          </w:tcPr>
          <w:p w14:paraId="4EA11E24" w14:textId="77777777" w:rsidR="009006BA" w:rsidRPr="00953054" w:rsidRDefault="009006BA" w:rsidP="00D900A9">
            <w:pPr>
              <w:autoSpaceDE/>
              <w:autoSpaceDN/>
              <w:spacing w:line="276" w:lineRule="auto"/>
              <w:jc w:val="center"/>
              <w:rPr>
                <w:sz w:val="22"/>
                <w:szCs w:val="22"/>
                <w:lang w:val="en-US"/>
              </w:rPr>
            </w:pPr>
            <w:r w:rsidRPr="00953054">
              <w:rPr>
                <w:sz w:val="22"/>
                <w:szCs w:val="22"/>
                <w:lang w:val="en-US"/>
              </w:rPr>
              <w:t>(xxx)</w:t>
            </w:r>
          </w:p>
        </w:tc>
      </w:tr>
      <w:tr w:rsidR="009006BA" w:rsidRPr="00953054" w14:paraId="679197FC" w14:textId="77777777" w:rsidTr="00D900A9">
        <w:trPr>
          <w:trHeight w:val="339"/>
        </w:trPr>
        <w:tc>
          <w:tcPr>
            <w:tcW w:w="3316" w:type="pct"/>
            <w:shd w:val="clear" w:color="auto" w:fill="auto"/>
            <w:noWrap/>
            <w:vAlign w:val="center"/>
            <w:hideMark/>
          </w:tcPr>
          <w:p w14:paraId="39322275" w14:textId="77777777" w:rsidR="009006BA" w:rsidRPr="00953054" w:rsidRDefault="009006BA" w:rsidP="002122A0">
            <w:pPr>
              <w:autoSpaceDE/>
              <w:autoSpaceDN/>
              <w:spacing w:line="276" w:lineRule="auto"/>
              <w:jc w:val="both"/>
              <w:rPr>
                <w:b/>
                <w:bCs/>
                <w:sz w:val="22"/>
                <w:szCs w:val="22"/>
                <w:lang w:val="en-US"/>
              </w:rPr>
            </w:pPr>
            <w:r w:rsidRPr="00953054">
              <w:rPr>
                <w:b/>
                <w:bCs/>
                <w:sz w:val="22"/>
                <w:szCs w:val="22"/>
                <w:lang w:val="en-US"/>
              </w:rPr>
              <w:t>Net cash flows from financing Activities</w:t>
            </w:r>
          </w:p>
        </w:tc>
        <w:tc>
          <w:tcPr>
            <w:tcW w:w="493" w:type="pct"/>
            <w:shd w:val="clear" w:color="auto" w:fill="auto"/>
            <w:noWrap/>
            <w:hideMark/>
          </w:tcPr>
          <w:p w14:paraId="5360C1D0"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hideMark/>
          </w:tcPr>
          <w:p w14:paraId="41F82433" w14:textId="77777777" w:rsidR="009006BA" w:rsidRPr="00953054" w:rsidRDefault="009006BA" w:rsidP="00D900A9">
            <w:pPr>
              <w:autoSpaceDE/>
              <w:autoSpaceDN/>
              <w:spacing w:line="276" w:lineRule="auto"/>
              <w:jc w:val="center"/>
              <w:rPr>
                <w:b/>
                <w:bCs/>
                <w:sz w:val="22"/>
                <w:szCs w:val="22"/>
                <w:lang w:val="en-US"/>
              </w:rPr>
            </w:pPr>
            <w:r w:rsidRPr="00953054">
              <w:rPr>
                <w:b/>
                <w:bCs/>
                <w:sz w:val="22"/>
                <w:szCs w:val="22"/>
                <w:lang w:val="en-US"/>
              </w:rPr>
              <w:t>xxx</w:t>
            </w:r>
          </w:p>
        </w:tc>
      </w:tr>
      <w:tr w:rsidR="009006BA" w:rsidRPr="00953054" w14:paraId="7BEFB830" w14:textId="77777777" w:rsidTr="00D900A9">
        <w:trPr>
          <w:trHeight w:val="339"/>
        </w:trPr>
        <w:tc>
          <w:tcPr>
            <w:tcW w:w="3316" w:type="pct"/>
            <w:shd w:val="clear" w:color="auto" w:fill="auto"/>
            <w:noWrap/>
            <w:vAlign w:val="center"/>
          </w:tcPr>
          <w:p w14:paraId="5780881F" w14:textId="77777777" w:rsidR="009006BA" w:rsidRPr="00953054" w:rsidRDefault="009006BA" w:rsidP="002122A0">
            <w:pPr>
              <w:autoSpaceDE/>
              <w:autoSpaceDN/>
              <w:spacing w:line="276" w:lineRule="auto"/>
              <w:jc w:val="both"/>
              <w:rPr>
                <w:b/>
                <w:bCs/>
                <w:sz w:val="22"/>
                <w:szCs w:val="22"/>
                <w:lang w:val="en-US"/>
              </w:rPr>
            </w:pPr>
          </w:p>
        </w:tc>
        <w:tc>
          <w:tcPr>
            <w:tcW w:w="493" w:type="pct"/>
            <w:shd w:val="clear" w:color="auto" w:fill="auto"/>
            <w:noWrap/>
          </w:tcPr>
          <w:p w14:paraId="78F2E47A"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tcPr>
          <w:p w14:paraId="193406A5" w14:textId="77777777" w:rsidR="009006BA" w:rsidRPr="00953054" w:rsidRDefault="009006BA" w:rsidP="00D900A9">
            <w:pPr>
              <w:autoSpaceDE/>
              <w:autoSpaceDN/>
              <w:spacing w:line="276" w:lineRule="auto"/>
              <w:jc w:val="center"/>
              <w:rPr>
                <w:b/>
                <w:bCs/>
                <w:sz w:val="22"/>
                <w:szCs w:val="22"/>
                <w:lang w:val="en-US"/>
              </w:rPr>
            </w:pPr>
          </w:p>
        </w:tc>
      </w:tr>
      <w:tr w:rsidR="009006BA" w:rsidRPr="00953054" w14:paraId="776FD582" w14:textId="77777777" w:rsidTr="00D900A9">
        <w:trPr>
          <w:trHeight w:val="339"/>
        </w:trPr>
        <w:tc>
          <w:tcPr>
            <w:tcW w:w="3316" w:type="pct"/>
            <w:shd w:val="clear" w:color="auto" w:fill="auto"/>
            <w:noWrap/>
            <w:vAlign w:val="center"/>
          </w:tcPr>
          <w:p w14:paraId="3679F7E2" w14:textId="77777777" w:rsidR="009006BA" w:rsidRPr="00953054" w:rsidRDefault="009006BA" w:rsidP="002122A0">
            <w:pPr>
              <w:autoSpaceDE/>
              <w:autoSpaceDN/>
              <w:spacing w:line="276" w:lineRule="auto"/>
              <w:jc w:val="both"/>
              <w:rPr>
                <w:sz w:val="22"/>
                <w:szCs w:val="22"/>
                <w:lang w:val="en-US"/>
              </w:rPr>
            </w:pPr>
            <w:r w:rsidRPr="00953054">
              <w:rPr>
                <w:b/>
                <w:bCs/>
                <w:sz w:val="22"/>
                <w:szCs w:val="22"/>
                <w:lang w:val="en-US"/>
              </w:rPr>
              <w:lastRenderedPageBreak/>
              <w:t>Net</w:t>
            </w:r>
            <w:r w:rsidRPr="00953054">
              <w:rPr>
                <w:sz w:val="22"/>
                <w:szCs w:val="22"/>
                <w:lang w:val="en-US"/>
              </w:rPr>
              <w:t xml:space="preserve"> </w:t>
            </w:r>
            <w:r w:rsidRPr="00953054">
              <w:rPr>
                <w:b/>
                <w:bCs/>
                <w:sz w:val="22"/>
                <w:szCs w:val="22"/>
                <w:lang w:val="en-US"/>
              </w:rPr>
              <w:t>increase/(decrease)</w:t>
            </w:r>
            <w:r w:rsidRPr="00953054">
              <w:rPr>
                <w:sz w:val="22"/>
                <w:szCs w:val="22"/>
                <w:lang w:val="en-US"/>
              </w:rPr>
              <w:t xml:space="preserve"> </w:t>
            </w:r>
            <w:r w:rsidRPr="00953054">
              <w:rPr>
                <w:b/>
                <w:bCs/>
                <w:sz w:val="22"/>
                <w:szCs w:val="22"/>
                <w:lang w:val="en-US"/>
              </w:rPr>
              <w:t>in</w:t>
            </w:r>
            <w:r w:rsidRPr="00953054">
              <w:rPr>
                <w:sz w:val="22"/>
                <w:szCs w:val="22"/>
                <w:lang w:val="en-US"/>
              </w:rPr>
              <w:t xml:space="preserve"> </w:t>
            </w:r>
            <w:r w:rsidRPr="00953054">
              <w:rPr>
                <w:b/>
                <w:bCs/>
                <w:sz w:val="22"/>
                <w:szCs w:val="22"/>
                <w:lang w:val="en-US"/>
              </w:rPr>
              <w:t>cash</w:t>
            </w:r>
            <w:r w:rsidRPr="00953054">
              <w:rPr>
                <w:sz w:val="22"/>
                <w:szCs w:val="22"/>
                <w:lang w:val="en-US"/>
              </w:rPr>
              <w:t xml:space="preserve"> &amp;</w:t>
            </w:r>
          </w:p>
          <w:p w14:paraId="002768E8" w14:textId="77777777" w:rsidR="009006BA" w:rsidRPr="00953054" w:rsidRDefault="009006BA" w:rsidP="002122A0">
            <w:pPr>
              <w:autoSpaceDE/>
              <w:autoSpaceDN/>
              <w:spacing w:line="276" w:lineRule="auto"/>
              <w:jc w:val="both"/>
              <w:rPr>
                <w:b/>
                <w:bCs/>
                <w:sz w:val="22"/>
                <w:szCs w:val="22"/>
                <w:lang w:val="en-US"/>
              </w:rPr>
            </w:pPr>
            <w:r w:rsidRPr="00953054">
              <w:rPr>
                <w:b/>
                <w:bCs/>
                <w:sz w:val="22"/>
                <w:szCs w:val="22"/>
                <w:lang w:val="en-US"/>
              </w:rPr>
              <w:t>Cash equivalents</w:t>
            </w:r>
          </w:p>
        </w:tc>
        <w:tc>
          <w:tcPr>
            <w:tcW w:w="493" w:type="pct"/>
            <w:shd w:val="clear" w:color="auto" w:fill="auto"/>
            <w:noWrap/>
          </w:tcPr>
          <w:p w14:paraId="02F02A8E" w14:textId="77777777" w:rsidR="009006BA" w:rsidRPr="00953054" w:rsidRDefault="009006BA" w:rsidP="002122A0">
            <w:pPr>
              <w:autoSpaceDE/>
              <w:autoSpaceDN/>
              <w:spacing w:line="276" w:lineRule="auto"/>
              <w:jc w:val="right"/>
              <w:rPr>
                <w:sz w:val="22"/>
                <w:szCs w:val="22"/>
                <w:lang w:val="en-US"/>
              </w:rPr>
            </w:pPr>
          </w:p>
        </w:tc>
        <w:tc>
          <w:tcPr>
            <w:tcW w:w="1191" w:type="pct"/>
            <w:shd w:val="clear" w:color="auto" w:fill="auto"/>
            <w:noWrap/>
            <w:vAlign w:val="center"/>
          </w:tcPr>
          <w:p w14:paraId="529D4BC0" w14:textId="77777777" w:rsidR="009006BA" w:rsidRPr="00953054" w:rsidRDefault="009006BA" w:rsidP="00D900A9">
            <w:pPr>
              <w:autoSpaceDE/>
              <w:autoSpaceDN/>
              <w:spacing w:line="276" w:lineRule="auto"/>
              <w:jc w:val="center"/>
              <w:rPr>
                <w:b/>
                <w:bCs/>
                <w:sz w:val="22"/>
                <w:szCs w:val="22"/>
                <w:lang w:val="en-US"/>
              </w:rPr>
            </w:pPr>
            <w:r w:rsidRPr="00953054">
              <w:rPr>
                <w:b/>
                <w:bCs/>
                <w:sz w:val="22"/>
                <w:szCs w:val="22"/>
                <w:lang w:val="en-US"/>
              </w:rPr>
              <w:t>xxx</w:t>
            </w:r>
          </w:p>
        </w:tc>
      </w:tr>
      <w:tr w:rsidR="009006BA" w:rsidRPr="00953054" w14:paraId="02FD1616" w14:textId="77777777" w:rsidTr="00D900A9">
        <w:trPr>
          <w:trHeight w:val="339"/>
        </w:trPr>
        <w:tc>
          <w:tcPr>
            <w:tcW w:w="3316" w:type="pct"/>
            <w:shd w:val="clear" w:color="auto" w:fill="auto"/>
            <w:noWrap/>
            <w:vAlign w:val="center"/>
            <w:hideMark/>
          </w:tcPr>
          <w:p w14:paraId="185ED52A" w14:textId="77777777" w:rsidR="009006BA" w:rsidRPr="00953054" w:rsidRDefault="009006BA" w:rsidP="002122A0">
            <w:pPr>
              <w:autoSpaceDE/>
              <w:autoSpaceDN/>
              <w:spacing w:line="276" w:lineRule="auto"/>
              <w:jc w:val="both"/>
              <w:rPr>
                <w:sz w:val="22"/>
                <w:szCs w:val="22"/>
                <w:lang w:val="en-US"/>
              </w:rPr>
            </w:pPr>
            <w:r w:rsidRPr="00953054">
              <w:rPr>
                <w:sz w:val="22"/>
                <w:szCs w:val="22"/>
                <w:lang w:val="en-US"/>
              </w:rPr>
              <w:t>Cash and cash equivalents at 1 July</w:t>
            </w:r>
          </w:p>
        </w:tc>
        <w:tc>
          <w:tcPr>
            <w:tcW w:w="493" w:type="pct"/>
            <w:shd w:val="clear" w:color="auto" w:fill="auto"/>
            <w:noWrap/>
            <w:hideMark/>
          </w:tcPr>
          <w:p w14:paraId="0924662E" w14:textId="65015A9E" w:rsidR="009006BA" w:rsidRPr="00953054" w:rsidRDefault="00A57134" w:rsidP="002122A0">
            <w:pPr>
              <w:autoSpaceDE/>
              <w:autoSpaceDN/>
              <w:spacing w:line="276" w:lineRule="auto"/>
              <w:jc w:val="right"/>
              <w:rPr>
                <w:sz w:val="22"/>
                <w:szCs w:val="22"/>
                <w:lang w:val="en-US"/>
              </w:rPr>
            </w:pPr>
            <w:r>
              <w:rPr>
                <w:sz w:val="22"/>
                <w:szCs w:val="22"/>
                <w:lang w:val="en-US"/>
              </w:rPr>
              <w:t>24</w:t>
            </w:r>
          </w:p>
        </w:tc>
        <w:tc>
          <w:tcPr>
            <w:tcW w:w="1191" w:type="pct"/>
            <w:shd w:val="clear" w:color="auto" w:fill="auto"/>
            <w:noWrap/>
            <w:vAlign w:val="center"/>
            <w:hideMark/>
          </w:tcPr>
          <w:p w14:paraId="5470B5D9" w14:textId="77777777" w:rsidR="009006BA" w:rsidRPr="00953054" w:rsidRDefault="009006BA" w:rsidP="00D900A9">
            <w:pPr>
              <w:autoSpaceDE/>
              <w:autoSpaceDN/>
              <w:spacing w:line="276" w:lineRule="auto"/>
              <w:jc w:val="center"/>
              <w:rPr>
                <w:sz w:val="22"/>
                <w:szCs w:val="22"/>
                <w:lang w:val="en-US"/>
              </w:rPr>
            </w:pPr>
            <w:r w:rsidRPr="00953054">
              <w:rPr>
                <w:sz w:val="22"/>
                <w:szCs w:val="22"/>
                <w:lang w:val="en-US"/>
              </w:rPr>
              <w:t>xxx</w:t>
            </w:r>
          </w:p>
        </w:tc>
      </w:tr>
      <w:tr w:rsidR="009006BA" w:rsidRPr="00953054" w14:paraId="07402730" w14:textId="77777777" w:rsidTr="00D900A9">
        <w:trPr>
          <w:trHeight w:val="339"/>
        </w:trPr>
        <w:tc>
          <w:tcPr>
            <w:tcW w:w="3316" w:type="pct"/>
            <w:shd w:val="clear" w:color="auto" w:fill="auto"/>
            <w:noWrap/>
            <w:vAlign w:val="center"/>
            <w:hideMark/>
          </w:tcPr>
          <w:p w14:paraId="4244EBB6" w14:textId="77777777" w:rsidR="009006BA" w:rsidRPr="00953054" w:rsidRDefault="009006BA" w:rsidP="002122A0">
            <w:pPr>
              <w:autoSpaceDE/>
              <w:autoSpaceDN/>
              <w:spacing w:line="276" w:lineRule="auto"/>
              <w:jc w:val="both"/>
              <w:rPr>
                <w:sz w:val="22"/>
                <w:szCs w:val="22"/>
                <w:lang w:val="en-US"/>
              </w:rPr>
            </w:pPr>
            <w:r w:rsidRPr="00953054">
              <w:rPr>
                <w:b/>
                <w:bCs/>
                <w:sz w:val="22"/>
                <w:szCs w:val="22"/>
                <w:lang w:val="en-US"/>
              </w:rPr>
              <w:t>Cash</w:t>
            </w:r>
            <w:r w:rsidRPr="00953054">
              <w:rPr>
                <w:sz w:val="22"/>
                <w:szCs w:val="22"/>
                <w:lang w:val="en-US"/>
              </w:rPr>
              <w:t xml:space="preserve"> </w:t>
            </w:r>
            <w:r w:rsidRPr="00953054">
              <w:rPr>
                <w:b/>
                <w:bCs/>
                <w:sz w:val="22"/>
                <w:szCs w:val="22"/>
                <w:lang w:val="en-US"/>
              </w:rPr>
              <w:t>and</w:t>
            </w:r>
            <w:r w:rsidRPr="00953054">
              <w:rPr>
                <w:sz w:val="22"/>
                <w:szCs w:val="22"/>
                <w:lang w:val="en-US"/>
              </w:rPr>
              <w:t xml:space="preserve"> </w:t>
            </w:r>
            <w:r w:rsidRPr="00953054">
              <w:rPr>
                <w:b/>
                <w:bCs/>
                <w:sz w:val="22"/>
                <w:szCs w:val="22"/>
                <w:lang w:val="en-US"/>
              </w:rPr>
              <w:t>cash</w:t>
            </w:r>
            <w:r w:rsidRPr="00953054">
              <w:rPr>
                <w:sz w:val="22"/>
                <w:szCs w:val="22"/>
                <w:lang w:val="en-US"/>
              </w:rPr>
              <w:t xml:space="preserve"> </w:t>
            </w:r>
            <w:r w:rsidRPr="00953054">
              <w:rPr>
                <w:b/>
                <w:bCs/>
                <w:sz w:val="22"/>
                <w:szCs w:val="22"/>
                <w:lang w:val="en-US"/>
              </w:rPr>
              <w:t>equivalents</w:t>
            </w:r>
            <w:r w:rsidRPr="00953054">
              <w:rPr>
                <w:sz w:val="22"/>
                <w:szCs w:val="22"/>
                <w:lang w:val="en-US"/>
              </w:rPr>
              <w:t xml:space="preserve"> </w:t>
            </w:r>
            <w:r w:rsidRPr="00953054">
              <w:rPr>
                <w:b/>
                <w:bCs/>
                <w:sz w:val="22"/>
                <w:szCs w:val="22"/>
                <w:lang w:val="en-US"/>
              </w:rPr>
              <w:t>at</w:t>
            </w:r>
            <w:r w:rsidRPr="00953054">
              <w:rPr>
                <w:sz w:val="22"/>
                <w:szCs w:val="22"/>
                <w:lang w:val="en-US"/>
              </w:rPr>
              <w:t xml:space="preserve"> </w:t>
            </w:r>
            <w:r w:rsidRPr="00953054">
              <w:rPr>
                <w:b/>
                <w:bCs/>
                <w:sz w:val="22"/>
                <w:szCs w:val="22"/>
                <w:lang w:val="en-US"/>
              </w:rPr>
              <w:t>30 June</w:t>
            </w:r>
          </w:p>
        </w:tc>
        <w:tc>
          <w:tcPr>
            <w:tcW w:w="493" w:type="pct"/>
            <w:shd w:val="clear" w:color="auto" w:fill="auto"/>
            <w:noWrap/>
            <w:hideMark/>
          </w:tcPr>
          <w:p w14:paraId="691374EA" w14:textId="511A965D" w:rsidR="009006BA" w:rsidRPr="00953054" w:rsidRDefault="00A57134" w:rsidP="002122A0">
            <w:pPr>
              <w:autoSpaceDE/>
              <w:autoSpaceDN/>
              <w:spacing w:line="276" w:lineRule="auto"/>
              <w:jc w:val="right"/>
              <w:rPr>
                <w:sz w:val="22"/>
                <w:szCs w:val="22"/>
                <w:lang w:val="en-US"/>
              </w:rPr>
            </w:pPr>
            <w:r>
              <w:rPr>
                <w:sz w:val="22"/>
                <w:szCs w:val="22"/>
                <w:lang w:val="en-US"/>
              </w:rPr>
              <w:t>24</w:t>
            </w:r>
          </w:p>
        </w:tc>
        <w:tc>
          <w:tcPr>
            <w:tcW w:w="1191" w:type="pct"/>
            <w:shd w:val="clear" w:color="auto" w:fill="auto"/>
            <w:noWrap/>
            <w:vAlign w:val="center"/>
            <w:hideMark/>
          </w:tcPr>
          <w:p w14:paraId="2A793703" w14:textId="77777777" w:rsidR="009006BA" w:rsidRPr="00953054" w:rsidRDefault="009006BA" w:rsidP="00D900A9">
            <w:pPr>
              <w:autoSpaceDE/>
              <w:autoSpaceDN/>
              <w:spacing w:line="276" w:lineRule="auto"/>
              <w:jc w:val="center"/>
              <w:rPr>
                <w:b/>
                <w:bCs/>
                <w:sz w:val="22"/>
                <w:szCs w:val="22"/>
                <w:lang w:val="en-US"/>
              </w:rPr>
            </w:pPr>
            <w:r w:rsidRPr="00953054">
              <w:rPr>
                <w:b/>
                <w:bCs/>
                <w:sz w:val="22"/>
                <w:szCs w:val="22"/>
                <w:lang w:val="en-US"/>
              </w:rPr>
              <w:t>xxx</w:t>
            </w:r>
          </w:p>
        </w:tc>
      </w:tr>
    </w:tbl>
    <w:p w14:paraId="670625E9" w14:textId="77777777" w:rsidR="00A46E1A" w:rsidRPr="00B630AD" w:rsidRDefault="00A46E1A" w:rsidP="007558E2">
      <w:pPr>
        <w:rPr>
          <w:color w:val="000000"/>
          <w:lang w:val="en-US"/>
        </w:rPr>
      </w:pPr>
    </w:p>
    <w:p w14:paraId="37F0F6A8" w14:textId="5270D5BD" w:rsidR="00482476" w:rsidRDefault="00EA1816" w:rsidP="00EA1816">
      <w:pPr>
        <w:spacing w:line="360" w:lineRule="auto"/>
        <w:jc w:val="both"/>
      </w:pPr>
      <w:r>
        <w:rPr>
          <w:i/>
          <w:iCs/>
          <w:sz w:val="22"/>
          <w:szCs w:val="22"/>
          <w:lang w:val="en-US"/>
        </w:rPr>
        <w:t>(PSASB has now prescribed the direct method of cashflow presentation for all entities under the IPSAS Accrual basis of accounting</w:t>
      </w:r>
      <w:r w:rsidRPr="00B331F5">
        <w:rPr>
          <w:i/>
          <w:iCs/>
          <w:sz w:val="22"/>
          <w:szCs w:val="22"/>
          <w:lang w:val="en-US"/>
        </w:rPr>
        <w:t>)</w:t>
      </w:r>
    </w:p>
    <w:p w14:paraId="32335F2D" w14:textId="77777777" w:rsidR="00482476" w:rsidRDefault="00482476" w:rsidP="007558E2">
      <w:pPr>
        <w:pStyle w:val="CommentText"/>
        <w:widowControl w:val="0"/>
        <w:rPr>
          <w:sz w:val="24"/>
          <w:szCs w:val="24"/>
        </w:rPr>
      </w:pPr>
    </w:p>
    <w:p w14:paraId="77D71A82" w14:textId="77777777" w:rsidR="00482476" w:rsidRDefault="00482476" w:rsidP="007558E2">
      <w:pPr>
        <w:pStyle w:val="CommentText"/>
        <w:widowControl w:val="0"/>
        <w:rPr>
          <w:sz w:val="24"/>
          <w:szCs w:val="24"/>
        </w:rPr>
      </w:pPr>
    </w:p>
    <w:p w14:paraId="1220F347" w14:textId="77777777" w:rsidR="00482476" w:rsidRDefault="00482476" w:rsidP="007558E2">
      <w:pPr>
        <w:pStyle w:val="CommentText"/>
        <w:widowControl w:val="0"/>
        <w:rPr>
          <w:sz w:val="24"/>
          <w:szCs w:val="24"/>
        </w:rPr>
      </w:pPr>
    </w:p>
    <w:p w14:paraId="15219CA0" w14:textId="77777777" w:rsidR="00482476" w:rsidRDefault="00482476" w:rsidP="007558E2">
      <w:pPr>
        <w:pStyle w:val="CommentText"/>
        <w:widowControl w:val="0"/>
        <w:rPr>
          <w:sz w:val="24"/>
          <w:szCs w:val="24"/>
        </w:rPr>
      </w:pPr>
    </w:p>
    <w:p w14:paraId="45825195" w14:textId="77777777" w:rsidR="00482476" w:rsidRDefault="00482476" w:rsidP="007558E2">
      <w:pPr>
        <w:pStyle w:val="CommentText"/>
        <w:widowControl w:val="0"/>
        <w:rPr>
          <w:sz w:val="24"/>
          <w:szCs w:val="24"/>
        </w:rPr>
      </w:pPr>
    </w:p>
    <w:p w14:paraId="3380A875" w14:textId="77777777" w:rsidR="00661893" w:rsidRDefault="00661893" w:rsidP="007558E2">
      <w:pPr>
        <w:autoSpaceDE/>
        <w:autoSpaceDN/>
      </w:pPr>
    </w:p>
    <w:p w14:paraId="69CB567C" w14:textId="77777777" w:rsidR="00254EA0" w:rsidRDefault="00254EA0" w:rsidP="0069589F">
      <w:pPr>
        <w:pStyle w:val="Heading1"/>
        <w:pageBreakBefore/>
        <w:numPr>
          <w:ilvl w:val="0"/>
          <w:numId w:val="2"/>
        </w:numPr>
        <w:tabs>
          <w:tab w:val="left" w:pos="360"/>
        </w:tabs>
        <w:spacing w:after="240"/>
        <w:jc w:val="both"/>
        <w:sectPr w:rsidR="00254EA0" w:rsidSect="00CA61F8">
          <w:pgSz w:w="12240" w:h="15840" w:code="1"/>
          <w:pgMar w:top="1440" w:right="1440" w:bottom="1440" w:left="1440" w:header="289" w:footer="142" w:gutter="0"/>
          <w:pgNumType w:start="1"/>
          <w:cols w:space="720"/>
          <w:docGrid w:linePitch="326"/>
        </w:sectPr>
      </w:pPr>
      <w:bookmarkStart w:id="32" w:name="_Toc514233827"/>
    </w:p>
    <w:p w14:paraId="100AA7D9" w14:textId="251D24CD" w:rsidR="008E35F3" w:rsidRDefault="00AA4AE8" w:rsidP="002122A0">
      <w:pPr>
        <w:pStyle w:val="Heading1"/>
        <w:pageBreakBefore/>
        <w:numPr>
          <w:ilvl w:val="0"/>
          <w:numId w:val="2"/>
        </w:numPr>
        <w:tabs>
          <w:tab w:val="left" w:pos="360"/>
        </w:tabs>
        <w:spacing w:after="240"/>
        <w:jc w:val="both"/>
      </w:pPr>
      <w:bookmarkStart w:id="33" w:name="_Toc172624547"/>
      <w:r>
        <w:lastRenderedPageBreak/>
        <w:t xml:space="preserve">Statement of </w:t>
      </w:r>
      <w:bookmarkEnd w:id="32"/>
      <w:r w:rsidR="00903049">
        <w:t xml:space="preserve">Comparison of budget and actual Amounts for the year ended </w:t>
      </w:r>
      <w:r w:rsidR="00613EA3">
        <w:t>30 June 20xx</w:t>
      </w:r>
      <w:bookmarkEnd w:id="33"/>
    </w:p>
    <w:p w14:paraId="18A2784C" w14:textId="369A509B" w:rsidR="00AF56FE" w:rsidRPr="00A51DB2" w:rsidRDefault="00AF56FE" w:rsidP="00A51DB2">
      <w:pPr>
        <w:pStyle w:val="ListParagraph"/>
        <w:numPr>
          <w:ilvl w:val="0"/>
          <w:numId w:val="56"/>
        </w:numPr>
        <w:rPr>
          <w:b/>
          <w:bCs/>
        </w:rPr>
      </w:pPr>
      <w:bookmarkStart w:id="34" w:name="_Toc74149256"/>
      <w:r w:rsidRPr="00A51DB2">
        <w:rPr>
          <w:b/>
          <w:bCs/>
        </w:rPr>
        <w:t>Recurrent</w:t>
      </w:r>
      <w:bookmarkEnd w:id="34"/>
      <w:r w:rsidRPr="00A51DB2">
        <w:rPr>
          <w:b/>
          <w:bCs/>
        </w:rPr>
        <w:t xml:space="preserve"> and Development budgets </w:t>
      </w:r>
      <w:r w:rsidR="00CD0805" w:rsidRPr="00A51DB2">
        <w:rPr>
          <w:b/>
          <w:bCs/>
        </w:rPr>
        <w:t>Combined.</w:t>
      </w:r>
    </w:p>
    <w:p w14:paraId="7297291E" w14:textId="77777777" w:rsidR="00613EA3" w:rsidRPr="00613EA3" w:rsidRDefault="00613EA3" w:rsidP="004F5B79">
      <w:pPr>
        <w:pStyle w:val="Heading1"/>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292"/>
        <w:gridCol w:w="1443"/>
        <w:gridCol w:w="1443"/>
        <w:gridCol w:w="1443"/>
        <w:gridCol w:w="1443"/>
        <w:gridCol w:w="1443"/>
        <w:gridCol w:w="1443"/>
      </w:tblGrid>
      <w:tr w:rsidR="00197D02" w:rsidRPr="00953054" w14:paraId="4B0DE53E" w14:textId="77777777" w:rsidTr="002122A0">
        <w:trPr>
          <w:trHeight w:val="780"/>
          <w:tblHeader/>
        </w:trPr>
        <w:tc>
          <w:tcPr>
            <w:tcW w:w="1657" w:type="pct"/>
            <w:shd w:val="clear" w:color="auto" w:fill="0070C0"/>
            <w:vAlign w:val="bottom"/>
            <w:hideMark/>
          </w:tcPr>
          <w:p w14:paraId="41B120A6" w14:textId="77777777" w:rsidR="00197D02" w:rsidRPr="00953054" w:rsidRDefault="00197D02" w:rsidP="002122A0">
            <w:pPr>
              <w:autoSpaceDE/>
              <w:autoSpaceDN/>
              <w:spacing w:line="276" w:lineRule="auto"/>
              <w:jc w:val="both"/>
              <w:rPr>
                <w:b/>
                <w:bCs/>
                <w:sz w:val="22"/>
                <w:szCs w:val="22"/>
                <w:lang w:val="en-US"/>
              </w:rPr>
            </w:pPr>
            <w:r w:rsidRPr="00953054">
              <w:rPr>
                <w:b/>
                <w:bCs/>
                <w:sz w:val="22"/>
                <w:szCs w:val="22"/>
                <w:lang w:val="en-US"/>
              </w:rPr>
              <w:t>Receipt/expense item</w:t>
            </w:r>
          </w:p>
        </w:tc>
        <w:tc>
          <w:tcPr>
            <w:tcW w:w="557" w:type="pct"/>
            <w:shd w:val="clear" w:color="auto" w:fill="0070C0"/>
            <w:vAlign w:val="center"/>
            <w:hideMark/>
          </w:tcPr>
          <w:p w14:paraId="433E59D8" w14:textId="77777777" w:rsidR="00197D02" w:rsidRPr="00953054" w:rsidRDefault="00197D02" w:rsidP="002122A0">
            <w:pPr>
              <w:autoSpaceDE/>
              <w:autoSpaceDN/>
              <w:spacing w:line="276" w:lineRule="auto"/>
              <w:jc w:val="both"/>
              <w:rPr>
                <w:b/>
                <w:bCs/>
                <w:sz w:val="22"/>
                <w:szCs w:val="22"/>
                <w:lang w:val="en-US"/>
              </w:rPr>
            </w:pPr>
            <w:r w:rsidRPr="00953054">
              <w:rPr>
                <w:b/>
                <w:bCs/>
                <w:sz w:val="22"/>
                <w:szCs w:val="22"/>
                <w:lang w:val="en-US"/>
              </w:rPr>
              <w:t>Original budget</w:t>
            </w:r>
          </w:p>
        </w:tc>
        <w:tc>
          <w:tcPr>
            <w:tcW w:w="557" w:type="pct"/>
            <w:shd w:val="clear" w:color="auto" w:fill="0070C0"/>
            <w:vAlign w:val="center"/>
            <w:hideMark/>
          </w:tcPr>
          <w:p w14:paraId="4A098FA1" w14:textId="77777777" w:rsidR="00197D02" w:rsidRPr="00953054" w:rsidRDefault="00197D02" w:rsidP="002122A0">
            <w:pPr>
              <w:autoSpaceDE/>
              <w:autoSpaceDN/>
              <w:spacing w:line="276" w:lineRule="auto"/>
              <w:jc w:val="both"/>
              <w:rPr>
                <w:b/>
                <w:bCs/>
                <w:sz w:val="22"/>
                <w:szCs w:val="22"/>
                <w:lang w:val="en-US"/>
              </w:rPr>
            </w:pPr>
            <w:r w:rsidRPr="00953054">
              <w:rPr>
                <w:b/>
                <w:bCs/>
                <w:sz w:val="22"/>
                <w:szCs w:val="22"/>
                <w:lang w:val="en-US"/>
              </w:rPr>
              <w:t>Adjustments</w:t>
            </w:r>
          </w:p>
        </w:tc>
        <w:tc>
          <w:tcPr>
            <w:tcW w:w="557" w:type="pct"/>
            <w:shd w:val="clear" w:color="auto" w:fill="0070C0"/>
            <w:vAlign w:val="center"/>
            <w:hideMark/>
          </w:tcPr>
          <w:p w14:paraId="6BD7FD5C" w14:textId="77777777" w:rsidR="00197D02" w:rsidRPr="00953054" w:rsidRDefault="00197D02" w:rsidP="002122A0">
            <w:pPr>
              <w:autoSpaceDE/>
              <w:autoSpaceDN/>
              <w:spacing w:line="276" w:lineRule="auto"/>
              <w:jc w:val="both"/>
              <w:rPr>
                <w:b/>
                <w:bCs/>
                <w:sz w:val="22"/>
                <w:szCs w:val="22"/>
                <w:lang w:val="en-US"/>
              </w:rPr>
            </w:pPr>
            <w:r w:rsidRPr="00953054">
              <w:rPr>
                <w:b/>
                <w:bCs/>
                <w:sz w:val="22"/>
                <w:szCs w:val="22"/>
                <w:lang w:val="en-US"/>
              </w:rPr>
              <w:t>Final budget</w:t>
            </w:r>
          </w:p>
        </w:tc>
        <w:tc>
          <w:tcPr>
            <w:tcW w:w="557" w:type="pct"/>
            <w:shd w:val="clear" w:color="auto" w:fill="0070C0"/>
            <w:vAlign w:val="center"/>
            <w:hideMark/>
          </w:tcPr>
          <w:p w14:paraId="581FA583" w14:textId="77777777" w:rsidR="00197D02" w:rsidRPr="00953054" w:rsidRDefault="00197D02" w:rsidP="002122A0">
            <w:pPr>
              <w:autoSpaceDE/>
              <w:autoSpaceDN/>
              <w:spacing w:line="276" w:lineRule="auto"/>
              <w:jc w:val="both"/>
              <w:rPr>
                <w:b/>
                <w:bCs/>
                <w:sz w:val="22"/>
                <w:szCs w:val="22"/>
                <w:lang w:val="en-US"/>
              </w:rPr>
            </w:pPr>
            <w:r w:rsidRPr="00953054">
              <w:rPr>
                <w:b/>
                <w:bCs/>
                <w:sz w:val="22"/>
                <w:szCs w:val="22"/>
                <w:lang w:val="en-US"/>
              </w:rPr>
              <w:t>Actual on comparable basis</w:t>
            </w:r>
          </w:p>
        </w:tc>
        <w:tc>
          <w:tcPr>
            <w:tcW w:w="557" w:type="pct"/>
            <w:shd w:val="clear" w:color="auto" w:fill="0070C0"/>
            <w:vAlign w:val="center"/>
            <w:hideMark/>
          </w:tcPr>
          <w:p w14:paraId="511D6C6E" w14:textId="77777777" w:rsidR="00197D02" w:rsidRPr="00953054" w:rsidRDefault="00197D02" w:rsidP="002122A0">
            <w:pPr>
              <w:autoSpaceDE/>
              <w:autoSpaceDN/>
              <w:spacing w:line="276" w:lineRule="auto"/>
              <w:jc w:val="both"/>
              <w:rPr>
                <w:b/>
                <w:bCs/>
                <w:sz w:val="22"/>
                <w:szCs w:val="22"/>
                <w:lang w:val="en-US"/>
              </w:rPr>
            </w:pPr>
            <w:r w:rsidRPr="00953054">
              <w:rPr>
                <w:b/>
                <w:bCs/>
                <w:sz w:val="22"/>
                <w:szCs w:val="22"/>
                <w:lang w:val="en-US"/>
              </w:rPr>
              <w:t>Budget utilization difference</w:t>
            </w:r>
          </w:p>
        </w:tc>
        <w:tc>
          <w:tcPr>
            <w:tcW w:w="557" w:type="pct"/>
            <w:shd w:val="clear" w:color="auto" w:fill="0070C0"/>
            <w:vAlign w:val="center"/>
            <w:hideMark/>
          </w:tcPr>
          <w:p w14:paraId="70D589A1" w14:textId="77777777" w:rsidR="00197D02" w:rsidRPr="00953054" w:rsidRDefault="00197D02" w:rsidP="002122A0">
            <w:pPr>
              <w:autoSpaceDE/>
              <w:autoSpaceDN/>
              <w:spacing w:line="276" w:lineRule="auto"/>
              <w:jc w:val="both"/>
              <w:rPr>
                <w:b/>
                <w:bCs/>
                <w:sz w:val="22"/>
                <w:szCs w:val="22"/>
                <w:lang w:val="en-US"/>
              </w:rPr>
            </w:pPr>
            <w:r w:rsidRPr="00953054">
              <w:rPr>
                <w:b/>
                <w:bCs/>
                <w:sz w:val="22"/>
                <w:szCs w:val="22"/>
                <w:lang w:val="en-US"/>
              </w:rPr>
              <w:t>% of utilization</w:t>
            </w:r>
          </w:p>
        </w:tc>
      </w:tr>
      <w:tr w:rsidR="00197D02" w:rsidRPr="00953054" w14:paraId="6028C20B" w14:textId="77777777" w:rsidTr="002122A0">
        <w:trPr>
          <w:trHeight w:val="300"/>
          <w:tblHeader/>
        </w:trPr>
        <w:tc>
          <w:tcPr>
            <w:tcW w:w="1657" w:type="pct"/>
            <w:shd w:val="clear" w:color="auto" w:fill="0070C0"/>
            <w:vAlign w:val="bottom"/>
            <w:hideMark/>
          </w:tcPr>
          <w:p w14:paraId="6F2049D2" w14:textId="77777777" w:rsidR="00197D02" w:rsidRPr="00953054" w:rsidRDefault="00197D02" w:rsidP="002122A0">
            <w:pPr>
              <w:autoSpaceDE/>
              <w:autoSpaceDN/>
              <w:spacing w:line="276" w:lineRule="auto"/>
              <w:jc w:val="both"/>
              <w:rPr>
                <w:b/>
                <w:sz w:val="22"/>
                <w:szCs w:val="22"/>
                <w:lang w:val="en-US"/>
              </w:rPr>
            </w:pPr>
          </w:p>
        </w:tc>
        <w:tc>
          <w:tcPr>
            <w:tcW w:w="557" w:type="pct"/>
            <w:shd w:val="clear" w:color="auto" w:fill="0070C0"/>
            <w:noWrap/>
            <w:vAlign w:val="center"/>
            <w:hideMark/>
          </w:tcPr>
          <w:p w14:paraId="44BCF660" w14:textId="77777777" w:rsidR="00197D02" w:rsidRPr="00953054" w:rsidRDefault="00197D02" w:rsidP="002122A0">
            <w:pPr>
              <w:autoSpaceDE/>
              <w:autoSpaceDN/>
              <w:spacing w:line="276" w:lineRule="auto"/>
              <w:jc w:val="both"/>
              <w:rPr>
                <w:b/>
                <w:bCs/>
                <w:sz w:val="22"/>
                <w:szCs w:val="22"/>
                <w:lang w:val="en-US"/>
              </w:rPr>
            </w:pPr>
            <w:r w:rsidRPr="00953054">
              <w:rPr>
                <w:b/>
                <w:bCs/>
                <w:sz w:val="22"/>
                <w:szCs w:val="22"/>
                <w:lang w:val="en-US"/>
              </w:rPr>
              <w:t>A</w:t>
            </w:r>
          </w:p>
        </w:tc>
        <w:tc>
          <w:tcPr>
            <w:tcW w:w="557" w:type="pct"/>
            <w:shd w:val="clear" w:color="auto" w:fill="0070C0"/>
            <w:noWrap/>
            <w:vAlign w:val="center"/>
            <w:hideMark/>
          </w:tcPr>
          <w:p w14:paraId="204488BC" w14:textId="77777777" w:rsidR="00197D02" w:rsidRPr="00953054" w:rsidRDefault="00197D02" w:rsidP="002122A0">
            <w:pPr>
              <w:autoSpaceDE/>
              <w:autoSpaceDN/>
              <w:spacing w:line="276" w:lineRule="auto"/>
              <w:jc w:val="both"/>
              <w:rPr>
                <w:b/>
                <w:bCs/>
                <w:sz w:val="22"/>
                <w:szCs w:val="22"/>
                <w:lang w:val="en-US"/>
              </w:rPr>
            </w:pPr>
            <w:r w:rsidRPr="00953054">
              <w:rPr>
                <w:b/>
                <w:bCs/>
                <w:sz w:val="22"/>
                <w:szCs w:val="22"/>
                <w:lang w:val="en-US"/>
              </w:rPr>
              <w:t>B</w:t>
            </w:r>
          </w:p>
        </w:tc>
        <w:tc>
          <w:tcPr>
            <w:tcW w:w="557" w:type="pct"/>
            <w:shd w:val="clear" w:color="auto" w:fill="0070C0"/>
            <w:noWrap/>
            <w:vAlign w:val="center"/>
            <w:hideMark/>
          </w:tcPr>
          <w:p w14:paraId="003E4F32" w14:textId="77777777" w:rsidR="00197D02" w:rsidRPr="00953054" w:rsidRDefault="00197D02" w:rsidP="002122A0">
            <w:pPr>
              <w:autoSpaceDE/>
              <w:autoSpaceDN/>
              <w:spacing w:line="276" w:lineRule="auto"/>
              <w:jc w:val="both"/>
              <w:rPr>
                <w:b/>
                <w:bCs/>
                <w:sz w:val="22"/>
                <w:szCs w:val="22"/>
                <w:lang w:val="en-US"/>
              </w:rPr>
            </w:pPr>
            <w:r w:rsidRPr="00953054">
              <w:rPr>
                <w:b/>
                <w:bCs/>
                <w:sz w:val="22"/>
                <w:szCs w:val="22"/>
                <w:lang w:val="en-US"/>
              </w:rPr>
              <w:t>C=a+b</w:t>
            </w:r>
          </w:p>
        </w:tc>
        <w:tc>
          <w:tcPr>
            <w:tcW w:w="557" w:type="pct"/>
            <w:shd w:val="clear" w:color="auto" w:fill="0070C0"/>
            <w:noWrap/>
            <w:vAlign w:val="center"/>
            <w:hideMark/>
          </w:tcPr>
          <w:p w14:paraId="7170DBCC" w14:textId="77777777" w:rsidR="00197D02" w:rsidRPr="00953054" w:rsidRDefault="00197D02" w:rsidP="002122A0">
            <w:pPr>
              <w:autoSpaceDE/>
              <w:autoSpaceDN/>
              <w:spacing w:line="276" w:lineRule="auto"/>
              <w:jc w:val="both"/>
              <w:rPr>
                <w:b/>
                <w:bCs/>
                <w:sz w:val="22"/>
                <w:szCs w:val="22"/>
                <w:lang w:val="en-US"/>
              </w:rPr>
            </w:pPr>
            <w:r w:rsidRPr="00953054">
              <w:rPr>
                <w:b/>
                <w:bCs/>
                <w:sz w:val="22"/>
                <w:szCs w:val="22"/>
                <w:lang w:val="en-US"/>
              </w:rPr>
              <w:t>D</w:t>
            </w:r>
          </w:p>
        </w:tc>
        <w:tc>
          <w:tcPr>
            <w:tcW w:w="557" w:type="pct"/>
            <w:shd w:val="clear" w:color="auto" w:fill="0070C0"/>
            <w:noWrap/>
            <w:vAlign w:val="center"/>
            <w:hideMark/>
          </w:tcPr>
          <w:p w14:paraId="11AD0884" w14:textId="77777777" w:rsidR="00197D02" w:rsidRPr="00953054" w:rsidRDefault="00197D02" w:rsidP="002122A0">
            <w:pPr>
              <w:autoSpaceDE/>
              <w:autoSpaceDN/>
              <w:spacing w:line="276" w:lineRule="auto"/>
              <w:jc w:val="both"/>
              <w:rPr>
                <w:b/>
                <w:bCs/>
                <w:sz w:val="22"/>
                <w:szCs w:val="22"/>
                <w:lang w:val="en-US"/>
              </w:rPr>
            </w:pPr>
            <w:r w:rsidRPr="00953054">
              <w:rPr>
                <w:b/>
                <w:bCs/>
                <w:sz w:val="22"/>
                <w:szCs w:val="22"/>
                <w:lang w:val="en-US"/>
              </w:rPr>
              <w:t>E=c-d</w:t>
            </w:r>
          </w:p>
        </w:tc>
        <w:tc>
          <w:tcPr>
            <w:tcW w:w="557" w:type="pct"/>
            <w:shd w:val="clear" w:color="auto" w:fill="0070C0"/>
            <w:noWrap/>
            <w:vAlign w:val="center"/>
            <w:hideMark/>
          </w:tcPr>
          <w:p w14:paraId="362C64EE" w14:textId="77777777" w:rsidR="00197D02" w:rsidRPr="00953054" w:rsidRDefault="00197D02" w:rsidP="002122A0">
            <w:pPr>
              <w:autoSpaceDE/>
              <w:autoSpaceDN/>
              <w:spacing w:line="276" w:lineRule="auto"/>
              <w:jc w:val="both"/>
              <w:rPr>
                <w:b/>
                <w:bCs/>
                <w:sz w:val="22"/>
                <w:szCs w:val="22"/>
                <w:lang w:val="en-US"/>
              </w:rPr>
            </w:pPr>
            <w:r w:rsidRPr="00953054">
              <w:rPr>
                <w:b/>
                <w:bCs/>
                <w:sz w:val="22"/>
                <w:szCs w:val="22"/>
                <w:lang w:val="en-US"/>
              </w:rPr>
              <w:t>F=d/c %</w:t>
            </w:r>
          </w:p>
        </w:tc>
      </w:tr>
      <w:tr w:rsidR="00197D02" w:rsidRPr="00953054" w14:paraId="26DDE223" w14:textId="77777777" w:rsidTr="002122A0">
        <w:trPr>
          <w:trHeight w:val="300"/>
        </w:trPr>
        <w:tc>
          <w:tcPr>
            <w:tcW w:w="1657" w:type="pct"/>
            <w:shd w:val="clear" w:color="auto" w:fill="auto"/>
            <w:vAlign w:val="bottom"/>
          </w:tcPr>
          <w:p w14:paraId="16A91A0F" w14:textId="77777777" w:rsidR="00197D02" w:rsidRPr="00953054" w:rsidRDefault="00197D02" w:rsidP="002122A0">
            <w:pPr>
              <w:autoSpaceDE/>
              <w:autoSpaceDN/>
              <w:spacing w:line="276" w:lineRule="auto"/>
              <w:jc w:val="both"/>
              <w:rPr>
                <w:sz w:val="22"/>
                <w:szCs w:val="22"/>
                <w:lang w:val="en-US"/>
              </w:rPr>
            </w:pPr>
            <w:r w:rsidRPr="00953054">
              <w:rPr>
                <w:b/>
                <w:sz w:val="22"/>
                <w:szCs w:val="22"/>
                <w:lang w:val="en-US"/>
              </w:rPr>
              <w:t> Revenues</w:t>
            </w:r>
          </w:p>
        </w:tc>
        <w:tc>
          <w:tcPr>
            <w:tcW w:w="557" w:type="pct"/>
            <w:shd w:val="clear" w:color="auto" w:fill="auto"/>
            <w:noWrap/>
            <w:vAlign w:val="center"/>
          </w:tcPr>
          <w:p w14:paraId="705960CD" w14:textId="77777777" w:rsidR="00197D02" w:rsidRPr="00953054" w:rsidRDefault="00197D02" w:rsidP="002122A0">
            <w:pPr>
              <w:autoSpaceDE/>
              <w:autoSpaceDN/>
              <w:spacing w:line="276" w:lineRule="auto"/>
              <w:jc w:val="both"/>
              <w:rPr>
                <w:sz w:val="22"/>
                <w:szCs w:val="22"/>
                <w:lang w:val="en-US"/>
              </w:rPr>
            </w:pPr>
          </w:p>
        </w:tc>
        <w:tc>
          <w:tcPr>
            <w:tcW w:w="557" w:type="pct"/>
            <w:shd w:val="clear" w:color="auto" w:fill="auto"/>
            <w:noWrap/>
            <w:vAlign w:val="center"/>
          </w:tcPr>
          <w:p w14:paraId="2FE390E2" w14:textId="77777777" w:rsidR="00197D02" w:rsidRPr="00953054" w:rsidRDefault="00197D02" w:rsidP="002122A0">
            <w:pPr>
              <w:autoSpaceDE/>
              <w:autoSpaceDN/>
              <w:spacing w:line="276" w:lineRule="auto"/>
              <w:jc w:val="both"/>
              <w:rPr>
                <w:sz w:val="22"/>
                <w:szCs w:val="22"/>
                <w:lang w:val="en-US"/>
              </w:rPr>
            </w:pPr>
          </w:p>
        </w:tc>
        <w:tc>
          <w:tcPr>
            <w:tcW w:w="557" w:type="pct"/>
            <w:shd w:val="clear" w:color="auto" w:fill="auto"/>
            <w:noWrap/>
            <w:vAlign w:val="center"/>
          </w:tcPr>
          <w:p w14:paraId="483A040B" w14:textId="77777777" w:rsidR="00197D02" w:rsidRPr="00953054" w:rsidRDefault="00197D02" w:rsidP="002122A0">
            <w:pPr>
              <w:autoSpaceDE/>
              <w:autoSpaceDN/>
              <w:spacing w:line="276" w:lineRule="auto"/>
              <w:jc w:val="both"/>
              <w:rPr>
                <w:sz w:val="22"/>
                <w:szCs w:val="22"/>
                <w:lang w:val="en-US"/>
              </w:rPr>
            </w:pPr>
          </w:p>
        </w:tc>
        <w:tc>
          <w:tcPr>
            <w:tcW w:w="557" w:type="pct"/>
            <w:shd w:val="clear" w:color="auto" w:fill="auto"/>
            <w:noWrap/>
            <w:vAlign w:val="center"/>
          </w:tcPr>
          <w:p w14:paraId="74BA00F2" w14:textId="77777777" w:rsidR="00197D02" w:rsidRPr="00953054" w:rsidRDefault="00197D02" w:rsidP="002122A0">
            <w:pPr>
              <w:autoSpaceDE/>
              <w:autoSpaceDN/>
              <w:spacing w:line="276" w:lineRule="auto"/>
              <w:jc w:val="both"/>
              <w:rPr>
                <w:sz w:val="22"/>
                <w:szCs w:val="22"/>
                <w:lang w:val="en-US"/>
              </w:rPr>
            </w:pPr>
          </w:p>
        </w:tc>
        <w:tc>
          <w:tcPr>
            <w:tcW w:w="557" w:type="pct"/>
            <w:shd w:val="clear" w:color="auto" w:fill="auto"/>
            <w:noWrap/>
            <w:vAlign w:val="center"/>
          </w:tcPr>
          <w:p w14:paraId="1EC333C9" w14:textId="77777777" w:rsidR="00197D02" w:rsidRPr="00953054" w:rsidRDefault="00197D02" w:rsidP="002122A0">
            <w:pPr>
              <w:autoSpaceDE/>
              <w:autoSpaceDN/>
              <w:spacing w:line="276" w:lineRule="auto"/>
              <w:jc w:val="both"/>
              <w:rPr>
                <w:sz w:val="22"/>
                <w:szCs w:val="22"/>
                <w:lang w:val="en-US"/>
              </w:rPr>
            </w:pPr>
          </w:p>
        </w:tc>
        <w:tc>
          <w:tcPr>
            <w:tcW w:w="557" w:type="pct"/>
            <w:shd w:val="clear" w:color="auto" w:fill="auto"/>
            <w:noWrap/>
            <w:vAlign w:val="center"/>
          </w:tcPr>
          <w:p w14:paraId="41A660D7" w14:textId="77777777" w:rsidR="00197D02" w:rsidRPr="00953054" w:rsidRDefault="00197D02" w:rsidP="002122A0">
            <w:pPr>
              <w:autoSpaceDE/>
              <w:autoSpaceDN/>
              <w:spacing w:line="276" w:lineRule="auto"/>
              <w:jc w:val="both"/>
              <w:rPr>
                <w:sz w:val="22"/>
                <w:szCs w:val="22"/>
                <w:lang w:val="en-US"/>
              </w:rPr>
            </w:pPr>
          </w:p>
        </w:tc>
      </w:tr>
      <w:tr w:rsidR="00A279B3" w:rsidRPr="00953054" w14:paraId="7A54B646" w14:textId="77777777" w:rsidTr="0076444C">
        <w:trPr>
          <w:trHeight w:val="300"/>
        </w:trPr>
        <w:tc>
          <w:tcPr>
            <w:tcW w:w="1657" w:type="pct"/>
            <w:shd w:val="clear" w:color="auto" w:fill="auto"/>
            <w:vAlign w:val="center"/>
          </w:tcPr>
          <w:p w14:paraId="29391DE0" w14:textId="740003A4" w:rsidR="00A279B3" w:rsidRPr="00953054" w:rsidRDefault="00A279B3" w:rsidP="00A279B3">
            <w:pPr>
              <w:autoSpaceDE/>
              <w:autoSpaceDN/>
              <w:spacing w:line="276" w:lineRule="auto"/>
              <w:jc w:val="both"/>
              <w:rPr>
                <w:sz w:val="22"/>
                <w:szCs w:val="22"/>
                <w:lang w:val="en-US"/>
              </w:rPr>
            </w:pPr>
            <w:r w:rsidRPr="00953054">
              <w:rPr>
                <w:sz w:val="22"/>
                <w:szCs w:val="22"/>
                <w:lang w:val="en-US"/>
              </w:rPr>
              <w:t>Opening balance (Non-refundable special purpose accounts)</w:t>
            </w:r>
          </w:p>
        </w:tc>
        <w:tc>
          <w:tcPr>
            <w:tcW w:w="557" w:type="pct"/>
            <w:shd w:val="clear" w:color="auto" w:fill="auto"/>
            <w:noWrap/>
            <w:vAlign w:val="center"/>
          </w:tcPr>
          <w:p w14:paraId="0F3BE6F4" w14:textId="3F9897F9"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0817EA8C" w14:textId="5C0B0CCA"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188DB06A" w14:textId="2EF6795A"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0EB584CA" w14:textId="409A2E9D"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4B3E849" w14:textId="75FB0A5C"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4E32D7B" w14:textId="70A2E087" w:rsidR="00A279B3" w:rsidRPr="00953054" w:rsidRDefault="00A279B3" w:rsidP="00A279B3">
            <w:pPr>
              <w:autoSpaceDE/>
              <w:autoSpaceDN/>
              <w:spacing w:line="276" w:lineRule="auto"/>
              <w:jc w:val="center"/>
              <w:rPr>
                <w:sz w:val="22"/>
                <w:szCs w:val="22"/>
                <w:lang w:val="en-US"/>
              </w:rPr>
            </w:pPr>
            <w:r w:rsidRPr="00953054">
              <w:rPr>
                <w:sz w:val="22"/>
                <w:szCs w:val="22"/>
                <w:lang w:val="en-US"/>
              </w:rPr>
              <w:t>x</w:t>
            </w:r>
            <w:r>
              <w:rPr>
                <w:sz w:val="22"/>
                <w:szCs w:val="22"/>
                <w:lang w:val="en-US"/>
              </w:rPr>
              <w:t>%</w:t>
            </w:r>
          </w:p>
        </w:tc>
      </w:tr>
      <w:tr w:rsidR="00A279B3" w:rsidRPr="00953054" w14:paraId="7EBFAFB8" w14:textId="77777777" w:rsidTr="0076444C">
        <w:trPr>
          <w:trHeight w:val="300"/>
        </w:trPr>
        <w:tc>
          <w:tcPr>
            <w:tcW w:w="1657" w:type="pct"/>
            <w:shd w:val="clear" w:color="auto" w:fill="auto"/>
            <w:vAlign w:val="center"/>
          </w:tcPr>
          <w:p w14:paraId="1EE19F88" w14:textId="691CDB46" w:rsidR="00A279B3" w:rsidRPr="00953054" w:rsidRDefault="00A279B3" w:rsidP="00A279B3">
            <w:pPr>
              <w:autoSpaceDE/>
              <w:autoSpaceDN/>
              <w:spacing w:line="276" w:lineRule="auto"/>
              <w:jc w:val="both"/>
              <w:rPr>
                <w:sz w:val="22"/>
                <w:szCs w:val="22"/>
                <w:lang w:val="en-US"/>
              </w:rPr>
            </w:pPr>
            <w:r w:rsidRPr="007155EF">
              <w:rPr>
                <w:lang w:val="en-US"/>
              </w:rPr>
              <w:t>Exchequer releases</w:t>
            </w:r>
          </w:p>
        </w:tc>
        <w:tc>
          <w:tcPr>
            <w:tcW w:w="557" w:type="pct"/>
            <w:shd w:val="clear" w:color="auto" w:fill="auto"/>
            <w:noWrap/>
            <w:vAlign w:val="center"/>
          </w:tcPr>
          <w:p w14:paraId="50B1E0DF"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530CBB41"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2A788A33"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D5A9B58"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4806707C"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3A162614" w14:textId="303E7EE6" w:rsidR="00A279B3" w:rsidRPr="00953054" w:rsidRDefault="00A279B3" w:rsidP="00A279B3">
            <w:pPr>
              <w:autoSpaceDE/>
              <w:autoSpaceDN/>
              <w:spacing w:line="276" w:lineRule="auto"/>
              <w:jc w:val="center"/>
              <w:rPr>
                <w:sz w:val="22"/>
                <w:szCs w:val="22"/>
                <w:lang w:val="en-US"/>
              </w:rPr>
            </w:pPr>
            <w:r w:rsidRPr="0027540F">
              <w:rPr>
                <w:sz w:val="22"/>
                <w:szCs w:val="22"/>
                <w:lang w:val="en-US"/>
              </w:rPr>
              <w:t>x%</w:t>
            </w:r>
          </w:p>
        </w:tc>
      </w:tr>
      <w:tr w:rsidR="00A279B3" w:rsidRPr="00953054" w14:paraId="23C77F2F" w14:textId="77777777" w:rsidTr="0076444C">
        <w:trPr>
          <w:trHeight w:val="300"/>
        </w:trPr>
        <w:tc>
          <w:tcPr>
            <w:tcW w:w="1657" w:type="pct"/>
            <w:shd w:val="clear" w:color="auto" w:fill="auto"/>
            <w:vAlign w:val="center"/>
          </w:tcPr>
          <w:p w14:paraId="1AC5199C" w14:textId="2456F0CB" w:rsidR="00A279B3" w:rsidRPr="00953054" w:rsidRDefault="00A279B3" w:rsidP="00A279B3">
            <w:pPr>
              <w:autoSpaceDE/>
              <w:autoSpaceDN/>
              <w:spacing w:line="276" w:lineRule="auto"/>
              <w:jc w:val="both"/>
              <w:rPr>
                <w:sz w:val="22"/>
                <w:szCs w:val="22"/>
                <w:lang w:val="en-US"/>
              </w:rPr>
            </w:pPr>
            <w:r w:rsidRPr="007155EF">
              <w:rPr>
                <w:lang w:val="en-US"/>
              </w:rPr>
              <w:t>Transfers from other government agencies</w:t>
            </w:r>
          </w:p>
        </w:tc>
        <w:tc>
          <w:tcPr>
            <w:tcW w:w="557" w:type="pct"/>
            <w:shd w:val="clear" w:color="auto" w:fill="auto"/>
            <w:noWrap/>
            <w:vAlign w:val="center"/>
          </w:tcPr>
          <w:p w14:paraId="16744194"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05047E52"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186EC212"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C17DB71"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A4A7303"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452B28C2" w14:textId="06133EC2" w:rsidR="00A279B3" w:rsidRPr="00953054" w:rsidRDefault="00A279B3" w:rsidP="00A279B3">
            <w:pPr>
              <w:autoSpaceDE/>
              <w:autoSpaceDN/>
              <w:spacing w:line="276" w:lineRule="auto"/>
              <w:jc w:val="center"/>
              <w:rPr>
                <w:sz w:val="22"/>
                <w:szCs w:val="22"/>
                <w:lang w:val="en-US"/>
              </w:rPr>
            </w:pPr>
            <w:r w:rsidRPr="0027540F">
              <w:rPr>
                <w:sz w:val="22"/>
                <w:szCs w:val="22"/>
                <w:lang w:val="en-US"/>
              </w:rPr>
              <w:t>x%</w:t>
            </w:r>
          </w:p>
        </w:tc>
      </w:tr>
      <w:tr w:rsidR="00A279B3" w:rsidRPr="00953054" w14:paraId="3D025B13" w14:textId="77777777" w:rsidTr="0076444C">
        <w:trPr>
          <w:trHeight w:val="300"/>
        </w:trPr>
        <w:tc>
          <w:tcPr>
            <w:tcW w:w="1657" w:type="pct"/>
            <w:shd w:val="clear" w:color="auto" w:fill="auto"/>
            <w:vAlign w:val="center"/>
          </w:tcPr>
          <w:p w14:paraId="3766E659" w14:textId="28110C47" w:rsidR="00A279B3" w:rsidRPr="00953054" w:rsidRDefault="00A279B3" w:rsidP="00A279B3">
            <w:pPr>
              <w:autoSpaceDE/>
              <w:autoSpaceDN/>
              <w:spacing w:line="276" w:lineRule="auto"/>
              <w:jc w:val="both"/>
              <w:rPr>
                <w:sz w:val="22"/>
                <w:szCs w:val="22"/>
                <w:lang w:val="en-US"/>
              </w:rPr>
            </w:pPr>
            <w:r w:rsidRPr="007155EF">
              <w:rPr>
                <w:lang w:val="en-US"/>
              </w:rPr>
              <w:t>Other grants</w:t>
            </w:r>
          </w:p>
        </w:tc>
        <w:tc>
          <w:tcPr>
            <w:tcW w:w="557" w:type="pct"/>
            <w:shd w:val="clear" w:color="auto" w:fill="auto"/>
            <w:noWrap/>
            <w:vAlign w:val="center"/>
          </w:tcPr>
          <w:p w14:paraId="019FA79F"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4EE3695"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21B0D856"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186810E5"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B5CD6C3"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3A7F22C" w14:textId="672D5071" w:rsidR="00A279B3" w:rsidRPr="00953054" w:rsidRDefault="00A279B3" w:rsidP="00A279B3">
            <w:pPr>
              <w:autoSpaceDE/>
              <w:autoSpaceDN/>
              <w:spacing w:line="276" w:lineRule="auto"/>
              <w:jc w:val="center"/>
              <w:rPr>
                <w:sz w:val="22"/>
                <w:szCs w:val="22"/>
                <w:lang w:val="en-US"/>
              </w:rPr>
            </w:pPr>
            <w:r w:rsidRPr="0027540F">
              <w:rPr>
                <w:sz w:val="22"/>
                <w:szCs w:val="22"/>
                <w:lang w:val="en-US"/>
              </w:rPr>
              <w:t>x%</w:t>
            </w:r>
          </w:p>
        </w:tc>
      </w:tr>
      <w:tr w:rsidR="00A279B3" w:rsidRPr="00953054" w14:paraId="2D492A3D" w14:textId="77777777" w:rsidTr="0076444C">
        <w:trPr>
          <w:trHeight w:val="300"/>
        </w:trPr>
        <w:tc>
          <w:tcPr>
            <w:tcW w:w="1657" w:type="pct"/>
            <w:shd w:val="clear" w:color="auto" w:fill="auto"/>
            <w:vAlign w:val="center"/>
          </w:tcPr>
          <w:p w14:paraId="0BE16D45" w14:textId="3110C301" w:rsidR="00A279B3" w:rsidRPr="00953054" w:rsidRDefault="00A279B3" w:rsidP="00A279B3">
            <w:pPr>
              <w:autoSpaceDE/>
              <w:autoSpaceDN/>
              <w:spacing w:line="276" w:lineRule="auto"/>
              <w:jc w:val="both"/>
              <w:rPr>
                <w:b/>
                <w:sz w:val="22"/>
                <w:szCs w:val="22"/>
                <w:lang w:val="en-US"/>
              </w:rPr>
            </w:pPr>
            <w:r w:rsidRPr="007155EF">
              <w:rPr>
                <w:lang w:val="en-US"/>
              </w:rPr>
              <w:t xml:space="preserve">Own Source Revenue </w:t>
            </w:r>
          </w:p>
        </w:tc>
        <w:tc>
          <w:tcPr>
            <w:tcW w:w="557" w:type="pct"/>
            <w:shd w:val="clear" w:color="auto" w:fill="auto"/>
            <w:noWrap/>
            <w:vAlign w:val="center"/>
          </w:tcPr>
          <w:p w14:paraId="62299873" w14:textId="0B78A2EB"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70CA704E" w14:textId="2E0ED256"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21435C32" w14:textId="09A7F33B"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3034A762" w14:textId="0B2AC493"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6F061D6F" w14:textId="02C40057"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58A42C6D" w14:textId="0A87AFA5" w:rsidR="00A279B3" w:rsidRPr="00953054" w:rsidRDefault="00A279B3" w:rsidP="00A279B3">
            <w:pPr>
              <w:autoSpaceDE/>
              <w:autoSpaceDN/>
              <w:spacing w:line="276" w:lineRule="auto"/>
              <w:jc w:val="center"/>
              <w:rPr>
                <w:b/>
                <w:bCs/>
                <w:sz w:val="22"/>
                <w:szCs w:val="22"/>
                <w:lang w:val="en-US"/>
              </w:rPr>
            </w:pPr>
            <w:r w:rsidRPr="0027540F">
              <w:rPr>
                <w:sz w:val="22"/>
                <w:szCs w:val="22"/>
                <w:lang w:val="en-US"/>
              </w:rPr>
              <w:t>x%</w:t>
            </w:r>
          </w:p>
        </w:tc>
      </w:tr>
      <w:tr w:rsidR="00A279B3" w:rsidRPr="00953054" w14:paraId="0D5ADE98" w14:textId="77777777" w:rsidTr="0076444C">
        <w:trPr>
          <w:trHeight w:val="300"/>
        </w:trPr>
        <w:tc>
          <w:tcPr>
            <w:tcW w:w="1657" w:type="pct"/>
            <w:shd w:val="clear" w:color="auto" w:fill="auto"/>
            <w:vAlign w:val="center"/>
          </w:tcPr>
          <w:p w14:paraId="4799E1B1" w14:textId="6B15D494" w:rsidR="00A279B3" w:rsidRPr="00953054" w:rsidRDefault="00A279B3" w:rsidP="00A279B3">
            <w:pPr>
              <w:autoSpaceDE/>
              <w:autoSpaceDN/>
              <w:spacing w:line="276" w:lineRule="auto"/>
              <w:jc w:val="both"/>
              <w:rPr>
                <w:b/>
                <w:sz w:val="22"/>
                <w:szCs w:val="22"/>
                <w:lang w:val="en-US"/>
              </w:rPr>
            </w:pPr>
            <w:r w:rsidRPr="00A67C13">
              <w:rPr>
                <w:sz w:val="22"/>
                <w:szCs w:val="22"/>
                <w:lang w:val="en-US"/>
              </w:rPr>
              <w:t>Miscellaneous Revenue</w:t>
            </w:r>
          </w:p>
        </w:tc>
        <w:tc>
          <w:tcPr>
            <w:tcW w:w="557" w:type="pct"/>
            <w:shd w:val="clear" w:color="auto" w:fill="auto"/>
            <w:noWrap/>
            <w:vAlign w:val="center"/>
          </w:tcPr>
          <w:p w14:paraId="75742FCB" w14:textId="25FC9910"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055A7F8D" w14:textId="6688C43D"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7BDC00FC" w14:textId="27DD58AA"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421ECFAA" w14:textId="719F38F0"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331179DC" w14:textId="04583E76"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407CC33D" w14:textId="09C3E1D8" w:rsidR="00A279B3" w:rsidRPr="00953054" w:rsidRDefault="00A279B3" w:rsidP="00A279B3">
            <w:pPr>
              <w:autoSpaceDE/>
              <w:autoSpaceDN/>
              <w:spacing w:line="276" w:lineRule="auto"/>
              <w:jc w:val="center"/>
              <w:rPr>
                <w:b/>
                <w:bCs/>
                <w:sz w:val="22"/>
                <w:szCs w:val="22"/>
                <w:lang w:val="en-US"/>
              </w:rPr>
            </w:pPr>
            <w:r w:rsidRPr="0027540F">
              <w:rPr>
                <w:sz w:val="22"/>
                <w:szCs w:val="22"/>
                <w:lang w:val="en-US"/>
              </w:rPr>
              <w:t>x%</w:t>
            </w:r>
          </w:p>
        </w:tc>
      </w:tr>
      <w:tr w:rsidR="00A279B3" w:rsidRPr="00953054" w14:paraId="142A630B" w14:textId="77777777" w:rsidTr="0076444C">
        <w:trPr>
          <w:trHeight w:val="300"/>
        </w:trPr>
        <w:tc>
          <w:tcPr>
            <w:tcW w:w="1657" w:type="pct"/>
            <w:shd w:val="clear" w:color="auto" w:fill="auto"/>
            <w:vAlign w:val="center"/>
          </w:tcPr>
          <w:p w14:paraId="51D3CD79" w14:textId="3CAC20DF" w:rsidR="00A279B3" w:rsidRPr="00953054" w:rsidRDefault="00A279B3" w:rsidP="00A279B3">
            <w:pPr>
              <w:autoSpaceDE/>
              <w:autoSpaceDN/>
              <w:spacing w:line="276" w:lineRule="auto"/>
              <w:jc w:val="both"/>
              <w:rPr>
                <w:b/>
                <w:sz w:val="22"/>
                <w:szCs w:val="22"/>
                <w:lang w:val="en-US"/>
              </w:rPr>
            </w:pPr>
            <w:r w:rsidRPr="00953054">
              <w:rPr>
                <w:sz w:val="22"/>
                <w:szCs w:val="22"/>
                <w:lang w:val="en-US"/>
              </w:rPr>
              <w:t>Other income</w:t>
            </w:r>
          </w:p>
        </w:tc>
        <w:tc>
          <w:tcPr>
            <w:tcW w:w="557" w:type="pct"/>
            <w:shd w:val="clear" w:color="auto" w:fill="auto"/>
            <w:noWrap/>
            <w:vAlign w:val="center"/>
          </w:tcPr>
          <w:p w14:paraId="457E6E6D" w14:textId="473D1AF8"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1E5F32C7" w14:textId="0E40849F"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452BB457" w14:textId="5C2C8A26"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38B2425A" w14:textId="33BCAB19"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29A83AE2" w14:textId="67FCA902"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35E7AED1" w14:textId="54B3AC6B" w:rsidR="00A279B3" w:rsidRPr="00953054" w:rsidRDefault="00A279B3" w:rsidP="00A279B3">
            <w:pPr>
              <w:autoSpaceDE/>
              <w:autoSpaceDN/>
              <w:spacing w:line="276" w:lineRule="auto"/>
              <w:jc w:val="center"/>
              <w:rPr>
                <w:b/>
                <w:bCs/>
                <w:sz w:val="22"/>
                <w:szCs w:val="22"/>
                <w:lang w:val="en-US"/>
              </w:rPr>
            </w:pPr>
            <w:r w:rsidRPr="0027540F">
              <w:rPr>
                <w:sz w:val="22"/>
                <w:szCs w:val="22"/>
                <w:lang w:val="en-US"/>
              </w:rPr>
              <w:t>x%</w:t>
            </w:r>
          </w:p>
        </w:tc>
      </w:tr>
      <w:tr w:rsidR="00A279B3" w:rsidRPr="00953054" w14:paraId="26CB2F90" w14:textId="77777777" w:rsidTr="0076444C">
        <w:trPr>
          <w:trHeight w:val="300"/>
        </w:trPr>
        <w:tc>
          <w:tcPr>
            <w:tcW w:w="1657" w:type="pct"/>
            <w:shd w:val="clear" w:color="auto" w:fill="auto"/>
            <w:vAlign w:val="bottom"/>
          </w:tcPr>
          <w:p w14:paraId="441F298F" w14:textId="590DCF15" w:rsidR="00A279B3" w:rsidRPr="00953054" w:rsidRDefault="00A279B3" w:rsidP="00A279B3">
            <w:pPr>
              <w:autoSpaceDE/>
              <w:autoSpaceDN/>
              <w:spacing w:line="276" w:lineRule="auto"/>
              <w:jc w:val="both"/>
              <w:rPr>
                <w:b/>
                <w:sz w:val="22"/>
                <w:szCs w:val="22"/>
                <w:lang w:val="en-US"/>
              </w:rPr>
            </w:pPr>
          </w:p>
        </w:tc>
        <w:tc>
          <w:tcPr>
            <w:tcW w:w="557" w:type="pct"/>
            <w:shd w:val="clear" w:color="auto" w:fill="auto"/>
            <w:noWrap/>
            <w:vAlign w:val="center"/>
          </w:tcPr>
          <w:p w14:paraId="7A8A34A7" w14:textId="01CE3BFD" w:rsidR="00A279B3" w:rsidRPr="00953054" w:rsidRDefault="00A279B3" w:rsidP="00A279B3">
            <w:pPr>
              <w:autoSpaceDE/>
              <w:autoSpaceDN/>
              <w:spacing w:line="276" w:lineRule="auto"/>
              <w:jc w:val="center"/>
              <w:rPr>
                <w:b/>
                <w:bCs/>
                <w:sz w:val="22"/>
                <w:szCs w:val="22"/>
                <w:lang w:val="en-US"/>
              </w:rPr>
            </w:pPr>
          </w:p>
        </w:tc>
        <w:tc>
          <w:tcPr>
            <w:tcW w:w="557" w:type="pct"/>
            <w:shd w:val="clear" w:color="auto" w:fill="auto"/>
            <w:noWrap/>
            <w:vAlign w:val="center"/>
          </w:tcPr>
          <w:p w14:paraId="2312E57A" w14:textId="5FE006D7" w:rsidR="00A279B3" w:rsidRPr="00953054" w:rsidRDefault="00A279B3" w:rsidP="00A279B3">
            <w:pPr>
              <w:autoSpaceDE/>
              <w:autoSpaceDN/>
              <w:spacing w:line="276" w:lineRule="auto"/>
              <w:jc w:val="center"/>
              <w:rPr>
                <w:b/>
                <w:bCs/>
                <w:sz w:val="22"/>
                <w:szCs w:val="22"/>
                <w:lang w:val="en-US"/>
              </w:rPr>
            </w:pPr>
          </w:p>
        </w:tc>
        <w:tc>
          <w:tcPr>
            <w:tcW w:w="557" w:type="pct"/>
            <w:shd w:val="clear" w:color="auto" w:fill="auto"/>
            <w:noWrap/>
            <w:vAlign w:val="center"/>
          </w:tcPr>
          <w:p w14:paraId="26FA4812" w14:textId="30734D36" w:rsidR="00A279B3" w:rsidRPr="00953054" w:rsidRDefault="00A279B3" w:rsidP="00A279B3">
            <w:pPr>
              <w:autoSpaceDE/>
              <w:autoSpaceDN/>
              <w:spacing w:line="276" w:lineRule="auto"/>
              <w:jc w:val="center"/>
              <w:rPr>
                <w:b/>
                <w:bCs/>
                <w:sz w:val="22"/>
                <w:szCs w:val="22"/>
                <w:lang w:val="en-US"/>
              </w:rPr>
            </w:pPr>
          </w:p>
        </w:tc>
        <w:tc>
          <w:tcPr>
            <w:tcW w:w="557" w:type="pct"/>
            <w:shd w:val="clear" w:color="auto" w:fill="auto"/>
            <w:noWrap/>
            <w:vAlign w:val="center"/>
          </w:tcPr>
          <w:p w14:paraId="6AABB0B4" w14:textId="5265D8B3" w:rsidR="00A279B3" w:rsidRPr="00953054" w:rsidRDefault="00A279B3" w:rsidP="00A279B3">
            <w:pPr>
              <w:autoSpaceDE/>
              <w:autoSpaceDN/>
              <w:spacing w:line="276" w:lineRule="auto"/>
              <w:jc w:val="center"/>
              <w:rPr>
                <w:b/>
                <w:bCs/>
                <w:sz w:val="22"/>
                <w:szCs w:val="22"/>
                <w:lang w:val="en-US"/>
              </w:rPr>
            </w:pPr>
          </w:p>
        </w:tc>
        <w:tc>
          <w:tcPr>
            <w:tcW w:w="557" w:type="pct"/>
            <w:shd w:val="clear" w:color="auto" w:fill="auto"/>
            <w:noWrap/>
            <w:vAlign w:val="center"/>
          </w:tcPr>
          <w:p w14:paraId="57A6E53F" w14:textId="28371AD4" w:rsidR="00A279B3" w:rsidRPr="00953054" w:rsidRDefault="00A279B3" w:rsidP="00A279B3">
            <w:pPr>
              <w:autoSpaceDE/>
              <w:autoSpaceDN/>
              <w:spacing w:line="276" w:lineRule="auto"/>
              <w:jc w:val="center"/>
              <w:rPr>
                <w:b/>
                <w:bCs/>
                <w:sz w:val="22"/>
                <w:szCs w:val="22"/>
                <w:lang w:val="en-US"/>
              </w:rPr>
            </w:pPr>
          </w:p>
        </w:tc>
        <w:tc>
          <w:tcPr>
            <w:tcW w:w="557" w:type="pct"/>
            <w:shd w:val="clear" w:color="auto" w:fill="auto"/>
            <w:noWrap/>
            <w:vAlign w:val="center"/>
          </w:tcPr>
          <w:p w14:paraId="38B58564" w14:textId="21823BC5" w:rsidR="00A279B3" w:rsidRPr="00953054" w:rsidRDefault="00A279B3" w:rsidP="00A279B3">
            <w:pPr>
              <w:autoSpaceDE/>
              <w:autoSpaceDN/>
              <w:spacing w:line="276" w:lineRule="auto"/>
              <w:jc w:val="center"/>
              <w:rPr>
                <w:b/>
                <w:bCs/>
                <w:sz w:val="22"/>
                <w:szCs w:val="22"/>
                <w:lang w:val="en-US"/>
              </w:rPr>
            </w:pPr>
          </w:p>
        </w:tc>
      </w:tr>
      <w:tr w:rsidR="00A279B3" w:rsidRPr="00953054" w14:paraId="4FBA9225" w14:textId="77777777" w:rsidTr="0076444C">
        <w:trPr>
          <w:trHeight w:val="300"/>
        </w:trPr>
        <w:tc>
          <w:tcPr>
            <w:tcW w:w="1657" w:type="pct"/>
            <w:shd w:val="clear" w:color="auto" w:fill="auto"/>
            <w:vAlign w:val="bottom"/>
          </w:tcPr>
          <w:p w14:paraId="1E6CC09F" w14:textId="77777777" w:rsidR="00A279B3" w:rsidRPr="00953054" w:rsidRDefault="00A279B3" w:rsidP="00A279B3">
            <w:pPr>
              <w:autoSpaceDE/>
              <w:autoSpaceDN/>
              <w:spacing w:line="276" w:lineRule="auto"/>
              <w:jc w:val="both"/>
              <w:rPr>
                <w:b/>
                <w:sz w:val="22"/>
                <w:szCs w:val="22"/>
                <w:lang w:val="en-US"/>
              </w:rPr>
            </w:pPr>
            <w:r w:rsidRPr="00953054">
              <w:rPr>
                <w:b/>
                <w:sz w:val="22"/>
                <w:szCs w:val="22"/>
                <w:lang w:val="en-US"/>
              </w:rPr>
              <w:t>Total revenues</w:t>
            </w:r>
          </w:p>
        </w:tc>
        <w:tc>
          <w:tcPr>
            <w:tcW w:w="557" w:type="pct"/>
            <w:shd w:val="clear" w:color="auto" w:fill="auto"/>
            <w:noWrap/>
            <w:vAlign w:val="center"/>
          </w:tcPr>
          <w:p w14:paraId="4D2649A2"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50E3BCB1"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4BCAC145"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3C654E48"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1578EE4F"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5B5B117B" w14:textId="68966032"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w:t>
            </w:r>
            <w:r>
              <w:rPr>
                <w:sz w:val="22"/>
                <w:szCs w:val="22"/>
                <w:lang w:val="en-US"/>
              </w:rPr>
              <w:t>%</w:t>
            </w:r>
          </w:p>
        </w:tc>
      </w:tr>
      <w:tr w:rsidR="00197D02" w:rsidRPr="00953054" w14:paraId="55ACA478" w14:textId="77777777" w:rsidTr="0076444C">
        <w:trPr>
          <w:trHeight w:val="300"/>
        </w:trPr>
        <w:tc>
          <w:tcPr>
            <w:tcW w:w="1657" w:type="pct"/>
            <w:shd w:val="clear" w:color="auto" w:fill="auto"/>
            <w:vAlign w:val="bottom"/>
          </w:tcPr>
          <w:p w14:paraId="438575F3" w14:textId="77777777" w:rsidR="00197D02" w:rsidRPr="00953054" w:rsidRDefault="00197D02" w:rsidP="002122A0">
            <w:pPr>
              <w:autoSpaceDE/>
              <w:autoSpaceDN/>
              <w:spacing w:line="276" w:lineRule="auto"/>
              <w:jc w:val="both"/>
              <w:rPr>
                <w:b/>
                <w:sz w:val="22"/>
                <w:szCs w:val="22"/>
                <w:lang w:val="en-US"/>
              </w:rPr>
            </w:pPr>
          </w:p>
        </w:tc>
        <w:tc>
          <w:tcPr>
            <w:tcW w:w="557" w:type="pct"/>
            <w:shd w:val="clear" w:color="auto" w:fill="auto"/>
            <w:noWrap/>
            <w:vAlign w:val="center"/>
          </w:tcPr>
          <w:p w14:paraId="720AC351" w14:textId="77777777" w:rsidR="00197D02" w:rsidRPr="00953054" w:rsidRDefault="00197D02" w:rsidP="0076444C">
            <w:pPr>
              <w:autoSpaceDE/>
              <w:autoSpaceDN/>
              <w:spacing w:line="276" w:lineRule="auto"/>
              <w:jc w:val="center"/>
              <w:rPr>
                <w:sz w:val="22"/>
                <w:szCs w:val="22"/>
                <w:lang w:val="en-US"/>
              </w:rPr>
            </w:pPr>
          </w:p>
        </w:tc>
        <w:tc>
          <w:tcPr>
            <w:tcW w:w="557" w:type="pct"/>
            <w:shd w:val="clear" w:color="auto" w:fill="auto"/>
            <w:noWrap/>
            <w:vAlign w:val="center"/>
          </w:tcPr>
          <w:p w14:paraId="21F3E4AD" w14:textId="77777777" w:rsidR="00197D02" w:rsidRPr="00953054" w:rsidRDefault="00197D02" w:rsidP="0076444C">
            <w:pPr>
              <w:autoSpaceDE/>
              <w:autoSpaceDN/>
              <w:spacing w:line="276" w:lineRule="auto"/>
              <w:jc w:val="center"/>
              <w:rPr>
                <w:sz w:val="22"/>
                <w:szCs w:val="22"/>
                <w:lang w:val="en-US"/>
              </w:rPr>
            </w:pPr>
          </w:p>
        </w:tc>
        <w:tc>
          <w:tcPr>
            <w:tcW w:w="557" w:type="pct"/>
            <w:shd w:val="clear" w:color="auto" w:fill="auto"/>
            <w:noWrap/>
            <w:vAlign w:val="center"/>
          </w:tcPr>
          <w:p w14:paraId="24988A0E" w14:textId="77777777" w:rsidR="00197D02" w:rsidRPr="00953054" w:rsidRDefault="00197D02" w:rsidP="0076444C">
            <w:pPr>
              <w:autoSpaceDE/>
              <w:autoSpaceDN/>
              <w:spacing w:line="276" w:lineRule="auto"/>
              <w:jc w:val="center"/>
              <w:rPr>
                <w:sz w:val="22"/>
                <w:szCs w:val="22"/>
                <w:lang w:val="en-US"/>
              </w:rPr>
            </w:pPr>
          </w:p>
        </w:tc>
        <w:tc>
          <w:tcPr>
            <w:tcW w:w="557" w:type="pct"/>
            <w:shd w:val="clear" w:color="auto" w:fill="auto"/>
            <w:noWrap/>
            <w:vAlign w:val="center"/>
          </w:tcPr>
          <w:p w14:paraId="0AF50053" w14:textId="77777777" w:rsidR="00197D02" w:rsidRPr="00953054" w:rsidRDefault="00197D02" w:rsidP="0076444C">
            <w:pPr>
              <w:autoSpaceDE/>
              <w:autoSpaceDN/>
              <w:spacing w:line="276" w:lineRule="auto"/>
              <w:jc w:val="center"/>
              <w:rPr>
                <w:sz w:val="22"/>
                <w:szCs w:val="22"/>
                <w:lang w:val="en-US"/>
              </w:rPr>
            </w:pPr>
          </w:p>
        </w:tc>
        <w:tc>
          <w:tcPr>
            <w:tcW w:w="557" w:type="pct"/>
            <w:shd w:val="clear" w:color="auto" w:fill="auto"/>
            <w:noWrap/>
            <w:vAlign w:val="center"/>
          </w:tcPr>
          <w:p w14:paraId="741A1D55" w14:textId="77777777" w:rsidR="00197D02" w:rsidRPr="00953054" w:rsidRDefault="00197D02" w:rsidP="0076444C">
            <w:pPr>
              <w:autoSpaceDE/>
              <w:autoSpaceDN/>
              <w:spacing w:line="276" w:lineRule="auto"/>
              <w:jc w:val="center"/>
              <w:rPr>
                <w:sz w:val="22"/>
                <w:szCs w:val="22"/>
                <w:lang w:val="en-US"/>
              </w:rPr>
            </w:pPr>
          </w:p>
        </w:tc>
        <w:tc>
          <w:tcPr>
            <w:tcW w:w="557" w:type="pct"/>
            <w:shd w:val="clear" w:color="auto" w:fill="auto"/>
            <w:noWrap/>
            <w:vAlign w:val="center"/>
          </w:tcPr>
          <w:p w14:paraId="28E43406" w14:textId="77777777" w:rsidR="00197D02" w:rsidRPr="00953054" w:rsidRDefault="00197D02" w:rsidP="0076444C">
            <w:pPr>
              <w:autoSpaceDE/>
              <w:autoSpaceDN/>
              <w:spacing w:line="276" w:lineRule="auto"/>
              <w:jc w:val="center"/>
              <w:rPr>
                <w:sz w:val="22"/>
                <w:szCs w:val="22"/>
                <w:lang w:val="en-US"/>
              </w:rPr>
            </w:pPr>
          </w:p>
        </w:tc>
      </w:tr>
      <w:tr w:rsidR="00197D02" w:rsidRPr="00953054" w14:paraId="2CEC865B" w14:textId="77777777" w:rsidTr="0076444C">
        <w:trPr>
          <w:trHeight w:val="300"/>
        </w:trPr>
        <w:tc>
          <w:tcPr>
            <w:tcW w:w="1657" w:type="pct"/>
            <w:shd w:val="clear" w:color="auto" w:fill="auto"/>
            <w:vAlign w:val="bottom"/>
          </w:tcPr>
          <w:p w14:paraId="5B2E64B6" w14:textId="77777777" w:rsidR="00197D02" w:rsidRPr="00953054" w:rsidRDefault="00197D02" w:rsidP="002122A0">
            <w:pPr>
              <w:autoSpaceDE/>
              <w:autoSpaceDN/>
              <w:spacing w:line="276" w:lineRule="auto"/>
              <w:jc w:val="both"/>
              <w:rPr>
                <w:b/>
                <w:sz w:val="22"/>
                <w:szCs w:val="22"/>
                <w:lang w:val="en-US"/>
              </w:rPr>
            </w:pPr>
            <w:r w:rsidRPr="00953054">
              <w:rPr>
                <w:b/>
                <w:sz w:val="22"/>
                <w:szCs w:val="22"/>
                <w:lang w:val="en-US"/>
              </w:rPr>
              <w:t>Expenses</w:t>
            </w:r>
          </w:p>
        </w:tc>
        <w:tc>
          <w:tcPr>
            <w:tcW w:w="557" w:type="pct"/>
            <w:shd w:val="clear" w:color="auto" w:fill="auto"/>
            <w:noWrap/>
            <w:vAlign w:val="center"/>
          </w:tcPr>
          <w:p w14:paraId="1DDA8125" w14:textId="77777777" w:rsidR="00197D02" w:rsidRPr="00953054" w:rsidRDefault="00197D02" w:rsidP="0076444C">
            <w:pPr>
              <w:autoSpaceDE/>
              <w:autoSpaceDN/>
              <w:spacing w:line="276" w:lineRule="auto"/>
              <w:jc w:val="center"/>
              <w:rPr>
                <w:sz w:val="22"/>
                <w:szCs w:val="22"/>
                <w:lang w:val="en-US"/>
              </w:rPr>
            </w:pPr>
          </w:p>
        </w:tc>
        <w:tc>
          <w:tcPr>
            <w:tcW w:w="557" w:type="pct"/>
            <w:shd w:val="clear" w:color="auto" w:fill="auto"/>
            <w:noWrap/>
            <w:vAlign w:val="center"/>
          </w:tcPr>
          <w:p w14:paraId="629938EA" w14:textId="77777777" w:rsidR="00197D02" w:rsidRPr="00953054" w:rsidRDefault="00197D02" w:rsidP="0076444C">
            <w:pPr>
              <w:autoSpaceDE/>
              <w:autoSpaceDN/>
              <w:spacing w:line="276" w:lineRule="auto"/>
              <w:jc w:val="center"/>
              <w:rPr>
                <w:sz w:val="22"/>
                <w:szCs w:val="22"/>
                <w:lang w:val="en-US"/>
              </w:rPr>
            </w:pPr>
          </w:p>
        </w:tc>
        <w:tc>
          <w:tcPr>
            <w:tcW w:w="557" w:type="pct"/>
            <w:shd w:val="clear" w:color="auto" w:fill="auto"/>
            <w:noWrap/>
            <w:vAlign w:val="center"/>
          </w:tcPr>
          <w:p w14:paraId="2B2945FF" w14:textId="77777777" w:rsidR="00197D02" w:rsidRPr="00953054" w:rsidRDefault="00197D02" w:rsidP="0076444C">
            <w:pPr>
              <w:autoSpaceDE/>
              <w:autoSpaceDN/>
              <w:spacing w:line="276" w:lineRule="auto"/>
              <w:jc w:val="center"/>
              <w:rPr>
                <w:sz w:val="22"/>
                <w:szCs w:val="22"/>
                <w:lang w:val="en-US"/>
              </w:rPr>
            </w:pPr>
          </w:p>
        </w:tc>
        <w:tc>
          <w:tcPr>
            <w:tcW w:w="557" w:type="pct"/>
            <w:shd w:val="clear" w:color="auto" w:fill="auto"/>
            <w:noWrap/>
            <w:vAlign w:val="center"/>
          </w:tcPr>
          <w:p w14:paraId="696F0B12" w14:textId="77777777" w:rsidR="00197D02" w:rsidRPr="00953054" w:rsidRDefault="00197D02" w:rsidP="0076444C">
            <w:pPr>
              <w:autoSpaceDE/>
              <w:autoSpaceDN/>
              <w:spacing w:line="276" w:lineRule="auto"/>
              <w:jc w:val="center"/>
              <w:rPr>
                <w:sz w:val="22"/>
                <w:szCs w:val="22"/>
                <w:lang w:val="en-US"/>
              </w:rPr>
            </w:pPr>
          </w:p>
        </w:tc>
        <w:tc>
          <w:tcPr>
            <w:tcW w:w="557" w:type="pct"/>
            <w:shd w:val="clear" w:color="auto" w:fill="auto"/>
            <w:noWrap/>
            <w:vAlign w:val="center"/>
          </w:tcPr>
          <w:p w14:paraId="64089DA9" w14:textId="77777777" w:rsidR="00197D02" w:rsidRPr="00953054" w:rsidRDefault="00197D02" w:rsidP="0076444C">
            <w:pPr>
              <w:autoSpaceDE/>
              <w:autoSpaceDN/>
              <w:spacing w:line="276" w:lineRule="auto"/>
              <w:jc w:val="center"/>
              <w:rPr>
                <w:sz w:val="22"/>
                <w:szCs w:val="22"/>
                <w:lang w:val="en-US"/>
              </w:rPr>
            </w:pPr>
          </w:p>
        </w:tc>
        <w:tc>
          <w:tcPr>
            <w:tcW w:w="557" w:type="pct"/>
            <w:shd w:val="clear" w:color="auto" w:fill="auto"/>
            <w:noWrap/>
            <w:vAlign w:val="center"/>
          </w:tcPr>
          <w:p w14:paraId="39953A5B" w14:textId="77777777" w:rsidR="00197D02" w:rsidRPr="00953054" w:rsidRDefault="00197D02" w:rsidP="0076444C">
            <w:pPr>
              <w:autoSpaceDE/>
              <w:autoSpaceDN/>
              <w:spacing w:line="276" w:lineRule="auto"/>
              <w:jc w:val="center"/>
              <w:rPr>
                <w:sz w:val="22"/>
                <w:szCs w:val="22"/>
                <w:lang w:val="en-US"/>
              </w:rPr>
            </w:pPr>
          </w:p>
        </w:tc>
      </w:tr>
      <w:tr w:rsidR="00A279B3" w:rsidRPr="00953054" w14:paraId="75FD3E10" w14:textId="77777777" w:rsidTr="00DB232E">
        <w:trPr>
          <w:trHeight w:val="300"/>
        </w:trPr>
        <w:tc>
          <w:tcPr>
            <w:tcW w:w="1657" w:type="pct"/>
            <w:shd w:val="clear" w:color="auto" w:fill="auto"/>
            <w:vAlign w:val="center"/>
          </w:tcPr>
          <w:p w14:paraId="08EB2DF9" w14:textId="77777777" w:rsidR="00A279B3" w:rsidRPr="00953054" w:rsidRDefault="00A279B3" w:rsidP="00A279B3">
            <w:pPr>
              <w:spacing w:line="276" w:lineRule="auto"/>
              <w:jc w:val="both"/>
              <w:rPr>
                <w:sz w:val="22"/>
                <w:szCs w:val="22"/>
              </w:rPr>
            </w:pPr>
            <w:r w:rsidRPr="00953054">
              <w:rPr>
                <w:sz w:val="22"/>
                <w:szCs w:val="22"/>
                <w:lang w:val="en-US"/>
              </w:rPr>
              <w:t>Employee costs</w:t>
            </w:r>
          </w:p>
        </w:tc>
        <w:tc>
          <w:tcPr>
            <w:tcW w:w="557" w:type="pct"/>
            <w:shd w:val="clear" w:color="auto" w:fill="auto"/>
            <w:noWrap/>
            <w:vAlign w:val="center"/>
          </w:tcPr>
          <w:p w14:paraId="414F65ED"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1E05FEFB"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7139A67"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76175C99"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79484B18"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tcPr>
          <w:p w14:paraId="6575DF1D" w14:textId="665AF81F" w:rsidR="00A279B3" w:rsidRPr="00953054" w:rsidRDefault="00A279B3" w:rsidP="00A279B3">
            <w:pPr>
              <w:autoSpaceDE/>
              <w:autoSpaceDN/>
              <w:spacing w:line="276" w:lineRule="auto"/>
              <w:jc w:val="center"/>
              <w:rPr>
                <w:sz w:val="22"/>
                <w:szCs w:val="22"/>
                <w:lang w:val="en-US"/>
              </w:rPr>
            </w:pPr>
            <w:r w:rsidRPr="009F5F40">
              <w:rPr>
                <w:sz w:val="22"/>
                <w:szCs w:val="22"/>
                <w:lang w:val="en-US"/>
              </w:rPr>
              <w:t>x%</w:t>
            </w:r>
          </w:p>
        </w:tc>
      </w:tr>
      <w:tr w:rsidR="00A279B3" w:rsidRPr="00953054" w14:paraId="0316D205" w14:textId="77777777" w:rsidTr="00DB232E">
        <w:trPr>
          <w:trHeight w:val="300"/>
        </w:trPr>
        <w:tc>
          <w:tcPr>
            <w:tcW w:w="1657" w:type="pct"/>
            <w:shd w:val="clear" w:color="auto" w:fill="auto"/>
            <w:vAlign w:val="center"/>
          </w:tcPr>
          <w:p w14:paraId="0F42E68C" w14:textId="77777777" w:rsidR="00A279B3" w:rsidRPr="00953054" w:rsidRDefault="00A279B3" w:rsidP="00A279B3">
            <w:pPr>
              <w:spacing w:line="276" w:lineRule="auto"/>
              <w:jc w:val="both"/>
              <w:rPr>
                <w:sz w:val="22"/>
                <w:szCs w:val="22"/>
              </w:rPr>
            </w:pPr>
            <w:r w:rsidRPr="00953054">
              <w:rPr>
                <w:sz w:val="22"/>
                <w:szCs w:val="22"/>
                <w:lang w:val="en-US"/>
              </w:rPr>
              <w:t>Use of goods and services</w:t>
            </w:r>
          </w:p>
        </w:tc>
        <w:tc>
          <w:tcPr>
            <w:tcW w:w="557" w:type="pct"/>
            <w:shd w:val="clear" w:color="auto" w:fill="auto"/>
            <w:noWrap/>
            <w:vAlign w:val="center"/>
          </w:tcPr>
          <w:p w14:paraId="14935092"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72869DFE"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316818E1"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018F301B"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D353068"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tcPr>
          <w:p w14:paraId="2C8EF341" w14:textId="1D8A4FE8" w:rsidR="00A279B3" w:rsidRPr="00953054" w:rsidRDefault="00A279B3" w:rsidP="00A279B3">
            <w:pPr>
              <w:autoSpaceDE/>
              <w:autoSpaceDN/>
              <w:spacing w:line="276" w:lineRule="auto"/>
              <w:jc w:val="center"/>
              <w:rPr>
                <w:sz w:val="22"/>
                <w:szCs w:val="22"/>
                <w:lang w:val="en-US"/>
              </w:rPr>
            </w:pPr>
            <w:r w:rsidRPr="009F5F40">
              <w:rPr>
                <w:sz w:val="22"/>
                <w:szCs w:val="22"/>
                <w:lang w:val="en-US"/>
              </w:rPr>
              <w:t>x%</w:t>
            </w:r>
          </w:p>
        </w:tc>
      </w:tr>
      <w:tr w:rsidR="00A279B3" w:rsidRPr="00953054" w14:paraId="02210EFB" w14:textId="77777777" w:rsidTr="00DB232E">
        <w:trPr>
          <w:trHeight w:val="300"/>
        </w:trPr>
        <w:tc>
          <w:tcPr>
            <w:tcW w:w="1657" w:type="pct"/>
            <w:shd w:val="clear" w:color="auto" w:fill="auto"/>
            <w:vAlign w:val="center"/>
          </w:tcPr>
          <w:p w14:paraId="1D83AF48" w14:textId="77777777" w:rsidR="00A279B3" w:rsidRPr="00953054" w:rsidRDefault="00A279B3" w:rsidP="00A279B3">
            <w:pPr>
              <w:spacing w:line="276" w:lineRule="auto"/>
              <w:jc w:val="both"/>
              <w:rPr>
                <w:sz w:val="22"/>
                <w:szCs w:val="22"/>
              </w:rPr>
            </w:pPr>
            <w:r w:rsidRPr="00953054">
              <w:rPr>
                <w:sz w:val="22"/>
                <w:szCs w:val="22"/>
                <w:lang w:val="en-US"/>
              </w:rPr>
              <w:t>Transfers to other Government Entities</w:t>
            </w:r>
          </w:p>
        </w:tc>
        <w:tc>
          <w:tcPr>
            <w:tcW w:w="557" w:type="pct"/>
            <w:shd w:val="clear" w:color="auto" w:fill="auto"/>
            <w:noWrap/>
            <w:vAlign w:val="center"/>
          </w:tcPr>
          <w:p w14:paraId="5FE8301A"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98A4935"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79276871"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77DEB05B"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35209642"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tcPr>
          <w:p w14:paraId="3E313DEA" w14:textId="45EBE6ED" w:rsidR="00A279B3" w:rsidRPr="00953054" w:rsidRDefault="00A279B3" w:rsidP="00A279B3">
            <w:pPr>
              <w:autoSpaceDE/>
              <w:autoSpaceDN/>
              <w:spacing w:line="276" w:lineRule="auto"/>
              <w:jc w:val="center"/>
              <w:rPr>
                <w:sz w:val="22"/>
                <w:szCs w:val="22"/>
                <w:lang w:val="en-US"/>
              </w:rPr>
            </w:pPr>
            <w:r w:rsidRPr="009F5F40">
              <w:rPr>
                <w:sz w:val="22"/>
                <w:szCs w:val="22"/>
                <w:lang w:val="en-US"/>
              </w:rPr>
              <w:t>x%</w:t>
            </w:r>
          </w:p>
        </w:tc>
      </w:tr>
      <w:tr w:rsidR="00A279B3" w:rsidRPr="00953054" w14:paraId="7E143B50" w14:textId="77777777" w:rsidTr="00DB232E">
        <w:trPr>
          <w:trHeight w:val="300"/>
        </w:trPr>
        <w:tc>
          <w:tcPr>
            <w:tcW w:w="1657" w:type="pct"/>
            <w:shd w:val="clear" w:color="auto" w:fill="auto"/>
            <w:vAlign w:val="center"/>
          </w:tcPr>
          <w:p w14:paraId="494865E9" w14:textId="77777777" w:rsidR="00A279B3" w:rsidRPr="00953054" w:rsidRDefault="00A279B3" w:rsidP="00A279B3">
            <w:pPr>
              <w:spacing w:line="276" w:lineRule="auto"/>
              <w:jc w:val="both"/>
              <w:rPr>
                <w:sz w:val="22"/>
                <w:szCs w:val="22"/>
              </w:rPr>
            </w:pPr>
            <w:r w:rsidRPr="00953054">
              <w:rPr>
                <w:sz w:val="22"/>
                <w:szCs w:val="22"/>
                <w:lang w:val="en-US"/>
              </w:rPr>
              <w:t>Other Grants and Subsidies</w:t>
            </w:r>
          </w:p>
        </w:tc>
        <w:tc>
          <w:tcPr>
            <w:tcW w:w="557" w:type="pct"/>
            <w:shd w:val="clear" w:color="auto" w:fill="auto"/>
            <w:noWrap/>
            <w:vAlign w:val="center"/>
          </w:tcPr>
          <w:p w14:paraId="797A745C"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9CEE0A9"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408D9B2C"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1386B06B"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312AACA6"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tcPr>
          <w:p w14:paraId="4D2E237C" w14:textId="5079C02C" w:rsidR="00A279B3" w:rsidRPr="00953054" w:rsidRDefault="00A279B3" w:rsidP="00A279B3">
            <w:pPr>
              <w:autoSpaceDE/>
              <w:autoSpaceDN/>
              <w:spacing w:line="276" w:lineRule="auto"/>
              <w:jc w:val="center"/>
              <w:rPr>
                <w:sz w:val="22"/>
                <w:szCs w:val="22"/>
                <w:lang w:val="en-US"/>
              </w:rPr>
            </w:pPr>
            <w:r w:rsidRPr="009F5F40">
              <w:rPr>
                <w:sz w:val="22"/>
                <w:szCs w:val="22"/>
                <w:lang w:val="en-US"/>
              </w:rPr>
              <w:t>x%</w:t>
            </w:r>
          </w:p>
        </w:tc>
      </w:tr>
      <w:tr w:rsidR="00A279B3" w:rsidRPr="00953054" w14:paraId="1961DA5E" w14:textId="77777777" w:rsidTr="00DB232E">
        <w:trPr>
          <w:trHeight w:val="300"/>
        </w:trPr>
        <w:tc>
          <w:tcPr>
            <w:tcW w:w="1657" w:type="pct"/>
            <w:shd w:val="clear" w:color="auto" w:fill="auto"/>
            <w:vAlign w:val="center"/>
          </w:tcPr>
          <w:p w14:paraId="69346226" w14:textId="77777777" w:rsidR="00A279B3" w:rsidRPr="00953054" w:rsidRDefault="00A279B3" w:rsidP="00A279B3">
            <w:pPr>
              <w:spacing w:line="276" w:lineRule="auto"/>
              <w:jc w:val="both"/>
              <w:rPr>
                <w:sz w:val="22"/>
                <w:szCs w:val="22"/>
              </w:rPr>
            </w:pPr>
            <w:r w:rsidRPr="00953054">
              <w:rPr>
                <w:sz w:val="22"/>
                <w:szCs w:val="22"/>
                <w:lang w:val="en-US"/>
              </w:rPr>
              <w:t>Finance costs</w:t>
            </w:r>
          </w:p>
        </w:tc>
        <w:tc>
          <w:tcPr>
            <w:tcW w:w="557" w:type="pct"/>
            <w:shd w:val="clear" w:color="auto" w:fill="auto"/>
            <w:noWrap/>
            <w:vAlign w:val="center"/>
          </w:tcPr>
          <w:p w14:paraId="19A62FD6"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1785EB07"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07962D8F"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275E7B67"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EB0D796"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tcPr>
          <w:p w14:paraId="114B860A" w14:textId="2768712B" w:rsidR="00A279B3" w:rsidRPr="00953054" w:rsidRDefault="00A279B3" w:rsidP="00A279B3">
            <w:pPr>
              <w:autoSpaceDE/>
              <w:autoSpaceDN/>
              <w:spacing w:line="276" w:lineRule="auto"/>
              <w:jc w:val="center"/>
              <w:rPr>
                <w:sz w:val="22"/>
                <w:szCs w:val="22"/>
                <w:lang w:val="en-US"/>
              </w:rPr>
            </w:pPr>
            <w:r w:rsidRPr="009F5F40">
              <w:rPr>
                <w:sz w:val="22"/>
                <w:szCs w:val="22"/>
                <w:lang w:val="en-US"/>
              </w:rPr>
              <w:t>x%</w:t>
            </w:r>
          </w:p>
        </w:tc>
      </w:tr>
      <w:tr w:rsidR="00A279B3" w:rsidRPr="00953054" w14:paraId="13E87D6F" w14:textId="77777777" w:rsidTr="00DB232E">
        <w:trPr>
          <w:trHeight w:val="300"/>
        </w:trPr>
        <w:tc>
          <w:tcPr>
            <w:tcW w:w="1657" w:type="pct"/>
            <w:shd w:val="clear" w:color="auto" w:fill="auto"/>
            <w:vAlign w:val="center"/>
          </w:tcPr>
          <w:p w14:paraId="5A030C7B" w14:textId="77777777" w:rsidR="00A279B3" w:rsidRPr="00953054" w:rsidRDefault="00A279B3" w:rsidP="00A279B3">
            <w:pPr>
              <w:spacing w:line="276" w:lineRule="auto"/>
              <w:jc w:val="both"/>
              <w:rPr>
                <w:sz w:val="22"/>
                <w:szCs w:val="22"/>
              </w:rPr>
            </w:pPr>
            <w:r w:rsidRPr="00953054">
              <w:rPr>
                <w:color w:val="000000" w:themeColor="text1"/>
                <w:sz w:val="22"/>
                <w:szCs w:val="22"/>
                <w:lang w:val="en-US"/>
              </w:rPr>
              <w:t>Social Benefits</w:t>
            </w:r>
          </w:p>
        </w:tc>
        <w:tc>
          <w:tcPr>
            <w:tcW w:w="557" w:type="pct"/>
            <w:shd w:val="clear" w:color="auto" w:fill="auto"/>
            <w:noWrap/>
            <w:vAlign w:val="center"/>
          </w:tcPr>
          <w:p w14:paraId="4202BDB3"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7E344EE5"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37C3A359"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75E666B"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2B8C15F3"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tcPr>
          <w:p w14:paraId="3832E784" w14:textId="290F7FC8" w:rsidR="00A279B3" w:rsidRPr="00953054" w:rsidRDefault="00A279B3" w:rsidP="00A279B3">
            <w:pPr>
              <w:autoSpaceDE/>
              <w:autoSpaceDN/>
              <w:spacing w:line="276" w:lineRule="auto"/>
              <w:jc w:val="center"/>
              <w:rPr>
                <w:sz w:val="22"/>
                <w:szCs w:val="22"/>
                <w:lang w:val="en-US"/>
              </w:rPr>
            </w:pPr>
            <w:r w:rsidRPr="009F5F40">
              <w:rPr>
                <w:sz w:val="22"/>
                <w:szCs w:val="22"/>
                <w:lang w:val="en-US"/>
              </w:rPr>
              <w:t>x%</w:t>
            </w:r>
          </w:p>
        </w:tc>
      </w:tr>
      <w:tr w:rsidR="00A279B3" w:rsidRPr="00953054" w14:paraId="2F45938A" w14:textId="77777777" w:rsidTr="00DB232E">
        <w:trPr>
          <w:trHeight w:val="300"/>
        </w:trPr>
        <w:tc>
          <w:tcPr>
            <w:tcW w:w="1657" w:type="pct"/>
            <w:shd w:val="clear" w:color="auto" w:fill="auto"/>
            <w:vAlign w:val="bottom"/>
            <w:hideMark/>
          </w:tcPr>
          <w:p w14:paraId="5920D3EE" w14:textId="77777777" w:rsidR="00A279B3" w:rsidRPr="00953054" w:rsidRDefault="00A279B3" w:rsidP="00A279B3">
            <w:pPr>
              <w:autoSpaceDE/>
              <w:autoSpaceDN/>
              <w:spacing w:line="276" w:lineRule="auto"/>
              <w:jc w:val="both"/>
              <w:rPr>
                <w:b/>
                <w:bCs/>
                <w:sz w:val="22"/>
                <w:szCs w:val="22"/>
                <w:lang w:val="en-US"/>
              </w:rPr>
            </w:pPr>
            <w:r w:rsidRPr="00953054">
              <w:rPr>
                <w:b/>
                <w:sz w:val="22"/>
                <w:szCs w:val="22"/>
              </w:rPr>
              <w:t>Total Expenses</w:t>
            </w:r>
          </w:p>
        </w:tc>
        <w:tc>
          <w:tcPr>
            <w:tcW w:w="557" w:type="pct"/>
            <w:shd w:val="clear" w:color="auto" w:fill="auto"/>
            <w:noWrap/>
            <w:vAlign w:val="center"/>
          </w:tcPr>
          <w:p w14:paraId="5B6F2BAC"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52EB59FF"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29E876C9"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5621CD1E"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69C6D867"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tcPr>
          <w:p w14:paraId="0C68E5D3" w14:textId="43CD9A8D" w:rsidR="00A279B3" w:rsidRPr="00A279B3" w:rsidRDefault="00A279B3" w:rsidP="00A279B3">
            <w:pPr>
              <w:autoSpaceDE/>
              <w:autoSpaceDN/>
              <w:spacing w:line="276" w:lineRule="auto"/>
              <w:jc w:val="center"/>
              <w:rPr>
                <w:b/>
                <w:bCs/>
                <w:sz w:val="22"/>
                <w:szCs w:val="22"/>
                <w:lang w:val="en-US"/>
              </w:rPr>
            </w:pPr>
            <w:r w:rsidRPr="00A279B3">
              <w:rPr>
                <w:b/>
                <w:bCs/>
                <w:sz w:val="22"/>
                <w:szCs w:val="22"/>
                <w:lang w:val="en-US"/>
              </w:rPr>
              <w:t>x%</w:t>
            </w:r>
          </w:p>
        </w:tc>
      </w:tr>
      <w:tr w:rsidR="00A279B3" w:rsidRPr="00953054" w14:paraId="3C57A9FA" w14:textId="77777777" w:rsidTr="00DB232E">
        <w:trPr>
          <w:trHeight w:val="379"/>
        </w:trPr>
        <w:tc>
          <w:tcPr>
            <w:tcW w:w="1657" w:type="pct"/>
            <w:shd w:val="clear" w:color="auto" w:fill="auto"/>
            <w:vAlign w:val="bottom"/>
            <w:hideMark/>
          </w:tcPr>
          <w:p w14:paraId="1B39DE57" w14:textId="77777777" w:rsidR="00A279B3" w:rsidRPr="00953054" w:rsidRDefault="00A279B3" w:rsidP="00A279B3">
            <w:pPr>
              <w:autoSpaceDE/>
              <w:autoSpaceDN/>
              <w:spacing w:line="276" w:lineRule="auto"/>
              <w:jc w:val="both"/>
              <w:rPr>
                <w:b/>
                <w:bCs/>
                <w:sz w:val="22"/>
                <w:szCs w:val="22"/>
                <w:lang w:val="en-US"/>
              </w:rPr>
            </w:pPr>
            <w:r w:rsidRPr="00953054">
              <w:rPr>
                <w:b/>
                <w:sz w:val="22"/>
                <w:szCs w:val="22"/>
              </w:rPr>
              <w:t>Surplus/ deficit</w:t>
            </w:r>
          </w:p>
        </w:tc>
        <w:tc>
          <w:tcPr>
            <w:tcW w:w="557" w:type="pct"/>
            <w:shd w:val="clear" w:color="auto" w:fill="auto"/>
            <w:noWrap/>
            <w:vAlign w:val="center"/>
          </w:tcPr>
          <w:p w14:paraId="161374D8" w14:textId="77777777"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03762FA8" w14:textId="77777777"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680EE172" w14:textId="77777777"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1DEBD311" w14:textId="77777777"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7B0D084B" w14:textId="77777777"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tcPr>
          <w:p w14:paraId="3E040C46" w14:textId="6D7BDF7C" w:rsidR="00A279B3" w:rsidRPr="00A279B3" w:rsidRDefault="00A279B3" w:rsidP="00A279B3">
            <w:pPr>
              <w:autoSpaceDE/>
              <w:autoSpaceDN/>
              <w:spacing w:line="276" w:lineRule="auto"/>
              <w:jc w:val="center"/>
              <w:rPr>
                <w:b/>
                <w:bCs/>
                <w:sz w:val="22"/>
                <w:szCs w:val="22"/>
                <w:lang w:val="en-US"/>
              </w:rPr>
            </w:pPr>
            <w:r w:rsidRPr="00A279B3">
              <w:rPr>
                <w:b/>
                <w:bCs/>
                <w:sz w:val="22"/>
                <w:szCs w:val="22"/>
                <w:lang w:val="en-US"/>
              </w:rPr>
              <w:t>x%</w:t>
            </w:r>
          </w:p>
        </w:tc>
      </w:tr>
    </w:tbl>
    <w:p w14:paraId="167925E9" w14:textId="77777777" w:rsidR="005E16C4" w:rsidRDefault="005E16C4" w:rsidP="007558E2"/>
    <w:p w14:paraId="5CA9DE2F" w14:textId="77777777" w:rsidR="007D5AF6" w:rsidRPr="00953054" w:rsidRDefault="007D5AF6" w:rsidP="007D5AF6">
      <w:pPr>
        <w:spacing w:line="360" w:lineRule="auto"/>
        <w:jc w:val="both"/>
        <w:rPr>
          <w:b/>
          <w:bCs/>
          <w:i/>
          <w:sz w:val="22"/>
          <w:szCs w:val="22"/>
        </w:rPr>
      </w:pPr>
      <w:r w:rsidRPr="00953054">
        <w:rPr>
          <w:b/>
          <w:bCs/>
          <w:i/>
          <w:sz w:val="22"/>
          <w:szCs w:val="22"/>
        </w:rPr>
        <w:lastRenderedPageBreak/>
        <w:t>Budget Notes</w:t>
      </w:r>
    </w:p>
    <w:p w14:paraId="7F3672A6" w14:textId="77777777" w:rsidR="00773378" w:rsidRPr="00E57896" w:rsidRDefault="007D5AF6" w:rsidP="005C1740">
      <w:pPr>
        <w:pStyle w:val="ListParagraph"/>
        <w:numPr>
          <w:ilvl w:val="0"/>
          <w:numId w:val="54"/>
        </w:numPr>
        <w:rPr>
          <w:i/>
          <w:iCs/>
          <w:color w:val="000000"/>
          <w:sz w:val="20"/>
          <w:szCs w:val="20"/>
          <w:lang w:eastAsia="en-GB"/>
        </w:rPr>
      </w:pPr>
      <w:r w:rsidRPr="00E57896">
        <w:rPr>
          <w:i/>
          <w:iCs/>
          <w:color w:val="000000"/>
          <w:sz w:val="20"/>
          <w:szCs w:val="20"/>
        </w:rPr>
        <w:t>Provide below a commentary on significant underutilization (below 90% of utilization) and any overutilization (IPSAS 24.14)</w:t>
      </w:r>
      <w:r w:rsidRPr="00E57896">
        <w:rPr>
          <w:i/>
          <w:iCs/>
          <w:color w:val="000000"/>
          <w:sz w:val="20"/>
          <w:szCs w:val="20"/>
          <w:lang w:eastAsia="en-GB"/>
        </w:rPr>
        <w:t xml:space="preserve">. </w:t>
      </w:r>
    </w:p>
    <w:p w14:paraId="42BACAAA" w14:textId="77777777" w:rsidR="00773378" w:rsidRPr="00E57896" w:rsidRDefault="007D5AF6" w:rsidP="005C1740">
      <w:pPr>
        <w:pStyle w:val="ListParagraph"/>
        <w:numPr>
          <w:ilvl w:val="0"/>
          <w:numId w:val="54"/>
        </w:numPr>
        <w:rPr>
          <w:i/>
          <w:iCs/>
          <w:color w:val="000000"/>
          <w:sz w:val="20"/>
          <w:szCs w:val="20"/>
        </w:rPr>
      </w:pPr>
      <w:r w:rsidRPr="00E57896">
        <w:rPr>
          <w:i/>
          <w:iCs/>
          <w:color w:val="000000"/>
          <w:sz w:val="20"/>
          <w:szCs w:val="20"/>
        </w:rPr>
        <w:t>Provide an explanation of changes between original and final budget indicating whether the difference is due to reallocations or other causes. (IPSAS 24.29)</w:t>
      </w:r>
      <w:r w:rsidR="00773378" w:rsidRPr="00E57896">
        <w:rPr>
          <w:i/>
          <w:iCs/>
          <w:color w:val="000000"/>
          <w:sz w:val="20"/>
          <w:szCs w:val="20"/>
        </w:rPr>
        <w:t>.</w:t>
      </w:r>
    </w:p>
    <w:p w14:paraId="6175D7A3" w14:textId="0202DBE6" w:rsidR="00F22CED" w:rsidRPr="00E57896" w:rsidRDefault="007D5AF6" w:rsidP="005C1740">
      <w:pPr>
        <w:pStyle w:val="ListParagraph"/>
        <w:numPr>
          <w:ilvl w:val="0"/>
          <w:numId w:val="54"/>
        </w:numPr>
        <w:rPr>
          <w:i/>
          <w:iCs/>
          <w:sz w:val="20"/>
          <w:szCs w:val="20"/>
        </w:rPr>
      </w:pPr>
      <w:r w:rsidRPr="00E57896">
        <w:rPr>
          <w:i/>
          <w:iCs/>
          <w:color w:val="000000"/>
          <w:sz w:val="20"/>
          <w:szCs w:val="20"/>
        </w:rPr>
        <w:t>Where the total of actual on comparable basis does not tie to the statement of financial performance totals due to differences in accounting basis (budget is cash basis, statement of financial performance is accrual) provide a reconciliation.</w:t>
      </w:r>
    </w:p>
    <w:p w14:paraId="2777E4F4" w14:textId="07E0FF32" w:rsidR="00DC05B6" w:rsidRPr="00A51DB2" w:rsidRDefault="00982A6C" w:rsidP="00A51DB2">
      <w:pPr>
        <w:pStyle w:val="ListParagraph"/>
        <w:numPr>
          <w:ilvl w:val="0"/>
          <w:numId w:val="56"/>
        </w:numPr>
        <w:rPr>
          <w:b/>
          <w:bCs/>
        </w:rPr>
      </w:pPr>
      <w:bookmarkStart w:id="35" w:name="_Toc514233828"/>
      <w:r w:rsidRPr="00A51DB2">
        <w:rPr>
          <w:b/>
          <w:bCs/>
        </w:rPr>
        <w:t xml:space="preserve">  </w:t>
      </w:r>
      <w:r w:rsidR="00DD4136" w:rsidRPr="00A51DB2">
        <w:rPr>
          <w:b/>
          <w:bCs/>
        </w:rPr>
        <w:t xml:space="preserve"> </w:t>
      </w:r>
      <w:bookmarkEnd w:id="35"/>
      <w:r w:rsidR="00267015" w:rsidRPr="00A51DB2">
        <w:rPr>
          <w:b/>
          <w:bCs/>
        </w:rPr>
        <w:t>Recurrent Budget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168"/>
        <w:gridCol w:w="1464"/>
        <w:gridCol w:w="1464"/>
        <w:gridCol w:w="1464"/>
        <w:gridCol w:w="1464"/>
        <w:gridCol w:w="1463"/>
        <w:gridCol w:w="1463"/>
      </w:tblGrid>
      <w:tr w:rsidR="00D86D51" w:rsidRPr="00953054" w14:paraId="4F88E06C" w14:textId="77777777" w:rsidTr="002122A0">
        <w:trPr>
          <w:trHeight w:val="780"/>
          <w:tblHeader/>
        </w:trPr>
        <w:tc>
          <w:tcPr>
            <w:tcW w:w="1609" w:type="pct"/>
            <w:shd w:val="clear" w:color="auto" w:fill="0070C0"/>
            <w:vAlign w:val="bottom"/>
            <w:hideMark/>
          </w:tcPr>
          <w:p w14:paraId="5623A6C8" w14:textId="77777777" w:rsidR="00D86D51" w:rsidRPr="00953054" w:rsidRDefault="00D86D51" w:rsidP="002122A0">
            <w:pPr>
              <w:autoSpaceDE/>
              <w:autoSpaceDN/>
              <w:spacing w:line="276" w:lineRule="auto"/>
              <w:jc w:val="both"/>
              <w:rPr>
                <w:b/>
                <w:bCs/>
                <w:sz w:val="22"/>
                <w:szCs w:val="22"/>
                <w:lang w:val="en-US"/>
              </w:rPr>
            </w:pPr>
            <w:r w:rsidRPr="00953054">
              <w:rPr>
                <w:b/>
                <w:bCs/>
                <w:sz w:val="22"/>
                <w:szCs w:val="22"/>
                <w:lang w:val="en-US"/>
              </w:rPr>
              <w:t>Receipt/expense item</w:t>
            </w:r>
          </w:p>
        </w:tc>
        <w:tc>
          <w:tcPr>
            <w:tcW w:w="565" w:type="pct"/>
            <w:shd w:val="clear" w:color="auto" w:fill="0070C0"/>
            <w:vAlign w:val="bottom"/>
            <w:hideMark/>
          </w:tcPr>
          <w:p w14:paraId="30C23D7E" w14:textId="77777777" w:rsidR="00D86D51" w:rsidRPr="00953054" w:rsidRDefault="00D86D51" w:rsidP="002122A0">
            <w:pPr>
              <w:autoSpaceDE/>
              <w:autoSpaceDN/>
              <w:spacing w:line="276" w:lineRule="auto"/>
              <w:jc w:val="both"/>
              <w:rPr>
                <w:b/>
                <w:bCs/>
                <w:sz w:val="22"/>
                <w:szCs w:val="22"/>
                <w:lang w:val="en-US"/>
              </w:rPr>
            </w:pPr>
            <w:r w:rsidRPr="00953054">
              <w:rPr>
                <w:b/>
                <w:bCs/>
                <w:sz w:val="22"/>
                <w:szCs w:val="22"/>
                <w:lang w:val="en-US"/>
              </w:rPr>
              <w:t>Original budget</w:t>
            </w:r>
          </w:p>
        </w:tc>
        <w:tc>
          <w:tcPr>
            <w:tcW w:w="565" w:type="pct"/>
            <w:shd w:val="clear" w:color="auto" w:fill="0070C0"/>
            <w:vAlign w:val="bottom"/>
            <w:hideMark/>
          </w:tcPr>
          <w:p w14:paraId="26BDE7C3" w14:textId="77777777" w:rsidR="00D86D51" w:rsidRPr="00953054" w:rsidRDefault="00D86D51" w:rsidP="002122A0">
            <w:pPr>
              <w:autoSpaceDE/>
              <w:autoSpaceDN/>
              <w:spacing w:line="276" w:lineRule="auto"/>
              <w:jc w:val="both"/>
              <w:rPr>
                <w:b/>
                <w:bCs/>
                <w:sz w:val="22"/>
                <w:szCs w:val="22"/>
                <w:lang w:val="en-US"/>
              </w:rPr>
            </w:pPr>
            <w:r w:rsidRPr="00953054">
              <w:rPr>
                <w:b/>
                <w:bCs/>
                <w:sz w:val="22"/>
                <w:szCs w:val="22"/>
                <w:lang w:val="en-US"/>
              </w:rPr>
              <w:t>Adjustments</w:t>
            </w:r>
          </w:p>
        </w:tc>
        <w:tc>
          <w:tcPr>
            <w:tcW w:w="565" w:type="pct"/>
            <w:shd w:val="clear" w:color="auto" w:fill="0070C0"/>
            <w:vAlign w:val="bottom"/>
            <w:hideMark/>
          </w:tcPr>
          <w:p w14:paraId="5E70E746" w14:textId="77777777" w:rsidR="00D86D51" w:rsidRPr="00953054" w:rsidRDefault="00D86D51" w:rsidP="002122A0">
            <w:pPr>
              <w:autoSpaceDE/>
              <w:autoSpaceDN/>
              <w:spacing w:line="276" w:lineRule="auto"/>
              <w:jc w:val="both"/>
              <w:rPr>
                <w:b/>
                <w:bCs/>
                <w:sz w:val="22"/>
                <w:szCs w:val="22"/>
                <w:lang w:val="en-US"/>
              </w:rPr>
            </w:pPr>
            <w:r w:rsidRPr="00953054">
              <w:rPr>
                <w:b/>
                <w:bCs/>
                <w:sz w:val="22"/>
                <w:szCs w:val="22"/>
                <w:lang w:val="en-US"/>
              </w:rPr>
              <w:t>Final budget</w:t>
            </w:r>
          </w:p>
        </w:tc>
        <w:tc>
          <w:tcPr>
            <w:tcW w:w="565" w:type="pct"/>
            <w:shd w:val="clear" w:color="auto" w:fill="0070C0"/>
            <w:vAlign w:val="bottom"/>
            <w:hideMark/>
          </w:tcPr>
          <w:p w14:paraId="2C65548D" w14:textId="77777777" w:rsidR="00D86D51" w:rsidRPr="00953054" w:rsidRDefault="00D86D51" w:rsidP="002122A0">
            <w:pPr>
              <w:autoSpaceDE/>
              <w:autoSpaceDN/>
              <w:spacing w:line="276" w:lineRule="auto"/>
              <w:jc w:val="both"/>
              <w:rPr>
                <w:b/>
                <w:bCs/>
                <w:sz w:val="22"/>
                <w:szCs w:val="22"/>
                <w:lang w:val="en-US"/>
              </w:rPr>
            </w:pPr>
            <w:r w:rsidRPr="00953054">
              <w:rPr>
                <w:b/>
                <w:bCs/>
                <w:sz w:val="22"/>
                <w:szCs w:val="22"/>
                <w:lang w:val="en-US"/>
              </w:rPr>
              <w:t>Actual on comparable basis</w:t>
            </w:r>
          </w:p>
        </w:tc>
        <w:tc>
          <w:tcPr>
            <w:tcW w:w="565" w:type="pct"/>
            <w:shd w:val="clear" w:color="auto" w:fill="0070C0"/>
            <w:vAlign w:val="bottom"/>
            <w:hideMark/>
          </w:tcPr>
          <w:p w14:paraId="4669832F" w14:textId="77777777" w:rsidR="00D86D51" w:rsidRPr="00953054" w:rsidRDefault="00D86D51" w:rsidP="002122A0">
            <w:pPr>
              <w:autoSpaceDE/>
              <w:autoSpaceDN/>
              <w:spacing w:line="276" w:lineRule="auto"/>
              <w:jc w:val="both"/>
              <w:rPr>
                <w:b/>
                <w:bCs/>
                <w:sz w:val="22"/>
                <w:szCs w:val="22"/>
                <w:lang w:val="en-US"/>
              </w:rPr>
            </w:pPr>
            <w:r w:rsidRPr="00953054">
              <w:rPr>
                <w:b/>
                <w:bCs/>
                <w:sz w:val="22"/>
                <w:szCs w:val="22"/>
                <w:lang w:val="en-US"/>
              </w:rPr>
              <w:t>Budget utilization difference</w:t>
            </w:r>
          </w:p>
        </w:tc>
        <w:tc>
          <w:tcPr>
            <w:tcW w:w="565" w:type="pct"/>
            <w:shd w:val="clear" w:color="auto" w:fill="0070C0"/>
            <w:vAlign w:val="bottom"/>
            <w:hideMark/>
          </w:tcPr>
          <w:p w14:paraId="58DA735F" w14:textId="77777777" w:rsidR="00D86D51" w:rsidRPr="00953054" w:rsidRDefault="00D86D51" w:rsidP="002122A0">
            <w:pPr>
              <w:autoSpaceDE/>
              <w:autoSpaceDN/>
              <w:spacing w:line="276" w:lineRule="auto"/>
              <w:jc w:val="both"/>
              <w:rPr>
                <w:b/>
                <w:bCs/>
                <w:sz w:val="22"/>
                <w:szCs w:val="22"/>
                <w:lang w:val="en-US"/>
              </w:rPr>
            </w:pPr>
            <w:r w:rsidRPr="00953054">
              <w:rPr>
                <w:b/>
                <w:bCs/>
                <w:sz w:val="22"/>
                <w:szCs w:val="22"/>
                <w:lang w:val="en-US"/>
              </w:rPr>
              <w:t>% of utilization</w:t>
            </w:r>
          </w:p>
        </w:tc>
      </w:tr>
      <w:tr w:rsidR="00D86D51" w:rsidRPr="00953054" w14:paraId="17220103" w14:textId="77777777" w:rsidTr="002122A0">
        <w:trPr>
          <w:trHeight w:val="300"/>
          <w:tblHeader/>
        </w:trPr>
        <w:tc>
          <w:tcPr>
            <w:tcW w:w="1609" w:type="pct"/>
            <w:shd w:val="clear" w:color="auto" w:fill="0070C0"/>
            <w:vAlign w:val="bottom"/>
            <w:hideMark/>
          </w:tcPr>
          <w:p w14:paraId="51167210" w14:textId="77777777" w:rsidR="00D86D51" w:rsidRPr="00953054" w:rsidRDefault="00D86D51" w:rsidP="002122A0">
            <w:pPr>
              <w:autoSpaceDE/>
              <w:autoSpaceDN/>
              <w:spacing w:line="276" w:lineRule="auto"/>
              <w:jc w:val="both"/>
              <w:rPr>
                <w:b/>
                <w:sz w:val="22"/>
                <w:szCs w:val="22"/>
                <w:lang w:val="en-US"/>
              </w:rPr>
            </w:pPr>
          </w:p>
        </w:tc>
        <w:tc>
          <w:tcPr>
            <w:tcW w:w="565" w:type="pct"/>
            <w:shd w:val="clear" w:color="auto" w:fill="0070C0"/>
            <w:noWrap/>
            <w:vAlign w:val="bottom"/>
            <w:hideMark/>
          </w:tcPr>
          <w:p w14:paraId="6522C00E" w14:textId="77777777" w:rsidR="00D86D51" w:rsidRPr="00953054" w:rsidRDefault="00D86D51" w:rsidP="002122A0">
            <w:pPr>
              <w:autoSpaceDE/>
              <w:autoSpaceDN/>
              <w:spacing w:line="276" w:lineRule="auto"/>
              <w:jc w:val="both"/>
              <w:rPr>
                <w:b/>
                <w:bCs/>
                <w:sz w:val="22"/>
                <w:szCs w:val="22"/>
                <w:lang w:val="en-US"/>
              </w:rPr>
            </w:pPr>
            <w:r w:rsidRPr="00953054">
              <w:rPr>
                <w:b/>
                <w:bCs/>
                <w:sz w:val="22"/>
                <w:szCs w:val="22"/>
                <w:lang w:val="en-US"/>
              </w:rPr>
              <w:t>A</w:t>
            </w:r>
          </w:p>
        </w:tc>
        <w:tc>
          <w:tcPr>
            <w:tcW w:w="565" w:type="pct"/>
            <w:shd w:val="clear" w:color="auto" w:fill="0070C0"/>
            <w:noWrap/>
            <w:vAlign w:val="bottom"/>
            <w:hideMark/>
          </w:tcPr>
          <w:p w14:paraId="012EB6AD" w14:textId="77777777" w:rsidR="00D86D51" w:rsidRPr="00953054" w:rsidRDefault="00D86D51" w:rsidP="002122A0">
            <w:pPr>
              <w:autoSpaceDE/>
              <w:autoSpaceDN/>
              <w:spacing w:line="276" w:lineRule="auto"/>
              <w:jc w:val="both"/>
              <w:rPr>
                <w:b/>
                <w:bCs/>
                <w:sz w:val="22"/>
                <w:szCs w:val="22"/>
                <w:lang w:val="en-US"/>
              </w:rPr>
            </w:pPr>
            <w:r w:rsidRPr="00953054">
              <w:rPr>
                <w:b/>
                <w:bCs/>
                <w:sz w:val="22"/>
                <w:szCs w:val="22"/>
                <w:lang w:val="en-US"/>
              </w:rPr>
              <w:t>B</w:t>
            </w:r>
          </w:p>
        </w:tc>
        <w:tc>
          <w:tcPr>
            <w:tcW w:w="565" w:type="pct"/>
            <w:shd w:val="clear" w:color="auto" w:fill="0070C0"/>
            <w:noWrap/>
            <w:vAlign w:val="bottom"/>
            <w:hideMark/>
          </w:tcPr>
          <w:p w14:paraId="7822B94D" w14:textId="77777777" w:rsidR="00D86D51" w:rsidRPr="00953054" w:rsidRDefault="00D86D51" w:rsidP="002122A0">
            <w:pPr>
              <w:autoSpaceDE/>
              <w:autoSpaceDN/>
              <w:spacing w:line="276" w:lineRule="auto"/>
              <w:jc w:val="both"/>
              <w:rPr>
                <w:b/>
                <w:bCs/>
                <w:sz w:val="22"/>
                <w:szCs w:val="22"/>
                <w:lang w:val="en-US"/>
              </w:rPr>
            </w:pPr>
            <w:r w:rsidRPr="00953054">
              <w:rPr>
                <w:b/>
                <w:bCs/>
                <w:sz w:val="22"/>
                <w:szCs w:val="22"/>
                <w:lang w:val="en-US"/>
              </w:rPr>
              <w:t>C=a+b</w:t>
            </w:r>
          </w:p>
        </w:tc>
        <w:tc>
          <w:tcPr>
            <w:tcW w:w="565" w:type="pct"/>
            <w:shd w:val="clear" w:color="auto" w:fill="0070C0"/>
            <w:noWrap/>
            <w:vAlign w:val="bottom"/>
            <w:hideMark/>
          </w:tcPr>
          <w:p w14:paraId="672BB07D" w14:textId="77777777" w:rsidR="00D86D51" w:rsidRPr="00953054" w:rsidRDefault="00D86D51" w:rsidP="002122A0">
            <w:pPr>
              <w:autoSpaceDE/>
              <w:autoSpaceDN/>
              <w:spacing w:line="276" w:lineRule="auto"/>
              <w:jc w:val="both"/>
              <w:rPr>
                <w:b/>
                <w:bCs/>
                <w:sz w:val="22"/>
                <w:szCs w:val="22"/>
                <w:lang w:val="en-US"/>
              </w:rPr>
            </w:pPr>
            <w:r w:rsidRPr="00953054">
              <w:rPr>
                <w:b/>
                <w:bCs/>
                <w:sz w:val="22"/>
                <w:szCs w:val="22"/>
                <w:lang w:val="en-US"/>
              </w:rPr>
              <w:t>D</w:t>
            </w:r>
          </w:p>
        </w:tc>
        <w:tc>
          <w:tcPr>
            <w:tcW w:w="565" w:type="pct"/>
            <w:shd w:val="clear" w:color="auto" w:fill="0070C0"/>
            <w:noWrap/>
            <w:vAlign w:val="bottom"/>
            <w:hideMark/>
          </w:tcPr>
          <w:p w14:paraId="121E97D6" w14:textId="77777777" w:rsidR="00D86D51" w:rsidRPr="00953054" w:rsidRDefault="00D86D51" w:rsidP="002122A0">
            <w:pPr>
              <w:autoSpaceDE/>
              <w:autoSpaceDN/>
              <w:spacing w:line="276" w:lineRule="auto"/>
              <w:jc w:val="both"/>
              <w:rPr>
                <w:b/>
                <w:bCs/>
                <w:sz w:val="22"/>
                <w:szCs w:val="22"/>
                <w:lang w:val="en-US"/>
              </w:rPr>
            </w:pPr>
            <w:r w:rsidRPr="00953054">
              <w:rPr>
                <w:b/>
                <w:bCs/>
                <w:sz w:val="22"/>
                <w:szCs w:val="22"/>
                <w:lang w:val="en-US"/>
              </w:rPr>
              <w:t>E=c-d</w:t>
            </w:r>
          </w:p>
        </w:tc>
        <w:tc>
          <w:tcPr>
            <w:tcW w:w="565" w:type="pct"/>
            <w:shd w:val="clear" w:color="auto" w:fill="0070C0"/>
            <w:noWrap/>
            <w:vAlign w:val="bottom"/>
            <w:hideMark/>
          </w:tcPr>
          <w:p w14:paraId="3AB399DA" w14:textId="77777777" w:rsidR="00D86D51" w:rsidRPr="00953054" w:rsidRDefault="00D86D51" w:rsidP="002122A0">
            <w:pPr>
              <w:autoSpaceDE/>
              <w:autoSpaceDN/>
              <w:spacing w:line="276" w:lineRule="auto"/>
              <w:jc w:val="both"/>
              <w:rPr>
                <w:b/>
                <w:bCs/>
                <w:sz w:val="22"/>
                <w:szCs w:val="22"/>
                <w:lang w:val="en-US"/>
              </w:rPr>
            </w:pPr>
            <w:r w:rsidRPr="00953054">
              <w:rPr>
                <w:b/>
                <w:bCs/>
                <w:sz w:val="22"/>
                <w:szCs w:val="22"/>
                <w:lang w:val="en-US"/>
              </w:rPr>
              <w:t>F=d/c %</w:t>
            </w:r>
          </w:p>
        </w:tc>
      </w:tr>
      <w:tr w:rsidR="00D86D51" w:rsidRPr="00953054" w14:paraId="59D2E80B" w14:textId="77777777" w:rsidTr="0076444C">
        <w:trPr>
          <w:trHeight w:val="386"/>
        </w:trPr>
        <w:tc>
          <w:tcPr>
            <w:tcW w:w="1609" w:type="pct"/>
            <w:shd w:val="clear" w:color="auto" w:fill="auto"/>
            <w:vAlign w:val="bottom"/>
          </w:tcPr>
          <w:p w14:paraId="0E8D8824" w14:textId="77777777" w:rsidR="00D86D51" w:rsidRPr="00953054" w:rsidRDefault="00D86D51" w:rsidP="002122A0">
            <w:pPr>
              <w:autoSpaceDE/>
              <w:autoSpaceDN/>
              <w:spacing w:line="276" w:lineRule="auto"/>
              <w:jc w:val="both"/>
              <w:rPr>
                <w:sz w:val="22"/>
                <w:szCs w:val="22"/>
                <w:lang w:val="en-US"/>
              </w:rPr>
            </w:pPr>
            <w:r w:rsidRPr="00953054">
              <w:rPr>
                <w:b/>
                <w:sz w:val="22"/>
                <w:szCs w:val="22"/>
                <w:lang w:val="en-US"/>
              </w:rPr>
              <w:t> Revenues</w:t>
            </w:r>
          </w:p>
        </w:tc>
        <w:tc>
          <w:tcPr>
            <w:tcW w:w="565" w:type="pct"/>
            <w:shd w:val="clear" w:color="auto" w:fill="auto"/>
            <w:noWrap/>
            <w:vAlign w:val="bottom"/>
          </w:tcPr>
          <w:p w14:paraId="66AC7B75" w14:textId="77777777" w:rsidR="00D86D51" w:rsidRPr="00953054" w:rsidRDefault="00D86D51" w:rsidP="002122A0">
            <w:pPr>
              <w:autoSpaceDE/>
              <w:autoSpaceDN/>
              <w:spacing w:line="276" w:lineRule="auto"/>
              <w:jc w:val="right"/>
              <w:rPr>
                <w:sz w:val="22"/>
                <w:szCs w:val="22"/>
                <w:lang w:val="en-US"/>
              </w:rPr>
            </w:pPr>
          </w:p>
        </w:tc>
        <w:tc>
          <w:tcPr>
            <w:tcW w:w="565" w:type="pct"/>
            <w:shd w:val="clear" w:color="auto" w:fill="auto"/>
            <w:noWrap/>
            <w:vAlign w:val="bottom"/>
          </w:tcPr>
          <w:p w14:paraId="0209220E" w14:textId="77777777" w:rsidR="00D86D51" w:rsidRPr="00953054" w:rsidRDefault="00D86D51" w:rsidP="002122A0">
            <w:pPr>
              <w:autoSpaceDE/>
              <w:autoSpaceDN/>
              <w:spacing w:line="276" w:lineRule="auto"/>
              <w:jc w:val="right"/>
              <w:rPr>
                <w:sz w:val="22"/>
                <w:szCs w:val="22"/>
                <w:lang w:val="en-US"/>
              </w:rPr>
            </w:pPr>
          </w:p>
        </w:tc>
        <w:tc>
          <w:tcPr>
            <w:tcW w:w="565" w:type="pct"/>
            <w:shd w:val="clear" w:color="auto" w:fill="auto"/>
            <w:noWrap/>
            <w:vAlign w:val="bottom"/>
          </w:tcPr>
          <w:p w14:paraId="336C31CD" w14:textId="77777777" w:rsidR="00D86D51" w:rsidRPr="00953054" w:rsidRDefault="00D86D51" w:rsidP="002122A0">
            <w:pPr>
              <w:autoSpaceDE/>
              <w:autoSpaceDN/>
              <w:spacing w:line="276" w:lineRule="auto"/>
              <w:jc w:val="right"/>
              <w:rPr>
                <w:sz w:val="22"/>
                <w:szCs w:val="22"/>
                <w:lang w:val="en-US"/>
              </w:rPr>
            </w:pPr>
          </w:p>
        </w:tc>
        <w:tc>
          <w:tcPr>
            <w:tcW w:w="565" w:type="pct"/>
            <w:shd w:val="clear" w:color="auto" w:fill="auto"/>
            <w:noWrap/>
            <w:vAlign w:val="bottom"/>
          </w:tcPr>
          <w:p w14:paraId="58BF6096" w14:textId="77777777" w:rsidR="00D86D51" w:rsidRPr="00953054" w:rsidRDefault="00D86D51" w:rsidP="002122A0">
            <w:pPr>
              <w:autoSpaceDE/>
              <w:autoSpaceDN/>
              <w:spacing w:line="276" w:lineRule="auto"/>
              <w:jc w:val="right"/>
              <w:rPr>
                <w:sz w:val="22"/>
                <w:szCs w:val="22"/>
                <w:lang w:val="en-US"/>
              </w:rPr>
            </w:pPr>
          </w:p>
        </w:tc>
        <w:tc>
          <w:tcPr>
            <w:tcW w:w="565" w:type="pct"/>
            <w:shd w:val="clear" w:color="auto" w:fill="auto"/>
            <w:noWrap/>
            <w:vAlign w:val="bottom"/>
          </w:tcPr>
          <w:p w14:paraId="40E9468A" w14:textId="77777777" w:rsidR="00D86D51" w:rsidRPr="00953054" w:rsidRDefault="00D86D51" w:rsidP="002122A0">
            <w:pPr>
              <w:autoSpaceDE/>
              <w:autoSpaceDN/>
              <w:spacing w:line="276" w:lineRule="auto"/>
              <w:jc w:val="right"/>
              <w:rPr>
                <w:sz w:val="22"/>
                <w:szCs w:val="22"/>
                <w:lang w:val="en-US"/>
              </w:rPr>
            </w:pPr>
          </w:p>
        </w:tc>
        <w:tc>
          <w:tcPr>
            <w:tcW w:w="565" w:type="pct"/>
            <w:shd w:val="clear" w:color="auto" w:fill="auto"/>
            <w:noWrap/>
            <w:vAlign w:val="bottom"/>
          </w:tcPr>
          <w:p w14:paraId="5043F320" w14:textId="77777777" w:rsidR="00D86D51" w:rsidRPr="00953054" w:rsidRDefault="00D86D51" w:rsidP="002122A0">
            <w:pPr>
              <w:autoSpaceDE/>
              <w:autoSpaceDN/>
              <w:spacing w:line="276" w:lineRule="auto"/>
              <w:jc w:val="right"/>
              <w:rPr>
                <w:sz w:val="22"/>
                <w:szCs w:val="22"/>
                <w:lang w:val="en-US"/>
              </w:rPr>
            </w:pPr>
          </w:p>
        </w:tc>
      </w:tr>
      <w:tr w:rsidR="00A279B3" w:rsidRPr="00953054" w14:paraId="642BED31" w14:textId="77777777" w:rsidTr="00622303">
        <w:trPr>
          <w:trHeight w:val="300"/>
        </w:trPr>
        <w:tc>
          <w:tcPr>
            <w:tcW w:w="1609" w:type="pct"/>
            <w:shd w:val="clear" w:color="auto" w:fill="auto"/>
            <w:vAlign w:val="center"/>
          </w:tcPr>
          <w:p w14:paraId="0B1CCA89" w14:textId="34DC643A" w:rsidR="00A279B3" w:rsidRPr="00953054" w:rsidRDefault="00A279B3" w:rsidP="00A279B3">
            <w:pPr>
              <w:autoSpaceDE/>
              <w:autoSpaceDN/>
              <w:spacing w:line="276" w:lineRule="auto"/>
              <w:jc w:val="both"/>
              <w:rPr>
                <w:sz w:val="22"/>
                <w:szCs w:val="22"/>
                <w:lang w:val="en-US"/>
              </w:rPr>
            </w:pPr>
            <w:r w:rsidRPr="00953054">
              <w:rPr>
                <w:sz w:val="22"/>
                <w:szCs w:val="22"/>
                <w:lang w:val="en-US"/>
              </w:rPr>
              <w:t>Opening balance (Non-refundable special purpose accounts)</w:t>
            </w:r>
          </w:p>
        </w:tc>
        <w:tc>
          <w:tcPr>
            <w:tcW w:w="565" w:type="pct"/>
            <w:shd w:val="clear" w:color="auto" w:fill="auto"/>
            <w:noWrap/>
            <w:vAlign w:val="center"/>
          </w:tcPr>
          <w:p w14:paraId="6A92A9C2" w14:textId="76241069"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178755F7" w14:textId="08D5780E"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3DF99A14" w14:textId="30E9F1E9"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2B98D7B2" w14:textId="7F60C866"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219786C2" w14:textId="55D3F2E1"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tcPr>
          <w:p w14:paraId="4D1971B4" w14:textId="5710CA38" w:rsidR="00A279B3" w:rsidRPr="00953054" w:rsidRDefault="00A279B3" w:rsidP="00A279B3">
            <w:pPr>
              <w:autoSpaceDE/>
              <w:autoSpaceDN/>
              <w:spacing w:line="276" w:lineRule="auto"/>
              <w:jc w:val="center"/>
              <w:rPr>
                <w:sz w:val="22"/>
                <w:szCs w:val="22"/>
                <w:lang w:val="en-US"/>
              </w:rPr>
            </w:pPr>
            <w:r w:rsidRPr="008955B8">
              <w:rPr>
                <w:sz w:val="22"/>
                <w:szCs w:val="22"/>
                <w:lang w:val="en-US"/>
              </w:rPr>
              <w:t>x%</w:t>
            </w:r>
          </w:p>
        </w:tc>
      </w:tr>
      <w:tr w:rsidR="00A279B3" w:rsidRPr="00953054" w14:paraId="031EDC8F" w14:textId="77777777" w:rsidTr="00622303">
        <w:trPr>
          <w:trHeight w:val="300"/>
        </w:trPr>
        <w:tc>
          <w:tcPr>
            <w:tcW w:w="1609" w:type="pct"/>
            <w:shd w:val="clear" w:color="auto" w:fill="auto"/>
            <w:vAlign w:val="center"/>
          </w:tcPr>
          <w:p w14:paraId="043752BC" w14:textId="5ADECE6E" w:rsidR="00A279B3" w:rsidRPr="00953054" w:rsidRDefault="00A279B3" w:rsidP="00A279B3">
            <w:pPr>
              <w:autoSpaceDE/>
              <w:autoSpaceDN/>
              <w:spacing w:line="276" w:lineRule="auto"/>
              <w:jc w:val="both"/>
              <w:rPr>
                <w:sz w:val="22"/>
                <w:szCs w:val="22"/>
                <w:lang w:val="en-US"/>
              </w:rPr>
            </w:pPr>
            <w:r w:rsidRPr="007155EF">
              <w:rPr>
                <w:lang w:val="en-US"/>
              </w:rPr>
              <w:t>Exchequer releases</w:t>
            </w:r>
          </w:p>
        </w:tc>
        <w:tc>
          <w:tcPr>
            <w:tcW w:w="565" w:type="pct"/>
            <w:shd w:val="clear" w:color="auto" w:fill="auto"/>
            <w:noWrap/>
            <w:vAlign w:val="center"/>
          </w:tcPr>
          <w:p w14:paraId="596DB948" w14:textId="5A6E3283"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6169E7D4" w14:textId="72B21216"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36EFA6B4" w14:textId="4BE6CA6B"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22DB1671" w14:textId="6DF93DC3"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49F8B8BA" w14:textId="1B2216EB"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tcPr>
          <w:p w14:paraId="65D3A2F1" w14:textId="0F530821" w:rsidR="00A279B3" w:rsidRPr="00953054" w:rsidRDefault="00A279B3" w:rsidP="00A279B3">
            <w:pPr>
              <w:autoSpaceDE/>
              <w:autoSpaceDN/>
              <w:spacing w:line="276" w:lineRule="auto"/>
              <w:jc w:val="center"/>
              <w:rPr>
                <w:sz w:val="22"/>
                <w:szCs w:val="22"/>
                <w:lang w:val="en-US"/>
              </w:rPr>
            </w:pPr>
            <w:r w:rsidRPr="008955B8">
              <w:rPr>
                <w:sz w:val="22"/>
                <w:szCs w:val="22"/>
                <w:lang w:val="en-US"/>
              </w:rPr>
              <w:t>x%</w:t>
            </w:r>
          </w:p>
        </w:tc>
      </w:tr>
      <w:tr w:rsidR="00A279B3" w:rsidRPr="00953054" w14:paraId="4D93B057" w14:textId="77777777" w:rsidTr="00622303">
        <w:trPr>
          <w:trHeight w:val="300"/>
        </w:trPr>
        <w:tc>
          <w:tcPr>
            <w:tcW w:w="1609" w:type="pct"/>
            <w:shd w:val="clear" w:color="auto" w:fill="auto"/>
            <w:vAlign w:val="center"/>
          </w:tcPr>
          <w:p w14:paraId="520007BB" w14:textId="3C5E304D" w:rsidR="00A279B3" w:rsidRPr="00953054" w:rsidRDefault="00A279B3" w:rsidP="00A279B3">
            <w:pPr>
              <w:autoSpaceDE/>
              <w:autoSpaceDN/>
              <w:spacing w:line="276" w:lineRule="auto"/>
              <w:jc w:val="both"/>
              <w:rPr>
                <w:sz w:val="22"/>
                <w:szCs w:val="22"/>
                <w:lang w:val="en-US"/>
              </w:rPr>
            </w:pPr>
            <w:r w:rsidRPr="007155EF">
              <w:rPr>
                <w:lang w:val="en-US"/>
              </w:rPr>
              <w:t>Transfers from other government agencies</w:t>
            </w:r>
          </w:p>
        </w:tc>
        <w:tc>
          <w:tcPr>
            <w:tcW w:w="565" w:type="pct"/>
            <w:shd w:val="clear" w:color="auto" w:fill="auto"/>
            <w:noWrap/>
            <w:vAlign w:val="center"/>
          </w:tcPr>
          <w:p w14:paraId="66356A19" w14:textId="4F5A588A"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2A3437C5" w14:textId="1879AED5"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304C4F9E" w14:textId="7918C441"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7A972C13" w14:textId="68DCB08A"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1482C047" w14:textId="069FDA9A"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tcPr>
          <w:p w14:paraId="77172281" w14:textId="5EA882AC" w:rsidR="00A279B3" w:rsidRPr="00953054" w:rsidRDefault="00A279B3" w:rsidP="00A279B3">
            <w:pPr>
              <w:autoSpaceDE/>
              <w:autoSpaceDN/>
              <w:spacing w:line="276" w:lineRule="auto"/>
              <w:jc w:val="center"/>
              <w:rPr>
                <w:sz w:val="22"/>
                <w:szCs w:val="22"/>
                <w:lang w:val="en-US"/>
              </w:rPr>
            </w:pPr>
            <w:r w:rsidRPr="008955B8">
              <w:rPr>
                <w:sz w:val="22"/>
                <w:szCs w:val="22"/>
                <w:lang w:val="en-US"/>
              </w:rPr>
              <w:t>x%</w:t>
            </w:r>
          </w:p>
        </w:tc>
      </w:tr>
      <w:tr w:rsidR="00A279B3" w:rsidRPr="00953054" w14:paraId="5DB678AD" w14:textId="77777777" w:rsidTr="00622303">
        <w:trPr>
          <w:trHeight w:val="300"/>
        </w:trPr>
        <w:tc>
          <w:tcPr>
            <w:tcW w:w="1609" w:type="pct"/>
            <w:shd w:val="clear" w:color="auto" w:fill="auto"/>
            <w:vAlign w:val="center"/>
          </w:tcPr>
          <w:p w14:paraId="35E0CEA6" w14:textId="4200FABF" w:rsidR="00A279B3" w:rsidRPr="00953054" w:rsidRDefault="00A279B3" w:rsidP="00A279B3">
            <w:pPr>
              <w:autoSpaceDE/>
              <w:autoSpaceDN/>
              <w:spacing w:line="276" w:lineRule="auto"/>
              <w:jc w:val="both"/>
              <w:rPr>
                <w:sz w:val="22"/>
                <w:szCs w:val="22"/>
                <w:lang w:val="en-US"/>
              </w:rPr>
            </w:pPr>
            <w:r w:rsidRPr="007155EF">
              <w:rPr>
                <w:lang w:val="en-US"/>
              </w:rPr>
              <w:t>Other grants</w:t>
            </w:r>
          </w:p>
        </w:tc>
        <w:tc>
          <w:tcPr>
            <w:tcW w:w="565" w:type="pct"/>
            <w:shd w:val="clear" w:color="auto" w:fill="auto"/>
            <w:noWrap/>
            <w:vAlign w:val="center"/>
          </w:tcPr>
          <w:p w14:paraId="0C64965E" w14:textId="33307935"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09E94262" w14:textId="488EB11E"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54A45FD9" w14:textId="60C97186"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40FDF527" w14:textId="6157D416"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69B2B387" w14:textId="4AB6375F"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tcPr>
          <w:p w14:paraId="079E447F" w14:textId="703FC4BF" w:rsidR="00A279B3" w:rsidRPr="00953054" w:rsidRDefault="00A279B3" w:rsidP="00A279B3">
            <w:pPr>
              <w:autoSpaceDE/>
              <w:autoSpaceDN/>
              <w:spacing w:line="276" w:lineRule="auto"/>
              <w:jc w:val="center"/>
              <w:rPr>
                <w:sz w:val="22"/>
                <w:szCs w:val="22"/>
                <w:lang w:val="en-US"/>
              </w:rPr>
            </w:pPr>
            <w:r w:rsidRPr="008955B8">
              <w:rPr>
                <w:sz w:val="22"/>
                <w:szCs w:val="22"/>
                <w:lang w:val="en-US"/>
              </w:rPr>
              <w:t>x%</w:t>
            </w:r>
          </w:p>
        </w:tc>
      </w:tr>
      <w:tr w:rsidR="00A279B3" w:rsidRPr="00953054" w14:paraId="682206F6" w14:textId="77777777" w:rsidTr="00622303">
        <w:trPr>
          <w:trHeight w:val="300"/>
        </w:trPr>
        <w:tc>
          <w:tcPr>
            <w:tcW w:w="1609" w:type="pct"/>
            <w:shd w:val="clear" w:color="auto" w:fill="auto"/>
            <w:vAlign w:val="center"/>
          </w:tcPr>
          <w:p w14:paraId="035803E8" w14:textId="17E89494" w:rsidR="00A279B3" w:rsidRPr="00953054" w:rsidRDefault="00A279B3" w:rsidP="00A279B3">
            <w:pPr>
              <w:autoSpaceDE/>
              <w:autoSpaceDN/>
              <w:spacing w:line="276" w:lineRule="auto"/>
              <w:jc w:val="both"/>
              <w:rPr>
                <w:b/>
                <w:sz w:val="22"/>
                <w:szCs w:val="22"/>
                <w:lang w:val="en-US"/>
              </w:rPr>
            </w:pPr>
            <w:r w:rsidRPr="007155EF">
              <w:rPr>
                <w:lang w:val="en-US"/>
              </w:rPr>
              <w:t xml:space="preserve">Own Source Revenue </w:t>
            </w:r>
          </w:p>
        </w:tc>
        <w:tc>
          <w:tcPr>
            <w:tcW w:w="565" w:type="pct"/>
            <w:shd w:val="clear" w:color="auto" w:fill="auto"/>
            <w:noWrap/>
            <w:vAlign w:val="center"/>
          </w:tcPr>
          <w:p w14:paraId="629A85EA" w14:textId="5098A398"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vAlign w:val="center"/>
          </w:tcPr>
          <w:p w14:paraId="5D104968" w14:textId="0AC8D00B"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vAlign w:val="center"/>
          </w:tcPr>
          <w:p w14:paraId="54DD0E18" w14:textId="54E1F6F5"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vAlign w:val="center"/>
          </w:tcPr>
          <w:p w14:paraId="3F729D77" w14:textId="7BCC0159"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vAlign w:val="center"/>
          </w:tcPr>
          <w:p w14:paraId="2B0FA38A" w14:textId="5C5CA632"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tcPr>
          <w:p w14:paraId="1201BFA6" w14:textId="17FA6C7F" w:rsidR="00A279B3" w:rsidRPr="00953054" w:rsidRDefault="00A279B3" w:rsidP="00A279B3">
            <w:pPr>
              <w:autoSpaceDE/>
              <w:autoSpaceDN/>
              <w:spacing w:line="276" w:lineRule="auto"/>
              <w:jc w:val="center"/>
              <w:rPr>
                <w:b/>
                <w:bCs/>
                <w:sz w:val="22"/>
                <w:szCs w:val="22"/>
                <w:lang w:val="en-US"/>
              </w:rPr>
            </w:pPr>
            <w:r w:rsidRPr="008955B8">
              <w:rPr>
                <w:sz w:val="22"/>
                <w:szCs w:val="22"/>
                <w:lang w:val="en-US"/>
              </w:rPr>
              <w:t>x%</w:t>
            </w:r>
          </w:p>
        </w:tc>
      </w:tr>
      <w:tr w:rsidR="00A279B3" w:rsidRPr="00953054" w14:paraId="610E3CEF" w14:textId="77777777" w:rsidTr="00622303">
        <w:trPr>
          <w:trHeight w:val="300"/>
        </w:trPr>
        <w:tc>
          <w:tcPr>
            <w:tcW w:w="1609" w:type="pct"/>
            <w:shd w:val="clear" w:color="auto" w:fill="auto"/>
            <w:vAlign w:val="center"/>
          </w:tcPr>
          <w:p w14:paraId="00ED98CD" w14:textId="3E6DE7C6" w:rsidR="00A279B3" w:rsidRPr="00953054" w:rsidRDefault="00A279B3" w:rsidP="00A279B3">
            <w:pPr>
              <w:autoSpaceDE/>
              <w:autoSpaceDN/>
              <w:spacing w:line="276" w:lineRule="auto"/>
              <w:jc w:val="both"/>
              <w:rPr>
                <w:b/>
                <w:sz w:val="22"/>
                <w:szCs w:val="22"/>
                <w:lang w:val="en-US"/>
              </w:rPr>
            </w:pPr>
            <w:r w:rsidRPr="00A67C13">
              <w:rPr>
                <w:sz w:val="22"/>
                <w:szCs w:val="22"/>
                <w:lang w:val="en-US"/>
              </w:rPr>
              <w:t>Miscellaneous Revenue</w:t>
            </w:r>
          </w:p>
        </w:tc>
        <w:tc>
          <w:tcPr>
            <w:tcW w:w="565" w:type="pct"/>
            <w:shd w:val="clear" w:color="auto" w:fill="auto"/>
            <w:noWrap/>
            <w:vAlign w:val="center"/>
          </w:tcPr>
          <w:p w14:paraId="360BA90B" w14:textId="19616B14"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vAlign w:val="center"/>
          </w:tcPr>
          <w:p w14:paraId="7860EA27" w14:textId="49559111"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vAlign w:val="center"/>
          </w:tcPr>
          <w:p w14:paraId="3903D9B2" w14:textId="72AB18DB"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vAlign w:val="center"/>
          </w:tcPr>
          <w:p w14:paraId="63C36158" w14:textId="28E5880A"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vAlign w:val="center"/>
          </w:tcPr>
          <w:p w14:paraId="597A6B72" w14:textId="08A0B27D"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tcPr>
          <w:p w14:paraId="4878E5A1" w14:textId="74D6730F" w:rsidR="00A279B3" w:rsidRPr="00953054" w:rsidRDefault="00A279B3" w:rsidP="00A279B3">
            <w:pPr>
              <w:autoSpaceDE/>
              <w:autoSpaceDN/>
              <w:spacing w:line="276" w:lineRule="auto"/>
              <w:jc w:val="center"/>
              <w:rPr>
                <w:b/>
                <w:bCs/>
                <w:sz w:val="22"/>
                <w:szCs w:val="22"/>
                <w:lang w:val="en-US"/>
              </w:rPr>
            </w:pPr>
            <w:r w:rsidRPr="008955B8">
              <w:rPr>
                <w:sz w:val="22"/>
                <w:szCs w:val="22"/>
                <w:lang w:val="en-US"/>
              </w:rPr>
              <w:t>x%</w:t>
            </w:r>
          </w:p>
        </w:tc>
      </w:tr>
      <w:tr w:rsidR="00A279B3" w:rsidRPr="00953054" w14:paraId="275DC9FC" w14:textId="77777777" w:rsidTr="00622303">
        <w:trPr>
          <w:trHeight w:val="300"/>
        </w:trPr>
        <w:tc>
          <w:tcPr>
            <w:tcW w:w="1609" w:type="pct"/>
            <w:shd w:val="clear" w:color="auto" w:fill="auto"/>
            <w:vAlign w:val="center"/>
          </w:tcPr>
          <w:p w14:paraId="3D319285" w14:textId="5A270FBE" w:rsidR="00A279B3" w:rsidRPr="00953054" w:rsidRDefault="00A279B3" w:rsidP="00A279B3">
            <w:pPr>
              <w:autoSpaceDE/>
              <w:autoSpaceDN/>
              <w:spacing w:line="276" w:lineRule="auto"/>
              <w:jc w:val="both"/>
              <w:rPr>
                <w:b/>
                <w:sz w:val="22"/>
                <w:szCs w:val="22"/>
                <w:lang w:val="en-US"/>
              </w:rPr>
            </w:pPr>
            <w:r w:rsidRPr="00953054">
              <w:rPr>
                <w:sz w:val="22"/>
                <w:szCs w:val="22"/>
                <w:lang w:val="en-US"/>
              </w:rPr>
              <w:t>Other income</w:t>
            </w:r>
          </w:p>
        </w:tc>
        <w:tc>
          <w:tcPr>
            <w:tcW w:w="565" w:type="pct"/>
            <w:shd w:val="clear" w:color="auto" w:fill="auto"/>
            <w:noWrap/>
            <w:vAlign w:val="center"/>
          </w:tcPr>
          <w:p w14:paraId="31CED022" w14:textId="2793E269"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vAlign w:val="center"/>
          </w:tcPr>
          <w:p w14:paraId="66137DB1" w14:textId="6F61AFAE"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vAlign w:val="center"/>
          </w:tcPr>
          <w:p w14:paraId="14C9EB3C" w14:textId="119DA8BD"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vAlign w:val="center"/>
          </w:tcPr>
          <w:p w14:paraId="215220E9" w14:textId="685F1E2B"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vAlign w:val="center"/>
          </w:tcPr>
          <w:p w14:paraId="66C54264" w14:textId="24154AB7" w:rsidR="00A279B3" w:rsidRPr="00953054" w:rsidRDefault="00A279B3" w:rsidP="00A279B3">
            <w:pPr>
              <w:autoSpaceDE/>
              <w:autoSpaceDN/>
              <w:spacing w:line="276" w:lineRule="auto"/>
              <w:jc w:val="center"/>
              <w:rPr>
                <w:b/>
                <w:bCs/>
                <w:sz w:val="22"/>
                <w:szCs w:val="22"/>
                <w:lang w:val="en-US"/>
              </w:rPr>
            </w:pPr>
            <w:r w:rsidRPr="00953054">
              <w:rPr>
                <w:sz w:val="22"/>
                <w:szCs w:val="22"/>
                <w:lang w:val="en-US"/>
              </w:rPr>
              <w:t>xx</w:t>
            </w:r>
          </w:p>
        </w:tc>
        <w:tc>
          <w:tcPr>
            <w:tcW w:w="565" w:type="pct"/>
            <w:shd w:val="clear" w:color="auto" w:fill="auto"/>
            <w:noWrap/>
          </w:tcPr>
          <w:p w14:paraId="3890D590" w14:textId="0C2C2AA1" w:rsidR="00A279B3" w:rsidRPr="00953054" w:rsidRDefault="00A279B3" w:rsidP="00A279B3">
            <w:pPr>
              <w:autoSpaceDE/>
              <w:autoSpaceDN/>
              <w:spacing w:line="276" w:lineRule="auto"/>
              <w:jc w:val="center"/>
              <w:rPr>
                <w:b/>
                <w:bCs/>
                <w:sz w:val="22"/>
                <w:szCs w:val="22"/>
                <w:lang w:val="en-US"/>
              </w:rPr>
            </w:pPr>
            <w:r w:rsidRPr="008955B8">
              <w:rPr>
                <w:sz w:val="22"/>
                <w:szCs w:val="22"/>
                <w:lang w:val="en-US"/>
              </w:rPr>
              <w:t>x%</w:t>
            </w:r>
          </w:p>
        </w:tc>
      </w:tr>
      <w:tr w:rsidR="00A279B3" w:rsidRPr="00953054" w14:paraId="20710BB4" w14:textId="77777777" w:rsidTr="00622303">
        <w:trPr>
          <w:trHeight w:val="300"/>
        </w:trPr>
        <w:tc>
          <w:tcPr>
            <w:tcW w:w="1609" w:type="pct"/>
            <w:shd w:val="clear" w:color="auto" w:fill="auto"/>
            <w:vAlign w:val="bottom"/>
          </w:tcPr>
          <w:p w14:paraId="3C407C0F" w14:textId="77777777" w:rsidR="00A279B3" w:rsidRPr="00953054" w:rsidRDefault="00A279B3" w:rsidP="00A279B3">
            <w:pPr>
              <w:autoSpaceDE/>
              <w:autoSpaceDN/>
              <w:spacing w:line="276" w:lineRule="auto"/>
              <w:jc w:val="both"/>
              <w:rPr>
                <w:sz w:val="22"/>
                <w:szCs w:val="22"/>
                <w:lang w:val="en-US"/>
              </w:rPr>
            </w:pPr>
            <w:r w:rsidRPr="00953054">
              <w:rPr>
                <w:b/>
                <w:sz w:val="22"/>
                <w:szCs w:val="22"/>
                <w:lang w:val="en-US"/>
              </w:rPr>
              <w:t>Total revenues</w:t>
            </w:r>
          </w:p>
        </w:tc>
        <w:tc>
          <w:tcPr>
            <w:tcW w:w="565" w:type="pct"/>
            <w:shd w:val="clear" w:color="auto" w:fill="auto"/>
            <w:noWrap/>
            <w:vAlign w:val="center"/>
          </w:tcPr>
          <w:p w14:paraId="10E424EB"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65" w:type="pct"/>
            <w:shd w:val="clear" w:color="auto" w:fill="auto"/>
            <w:noWrap/>
            <w:vAlign w:val="center"/>
          </w:tcPr>
          <w:p w14:paraId="1B68FA34"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65" w:type="pct"/>
            <w:shd w:val="clear" w:color="auto" w:fill="auto"/>
            <w:noWrap/>
            <w:vAlign w:val="center"/>
          </w:tcPr>
          <w:p w14:paraId="25536486"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65" w:type="pct"/>
            <w:shd w:val="clear" w:color="auto" w:fill="auto"/>
            <w:noWrap/>
            <w:vAlign w:val="center"/>
          </w:tcPr>
          <w:p w14:paraId="0B443509"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65" w:type="pct"/>
            <w:shd w:val="clear" w:color="auto" w:fill="auto"/>
            <w:noWrap/>
            <w:vAlign w:val="center"/>
          </w:tcPr>
          <w:p w14:paraId="52B35144"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65" w:type="pct"/>
            <w:shd w:val="clear" w:color="auto" w:fill="auto"/>
            <w:noWrap/>
          </w:tcPr>
          <w:p w14:paraId="444183FB" w14:textId="700085FA" w:rsidR="00A279B3" w:rsidRPr="00A279B3" w:rsidRDefault="00A279B3" w:rsidP="00A279B3">
            <w:pPr>
              <w:autoSpaceDE/>
              <w:autoSpaceDN/>
              <w:spacing w:line="276" w:lineRule="auto"/>
              <w:jc w:val="center"/>
              <w:rPr>
                <w:b/>
                <w:bCs/>
                <w:sz w:val="22"/>
                <w:szCs w:val="22"/>
                <w:lang w:val="en-US"/>
              </w:rPr>
            </w:pPr>
            <w:r w:rsidRPr="00A279B3">
              <w:rPr>
                <w:b/>
                <w:bCs/>
                <w:sz w:val="22"/>
                <w:szCs w:val="22"/>
                <w:lang w:val="en-US"/>
              </w:rPr>
              <w:t>x%</w:t>
            </w:r>
          </w:p>
        </w:tc>
      </w:tr>
      <w:tr w:rsidR="00D86D51" w:rsidRPr="00953054" w14:paraId="6670A9D5" w14:textId="77777777" w:rsidTr="00EC070D">
        <w:trPr>
          <w:trHeight w:val="300"/>
        </w:trPr>
        <w:tc>
          <w:tcPr>
            <w:tcW w:w="1609" w:type="pct"/>
            <w:shd w:val="clear" w:color="auto" w:fill="auto"/>
            <w:vAlign w:val="bottom"/>
          </w:tcPr>
          <w:p w14:paraId="2BDAB1DD" w14:textId="77777777" w:rsidR="00D86D51" w:rsidRPr="00953054" w:rsidRDefault="00D86D51" w:rsidP="002122A0">
            <w:pPr>
              <w:autoSpaceDE/>
              <w:autoSpaceDN/>
              <w:spacing w:line="276" w:lineRule="auto"/>
              <w:jc w:val="both"/>
              <w:rPr>
                <w:sz w:val="22"/>
                <w:szCs w:val="22"/>
                <w:lang w:val="en-US"/>
              </w:rPr>
            </w:pPr>
          </w:p>
        </w:tc>
        <w:tc>
          <w:tcPr>
            <w:tcW w:w="565" w:type="pct"/>
            <w:shd w:val="clear" w:color="auto" w:fill="auto"/>
            <w:noWrap/>
            <w:vAlign w:val="center"/>
          </w:tcPr>
          <w:p w14:paraId="7FE62AF8" w14:textId="77777777" w:rsidR="00D86D51" w:rsidRPr="00953054" w:rsidRDefault="00D86D51" w:rsidP="00EC070D">
            <w:pPr>
              <w:autoSpaceDE/>
              <w:autoSpaceDN/>
              <w:spacing w:line="276" w:lineRule="auto"/>
              <w:jc w:val="center"/>
              <w:rPr>
                <w:sz w:val="22"/>
                <w:szCs w:val="22"/>
                <w:lang w:val="en-US"/>
              </w:rPr>
            </w:pPr>
          </w:p>
        </w:tc>
        <w:tc>
          <w:tcPr>
            <w:tcW w:w="565" w:type="pct"/>
            <w:shd w:val="clear" w:color="auto" w:fill="auto"/>
            <w:noWrap/>
            <w:vAlign w:val="center"/>
          </w:tcPr>
          <w:p w14:paraId="3C0B7B6F" w14:textId="77777777" w:rsidR="00D86D51" w:rsidRPr="00953054" w:rsidRDefault="00D86D51" w:rsidP="00EC070D">
            <w:pPr>
              <w:autoSpaceDE/>
              <w:autoSpaceDN/>
              <w:spacing w:line="276" w:lineRule="auto"/>
              <w:jc w:val="center"/>
              <w:rPr>
                <w:sz w:val="22"/>
                <w:szCs w:val="22"/>
                <w:lang w:val="en-US"/>
              </w:rPr>
            </w:pPr>
          </w:p>
        </w:tc>
        <w:tc>
          <w:tcPr>
            <w:tcW w:w="565" w:type="pct"/>
            <w:shd w:val="clear" w:color="auto" w:fill="auto"/>
            <w:noWrap/>
            <w:vAlign w:val="center"/>
          </w:tcPr>
          <w:p w14:paraId="1F8B173C" w14:textId="77777777" w:rsidR="00D86D51" w:rsidRPr="00953054" w:rsidRDefault="00D86D51" w:rsidP="00EC070D">
            <w:pPr>
              <w:autoSpaceDE/>
              <w:autoSpaceDN/>
              <w:spacing w:line="276" w:lineRule="auto"/>
              <w:jc w:val="center"/>
              <w:rPr>
                <w:sz w:val="22"/>
                <w:szCs w:val="22"/>
                <w:lang w:val="en-US"/>
              </w:rPr>
            </w:pPr>
          </w:p>
        </w:tc>
        <w:tc>
          <w:tcPr>
            <w:tcW w:w="565" w:type="pct"/>
            <w:shd w:val="clear" w:color="auto" w:fill="auto"/>
            <w:noWrap/>
            <w:vAlign w:val="center"/>
          </w:tcPr>
          <w:p w14:paraId="36071E55" w14:textId="77777777" w:rsidR="00D86D51" w:rsidRPr="00953054" w:rsidRDefault="00D86D51" w:rsidP="00EC070D">
            <w:pPr>
              <w:autoSpaceDE/>
              <w:autoSpaceDN/>
              <w:spacing w:line="276" w:lineRule="auto"/>
              <w:jc w:val="center"/>
              <w:rPr>
                <w:sz w:val="22"/>
                <w:szCs w:val="22"/>
                <w:lang w:val="en-US"/>
              </w:rPr>
            </w:pPr>
          </w:p>
        </w:tc>
        <w:tc>
          <w:tcPr>
            <w:tcW w:w="565" w:type="pct"/>
            <w:shd w:val="clear" w:color="auto" w:fill="auto"/>
            <w:noWrap/>
            <w:vAlign w:val="center"/>
          </w:tcPr>
          <w:p w14:paraId="4A236BEF" w14:textId="77777777" w:rsidR="00D86D51" w:rsidRPr="00953054" w:rsidRDefault="00D86D51" w:rsidP="00EC070D">
            <w:pPr>
              <w:autoSpaceDE/>
              <w:autoSpaceDN/>
              <w:spacing w:line="276" w:lineRule="auto"/>
              <w:jc w:val="center"/>
              <w:rPr>
                <w:sz w:val="22"/>
                <w:szCs w:val="22"/>
                <w:lang w:val="en-US"/>
              </w:rPr>
            </w:pPr>
          </w:p>
        </w:tc>
        <w:tc>
          <w:tcPr>
            <w:tcW w:w="565" w:type="pct"/>
            <w:shd w:val="clear" w:color="auto" w:fill="auto"/>
            <w:noWrap/>
            <w:vAlign w:val="center"/>
          </w:tcPr>
          <w:p w14:paraId="4BF08D7C" w14:textId="77777777" w:rsidR="00D86D51" w:rsidRPr="00953054" w:rsidRDefault="00D86D51" w:rsidP="00EC070D">
            <w:pPr>
              <w:autoSpaceDE/>
              <w:autoSpaceDN/>
              <w:spacing w:line="276" w:lineRule="auto"/>
              <w:jc w:val="center"/>
              <w:rPr>
                <w:sz w:val="22"/>
                <w:szCs w:val="22"/>
                <w:lang w:val="en-US"/>
              </w:rPr>
            </w:pPr>
          </w:p>
        </w:tc>
      </w:tr>
      <w:tr w:rsidR="00D86D51" w:rsidRPr="00953054" w14:paraId="3CE638EE" w14:textId="77777777" w:rsidTr="00EC070D">
        <w:trPr>
          <w:trHeight w:val="300"/>
        </w:trPr>
        <w:tc>
          <w:tcPr>
            <w:tcW w:w="1609" w:type="pct"/>
            <w:shd w:val="clear" w:color="auto" w:fill="auto"/>
            <w:vAlign w:val="bottom"/>
          </w:tcPr>
          <w:p w14:paraId="0B303DC7" w14:textId="77777777" w:rsidR="00D86D51" w:rsidRPr="00953054" w:rsidRDefault="00D86D51" w:rsidP="002122A0">
            <w:pPr>
              <w:autoSpaceDE/>
              <w:autoSpaceDN/>
              <w:spacing w:line="276" w:lineRule="auto"/>
              <w:jc w:val="both"/>
              <w:rPr>
                <w:sz w:val="22"/>
                <w:szCs w:val="22"/>
                <w:lang w:val="en-US"/>
              </w:rPr>
            </w:pPr>
            <w:r w:rsidRPr="00953054">
              <w:rPr>
                <w:b/>
                <w:sz w:val="22"/>
                <w:szCs w:val="22"/>
                <w:lang w:val="en-US"/>
              </w:rPr>
              <w:t>Expenses</w:t>
            </w:r>
          </w:p>
        </w:tc>
        <w:tc>
          <w:tcPr>
            <w:tcW w:w="565" w:type="pct"/>
            <w:shd w:val="clear" w:color="auto" w:fill="auto"/>
            <w:noWrap/>
            <w:vAlign w:val="center"/>
          </w:tcPr>
          <w:p w14:paraId="54BEB643" w14:textId="77777777" w:rsidR="00D86D51" w:rsidRPr="00953054" w:rsidRDefault="00D86D51" w:rsidP="00EC070D">
            <w:pPr>
              <w:autoSpaceDE/>
              <w:autoSpaceDN/>
              <w:spacing w:line="276" w:lineRule="auto"/>
              <w:jc w:val="center"/>
              <w:rPr>
                <w:sz w:val="22"/>
                <w:szCs w:val="22"/>
                <w:lang w:val="en-US"/>
              </w:rPr>
            </w:pPr>
          </w:p>
        </w:tc>
        <w:tc>
          <w:tcPr>
            <w:tcW w:w="565" w:type="pct"/>
            <w:shd w:val="clear" w:color="auto" w:fill="auto"/>
            <w:noWrap/>
            <w:vAlign w:val="center"/>
          </w:tcPr>
          <w:p w14:paraId="3363004F" w14:textId="77777777" w:rsidR="00D86D51" w:rsidRPr="00953054" w:rsidRDefault="00D86D51" w:rsidP="00EC070D">
            <w:pPr>
              <w:autoSpaceDE/>
              <w:autoSpaceDN/>
              <w:spacing w:line="276" w:lineRule="auto"/>
              <w:jc w:val="center"/>
              <w:rPr>
                <w:sz w:val="22"/>
                <w:szCs w:val="22"/>
                <w:lang w:val="en-US"/>
              </w:rPr>
            </w:pPr>
          </w:p>
        </w:tc>
        <w:tc>
          <w:tcPr>
            <w:tcW w:w="565" w:type="pct"/>
            <w:shd w:val="clear" w:color="auto" w:fill="auto"/>
            <w:noWrap/>
            <w:vAlign w:val="center"/>
          </w:tcPr>
          <w:p w14:paraId="780F939D" w14:textId="77777777" w:rsidR="00D86D51" w:rsidRPr="00953054" w:rsidRDefault="00D86D51" w:rsidP="00EC070D">
            <w:pPr>
              <w:autoSpaceDE/>
              <w:autoSpaceDN/>
              <w:spacing w:line="276" w:lineRule="auto"/>
              <w:jc w:val="center"/>
              <w:rPr>
                <w:sz w:val="22"/>
                <w:szCs w:val="22"/>
                <w:lang w:val="en-US"/>
              </w:rPr>
            </w:pPr>
          </w:p>
        </w:tc>
        <w:tc>
          <w:tcPr>
            <w:tcW w:w="565" w:type="pct"/>
            <w:shd w:val="clear" w:color="auto" w:fill="auto"/>
            <w:noWrap/>
            <w:vAlign w:val="center"/>
          </w:tcPr>
          <w:p w14:paraId="089EE1BA" w14:textId="77777777" w:rsidR="00D86D51" w:rsidRPr="00953054" w:rsidRDefault="00D86D51" w:rsidP="00EC070D">
            <w:pPr>
              <w:autoSpaceDE/>
              <w:autoSpaceDN/>
              <w:spacing w:line="276" w:lineRule="auto"/>
              <w:jc w:val="center"/>
              <w:rPr>
                <w:sz w:val="22"/>
                <w:szCs w:val="22"/>
                <w:lang w:val="en-US"/>
              </w:rPr>
            </w:pPr>
          </w:p>
        </w:tc>
        <w:tc>
          <w:tcPr>
            <w:tcW w:w="565" w:type="pct"/>
            <w:shd w:val="clear" w:color="auto" w:fill="auto"/>
            <w:noWrap/>
            <w:vAlign w:val="center"/>
          </w:tcPr>
          <w:p w14:paraId="5246616E" w14:textId="77777777" w:rsidR="00D86D51" w:rsidRPr="00953054" w:rsidRDefault="00D86D51" w:rsidP="00EC070D">
            <w:pPr>
              <w:autoSpaceDE/>
              <w:autoSpaceDN/>
              <w:spacing w:line="276" w:lineRule="auto"/>
              <w:jc w:val="center"/>
              <w:rPr>
                <w:sz w:val="22"/>
                <w:szCs w:val="22"/>
                <w:lang w:val="en-US"/>
              </w:rPr>
            </w:pPr>
          </w:p>
        </w:tc>
        <w:tc>
          <w:tcPr>
            <w:tcW w:w="565" w:type="pct"/>
            <w:shd w:val="clear" w:color="auto" w:fill="auto"/>
            <w:noWrap/>
            <w:vAlign w:val="center"/>
          </w:tcPr>
          <w:p w14:paraId="71149006" w14:textId="77777777" w:rsidR="00D86D51" w:rsidRPr="00953054" w:rsidRDefault="00D86D51" w:rsidP="00EC070D">
            <w:pPr>
              <w:autoSpaceDE/>
              <w:autoSpaceDN/>
              <w:spacing w:line="276" w:lineRule="auto"/>
              <w:jc w:val="center"/>
              <w:rPr>
                <w:sz w:val="22"/>
                <w:szCs w:val="22"/>
                <w:lang w:val="en-US"/>
              </w:rPr>
            </w:pPr>
          </w:p>
        </w:tc>
      </w:tr>
      <w:tr w:rsidR="00A279B3" w:rsidRPr="00953054" w14:paraId="462DDA1B" w14:textId="77777777" w:rsidTr="00462DF9">
        <w:trPr>
          <w:trHeight w:val="300"/>
        </w:trPr>
        <w:tc>
          <w:tcPr>
            <w:tcW w:w="1609" w:type="pct"/>
            <w:shd w:val="clear" w:color="auto" w:fill="auto"/>
            <w:vAlign w:val="center"/>
          </w:tcPr>
          <w:p w14:paraId="6722DAF3" w14:textId="77777777" w:rsidR="00A279B3" w:rsidRPr="00953054" w:rsidRDefault="00A279B3" w:rsidP="00A279B3">
            <w:pPr>
              <w:autoSpaceDE/>
              <w:autoSpaceDN/>
              <w:spacing w:line="276" w:lineRule="auto"/>
              <w:jc w:val="both"/>
              <w:rPr>
                <w:sz w:val="22"/>
                <w:szCs w:val="22"/>
                <w:lang w:val="en-US"/>
              </w:rPr>
            </w:pPr>
            <w:r w:rsidRPr="00953054">
              <w:rPr>
                <w:sz w:val="22"/>
                <w:szCs w:val="22"/>
                <w:lang w:val="en-US"/>
              </w:rPr>
              <w:t>Employee costs</w:t>
            </w:r>
          </w:p>
        </w:tc>
        <w:tc>
          <w:tcPr>
            <w:tcW w:w="565" w:type="pct"/>
            <w:shd w:val="clear" w:color="auto" w:fill="auto"/>
            <w:noWrap/>
            <w:vAlign w:val="center"/>
          </w:tcPr>
          <w:p w14:paraId="3F3689F9"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2A57EC4D"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0A110D75"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4B3DFFEB"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248FBFFA"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tcPr>
          <w:p w14:paraId="39C498FC" w14:textId="31E511C3" w:rsidR="00A279B3" w:rsidRPr="00953054" w:rsidRDefault="00A279B3" w:rsidP="00A279B3">
            <w:pPr>
              <w:autoSpaceDE/>
              <w:autoSpaceDN/>
              <w:spacing w:line="276" w:lineRule="auto"/>
              <w:jc w:val="center"/>
              <w:rPr>
                <w:sz w:val="22"/>
                <w:szCs w:val="22"/>
                <w:lang w:val="en-US"/>
              </w:rPr>
            </w:pPr>
            <w:r w:rsidRPr="00CC2988">
              <w:rPr>
                <w:sz w:val="22"/>
                <w:szCs w:val="22"/>
                <w:lang w:val="en-US"/>
              </w:rPr>
              <w:t>x%</w:t>
            </w:r>
          </w:p>
        </w:tc>
      </w:tr>
      <w:tr w:rsidR="00A279B3" w:rsidRPr="00953054" w14:paraId="68310CF2" w14:textId="77777777" w:rsidTr="00462DF9">
        <w:trPr>
          <w:trHeight w:val="300"/>
        </w:trPr>
        <w:tc>
          <w:tcPr>
            <w:tcW w:w="1609" w:type="pct"/>
            <w:shd w:val="clear" w:color="auto" w:fill="auto"/>
            <w:vAlign w:val="center"/>
          </w:tcPr>
          <w:p w14:paraId="6815207D" w14:textId="77777777" w:rsidR="00A279B3" w:rsidRPr="00953054" w:rsidRDefault="00A279B3" w:rsidP="00A279B3">
            <w:pPr>
              <w:autoSpaceDE/>
              <w:autoSpaceDN/>
              <w:spacing w:line="276" w:lineRule="auto"/>
              <w:jc w:val="both"/>
              <w:rPr>
                <w:sz w:val="22"/>
                <w:szCs w:val="22"/>
                <w:lang w:val="en-US"/>
              </w:rPr>
            </w:pPr>
            <w:r w:rsidRPr="00953054">
              <w:rPr>
                <w:sz w:val="22"/>
                <w:szCs w:val="22"/>
                <w:lang w:val="en-US"/>
              </w:rPr>
              <w:t>Use of goods and services</w:t>
            </w:r>
          </w:p>
        </w:tc>
        <w:tc>
          <w:tcPr>
            <w:tcW w:w="565" w:type="pct"/>
            <w:shd w:val="clear" w:color="auto" w:fill="auto"/>
            <w:noWrap/>
            <w:vAlign w:val="center"/>
          </w:tcPr>
          <w:p w14:paraId="0D8C3DB8"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58287B4F"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240F59C5"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7BF3ACC2"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4E3798A5"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tcPr>
          <w:p w14:paraId="45E7C9AF" w14:textId="322F4020" w:rsidR="00A279B3" w:rsidRPr="00953054" w:rsidRDefault="00A279B3" w:rsidP="00A279B3">
            <w:pPr>
              <w:autoSpaceDE/>
              <w:autoSpaceDN/>
              <w:spacing w:line="276" w:lineRule="auto"/>
              <w:jc w:val="center"/>
              <w:rPr>
                <w:sz w:val="22"/>
                <w:szCs w:val="22"/>
                <w:lang w:val="en-US"/>
              </w:rPr>
            </w:pPr>
            <w:r w:rsidRPr="00CC2988">
              <w:rPr>
                <w:sz w:val="22"/>
                <w:szCs w:val="22"/>
                <w:lang w:val="en-US"/>
              </w:rPr>
              <w:t>x%</w:t>
            </w:r>
          </w:p>
        </w:tc>
      </w:tr>
      <w:tr w:rsidR="00A279B3" w:rsidRPr="00953054" w14:paraId="24D93806" w14:textId="77777777" w:rsidTr="00462DF9">
        <w:trPr>
          <w:trHeight w:val="300"/>
        </w:trPr>
        <w:tc>
          <w:tcPr>
            <w:tcW w:w="1609" w:type="pct"/>
            <w:shd w:val="clear" w:color="auto" w:fill="auto"/>
            <w:vAlign w:val="center"/>
          </w:tcPr>
          <w:p w14:paraId="3CCA9FF8" w14:textId="77777777" w:rsidR="00A279B3" w:rsidRPr="00953054" w:rsidRDefault="00A279B3" w:rsidP="00A279B3">
            <w:pPr>
              <w:autoSpaceDE/>
              <w:autoSpaceDN/>
              <w:spacing w:line="276" w:lineRule="auto"/>
              <w:jc w:val="both"/>
              <w:rPr>
                <w:sz w:val="22"/>
                <w:szCs w:val="22"/>
                <w:lang w:val="en-US"/>
              </w:rPr>
            </w:pPr>
            <w:r w:rsidRPr="00953054">
              <w:rPr>
                <w:sz w:val="22"/>
                <w:szCs w:val="22"/>
                <w:lang w:val="en-US"/>
              </w:rPr>
              <w:t>Transfers to other Government Entities</w:t>
            </w:r>
          </w:p>
        </w:tc>
        <w:tc>
          <w:tcPr>
            <w:tcW w:w="565" w:type="pct"/>
            <w:shd w:val="clear" w:color="auto" w:fill="auto"/>
            <w:noWrap/>
            <w:vAlign w:val="center"/>
          </w:tcPr>
          <w:p w14:paraId="4467B0D4"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58F796A5"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2D5B2BC8"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1DAB6A74"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541FB2F7"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tcPr>
          <w:p w14:paraId="5F218ADD" w14:textId="15BE362B" w:rsidR="00A279B3" w:rsidRPr="00953054" w:rsidRDefault="00A279B3" w:rsidP="00A279B3">
            <w:pPr>
              <w:autoSpaceDE/>
              <w:autoSpaceDN/>
              <w:spacing w:line="276" w:lineRule="auto"/>
              <w:jc w:val="center"/>
              <w:rPr>
                <w:sz w:val="22"/>
                <w:szCs w:val="22"/>
                <w:lang w:val="en-US"/>
              </w:rPr>
            </w:pPr>
            <w:r w:rsidRPr="00CC2988">
              <w:rPr>
                <w:sz w:val="22"/>
                <w:szCs w:val="22"/>
                <w:lang w:val="en-US"/>
              </w:rPr>
              <w:t>x%</w:t>
            </w:r>
          </w:p>
        </w:tc>
      </w:tr>
      <w:tr w:rsidR="00A279B3" w:rsidRPr="00953054" w14:paraId="36895BE2" w14:textId="77777777" w:rsidTr="00462DF9">
        <w:trPr>
          <w:trHeight w:val="300"/>
        </w:trPr>
        <w:tc>
          <w:tcPr>
            <w:tcW w:w="1609" w:type="pct"/>
            <w:shd w:val="clear" w:color="auto" w:fill="auto"/>
            <w:vAlign w:val="center"/>
          </w:tcPr>
          <w:p w14:paraId="3C46FBB2" w14:textId="77777777" w:rsidR="00A279B3" w:rsidRPr="00953054" w:rsidRDefault="00A279B3" w:rsidP="00A279B3">
            <w:pPr>
              <w:autoSpaceDE/>
              <w:autoSpaceDN/>
              <w:spacing w:line="276" w:lineRule="auto"/>
              <w:jc w:val="both"/>
              <w:rPr>
                <w:sz w:val="22"/>
                <w:szCs w:val="22"/>
                <w:lang w:val="en-US"/>
              </w:rPr>
            </w:pPr>
            <w:r w:rsidRPr="00953054">
              <w:rPr>
                <w:sz w:val="22"/>
                <w:szCs w:val="22"/>
                <w:lang w:val="en-US"/>
              </w:rPr>
              <w:t>Other Grants and Subsidies</w:t>
            </w:r>
          </w:p>
        </w:tc>
        <w:tc>
          <w:tcPr>
            <w:tcW w:w="565" w:type="pct"/>
            <w:shd w:val="clear" w:color="auto" w:fill="auto"/>
            <w:noWrap/>
            <w:vAlign w:val="center"/>
          </w:tcPr>
          <w:p w14:paraId="0A32BA61"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5724BF21"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37C52F0E"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22AAEC4D"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12381301"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tcPr>
          <w:p w14:paraId="0C3DB65A" w14:textId="13715F7B" w:rsidR="00A279B3" w:rsidRPr="00953054" w:rsidRDefault="00A279B3" w:rsidP="00A279B3">
            <w:pPr>
              <w:autoSpaceDE/>
              <w:autoSpaceDN/>
              <w:spacing w:line="276" w:lineRule="auto"/>
              <w:jc w:val="center"/>
              <w:rPr>
                <w:sz w:val="22"/>
                <w:szCs w:val="22"/>
                <w:lang w:val="en-US"/>
              </w:rPr>
            </w:pPr>
            <w:r w:rsidRPr="00CC2988">
              <w:rPr>
                <w:sz w:val="22"/>
                <w:szCs w:val="22"/>
                <w:lang w:val="en-US"/>
              </w:rPr>
              <w:t>x%</w:t>
            </w:r>
          </w:p>
        </w:tc>
      </w:tr>
      <w:tr w:rsidR="00A279B3" w:rsidRPr="00953054" w14:paraId="000E531A" w14:textId="77777777" w:rsidTr="00462DF9">
        <w:trPr>
          <w:trHeight w:val="300"/>
        </w:trPr>
        <w:tc>
          <w:tcPr>
            <w:tcW w:w="1609" w:type="pct"/>
            <w:shd w:val="clear" w:color="auto" w:fill="auto"/>
            <w:vAlign w:val="center"/>
          </w:tcPr>
          <w:p w14:paraId="4E96C7FD" w14:textId="77777777" w:rsidR="00A279B3" w:rsidRPr="00953054" w:rsidRDefault="00A279B3" w:rsidP="00A279B3">
            <w:pPr>
              <w:autoSpaceDE/>
              <w:autoSpaceDN/>
              <w:spacing w:line="276" w:lineRule="auto"/>
              <w:jc w:val="both"/>
              <w:rPr>
                <w:b/>
                <w:sz w:val="22"/>
                <w:szCs w:val="22"/>
                <w:lang w:val="en-US"/>
              </w:rPr>
            </w:pPr>
            <w:r w:rsidRPr="00953054">
              <w:rPr>
                <w:sz w:val="22"/>
                <w:szCs w:val="22"/>
                <w:lang w:val="en-US"/>
              </w:rPr>
              <w:t>Finance costs</w:t>
            </w:r>
          </w:p>
        </w:tc>
        <w:tc>
          <w:tcPr>
            <w:tcW w:w="565" w:type="pct"/>
            <w:shd w:val="clear" w:color="auto" w:fill="auto"/>
            <w:noWrap/>
            <w:vAlign w:val="center"/>
          </w:tcPr>
          <w:p w14:paraId="09831B6A"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05BF7792"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1D5AC926"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3EE3779E"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3770C6CF"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tcPr>
          <w:p w14:paraId="7C87C7F1" w14:textId="6D3BA010" w:rsidR="00A279B3" w:rsidRPr="00953054" w:rsidRDefault="00A279B3" w:rsidP="00A279B3">
            <w:pPr>
              <w:autoSpaceDE/>
              <w:autoSpaceDN/>
              <w:spacing w:line="276" w:lineRule="auto"/>
              <w:jc w:val="center"/>
              <w:rPr>
                <w:sz w:val="22"/>
                <w:szCs w:val="22"/>
                <w:lang w:val="en-US"/>
              </w:rPr>
            </w:pPr>
            <w:r w:rsidRPr="00CC2988">
              <w:rPr>
                <w:sz w:val="22"/>
                <w:szCs w:val="22"/>
                <w:lang w:val="en-US"/>
              </w:rPr>
              <w:t>x%</w:t>
            </w:r>
          </w:p>
        </w:tc>
      </w:tr>
      <w:tr w:rsidR="00A279B3" w:rsidRPr="00953054" w14:paraId="680B7A92" w14:textId="77777777" w:rsidTr="00462DF9">
        <w:trPr>
          <w:trHeight w:val="300"/>
        </w:trPr>
        <w:tc>
          <w:tcPr>
            <w:tcW w:w="1609" w:type="pct"/>
            <w:shd w:val="clear" w:color="auto" w:fill="auto"/>
            <w:vAlign w:val="center"/>
          </w:tcPr>
          <w:p w14:paraId="4096CB29" w14:textId="77777777" w:rsidR="00A279B3" w:rsidRPr="00953054" w:rsidRDefault="00A279B3" w:rsidP="00A279B3">
            <w:pPr>
              <w:autoSpaceDE/>
              <w:autoSpaceDN/>
              <w:spacing w:line="276" w:lineRule="auto"/>
              <w:jc w:val="both"/>
              <w:rPr>
                <w:b/>
                <w:sz w:val="22"/>
                <w:szCs w:val="22"/>
                <w:lang w:val="en-US"/>
              </w:rPr>
            </w:pPr>
            <w:r w:rsidRPr="00953054">
              <w:rPr>
                <w:color w:val="000000" w:themeColor="text1"/>
                <w:sz w:val="22"/>
                <w:szCs w:val="22"/>
                <w:lang w:val="en-US"/>
              </w:rPr>
              <w:t>Social Benefits</w:t>
            </w:r>
          </w:p>
        </w:tc>
        <w:tc>
          <w:tcPr>
            <w:tcW w:w="565" w:type="pct"/>
            <w:shd w:val="clear" w:color="auto" w:fill="auto"/>
            <w:noWrap/>
            <w:vAlign w:val="center"/>
          </w:tcPr>
          <w:p w14:paraId="73FCBF02"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42389268"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0F55822A"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5E6F4BB0"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6EB7953F" w14:textId="77777777" w:rsidR="00A279B3" w:rsidRPr="00953054" w:rsidRDefault="00A279B3" w:rsidP="00A279B3">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tcPr>
          <w:p w14:paraId="13E58AD3" w14:textId="6055A93C" w:rsidR="00A279B3" w:rsidRPr="00953054" w:rsidRDefault="00A279B3" w:rsidP="00A279B3">
            <w:pPr>
              <w:autoSpaceDE/>
              <w:autoSpaceDN/>
              <w:spacing w:line="276" w:lineRule="auto"/>
              <w:jc w:val="center"/>
              <w:rPr>
                <w:sz w:val="22"/>
                <w:szCs w:val="22"/>
                <w:lang w:val="en-US"/>
              </w:rPr>
            </w:pPr>
            <w:r w:rsidRPr="00CC2988">
              <w:rPr>
                <w:sz w:val="22"/>
                <w:szCs w:val="22"/>
                <w:lang w:val="en-US"/>
              </w:rPr>
              <w:t>x%</w:t>
            </w:r>
          </w:p>
        </w:tc>
      </w:tr>
      <w:tr w:rsidR="00A279B3" w:rsidRPr="00953054" w14:paraId="14E8D7CB" w14:textId="77777777" w:rsidTr="00462DF9">
        <w:trPr>
          <w:trHeight w:val="300"/>
        </w:trPr>
        <w:tc>
          <w:tcPr>
            <w:tcW w:w="1609" w:type="pct"/>
            <w:shd w:val="clear" w:color="auto" w:fill="auto"/>
            <w:vAlign w:val="bottom"/>
          </w:tcPr>
          <w:p w14:paraId="1B6A1C8A" w14:textId="77777777" w:rsidR="00A279B3" w:rsidRPr="00953054" w:rsidRDefault="00A279B3" w:rsidP="00A279B3">
            <w:pPr>
              <w:autoSpaceDE/>
              <w:autoSpaceDN/>
              <w:spacing w:line="276" w:lineRule="auto"/>
              <w:jc w:val="both"/>
              <w:rPr>
                <w:b/>
                <w:sz w:val="22"/>
                <w:szCs w:val="22"/>
                <w:lang w:val="en-US"/>
              </w:rPr>
            </w:pPr>
            <w:r w:rsidRPr="00953054">
              <w:rPr>
                <w:b/>
                <w:sz w:val="22"/>
                <w:szCs w:val="22"/>
              </w:rPr>
              <w:t>Total Expenses</w:t>
            </w:r>
          </w:p>
        </w:tc>
        <w:tc>
          <w:tcPr>
            <w:tcW w:w="565" w:type="pct"/>
            <w:shd w:val="clear" w:color="auto" w:fill="auto"/>
            <w:noWrap/>
            <w:vAlign w:val="center"/>
          </w:tcPr>
          <w:p w14:paraId="50D5AA61"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65" w:type="pct"/>
            <w:shd w:val="clear" w:color="auto" w:fill="auto"/>
            <w:noWrap/>
            <w:vAlign w:val="center"/>
          </w:tcPr>
          <w:p w14:paraId="2FF639AF"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65" w:type="pct"/>
            <w:shd w:val="clear" w:color="auto" w:fill="auto"/>
            <w:noWrap/>
            <w:vAlign w:val="center"/>
          </w:tcPr>
          <w:p w14:paraId="140FBE60"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65" w:type="pct"/>
            <w:shd w:val="clear" w:color="auto" w:fill="auto"/>
            <w:noWrap/>
            <w:vAlign w:val="center"/>
          </w:tcPr>
          <w:p w14:paraId="3B072D83"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65" w:type="pct"/>
            <w:shd w:val="clear" w:color="auto" w:fill="auto"/>
            <w:noWrap/>
            <w:vAlign w:val="center"/>
          </w:tcPr>
          <w:p w14:paraId="1D69BCC1" w14:textId="77777777" w:rsidR="00A279B3" w:rsidRPr="00953054" w:rsidRDefault="00A279B3" w:rsidP="00A279B3">
            <w:pPr>
              <w:autoSpaceDE/>
              <w:autoSpaceDN/>
              <w:spacing w:line="276" w:lineRule="auto"/>
              <w:jc w:val="center"/>
              <w:rPr>
                <w:b/>
                <w:bCs/>
                <w:sz w:val="22"/>
                <w:szCs w:val="22"/>
                <w:lang w:val="en-US"/>
              </w:rPr>
            </w:pPr>
            <w:r w:rsidRPr="00953054">
              <w:rPr>
                <w:b/>
                <w:bCs/>
                <w:sz w:val="22"/>
                <w:szCs w:val="22"/>
                <w:lang w:val="en-US"/>
              </w:rPr>
              <w:t>xx</w:t>
            </w:r>
          </w:p>
        </w:tc>
        <w:tc>
          <w:tcPr>
            <w:tcW w:w="565" w:type="pct"/>
            <w:shd w:val="clear" w:color="auto" w:fill="auto"/>
            <w:noWrap/>
          </w:tcPr>
          <w:p w14:paraId="7C7AFA7F" w14:textId="2AD68A6D" w:rsidR="00A279B3" w:rsidRPr="00953054" w:rsidRDefault="00A279B3" w:rsidP="00A279B3">
            <w:pPr>
              <w:autoSpaceDE/>
              <w:autoSpaceDN/>
              <w:spacing w:line="276" w:lineRule="auto"/>
              <w:jc w:val="center"/>
              <w:rPr>
                <w:b/>
                <w:bCs/>
                <w:sz w:val="22"/>
                <w:szCs w:val="22"/>
                <w:lang w:val="en-US"/>
              </w:rPr>
            </w:pPr>
            <w:r w:rsidRPr="00CC2988">
              <w:rPr>
                <w:sz w:val="22"/>
                <w:szCs w:val="22"/>
                <w:lang w:val="en-US"/>
              </w:rPr>
              <w:t>x%</w:t>
            </w:r>
          </w:p>
        </w:tc>
      </w:tr>
      <w:tr w:rsidR="00D86D51" w:rsidRPr="00953054" w14:paraId="0CADA4F1" w14:textId="77777777" w:rsidTr="00EC070D">
        <w:trPr>
          <w:trHeight w:val="300"/>
        </w:trPr>
        <w:tc>
          <w:tcPr>
            <w:tcW w:w="1609" w:type="pct"/>
            <w:shd w:val="clear" w:color="auto" w:fill="auto"/>
            <w:vAlign w:val="bottom"/>
          </w:tcPr>
          <w:p w14:paraId="43AB51C0" w14:textId="77777777" w:rsidR="00D86D51" w:rsidRPr="00953054" w:rsidRDefault="00D86D51" w:rsidP="002122A0">
            <w:pPr>
              <w:spacing w:line="276" w:lineRule="auto"/>
              <w:jc w:val="both"/>
              <w:rPr>
                <w:sz w:val="22"/>
                <w:szCs w:val="22"/>
              </w:rPr>
            </w:pPr>
            <w:r w:rsidRPr="00953054">
              <w:rPr>
                <w:b/>
                <w:sz w:val="22"/>
                <w:szCs w:val="22"/>
              </w:rPr>
              <w:lastRenderedPageBreak/>
              <w:t>Surplus/ deficit</w:t>
            </w:r>
          </w:p>
        </w:tc>
        <w:tc>
          <w:tcPr>
            <w:tcW w:w="565" w:type="pct"/>
            <w:shd w:val="clear" w:color="auto" w:fill="auto"/>
            <w:noWrap/>
            <w:vAlign w:val="center"/>
          </w:tcPr>
          <w:p w14:paraId="1E6C05C6" w14:textId="77777777" w:rsidR="00D86D51" w:rsidRPr="00953054" w:rsidRDefault="00D86D51" w:rsidP="00EC070D">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31263A4C" w14:textId="77777777" w:rsidR="00D86D51" w:rsidRPr="00953054" w:rsidRDefault="00D86D51" w:rsidP="00EC070D">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22974662" w14:textId="77777777" w:rsidR="00D86D51" w:rsidRPr="00953054" w:rsidRDefault="00D86D51" w:rsidP="00EC070D">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2073F01A" w14:textId="77777777" w:rsidR="00D86D51" w:rsidRPr="00953054" w:rsidRDefault="00D86D51" w:rsidP="00EC070D">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1ACEC866" w14:textId="77777777" w:rsidR="00D86D51" w:rsidRPr="00953054" w:rsidRDefault="00D86D51" w:rsidP="00EC070D">
            <w:pPr>
              <w:autoSpaceDE/>
              <w:autoSpaceDN/>
              <w:spacing w:line="276" w:lineRule="auto"/>
              <w:jc w:val="center"/>
              <w:rPr>
                <w:sz w:val="22"/>
                <w:szCs w:val="22"/>
                <w:lang w:val="en-US"/>
              </w:rPr>
            </w:pPr>
            <w:r w:rsidRPr="00953054">
              <w:rPr>
                <w:sz w:val="22"/>
                <w:szCs w:val="22"/>
                <w:lang w:val="en-US"/>
              </w:rPr>
              <w:t>xx</w:t>
            </w:r>
          </w:p>
        </w:tc>
        <w:tc>
          <w:tcPr>
            <w:tcW w:w="565" w:type="pct"/>
            <w:shd w:val="clear" w:color="auto" w:fill="auto"/>
            <w:noWrap/>
            <w:vAlign w:val="center"/>
          </w:tcPr>
          <w:p w14:paraId="09EAB851" w14:textId="77777777" w:rsidR="00D86D51" w:rsidRPr="00953054" w:rsidRDefault="00D86D51" w:rsidP="00EC070D">
            <w:pPr>
              <w:autoSpaceDE/>
              <w:autoSpaceDN/>
              <w:spacing w:line="276" w:lineRule="auto"/>
              <w:jc w:val="center"/>
              <w:rPr>
                <w:sz w:val="22"/>
                <w:szCs w:val="22"/>
                <w:lang w:val="en-US"/>
              </w:rPr>
            </w:pPr>
            <w:r w:rsidRPr="00953054">
              <w:rPr>
                <w:sz w:val="22"/>
                <w:szCs w:val="22"/>
                <w:lang w:val="en-US"/>
              </w:rPr>
              <w:t>xx</w:t>
            </w:r>
          </w:p>
        </w:tc>
      </w:tr>
    </w:tbl>
    <w:p w14:paraId="554C3CDE" w14:textId="77777777" w:rsidR="00066637" w:rsidRDefault="00066637" w:rsidP="007558E2"/>
    <w:p w14:paraId="58873A7A" w14:textId="77777777" w:rsidR="00B80678" w:rsidRPr="00AC4706" w:rsidRDefault="00B80678" w:rsidP="00B80678">
      <w:pPr>
        <w:spacing w:line="360" w:lineRule="auto"/>
        <w:jc w:val="both"/>
        <w:rPr>
          <w:b/>
          <w:bCs/>
          <w:i/>
          <w:sz w:val="22"/>
          <w:szCs w:val="22"/>
        </w:rPr>
      </w:pPr>
      <w:r w:rsidRPr="00953054">
        <w:rPr>
          <w:b/>
          <w:bCs/>
          <w:i/>
          <w:sz w:val="22"/>
          <w:szCs w:val="22"/>
        </w:rPr>
        <w:t>Budget Notes</w:t>
      </w:r>
    </w:p>
    <w:p w14:paraId="56DB44DE" w14:textId="77777777" w:rsidR="00B80678" w:rsidRPr="00953054" w:rsidRDefault="00B80678" w:rsidP="00B80678">
      <w:pPr>
        <w:pStyle w:val="NormalWeb"/>
        <w:spacing w:before="0" w:beforeAutospacing="0"/>
        <w:jc w:val="both"/>
        <w:rPr>
          <w:color w:val="000000"/>
          <w:sz w:val="22"/>
          <w:szCs w:val="22"/>
          <w:lang w:eastAsia="en-GB"/>
        </w:rPr>
      </w:pPr>
      <w:r w:rsidRPr="00953054">
        <w:rPr>
          <w:color w:val="000000"/>
          <w:sz w:val="22"/>
          <w:szCs w:val="22"/>
        </w:rPr>
        <w:t>Provide below a commentary on significant underutilization (below 90% of utilization) and any overutilization (IPSAS 24.14)Provide an explanation of changes between original and final budget indicating whether the difference is due to reallocations or other causes. (IPSAS 24.29</w:t>
      </w:r>
    </w:p>
    <w:p w14:paraId="363C7989" w14:textId="77777777" w:rsidR="00F22CED" w:rsidRPr="00A51DB2" w:rsidRDefault="00F22CED" w:rsidP="00A51DB2"/>
    <w:p w14:paraId="490F3FFB" w14:textId="72854EE3" w:rsidR="00DC05B6" w:rsidRPr="00A51DB2" w:rsidRDefault="00D86D51" w:rsidP="00A51DB2">
      <w:pPr>
        <w:pStyle w:val="ListParagraph"/>
        <w:numPr>
          <w:ilvl w:val="0"/>
          <w:numId w:val="56"/>
        </w:numPr>
        <w:rPr>
          <w:b/>
          <w:bCs/>
        </w:rPr>
      </w:pPr>
      <w:bookmarkStart w:id="36" w:name="_Toc514233829"/>
      <w:r w:rsidRPr="00A51DB2">
        <w:rPr>
          <w:b/>
          <w:bCs/>
        </w:rPr>
        <w:t xml:space="preserve">  </w:t>
      </w:r>
      <w:r w:rsidR="004455CE" w:rsidRPr="00A51DB2">
        <w:rPr>
          <w:b/>
          <w:bCs/>
        </w:rPr>
        <w:t>Development</w:t>
      </w:r>
      <w:bookmarkEnd w:id="36"/>
      <w:r w:rsidR="005E1999" w:rsidRPr="00A51DB2">
        <w:rPr>
          <w:b/>
          <w:bCs/>
        </w:rPr>
        <w:t xml:space="preserve"> </w:t>
      </w:r>
      <w:r w:rsidRPr="00A51DB2">
        <w:rPr>
          <w:b/>
          <w:bCs/>
        </w:rPr>
        <w:t xml:space="preserve"> Budget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026"/>
        <w:gridCol w:w="1487"/>
        <w:gridCol w:w="1487"/>
        <w:gridCol w:w="1487"/>
        <w:gridCol w:w="1487"/>
        <w:gridCol w:w="1487"/>
        <w:gridCol w:w="1489"/>
      </w:tblGrid>
      <w:tr w:rsidR="000C7289" w:rsidRPr="00953054" w14:paraId="7BA4965C" w14:textId="77777777" w:rsidTr="002122A0">
        <w:trPr>
          <w:trHeight w:val="780"/>
          <w:tblHeader/>
        </w:trPr>
        <w:tc>
          <w:tcPr>
            <w:tcW w:w="1554" w:type="pct"/>
            <w:shd w:val="clear" w:color="auto" w:fill="0070C0"/>
            <w:vAlign w:val="bottom"/>
            <w:hideMark/>
          </w:tcPr>
          <w:p w14:paraId="320010F6" w14:textId="77777777" w:rsidR="000C7289" w:rsidRPr="00953054" w:rsidRDefault="000C7289" w:rsidP="002122A0">
            <w:pPr>
              <w:autoSpaceDE/>
              <w:autoSpaceDN/>
              <w:spacing w:line="276" w:lineRule="auto"/>
              <w:jc w:val="both"/>
              <w:rPr>
                <w:b/>
                <w:bCs/>
                <w:sz w:val="22"/>
                <w:szCs w:val="22"/>
                <w:lang w:val="en-US"/>
              </w:rPr>
            </w:pPr>
            <w:r w:rsidRPr="00953054">
              <w:rPr>
                <w:b/>
                <w:bCs/>
                <w:sz w:val="22"/>
                <w:szCs w:val="22"/>
                <w:lang w:val="en-US"/>
              </w:rPr>
              <w:t>Receipt/expense item</w:t>
            </w:r>
          </w:p>
        </w:tc>
        <w:tc>
          <w:tcPr>
            <w:tcW w:w="574" w:type="pct"/>
            <w:shd w:val="clear" w:color="auto" w:fill="0070C0"/>
            <w:vAlign w:val="center"/>
            <w:hideMark/>
          </w:tcPr>
          <w:p w14:paraId="47976CFB" w14:textId="77777777" w:rsidR="000C7289" w:rsidRPr="00953054" w:rsidRDefault="000C7289" w:rsidP="002122A0">
            <w:pPr>
              <w:autoSpaceDE/>
              <w:autoSpaceDN/>
              <w:spacing w:line="276" w:lineRule="auto"/>
              <w:jc w:val="both"/>
              <w:rPr>
                <w:b/>
                <w:bCs/>
                <w:sz w:val="22"/>
                <w:szCs w:val="22"/>
                <w:lang w:val="en-US"/>
              </w:rPr>
            </w:pPr>
            <w:r w:rsidRPr="00953054">
              <w:rPr>
                <w:b/>
                <w:bCs/>
                <w:sz w:val="22"/>
                <w:szCs w:val="22"/>
                <w:lang w:val="en-US"/>
              </w:rPr>
              <w:t>Original budget</w:t>
            </w:r>
          </w:p>
        </w:tc>
        <w:tc>
          <w:tcPr>
            <w:tcW w:w="574" w:type="pct"/>
            <w:shd w:val="clear" w:color="auto" w:fill="0070C0"/>
            <w:vAlign w:val="center"/>
            <w:hideMark/>
          </w:tcPr>
          <w:p w14:paraId="173CBB31" w14:textId="77777777" w:rsidR="000C7289" w:rsidRPr="00953054" w:rsidRDefault="000C7289" w:rsidP="002122A0">
            <w:pPr>
              <w:autoSpaceDE/>
              <w:autoSpaceDN/>
              <w:spacing w:line="276" w:lineRule="auto"/>
              <w:jc w:val="both"/>
              <w:rPr>
                <w:b/>
                <w:bCs/>
                <w:sz w:val="22"/>
                <w:szCs w:val="22"/>
                <w:lang w:val="en-US"/>
              </w:rPr>
            </w:pPr>
            <w:r w:rsidRPr="00953054">
              <w:rPr>
                <w:b/>
                <w:bCs/>
                <w:sz w:val="22"/>
                <w:szCs w:val="22"/>
                <w:lang w:val="en-US"/>
              </w:rPr>
              <w:t>Adjustments</w:t>
            </w:r>
          </w:p>
        </w:tc>
        <w:tc>
          <w:tcPr>
            <w:tcW w:w="574" w:type="pct"/>
            <w:shd w:val="clear" w:color="auto" w:fill="0070C0"/>
            <w:vAlign w:val="center"/>
            <w:hideMark/>
          </w:tcPr>
          <w:p w14:paraId="0FE610C2" w14:textId="77777777" w:rsidR="000C7289" w:rsidRPr="00953054" w:rsidRDefault="000C7289" w:rsidP="002122A0">
            <w:pPr>
              <w:autoSpaceDE/>
              <w:autoSpaceDN/>
              <w:spacing w:line="276" w:lineRule="auto"/>
              <w:jc w:val="both"/>
              <w:rPr>
                <w:b/>
                <w:bCs/>
                <w:sz w:val="22"/>
                <w:szCs w:val="22"/>
                <w:lang w:val="en-US"/>
              </w:rPr>
            </w:pPr>
            <w:r w:rsidRPr="00953054">
              <w:rPr>
                <w:b/>
                <w:bCs/>
                <w:sz w:val="22"/>
                <w:szCs w:val="22"/>
                <w:lang w:val="en-US"/>
              </w:rPr>
              <w:t>Final budget</w:t>
            </w:r>
          </w:p>
        </w:tc>
        <w:tc>
          <w:tcPr>
            <w:tcW w:w="574" w:type="pct"/>
            <w:shd w:val="clear" w:color="auto" w:fill="0070C0"/>
            <w:vAlign w:val="center"/>
            <w:hideMark/>
          </w:tcPr>
          <w:p w14:paraId="081DA0AC" w14:textId="77777777" w:rsidR="000C7289" w:rsidRPr="00953054" w:rsidRDefault="000C7289" w:rsidP="002122A0">
            <w:pPr>
              <w:autoSpaceDE/>
              <w:autoSpaceDN/>
              <w:spacing w:line="276" w:lineRule="auto"/>
              <w:jc w:val="both"/>
              <w:rPr>
                <w:b/>
                <w:bCs/>
                <w:sz w:val="22"/>
                <w:szCs w:val="22"/>
                <w:lang w:val="en-US"/>
              </w:rPr>
            </w:pPr>
            <w:r w:rsidRPr="00953054">
              <w:rPr>
                <w:b/>
                <w:bCs/>
                <w:sz w:val="22"/>
                <w:szCs w:val="22"/>
                <w:lang w:val="en-US"/>
              </w:rPr>
              <w:t>Actual on comparable basis</w:t>
            </w:r>
          </w:p>
        </w:tc>
        <w:tc>
          <w:tcPr>
            <w:tcW w:w="574" w:type="pct"/>
            <w:shd w:val="clear" w:color="auto" w:fill="0070C0"/>
            <w:vAlign w:val="center"/>
            <w:hideMark/>
          </w:tcPr>
          <w:p w14:paraId="73A990D1" w14:textId="77777777" w:rsidR="000C7289" w:rsidRPr="00953054" w:rsidRDefault="000C7289" w:rsidP="002122A0">
            <w:pPr>
              <w:autoSpaceDE/>
              <w:autoSpaceDN/>
              <w:spacing w:line="276" w:lineRule="auto"/>
              <w:jc w:val="both"/>
              <w:rPr>
                <w:b/>
                <w:bCs/>
                <w:sz w:val="22"/>
                <w:szCs w:val="22"/>
                <w:lang w:val="en-US"/>
              </w:rPr>
            </w:pPr>
            <w:r w:rsidRPr="00953054">
              <w:rPr>
                <w:b/>
                <w:bCs/>
                <w:sz w:val="22"/>
                <w:szCs w:val="22"/>
                <w:lang w:val="en-US"/>
              </w:rPr>
              <w:t>Budget utilization difference</w:t>
            </w:r>
          </w:p>
        </w:tc>
        <w:tc>
          <w:tcPr>
            <w:tcW w:w="575" w:type="pct"/>
            <w:shd w:val="clear" w:color="auto" w:fill="0070C0"/>
            <w:vAlign w:val="center"/>
            <w:hideMark/>
          </w:tcPr>
          <w:p w14:paraId="4B2593D1" w14:textId="77777777" w:rsidR="000C7289" w:rsidRPr="00953054" w:rsidRDefault="000C7289" w:rsidP="002122A0">
            <w:pPr>
              <w:autoSpaceDE/>
              <w:autoSpaceDN/>
              <w:spacing w:line="276" w:lineRule="auto"/>
              <w:jc w:val="both"/>
              <w:rPr>
                <w:b/>
                <w:bCs/>
                <w:sz w:val="22"/>
                <w:szCs w:val="22"/>
                <w:lang w:val="en-US"/>
              </w:rPr>
            </w:pPr>
            <w:r w:rsidRPr="00953054">
              <w:rPr>
                <w:b/>
                <w:bCs/>
                <w:sz w:val="22"/>
                <w:szCs w:val="22"/>
                <w:lang w:val="en-US"/>
              </w:rPr>
              <w:t>% of utilization</w:t>
            </w:r>
          </w:p>
        </w:tc>
      </w:tr>
      <w:tr w:rsidR="000C7289" w:rsidRPr="00953054" w14:paraId="2EF6A243" w14:textId="77777777" w:rsidTr="002122A0">
        <w:trPr>
          <w:trHeight w:val="300"/>
          <w:tblHeader/>
        </w:trPr>
        <w:tc>
          <w:tcPr>
            <w:tcW w:w="1554" w:type="pct"/>
            <w:shd w:val="clear" w:color="auto" w:fill="0070C0"/>
            <w:vAlign w:val="bottom"/>
            <w:hideMark/>
          </w:tcPr>
          <w:p w14:paraId="742934AA" w14:textId="77777777" w:rsidR="000C7289" w:rsidRPr="00953054" w:rsidRDefault="000C7289" w:rsidP="002122A0">
            <w:pPr>
              <w:autoSpaceDE/>
              <w:autoSpaceDN/>
              <w:spacing w:line="276" w:lineRule="auto"/>
              <w:jc w:val="both"/>
              <w:rPr>
                <w:b/>
                <w:sz w:val="22"/>
                <w:szCs w:val="22"/>
                <w:lang w:val="en-US"/>
              </w:rPr>
            </w:pPr>
          </w:p>
        </w:tc>
        <w:tc>
          <w:tcPr>
            <w:tcW w:w="574" w:type="pct"/>
            <w:shd w:val="clear" w:color="auto" w:fill="0070C0"/>
            <w:noWrap/>
            <w:vAlign w:val="center"/>
            <w:hideMark/>
          </w:tcPr>
          <w:p w14:paraId="6BD65784" w14:textId="77777777" w:rsidR="000C7289" w:rsidRPr="00953054" w:rsidRDefault="000C7289" w:rsidP="002122A0">
            <w:pPr>
              <w:autoSpaceDE/>
              <w:autoSpaceDN/>
              <w:spacing w:line="276" w:lineRule="auto"/>
              <w:jc w:val="both"/>
              <w:rPr>
                <w:sz w:val="22"/>
                <w:szCs w:val="22"/>
                <w:lang w:val="en-US"/>
              </w:rPr>
            </w:pPr>
            <w:r w:rsidRPr="00953054">
              <w:rPr>
                <w:sz w:val="22"/>
                <w:szCs w:val="22"/>
                <w:lang w:val="en-US"/>
              </w:rPr>
              <w:t>A</w:t>
            </w:r>
          </w:p>
        </w:tc>
        <w:tc>
          <w:tcPr>
            <w:tcW w:w="574" w:type="pct"/>
            <w:shd w:val="clear" w:color="auto" w:fill="0070C0"/>
            <w:noWrap/>
            <w:vAlign w:val="center"/>
            <w:hideMark/>
          </w:tcPr>
          <w:p w14:paraId="18E8433D" w14:textId="77777777" w:rsidR="000C7289" w:rsidRPr="00953054" w:rsidRDefault="000C7289" w:rsidP="002122A0">
            <w:pPr>
              <w:autoSpaceDE/>
              <w:autoSpaceDN/>
              <w:spacing w:line="276" w:lineRule="auto"/>
              <w:jc w:val="both"/>
              <w:rPr>
                <w:sz w:val="22"/>
                <w:szCs w:val="22"/>
                <w:lang w:val="en-US"/>
              </w:rPr>
            </w:pPr>
            <w:r w:rsidRPr="00953054">
              <w:rPr>
                <w:sz w:val="22"/>
                <w:szCs w:val="22"/>
                <w:lang w:val="en-US"/>
              </w:rPr>
              <w:t>B</w:t>
            </w:r>
          </w:p>
        </w:tc>
        <w:tc>
          <w:tcPr>
            <w:tcW w:w="574" w:type="pct"/>
            <w:shd w:val="clear" w:color="auto" w:fill="0070C0"/>
            <w:noWrap/>
            <w:vAlign w:val="center"/>
            <w:hideMark/>
          </w:tcPr>
          <w:p w14:paraId="21683E5F" w14:textId="77777777" w:rsidR="000C7289" w:rsidRPr="00953054" w:rsidRDefault="000C7289" w:rsidP="002122A0">
            <w:pPr>
              <w:autoSpaceDE/>
              <w:autoSpaceDN/>
              <w:spacing w:line="276" w:lineRule="auto"/>
              <w:jc w:val="both"/>
              <w:rPr>
                <w:sz w:val="22"/>
                <w:szCs w:val="22"/>
                <w:lang w:val="en-US"/>
              </w:rPr>
            </w:pPr>
            <w:r w:rsidRPr="00953054">
              <w:rPr>
                <w:sz w:val="22"/>
                <w:szCs w:val="22"/>
                <w:lang w:val="en-US"/>
              </w:rPr>
              <w:t>C=a+b</w:t>
            </w:r>
          </w:p>
        </w:tc>
        <w:tc>
          <w:tcPr>
            <w:tcW w:w="574" w:type="pct"/>
            <w:shd w:val="clear" w:color="auto" w:fill="0070C0"/>
            <w:noWrap/>
            <w:vAlign w:val="center"/>
            <w:hideMark/>
          </w:tcPr>
          <w:p w14:paraId="372D99BB" w14:textId="77777777" w:rsidR="000C7289" w:rsidRPr="00953054" w:rsidRDefault="000C7289" w:rsidP="002122A0">
            <w:pPr>
              <w:autoSpaceDE/>
              <w:autoSpaceDN/>
              <w:spacing w:line="276" w:lineRule="auto"/>
              <w:jc w:val="both"/>
              <w:rPr>
                <w:sz w:val="22"/>
                <w:szCs w:val="22"/>
                <w:lang w:val="en-US"/>
              </w:rPr>
            </w:pPr>
            <w:r w:rsidRPr="00953054">
              <w:rPr>
                <w:sz w:val="22"/>
                <w:szCs w:val="22"/>
                <w:lang w:val="en-US"/>
              </w:rPr>
              <w:t>D</w:t>
            </w:r>
          </w:p>
        </w:tc>
        <w:tc>
          <w:tcPr>
            <w:tcW w:w="574" w:type="pct"/>
            <w:shd w:val="clear" w:color="auto" w:fill="0070C0"/>
            <w:noWrap/>
            <w:vAlign w:val="center"/>
            <w:hideMark/>
          </w:tcPr>
          <w:p w14:paraId="6B6F5EE4" w14:textId="77777777" w:rsidR="000C7289" w:rsidRPr="00953054" w:rsidRDefault="000C7289" w:rsidP="002122A0">
            <w:pPr>
              <w:autoSpaceDE/>
              <w:autoSpaceDN/>
              <w:spacing w:line="276" w:lineRule="auto"/>
              <w:jc w:val="both"/>
              <w:rPr>
                <w:sz w:val="22"/>
                <w:szCs w:val="22"/>
                <w:lang w:val="en-US"/>
              </w:rPr>
            </w:pPr>
            <w:r w:rsidRPr="00953054">
              <w:rPr>
                <w:sz w:val="22"/>
                <w:szCs w:val="22"/>
                <w:lang w:val="en-US"/>
              </w:rPr>
              <w:t>E=c-d</w:t>
            </w:r>
          </w:p>
        </w:tc>
        <w:tc>
          <w:tcPr>
            <w:tcW w:w="575" w:type="pct"/>
            <w:shd w:val="clear" w:color="auto" w:fill="0070C0"/>
            <w:noWrap/>
            <w:vAlign w:val="center"/>
            <w:hideMark/>
          </w:tcPr>
          <w:p w14:paraId="2A98475E" w14:textId="77777777" w:rsidR="000C7289" w:rsidRPr="00953054" w:rsidRDefault="000C7289" w:rsidP="002122A0">
            <w:pPr>
              <w:autoSpaceDE/>
              <w:autoSpaceDN/>
              <w:spacing w:line="276" w:lineRule="auto"/>
              <w:jc w:val="both"/>
              <w:rPr>
                <w:sz w:val="22"/>
                <w:szCs w:val="22"/>
                <w:lang w:val="en-US"/>
              </w:rPr>
            </w:pPr>
            <w:r w:rsidRPr="00953054">
              <w:rPr>
                <w:sz w:val="22"/>
                <w:szCs w:val="22"/>
                <w:lang w:val="en-US"/>
              </w:rPr>
              <w:t>F=d/c %</w:t>
            </w:r>
          </w:p>
        </w:tc>
      </w:tr>
      <w:tr w:rsidR="000C7289" w:rsidRPr="00953054" w14:paraId="62309C41" w14:textId="77777777" w:rsidTr="00B26513">
        <w:trPr>
          <w:trHeight w:val="300"/>
        </w:trPr>
        <w:tc>
          <w:tcPr>
            <w:tcW w:w="1554" w:type="pct"/>
            <w:shd w:val="clear" w:color="auto" w:fill="auto"/>
            <w:vAlign w:val="bottom"/>
          </w:tcPr>
          <w:p w14:paraId="46BBB842" w14:textId="77777777" w:rsidR="000C7289" w:rsidRPr="00953054" w:rsidRDefault="000C7289" w:rsidP="002122A0">
            <w:pPr>
              <w:autoSpaceDE/>
              <w:autoSpaceDN/>
              <w:spacing w:line="276" w:lineRule="auto"/>
              <w:jc w:val="both"/>
              <w:rPr>
                <w:sz w:val="22"/>
                <w:szCs w:val="22"/>
                <w:lang w:val="en-US"/>
              </w:rPr>
            </w:pPr>
            <w:r w:rsidRPr="00953054">
              <w:rPr>
                <w:b/>
                <w:sz w:val="22"/>
                <w:szCs w:val="22"/>
                <w:lang w:val="en-US"/>
              </w:rPr>
              <w:t> Revenues</w:t>
            </w:r>
          </w:p>
        </w:tc>
        <w:tc>
          <w:tcPr>
            <w:tcW w:w="574" w:type="pct"/>
            <w:shd w:val="clear" w:color="auto" w:fill="auto"/>
            <w:noWrap/>
            <w:vAlign w:val="center"/>
          </w:tcPr>
          <w:p w14:paraId="2A98A69A" w14:textId="77777777" w:rsidR="000C7289" w:rsidRPr="00953054" w:rsidRDefault="000C7289" w:rsidP="00B26513">
            <w:pPr>
              <w:autoSpaceDE/>
              <w:autoSpaceDN/>
              <w:spacing w:line="276" w:lineRule="auto"/>
              <w:jc w:val="center"/>
              <w:rPr>
                <w:sz w:val="22"/>
                <w:szCs w:val="22"/>
                <w:lang w:val="en-US"/>
              </w:rPr>
            </w:pPr>
          </w:p>
        </w:tc>
        <w:tc>
          <w:tcPr>
            <w:tcW w:w="574" w:type="pct"/>
            <w:shd w:val="clear" w:color="auto" w:fill="auto"/>
            <w:noWrap/>
            <w:vAlign w:val="center"/>
          </w:tcPr>
          <w:p w14:paraId="3D3C27A1" w14:textId="77777777" w:rsidR="000C7289" w:rsidRPr="00953054" w:rsidRDefault="000C7289" w:rsidP="00B26513">
            <w:pPr>
              <w:autoSpaceDE/>
              <w:autoSpaceDN/>
              <w:spacing w:line="276" w:lineRule="auto"/>
              <w:jc w:val="center"/>
              <w:rPr>
                <w:sz w:val="22"/>
                <w:szCs w:val="22"/>
                <w:lang w:val="en-US"/>
              </w:rPr>
            </w:pPr>
          </w:p>
        </w:tc>
        <w:tc>
          <w:tcPr>
            <w:tcW w:w="574" w:type="pct"/>
            <w:shd w:val="clear" w:color="auto" w:fill="auto"/>
            <w:noWrap/>
            <w:vAlign w:val="center"/>
          </w:tcPr>
          <w:p w14:paraId="47C9227B" w14:textId="77777777" w:rsidR="000C7289" w:rsidRPr="00953054" w:rsidRDefault="000C7289" w:rsidP="00B26513">
            <w:pPr>
              <w:autoSpaceDE/>
              <w:autoSpaceDN/>
              <w:spacing w:line="276" w:lineRule="auto"/>
              <w:jc w:val="center"/>
              <w:rPr>
                <w:sz w:val="22"/>
                <w:szCs w:val="22"/>
                <w:lang w:val="en-US"/>
              </w:rPr>
            </w:pPr>
          </w:p>
        </w:tc>
        <w:tc>
          <w:tcPr>
            <w:tcW w:w="574" w:type="pct"/>
            <w:shd w:val="clear" w:color="auto" w:fill="auto"/>
            <w:noWrap/>
            <w:vAlign w:val="center"/>
          </w:tcPr>
          <w:p w14:paraId="0A3C9E1B" w14:textId="77777777" w:rsidR="000C7289" w:rsidRPr="00953054" w:rsidRDefault="000C7289" w:rsidP="00B26513">
            <w:pPr>
              <w:autoSpaceDE/>
              <w:autoSpaceDN/>
              <w:spacing w:line="276" w:lineRule="auto"/>
              <w:jc w:val="center"/>
              <w:rPr>
                <w:sz w:val="22"/>
                <w:szCs w:val="22"/>
                <w:lang w:val="en-US"/>
              </w:rPr>
            </w:pPr>
          </w:p>
        </w:tc>
        <w:tc>
          <w:tcPr>
            <w:tcW w:w="574" w:type="pct"/>
            <w:shd w:val="clear" w:color="auto" w:fill="auto"/>
            <w:noWrap/>
            <w:vAlign w:val="center"/>
          </w:tcPr>
          <w:p w14:paraId="528A27FB" w14:textId="77777777" w:rsidR="000C7289" w:rsidRPr="00953054" w:rsidRDefault="000C7289" w:rsidP="00B26513">
            <w:pPr>
              <w:autoSpaceDE/>
              <w:autoSpaceDN/>
              <w:spacing w:line="276" w:lineRule="auto"/>
              <w:jc w:val="center"/>
              <w:rPr>
                <w:sz w:val="22"/>
                <w:szCs w:val="22"/>
                <w:lang w:val="en-US"/>
              </w:rPr>
            </w:pPr>
          </w:p>
        </w:tc>
        <w:tc>
          <w:tcPr>
            <w:tcW w:w="575" w:type="pct"/>
            <w:shd w:val="clear" w:color="auto" w:fill="auto"/>
            <w:noWrap/>
            <w:vAlign w:val="center"/>
          </w:tcPr>
          <w:p w14:paraId="192CAE8A" w14:textId="77777777" w:rsidR="000C7289" w:rsidRPr="00953054" w:rsidRDefault="000C7289" w:rsidP="00B26513">
            <w:pPr>
              <w:autoSpaceDE/>
              <w:autoSpaceDN/>
              <w:spacing w:line="276" w:lineRule="auto"/>
              <w:jc w:val="center"/>
              <w:rPr>
                <w:sz w:val="22"/>
                <w:szCs w:val="22"/>
                <w:lang w:val="en-US"/>
              </w:rPr>
            </w:pPr>
          </w:p>
        </w:tc>
      </w:tr>
      <w:tr w:rsidR="00311029" w:rsidRPr="00953054" w14:paraId="76A7A7E7" w14:textId="77777777" w:rsidTr="00B26513">
        <w:trPr>
          <w:trHeight w:val="300"/>
        </w:trPr>
        <w:tc>
          <w:tcPr>
            <w:tcW w:w="1554" w:type="pct"/>
            <w:shd w:val="clear" w:color="auto" w:fill="auto"/>
            <w:vAlign w:val="center"/>
          </w:tcPr>
          <w:p w14:paraId="7DE74552" w14:textId="397981D1" w:rsidR="00311029" w:rsidRPr="00953054" w:rsidRDefault="00311029" w:rsidP="00311029">
            <w:pPr>
              <w:autoSpaceDE/>
              <w:autoSpaceDN/>
              <w:spacing w:line="276" w:lineRule="auto"/>
              <w:jc w:val="both"/>
              <w:rPr>
                <w:sz w:val="22"/>
                <w:szCs w:val="22"/>
                <w:lang w:val="en-US"/>
              </w:rPr>
            </w:pPr>
            <w:r w:rsidRPr="00953054">
              <w:rPr>
                <w:sz w:val="22"/>
                <w:szCs w:val="22"/>
                <w:lang w:val="en-US"/>
              </w:rPr>
              <w:t>Opening balance (Non-refundable special purpose accounts)</w:t>
            </w:r>
          </w:p>
        </w:tc>
        <w:tc>
          <w:tcPr>
            <w:tcW w:w="574" w:type="pct"/>
            <w:shd w:val="clear" w:color="auto" w:fill="auto"/>
            <w:noWrap/>
            <w:vAlign w:val="center"/>
          </w:tcPr>
          <w:p w14:paraId="2C5B6795" w14:textId="19C87512" w:rsidR="00311029" w:rsidRPr="00953054" w:rsidRDefault="00311029"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49A17E4B" w14:textId="42E43B3A" w:rsidR="00311029" w:rsidRPr="00953054" w:rsidRDefault="00311029"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5376E1CE" w14:textId="2C3508DB" w:rsidR="00311029" w:rsidRPr="00953054" w:rsidRDefault="00311029"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12C17E85" w14:textId="13FA2040" w:rsidR="00311029" w:rsidRPr="00953054" w:rsidRDefault="00311029"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241F7043" w14:textId="7C34DCBC" w:rsidR="00311029" w:rsidRPr="00953054" w:rsidRDefault="00311029" w:rsidP="00B26513">
            <w:pPr>
              <w:autoSpaceDE/>
              <w:autoSpaceDN/>
              <w:spacing w:line="276" w:lineRule="auto"/>
              <w:jc w:val="center"/>
              <w:rPr>
                <w:sz w:val="22"/>
                <w:szCs w:val="22"/>
                <w:lang w:val="en-US"/>
              </w:rPr>
            </w:pPr>
            <w:r w:rsidRPr="00953054">
              <w:rPr>
                <w:sz w:val="22"/>
                <w:szCs w:val="22"/>
                <w:lang w:val="en-US"/>
              </w:rPr>
              <w:t>xx</w:t>
            </w:r>
          </w:p>
        </w:tc>
        <w:tc>
          <w:tcPr>
            <w:tcW w:w="575" w:type="pct"/>
            <w:shd w:val="clear" w:color="auto" w:fill="auto"/>
            <w:noWrap/>
            <w:vAlign w:val="center"/>
          </w:tcPr>
          <w:p w14:paraId="652279CD" w14:textId="4F632EB5" w:rsidR="00311029" w:rsidRPr="00953054" w:rsidRDefault="00B26513" w:rsidP="00B26513">
            <w:pPr>
              <w:autoSpaceDE/>
              <w:autoSpaceDN/>
              <w:spacing w:line="276" w:lineRule="auto"/>
              <w:jc w:val="center"/>
              <w:rPr>
                <w:sz w:val="22"/>
                <w:szCs w:val="22"/>
                <w:lang w:val="en-US"/>
              </w:rPr>
            </w:pPr>
            <w:r>
              <w:rPr>
                <w:sz w:val="22"/>
                <w:szCs w:val="22"/>
                <w:lang w:val="en-US"/>
              </w:rPr>
              <w:t>x%</w:t>
            </w:r>
          </w:p>
        </w:tc>
      </w:tr>
      <w:tr w:rsidR="00B26513" w:rsidRPr="00953054" w14:paraId="069DE827" w14:textId="77777777" w:rsidTr="0027591D">
        <w:trPr>
          <w:trHeight w:val="300"/>
        </w:trPr>
        <w:tc>
          <w:tcPr>
            <w:tcW w:w="1554" w:type="pct"/>
            <w:shd w:val="clear" w:color="auto" w:fill="auto"/>
            <w:vAlign w:val="center"/>
          </w:tcPr>
          <w:p w14:paraId="18E1417B" w14:textId="4580BED0" w:rsidR="00B26513" w:rsidRPr="00953054" w:rsidRDefault="00B26513" w:rsidP="00B26513">
            <w:pPr>
              <w:autoSpaceDE/>
              <w:autoSpaceDN/>
              <w:spacing w:line="276" w:lineRule="auto"/>
              <w:jc w:val="both"/>
              <w:rPr>
                <w:sz w:val="22"/>
                <w:szCs w:val="22"/>
                <w:lang w:val="en-US"/>
              </w:rPr>
            </w:pPr>
            <w:r w:rsidRPr="007155EF">
              <w:rPr>
                <w:lang w:val="en-US"/>
              </w:rPr>
              <w:t>Exchequer releases</w:t>
            </w:r>
          </w:p>
        </w:tc>
        <w:tc>
          <w:tcPr>
            <w:tcW w:w="574" w:type="pct"/>
            <w:shd w:val="clear" w:color="auto" w:fill="auto"/>
            <w:noWrap/>
            <w:vAlign w:val="center"/>
          </w:tcPr>
          <w:p w14:paraId="1499C934" w14:textId="616A34A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6AC8883C" w14:textId="4850FC3E"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2A1F566A" w14:textId="51D1E970"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0F42FAA6" w14:textId="6AA8C1FC"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1796797D" w14:textId="5932BB4D"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5" w:type="pct"/>
            <w:shd w:val="clear" w:color="auto" w:fill="auto"/>
            <w:noWrap/>
          </w:tcPr>
          <w:p w14:paraId="02BF7952" w14:textId="588B38CE" w:rsidR="00B26513" w:rsidRPr="00953054" w:rsidRDefault="00B26513" w:rsidP="00B26513">
            <w:pPr>
              <w:autoSpaceDE/>
              <w:autoSpaceDN/>
              <w:spacing w:line="276" w:lineRule="auto"/>
              <w:jc w:val="center"/>
              <w:rPr>
                <w:sz w:val="22"/>
                <w:szCs w:val="22"/>
                <w:lang w:val="en-US"/>
              </w:rPr>
            </w:pPr>
            <w:r w:rsidRPr="005B0DA2">
              <w:rPr>
                <w:sz w:val="22"/>
                <w:szCs w:val="22"/>
                <w:lang w:val="en-US"/>
              </w:rPr>
              <w:t>x%</w:t>
            </w:r>
          </w:p>
        </w:tc>
      </w:tr>
      <w:tr w:rsidR="00B26513" w:rsidRPr="00953054" w14:paraId="54AD0A82" w14:textId="77777777" w:rsidTr="0027591D">
        <w:trPr>
          <w:trHeight w:val="300"/>
        </w:trPr>
        <w:tc>
          <w:tcPr>
            <w:tcW w:w="1554" w:type="pct"/>
            <w:shd w:val="clear" w:color="auto" w:fill="auto"/>
            <w:vAlign w:val="center"/>
          </w:tcPr>
          <w:p w14:paraId="72DFDDD5" w14:textId="6FEB2F8F" w:rsidR="00B26513" w:rsidRPr="00953054" w:rsidRDefault="00B26513" w:rsidP="00B26513">
            <w:pPr>
              <w:autoSpaceDE/>
              <w:autoSpaceDN/>
              <w:spacing w:line="276" w:lineRule="auto"/>
              <w:jc w:val="both"/>
              <w:rPr>
                <w:sz w:val="22"/>
                <w:szCs w:val="22"/>
                <w:lang w:val="en-US"/>
              </w:rPr>
            </w:pPr>
            <w:r w:rsidRPr="007155EF">
              <w:rPr>
                <w:lang w:val="en-US"/>
              </w:rPr>
              <w:t>Transfers from other government agencies</w:t>
            </w:r>
          </w:p>
        </w:tc>
        <w:tc>
          <w:tcPr>
            <w:tcW w:w="574" w:type="pct"/>
            <w:shd w:val="clear" w:color="auto" w:fill="auto"/>
            <w:noWrap/>
            <w:vAlign w:val="center"/>
          </w:tcPr>
          <w:p w14:paraId="114E3807" w14:textId="23A5998A"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00C815ED" w14:textId="5450860E"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16FDCD1D" w14:textId="46E55EF4"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21B284DD" w14:textId="721549D4"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589FE185" w14:textId="610F6E0E"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5" w:type="pct"/>
            <w:shd w:val="clear" w:color="auto" w:fill="auto"/>
            <w:noWrap/>
          </w:tcPr>
          <w:p w14:paraId="089B9B9A" w14:textId="0D2AAC95" w:rsidR="00B26513" w:rsidRPr="00953054" w:rsidRDefault="00B26513" w:rsidP="00B26513">
            <w:pPr>
              <w:autoSpaceDE/>
              <w:autoSpaceDN/>
              <w:spacing w:line="276" w:lineRule="auto"/>
              <w:jc w:val="center"/>
              <w:rPr>
                <w:sz w:val="22"/>
                <w:szCs w:val="22"/>
                <w:lang w:val="en-US"/>
              </w:rPr>
            </w:pPr>
            <w:r w:rsidRPr="005B0DA2">
              <w:rPr>
                <w:sz w:val="22"/>
                <w:szCs w:val="22"/>
                <w:lang w:val="en-US"/>
              </w:rPr>
              <w:t>x%</w:t>
            </w:r>
          </w:p>
        </w:tc>
      </w:tr>
      <w:tr w:rsidR="00B26513" w:rsidRPr="00953054" w14:paraId="7E4B1BDB" w14:textId="77777777" w:rsidTr="0027591D">
        <w:trPr>
          <w:trHeight w:val="300"/>
        </w:trPr>
        <w:tc>
          <w:tcPr>
            <w:tcW w:w="1554" w:type="pct"/>
            <w:shd w:val="clear" w:color="auto" w:fill="auto"/>
            <w:vAlign w:val="center"/>
          </w:tcPr>
          <w:p w14:paraId="0D78F379" w14:textId="4DD9EAA5" w:rsidR="00B26513" w:rsidRPr="00953054" w:rsidRDefault="00B26513" w:rsidP="00B26513">
            <w:pPr>
              <w:autoSpaceDE/>
              <w:autoSpaceDN/>
              <w:spacing w:line="276" w:lineRule="auto"/>
              <w:jc w:val="both"/>
              <w:rPr>
                <w:sz w:val="22"/>
                <w:szCs w:val="22"/>
                <w:lang w:val="en-US"/>
              </w:rPr>
            </w:pPr>
            <w:r w:rsidRPr="007155EF">
              <w:rPr>
                <w:lang w:val="en-US"/>
              </w:rPr>
              <w:t>Other grants</w:t>
            </w:r>
          </w:p>
        </w:tc>
        <w:tc>
          <w:tcPr>
            <w:tcW w:w="574" w:type="pct"/>
            <w:shd w:val="clear" w:color="auto" w:fill="auto"/>
            <w:noWrap/>
            <w:vAlign w:val="center"/>
          </w:tcPr>
          <w:p w14:paraId="74211F0D" w14:textId="232A8F15"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35B13B78" w14:textId="039E52A1"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6B434D46" w14:textId="586EEADF"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0FF858BD" w14:textId="455877EA"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45710A20" w14:textId="21B35DC0"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5" w:type="pct"/>
            <w:shd w:val="clear" w:color="auto" w:fill="auto"/>
            <w:noWrap/>
          </w:tcPr>
          <w:p w14:paraId="1C9E41B2" w14:textId="579249E4" w:rsidR="00B26513" w:rsidRPr="00953054" w:rsidRDefault="00B26513" w:rsidP="00B26513">
            <w:pPr>
              <w:autoSpaceDE/>
              <w:autoSpaceDN/>
              <w:spacing w:line="276" w:lineRule="auto"/>
              <w:jc w:val="center"/>
              <w:rPr>
                <w:sz w:val="22"/>
                <w:szCs w:val="22"/>
                <w:lang w:val="en-US"/>
              </w:rPr>
            </w:pPr>
            <w:r w:rsidRPr="005B0DA2">
              <w:rPr>
                <w:sz w:val="22"/>
                <w:szCs w:val="22"/>
                <w:lang w:val="en-US"/>
              </w:rPr>
              <w:t>x%</w:t>
            </w:r>
          </w:p>
        </w:tc>
      </w:tr>
      <w:tr w:rsidR="00B26513" w:rsidRPr="00953054" w14:paraId="5E8E6C9A" w14:textId="77777777" w:rsidTr="0027591D">
        <w:trPr>
          <w:trHeight w:val="300"/>
        </w:trPr>
        <w:tc>
          <w:tcPr>
            <w:tcW w:w="1554" w:type="pct"/>
            <w:shd w:val="clear" w:color="auto" w:fill="auto"/>
            <w:vAlign w:val="center"/>
          </w:tcPr>
          <w:p w14:paraId="38D01CD4" w14:textId="51C9D064" w:rsidR="00B26513" w:rsidRPr="00953054" w:rsidRDefault="00B26513" w:rsidP="00B26513">
            <w:pPr>
              <w:autoSpaceDE/>
              <w:autoSpaceDN/>
              <w:spacing w:line="276" w:lineRule="auto"/>
              <w:jc w:val="both"/>
              <w:rPr>
                <w:b/>
                <w:sz w:val="22"/>
                <w:szCs w:val="22"/>
                <w:lang w:val="en-US"/>
              </w:rPr>
            </w:pPr>
            <w:r w:rsidRPr="007155EF">
              <w:rPr>
                <w:lang w:val="en-US"/>
              </w:rPr>
              <w:t xml:space="preserve">Own Source Revenue </w:t>
            </w:r>
          </w:p>
        </w:tc>
        <w:tc>
          <w:tcPr>
            <w:tcW w:w="574" w:type="pct"/>
            <w:shd w:val="clear" w:color="auto" w:fill="auto"/>
            <w:noWrap/>
            <w:vAlign w:val="center"/>
          </w:tcPr>
          <w:p w14:paraId="22EEBDBF" w14:textId="464C66FE"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4" w:type="pct"/>
            <w:shd w:val="clear" w:color="auto" w:fill="auto"/>
            <w:noWrap/>
            <w:vAlign w:val="center"/>
          </w:tcPr>
          <w:p w14:paraId="3BF1FBDD" w14:textId="7C17EFDE"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4" w:type="pct"/>
            <w:shd w:val="clear" w:color="auto" w:fill="auto"/>
            <w:noWrap/>
            <w:vAlign w:val="center"/>
          </w:tcPr>
          <w:p w14:paraId="4D581EF5" w14:textId="3D5A106F"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4" w:type="pct"/>
            <w:shd w:val="clear" w:color="auto" w:fill="auto"/>
            <w:noWrap/>
            <w:vAlign w:val="center"/>
          </w:tcPr>
          <w:p w14:paraId="48A87665" w14:textId="433544AC"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4" w:type="pct"/>
            <w:shd w:val="clear" w:color="auto" w:fill="auto"/>
            <w:noWrap/>
            <w:vAlign w:val="center"/>
          </w:tcPr>
          <w:p w14:paraId="01D2CEEC" w14:textId="6D9845DC"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5" w:type="pct"/>
            <w:shd w:val="clear" w:color="auto" w:fill="auto"/>
            <w:noWrap/>
          </w:tcPr>
          <w:p w14:paraId="0F58D920" w14:textId="2F6DACF7" w:rsidR="00B26513" w:rsidRPr="00953054" w:rsidRDefault="00B26513" w:rsidP="00B26513">
            <w:pPr>
              <w:autoSpaceDE/>
              <w:autoSpaceDN/>
              <w:spacing w:line="276" w:lineRule="auto"/>
              <w:jc w:val="center"/>
              <w:rPr>
                <w:b/>
                <w:bCs/>
                <w:sz w:val="22"/>
                <w:szCs w:val="22"/>
                <w:lang w:val="en-US"/>
              </w:rPr>
            </w:pPr>
            <w:r w:rsidRPr="005B0DA2">
              <w:rPr>
                <w:sz w:val="22"/>
                <w:szCs w:val="22"/>
                <w:lang w:val="en-US"/>
              </w:rPr>
              <w:t>x%</w:t>
            </w:r>
          </w:p>
        </w:tc>
      </w:tr>
      <w:tr w:rsidR="00B26513" w:rsidRPr="00953054" w14:paraId="45CE8E75" w14:textId="77777777" w:rsidTr="0027591D">
        <w:trPr>
          <w:trHeight w:val="300"/>
        </w:trPr>
        <w:tc>
          <w:tcPr>
            <w:tcW w:w="1554" w:type="pct"/>
            <w:shd w:val="clear" w:color="auto" w:fill="auto"/>
            <w:vAlign w:val="center"/>
          </w:tcPr>
          <w:p w14:paraId="650F5CB3" w14:textId="3E873438" w:rsidR="00B26513" w:rsidRPr="00953054" w:rsidRDefault="00B26513" w:rsidP="00B26513">
            <w:pPr>
              <w:autoSpaceDE/>
              <w:autoSpaceDN/>
              <w:spacing w:line="276" w:lineRule="auto"/>
              <w:jc w:val="both"/>
              <w:rPr>
                <w:b/>
                <w:sz w:val="22"/>
                <w:szCs w:val="22"/>
                <w:lang w:val="en-US"/>
              </w:rPr>
            </w:pPr>
            <w:r w:rsidRPr="00A67C13">
              <w:rPr>
                <w:sz w:val="22"/>
                <w:szCs w:val="22"/>
                <w:lang w:val="en-US"/>
              </w:rPr>
              <w:t>Miscellaneous Revenue</w:t>
            </w:r>
          </w:p>
        </w:tc>
        <w:tc>
          <w:tcPr>
            <w:tcW w:w="574" w:type="pct"/>
            <w:shd w:val="clear" w:color="auto" w:fill="auto"/>
            <w:noWrap/>
            <w:vAlign w:val="center"/>
          </w:tcPr>
          <w:p w14:paraId="1964344B" w14:textId="63EB21F5"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4" w:type="pct"/>
            <w:shd w:val="clear" w:color="auto" w:fill="auto"/>
            <w:noWrap/>
            <w:vAlign w:val="center"/>
          </w:tcPr>
          <w:p w14:paraId="3436DEFD" w14:textId="4E829722"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4" w:type="pct"/>
            <w:shd w:val="clear" w:color="auto" w:fill="auto"/>
            <w:noWrap/>
            <w:vAlign w:val="center"/>
          </w:tcPr>
          <w:p w14:paraId="38155D29" w14:textId="02ECD91C"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4" w:type="pct"/>
            <w:shd w:val="clear" w:color="auto" w:fill="auto"/>
            <w:noWrap/>
            <w:vAlign w:val="center"/>
          </w:tcPr>
          <w:p w14:paraId="26A3D227" w14:textId="5351ADE9"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4" w:type="pct"/>
            <w:shd w:val="clear" w:color="auto" w:fill="auto"/>
            <w:noWrap/>
            <w:vAlign w:val="center"/>
          </w:tcPr>
          <w:p w14:paraId="75C1D6FD" w14:textId="7F8999F6"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5" w:type="pct"/>
            <w:shd w:val="clear" w:color="auto" w:fill="auto"/>
            <w:noWrap/>
          </w:tcPr>
          <w:p w14:paraId="2861AA4A" w14:textId="6B235359" w:rsidR="00B26513" w:rsidRPr="00953054" w:rsidRDefault="00B26513" w:rsidP="00B26513">
            <w:pPr>
              <w:autoSpaceDE/>
              <w:autoSpaceDN/>
              <w:spacing w:line="276" w:lineRule="auto"/>
              <w:jc w:val="center"/>
              <w:rPr>
                <w:b/>
                <w:bCs/>
                <w:sz w:val="22"/>
                <w:szCs w:val="22"/>
                <w:lang w:val="en-US"/>
              </w:rPr>
            </w:pPr>
            <w:r w:rsidRPr="005B0DA2">
              <w:rPr>
                <w:sz w:val="22"/>
                <w:szCs w:val="22"/>
                <w:lang w:val="en-US"/>
              </w:rPr>
              <w:t>x%</w:t>
            </w:r>
          </w:p>
        </w:tc>
      </w:tr>
      <w:tr w:rsidR="00B26513" w:rsidRPr="00953054" w14:paraId="5F3195BF" w14:textId="77777777" w:rsidTr="0027591D">
        <w:trPr>
          <w:trHeight w:val="300"/>
        </w:trPr>
        <w:tc>
          <w:tcPr>
            <w:tcW w:w="1554" w:type="pct"/>
            <w:shd w:val="clear" w:color="auto" w:fill="auto"/>
            <w:vAlign w:val="center"/>
          </w:tcPr>
          <w:p w14:paraId="2042B6CB" w14:textId="422EC6AB" w:rsidR="00B26513" w:rsidRPr="00953054" w:rsidRDefault="00B26513" w:rsidP="00B26513">
            <w:pPr>
              <w:autoSpaceDE/>
              <w:autoSpaceDN/>
              <w:spacing w:line="276" w:lineRule="auto"/>
              <w:jc w:val="both"/>
              <w:rPr>
                <w:b/>
                <w:sz w:val="22"/>
                <w:szCs w:val="22"/>
                <w:lang w:val="en-US"/>
              </w:rPr>
            </w:pPr>
            <w:r w:rsidRPr="00953054">
              <w:rPr>
                <w:sz w:val="22"/>
                <w:szCs w:val="22"/>
                <w:lang w:val="en-US"/>
              </w:rPr>
              <w:t>Other income</w:t>
            </w:r>
          </w:p>
        </w:tc>
        <w:tc>
          <w:tcPr>
            <w:tcW w:w="574" w:type="pct"/>
            <w:shd w:val="clear" w:color="auto" w:fill="auto"/>
            <w:noWrap/>
            <w:vAlign w:val="center"/>
          </w:tcPr>
          <w:p w14:paraId="3A6B3EA5" w14:textId="178871EE"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4" w:type="pct"/>
            <w:shd w:val="clear" w:color="auto" w:fill="auto"/>
            <w:noWrap/>
            <w:vAlign w:val="center"/>
          </w:tcPr>
          <w:p w14:paraId="3F4F22EC" w14:textId="688768D6"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4" w:type="pct"/>
            <w:shd w:val="clear" w:color="auto" w:fill="auto"/>
            <w:noWrap/>
            <w:vAlign w:val="center"/>
          </w:tcPr>
          <w:p w14:paraId="59FB8F8D" w14:textId="2DCDCE7B"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4" w:type="pct"/>
            <w:shd w:val="clear" w:color="auto" w:fill="auto"/>
            <w:noWrap/>
            <w:vAlign w:val="center"/>
          </w:tcPr>
          <w:p w14:paraId="22BEE991" w14:textId="4B771E5F"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4" w:type="pct"/>
            <w:shd w:val="clear" w:color="auto" w:fill="auto"/>
            <w:noWrap/>
            <w:vAlign w:val="center"/>
          </w:tcPr>
          <w:p w14:paraId="1113353F" w14:textId="33D50C9C" w:rsidR="00B26513" w:rsidRPr="00953054" w:rsidRDefault="00B26513" w:rsidP="00B26513">
            <w:pPr>
              <w:autoSpaceDE/>
              <w:autoSpaceDN/>
              <w:spacing w:line="276" w:lineRule="auto"/>
              <w:jc w:val="center"/>
              <w:rPr>
                <w:b/>
                <w:bCs/>
                <w:sz w:val="22"/>
                <w:szCs w:val="22"/>
                <w:lang w:val="en-US"/>
              </w:rPr>
            </w:pPr>
            <w:r w:rsidRPr="00953054">
              <w:rPr>
                <w:sz w:val="22"/>
                <w:szCs w:val="22"/>
                <w:lang w:val="en-US"/>
              </w:rPr>
              <w:t>xx</w:t>
            </w:r>
          </w:p>
        </w:tc>
        <w:tc>
          <w:tcPr>
            <w:tcW w:w="575" w:type="pct"/>
            <w:shd w:val="clear" w:color="auto" w:fill="auto"/>
            <w:noWrap/>
          </w:tcPr>
          <w:p w14:paraId="28EE7600" w14:textId="7A7FD946" w:rsidR="00B26513" w:rsidRPr="00953054" w:rsidRDefault="00B26513" w:rsidP="00B26513">
            <w:pPr>
              <w:autoSpaceDE/>
              <w:autoSpaceDN/>
              <w:spacing w:line="276" w:lineRule="auto"/>
              <w:jc w:val="center"/>
              <w:rPr>
                <w:b/>
                <w:bCs/>
                <w:sz w:val="22"/>
                <w:szCs w:val="22"/>
                <w:lang w:val="en-US"/>
              </w:rPr>
            </w:pPr>
            <w:r w:rsidRPr="005B0DA2">
              <w:rPr>
                <w:sz w:val="22"/>
                <w:szCs w:val="22"/>
                <w:lang w:val="en-US"/>
              </w:rPr>
              <w:t>x%</w:t>
            </w:r>
          </w:p>
        </w:tc>
      </w:tr>
      <w:tr w:rsidR="00B26513" w:rsidRPr="00953054" w14:paraId="37E5D7A6" w14:textId="77777777" w:rsidTr="0027591D">
        <w:trPr>
          <w:trHeight w:val="300"/>
        </w:trPr>
        <w:tc>
          <w:tcPr>
            <w:tcW w:w="1554" w:type="pct"/>
            <w:shd w:val="clear" w:color="auto" w:fill="auto"/>
            <w:vAlign w:val="bottom"/>
          </w:tcPr>
          <w:p w14:paraId="2278AABA" w14:textId="77777777" w:rsidR="00B26513" w:rsidRPr="00953054" w:rsidRDefault="00B26513" w:rsidP="00B26513">
            <w:pPr>
              <w:autoSpaceDE/>
              <w:autoSpaceDN/>
              <w:spacing w:line="276" w:lineRule="auto"/>
              <w:jc w:val="both"/>
              <w:rPr>
                <w:sz w:val="22"/>
                <w:szCs w:val="22"/>
                <w:lang w:val="en-US"/>
              </w:rPr>
            </w:pPr>
            <w:r w:rsidRPr="00953054">
              <w:rPr>
                <w:b/>
                <w:sz w:val="22"/>
                <w:szCs w:val="22"/>
                <w:lang w:val="en-US"/>
              </w:rPr>
              <w:t>Total revenues</w:t>
            </w:r>
          </w:p>
        </w:tc>
        <w:tc>
          <w:tcPr>
            <w:tcW w:w="574" w:type="pct"/>
            <w:shd w:val="clear" w:color="auto" w:fill="auto"/>
            <w:noWrap/>
            <w:vAlign w:val="center"/>
          </w:tcPr>
          <w:p w14:paraId="0A3A7951" w14:textId="77777777" w:rsidR="00B26513" w:rsidRPr="00953054" w:rsidRDefault="00B26513" w:rsidP="00B26513">
            <w:pPr>
              <w:autoSpaceDE/>
              <w:autoSpaceDN/>
              <w:spacing w:line="276" w:lineRule="auto"/>
              <w:jc w:val="center"/>
              <w:rPr>
                <w:b/>
                <w:bCs/>
                <w:sz w:val="22"/>
                <w:szCs w:val="22"/>
                <w:lang w:val="en-US"/>
              </w:rPr>
            </w:pPr>
            <w:r w:rsidRPr="00953054">
              <w:rPr>
                <w:b/>
                <w:bCs/>
                <w:sz w:val="22"/>
                <w:szCs w:val="22"/>
                <w:lang w:val="en-US"/>
              </w:rPr>
              <w:t>xx</w:t>
            </w:r>
          </w:p>
        </w:tc>
        <w:tc>
          <w:tcPr>
            <w:tcW w:w="574" w:type="pct"/>
            <w:shd w:val="clear" w:color="auto" w:fill="auto"/>
            <w:noWrap/>
            <w:vAlign w:val="center"/>
          </w:tcPr>
          <w:p w14:paraId="004CC071" w14:textId="77777777" w:rsidR="00B26513" w:rsidRPr="00953054" w:rsidRDefault="00B26513" w:rsidP="00B26513">
            <w:pPr>
              <w:autoSpaceDE/>
              <w:autoSpaceDN/>
              <w:spacing w:line="276" w:lineRule="auto"/>
              <w:jc w:val="center"/>
              <w:rPr>
                <w:b/>
                <w:bCs/>
                <w:sz w:val="22"/>
                <w:szCs w:val="22"/>
                <w:lang w:val="en-US"/>
              </w:rPr>
            </w:pPr>
            <w:r w:rsidRPr="00953054">
              <w:rPr>
                <w:b/>
                <w:bCs/>
                <w:sz w:val="22"/>
                <w:szCs w:val="22"/>
                <w:lang w:val="en-US"/>
              </w:rPr>
              <w:t>xx</w:t>
            </w:r>
          </w:p>
        </w:tc>
        <w:tc>
          <w:tcPr>
            <w:tcW w:w="574" w:type="pct"/>
            <w:shd w:val="clear" w:color="auto" w:fill="auto"/>
            <w:noWrap/>
            <w:vAlign w:val="center"/>
          </w:tcPr>
          <w:p w14:paraId="1B7F6261" w14:textId="77777777" w:rsidR="00B26513" w:rsidRPr="00953054" w:rsidRDefault="00B26513" w:rsidP="00B26513">
            <w:pPr>
              <w:autoSpaceDE/>
              <w:autoSpaceDN/>
              <w:spacing w:line="276" w:lineRule="auto"/>
              <w:jc w:val="center"/>
              <w:rPr>
                <w:b/>
                <w:bCs/>
                <w:sz w:val="22"/>
                <w:szCs w:val="22"/>
                <w:lang w:val="en-US"/>
              </w:rPr>
            </w:pPr>
            <w:r w:rsidRPr="00953054">
              <w:rPr>
                <w:b/>
                <w:bCs/>
                <w:sz w:val="22"/>
                <w:szCs w:val="22"/>
                <w:lang w:val="en-US"/>
              </w:rPr>
              <w:t>xx</w:t>
            </w:r>
          </w:p>
        </w:tc>
        <w:tc>
          <w:tcPr>
            <w:tcW w:w="574" w:type="pct"/>
            <w:shd w:val="clear" w:color="auto" w:fill="auto"/>
            <w:noWrap/>
            <w:vAlign w:val="center"/>
          </w:tcPr>
          <w:p w14:paraId="00EDE6FB" w14:textId="77777777" w:rsidR="00B26513" w:rsidRPr="00953054" w:rsidRDefault="00B26513" w:rsidP="00B26513">
            <w:pPr>
              <w:autoSpaceDE/>
              <w:autoSpaceDN/>
              <w:spacing w:line="276" w:lineRule="auto"/>
              <w:jc w:val="center"/>
              <w:rPr>
                <w:b/>
                <w:bCs/>
                <w:sz w:val="22"/>
                <w:szCs w:val="22"/>
                <w:lang w:val="en-US"/>
              </w:rPr>
            </w:pPr>
            <w:r w:rsidRPr="00953054">
              <w:rPr>
                <w:b/>
                <w:bCs/>
                <w:sz w:val="22"/>
                <w:szCs w:val="22"/>
                <w:lang w:val="en-US"/>
              </w:rPr>
              <w:t>xx</w:t>
            </w:r>
          </w:p>
        </w:tc>
        <w:tc>
          <w:tcPr>
            <w:tcW w:w="574" w:type="pct"/>
            <w:shd w:val="clear" w:color="auto" w:fill="auto"/>
            <w:noWrap/>
            <w:vAlign w:val="center"/>
          </w:tcPr>
          <w:p w14:paraId="41C2CE7A" w14:textId="77777777" w:rsidR="00B26513" w:rsidRPr="00953054" w:rsidRDefault="00B26513" w:rsidP="00B26513">
            <w:pPr>
              <w:autoSpaceDE/>
              <w:autoSpaceDN/>
              <w:spacing w:line="276" w:lineRule="auto"/>
              <w:jc w:val="center"/>
              <w:rPr>
                <w:b/>
                <w:bCs/>
                <w:sz w:val="22"/>
                <w:szCs w:val="22"/>
                <w:lang w:val="en-US"/>
              </w:rPr>
            </w:pPr>
            <w:r w:rsidRPr="00953054">
              <w:rPr>
                <w:b/>
                <w:bCs/>
                <w:sz w:val="22"/>
                <w:szCs w:val="22"/>
                <w:lang w:val="en-US"/>
              </w:rPr>
              <w:t>xx</w:t>
            </w:r>
          </w:p>
        </w:tc>
        <w:tc>
          <w:tcPr>
            <w:tcW w:w="575" w:type="pct"/>
            <w:shd w:val="clear" w:color="auto" w:fill="auto"/>
            <w:noWrap/>
          </w:tcPr>
          <w:p w14:paraId="6977E700" w14:textId="6841FD7A" w:rsidR="00B26513" w:rsidRPr="00953054" w:rsidRDefault="00B26513" w:rsidP="00B26513">
            <w:pPr>
              <w:autoSpaceDE/>
              <w:autoSpaceDN/>
              <w:spacing w:line="276" w:lineRule="auto"/>
              <w:jc w:val="center"/>
              <w:rPr>
                <w:b/>
                <w:bCs/>
                <w:sz w:val="22"/>
                <w:szCs w:val="22"/>
                <w:lang w:val="en-US"/>
              </w:rPr>
            </w:pPr>
            <w:r w:rsidRPr="005B0DA2">
              <w:rPr>
                <w:sz w:val="22"/>
                <w:szCs w:val="22"/>
                <w:lang w:val="en-US"/>
              </w:rPr>
              <w:t>x%</w:t>
            </w:r>
          </w:p>
        </w:tc>
      </w:tr>
      <w:tr w:rsidR="00B26513" w:rsidRPr="00953054" w14:paraId="4E7546E5" w14:textId="77777777" w:rsidTr="0027591D">
        <w:trPr>
          <w:trHeight w:val="300"/>
        </w:trPr>
        <w:tc>
          <w:tcPr>
            <w:tcW w:w="1554" w:type="pct"/>
            <w:shd w:val="clear" w:color="auto" w:fill="auto"/>
            <w:vAlign w:val="bottom"/>
          </w:tcPr>
          <w:p w14:paraId="078EBD52" w14:textId="77777777" w:rsidR="00B26513" w:rsidRPr="00953054" w:rsidRDefault="00B26513" w:rsidP="00B26513">
            <w:pPr>
              <w:autoSpaceDE/>
              <w:autoSpaceDN/>
              <w:spacing w:line="276" w:lineRule="auto"/>
              <w:jc w:val="both"/>
              <w:rPr>
                <w:sz w:val="22"/>
                <w:szCs w:val="22"/>
                <w:lang w:val="en-US"/>
              </w:rPr>
            </w:pPr>
          </w:p>
        </w:tc>
        <w:tc>
          <w:tcPr>
            <w:tcW w:w="574" w:type="pct"/>
            <w:shd w:val="clear" w:color="auto" w:fill="auto"/>
            <w:noWrap/>
            <w:vAlign w:val="center"/>
          </w:tcPr>
          <w:p w14:paraId="0A01A73E" w14:textId="77777777" w:rsidR="00B26513" w:rsidRPr="00953054" w:rsidRDefault="00B26513" w:rsidP="00B26513">
            <w:pPr>
              <w:autoSpaceDE/>
              <w:autoSpaceDN/>
              <w:spacing w:line="276" w:lineRule="auto"/>
              <w:jc w:val="center"/>
              <w:rPr>
                <w:sz w:val="22"/>
                <w:szCs w:val="22"/>
                <w:lang w:val="en-US"/>
              </w:rPr>
            </w:pPr>
          </w:p>
        </w:tc>
        <w:tc>
          <w:tcPr>
            <w:tcW w:w="574" w:type="pct"/>
            <w:shd w:val="clear" w:color="auto" w:fill="auto"/>
            <w:noWrap/>
            <w:vAlign w:val="center"/>
          </w:tcPr>
          <w:p w14:paraId="7C79AEB1" w14:textId="77777777" w:rsidR="00B26513" w:rsidRPr="00953054" w:rsidRDefault="00B26513" w:rsidP="00B26513">
            <w:pPr>
              <w:autoSpaceDE/>
              <w:autoSpaceDN/>
              <w:spacing w:line="276" w:lineRule="auto"/>
              <w:jc w:val="center"/>
              <w:rPr>
                <w:sz w:val="22"/>
                <w:szCs w:val="22"/>
                <w:lang w:val="en-US"/>
              </w:rPr>
            </w:pPr>
          </w:p>
        </w:tc>
        <w:tc>
          <w:tcPr>
            <w:tcW w:w="574" w:type="pct"/>
            <w:shd w:val="clear" w:color="auto" w:fill="auto"/>
            <w:noWrap/>
            <w:vAlign w:val="center"/>
          </w:tcPr>
          <w:p w14:paraId="632FACD7" w14:textId="77777777" w:rsidR="00B26513" w:rsidRPr="00953054" w:rsidRDefault="00B26513" w:rsidP="00B26513">
            <w:pPr>
              <w:autoSpaceDE/>
              <w:autoSpaceDN/>
              <w:spacing w:line="276" w:lineRule="auto"/>
              <w:jc w:val="center"/>
              <w:rPr>
                <w:sz w:val="22"/>
                <w:szCs w:val="22"/>
                <w:lang w:val="en-US"/>
              </w:rPr>
            </w:pPr>
          </w:p>
        </w:tc>
        <w:tc>
          <w:tcPr>
            <w:tcW w:w="574" w:type="pct"/>
            <w:shd w:val="clear" w:color="auto" w:fill="auto"/>
            <w:noWrap/>
            <w:vAlign w:val="center"/>
          </w:tcPr>
          <w:p w14:paraId="3706AD91" w14:textId="77777777" w:rsidR="00B26513" w:rsidRPr="00953054" w:rsidRDefault="00B26513" w:rsidP="00B26513">
            <w:pPr>
              <w:autoSpaceDE/>
              <w:autoSpaceDN/>
              <w:spacing w:line="276" w:lineRule="auto"/>
              <w:jc w:val="center"/>
              <w:rPr>
                <w:sz w:val="22"/>
                <w:szCs w:val="22"/>
                <w:lang w:val="en-US"/>
              </w:rPr>
            </w:pPr>
          </w:p>
        </w:tc>
        <w:tc>
          <w:tcPr>
            <w:tcW w:w="574" w:type="pct"/>
            <w:shd w:val="clear" w:color="auto" w:fill="auto"/>
            <w:noWrap/>
            <w:vAlign w:val="center"/>
          </w:tcPr>
          <w:p w14:paraId="163D5803" w14:textId="77777777" w:rsidR="00B26513" w:rsidRPr="00953054" w:rsidRDefault="00B26513" w:rsidP="00B26513">
            <w:pPr>
              <w:autoSpaceDE/>
              <w:autoSpaceDN/>
              <w:spacing w:line="276" w:lineRule="auto"/>
              <w:jc w:val="center"/>
              <w:rPr>
                <w:sz w:val="22"/>
                <w:szCs w:val="22"/>
                <w:lang w:val="en-US"/>
              </w:rPr>
            </w:pPr>
          </w:p>
        </w:tc>
        <w:tc>
          <w:tcPr>
            <w:tcW w:w="575" w:type="pct"/>
            <w:shd w:val="clear" w:color="auto" w:fill="auto"/>
            <w:noWrap/>
          </w:tcPr>
          <w:p w14:paraId="4A6637BE" w14:textId="70AF6855" w:rsidR="00B26513" w:rsidRPr="00953054" w:rsidRDefault="00B26513" w:rsidP="00B26513">
            <w:pPr>
              <w:autoSpaceDE/>
              <w:autoSpaceDN/>
              <w:spacing w:line="276" w:lineRule="auto"/>
              <w:jc w:val="center"/>
              <w:rPr>
                <w:sz w:val="22"/>
                <w:szCs w:val="22"/>
                <w:lang w:val="en-US"/>
              </w:rPr>
            </w:pPr>
          </w:p>
        </w:tc>
      </w:tr>
      <w:tr w:rsidR="00B26513" w:rsidRPr="00953054" w14:paraId="3A98B94A" w14:textId="77777777" w:rsidTr="0027591D">
        <w:trPr>
          <w:trHeight w:val="300"/>
        </w:trPr>
        <w:tc>
          <w:tcPr>
            <w:tcW w:w="1554" w:type="pct"/>
            <w:shd w:val="clear" w:color="auto" w:fill="auto"/>
            <w:vAlign w:val="bottom"/>
          </w:tcPr>
          <w:p w14:paraId="042D94FD" w14:textId="77777777" w:rsidR="00B26513" w:rsidRPr="00953054" w:rsidRDefault="00B26513" w:rsidP="00B26513">
            <w:pPr>
              <w:autoSpaceDE/>
              <w:autoSpaceDN/>
              <w:spacing w:line="276" w:lineRule="auto"/>
              <w:jc w:val="both"/>
              <w:rPr>
                <w:sz w:val="22"/>
                <w:szCs w:val="22"/>
                <w:lang w:val="en-US"/>
              </w:rPr>
            </w:pPr>
            <w:r w:rsidRPr="00953054">
              <w:rPr>
                <w:b/>
                <w:sz w:val="22"/>
                <w:szCs w:val="22"/>
                <w:lang w:val="en-US"/>
              </w:rPr>
              <w:t>Expenses</w:t>
            </w:r>
          </w:p>
        </w:tc>
        <w:tc>
          <w:tcPr>
            <w:tcW w:w="574" w:type="pct"/>
            <w:shd w:val="clear" w:color="auto" w:fill="auto"/>
            <w:noWrap/>
            <w:vAlign w:val="center"/>
          </w:tcPr>
          <w:p w14:paraId="63B9608F" w14:textId="77777777" w:rsidR="00B26513" w:rsidRPr="00953054" w:rsidRDefault="00B26513" w:rsidP="00B26513">
            <w:pPr>
              <w:autoSpaceDE/>
              <w:autoSpaceDN/>
              <w:spacing w:line="276" w:lineRule="auto"/>
              <w:jc w:val="center"/>
              <w:rPr>
                <w:sz w:val="22"/>
                <w:szCs w:val="22"/>
                <w:lang w:val="en-US"/>
              </w:rPr>
            </w:pPr>
          </w:p>
        </w:tc>
        <w:tc>
          <w:tcPr>
            <w:tcW w:w="574" w:type="pct"/>
            <w:shd w:val="clear" w:color="auto" w:fill="auto"/>
            <w:noWrap/>
            <w:vAlign w:val="center"/>
          </w:tcPr>
          <w:p w14:paraId="59BA460F" w14:textId="77777777" w:rsidR="00B26513" w:rsidRPr="00953054" w:rsidRDefault="00B26513" w:rsidP="00B26513">
            <w:pPr>
              <w:autoSpaceDE/>
              <w:autoSpaceDN/>
              <w:spacing w:line="276" w:lineRule="auto"/>
              <w:jc w:val="center"/>
              <w:rPr>
                <w:sz w:val="22"/>
                <w:szCs w:val="22"/>
                <w:lang w:val="en-US"/>
              </w:rPr>
            </w:pPr>
          </w:p>
        </w:tc>
        <w:tc>
          <w:tcPr>
            <w:tcW w:w="574" w:type="pct"/>
            <w:shd w:val="clear" w:color="auto" w:fill="auto"/>
            <w:noWrap/>
            <w:vAlign w:val="center"/>
          </w:tcPr>
          <w:p w14:paraId="5A1E8DCE" w14:textId="77777777" w:rsidR="00B26513" w:rsidRPr="00953054" w:rsidRDefault="00B26513" w:rsidP="00B26513">
            <w:pPr>
              <w:autoSpaceDE/>
              <w:autoSpaceDN/>
              <w:spacing w:line="276" w:lineRule="auto"/>
              <w:jc w:val="center"/>
              <w:rPr>
                <w:sz w:val="22"/>
                <w:szCs w:val="22"/>
                <w:lang w:val="en-US"/>
              </w:rPr>
            </w:pPr>
          </w:p>
        </w:tc>
        <w:tc>
          <w:tcPr>
            <w:tcW w:w="574" w:type="pct"/>
            <w:shd w:val="clear" w:color="auto" w:fill="auto"/>
            <w:noWrap/>
            <w:vAlign w:val="center"/>
          </w:tcPr>
          <w:p w14:paraId="6133084D" w14:textId="77777777" w:rsidR="00B26513" w:rsidRPr="00953054" w:rsidRDefault="00B26513" w:rsidP="00B26513">
            <w:pPr>
              <w:autoSpaceDE/>
              <w:autoSpaceDN/>
              <w:spacing w:line="276" w:lineRule="auto"/>
              <w:jc w:val="center"/>
              <w:rPr>
                <w:sz w:val="22"/>
                <w:szCs w:val="22"/>
                <w:lang w:val="en-US"/>
              </w:rPr>
            </w:pPr>
          </w:p>
        </w:tc>
        <w:tc>
          <w:tcPr>
            <w:tcW w:w="574" w:type="pct"/>
            <w:shd w:val="clear" w:color="auto" w:fill="auto"/>
            <w:noWrap/>
            <w:vAlign w:val="center"/>
          </w:tcPr>
          <w:p w14:paraId="7DD26476" w14:textId="77777777" w:rsidR="00B26513" w:rsidRPr="00953054" w:rsidRDefault="00B26513" w:rsidP="00B26513">
            <w:pPr>
              <w:autoSpaceDE/>
              <w:autoSpaceDN/>
              <w:spacing w:line="276" w:lineRule="auto"/>
              <w:jc w:val="center"/>
              <w:rPr>
                <w:sz w:val="22"/>
                <w:szCs w:val="22"/>
                <w:lang w:val="en-US"/>
              </w:rPr>
            </w:pPr>
          </w:p>
        </w:tc>
        <w:tc>
          <w:tcPr>
            <w:tcW w:w="575" w:type="pct"/>
            <w:shd w:val="clear" w:color="auto" w:fill="auto"/>
            <w:noWrap/>
          </w:tcPr>
          <w:p w14:paraId="0B64F1B1" w14:textId="1442799F" w:rsidR="00B26513" w:rsidRPr="00953054" w:rsidRDefault="00B26513" w:rsidP="00B26513">
            <w:pPr>
              <w:autoSpaceDE/>
              <w:autoSpaceDN/>
              <w:spacing w:line="276" w:lineRule="auto"/>
              <w:jc w:val="center"/>
              <w:rPr>
                <w:sz w:val="22"/>
                <w:szCs w:val="22"/>
                <w:lang w:val="en-US"/>
              </w:rPr>
            </w:pPr>
          </w:p>
        </w:tc>
      </w:tr>
      <w:tr w:rsidR="00B26513" w:rsidRPr="00953054" w14:paraId="42B51BF8" w14:textId="77777777" w:rsidTr="0027591D">
        <w:trPr>
          <w:trHeight w:val="300"/>
        </w:trPr>
        <w:tc>
          <w:tcPr>
            <w:tcW w:w="1554" w:type="pct"/>
            <w:shd w:val="clear" w:color="auto" w:fill="auto"/>
            <w:vAlign w:val="center"/>
          </w:tcPr>
          <w:p w14:paraId="1009293F" w14:textId="77777777" w:rsidR="00B26513" w:rsidRPr="00953054" w:rsidRDefault="00B26513" w:rsidP="00B26513">
            <w:pPr>
              <w:autoSpaceDE/>
              <w:autoSpaceDN/>
              <w:spacing w:line="276" w:lineRule="auto"/>
              <w:jc w:val="both"/>
              <w:rPr>
                <w:sz w:val="22"/>
                <w:szCs w:val="22"/>
                <w:lang w:val="en-US"/>
              </w:rPr>
            </w:pPr>
            <w:r w:rsidRPr="00953054">
              <w:rPr>
                <w:sz w:val="22"/>
                <w:szCs w:val="22"/>
                <w:lang w:val="en-US"/>
              </w:rPr>
              <w:t>Employee costs</w:t>
            </w:r>
          </w:p>
        </w:tc>
        <w:tc>
          <w:tcPr>
            <w:tcW w:w="574" w:type="pct"/>
            <w:shd w:val="clear" w:color="auto" w:fill="auto"/>
            <w:noWrap/>
            <w:vAlign w:val="center"/>
          </w:tcPr>
          <w:p w14:paraId="4A8015CD"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2ED130FE"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2A5139BF"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09211414"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550C05E0"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5" w:type="pct"/>
            <w:shd w:val="clear" w:color="auto" w:fill="auto"/>
            <w:noWrap/>
          </w:tcPr>
          <w:p w14:paraId="494A4E92" w14:textId="53DA9E55" w:rsidR="00B26513" w:rsidRPr="00953054" w:rsidRDefault="00B26513" w:rsidP="00B26513">
            <w:pPr>
              <w:autoSpaceDE/>
              <w:autoSpaceDN/>
              <w:spacing w:line="276" w:lineRule="auto"/>
              <w:jc w:val="center"/>
              <w:rPr>
                <w:sz w:val="22"/>
                <w:szCs w:val="22"/>
                <w:lang w:val="en-US"/>
              </w:rPr>
            </w:pPr>
            <w:r w:rsidRPr="005B0DA2">
              <w:rPr>
                <w:sz w:val="22"/>
                <w:szCs w:val="22"/>
                <w:lang w:val="en-US"/>
              </w:rPr>
              <w:t>x%</w:t>
            </w:r>
          </w:p>
        </w:tc>
      </w:tr>
      <w:tr w:rsidR="00B26513" w:rsidRPr="00953054" w14:paraId="5E626435" w14:textId="77777777" w:rsidTr="0027591D">
        <w:trPr>
          <w:trHeight w:val="300"/>
        </w:trPr>
        <w:tc>
          <w:tcPr>
            <w:tcW w:w="1554" w:type="pct"/>
            <w:shd w:val="clear" w:color="auto" w:fill="auto"/>
            <w:vAlign w:val="center"/>
          </w:tcPr>
          <w:p w14:paraId="38FEC645" w14:textId="77777777" w:rsidR="00B26513" w:rsidRPr="00953054" w:rsidRDefault="00B26513" w:rsidP="00B26513">
            <w:pPr>
              <w:autoSpaceDE/>
              <w:autoSpaceDN/>
              <w:spacing w:line="276" w:lineRule="auto"/>
              <w:jc w:val="both"/>
              <w:rPr>
                <w:sz w:val="22"/>
                <w:szCs w:val="22"/>
                <w:lang w:val="en-US"/>
              </w:rPr>
            </w:pPr>
            <w:r w:rsidRPr="00953054">
              <w:rPr>
                <w:sz w:val="22"/>
                <w:szCs w:val="22"/>
                <w:lang w:val="en-US"/>
              </w:rPr>
              <w:t>Use of goods and services</w:t>
            </w:r>
          </w:p>
        </w:tc>
        <w:tc>
          <w:tcPr>
            <w:tcW w:w="574" w:type="pct"/>
            <w:shd w:val="clear" w:color="auto" w:fill="auto"/>
            <w:noWrap/>
            <w:vAlign w:val="center"/>
          </w:tcPr>
          <w:p w14:paraId="2109225B"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7677B600"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698E2000"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0C6E7F89"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061F74F4"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5" w:type="pct"/>
            <w:shd w:val="clear" w:color="auto" w:fill="auto"/>
            <w:noWrap/>
          </w:tcPr>
          <w:p w14:paraId="7FD6615F" w14:textId="5F854AB2" w:rsidR="00B26513" w:rsidRPr="00953054" w:rsidRDefault="00B26513" w:rsidP="00B26513">
            <w:pPr>
              <w:autoSpaceDE/>
              <w:autoSpaceDN/>
              <w:spacing w:line="276" w:lineRule="auto"/>
              <w:jc w:val="center"/>
              <w:rPr>
                <w:sz w:val="22"/>
                <w:szCs w:val="22"/>
                <w:lang w:val="en-US"/>
              </w:rPr>
            </w:pPr>
            <w:r w:rsidRPr="005B0DA2">
              <w:rPr>
                <w:sz w:val="22"/>
                <w:szCs w:val="22"/>
                <w:lang w:val="en-US"/>
              </w:rPr>
              <w:t>x%</w:t>
            </w:r>
          </w:p>
        </w:tc>
      </w:tr>
      <w:tr w:rsidR="00B26513" w:rsidRPr="00953054" w14:paraId="0A25189E" w14:textId="77777777" w:rsidTr="0027591D">
        <w:trPr>
          <w:trHeight w:val="300"/>
        </w:trPr>
        <w:tc>
          <w:tcPr>
            <w:tcW w:w="1554" w:type="pct"/>
            <w:shd w:val="clear" w:color="auto" w:fill="auto"/>
            <w:vAlign w:val="center"/>
          </w:tcPr>
          <w:p w14:paraId="7FAB3844" w14:textId="77777777" w:rsidR="00B26513" w:rsidRPr="00953054" w:rsidRDefault="00B26513" w:rsidP="00B26513">
            <w:pPr>
              <w:autoSpaceDE/>
              <w:autoSpaceDN/>
              <w:spacing w:line="276" w:lineRule="auto"/>
              <w:jc w:val="both"/>
              <w:rPr>
                <w:sz w:val="22"/>
                <w:szCs w:val="22"/>
                <w:lang w:val="en-US"/>
              </w:rPr>
            </w:pPr>
            <w:r w:rsidRPr="00953054">
              <w:rPr>
                <w:sz w:val="22"/>
                <w:szCs w:val="22"/>
                <w:lang w:val="en-US"/>
              </w:rPr>
              <w:lastRenderedPageBreak/>
              <w:t>Transfers to other Government Entities</w:t>
            </w:r>
          </w:p>
        </w:tc>
        <w:tc>
          <w:tcPr>
            <w:tcW w:w="574" w:type="pct"/>
            <w:shd w:val="clear" w:color="auto" w:fill="auto"/>
            <w:noWrap/>
            <w:vAlign w:val="center"/>
          </w:tcPr>
          <w:p w14:paraId="669A81EF"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5077A9FB"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19C0DB33"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16A60547"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7A252EC9"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5" w:type="pct"/>
            <w:shd w:val="clear" w:color="auto" w:fill="auto"/>
            <w:noWrap/>
          </w:tcPr>
          <w:p w14:paraId="7F80C57C" w14:textId="748C0451" w:rsidR="00B26513" w:rsidRPr="00953054" w:rsidRDefault="00B26513" w:rsidP="00B26513">
            <w:pPr>
              <w:autoSpaceDE/>
              <w:autoSpaceDN/>
              <w:spacing w:line="276" w:lineRule="auto"/>
              <w:jc w:val="center"/>
              <w:rPr>
                <w:sz w:val="22"/>
                <w:szCs w:val="22"/>
                <w:lang w:val="en-US"/>
              </w:rPr>
            </w:pPr>
            <w:r w:rsidRPr="005B0DA2">
              <w:rPr>
                <w:sz w:val="22"/>
                <w:szCs w:val="22"/>
                <w:lang w:val="en-US"/>
              </w:rPr>
              <w:t>x%</w:t>
            </w:r>
          </w:p>
        </w:tc>
      </w:tr>
      <w:tr w:rsidR="00B26513" w:rsidRPr="00953054" w14:paraId="2CF22078" w14:textId="77777777" w:rsidTr="0027591D">
        <w:trPr>
          <w:trHeight w:val="300"/>
        </w:trPr>
        <w:tc>
          <w:tcPr>
            <w:tcW w:w="1554" w:type="pct"/>
            <w:shd w:val="clear" w:color="auto" w:fill="auto"/>
            <w:vAlign w:val="center"/>
          </w:tcPr>
          <w:p w14:paraId="4C2E0E89" w14:textId="77777777" w:rsidR="00B26513" w:rsidRPr="00953054" w:rsidRDefault="00B26513" w:rsidP="00B26513">
            <w:pPr>
              <w:autoSpaceDE/>
              <w:autoSpaceDN/>
              <w:spacing w:line="276" w:lineRule="auto"/>
              <w:jc w:val="both"/>
              <w:rPr>
                <w:sz w:val="22"/>
                <w:szCs w:val="22"/>
                <w:lang w:val="en-US"/>
              </w:rPr>
            </w:pPr>
            <w:r w:rsidRPr="00953054">
              <w:rPr>
                <w:sz w:val="22"/>
                <w:szCs w:val="22"/>
                <w:lang w:val="en-US"/>
              </w:rPr>
              <w:t>Other Grants and Subsidies</w:t>
            </w:r>
          </w:p>
        </w:tc>
        <w:tc>
          <w:tcPr>
            <w:tcW w:w="574" w:type="pct"/>
            <w:shd w:val="clear" w:color="auto" w:fill="auto"/>
            <w:noWrap/>
            <w:vAlign w:val="center"/>
          </w:tcPr>
          <w:p w14:paraId="1DF06CE5"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2B8E5FD7"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0FFF7BFF"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5744A4A6"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7F6D6B4A"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5" w:type="pct"/>
            <w:shd w:val="clear" w:color="auto" w:fill="auto"/>
            <w:noWrap/>
          </w:tcPr>
          <w:p w14:paraId="23B9E0CF" w14:textId="087ECE24" w:rsidR="00B26513" w:rsidRPr="00953054" w:rsidRDefault="00B26513" w:rsidP="00B26513">
            <w:pPr>
              <w:autoSpaceDE/>
              <w:autoSpaceDN/>
              <w:spacing w:line="276" w:lineRule="auto"/>
              <w:jc w:val="center"/>
              <w:rPr>
                <w:sz w:val="22"/>
                <w:szCs w:val="22"/>
                <w:lang w:val="en-US"/>
              </w:rPr>
            </w:pPr>
            <w:r w:rsidRPr="005B0DA2">
              <w:rPr>
                <w:sz w:val="22"/>
                <w:szCs w:val="22"/>
                <w:lang w:val="en-US"/>
              </w:rPr>
              <w:t>x%</w:t>
            </w:r>
          </w:p>
        </w:tc>
      </w:tr>
      <w:tr w:rsidR="00B26513" w:rsidRPr="00953054" w14:paraId="64009C33" w14:textId="77777777" w:rsidTr="0027591D">
        <w:trPr>
          <w:trHeight w:val="300"/>
        </w:trPr>
        <w:tc>
          <w:tcPr>
            <w:tcW w:w="1554" w:type="pct"/>
            <w:shd w:val="clear" w:color="auto" w:fill="auto"/>
            <w:vAlign w:val="center"/>
          </w:tcPr>
          <w:p w14:paraId="5FD46911" w14:textId="77777777" w:rsidR="00B26513" w:rsidRPr="00953054" w:rsidRDefault="00B26513" w:rsidP="00B26513">
            <w:pPr>
              <w:autoSpaceDE/>
              <w:autoSpaceDN/>
              <w:spacing w:line="276" w:lineRule="auto"/>
              <w:jc w:val="both"/>
              <w:rPr>
                <w:b/>
                <w:sz w:val="22"/>
                <w:szCs w:val="22"/>
              </w:rPr>
            </w:pPr>
            <w:r w:rsidRPr="00953054">
              <w:rPr>
                <w:sz w:val="22"/>
                <w:szCs w:val="22"/>
                <w:lang w:val="en-US"/>
              </w:rPr>
              <w:t>Finance costs</w:t>
            </w:r>
          </w:p>
        </w:tc>
        <w:tc>
          <w:tcPr>
            <w:tcW w:w="574" w:type="pct"/>
            <w:shd w:val="clear" w:color="auto" w:fill="auto"/>
            <w:noWrap/>
            <w:vAlign w:val="center"/>
          </w:tcPr>
          <w:p w14:paraId="72CFAA55"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23C67412"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0F5F8D51"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5FBD076F"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71D31133"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5" w:type="pct"/>
            <w:shd w:val="clear" w:color="auto" w:fill="auto"/>
            <w:noWrap/>
          </w:tcPr>
          <w:p w14:paraId="4947D69A" w14:textId="1E1B160B" w:rsidR="00B26513" w:rsidRPr="00953054" w:rsidRDefault="00B26513" w:rsidP="00B26513">
            <w:pPr>
              <w:autoSpaceDE/>
              <w:autoSpaceDN/>
              <w:spacing w:line="276" w:lineRule="auto"/>
              <w:jc w:val="center"/>
              <w:rPr>
                <w:sz w:val="22"/>
                <w:szCs w:val="22"/>
                <w:lang w:val="en-US"/>
              </w:rPr>
            </w:pPr>
            <w:r w:rsidRPr="005B0DA2">
              <w:rPr>
                <w:sz w:val="22"/>
                <w:szCs w:val="22"/>
                <w:lang w:val="en-US"/>
              </w:rPr>
              <w:t>x%</w:t>
            </w:r>
          </w:p>
        </w:tc>
      </w:tr>
      <w:tr w:rsidR="00B26513" w:rsidRPr="00953054" w14:paraId="27CEAFE3" w14:textId="77777777" w:rsidTr="0027591D">
        <w:trPr>
          <w:trHeight w:val="300"/>
        </w:trPr>
        <w:tc>
          <w:tcPr>
            <w:tcW w:w="1554" w:type="pct"/>
            <w:shd w:val="clear" w:color="auto" w:fill="auto"/>
            <w:vAlign w:val="center"/>
          </w:tcPr>
          <w:p w14:paraId="06752A98" w14:textId="77777777" w:rsidR="00B26513" w:rsidRPr="00953054" w:rsidRDefault="00B26513" w:rsidP="00B26513">
            <w:pPr>
              <w:autoSpaceDE/>
              <w:autoSpaceDN/>
              <w:spacing w:line="276" w:lineRule="auto"/>
              <w:jc w:val="both"/>
              <w:rPr>
                <w:b/>
                <w:sz w:val="22"/>
                <w:szCs w:val="22"/>
              </w:rPr>
            </w:pPr>
            <w:r w:rsidRPr="00953054">
              <w:rPr>
                <w:color w:val="000000" w:themeColor="text1"/>
                <w:sz w:val="22"/>
                <w:szCs w:val="22"/>
                <w:lang w:val="en-US"/>
              </w:rPr>
              <w:t>Social Benefits</w:t>
            </w:r>
          </w:p>
        </w:tc>
        <w:tc>
          <w:tcPr>
            <w:tcW w:w="574" w:type="pct"/>
            <w:shd w:val="clear" w:color="auto" w:fill="auto"/>
            <w:noWrap/>
            <w:vAlign w:val="center"/>
          </w:tcPr>
          <w:p w14:paraId="57EFC96E"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250F745A"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5CEF700B"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68AA3D8B"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6607FEBF"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5" w:type="pct"/>
            <w:shd w:val="clear" w:color="auto" w:fill="auto"/>
            <w:noWrap/>
          </w:tcPr>
          <w:p w14:paraId="5BC4CBE3" w14:textId="1D49EBEA" w:rsidR="00B26513" w:rsidRPr="00953054" w:rsidRDefault="00B26513" w:rsidP="00B26513">
            <w:pPr>
              <w:autoSpaceDE/>
              <w:autoSpaceDN/>
              <w:spacing w:line="276" w:lineRule="auto"/>
              <w:jc w:val="center"/>
              <w:rPr>
                <w:sz w:val="22"/>
                <w:szCs w:val="22"/>
                <w:lang w:val="en-US"/>
              </w:rPr>
            </w:pPr>
            <w:r w:rsidRPr="005B0DA2">
              <w:rPr>
                <w:sz w:val="22"/>
                <w:szCs w:val="22"/>
                <w:lang w:val="en-US"/>
              </w:rPr>
              <w:t>x%</w:t>
            </w:r>
          </w:p>
        </w:tc>
      </w:tr>
      <w:tr w:rsidR="00B26513" w:rsidRPr="00953054" w14:paraId="07D22058" w14:textId="77777777" w:rsidTr="0027591D">
        <w:trPr>
          <w:trHeight w:val="300"/>
        </w:trPr>
        <w:tc>
          <w:tcPr>
            <w:tcW w:w="1554" w:type="pct"/>
            <w:shd w:val="clear" w:color="auto" w:fill="auto"/>
            <w:vAlign w:val="bottom"/>
          </w:tcPr>
          <w:p w14:paraId="3F3E6AEF" w14:textId="77777777" w:rsidR="00B26513" w:rsidRPr="00953054" w:rsidRDefault="00B26513" w:rsidP="00B26513">
            <w:pPr>
              <w:autoSpaceDE/>
              <w:autoSpaceDN/>
              <w:spacing w:line="276" w:lineRule="auto"/>
              <w:jc w:val="both"/>
              <w:rPr>
                <w:sz w:val="22"/>
                <w:szCs w:val="22"/>
                <w:lang w:val="en-US"/>
              </w:rPr>
            </w:pPr>
            <w:r w:rsidRPr="00953054">
              <w:rPr>
                <w:b/>
                <w:sz w:val="22"/>
                <w:szCs w:val="22"/>
              </w:rPr>
              <w:t>Total Expenses</w:t>
            </w:r>
          </w:p>
        </w:tc>
        <w:tc>
          <w:tcPr>
            <w:tcW w:w="574" w:type="pct"/>
            <w:shd w:val="clear" w:color="auto" w:fill="auto"/>
            <w:noWrap/>
            <w:vAlign w:val="center"/>
          </w:tcPr>
          <w:p w14:paraId="58993A00" w14:textId="77777777" w:rsidR="00B26513" w:rsidRPr="00953054" w:rsidRDefault="00B26513" w:rsidP="00B26513">
            <w:pPr>
              <w:autoSpaceDE/>
              <w:autoSpaceDN/>
              <w:spacing w:line="276" w:lineRule="auto"/>
              <w:jc w:val="center"/>
              <w:rPr>
                <w:b/>
                <w:bCs/>
                <w:sz w:val="22"/>
                <w:szCs w:val="22"/>
                <w:lang w:val="en-US"/>
              </w:rPr>
            </w:pPr>
            <w:r w:rsidRPr="00953054">
              <w:rPr>
                <w:b/>
                <w:bCs/>
                <w:sz w:val="22"/>
                <w:szCs w:val="22"/>
                <w:lang w:val="en-US"/>
              </w:rPr>
              <w:t>xx</w:t>
            </w:r>
          </w:p>
        </w:tc>
        <w:tc>
          <w:tcPr>
            <w:tcW w:w="574" w:type="pct"/>
            <w:shd w:val="clear" w:color="auto" w:fill="auto"/>
            <w:noWrap/>
            <w:vAlign w:val="center"/>
          </w:tcPr>
          <w:p w14:paraId="0952F06A" w14:textId="77777777" w:rsidR="00B26513" w:rsidRPr="00953054" w:rsidRDefault="00B26513" w:rsidP="00B26513">
            <w:pPr>
              <w:autoSpaceDE/>
              <w:autoSpaceDN/>
              <w:spacing w:line="276" w:lineRule="auto"/>
              <w:jc w:val="center"/>
              <w:rPr>
                <w:b/>
                <w:bCs/>
                <w:sz w:val="22"/>
                <w:szCs w:val="22"/>
                <w:lang w:val="en-US"/>
              </w:rPr>
            </w:pPr>
            <w:r w:rsidRPr="00953054">
              <w:rPr>
                <w:b/>
                <w:bCs/>
                <w:sz w:val="22"/>
                <w:szCs w:val="22"/>
                <w:lang w:val="en-US"/>
              </w:rPr>
              <w:t>xx</w:t>
            </w:r>
          </w:p>
        </w:tc>
        <w:tc>
          <w:tcPr>
            <w:tcW w:w="574" w:type="pct"/>
            <w:shd w:val="clear" w:color="auto" w:fill="auto"/>
            <w:noWrap/>
            <w:vAlign w:val="center"/>
          </w:tcPr>
          <w:p w14:paraId="4DDDC0E3" w14:textId="77777777" w:rsidR="00B26513" w:rsidRPr="00953054" w:rsidRDefault="00B26513" w:rsidP="00B26513">
            <w:pPr>
              <w:autoSpaceDE/>
              <w:autoSpaceDN/>
              <w:spacing w:line="276" w:lineRule="auto"/>
              <w:jc w:val="center"/>
              <w:rPr>
                <w:b/>
                <w:bCs/>
                <w:sz w:val="22"/>
                <w:szCs w:val="22"/>
                <w:lang w:val="en-US"/>
              </w:rPr>
            </w:pPr>
            <w:r w:rsidRPr="00953054">
              <w:rPr>
                <w:b/>
                <w:bCs/>
                <w:sz w:val="22"/>
                <w:szCs w:val="22"/>
                <w:lang w:val="en-US"/>
              </w:rPr>
              <w:t>xx</w:t>
            </w:r>
          </w:p>
        </w:tc>
        <w:tc>
          <w:tcPr>
            <w:tcW w:w="574" w:type="pct"/>
            <w:shd w:val="clear" w:color="auto" w:fill="auto"/>
            <w:noWrap/>
            <w:vAlign w:val="center"/>
          </w:tcPr>
          <w:p w14:paraId="4F3DAF03" w14:textId="77777777" w:rsidR="00B26513" w:rsidRPr="00953054" w:rsidRDefault="00B26513" w:rsidP="00B26513">
            <w:pPr>
              <w:autoSpaceDE/>
              <w:autoSpaceDN/>
              <w:spacing w:line="276" w:lineRule="auto"/>
              <w:jc w:val="center"/>
              <w:rPr>
                <w:b/>
                <w:bCs/>
                <w:sz w:val="22"/>
                <w:szCs w:val="22"/>
                <w:lang w:val="en-US"/>
              </w:rPr>
            </w:pPr>
            <w:r w:rsidRPr="00953054">
              <w:rPr>
                <w:b/>
                <w:bCs/>
                <w:sz w:val="22"/>
                <w:szCs w:val="22"/>
                <w:lang w:val="en-US"/>
              </w:rPr>
              <w:t>xx</w:t>
            </w:r>
          </w:p>
        </w:tc>
        <w:tc>
          <w:tcPr>
            <w:tcW w:w="574" w:type="pct"/>
            <w:shd w:val="clear" w:color="auto" w:fill="auto"/>
            <w:noWrap/>
            <w:vAlign w:val="center"/>
          </w:tcPr>
          <w:p w14:paraId="0C6FEB2C" w14:textId="77777777" w:rsidR="00B26513" w:rsidRPr="00953054" w:rsidRDefault="00B26513" w:rsidP="00B26513">
            <w:pPr>
              <w:autoSpaceDE/>
              <w:autoSpaceDN/>
              <w:spacing w:line="276" w:lineRule="auto"/>
              <w:jc w:val="center"/>
              <w:rPr>
                <w:b/>
                <w:bCs/>
                <w:sz w:val="22"/>
                <w:szCs w:val="22"/>
                <w:lang w:val="en-US"/>
              </w:rPr>
            </w:pPr>
            <w:r w:rsidRPr="00953054">
              <w:rPr>
                <w:b/>
                <w:bCs/>
                <w:sz w:val="22"/>
                <w:szCs w:val="22"/>
                <w:lang w:val="en-US"/>
              </w:rPr>
              <w:t>xx</w:t>
            </w:r>
          </w:p>
        </w:tc>
        <w:tc>
          <w:tcPr>
            <w:tcW w:w="575" w:type="pct"/>
            <w:shd w:val="clear" w:color="auto" w:fill="auto"/>
            <w:noWrap/>
          </w:tcPr>
          <w:p w14:paraId="3C9DABBC" w14:textId="7D500D38" w:rsidR="00B26513" w:rsidRPr="00953054" w:rsidRDefault="00B26513" w:rsidP="00B26513">
            <w:pPr>
              <w:autoSpaceDE/>
              <w:autoSpaceDN/>
              <w:spacing w:line="276" w:lineRule="auto"/>
              <w:jc w:val="center"/>
              <w:rPr>
                <w:b/>
                <w:bCs/>
                <w:sz w:val="22"/>
                <w:szCs w:val="22"/>
                <w:lang w:val="en-US"/>
              </w:rPr>
            </w:pPr>
            <w:r w:rsidRPr="005B0DA2">
              <w:rPr>
                <w:sz w:val="22"/>
                <w:szCs w:val="22"/>
                <w:lang w:val="en-US"/>
              </w:rPr>
              <w:t>x%</w:t>
            </w:r>
          </w:p>
        </w:tc>
      </w:tr>
      <w:tr w:rsidR="00B26513" w:rsidRPr="00953054" w14:paraId="377E143F" w14:textId="77777777" w:rsidTr="0027591D">
        <w:trPr>
          <w:trHeight w:val="300"/>
        </w:trPr>
        <w:tc>
          <w:tcPr>
            <w:tcW w:w="1554" w:type="pct"/>
            <w:shd w:val="clear" w:color="auto" w:fill="auto"/>
            <w:vAlign w:val="bottom"/>
          </w:tcPr>
          <w:p w14:paraId="232F89AA" w14:textId="77777777" w:rsidR="00B26513" w:rsidRPr="00953054" w:rsidRDefault="00B26513" w:rsidP="00B26513">
            <w:pPr>
              <w:autoSpaceDE/>
              <w:autoSpaceDN/>
              <w:spacing w:line="276" w:lineRule="auto"/>
              <w:jc w:val="both"/>
              <w:rPr>
                <w:b/>
                <w:sz w:val="22"/>
                <w:szCs w:val="22"/>
              </w:rPr>
            </w:pPr>
            <w:r w:rsidRPr="00953054">
              <w:rPr>
                <w:b/>
                <w:sz w:val="22"/>
                <w:szCs w:val="22"/>
              </w:rPr>
              <w:t>Surplus/ deficit</w:t>
            </w:r>
          </w:p>
        </w:tc>
        <w:tc>
          <w:tcPr>
            <w:tcW w:w="574" w:type="pct"/>
            <w:shd w:val="clear" w:color="auto" w:fill="auto"/>
            <w:noWrap/>
            <w:vAlign w:val="center"/>
          </w:tcPr>
          <w:p w14:paraId="71C11359"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1710404F"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657FDDA8"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75675064"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4" w:type="pct"/>
            <w:shd w:val="clear" w:color="auto" w:fill="auto"/>
            <w:noWrap/>
            <w:vAlign w:val="center"/>
          </w:tcPr>
          <w:p w14:paraId="17840EC8" w14:textId="77777777" w:rsidR="00B26513" w:rsidRPr="00953054" w:rsidRDefault="00B26513" w:rsidP="00B26513">
            <w:pPr>
              <w:autoSpaceDE/>
              <w:autoSpaceDN/>
              <w:spacing w:line="276" w:lineRule="auto"/>
              <w:jc w:val="center"/>
              <w:rPr>
                <w:sz w:val="22"/>
                <w:szCs w:val="22"/>
                <w:lang w:val="en-US"/>
              </w:rPr>
            </w:pPr>
            <w:r w:rsidRPr="00953054">
              <w:rPr>
                <w:sz w:val="22"/>
                <w:szCs w:val="22"/>
                <w:lang w:val="en-US"/>
              </w:rPr>
              <w:t>xx</w:t>
            </w:r>
          </w:p>
        </w:tc>
        <w:tc>
          <w:tcPr>
            <w:tcW w:w="575" w:type="pct"/>
            <w:shd w:val="clear" w:color="auto" w:fill="auto"/>
            <w:noWrap/>
          </w:tcPr>
          <w:p w14:paraId="4037CB46" w14:textId="4D80490F" w:rsidR="00B26513" w:rsidRPr="00953054" w:rsidRDefault="00B26513" w:rsidP="00B26513">
            <w:pPr>
              <w:autoSpaceDE/>
              <w:autoSpaceDN/>
              <w:spacing w:line="276" w:lineRule="auto"/>
              <w:jc w:val="center"/>
              <w:rPr>
                <w:sz w:val="22"/>
                <w:szCs w:val="22"/>
                <w:lang w:val="en-US"/>
              </w:rPr>
            </w:pPr>
            <w:r w:rsidRPr="005B0DA2">
              <w:rPr>
                <w:sz w:val="22"/>
                <w:szCs w:val="22"/>
                <w:lang w:val="en-US"/>
              </w:rPr>
              <w:t>x%</w:t>
            </w:r>
          </w:p>
        </w:tc>
      </w:tr>
    </w:tbl>
    <w:p w14:paraId="68B1352D" w14:textId="77777777" w:rsidR="00675A5A" w:rsidRDefault="00675A5A" w:rsidP="007558E2"/>
    <w:p w14:paraId="15D0F06E" w14:textId="77777777" w:rsidR="00817E94" w:rsidRPr="00B630AD" w:rsidRDefault="00817E94" w:rsidP="007558E2">
      <w:pPr>
        <w:ind w:firstLine="720"/>
        <w:rPr>
          <w:color w:val="000000"/>
          <w:lang w:val="en-US"/>
        </w:rPr>
      </w:pPr>
    </w:p>
    <w:p w14:paraId="4E3481A4" w14:textId="77777777" w:rsidR="00B80678" w:rsidRPr="00AC4706" w:rsidRDefault="00B80678" w:rsidP="00B80678">
      <w:pPr>
        <w:spacing w:line="360" w:lineRule="auto"/>
        <w:jc w:val="both"/>
        <w:rPr>
          <w:b/>
          <w:bCs/>
          <w:i/>
          <w:sz w:val="22"/>
          <w:szCs w:val="22"/>
        </w:rPr>
      </w:pPr>
      <w:r w:rsidRPr="00953054">
        <w:rPr>
          <w:b/>
          <w:bCs/>
          <w:i/>
          <w:sz w:val="22"/>
          <w:szCs w:val="22"/>
        </w:rPr>
        <w:t>Budget Notes</w:t>
      </w:r>
    </w:p>
    <w:p w14:paraId="4F5E60D2" w14:textId="77777777" w:rsidR="00B80678" w:rsidRPr="00953054" w:rsidRDefault="00B80678" w:rsidP="00B80678">
      <w:pPr>
        <w:pStyle w:val="NormalWeb"/>
        <w:spacing w:before="0" w:beforeAutospacing="0"/>
        <w:jc w:val="both"/>
        <w:rPr>
          <w:color w:val="000000"/>
          <w:sz w:val="22"/>
          <w:szCs w:val="22"/>
          <w:lang w:eastAsia="en-GB"/>
        </w:rPr>
      </w:pPr>
      <w:r w:rsidRPr="00953054">
        <w:rPr>
          <w:color w:val="000000"/>
          <w:sz w:val="22"/>
          <w:szCs w:val="22"/>
        </w:rPr>
        <w:t>Provide below a commentary on significant underutilization (below 90% of utilization) and any overutilization (IPSAS 24.14)Provide an explanation of changes between original and final budget indicating whether the difference is due to reallocations or other causes. (IPSAS 24.29</w:t>
      </w:r>
    </w:p>
    <w:p w14:paraId="2DD48D11" w14:textId="77777777" w:rsidR="00B80678" w:rsidRDefault="00B80678" w:rsidP="007558E2">
      <w:pPr>
        <w:rPr>
          <w:color w:val="000000"/>
          <w:lang w:val="en-US"/>
        </w:rPr>
      </w:pPr>
    </w:p>
    <w:p w14:paraId="0BA45AB8" w14:textId="53744053" w:rsidR="000641C0" w:rsidRDefault="00E15B7A" w:rsidP="007558E2">
      <w:pPr>
        <w:rPr>
          <w:color w:val="000000"/>
          <w:lang w:val="en-US"/>
        </w:rPr>
      </w:pPr>
      <w:r>
        <w:rPr>
          <w:color w:val="000000"/>
          <w:lang w:val="en-US"/>
        </w:rPr>
        <w:t>The County Consolidated</w:t>
      </w:r>
      <w:r w:rsidR="000641C0" w:rsidRPr="00B630AD">
        <w:rPr>
          <w:color w:val="000000"/>
          <w:lang w:val="en-US"/>
        </w:rPr>
        <w:t xml:space="preserve"> financial statements were approved on ___________ </w:t>
      </w:r>
      <w:r w:rsidR="00EB1AF3">
        <w:rPr>
          <w:color w:val="000000"/>
          <w:lang w:val="en-US"/>
        </w:rPr>
        <w:t>20</w:t>
      </w:r>
      <w:r w:rsidR="00FE4DC7">
        <w:rPr>
          <w:color w:val="000000"/>
          <w:lang w:val="en-US"/>
        </w:rPr>
        <w:t>xx</w:t>
      </w:r>
      <w:r w:rsidR="00EB1AF3" w:rsidRPr="00B630AD">
        <w:rPr>
          <w:color w:val="000000"/>
          <w:lang w:val="en-US"/>
        </w:rPr>
        <w:t xml:space="preserve"> </w:t>
      </w:r>
      <w:r w:rsidR="000641C0" w:rsidRPr="00B630AD">
        <w:rPr>
          <w:color w:val="000000"/>
          <w:lang w:val="en-US"/>
        </w:rPr>
        <w:t>and signed by:</w:t>
      </w:r>
    </w:p>
    <w:p w14:paraId="5932420E" w14:textId="781CF098" w:rsidR="00675A5A" w:rsidRDefault="00675A5A" w:rsidP="007558E2">
      <w:pPr>
        <w:rPr>
          <w:color w:val="000000"/>
          <w:lang w:val="en-US"/>
        </w:rPr>
      </w:pPr>
    </w:p>
    <w:p w14:paraId="15951CB4" w14:textId="77777777" w:rsidR="004A1F80" w:rsidRDefault="004A1F80" w:rsidP="007558E2"/>
    <w:tbl>
      <w:tblPr>
        <w:tblW w:w="5000" w:type="pct"/>
        <w:tblLook w:val="04A0" w:firstRow="1" w:lastRow="0" w:firstColumn="1" w:lastColumn="0" w:noHBand="0" w:noVBand="1"/>
      </w:tblPr>
      <w:tblGrid>
        <w:gridCol w:w="6480"/>
        <w:gridCol w:w="6480"/>
      </w:tblGrid>
      <w:tr w:rsidR="007619D4" w:rsidRPr="007010F1" w14:paraId="57941896" w14:textId="77777777" w:rsidTr="007010F1">
        <w:trPr>
          <w:trHeight w:val="340"/>
        </w:trPr>
        <w:tc>
          <w:tcPr>
            <w:tcW w:w="2500" w:type="pct"/>
            <w:shd w:val="clear" w:color="auto" w:fill="auto"/>
            <w:vAlign w:val="bottom"/>
          </w:tcPr>
          <w:p w14:paraId="147ADC04" w14:textId="77777777" w:rsidR="007619D4" w:rsidRPr="007010F1" w:rsidRDefault="007619D4" w:rsidP="007010F1">
            <w:pPr>
              <w:rPr>
                <w:color w:val="000000"/>
                <w:lang w:val="en-US"/>
              </w:rPr>
            </w:pPr>
            <w:r w:rsidRPr="007010F1">
              <w:rPr>
                <w:b/>
                <w:bCs/>
                <w:sz w:val="22"/>
                <w:szCs w:val="22"/>
              </w:rPr>
              <w:t>………………………………………..</w:t>
            </w:r>
          </w:p>
        </w:tc>
        <w:tc>
          <w:tcPr>
            <w:tcW w:w="2500" w:type="pct"/>
            <w:shd w:val="clear" w:color="auto" w:fill="auto"/>
            <w:vAlign w:val="bottom"/>
          </w:tcPr>
          <w:p w14:paraId="485748E3" w14:textId="77777777" w:rsidR="007619D4" w:rsidRPr="007010F1" w:rsidRDefault="007619D4" w:rsidP="007010F1">
            <w:pPr>
              <w:rPr>
                <w:color w:val="000000"/>
                <w:lang w:val="en-US"/>
              </w:rPr>
            </w:pPr>
            <w:r w:rsidRPr="007010F1">
              <w:rPr>
                <w:b/>
                <w:bCs/>
                <w:sz w:val="22"/>
                <w:szCs w:val="22"/>
              </w:rPr>
              <w:t>………………………………………….</w:t>
            </w:r>
          </w:p>
        </w:tc>
      </w:tr>
      <w:tr w:rsidR="007619D4" w:rsidRPr="007010F1" w14:paraId="3004BC9A" w14:textId="77777777" w:rsidTr="007010F1">
        <w:trPr>
          <w:trHeight w:val="340"/>
        </w:trPr>
        <w:tc>
          <w:tcPr>
            <w:tcW w:w="2500" w:type="pct"/>
            <w:shd w:val="clear" w:color="auto" w:fill="auto"/>
            <w:vAlign w:val="bottom"/>
          </w:tcPr>
          <w:p w14:paraId="67801073" w14:textId="77777777" w:rsidR="007619D4" w:rsidRPr="007010F1" w:rsidRDefault="007619D4" w:rsidP="007010F1">
            <w:pPr>
              <w:rPr>
                <w:color w:val="000000"/>
                <w:lang w:val="en-US"/>
              </w:rPr>
            </w:pPr>
            <w:r w:rsidRPr="007010F1">
              <w:rPr>
                <w:b/>
                <w:bCs/>
                <w:sz w:val="22"/>
                <w:szCs w:val="22"/>
              </w:rPr>
              <w:t>Name:</w:t>
            </w:r>
            <w:r w:rsidRPr="007010F1">
              <w:rPr>
                <w:b/>
                <w:bCs/>
                <w:sz w:val="22"/>
                <w:szCs w:val="22"/>
              </w:rPr>
              <w:tab/>
            </w:r>
            <w:r w:rsidRPr="007010F1">
              <w:rPr>
                <w:b/>
                <w:bCs/>
                <w:sz w:val="22"/>
                <w:szCs w:val="22"/>
              </w:rPr>
              <w:tab/>
            </w:r>
          </w:p>
        </w:tc>
        <w:tc>
          <w:tcPr>
            <w:tcW w:w="2500" w:type="pct"/>
            <w:shd w:val="clear" w:color="auto" w:fill="auto"/>
            <w:vAlign w:val="bottom"/>
          </w:tcPr>
          <w:p w14:paraId="37040370" w14:textId="77777777" w:rsidR="007619D4" w:rsidRPr="007010F1" w:rsidRDefault="007619D4" w:rsidP="007010F1">
            <w:pPr>
              <w:rPr>
                <w:color w:val="000000"/>
                <w:lang w:val="en-US"/>
              </w:rPr>
            </w:pPr>
            <w:r w:rsidRPr="007010F1">
              <w:rPr>
                <w:b/>
                <w:bCs/>
                <w:sz w:val="22"/>
                <w:szCs w:val="22"/>
              </w:rPr>
              <w:t>Name:</w:t>
            </w:r>
            <w:r w:rsidRPr="007010F1">
              <w:rPr>
                <w:b/>
                <w:bCs/>
                <w:sz w:val="22"/>
                <w:szCs w:val="22"/>
              </w:rPr>
              <w:tab/>
            </w:r>
            <w:r w:rsidRPr="007010F1">
              <w:rPr>
                <w:b/>
                <w:bCs/>
                <w:sz w:val="22"/>
                <w:szCs w:val="22"/>
              </w:rPr>
              <w:tab/>
            </w:r>
          </w:p>
        </w:tc>
      </w:tr>
      <w:tr w:rsidR="007619D4" w:rsidRPr="007010F1" w14:paraId="3CB42B8D" w14:textId="77777777" w:rsidTr="007010F1">
        <w:trPr>
          <w:trHeight w:val="340"/>
        </w:trPr>
        <w:tc>
          <w:tcPr>
            <w:tcW w:w="2500" w:type="pct"/>
            <w:shd w:val="clear" w:color="auto" w:fill="auto"/>
            <w:vAlign w:val="bottom"/>
          </w:tcPr>
          <w:p w14:paraId="40C41C6A" w14:textId="77777777" w:rsidR="007619D4" w:rsidRPr="007010F1" w:rsidRDefault="007619D4" w:rsidP="007010F1">
            <w:pPr>
              <w:rPr>
                <w:color w:val="000000"/>
                <w:lang w:val="en-US"/>
              </w:rPr>
            </w:pPr>
            <w:r w:rsidRPr="007010F1">
              <w:rPr>
                <w:b/>
                <w:bCs/>
                <w:sz w:val="22"/>
                <w:szCs w:val="22"/>
              </w:rPr>
              <w:t>Chief Officer</w:t>
            </w:r>
            <w:r w:rsidR="00E15B7A">
              <w:rPr>
                <w:b/>
                <w:bCs/>
                <w:sz w:val="22"/>
                <w:szCs w:val="22"/>
              </w:rPr>
              <w:t xml:space="preserve"> - Finance</w:t>
            </w:r>
            <w:r w:rsidRPr="007010F1">
              <w:rPr>
                <w:b/>
                <w:bCs/>
                <w:sz w:val="22"/>
                <w:szCs w:val="22"/>
              </w:rPr>
              <w:tab/>
            </w:r>
          </w:p>
        </w:tc>
        <w:tc>
          <w:tcPr>
            <w:tcW w:w="2500" w:type="pct"/>
            <w:shd w:val="clear" w:color="auto" w:fill="auto"/>
            <w:vAlign w:val="bottom"/>
          </w:tcPr>
          <w:p w14:paraId="3E82D863" w14:textId="42516892" w:rsidR="007619D4" w:rsidRPr="007010F1" w:rsidRDefault="00693FB1" w:rsidP="007010F1">
            <w:pPr>
              <w:rPr>
                <w:color w:val="000000"/>
                <w:lang w:val="en-US"/>
              </w:rPr>
            </w:pPr>
            <w:r w:rsidRPr="00953054">
              <w:rPr>
                <w:b/>
                <w:bCs/>
                <w:iCs/>
                <w:sz w:val="22"/>
                <w:szCs w:val="22"/>
              </w:rPr>
              <w:t>Director Accounting Services /CFO</w:t>
            </w:r>
          </w:p>
        </w:tc>
      </w:tr>
      <w:tr w:rsidR="007619D4" w:rsidRPr="007010F1" w14:paraId="607C9CC3" w14:textId="77777777" w:rsidTr="007010F1">
        <w:trPr>
          <w:trHeight w:val="340"/>
        </w:trPr>
        <w:tc>
          <w:tcPr>
            <w:tcW w:w="2500" w:type="pct"/>
            <w:shd w:val="clear" w:color="auto" w:fill="auto"/>
            <w:vAlign w:val="bottom"/>
          </w:tcPr>
          <w:p w14:paraId="66F7950A" w14:textId="77777777" w:rsidR="007619D4" w:rsidRPr="007010F1" w:rsidRDefault="007619D4" w:rsidP="007010F1">
            <w:pPr>
              <w:rPr>
                <w:color w:val="000000"/>
                <w:lang w:val="en-US"/>
              </w:rPr>
            </w:pPr>
          </w:p>
        </w:tc>
        <w:tc>
          <w:tcPr>
            <w:tcW w:w="2500" w:type="pct"/>
            <w:shd w:val="clear" w:color="auto" w:fill="auto"/>
            <w:vAlign w:val="bottom"/>
          </w:tcPr>
          <w:p w14:paraId="431D9226" w14:textId="0E564E51" w:rsidR="007619D4" w:rsidRPr="007010F1" w:rsidRDefault="007619D4" w:rsidP="007010F1">
            <w:pPr>
              <w:rPr>
                <w:color w:val="000000"/>
                <w:lang w:val="en-US"/>
              </w:rPr>
            </w:pPr>
            <w:r w:rsidRPr="007010F1">
              <w:rPr>
                <w:b/>
                <w:bCs/>
                <w:sz w:val="22"/>
                <w:szCs w:val="22"/>
              </w:rPr>
              <w:t>ICPAK Member Number</w:t>
            </w:r>
            <w:r w:rsidR="00693FB1">
              <w:rPr>
                <w:b/>
                <w:bCs/>
                <w:sz w:val="22"/>
                <w:szCs w:val="22"/>
              </w:rPr>
              <w:t>....................</w:t>
            </w:r>
          </w:p>
        </w:tc>
      </w:tr>
    </w:tbl>
    <w:p w14:paraId="2796C054" w14:textId="77777777" w:rsidR="007619D4" w:rsidRDefault="007619D4" w:rsidP="007558E2"/>
    <w:p w14:paraId="3900041C" w14:textId="77777777" w:rsidR="004A1F80" w:rsidRPr="00B630AD" w:rsidRDefault="004A1F80" w:rsidP="007558E2">
      <w:pPr>
        <w:sectPr w:rsidR="004A1F80" w:rsidRPr="00B630AD" w:rsidSect="00C82236">
          <w:pgSz w:w="15840" w:h="12240" w:orient="landscape" w:code="1"/>
          <w:pgMar w:top="1440" w:right="1440" w:bottom="1440" w:left="1440" w:header="289" w:footer="227" w:gutter="0"/>
          <w:cols w:space="720"/>
          <w:docGrid w:linePitch="326"/>
        </w:sectPr>
      </w:pPr>
    </w:p>
    <w:p w14:paraId="00FC8A03" w14:textId="355B0F4F" w:rsidR="00C9142A" w:rsidRDefault="00C9142A" w:rsidP="002122A0">
      <w:pPr>
        <w:pStyle w:val="Heading1"/>
        <w:pageBreakBefore/>
        <w:numPr>
          <w:ilvl w:val="0"/>
          <w:numId w:val="2"/>
        </w:numPr>
        <w:tabs>
          <w:tab w:val="left" w:pos="360"/>
        </w:tabs>
        <w:spacing w:after="240"/>
        <w:jc w:val="both"/>
      </w:pPr>
      <w:bookmarkStart w:id="37" w:name="_Toc514233830"/>
      <w:bookmarkStart w:id="38" w:name="_Toc172624548"/>
      <w:r w:rsidRPr="0039406D">
        <w:lastRenderedPageBreak/>
        <w:t xml:space="preserve">Notes to the Financial </w:t>
      </w:r>
      <w:r w:rsidR="001158D3">
        <w:t>Statements</w:t>
      </w:r>
      <w:bookmarkEnd w:id="38"/>
      <w:r w:rsidR="00B43692">
        <w:t xml:space="preserve"> </w:t>
      </w:r>
    </w:p>
    <w:bookmarkEnd w:id="37"/>
    <w:p w14:paraId="1095C0E1" w14:textId="77777777" w:rsidR="00292B7B" w:rsidRPr="00953054" w:rsidRDefault="00292B7B" w:rsidP="00AD5B89">
      <w:pPr>
        <w:pStyle w:val="ListParagraph"/>
        <w:numPr>
          <w:ilvl w:val="0"/>
          <w:numId w:val="42"/>
        </w:numPr>
        <w:jc w:val="both"/>
        <w:rPr>
          <w:rFonts w:eastAsia="Arial"/>
          <w:b/>
          <w:bCs/>
          <w:sz w:val="22"/>
          <w:szCs w:val="22"/>
        </w:rPr>
      </w:pPr>
      <w:r w:rsidRPr="00953054">
        <w:rPr>
          <w:rFonts w:eastAsia="Arial"/>
          <w:b/>
          <w:bCs/>
          <w:sz w:val="22"/>
          <w:szCs w:val="22"/>
        </w:rPr>
        <w:t>General Information</w:t>
      </w:r>
    </w:p>
    <w:p w14:paraId="5C152A3D" w14:textId="77777777" w:rsidR="00292B7B" w:rsidRDefault="00292B7B" w:rsidP="00292B7B">
      <w:pPr>
        <w:spacing w:line="360" w:lineRule="auto"/>
        <w:ind w:right="-20"/>
        <w:jc w:val="both"/>
        <w:rPr>
          <w:rFonts w:eastAsia="Arial"/>
          <w:sz w:val="22"/>
          <w:szCs w:val="22"/>
        </w:rPr>
      </w:pPr>
    </w:p>
    <w:p w14:paraId="33025056" w14:textId="01E4752A" w:rsidR="00292B7B" w:rsidRPr="0087777D" w:rsidRDefault="00292B7B" w:rsidP="00292B7B">
      <w:pPr>
        <w:spacing w:line="360" w:lineRule="auto"/>
        <w:ind w:right="-20"/>
        <w:jc w:val="both"/>
        <w:rPr>
          <w:rFonts w:eastAsia="Arial"/>
          <w:sz w:val="22"/>
          <w:szCs w:val="22"/>
        </w:rPr>
      </w:pPr>
      <w:r w:rsidRPr="0087777D">
        <w:rPr>
          <w:rFonts w:eastAsia="Arial"/>
          <w:sz w:val="22"/>
          <w:szCs w:val="22"/>
        </w:rPr>
        <w:t xml:space="preserve">xxx </w:t>
      </w:r>
      <w:r w:rsidR="00192759">
        <w:rPr>
          <w:rFonts w:eastAsia="Arial"/>
          <w:sz w:val="22"/>
          <w:szCs w:val="22"/>
        </w:rPr>
        <w:t>County</w:t>
      </w:r>
      <w:r w:rsidRPr="0087777D">
        <w:rPr>
          <w:rFonts w:eastAsia="Arial"/>
          <w:sz w:val="22"/>
          <w:szCs w:val="22"/>
        </w:rPr>
        <w:t xml:space="preserve"> is established by and derives its authority and accountability from The Constitution of Kenya 2010. The </w:t>
      </w:r>
      <w:r w:rsidR="00F302E3">
        <w:rPr>
          <w:rFonts w:eastAsia="Arial"/>
          <w:sz w:val="22"/>
          <w:szCs w:val="22"/>
        </w:rPr>
        <w:t>County</w:t>
      </w:r>
      <w:r w:rsidRPr="0087777D">
        <w:rPr>
          <w:rFonts w:eastAsia="Arial"/>
          <w:sz w:val="22"/>
          <w:szCs w:val="22"/>
        </w:rPr>
        <w:t xml:space="preserve"> is domiciled in Kenya and its principal activities are xxx.</w:t>
      </w:r>
    </w:p>
    <w:p w14:paraId="7AD0B57A" w14:textId="77777777" w:rsidR="00292B7B" w:rsidRPr="00953054" w:rsidRDefault="00292B7B" w:rsidP="00292B7B">
      <w:pPr>
        <w:pStyle w:val="ListParagraph"/>
        <w:spacing w:line="360" w:lineRule="auto"/>
        <w:ind w:left="575" w:right="-20"/>
        <w:jc w:val="both"/>
        <w:rPr>
          <w:rFonts w:eastAsia="Arial"/>
          <w:sz w:val="22"/>
          <w:szCs w:val="22"/>
        </w:rPr>
      </w:pPr>
    </w:p>
    <w:p w14:paraId="33CEF90A" w14:textId="77777777" w:rsidR="00292B7B" w:rsidRPr="00953054" w:rsidRDefault="00292B7B" w:rsidP="00AD5B89">
      <w:pPr>
        <w:pStyle w:val="ListParagraph"/>
        <w:numPr>
          <w:ilvl w:val="0"/>
          <w:numId w:val="42"/>
        </w:numPr>
        <w:jc w:val="both"/>
        <w:rPr>
          <w:rFonts w:eastAsia="Arial"/>
          <w:b/>
          <w:bCs/>
          <w:sz w:val="22"/>
          <w:szCs w:val="22"/>
        </w:rPr>
      </w:pPr>
      <w:r w:rsidRPr="00953054">
        <w:rPr>
          <w:rFonts w:eastAsia="Arial"/>
          <w:b/>
          <w:bCs/>
          <w:sz w:val="22"/>
          <w:szCs w:val="22"/>
        </w:rPr>
        <w:t xml:space="preserve">Statement of Compliance and Basis of Preparation </w:t>
      </w:r>
    </w:p>
    <w:p w14:paraId="2634C7E1" w14:textId="77777777" w:rsidR="00292B7B" w:rsidRDefault="00292B7B" w:rsidP="00292B7B">
      <w:pPr>
        <w:pStyle w:val="Header"/>
        <w:tabs>
          <w:tab w:val="left" w:pos="567"/>
          <w:tab w:val="decimal" w:pos="7920"/>
        </w:tabs>
        <w:spacing w:line="360" w:lineRule="auto"/>
        <w:jc w:val="both"/>
        <w:rPr>
          <w:sz w:val="22"/>
          <w:szCs w:val="22"/>
        </w:rPr>
      </w:pPr>
    </w:p>
    <w:p w14:paraId="51E4D502" w14:textId="77777777" w:rsidR="00292B7B" w:rsidRPr="00953054" w:rsidRDefault="00292B7B" w:rsidP="00292B7B">
      <w:pPr>
        <w:pStyle w:val="Header"/>
        <w:tabs>
          <w:tab w:val="left" w:pos="567"/>
          <w:tab w:val="decimal" w:pos="7920"/>
        </w:tabs>
        <w:spacing w:line="360" w:lineRule="auto"/>
        <w:jc w:val="both"/>
        <w:rPr>
          <w:sz w:val="22"/>
          <w:szCs w:val="22"/>
        </w:rPr>
      </w:pPr>
      <w:r w:rsidRPr="00953054">
        <w:rPr>
          <w:sz w:val="22"/>
          <w:szCs w:val="22"/>
        </w:rPr>
        <w:t xml:space="preserve">The financial statements have been prepared on a historical cost basis except for the measurement at re-valued amounts of certain items of property, plant and equipment, marketable securities and financial instruments at fair value, impaired assets at their estimated recoverable amounts and actuarially determined liabilities at their present value. </w:t>
      </w:r>
    </w:p>
    <w:p w14:paraId="52CC9880" w14:textId="124CC16B" w:rsidR="00292B7B" w:rsidRPr="00953054" w:rsidRDefault="00292B7B" w:rsidP="00292B7B">
      <w:pPr>
        <w:pStyle w:val="Header"/>
        <w:tabs>
          <w:tab w:val="left" w:pos="567"/>
          <w:tab w:val="decimal" w:pos="7920"/>
        </w:tabs>
        <w:spacing w:line="360" w:lineRule="auto"/>
        <w:jc w:val="both"/>
        <w:rPr>
          <w:sz w:val="22"/>
          <w:szCs w:val="22"/>
          <w:lang w:val="en-US"/>
        </w:rPr>
      </w:pPr>
      <w:r w:rsidRPr="00953054">
        <w:rPr>
          <w:sz w:val="22"/>
          <w:szCs w:val="22"/>
        </w:rPr>
        <w:t>The preparation of financial statements in conformity with International Public Sector Accounting Standards (IPSAS) allows the use of estimates and assumptions. It also requires management to exercise judgement in the process of applying the</w:t>
      </w:r>
      <w:r w:rsidR="002C2B86">
        <w:rPr>
          <w:sz w:val="22"/>
          <w:szCs w:val="22"/>
          <w:lang w:val="en-US"/>
        </w:rPr>
        <w:t xml:space="preserve"> </w:t>
      </w:r>
      <w:r w:rsidR="00EE2F4B">
        <w:rPr>
          <w:sz w:val="22"/>
          <w:szCs w:val="22"/>
          <w:lang w:val="en-US"/>
        </w:rPr>
        <w:t>accounting</w:t>
      </w:r>
      <w:r w:rsidRPr="00953054">
        <w:rPr>
          <w:sz w:val="22"/>
          <w:szCs w:val="22"/>
        </w:rPr>
        <w:t xml:space="preserve"> policies.</w:t>
      </w:r>
      <w:r w:rsidRPr="00953054">
        <w:rPr>
          <w:rFonts w:eastAsia="Calibri"/>
          <w:spacing w:val="-2"/>
          <w:sz w:val="22"/>
          <w:szCs w:val="22"/>
          <w:lang w:val="en-US"/>
        </w:rPr>
        <w:t xml:space="preserve"> </w:t>
      </w:r>
      <w:r w:rsidRPr="00953054">
        <w:rPr>
          <w:sz w:val="22"/>
          <w:szCs w:val="22"/>
          <w:lang w:val="en-US"/>
        </w:rPr>
        <w:t xml:space="preserve">The areas involving a higher degree of judgement or complexity, or where assumptions and estimates are significant to the financial statements, are disclosed in </w:t>
      </w:r>
      <w:r w:rsidRPr="00953054">
        <w:rPr>
          <w:i/>
          <w:iCs/>
          <w:sz w:val="22"/>
          <w:szCs w:val="22"/>
          <w:lang w:val="en-US"/>
        </w:rPr>
        <w:t>Note 5</w:t>
      </w:r>
      <w:r w:rsidRPr="00953054">
        <w:rPr>
          <w:sz w:val="22"/>
          <w:szCs w:val="22"/>
          <w:lang w:val="en-US"/>
        </w:rPr>
        <w:t xml:space="preserve"> of these financial statements.</w:t>
      </w:r>
    </w:p>
    <w:p w14:paraId="0E033A20" w14:textId="03FF423F" w:rsidR="00292B7B" w:rsidRDefault="00292B7B" w:rsidP="00292B7B">
      <w:pPr>
        <w:pStyle w:val="Header"/>
        <w:tabs>
          <w:tab w:val="left" w:pos="567"/>
          <w:tab w:val="decimal" w:pos="7920"/>
        </w:tabs>
        <w:spacing w:line="360" w:lineRule="auto"/>
        <w:jc w:val="both"/>
        <w:rPr>
          <w:i/>
          <w:iCs/>
          <w:sz w:val="22"/>
          <w:szCs w:val="22"/>
        </w:rPr>
      </w:pPr>
      <w:r w:rsidRPr="00953054">
        <w:rPr>
          <w:i/>
          <w:iCs/>
          <w:sz w:val="22"/>
          <w:szCs w:val="22"/>
        </w:rPr>
        <w:t>The financial statements have been prepared in accordance with the PFM Act, and International Public Sector Accounting Standards (IPSAS) or</w:t>
      </w:r>
      <w:r>
        <w:rPr>
          <w:i/>
          <w:iCs/>
          <w:sz w:val="22"/>
          <w:szCs w:val="22"/>
        </w:rPr>
        <w:t>/</w:t>
      </w:r>
      <w:r w:rsidRPr="00953054">
        <w:rPr>
          <w:i/>
          <w:iCs/>
          <w:sz w:val="22"/>
          <w:szCs w:val="22"/>
        </w:rPr>
        <w:t xml:space="preserve"> the </w:t>
      </w:r>
      <w:r w:rsidR="00B92BEC">
        <w:rPr>
          <w:i/>
          <w:iCs/>
          <w:sz w:val="22"/>
          <w:szCs w:val="22"/>
        </w:rPr>
        <w:t>County</w:t>
      </w:r>
      <w:r w:rsidRPr="00953054">
        <w:rPr>
          <w:i/>
          <w:iCs/>
          <w:sz w:val="22"/>
          <w:szCs w:val="22"/>
        </w:rPr>
        <w:t xml:space="preserve"> has taken advantage of the transitional provisions under IPSAS 33. Therefore, these are the first/second/third transitional financial statements,</w:t>
      </w:r>
      <w:r>
        <w:rPr>
          <w:i/>
          <w:iCs/>
          <w:sz w:val="22"/>
          <w:szCs w:val="22"/>
        </w:rPr>
        <w:t xml:space="preserve"> </w:t>
      </w:r>
    </w:p>
    <w:p w14:paraId="2CD98603" w14:textId="77777777" w:rsidR="00292B7B" w:rsidRPr="00953054" w:rsidRDefault="00292B7B" w:rsidP="00292B7B">
      <w:pPr>
        <w:pStyle w:val="Header"/>
        <w:tabs>
          <w:tab w:val="left" w:pos="567"/>
          <w:tab w:val="decimal" w:pos="7920"/>
        </w:tabs>
        <w:spacing w:line="360" w:lineRule="auto"/>
        <w:jc w:val="both"/>
        <w:rPr>
          <w:sz w:val="22"/>
          <w:szCs w:val="22"/>
        </w:rPr>
      </w:pPr>
      <w:r>
        <w:rPr>
          <w:i/>
          <w:iCs/>
          <w:sz w:val="22"/>
          <w:szCs w:val="22"/>
        </w:rPr>
        <w:t>and the entity has taken advantage of the transitional provisions relating to….</w:t>
      </w:r>
      <w:r w:rsidRPr="00953054">
        <w:rPr>
          <w:i/>
          <w:iCs/>
          <w:sz w:val="22"/>
          <w:szCs w:val="22"/>
        </w:rPr>
        <w:t xml:space="preserve"> (Entity to state which transitional provisions are applied, and the steps being taken towards full compliance with IPSAS Accrual).</w:t>
      </w:r>
      <w:r w:rsidRPr="00953054">
        <w:rPr>
          <w:sz w:val="22"/>
          <w:szCs w:val="22"/>
        </w:rPr>
        <w:t xml:space="preserve"> </w:t>
      </w:r>
    </w:p>
    <w:p w14:paraId="05E2810C" w14:textId="10904A3C" w:rsidR="00292B7B" w:rsidRPr="00B75711" w:rsidRDefault="00292B7B" w:rsidP="00B75711">
      <w:pPr>
        <w:pStyle w:val="Header"/>
        <w:tabs>
          <w:tab w:val="left" w:pos="567"/>
          <w:tab w:val="decimal" w:pos="7920"/>
        </w:tabs>
        <w:spacing w:line="360" w:lineRule="auto"/>
        <w:jc w:val="both"/>
        <w:rPr>
          <w:sz w:val="22"/>
          <w:szCs w:val="22"/>
        </w:rPr>
      </w:pPr>
      <w:r w:rsidRPr="00953054">
        <w:rPr>
          <w:sz w:val="22"/>
          <w:szCs w:val="22"/>
        </w:rPr>
        <w:t xml:space="preserve">The financial statements have been prepared and presented in Kenya Shillings, which is the functional and reporting currency of the </w:t>
      </w:r>
      <w:r w:rsidR="00DB4D0F">
        <w:rPr>
          <w:i/>
          <w:sz w:val="22"/>
          <w:szCs w:val="22"/>
        </w:rPr>
        <w:t>County</w:t>
      </w:r>
      <w:r w:rsidRPr="00953054">
        <w:rPr>
          <w:sz w:val="22"/>
          <w:szCs w:val="22"/>
        </w:rPr>
        <w:t>. The accounting policies adopted have been consistently applied to all the years presented.</w:t>
      </w:r>
    </w:p>
    <w:p w14:paraId="5D7D6167" w14:textId="77777777" w:rsidR="00292B7B" w:rsidRDefault="00292B7B" w:rsidP="00292B7B">
      <w:pPr>
        <w:autoSpaceDE/>
        <w:autoSpaceDN/>
        <w:rPr>
          <w:rFonts w:eastAsia="Arial"/>
          <w:sz w:val="22"/>
          <w:szCs w:val="22"/>
        </w:rPr>
      </w:pPr>
      <w:r>
        <w:rPr>
          <w:rFonts w:eastAsia="Arial"/>
          <w:sz w:val="22"/>
          <w:szCs w:val="22"/>
        </w:rPr>
        <w:br w:type="page"/>
      </w:r>
    </w:p>
    <w:p w14:paraId="2E0EA787" w14:textId="77777777" w:rsidR="00292B7B" w:rsidRPr="00953054" w:rsidRDefault="00292B7B" w:rsidP="00292B7B">
      <w:pPr>
        <w:spacing w:line="360" w:lineRule="auto"/>
        <w:ind w:right="-20"/>
        <w:jc w:val="both"/>
        <w:rPr>
          <w:b/>
          <w:bCs/>
          <w:sz w:val="22"/>
          <w:szCs w:val="22"/>
        </w:rPr>
      </w:pPr>
      <w:r w:rsidRPr="00953054">
        <w:rPr>
          <w:b/>
          <w:bCs/>
          <w:sz w:val="22"/>
          <w:szCs w:val="22"/>
        </w:rPr>
        <w:lastRenderedPageBreak/>
        <w:t>Notes to the Financial Statements (Continued)</w:t>
      </w:r>
    </w:p>
    <w:p w14:paraId="033DAA3B" w14:textId="77777777" w:rsidR="00292B7B" w:rsidRDefault="00292B7B" w:rsidP="00AD5B89">
      <w:pPr>
        <w:pStyle w:val="ListParagraph"/>
        <w:numPr>
          <w:ilvl w:val="0"/>
          <w:numId w:val="42"/>
        </w:numPr>
        <w:spacing w:line="360" w:lineRule="auto"/>
        <w:ind w:left="709" w:right="-20"/>
        <w:jc w:val="both"/>
        <w:rPr>
          <w:rFonts w:eastAsia="Arial"/>
          <w:b/>
        </w:rPr>
      </w:pPr>
      <w:r w:rsidRPr="00580EDF">
        <w:rPr>
          <w:rFonts w:eastAsia="Arial"/>
          <w:b/>
        </w:rPr>
        <w:t>Adoption of New and Revised Standards</w:t>
      </w:r>
    </w:p>
    <w:p w14:paraId="6FB85825" w14:textId="77777777" w:rsidR="00292B7B" w:rsidRPr="0005191D" w:rsidRDefault="00292B7B" w:rsidP="00AD5B89">
      <w:pPr>
        <w:pStyle w:val="ListParagraph"/>
        <w:numPr>
          <w:ilvl w:val="0"/>
          <w:numId w:val="44"/>
        </w:numPr>
        <w:autoSpaceDE/>
        <w:autoSpaceDN/>
        <w:spacing w:line="360" w:lineRule="auto"/>
        <w:contextualSpacing/>
        <w:jc w:val="both"/>
        <w:rPr>
          <w:b/>
        </w:rPr>
      </w:pPr>
      <w:r w:rsidRPr="0005191D">
        <w:rPr>
          <w:b/>
          <w:i/>
          <w:iCs/>
        </w:rPr>
        <w:t>New and amended standards and interpretations in issue effective in the year ended 30 June 202</w:t>
      </w:r>
      <w:r>
        <w:rPr>
          <w:b/>
          <w:i/>
          <w:iCs/>
        </w:rPr>
        <w:t>4</w:t>
      </w:r>
      <w:r w:rsidRPr="0005191D">
        <w:rPr>
          <w:b/>
        </w:rPr>
        <w:t>.</w:t>
      </w:r>
    </w:p>
    <w:p w14:paraId="0E1A84EC" w14:textId="77777777" w:rsidR="00292B7B" w:rsidRPr="007D54CC" w:rsidRDefault="00292B7B" w:rsidP="00292B7B">
      <w:pPr>
        <w:spacing w:line="360" w:lineRule="auto"/>
        <w:ind w:right="-20" w:firstLine="360"/>
        <w:jc w:val="both"/>
        <w:rPr>
          <w:rFonts w:eastAsia="Arial"/>
          <w:bCs/>
        </w:rPr>
      </w:pPr>
      <w:r w:rsidRPr="007D54CC">
        <w:rPr>
          <w:rFonts w:eastAsia="Arial"/>
          <w:bCs/>
        </w:rPr>
        <w:t>There were no new and amended standards issued in the financial year.</w:t>
      </w:r>
    </w:p>
    <w:p w14:paraId="2A6A1758" w14:textId="77777777" w:rsidR="00292B7B" w:rsidRPr="0005191D" w:rsidRDefault="00292B7B" w:rsidP="00AD5B89">
      <w:pPr>
        <w:pStyle w:val="ListParagraph"/>
        <w:numPr>
          <w:ilvl w:val="0"/>
          <w:numId w:val="44"/>
        </w:numPr>
        <w:autoSpaceDE/>
        <w:autoSpaceDN/>
        <w:spacing w:line="360" w:lineRule="auto"/>
        <w:contextualSpacing/>
        <w:jc w:val="both"/>
        <w:rPr>
          <w:bCs/>
          <w:i/>
          <w:iCs/>
        </w:rPr>
      </w:pPr>
      <w:r w:rsidRPr="0005191D">
        <w:rPr>
          <w:b/>
          <w:i/>
          <w:iCs/>
        </w:rPr>
        <w:t>New and amended standards and interpretations in issue but not yet effective in the year ended 30 June 202</w:t>
      </w:r>
      <w:r>
        <w:rPr>
          <w:b/>
          <w:i/>
          <w:iCs/>
        </w:rPr>
        <w:t>4</w:t>
      </w:r>
      <w:r w:rsidRPr="0005191D">
        <w:rPr>
          <w:bCs/>
          <w:i/>
          <w:iCs/>
        </w:rPr>
        <w:t>.</w:t>
      </w:r>
    </w:p>
    <w:tbl>
      <w:tblPr>
        <w:tblStyle w:val="TableGrid"/>
        <w:tblW w:w="5000" w:type="pct"/>
        <w:tblLook w:val="04A0" w:firstRow="1" w:lastRow="0" w:firstColumn="1" w:lastColumn="0" w:noHBand="0" w:noVBand="1"/>
      </w:tblPr>
      <w:tblGrid>
        <w:gridCol w:w="1619"/>
        <w:gridCol w:w="7699"/>
      </w:tblGrid>
      <w:tr w:rsidR="00292B7B" w:rsidRPr="00650C14" w14:paraId="6FF756B9" w14:textId="77777777" w:rsidTr="002122A0">
        <w:trPr>
          <w:tblHeader/>
        </w:trPr>
        <w:tc>
          <w:tcPr>
            <w:tcW w:w="869" w:type="pct"/>
            <w:shd w:val="clear" w:color="auto" w:fill="2F5496" w:themeFill="accent1" w:themeFillShade="BF"/>
          </w:tcPr>
          <w:p w14:paraId="430E5AFE" w14:textId="77777777" w:rsidR="00292B7B" w:rsidRPr="00650C14" w:rsidRDefault="00292B7B" w:rsidP="002122A0">
            <w:pPr>
              <w:spacing w:line="360" w:lineRule="auto"/>
              <w:ind w:right="-20"/>
              <w:jc w:val="both"/>
              <w:rPr>
                <w:rFonts w:eastAsia="Arial"/>
                <w:b/>
              </w:rPr>
            </w:pPr>
            <w:r w:rsidRPr="00650C14">
              <w:rPr>
                <w:rFonts w:eastAsia="Arial"/>
                <w:b/>
              </w:rPr>
              <w:t>Standard</w:t>
            </w:r>
          </w:p>
        </w:tc>
        <w:tc>
          <w:tcPr>
            <w:tcW w:w="4131" w:type="pct"/>
            <w:shd w:val="clear" w:color="auto" w:fill="2F5496" w:themeFill="accent1" w:themeFillShade="BF"/>
          </w:tcPr>
          <w:p w14:paraId="18C59BD1" w14:textId="77777777" w:rsidR="00292B7B" w:rsidRPr="00650C14" w:rsidRDefault="00292B7B" w:rsidP="002122A0">
            <w:pPr>
              <w:spacing w:line="360" w:lineRule="auto"/>
              <w:ind w:right="-20"/>
              <w:jc w:val="both"/>
              <w:rPr>
                <w:rFonts w:eastAsia="Arial"/>
                <w:b/>
              </w:rPr>
            </w:pPr>
            <w:r w:rsidRPr="00650C14">
              <w:rPr>
                <w:rFonts w:eastAsia="Arial"/>
                <w:b/>
              </w:rPr>
              <w:t>Effective date and impact:</w:t>
            </w:r>
          </w:p>
        </w:tc>
      </w:tr>
      <w:tr w:rsidR="00292B7B" w:rsidRPr="00650C14" w14:paraId="6E8162A9" w14:textId="77777777" w:rsidTr="002122A0">
        <w:tc>
          <w:tcPr>
            <w:tcW w:w="869" w:type="pct"/>
          </w:tcPr>
          <w:p w14:paraId="7EC6E114" w14:textId="77777777" w:rsidR="00292B7B" w:rsidRPr="000848E8" w:rsidRDefault="00292B7B" w:rsidP="002122A0">
            <w:pPr>
              <w:spacing w:line="360" w:lineRule="auto"/>
              <w:ind w:right="-20"/>
              <w:rPr>
                <w:rFonts w:eastAsia="Arial"/>
              </w:rPr>
            </w:pPr>
            <w:r>
              <w:rPr>
                <w:rFonts w:eastAsia="Arial"/>
              </w:rPr>
              <w:t>IPSAS 43</w:t>
            </w:r>
          </w:p>
        </w:tc>
        <w:tc>
          <w:tcPr>
            <w:tcW w:w="4131" w:type="pct"/>
          </w:tcPr>
          <w:p w14:paraId="2EB5AF6F" w14:textId="77777777" w:rsidR="00292B7B" w:rsidRDefault="00292B7B" w:rsidP="002122A0">
            <w:pPr>
              <w:spacing w:line="360" w:lineRule="auto"/>
              <w:ind w:right="-20"/>
              <w:jc w:val="both"/>
              <w:rPr>
                <w:rFonts w:eastAsia="Arial"/>
                <w:b/>
                <w:bCs/>
                <w:i/>
                <w:iCs/>
              </w:rPr>
            </w:pPr>
            <w:r w:rsidRPr="000848E8">
              <w:rPr>
                <w:rFonts w:eastAsia="Arial"/>
                <w:b/>
                <w:bCs/>
                <w:i/>
                <w:iCs/>
              </w:rPr>
              <w:t>Applicable 1</w:t>
            </w:r>
            <w:r w:rsidRPr="000848E8">
              <w:rPr>
                <w:rFonts w:eastAsia="Arial"/>
                <w:b/>
                <w:bCs/>
                <w:i/>
                <w:iCs/>
                <w:vertAlign w:val="superscript"/>
              </w:rPr>
              <w:t>st</w:t>
            </w:r>
            <w:r w:rsidRPr="000848E8">
              <w:rPr>
                <w:rFonts w:eastAsia="Arial"/>
                <w:b/>
                <w:bCs/>
                <w:i/>
                <w:iCs/>
              </w:rPr>
              <w:t xml:space="preserve"> January 202</w:t>
            </w:r>
            <w:r>
              <w:rPr>
                <w:rFonts w:eastAsia="Arial"/>
                <w:b/>
                <w:bCs/>
                <w:i/>
                <w:iCs/>
              </w:rPr>
              <w:t>5</w:t>
            </w:r>
          </w:p>
          <w:p w14:paraId="0B17EFD9" w14:textId="77777777" w:rsidR="00292B7B" w:rsidRDefault="00292B7B" w:rsidP="002122A0">
            <w:pPr>
              <w:spacing w:line="360" w:lineRule="auto"/>
              <w:ind w:right="-20"/>
              <w:jc w:val="both"/>
              <w:rPr>
                <w:rFonts w:eastAsia="Arial"/>
              </w:rPr>
            </w:pPr>
            <w:r w:rsidRPr="00397997">
              <w:rPr>
                <w:rFonts w:eastAsia="Arial"/>
              </w:rPr>
              <w:t xml:space="preserve">The standard sets out the principles for the recognition, measurement, presentation, and disclosure of leases. The objective is to ensure that lessees and lessors provide relevant information in a manner that faithfully represents those transactions. This information gives a basis for users of financial statements to assess the effect that leases have on the financial position, financial performance and cashflows of an </w:t>
            </w:r>
            <w:r>
              <w:rPr>
                <w:rFonts w:eastAsia="Arial"/>
              </w:rPr>
              <w:t>Entity</w:t>
            </w:r>
            <w:r w:rsidRPr="00397997">
              <w:rPr>
                <w:rFonts w:eastAsia="Arial"/>
              </w:rPr>
              <w:t>.</w:t>
            </w:r>
          </w:p>
          <w:p w14:paraId="305905FD" w14:textId="77777777" w:rsidR="00292B7B" w:rsidRDefault="00292B7B" w:rsidP="002122A0">
            <w:pPr>
              <w:spacing w:line="360" w:lineRule="auto"/>
              <w:ind w:right="-20"/>
              <w:jc w:val="both"/>
              <w:rPr>
                <w:rFonts w:eastAsia="Arial"/>
              </w:rPr>
            </w:pPr>
            <w:r>
              <w:rPr>
                <w:rFonts w:eastAsia="Arial"/>
              </w:rPr>
              <w:t xml:space="preserve">The new standard requires entities to recognise, measure and present information on right of use assets and lease liabilities. </w:t>
            </w:r>
          </w:p>
          <w:p w14:paraId="6247908D" w14:textId="77777777" w:rsidR="00292B7B" w:rsidRPr="00D115BE" w:rsidRDefault="00292B7B" w:rsidP="002122A0">
            <w:pPr>
              <w:spacing w:line="360" w:lineRule="auto"/>
              <w:ind w:right="-20"/>
              <w:jc w:val="both"/>
              <w:rPr>
                <w:rFonts w:eastAsia="Arial"/>
                <w:sz w:val="20"/>
                <w:szCs w:val="20"/>
              </w:rPr>
            </w:pPr>
            <w:r w:rsidRPr="00D115BE">
              <w:rPr>
                <w:rFonts w:eastAsia="Arial"/>
                <w:b/>
                <w:bCs/>
                <w:i/>
                <w:color w:val="FF0000"/>
                <w:sz w:val="20"/>
                <w:szCs w:val="20"/>
              </w:rPr>
              <w:t>State the expected impact of the standard to the Entity if relevant</w:t>
            </w:r>
            <w:r w:rsidRPr="00D115BE">
              <w:rPr>
                <w:rFonts w:eastAsia="Arial"/>
                <w:sz w:val="20"/>
                <w:szCs w:val="20"/>
              </w:rPr>
              <w:t xml:space="preserve"> </w:t>
            </w:r>
          </w:p>
        </w:tc>
      </w:tr>
      <w:tr w:rsidR="00292B7B" w:rsidRPr="00650C14" w14:paraId="140626C6" w14:textId="77777777" w:rsidTr="002122A0">
        <w:tc>
          <w:tcPr>
            <w:tcW w:w="869" w:type="pct"/>
          </w:tcPr>
          <w:p w14:paraId="74B2EDBE" w14:textId="77777777" w:rsidR="00292B7B" w:rsidRDefault="00292B7B" w:rsidP="002122A0">
            <w:pPr>
              <w:spacing w:line="360" w:lineRule="auto"/>
              <w:ind w:right="-20"/>
              <w:rPr>
                <w:rFonts w:eastAsia="Arial"/>
              </w:rPr>
            </w:pPr>
            <w:r>
              <w:rPr>
                <w:rFonts w:eastAsia="Arial"/>
              </w:rPr>
              <w:t>IPSAS 44: Non- Current Assets Held for Sale and Discontinued Operations</w:t>
            </w:r>
          </w:p>
        </w:tc>
        <w:tc>
          <w:tcPr>
            <w:tcW w:w="4131" w:type="pct"/>
          </w:tcPr>
          <w:p w14:paraId="0F579813" w14:textId="77777777" w:rsidR="00292B7B" w:rsidRPr="000848E8" w:rsidRDefault="00292B7B" w:rsidP="002122A0">
            <w:pPr>
              <w:spacing w:line="360" w:lineRule="auto"/>
              <w:ind w:right="-20"/>
              <w:jc w:val="both"/>
              <w:rPr>
                <w:rFonts w:eastAsia="Arial"/>
                <w:b/>
                <w:bCs/>
                <w:i/>
                <w:iCs/>
              </w:rPr>
            </w:pPr>
            <w:r w:rsidRPr="000848E8">
              <w:rPr>
                <w:rFonts w:eastAsia="Arial"/>
                <w:b/>
                <w:bCs/>
                <w:i/>
                <w:iCs/>
              </w:rPr>
              <w:t>Applicable 1</w:t>
            </w:r>
            <w:r w:rsidRPr="000848E8">
              <w:rPr>
                <w:rFonts w:eastAsia="Arial"/>
                <w:b/>
                <w:bCs/>
                <w:i/>
                <w:iCs/>
                <w:vertAlign w:val="superscript"/>
              </w:rPr>
              <w:t>st</w:t>
            </w:r>
            <w:r w:rsidRPr="000848E8">
              <w:rPr>
                <w:rFonts w:eastAsia="Arial"/>
                <w:b/>
                <w:bCs/>
                <w:i/>
                <w:iCs/>
              </w:rPr>
              <w:t xml:space="preserve"> January 202</w:t>
            </w:r>
            <w:r>
              <w:rPr>
                <w:rFonts w:eastAsia="Arial"/>
                <w:b/>
                <w:bCs/>
                <w:i/>
                <w:iCs/>
              </w:rPr>
              <w:t>5</w:t>
            </w:r>
          </w:p>
          <w:p w14:paraId="2E71C2BB" w14:textId="77777777" w:rsidR="00292B7B" w:rsidRPr="007B01DB" w:rsidRDefault="00292B7B" w:rsidP="002122A0">
            <w:pPr>
              <w:spacing w:line="360" w:lineRule="auto"/>
              <w:ind w:right="-20"/>
              <w:jc w:val="both"/>
              <w:rPr>
                <w:rFonts w:eastAsia="Arial"/>
              </w:rPr>
            </w:pPr>
            <w:r w:rsidRPr="007B01DB">
              <w:rPr>
                <w:rFonts w:eastAsia="Arial"/>
              </w:rPr>
              <w:t>The Standard requires,</w:t>
            </w:r>
          </w:p>
          <w:p w14:paraId="5D4851C1" w14:textId="77777777" w:rsidR="00292B7B" w:rsidRPr="007B01DB" w:rsidRDefault="00292B7B" w:rsidP="002122A0">
            <w:pPr>
              <w:spacing w:line="360" w:lineRule="auto"/>
              <w:ind w:right="-20"/>
              <w:jc w:val="both"/>
              <w:rPr>
                <w:rFonts w:eastAsia="Arial"/>
              </w:rPr>
            </w:pPr>
            <w:r w:rsidRPr="007B01DB">
              <w:rPr>
                <w:rFonts w:eastAsia="Arial"/>
              </w:rPr>
              <w:t>Assets that meet the criteria to be classified as held for sale to be measured at the lower of carrying amount and fair value less costs to sell and the depreciation of such assets to cease and:</w:t>
            </w:r>
          </w:p>
          <w:p w14:paraId="3A754071" w14:textId="77777777" w:rsidR="00292B7B" w:rsidRDefault="00292B7B" w:rsidP="002122A0">
            <w:pPr>
              <w:spacing w:line="360" w:lineRule="auto"/>
              <w:ind w:right="-20"/>
              <w:jc w:val="both"/>
              <w:rPr>
                <w:rFonts w:eastAsia="Arial"/>
                <w:b/>
                <w:bCs/>
                <w:i/>
                <w:iCs/>
              </w:rPr>
            </w:pPr>
            <w:r w:rsidRPr="007B01DB">
              <w:rPr>
                <w:rFonts w:eastAsia="Arial"/>
              </w:rPr>
              <w:t>Assets that meet the criteria to be classified as held for sale to be presented separately in the statement of financial position and the results of discontinued operations to be presented separately in the statement of financial performance.</w:t>
            </w:r>
            <w:r>
              <w:rPr>
                <w:rFonts w:eastAsia="Arial"/>
                <w:b/>
                <w:bCs/>
                <w:i/>
                <w:iCs/>
              </w:rPr>
              <w:t xml:space="preserve">  </w:t>
            </w:r>
          </w:p>
          <w:p w14:paraId="3F35F509" w14:textId="77777777" w:rsidR="00292B7B" w:rsidRPr="00D115BE" w:rsidRDefault="00292B7B" w:rsidP="002122A0">
            <w:pPr>
              <w:spacing w:line="360" w:lineRule="auto"/>
              <w:ind w:right="-20"/>
              <w:jc w:val="both"/>
              <w:rPr>
                <w:rFonts w:eastAsia="Arial"/>
                <w:b/>
                <w:bCs/>
                <w:i/>
                <w:iCs/>
                <w:sz w:val="20"/>
                <w:szCs w:val="20"/>
              </w:rPr>
            </w:pPr>
            <w:r w:rsidRPr="00D115BE">
              <w:rPr>
                <w:rFonts w:eastAsia="Arial"/>
                <w:b/>
                <w:bCs/>
                <w:i/>
                <w:color w:val="FF0000"/>
                <w:sz w:val="20"/>
                <w:szCs w:val="20"/>
              </w:rPr>
              <w:t>State the expected impact of the standard to the Entity if relevant</w:t>
            </w:r>
          </w:p>
        </w:tc>
      </w:tr>
      <w:tr w:rsidR="00292B7B" w:rsidRPr="00650C14" w14:paraId="78E3437C" w14:textId="77777777" w:rsidTr="002122A0">
        <w:tc>
          <w:tcPr>
            <w:tcW w:w="869" w:type="pct"/>
          </w:tcPr>
          <w:p w14:paraId="4B0A3EDD" w14:textId="77777777" w:rsidR="00292B7B" w:rsidRDefault="00292B7B" w:rsidP="002122A0">
            <w:pPr>
              <w:spacing w:line="360" w:lineRule="auto"/>
              <w:ind w:right="-20"/>
              <w:rPr>
                <w:rFonts w:eastAsia="Arial"/>
              </w:rPr>
            </w:pPr>
            <w:r>
              <w:rPr>
                <w:rFonts w:eastAsia="Arial"/>
              </w:rPr>
              <w:t>IPSAS 45- Property Plant and Equipment</w:t>
            </w:r>
          </w:p>
          <w:p w14:paraId="631A8251" w14:textId="77777777" w:rsidR="00292B7B" w:rsidRDefault="00292B7B" w:rsidP="002122A0">
            <w:pPr>
              <w:spacing w:line="360" w:lineRule="auto"/>
              <w:ind w:right="-20"/>
              <w:rPr>
                <w:rFonts w:eastAsia="Arial"/>
              </w:rPr>
            </w:pPr>
          </w:p>
        </w:tc>
        <w:tc>
          <w:tcPr>
            <w:tcW w:w="4131" w:type="pct"/>
          </w:tcPr>
          <w:p w14:paraId="0B065C0F" w14:textId="77777777" w:rsidR="00292B7B" w:rsidRPr="00FD1E1B" w:rsidRDefault="00292B7B" w:rsidP="002122A0">
            <w:pPr>
              <w:spacing w:line="360" w:lineRule="auto"/>
              <w:ind w:right="-20"/>
              <w:jc w:val="both"/>
              <w:rPr>
                <w:rFonts w:eastAsia="Arial"/>
                <w:b/>
                <w:bCs/>
                <w:i/>
                <w:iCs/>
              </w:rPr>
            </w:pPr>
            <w:r w:rsidRPr="00FD1E1B">
              <w:rPr>
                <w:rFonts w:eastAsia="Arial"/>
                <w:b/>
                <w:bCs/>
                <w:i/>
                <w:iCs/>
              </w:rPr>
              <w:t>Applicable 1</w:t>
            </w:r>
            <w:r w:rsidRPr="00FD1E1B">
              <w:rPr>
                <w:rFonts w:eastAsia="Arial"/>
                <w:b/>
                <w:bCs/>
                <w:i/>
                <w:iCs/>
                <w:vertAlign w:val="superscript"/>
              </w:rPr>
              <w:t>st</w:t>
            </w:r>
            <w:r w:rsidRPr="00FD1E1B">
              <w:rPr>
                <w:rFonts w:eastAsia="Arial"/>
                <w:b/>
                <w:bCs/>
                <w:i/>
                <w:iCs/>
              </w:rPr>
              <w:t xml:space="preserve"> January 2025</w:t>
            </w:r>
          </w:p>
          <w:p w14:paraId="0E065DE1" w14:textId="77777777" w:rsidR="00292B7B" w:rsidRDefault="00292B7B" w:rsidP="002122A0">
            <w:pPr>
              <w:spacing w:line="360" w:lineRule="auto"/>
              <w:ind w:right="-20"/>
              <w:jc w:val="both"/>
              <w:rPr>
                <w:rFonts w:eastAsia="Arial"/>
              </w:rPr>
            </w:pPr>
            <w:r w:rsidRPr="0040268B">
              <w:rPr>
                <w:rFonts w:eastAsia="Arial"/>
              </w:rPr>
              <w:t>The standard supersedes IPSAS 17 on Property, Plant and Equipment. IPSAS 45 has additional guidance/ new guidance for heritage assets, infrastructure assets and measurement.</w:t>
            </w:r>
            <w:r>
              <w:rPr>
                <w:rFonts w:eastAsia="Arial"/>
              </w:rPr>
              <w:t xml:space="preserve"> Heritage assets were previously excluded from the scope of IPSAS 17 in IPSAS 45, heritage assets that satisfy the definition of PPE shall be recognised as assets if they meet the criteria in the standard. IPSAS 45 has an additional application guidance for infrastructure assets, implementation guidance and illustrative examples. The standard has clarified existing principles e.g valuation of land over or under the infrastructure assets, </w:t>
            </w:r>
            <w:r>
              <w:rPr>
                <w:rFonts w:eastAsia="Arial"/>
              </w:rPr>
              <w:lastRenderedPageBreak/>
              <w:t>under- maintenance of assets and distinguishing significant parts of infrastructure assets.</w:t>
            </w:r>
          </w:p>
          <w:p w14:paraId="254C3D95" w14:textId="77777777" w:rsidR="00292B7B" w:rsidRPr="000848E8" w:rsidRDefault="00292B7B" w:rsidP="002122A0">
            <w:pPr>
              <w:spacing w:line="360" w:lineRule="auto"/>
              <w:ind w:right="-20"/>
              <w:jc w:val="both"/>
              <w:rPr>
                <w:rFonts w:eastAsia="Arial"/>
                <w:b/>
                <w:bCs/>
                <w:i/>
                <w:iCs/>
              </w:rPr>
            </w:pPr>
            <w:r w:rsidRPr="00D115BE">
              <w:rPr>
                <w:rFonts w:eastAsia="Arial"/>
                <w:b/>
                <w:bCs/>
                <w:i/>
                <w:color w:val="FF0000"/>
                <w:sz w:val="20"/>
                <w:szCs w:val="20"/>
              </w:rPr>
              <w:t>State the expected impact of the standard to the Entity if relevant</w:t>
            </w:r>
          </w:p>
        </w:tc>
      </w:tr>
      <w:tr w:rsidR="00292B7B" w:rsidRPr="00650C14" w14:paraId="5888F8F5" w14:textId="77777777" w:rsidTr="002122A0">
        <w:tc>
          <w:tcPr>
            <w:tcW w:w="869" w:type="pct"/>
          </w:tcPr>
          <w:p w14:paraId="41A0DB64" w14:textId="77777777" w:rsidR="00292B7B" w:rsidRDefault="00292B7B" w:rsidP="002122A0">
            <w:pPr>
              <w:spacing w:line="360" w:lineRule="auto"/>
              <w:ind w:right="-20"/>
              <w:rPr>
                <w:rFonts w:eastAsia="Arial"/>
              </w:rPr>
            </w:pPr>
            <w:r>
              <w:rPr>
                <w:rFonts w:eastAsia="Arial"/>
              </w:rPr>
              <w:t xml:space="preserve">IPSAS 46 </w:t>
            </w:r>
          </w:p>
          <w:p w14:paraId="530D6205" w14:textId="77777777" w:rsidR="00292B7B" w:rsidRDefault="00292B7B" w:rsidP="002122A0">
            <w:pPr>
              <w:spacing w:line="360" w:lineRule="auto"/>
              <w:ind w:right="-20"/>
              <w:rPr>
                <w:rFonts w:eastAsia="Arial"/>
              </w:rPr>
            </w:pPr>
            <w:r>
              <w:rPr>
                <w:rFonts w:eastAsia="Arial"/>
              </w:rPr>
              <w:t>Measurement</w:t>
            </w:r>
          </w:p>
        </w:tc>
        <w:tc>
          <w:tcPr>
            <w:tcW w:w="4131" w:type="pct"/>
          </w:tcPr>
          <w:p w14:paraId="437639BA" w14:textId="77777777" w:rsidR="00292B7B" w:rsidRDefault="00292B7B" w:rsidP="002122A0">
            <w:pPr>
              <w:spacing w:line="360" w:lineRule="auto"/>
              <w:ind w:right="-20"/>
              <w:jc w:val="both"/>
              <w:rPr>
                <w:rFonts w:eastAsia="Arial"/>
                <w:b/>
                <w:bCs/>
                <w:i/>
                <w:iCs/>
              </w:rPr>
            </w:pPr>
            <w:r>
              <w:rPr>
                <w:rFonts w:eastAsia="Arial"/>
                <w:b/>
                <w:bCs/>
                <w:i/>
                <w:iCs/>
              </w:rPr>
              <w:t>Applicable 1</w:t>
            </w:r>
            <w:r w:rsidRPr="00DF1B0C">
              <w:rPr>
                <w:rFonts w:eastAsia="Arial"/>
                <w:b/>
                <w:bCs/>
                <w:i/>
                <w:iCs/>
                <w:vertAlign w:val="superscript"/>
              </w:rPr>
              <w:t>st</w:t>
            </w:r>
            <w:r>
              <w:rPr>
                <w:rFonts w:eastAsia="Arial"/>
                <w:b/>
                <w:bCs/>
                <w:i/>
                <w:iCs/>
              </w:rPr>
              <w:t xml:space="preserve"> January 2025</w:t>
            </w:r>
          </w:p>
          <w:p w14:paraId="29915B3B" w14:textId="77777777" w:rsidR="00292B7B" w:rsidRPr="00463543" w:rsidRDefault="00292B7B" w:rsidP="002122A0">
            <w:pPr>
              <w:spacing w:line="360" w:lineRule="auto"/>
              <w:ind w:right="-20"/>
              <w:jc w:val="both"/>
              <w:rPr>
                <w:rFonts w:eastAsia="Arial"/>
              </w:rPr>
            </w:pPr>
            <w:r w:rsidRPr="00463543">
              <w:rPr>
                <w:rFonts w:eastAsia="Arial"/>
              </w:rPr>
              <w:t>The objective of this standard was to improve measurement guidance across IPSAS by:</w:t>
            </w:r>
          </w:p>
          <w:p w14:paraId="4865A4EC" w14:textId="77777777" w:rsidR="00292B7B" w:rsidRPr="00463543" w:rsidRDefault="00292B7B" w:rsidP="00AD5B89">
            <w:pPr>
              <w:pStyle w:val="ListParagraph"/>
              <w:numPr>
                <w:ilvl w:val="0"/>
                <w:numId w:val="45"/>
              </w:numPr>
              <w:spacing w:line="360" w:lineRule="auto"/>
              <w:ind w:right="-20"/>
              <w:jc w:val="both"/>
              <w:rPr>
                <w:rFonts w:eastAsia="Arial"/>
              </w:rPr>
            </w:pPr>
            <w:r w:rsidRPr="00463543">
              <w:rPr>
                <w:rFonts w:eastAsia="Arial"/>
              </w:rPr>
              <w:t>Providing further detailed guidance on the implementation of commonly used measurement bases and the circumstances under which they should be used.</w:t>
            </w:r>
          </w:p>
          <w:p w14:paraId="7E74DE4D" w14:textId="77777777" w:rsidR="00292B7B" w:rsidRPr="00463543" w:rsidRDefault="00292B7B" w:rsidP="00AD5B89">
            <w:pPr>
              <w:pStyle w:val="ListParagraph"/>
              <w:numPr>
                <w:ilvl w:val="0"/>
                <w:numId w:val="45"/>
              </w:numPr>
              <w:spacing w:line="360" w:lineRule="auto"/>
              <w:ind w:right="-20"/>
              <w:jc w:val="both"/>
              <w:rPr>
                <w:rFonts w:eastAsia="Arial"/>
              </w:rPr>
            </w:pPr>
            <w:r w:rsidRPr="00463543">
              <w:rPr>
                <w:rFonts w:eastAsia="Arial"/>
              </w:rPr>
              <w:t>Clarifying transaction costs guidance to enhance consistency across IPSAS;</w:t>
            </w:r>
          </w:p>
          <w:p w14:paraId="648137BE" w14:textId="77777777" w:rsidR="00292B7B" w:rsidRPr="00463543" w:rsidRDefault="00292B7B" w:rsidP="00AD5B89">
            <w:pPr>
              <w:pStyle w:val="ListParagraph"/>
              <w:numPr>
                <w:ilvl w:val="0"/>
                <w:numId w:val="45"/>
              </w:numPr>
              <w:spacing w:line="360" w:lineRule="auto"/>
              <w:ind w:right="-20"/>
              <w:jc w:val="both"/>
              <w:rPr>
                <w:rFonts w:eastAsia="Arial"/>
              </w:rPr>
            </w:pPr>
            <w:r w:rsidRPr="00463543">
              <w:rPr>
                <w:rFonts w:eastAsia="Arial"/>
              </w:rPr>
              <w:t>Amending where appropriate guidance across IPSAS related to measurement at recognition, subsequent measurement and measurement related disclosures.</w:t>
            </w:r>
          </w:p>
          <w:p w14:paraId="4C4452F5" w14:textId="77777777" w:rsidR="00292B7B" w:rsidRDefault="00292B7B" w:rsidP="002122A0">
            <w:pPr>
              <w:spacing w:line="360" w:lineRule="auto"/>
              <w:ind w:right="-20"/>
              <w:jc w:val="both"/>
              <w:rPr>
                <w:rFonts w:eastAsia="Arial"/>
              </w:rPr>
            </w:pPr>
            <w:r w:rsidRPr="00463543">
              <w:rPr>
                <w:rFonts w:eastAsia="Arial"/>
              </w:rPr>
              <w:t>The standard also</w:t>
            </w:r>
            <w:r>
              <w:rPr>
                <w:rFonts w:eastAsia="Arial"/>
              </w:rPr>
              <w:t xml:space="preserve"> introduces a public sector specific measurement bases called the current operational value.</w:t>
            </w:r>
          </w:p>
          <w:p w14:paraId="742F6029" w14:textId="77777777" w:rsidR="00292B7B" w:rsidRPr="00463543" w:rsidRDefault="00292B7B" w:rsidP="002122A0">
            <w:pPr>
              <w:spacing w:line="360" w:lineRule="auto"/>
              <w:ind w:right="-20"/>
              <w:jc w:val="both"/>
              <w:rPr>
                <w:rFonts w:eastAsia="Arial"/>
                <w:b/>
                <w:bCs/>
                <w:i/>
                <w:iCs/>
              </w:rPr>
            </w:pPr>
            <w:r w:rsidRPr="00D115BE">
              <w:rPr>
                <w:rFonts w:eastAsia="Arial"/>
                <w:b/>
                <w:bCs/>
                <w:i/>
                <w:color w:val="FF0000"/>
                <w:sz w:val="20"/>
                <w:szCs w:val="20"/>
              </w:rPr>
              <w:t>State the expected impact of the standard to the Entity if relevant</w:t>
            </w:r>
          </w:p>
        </w:tc>
      </w:tr>
      <w:tr w:rsidR="00292B7B" w:rsidRPr="00650C14" w14:paraId="79DC89AC" w14:textId="77777777" w:rsidTr="002122A0">
        <w:tc>
          <w:tcPr>
            <w:tcW w:w="869" w:type="pct"/>
          </w:tcPr>
          <w:p w14:paraId="19C3B6C8" w14:textId="77777777" w:rsidR="00292B7B" w:rsidRDefault="00292B7B" w:rsidP="002122A0">
            <w:pPr>
              <w:spacing w:line="360" w:lineRule="auto"/>
              <w:ind w:right="-20"/>
              <w:rPr>
                <w:rFonts w:eastAsia="Arial"/>
              </w:rPr>
            </w:pPr>
            <w:r>
              <w:rPr>
                <w:rFonts w:eastAsia="Arial"/>
              </w:rPr>
              <w:t>IPSAS 47- Revenue</w:t>
            </w:r>
          </w:p>
        </w:tc>
        <w:tc>
          <w:tcPr>
            <w:tcW w:w="4131" w:type="pct"/>
          </w:tcPr>
          <w:p w14:paraId="0447E017" w14:textId="77777777" w:rsidR="00292B7B" w:rsidRDefault="00292B7B" w:rsidP="002122A0">
            <w:pPr>
              <w:spacing w:line="360" w:lineRule="auto"/>
              <w:ind w:right="-20"/>
              <w:jc w:val="both"/>
              <w:rPr>
                <w:rFonts w:eastAsia="Arial"/>
                <w:b/>
                <w:bCs/>
                <w:i/>
                <w:iCs/>
              </w:rPr>
            </w:pPr>
            <w:r>
              <w:rPr>
                <w:rFonts w:eastAsia="Arial"/>
                <w:b/>
                <w:bCs/>
                <w:i/>
                <w:iCs/>
              </w:rPr>
              <w:t>Applicable 1</w:t>
            </w:r>
            <w:r w:rsidRPr="00F73DAE">
              <w:rPr>
                <w:rFonts w:eastAsia="Arial"/>
                <w:b/>
                <w:bCs/>
                <w:i/>
                <w:iCs/>
                <w:vertAlign w:val="superscript"/>
              </w:rPr>
              <w:t>st</w:t>
            </w:r>
            <w:r>
              <w:rPr>
                <w:rFonts w:eastAsia="Arial"/>
                <w:b/>
                <w:bCs/>
                <w:i/>
                <w:iCs/>
              </w:rPr>
              <w:t xml:space="preserve"> January 2026</w:t>
            </w:r>
          </w:p>
          <w:p w14:paraId="546C8621" w14:textId="77777777" w:rsidR="00292B7B" w:rsidRDefault="00292B7B" w:rsidP="002122A0">
            <w:pPr>
              <w:spacing w:line="360" w:lineRule="auto"/>
              <w:ind w:right="-20"/>
              <w:jc w:val="both"/>
              <w:rPr>
                <w:rFonts w:eastAsia="Arial"/>
              </w:rPr>
            </w:pPr>
            <w:r w:rsidRPr="0062665D">
              <w:rPr>
                <w:rFonts w:eastAsia="Arial"/>
              </w:rPr>
              <w:t xml:space="preserve">This standard supersedes IPSAS 9- Revenue from exchange transactions, IPSAS 11 Construction contracts and IPSAS 23 Revenue from non- exchange </w:t>
            </w:r>
            <w:r w:rsidRPr="00BD1FA4">
              <w:rPr>
                <w:rFonts w:eastAsia="Arial"/>
              </w:rPr>
              <w:t>transactions. This standard brings all the guidance of accounting for revenue under one standard. The objective of the standard is to establish the principles that an entity shall apply to report useful information to users of financial statements about the nature, amount, timing and uncertainty of revenue and cash flow arising from revenue transactions.</w:t>
            </w:r>
          </w:p>
          <w:p w14:paraId="62628D88" w14:textId="77777777" w:rsidR="00292B7B" w:rsidRPr="000848E8" w:rsidRDefault="00292B7B" w:rsidP="002122A0">
            <w:pPr>
              <w:spacing w:line="360" w:lineRule="auto"/>
              <w:ind w:right="-20"/>
              <w:jc w:val="both"/>
              <w:rPr>
                <w:rFonts w:eastAsia="Arial"/>
                <w:b/>
                <w:bCs/>
                <w:i/>
                <w:iCs/>
              </w:rPr>
            </w:pPr>
            <w:r w:rsidRPr="00D115BE">
              <w:rPr>
                <w:rFonts w:eastAsia="Arial"/>
                <w:b/>
                <w:bCs/>
                <w:i/>
                <w:color w:val="FF0000"/>
                <w:sz w:val="20"/>
                <w:szCs w:val="20"/>
              </w:rPr>
              <w:t>State the expected impact of the standard to the Entity if relevant</w:t>
            </w:r>
          </w:p>
        </w:tc>
      </w:tr>
      <w:tr w:rsidR="00292B7B" w:rsidRPr="00650C14" w14:paraId="77E29691" w14:textId="77777777" w:rsidTr="002122A0">
        <w:tc>
          <w:tcPr>
            <w:tcW w:w="869" w:type="pct"/>
          </w:tcPr>
          <w:p w14:paraId="1C9A8193" w14:textId="77777777" w:rsidR="00292B7B" w:rsidRDefault="00292B7B" w:rsidP="002122A0">
            <w:pPr>
              <w:spacing w:line="360" w:lineRule="auto"/>
              <w:ind w:right="-20"/>
              <w:rPr>
                <w:rFonts w:eastAsia="Arial"/>
              </w:rPr>
            </w:pPr>
            <w:r>
              <w:rPr>
                <w:rFonts w:eastAsia="Arial"/>
              </w:rPr>
              <w:t>IPSAS 48- Transfer Expenses</w:t>
            </w:r>
          </w:p>
        </w:tc>
        <w:tc>
          <w:tcPr>
            <w:tcW w:w="4131" w:type="pct"/>
          </w:tcPr>
          <w:p w14:paraId="6E69A211" w14:textId="77777777" w:rsidR="00292B7B" w:rsidRPr="00F970A3" w:rsidRDefault="00292B7B" w:rsidP="002122A0">
            <w:pPr>
              <w:spacing w:line="360" w:lineRule="auto"/>
              <w:ind w:right="-20"/>
              <w:jc w:val="both"/>
              <w:rPr>
                <w:rFonts w:eastAsia="Arial"/>
                <w:b/>
                <w:bCs/>
                <w:i/>
                <w:iCs/>
              </w:rPr>
            </w:pPr>
            <w:r w:rsidRPr="00F970A3">
              <w:rPr>
                <w:rFonts w:eastAsia="Arial"/>
                <w:b/>
                <w:bCs/>
                <w:i/>
                <w:iCs/>
              </w:rPr>
              <w:t>Applicable 1</w:t>
            </w:r>
            <w:r w:rsidRPr="00F970A3">
              <w:rPr>
                <w:rFonts w:eastAsia="Arial"/>
                <w:b/>
                <w:bCs/>
                <w:i/>
                <w:iCs/>
                <w:vertAlign w:val="superscript"/>
              </w:rPr>
              <w:t>st</w:t>
            </w:r>
            <w:r w:rsidRPr="00F970A3">
              <w:rPr>
                <w:rFonts w:eastAsia="Arial"/>
                <w:b/>
                <w:bCs/>
                <w:i/>
                <w:iCs/>
              </w:rPr>
              <w:t xml:space="preserve"> January 2026</w:t>
            </w:r>
          </w:p>
          <w:p w14:paraId="657B52D2" w14:textId="77777777" w:rsidR="00292B7B" w:rsidRDefault="00292B7B" w:rsidP="002122A0">
            <w:pPr>
              <w:spacing w:line="360" w:lineRule="auto"/>
              <w:ind w:right="-20"/>
              <w:jc w:val="both"/>
              <w:rPr>
                <w:rFonts w:eastAsia="Arial"/>
              </w:rPr>
            </w:pPr>
            <w:r w:rsidRPr="00BD1FA4">
              <w:rPr>
                <w:rFonts w:eastAsia="Arial"/>
              </w:rPr>
              <w:t xml:space="preserve">The objective of the standard is to establish the principles that </w:t>
            </w:r>
            <w:r>
              <w:rPr>
                <w:rFonts w:eastAsia="Arial"/>
              </w:rPr>
              <w:t>a transfer provider</w:t>
            </w:r>
            <w:r w:rsidRPr="00BD1FA4">
              <w:rPr>
                <w:rFonts w:eastAsia="Arial"/>
              </w:rPr>
              <w:t xml:space="preserve"> shall apply to report useful information to users of financial statements about the nature, amount, timing and uncertainty of </w:t>
            </w:r>
            <w:r>
              <w:rPr>
                <w:rFonts w:eastAsia="Arial"/>
              </w:rPr>
              <w:t>expenses</w:t>
            </w:r>
            <w:r w:rsidRPr="00BD1FA4">
              <w:rPr>
                <w:rFonts w:eastAsia="Arial"/>
              </w:rPr>
              <w:t xml:space="preserve"> and cash flow arising from</w:t>
            </w:r>
            <w:r>
              <w:rPr>
                <w:rFonts w:eastAsia="Arial"/>
              </w:rPr>
              <w:t xml:space="preserve"> transfer expense</w:t>
            </w:r>
            <w:r w:rsidRPr="00BD1FA4">
              <w:rPr>
                <w:rFonts w:eastAsia="Arial"/>
              </w:rPr>
              <w:t xml:space="preserve"> transactions.</w:t>
            </w:r>
            <w:r>
              <w:rPr>
                <w:rFonts w:eastAsia="Arial"/>
              </w:rPr>
              <w:t xml:space="preserve"> This is a new standard for public sector entities geared to provide guidance to entities that provide transfers on accounting for such transfers.</w:t>
            </w:r>
          </w:p>
          <w:p w14:paraId="47252AAA" w14:textId="77777777" w:rsidR="00292B7B" w:rsidRPr="000848E8" w:rsidRDefault="00292B7B" w:rsidP="002122A0">
            <w:pPr>
              <w:spacing w:line="360" w:lineRule="auto"/>
              <w:ind w:right="-20"/>
              <w:jc w:val="both"/>
              <w:rPr>
                <w:rFonts w:eastAsia="Arial"/>
                <w:b/>
                <w:bCs/>
                <w:i/>
                <w:iCs/>
              </w:rPr>
            </w:pPr>
            <w:r w:rsidRPr="00D115BE">
              <w:rPr>
                <w:rFonts w:eastAsia="Arial"/>
                <w:b/>
                <w:bCs/>
                <w:i/>
                <w:color w:val="FF0000"/>
                <w:sz w:val="20"/>
                <w:szCs w:val="20"/>
              </w:rPr>
              <w:t>State the expected impact of the standard to the Entity if relevant</w:t>
            </w:r>
          </w:p>
        </w:tc>
      </w:tr>
      <w:tr w:rsidR="00292B7B" w:rsidRPr="00650C14" w14:paraId="777885A2" w14:textId="77777777" w:rsidTr="002122A0">
        <w:tc>
          <w:tcPr>
            <w:tcW w:w="869" w:type="pct"/>
          </w:tcPr>
          <w:p w14:paraId="4AB73E93" w14:textId="77777777" w:rsidR="00292B7B" w:rsidRDefault="00292B7B" w:rsidP="002122A0">
            <w:pPr>
              <w:spacing w:line="360" w:lineRule="auto"/>
              <w:ind w:right="-20"/>
              <w:rPr>
                <w:rFonts w:eastAsia="Arial"/>
              </w:rPr>
            </w:pPr>
            <w:r>
              <w:rPr>
                <w:rFonts w:eastAsia="Arial"/>
              </w:rPr>
              <w:lastRenderedPageBreak/>
              <w:t>IPSAS 49- Retirement Benefit Plans</w:t>
            </w:r>
          </w:p>
        </w:tc>
        <w:tc>
          <w:tcPr>
            <w:tcW w:w="4131" w:type="pct"/>
          </w:tcPr>
          <w:p w14:paraId="72E857A7" w14:textId="77777777" w:rsidR="00292B7B" w:rsidRPr="00F970A3" w:rsidRDefault="00292B7B" w:rsidP="002122A0">
            <w:pPr>
              <w:spacing w:line="360" w:lineRule="auto"/>
              <w:ind w:right="-20"/>
              <w:jc w:val="both"/>
              <w:rPr>
                <w:rFonts w:eastAsia="Arial"/>
                <w:b/>
                <w:bCs/>
                <w:i/>
                <w:iCs/>
              </w:rPr>
            </w:pPr>
            <w:r w:rsidRPr="00F970A3">
              <w:rPr>
                <w:rFonts w:eastAsia="Arial"/>
                <w:b/>
                <w:bCs/>
                <w:i/>
                <w:iCs/>
              </w:rPr>
              <w:t>Applicable 1</w:t>
            </w:r>
            <w:r w:rsidRPr="00F970A3">
              <w:rPr>
                <w:rFonts w:eastAsia="Arial"/>
                <w:b/>
                <w:bCs/>
                <w:i/>
                <w:iCs/>
                <w:vertAlign w:val="superscript"/>
              </w:rPr>
              <w:t>st</w:t>
            </w:r>
            <w:r w:rsidRPr="00F970A3">
              <w:rPr>
                <w:rFonts w:eastAsia="Arial"/>
                <w:b/>
                <w:bCs/>
                <w:i/>
                <w:iCs/>
              </w:rPr>
              <w:t xml:space="preserve"> January 2026</w:t>
            </w:r>
          </w:p>
          <w:p w14:paraId="5677A218" w14:textId="77777777" w:rsidR="00292B7B" w:rsidRDefault="00292B7B" w:rsidP="002122A0">
            <w:pPr>
              <w:spacing w:line="360" w:lineRule="auto"/>
              <w:ind w:right="-20"/>
              <w:jc w:val="both"/>
              <w:rPr>
                <w:rFonts w:eastAsia="Arial"/>
              </w:rPr>
            </w:pPr>
            <w:r w:rsidRPr="00380C94">
              <w:rPr>
                <w:rFonts w:eastAsia="Arial"/>
              </w:rPr>
              <w:t xml:space="preserve">The objective is to </w:t>
            </w:r>
            <w:r>
              <w:rPr>
                <w:rFonts w:eastAsia="Arial"/>
              </w:rPr>
              <w:t>prescribe the accounting and reporting requirements for the public sector retirement benefit plans which provide retirement to public sector employees and other eligible participants. The standard sets the financial statements that should be presented by a retirement benefit plan.</w:t>
            </w:r>
          </w:p>
          <w:p w14:paraId="4692594C" w14:textId="77777777" w:rsidR="00292B7B" w:rsidRPr="00380C94" w:rsidRDefault="00292B7B" w:rsidP="002122A0">
            <w:pPr>
              <w:spacing w:line="360" w:lineRule="auto"/>
              <w:ind w:right="-20"/>
              <w:jc w:val="both"/>
              <w:rPr>
                <w:rFonts w:eastAsia="Arial"/>
              </w:rPr>
            </w:pPr>
            <w:r w:rsidRPr="00D115BE">
              <w:rPr>
                <w:rFonts w:eastAsia="Arial"/>
                <w:b/>
                <w:bCs/>
                <w:i/>
                <w:color w:val="FF0000"/>
                <w:sz w:val="20"/>
                <w:szCs w:val="20"/>
              </w:rPr>
              <w:t>State the expected impact of the standard to the Entity if relevant</w:t>
            </w:r>
          </w:p>
        </w:tc>
      </w:tr>
    </w:tbl>
    <w:p w14:paraId="6DDDF74D" w14:textId="0D19C7CB" w:rsidR="2E18DA10" w:rsidRDefault="2E18DA10"/>
    <w:p w14:paraId="65AB8D90" w14:textId="77777777" w:rsidR="00292B7B" w:rsidRDefault="00292B7B" w:rsidP="00292B7B">
      <w:pPr>
        <w:spacing w:line="360" w:lineRule="auto"/>
        <w:ind w:right="-20"/>
        <w:jc w:val="both"/>
        <w:rPr>
          <w:rFonts w:eastAsia="Arial"/>
          <w:b/>
        </w:rPr>
      </w:pPr>
    </w:p>
    <w:p w14:paraId="0162B4F1" w14:textId="77777777" w:rsidR="00292B7B" w:rsidRDefault="00292B7B" w:rsidP="00AD5B89">
      <w:pPr>
        <w:pStyle w:val="ListParagraph"/>
        <w:numPr>
          <w:ilvl w:val="0"/>
          <w:numId w:val="44"/>
        </w:numPr>
        <w:autoSpaceDE/>
        <w:autoSpaceDN/>
        <w:spacing w:line="360" w:lineRule="auto"/>
        <w:contextualSpacing/>
        <w:jc w:val="both"/>
        <w:rPr>
          <w:b/>
          <w:i/>
          <w:iCs/>
        </w:rPr>
      </w:pPr>
      <w:r w:rsidRPr="00BB0CF1">
        <w:rPr>
          <w:b/>
          <w:i/>
          <w:iCs/>
        </w:rPr>
        <w:t>Early adoption of standards</w:t>
      </w:r>
    </w:p>
    <w:p w14:paraId="42C43D0B" w14:textId="77777777" w:rsidR="00292B7B" w:rsidRPr="0034419E" w:rsidRDefault="00292B7B" w:rsidP="00292B7B">
      <w:pPr>
        <w:autoSpaceDE/>
        <w:autoSpaceDN/>
        <w:spacing w:line="360" w:lineRule="auto"/>
        <w:contextualSpacing/>
        <w:jc w:val="both"/>
        <w:rPr>
          <w:b/>
          <w:i/>
          <w:iCs/>
        </w:rPr>
      </w:pPr>
    </w:p>
    <w:p w14:paraId="7D66B160" w14:textId="688E9E30" w:rsidR="00292B7B" w:rsidRPr="0034419E" w:rsidRDefault="00292B7B" w:rsidP="00292B7B">
      <w:pPr>
        <w:spacing w:line="360" w:lineRule="auto"/>
        <w:ind w:right="-20"/>
        <w:jc w:val="both"/>
        <w:rPr>
          <w:rFonts w:eastAsia="Arial"/>
          <w:i/>
          <w:iCs/>
        </w:rPr>
      </w:pPr>
      <w:r w:rsidRPr="0034419E">
        <w:rPr>
          <w:rFonts w:eastAsia="Arial"/>
        </w:rPr>
        <w:t xml:space="preserve">The </w:t>
      </w:r>
      <w:r w:rsidR="00DB4D0F">
        <w:rPr>
          <w:rFonts w:eastAsia="Arial"/>
        </w:rPr>
        <w:t>County</w:t>
      </w:r>
      <w:r w:rsidRPr="0034419E">
        <w:rPr>
          <w:rFonts w:eastAsia="Arial"/>
        </w:rPr>
        <w:t xml:space="preserve"> did not early – adopt any new or amended standards in the financial year or </w:t>
      </w:r>
      <w:r w:rsidRPr="0034419E">
        <w:rPr>
          <w:rFonts w:eastAsia="Arial"/>
          <w:i/>
          <w:iCs/>
        </w:rPr>
        <w:t>the entity adopted the following standards early (state the standards, reason for early adoption and impact on entity’s financial statements.)</w:t>
      </w:r>
    </w:p>
    <w:p w14:paraId="67AFA822" w14:textId="77777777" w:rsidR="00292B7B" w:rsidRPr="00953054" w:rsidRDefault="00292B7B" w:rsidP="00292B7B">
      <w:pPr>
        <w:pStyle w:val="ListParagraph"/>
        <w:spacing w:line="360" w:lineRule="auto"/>
        <w:ind w:left="709" w:right="-20"/>
        <w:jc w:val="both"/>
        <w:rPr>
          <w:rFonts w:eastAsia="Arial"/>
          <w:b/>
          <w:sz w:val="22"/>
          <w:szCs w:val="22"/>
        </w:rPr>
      </w:pPr>
    </w:p>
    <w:p w14:paraId="58D20EB8" w14:textId="77777777" w:rsidR="00292B7B" w:rsidRDefault="00292B7B" w:rsidP="00292B7B">
      <w:r>
        <w:br w:type="page"/>
      </w:r>
    </w:p>
    <w:p w14:paraId="0D8B980A" w14:textId="77777777" w:rsidR="00292B7B" w:rsidRPr="00666E6E" w:rsidRDefault="00292B7B" w:rsidP="00292B7B">
      <w:pPr>
        <w:spacing w:line="360" w:lineRule="auto"/>
        <w:ind w:right="-20"/>
        <w:jc w:val="both"/>
        <w:rPr>
          <w:rFonts w:eastAsia="Arial"/>
          <w:b/>
          <w:sz w:val="22"/>
          <w:szCs w:val="22"/>
        </w:rPr>
      </w:pPr>
    </w:p>
    <w:p w14:paraId="3F548063" w14:textId="77777777" w:rsidR="00292B7B" w:rsidRPr="00953054" w:rsidRDefault="00292B7B" w:rsidP="00AD5B89">
      <w:pPr>
        <w:pStyle w:val="ListParagraph"/>
        <w:numPr>
          <w:ilvl w:val="0"/>
          <w:numId w:val="42"/>
        </w:numPr>
        <w:spacing w:line="360" w:lineRule="auto"/>
        <w:ind w:left="709" w:right="-20"/>
        <w:jc w:val="both"/>
        <w:rPr>
          <w:rFonts w:eastAsia="Arial"/>
          <w:b/>
          <w:sz w:val="22"/>
          <w:szCs w:val="22"/>
        </w:rPr>
      </w:pPr>
      <w:r w:rsidRPr="00953054">
        <w:rPr>
          <w:rFonts w:eastAsia="Arial"/>
          <w:b/>
          <w:sz w:val="22"/>
          <w:szCs w:val="22"/>
        </w:rPr>
        <w:t>Summary of Significant Accounting Policies</w:t>
      </w:r>
    </w:p>
    <w:p w14:paraId="27CE3E1E" w14:textId="77777777" w:rsidR="00292B7B" w:rsidRPr="00953054" w:rsidRDefault="00292B7B" w:rsidP="00AD5B89">
      <w:pPr>
        <w:pStyle w:val="ListParagraph"/>
        <w:numPr>
          <w:ilvl w:val="0"/>
          <w:numId w:val="40"/>
        </w:numPr>
        <w:spacing w:line="360" w:lineRule="auto"/>
        <w:ind w:right="-20"/>
        <w:jc w:val="both"/>
        <w:rPr>
          <w:rFonts w:eastAsia="Arial"/>
          <w:sz w:val="22"/>
          <w:szCs w:val="22"/>
        </w:rPr>
      </w:pPr>
      <w:r w:rsidRPr="00953054">
        <w:rPr>
          <w:rFonts w:eastAsia="Arial"/>
          <w:b/>
          <w:bCs/>
          <w:spacing w:val="1"/>
          <w:w w:val="96"/>
          <w:sz w:val="22"/>
          <w:szCs w:val="22"/>
        </w:rPr>
        <w:t>Revenue recognition</w:t>
      </w:r>
    </w:p>
    <w:p w14:paraId="473E2CBC" w14:textId="7F52935F" w:rsidR="00292B7B" w:rsidRPr="00367B7C" w:rsidRDefault="00292B7B" w:rsidP="00367B7C">
      <w:pPr>
        <w:pStyle w:val="ListParagraph"/>
        <w:numPr>
          <w:ilvl w:val="0"/>
          <w:numId w:val="41"/>
        </w:numPr>
        <w:spacing w:line="360" w:lineRule="auto"/>
        <w:ind w:left="851" w:right="-20" w:hanging="284"/>
        <w:jc w:val="both"/>
        <w:rPr>
          <w:rFonts w:eastAsia="Arial"/>
          <w:sz w:val="22"/>
          <w:szCs w:val="22"/>
        </w:rPr>
      </w:pPr>
      <w:r w:rsidRPr="00953054">
        <w:rPr>
          <w:rFonts w:eastAsia="Arial"/>
          <w:b/>
          <w:bCs/>
          <w:spacing w:val="1"/>
          <w:w w:val="96"/>
          <w:sz w:val="22"/>
          <w:szCs w:val="22"/>
        </w:rPr>
        <w:t>Revenue from non-exchange transactions</w:t>
      </w:r>
      <w:r w:rsidRPr="00953054">
        <w:rPr>
          <w:rFonts w:eastAsia="Arial"/>
          <w:b/>
          <w:bCs/>
          <w:spacing w:val="1"/>
          <w:sz w:val="22"/>
          <w:szCs w:val="22"/>
        </w:rPr>
        <w:t xml:space="preserve"> </w:t>
      </w:r>
    </w:p>
    <w:p w14:paraId="3746F15A" w14:textId="77777777" w:rsidR="00292B7B" w:rsidRPr="00953054" w:rsidRDefault="00292B7B" w:rsidP="00292B7B">
      <w:pPr>
        <w:spacing w:line="360" w:lineRule="auto"/>
        <w:ind w:left="1276" w:hanging="425"/>
        <w:jc w:val="both"/>
        <w:rPr>
          <w:b/>
          <w:sz w:val="22"/>
          <w:szCs w:val="22"/>
          <w:u w:val="single"/>
        </w:rPr>
      </w:pPr>
      <w:r w:rsidRPr="00953054">
        <w:rPr>
          <w:b/>
          <w:sz w:val="22"/>
          <w:szCs w:val="22"/>
          <w:u w:val="single"/>
        </w:rPr>
        <w:t>Transfers from other government entities</w:t>
      </w:r>
    </w:p>
    <w:p w14:paraId="72A969D8" w14:textId="0DE0938D" w:rsidR="00292B7B" w:rsidRPr="00367B7C" w:rsidRDefault="00292B7B" w:rsidP="00367B7C">
      <w:pPr>
        <w:pStyle w:val="Default"/>
        <w:spacing w:line="360" w:lineRule="auto"/>
        <w:ind w:left="851"/>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 xml:space="preserve">Revenues from non-exchange transactions with other government entities are measured at fair value and recognized on obtaining control of the asset (cash, goods, services and property) if the transfer is free from conditions and it is probable that the economic benefits or service potential related to the asset will flow to the Entity and can be measured reliably. Recurrent grants are recognized in the statement of </w:t>
      </w:r>
      <w:r w:rsidR="7CF592A1" w:rsidRPr="5154EEEE">
        <w:rPr>
          <w:rFonts w:ascii="Times New Roman" w:hAnsi="Times New Roman" w:cs="Times New Roman"/>
          <w:color w:val="auto"/>
          <w:sz w:val="22"/>
          <w:szCs w:val="22"/>
          <w:lang w:eastAsia="en-US"/>
        </w:rPr>
        <w:t xml:space="preserve">financial </w:t>
      </w:r>
      <w:r w:rsidR="71A62A1D" w:rsidRPr="236A097B">
        <w:rPr>
          <w:rFonts w:ascii="Times New Roman" w:hAnsi="Times New Roman" w:cs="Times New Roman"/>
          <w:color w:val="auto"/>
          <w:sz w:val="22"/>
          <w:szCs w:val="22"/>
          <w:lang w:eastAsia="en-US"/>
        </w:rPr>
        <w:t>performance</w:t>
      </w:r>
      <w:r w:rsidRPr="236A097B">
        <w:rPr>
          <w:rFonts w:ascii="Times New Roman" w:hAnsi="Times New Roman" w:cs="Times New Roman"/>
          <w:color w:val="auto"/>
          <w:sz w:val="22"/>
          <w:szCs w:val="22"/>
          <w:lang w:eastAsia="en-US"/>
        </w:rPr>
        <w:t>.</w:t>
      </w:r>
      <w:r w:rsidRPr="00953054">
        <w:rPr>
          <w:rFonts w:ascii="Times New Roman" w:hAnsi="Times New Roman" w:cs="Times New Roman"/>
          <w:color w:val="auto"/>
          <w:sz w:val="22"/>
          <w:szCs w:val="22"/>
          <w:lang w:eastAsia="en-US"/>
        </w:rPr>
        <w:t xml:space="preserve"> Development/capital grants are recognized in the statement of financial position and realised in the statement of </w:t>
      </w:r>
      <w:r w:rsidR="1F9BE15A" w:rsidRPr="3FBDA233">
        <w:rPr>
          <w:rFonts w:ascii="Times New Roman" w:hAnsi="Times New Roman" w:cs="Times New Roman"/>
          <w:color w:val="auto"/>
          <w:sz w:val="22"/>
          <w:szCs w:val="22"/>
          <w:lang w:eastAsia="en-US"/>
        </w:rPr>
        <w:t xml:space="preserve">financial </w:t>
      </w:r>
      <w:r w:rsidR="5A859DE5" w:rsidRPr="236A097B">
        <w:rPr>
          <w:rFonts w:ascii="Times New Roman" w:hAnsi="Times New Roman" w:cs="Times New Roman"/>
          <w:color w:val="auto"/>
          <w:sz w:val="22"/>
          <w:szCs w:val="22"/>
          <w:lang w:eastAsia="en-US"/>
        </w:rPr>
        <w:t>performance</w:t>
      </w:r>
      <w:r w:rsidRPr="00953054">
        <w:rPr>
          <w:rFonts w:ascii="Times New Roman" w:hAnsi="Times New Roman" w:cs="Times New Roman"/>
          <w:color w:val="auto"/>
          <w:sz w:val="22"/>
          <w:szCs w:val="22"/>
          <w:lang w:eastAsia="en-US"/>
        </w:rPr>
        <w:t xml:space="preserve"> over the useful life of the assets that has been acquired using such funds.</w:t>
      </w:r>
    </w:p>
    <w:p w14:paraId="244CAF9E" w14:textId="163F657A" w:rsidR="00292B7B" w:rsidRPr="00367B7C" w:rsidRDefault="00292B7B" w:rsidP="00367B7C">
      <w:pPr>
        <w:tabs>
          <w:tab w:val="left" w:pos="851"/>
          <w:tab w:val="left" w:pos="1350"/>
        </w:tabs>
        <w:spacing w:line="360" w:lineRule="auto"/>
        <w:ind w:right="-20" w:firstLine="567"/>
        <w:jc w:val="both"/>
        <w:rPr>
          <w:rFonts w:eastAsia="Arial"/>
          <w:b/>
          <w:bCs/>
          <w:spacing w:val="1"/>
          <w:w w:val="96"/>
          <w:sz w:val="22"/>
          <w:szCs w:val="22"/>
        </w:rPr>
      </w:pPr>
      <w:r w:rsidRPr="00953054">
        <w:rPr>
          <w:rFonts w:eastAsia="Arial"/>
          <w:b/>
          <w:bCs/>
          <w:spacing w:val="1"/>
          <w:w w:val="96"/>
          <w:sz w:val="22"/>
          <w:szCs w:val="22"/>
        </w:rPr>
        <w:t xml:space="preserve">ii) </w:t>
      </w:r>
      <w:r w:rsidRPr="00953054">
        <w:rPr>
          <w:rFonts w:eastAsia="Arial"/>
          <w:b/>
          <w:bCs/>
          <w:spacing w:val="1"/>
          <w:w w:val="96"/>
          <w:sz w:val="22"/>
          <w:szCs w:val="22"/>
        </w:rPr>
        <w:tab/>
        <w:t xml:space="preserve">Revenue from exchange transactions </w:t>
      </w:r>
    </w:p>
    <w:p w14:paraId="2CFA185E" w14:textId="77777777" w:rsidR="00292B7B" w:rsidRPr="00953054" w:rsidRDefault="00292B7B" w:rsidP="00292B7B">
      <w:pPr>
        <w:spacing w:line="360" w:lineRule="auto"/>
        <w:ind w:firstLine="720"/>
        <w:jc w:val="both"/>
        <w:rPr>
          <w:b/>
          <w:sz w:val="22"/>
          <w:szCs w:val="22"/>
          <w:u w:val="single"/>
        </w:rPr>
      </w:pPr>
      <w:r w:rsidRPr="00953054">
        <w:rPr>
          <w:b/>
          <w:sz w:val="22"/>
          <w:szCs w:val="22"/>
          <w:u w:val="single"/>
        </w:rPr>
        <w:t>Interest income</w:t>
      </w:r>
    </w:p>
    <w:p w14:paraId="4B34D880" w14:textId="6AAEBA52" w:rsidR="00292B7B" w:rsidRPr="00953054" w:rsidRDefault="00292B7B" w:rsidP="00367B7C">
      <w:pPr>
        <w:pStyle w:val="Default"/>
        <w:spacing w:line="360" w:lineRule="auto"/>
        <w:ind w:left="720"/>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Interest income is accrued using the effective yield method. The effective yield discounts estimated future cash receipts through the expected life of the financial asset to that asset’s net carrying amount. The method applies this yield to the principal outstanding to determine interest income each period.</w:t>
      </w:r>
    </w:p>
    <w:p w14:paraId="456291B9" w14:textId="77777777" w:rsidR="00292B7B" w:rsidRPr="00953054" w:rsidRDefault="00292B7B" w:rsidP="00292B7B">
      <w:pPr>
        <w:spacing w:line="360" w:lineRule="auto"/>
        <w:ind w:firstLine="720"/>
        <w:jc w:val="both"/>
        <w:rPr>
          <w:b/>
          <w:sz w:val="22"/>
          <w:szCs w:val="22"/>
          <w:u w:val="single"/>
        </w:rPr>
      </w:pPr>
      <w:r w:rsidRPr="00953054">
        <w:rPr>
          <w:b/>
          <w:sz w:val="22"/>
          <w:szCs w:val="22"/>
          <w:u w:val="single"/>
        </w:rPr>
        <w:t>Dividends</w:t>
      </w:r>
    </w:p>
    <w:p w14:paraId="6CA482D0" w14:textId="74DA5190" w:rsidR="00292B7B" w:rsidRPr="00367B7C" w:rsidRDefault="00292B7B" w:rsidP="00367B7C">
      <w:pPr>
        <w:spacing w:line="360" w:lineRule="auto"/>
        <w:ind w:left="720"/>
        <w:jc w:val="both"/>
      </w:pPr>
      <w:r w:rsidRPr="002A573E">
        <w:rPr>
          <w:bCs/>
          <w:sz w:val="22"/>
          <w:szCs w:val="22"/>
        </w:rPr>
        <w:t xml:space="preserve">Dividends or similar distributions must be recognized when the shareholder’s or the </w:t>
      </w:r>
      <w:r w:rsidRPr="00580EDF">
        <w:t>Entity’s right to receive payments is established.</w:t>
      </w:r>
    </w:p>
    <w:p w14:paraId="7E3B646A" w14:textId="77777777" w:rsidR="00292B7B" w:rsidRPr="00953054" w:rsidRDefault="00292B7B" w:rsidP="00292B7B">
      <w:pPr>
        <w:spacing w:line="360" w:lineRule="auto"/>
        <w:ind w:firstLine="720"/>
        <w:jc w:val="both"/>
        <w:rPr>
          <w:b/>
          <w:sz w:val="22"/>
          <w:szCs w:val="22"/>
          <w:u w:val="single"/>
        </w:rPr>
      </w:pPr>
      <w:r w:rsidRPr="00953054">
        <w:rPr>
          <w:b/>
          <w:sz w:val="22"/>
          <w:szCs w:val="22"/>
          <w:u w:val="single"/>
        </w:rPr>
        <w:t>Rental income</w:t>
      </w:r>
    </w:p>
    <w:p w14:paraId="4CE495AD" w14:textId="4A37599D" w:rsidR="00292B7B" w:rsidRPr="002A573E" w:rsidRDefault="00292B7B" w:rsidP="00367B7C">
      <w:pPr>
        <w:spacing w:line="360" w:lineRule="auto"/>
        <w:ind w:left="720"/>
        <w:jc w:val="both"/>
        <w:rPr>
          <w:bCs/>
          <w:sz w:val="22"/>
          <w:szCs w:val="22"/>
        </w:rPr>
      </w:pPr>
      <w:r w:rsidRPr="002A573E">
        <w:rPr>
          <w:bCs/>
          <w:sz w:val="22"/>
          <w:szCs w:val="22"/>
        </w:rPr>
        <w:t>Rental income arising from operating leases on investment properties is accounted for on a straight-line basis over the lease terms and included in revenue.</w:t>
      </w:r>
    </w:p>
    <w:p w14:paraId="784EFE89" w14:textId="77777777" w:rsidR="00292B7B" w:rsidRPr="00953054" w:rsidRDefault="00292B7B" w:rsidP="00AD5B89">
      <w:pPr>
        <w:pStyle w:val="ListParagraph"/>
        <w:numPr>
          <w:ilvl w:val="0"/>
          <w:numId w:val="40"/>
        </w:numPr>
        <w:adjustRightInd w:val="0"/>
        <w:spacing w:line="360" w:lineRule="auto"/>
        <w:jc w:val="both"/>
        <w:rPr>
          <w:b/>
          <w:sz w:val="22"/>
          <w:szCs w:val="22"/>
        </w:rPr>
      </w:pPr>
      <w:r w:rsidRPr="00953054">
        <w:rPr>
          <w:b/>
          <w:sz w:val="22"/>
          <w:szCs w:val="22"/>
        </w:rPr>
        <w:t xml:space="preserve">Budget information </w:t>
      </w:r>
    </w:p>
    <w:p w14:paraId="78B7AFC0" w14:textId="704FEF39" w:rsidR="00292B7B" w:rsidRPr="00367B7C" w:rsidRDefault="00292B7B" w:rsidP="00367B7C">
      <w:pPr>
        <w:pStyle w:val="Default"/>
        <w:spacing w:line="360" w:lineRule="auto"/>
        <w:ind w:left="907"/>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 xml:space="preserve">The original budget for FY 20xx/xx was approved by the County Assembly on </w:t>
      </w:r>
      <w:r w:rsidRPr="00953054">
        <w:rPr>
          <w:rFonts w:ascii="Times New Roman" w:hAnsi="Times New Roman" w:cs="Times New Roman"/>
          <w:i/>
          <w:iCs/>
          <w:color w:val="auto"/>
          <w:sz w:val="22"/>
          <w:szCs w:val="22"/>
          <w:lang w:eastAsia="en-US"/>
        </w:rPr>
        <w:t>xxxx</w:t>
      </w:r>
      <w:r w:rsidRPr="00953054">
        <w:rPr>
          <w:rFonts w:ascii="Times New Roman" w:hAnsi="Times New Roman" w:cs="Times New Roman"/>
          <w:color w:val="auto"/>
          <w:sz w:val="22"/>
          <w:szCs w:val="22"/>
          <w:lang w:eastAsia="en-US"/>
        </w:rPr>
        <w:t xml:space="preserve">. Subsequent revisions or additional appropriations were made to the approved budget in accordance with specific approvals from the appropriate authorities. The additional appropriations are added to the original budget by the </w:t>
      </w:r>
      <w:r w:rsidR="5D003675" w:rsidRPr="07C32CCD">
        <w:rPr>
          <w:rFonts w:ascii="Times New Roman" w:hAnsi="Times New Roman" w:cs="Times New Roman"/>
          <w:color w:val="auto"/>
          <w:sz w:val="22"/>
          <w:szCs w:val="22"/>
          <w:lang w:eastAsia="en-US"/>
        </w:rPr>
        <w:t>county</w:t>
      </w:r>
      <w:r w:rsidRPr="00953054">
        <w:rPr>
          <w:rFonts w:ascii="Times New Roman" w:hAnsi="Times New Roman" w:cs="Times New Roman"/>
          <w:color w:val="auto"/>
          <w:sz w:val="22"/>
          <w:szCs w:val="22"/>
          <w:lang w:eastAsia="en-US"/>
        </w:rPr>
        <w:t xml:space="preserve"> upon receiving the respective approvals in order to conclude the final budget. Accordingly, the </w:t>
      </w:r>
      <w:r w:rsidR="609F1845" w:rsidRPr="07C32CCD">
        <w:rPr>
          <w:rFonts w:ascii="Times New Roman" w:hAnsi="Times New Roman" w:cs="Times New Roman"/>
          <w:color w:val="auto"/>
          <w:sz w:val="22"/>
          <w:szCs w:val="22"/>
          <w:lang w:eastAsia="en-US"/>
        </w:rPr>
        <w:t>county</w:t>
      </w:r>
      <w:r w:rsidRPr="00953054">
        <w:rPr>
          <w:rFonts w:ascii="Times New Roman" w:hAnsi="Times New Roman" w:cs="Times New Roman"/>
          <w:color w:val="auto"/>
          <w:sz w:val="22"/>
          <w:szCs w:val="22"/>
          <w:lang w:eastAsia="en-US"/>
        </w:rPr>
        <w:t xml:space="preserve"> recorded additional appropriations of </w:t>
      </w:r>
      <w:r w:rsidRPr="00953054">
        <w:rPr>
          <w:rFonts w:ascii="Times New Roman" w:hAnsi="Times New Roman" w:cs="Times New Roman"/>
          <w:i/>
          <w:iCs/>
          <w:color w:val="auto"/>
          <w:sz w:val="22"/>
          <w:szCs w:val="22"/>
          <w:lang w:eastAsia="en-US"/>
        </w:rPr>
        <w:t>xxxx</w:t>
      </w:r>
      <w:r w:rsidRPr="00953054">
        <w:rPr>
          <w:rFonts w:ascii="Times New Roman" w:hAnsi="Times New Roman" w:cs="Times New Roman"/>
          <w:color w:val="auto"/>
          <w:sz w:val="22"/>
          <w:szCs w:val="22"/>
          <w:lang w:eastAsia="en-US"/>
        </w:rPr>
        <w:t xml:space="preserve"> on the 20xx/xx budget following the </w:t>
      </w:r>
      <w:r w:rsidR="053D5223" w:rsidRPr="61636F31">
        <w:rPr>
          <w:rFonts w:ascii="Times New Roman" w:hAnsi="Times New Roman" w:cs="Times New Roman"/>
          <w:color w:val="auto"/>
          <w:sz w:val="22"/>
          <w:szCs w:val="22"/>
          <w:lang w:eastAsia="en-US"/>
        </w:rPr>
        <w:t xml:space="preserve">County </w:t>
      </w:r>
      <w:r w:rsidR="053D5223" w:rsidRPr="0EF6614F">
        <w:rPr>
          <w:rFonts w:ascii="Times New Roman" w:hAnsi="Times New Roman" w:cs="Times New Roman"/>
          <w:color w:val="auto"/>
          <w:sz w:val="22"/>
          <w:szCs w:val="22"/>
          <w:lang w:eastAsia="en-US"/>
        </w:rPr>
        <w:t>Assembly’</w:t>
      </w:r>
      <w:r w:rsidRPr="0EF6614F">
        <w:rPr>
          <w:rFonts w:ascii="Times New Roman" w:hAnsi="Times New Roman" w:cs="Times New Roman"/>
          <w:color w:val="auto"/>
          <w:sz w:val="22"/>
          <w:szCs w:val="22"/>
          <w:lang w:eastAsia="en-US"/>
        </w:rPr>
        <w:t>s</w:t>
      </w:r>
      <w:r w:rsidRPr="00953054">
        <w:rPr>
          <w:rFonts w:ascii="Times New Roman" w:hAnsi="Times New Roman" w:cs="Times New Roman"/>
          <w:color w:val="auto"/>
          <w:sz w:val="22"/>
          <w:szCs w:val="22"/>
          <w:lang w:eastAsia="en-US"/>
        </w:rPr>
        <w:t xml:space="preserve"> approval.</w:t>
      </w:r>
      <w:r w:rsidRPr="00DC7F86">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 xml:space="preserve">The </w:t>
      </w:r>
      <w:r w:rsidR="00A01424">
        <w:rPr>
          <w:rFonts w:ascii="Times New Roman" w:hAnsi="Times New Roman" w:cs="Times New Roman"/>
          <w:color w:val="auto"/>
          <w:sz w:val="22"/>
          <w:szCs w:val="22"/>
          <w:lang w:eastAsia="en-US"/>
        </w:rPr>
        <w:t>County</w:t>
      </w:r>
      <w:r w:rsidRPr="00953054">
        <w:rPr>
          <w:rFonts w:ascii="Times New Roman" w:hAnsi="Times New Roman" w:cs="Times New Roman"/>
          <w:color w:val="auto"/>
          <w:sz w:val="22"/>
          <w:szCs w:val="22"/>
          <w:lang w:eastAsia="en-US"/>
        </w:rPr>
        <w:t>’s budget is prepared on a different basis to the actual income and expenditure disclosed in the financial statements.</w:t>
      </w:r>
    </w:p>
    <w:p w14:paraId="1F4FB9B0" w14:textId="77777777" w:rsidR="00292B7B" w:rsidRPr="00953054" w:rsidRDefault="00292B7B" w:rsidP="00292B7B">
      <w:pPr>
        <w:pStyle w:val="Default"/>
        <w:spacing w:line="360" w:lineRule="auto"/>
        <w:ind w:left="720"/>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 xml:space="preserve">The financial statements are prepared on accrual basis using a classification based on the nature of expenses in the statement of financial performance, whereas the budget is prepared on a cash basis. The amounts in the financial statements were recast from the accrual basis to the cash basis and reclassified by presentation to be on the same basis as the approved budget. A comparison of budget and actual amounts, prepared on a comparable basis to the approved budget, is then presented in the statement of comparison of budget and actual amounts. In addition to the Basis difference, adjustments to amounts in the financial statements are also made for differences in the </w:t>
      </w:r>
      <w:r w:rsidRPr="00953054">
        <w:rPr>
          <w:rFonts w:ascii="Times New Roman" w:hAnsi="Times New Roman" w:cs="Times New Roman"/>
          <w:color w:val="auto"/>
          <w:sz w:val="22"/>
          <w:szCs w:val="22"/>
          <w:lang w:eastAsia="en-US"/>
        </w:rPr>
        <w:lastRenderedPageBreak/>
        <w:t xml:space="preserve">formats and classification schemes adopted for the presentation of the financial statements and the approved budget. A statement to reconcile the actual amounts on a comparable basis included in the statement of comparison of budget and actual amounts and the actuals as per the statement of financial performance has been presented under section </w:t>
      </w:r>
      <w:r w:rsidRPr="00953054">
        <w:rPr>
          <w:rFonts w:ascii="Times New Roman" w:hAnsi="Times New Roman" w:cs="Times New Roman"/>
          <w:i/>
          <w:iCs/>
          <w:color w:val="auto"/>
          <w:sz w:val="22"/>
          <w:szCs w:val="22"/>
          <w:lang w:eastAsia="en-US"/>
        </w:rPr>
        <w:t>xxx</w:t>
      </w:r>
      <w:r w:rsidRPr="00953054">
        <w:rPr>
          <w:rFonts w:ascii="Times New Roman" w:hAnsi="Times New Roman" w:cs="Times New Roman"/>
          <w:color w:val="auto"/>
          <w:sz w:val="22"/>
          <w:szCs w:val="22"/>
          <w:lang w:eastAsia="en-US"/>
        </w:rPr>
        <w:t xml:space="preserve"> of these financial statements.</w:t>
      </w:r>
    </w:p>
    <w:p w14:paraId="50934EC8" w14:textId="77777777" w:rsidR="00292B7B" w:rsidRPr="007548BC" w:rsidRDefault="00292B7B" w:rsidP="00292B7B">
      <w:pPr>
        <w:spacing w:line="360" w:lineRule="auto"/>
        <w:ind w:right="-20"/>
        <w:jc w:val="both"/>
        <w:rPr>
          <w:b/>
          <w:sz w:val="10"/>
          <w:szCs w:val="10"/>
        </w:rPr>
      </w:pPr>
    </w:p>
    <w:p w14:paraId="3E423130" w14:textId="77777777" w:rsidR="00292B7B" w:rsidRPr="00953054" w:rsidRDefault="00292B7B" w:rsidP="00AD5B89">
      <w:pPr>
        <w:pStyle w:val="ListParagraph"/>
        <w:numPr>
          <w:ilvl w:val="0"/>
          <w:numId w:val="40"/>
        </w:numPr>
        <w:adjustRightInd w:val="0"/>
        <w:spacing w:line="360" w:lineRule="auto"/>
        <w:ind w:left="426" w:hanging="426"/>
        <w:jc w:val="both"/>
        <w:rPr>
          <w:b/>
          <w:sz w:val="22"/>
          <w:szCs w:val="22"/>
        </w:rPr>
      </w:pPr>
      <w:r w:rsidRPr="00953054">
        <w:rPr>
          <w:b/>
          <w:sz w:val="22"/>
          <w:szCs w:val="22"/>
        </w:rPr>
        <w:t xml:space="preserve">Investment property </w:t>
      </w:r>
    </w:p>
    <w:p w14:paraId="0C65D2CF" w14:textId="77777777" w:rsidR="00292B7B" w:rsidRPr="00953054" w:rsidRDefault="00292B7B" w:rsidP="00292B7B">
      <w:pPr>
        <w:pStyle w:val="Default"/>
        <w:spacing w:line="360" w:lineRule="auto"/>
        <w:ind w:left="720"/>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 xml:space="preserve">Investment properties are measured initially at cost, including transaction costs. The carrying amount includes the replacement cost of components of an existing investment property at the time that cost is incurred if the recognition criteria are met and excludes the costs of day-to-day maintenance of an investment property. Investment property acquired through a non-exchange transaction is measured at its fair value at the date of acquisition. Subsequent to initial recognition, investment properties are measured using the cost model and are depreciated over an </w:t>
      </w:r>
      <w:r w:rsidRPr="00953054">
        <w:rPr>
          <w:rFonts w:ascii="Times New Roman" w:hAnsi="Times New Roman" w:cs="Times New Roman"/>
          <w:i/>
          <w:iCs/>
          <w:color w:val="FF0000"/>
          <w:sz w:val="22"/>
          <w:szCs w:val="22"/>
          <w:lang w:eastAsia="en-US"/>
        </w:rPr>
        <w:t>xx-</w:t>
      </w:r>
      <w:r w:rsidRPr="00953054">
        <w:rPr>
          <w:rFonts w:ascii="Times New Roman" w:hAnsi="Times New Roman" w:cs="Times New Roman"/>
          <w:color w:val="auto"/>
          <w:sz w:val="22"/>
          <w:szCs w:val="22"/>
          <w:lang w:eastAsia="en-US"/>
        </w:rPr>
        <w:t>year period. Investment properties are derecognized either when they have been disposed of or when the investment property is permanently withdrawn from use and no future economic benefit or service potential is expected from its disposal. The difference between the net disposal proceeds and the carrying amount of the asset is recognized in the surplus or deficit in the period of de-recognition. Transfers are made to or from investment property only when there is a change in use.</w:t>
      </w:r>
    </w:p>
    <w:p w14:paraId="395516E8" w14:textId="77777777" w:rsidR="00292B7B" w:rsidRPr="007548BC" w:rsidRDefault="00292B7B" w:rsidP="00292B7B">
      <w:pPr>
        <w:adjustRightInd w:val="0"/>
        <w:spacing w:line="360" w:lineRule="auto"/>
        <w:jc w:val="both"/>
        <w:rPr>
          <w:sz w:val="10"/>
          <w:szCs w:val="10"/>
          <w:lang w:val="en-US" w:eastAsia="en-GB"/>
        </w:rPr>
      </w:pPr>
    </w:p>
    <w:p w14:paraId="105C959B" w14:textId="77777777" w:rsidR="00292B7B" w:rsidRPr="00953054" w:rsidRDefault="00292B7B" w:rsidP="00AD5B89">
      <w:pPr>
        <w:pStyle w:val="ListParagraph"/>
        <w:numPr>
          <w:ilvl w:val="0"/>
          <w:numId w:val="40"/>
        </w:numPr>
        <w:adjustRightInd w:val="0"/>
        <w:spacing w:line="360" w:lineRule="auto"/>
        <w:ind w:hanging="509"/>
        <w:jc w:val="both"/>
        <w:rPr>
          <w:b/>
          <w:sz w:val="22"/>
          <w:szCs w:val="22"/>
        </w:rPr>
      </w:pPr>
      <w:r w:rsidRPr="00953054">
        <w:rPr>
          <w:b/>
          <w:sz w:val="22"/>
          <w:szCs w:val="22"/>
        </w:rPr>
        <w:t xml:space="preserve">Property, plant and equipment </w:t>
      </w:r>
    </w:p>
    <w:p w14:paraId="4AE40E2F" w14:textId="77777777" w:rsidR="00292B7B" w:rsidRPr="00953054" w:rsidRDefault="00292B7B" w:rsidP="00292B7B">
      <w:pPr>
        <w:pStyle w:val="Default"/>
        <w:spacing w:line="360" w:lineRule="auto"/>
        <w:ind w:left="720"/>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All property, plant and equipment are stated at cost less accumulated depreciation and impairment losses. Cost includes expenditure that is directly attributable to the acquisition of the items. When significant parts of property, plant and equipment are required to be replaced at intervals, the Entity recognizes such parts as individual assets with specific useful lives and depreciates them accordingly. Likewise, when a major inspection is performed, its cost is recognized in the carrying amount of the plant and equipment as a replacement if the recognition criteria are satisfied. All other repair and maintenance costs are recognized in surplus or deficit as incurred. Where an asset is acquired in a non-exchange transaction for nil or nominal consideration the asset is initially measured at its fair value</w:t>
      </w:r>
      <w:r w:rsidRPr="00953054">
        <w:rPr>
          <w:rFonts w:ascii="Times New Roman" w:hAnsi="Times New Roman" w:cs="Times New Roman"/>
          <w:sz w:val="22"/>
          <w:szCs w:val="22"/>
        </w:rPr>
        <w:br w:type="page"/>
      </w:r>
    </w:p>
    <w:p w14:paraId="2A0107BA" w14:textId="77777777" w:rsidR="00292B7B" w:rsidRPr="00356536" w:rsidRDefault="00292B7B" w:rsidP="00292B7B">
      <w:pPr>
        <w:adjustRightInd w:val="0"/>
        <w:spacing w:line="360" w:lineRule="auto"/>
        <w:jc w:val="both"/>
        <w:rPr>
          <w:b/>
          <w:sz w:val="22"/>
          <w:szCs w:val="22"/>
        </w:rPr>
      </w:pPr>
      <w:r w:rsidRPr="00356536">
        <w:rPr>
          <w:b/>
          <w:sz w:val="22"/>
          <w:szCs w:val="22"/>
        </w:rPr>
        <w:lastRenderedPageBreak/>
        <w:t xml:space="preserve">Leases </w:t>
      </w:r>
    </w:p>
    <w:p w14:paraId="79770BE7" w14:textId="72DC9439" w:rsidR="00292B7B" w:rsidRPr="00953054" w:rsidRDefault="00292B7B" w:rsidP="00A66B03">
      <w:pPr>
        <w:pStyle w:val="Default"/>
        <w:spacing w:line="360" w:lineRule="auto"/>
        <w:ind w:left="540"/>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 xml:space="preserve">Finance leases are leases that transfer substantially </w:t>
      </w:r>
      <w:r w:rsidR="009F444C" w:rsidRPr="00953054">
        <w:rPr>
          <w:rFonts w:ascii="Times New Roman" w:hAnsi="Times New Roman" w:cs="Times New Roman"/>
          <w:color w:val="auto"/>
          <w:sz w:val="22"/>
          <w:szCs w:val="22"/>
          <w:lang w:eastAsia="en-US"/>
        </w:rPr>
        <w:t>all</w:t>
      </w:r>
      <w:r w:rsidRPr="00953054">
        <w:rPr>
          <w:rFonts w:ascii="Times New Roman" w:hAnsi="Times New Roman" w:cs="Times New Roman"/>
          <w:color w:val="auto"/>
          <w:sz w:val="22"/>
          <w:szCs w:val="22"/>
          <w:lang w:eastAsia="en-US"/>
        </w:rPr>
        <w:t xml:space="preserve"> the risks and benefits incidental to ownership of the leased item to the </w:t>
      </w:r>
      <w:r w:rsidR="00485856">
        <w:rPr>
          <w:rFonts w:ascii="Times New Roman" w:hAnsi="Times New Roman" w:cs="Times New Roman"/>
          <w:color w:val="auto"/>
          <w:sz w:val="22"/>
          <w:szCs w:val="22"/>
          <w:lang w:eastAsia="en-US"/>
        </w:rPr>
        <w:t>County</w:t>
      </w:r>
      <w:r w:rsidRPr="00953054">
        <w:rPr>
          <w:rFonts w:ascii="Times New Roman" w:hAnsi="Times New Roman" w:cs="Times New Roman"/>
          <w:color w:val="auto"/>
          <w:sz w:val="22"/>
          <w:szCs w:val="22"/>
          <w:lang w:eastAsia="en-US"/>
        </w:rPr>
        <w:t xml:space="preserve">. Assets held under a finance lease are capitalized at the commencement of the lease at the fair value of the leased property or, if lower, at the present value of the future minimum lease payments. The </w:t>
      </w:r>
      <w:r w:rsidR="00485856">
        <w:rPr>
          <w:rFonts w:ascii="Times New Roman" w:hAnsi="Times New Roman" w:cs="Times New Roman"/>
          <w:color w:val="auto"/>
          <w:sz w:val="22"/>
          <w:szCs w:val="22"/>
          <w:lang w:eastAsia="en-US"/>
        </w:rPr>
        <w:t>County</w:t>
      </w:r>
      <w:r w:rsidRPr="00953054">
        <w:rPr>
          <w:rFonts w:ascii="Times New Roman" w:hAnsi="Times New Roman" w:cs="Times New Roman"/>
          <w:color w:val="auto"/>
          <w:sz w:val="22"/>
          <w:szCs w:val="22"/>
          <w:lang w:eastAsia="en-US"/>
        </w:rPr>
        <w:t xml:space="preserve"> also recognizes the associated lease liability at the inception of the lease. The liability recognized is measured as the present value of the future minimum lease payments at initial recognition. Subsequent to initial recognition, lease payments are apportioned between finance charges and reduction of the lease liability so as to achieve a constant rate of interest on the remaining balance of the liability. Finance charges are recognized as finance costs in surplus or deficit. An asset held under a finance lease is depreciated over the useful life of the asset. However, if there is no reasonable certainty that the </w:t>
      </w:r>
      <w:r w:rsidR="00C839E4">
        <w:rPr>
          <w:rFonts w:ascii="Times New Roman" w:hAnsi="Times New Roman" w:cs="Times New Roman"/>
          <w:color w:val="auto"/>
          <w:sz w:val="22"/>
          <w:szCs w:val="22"/>
          <w:lang w:eastAsia="en-US"/>
        </w:rPr>
        <w:t>County</w:t>
      </w:r>
      <w:r w:rsidRPr="00953054">
        <w:rPr>
          <w:rFonts w:ascii="Times New Roman" w:hAnsi="Times New Roman" w:cs="Times New Roman"/>
          <w:color w:val="auto"/>
          <w:sz w:val="22"/>
          <w:szCs w:val="22"/>
          <w:lang w:eastAsia="en-US"/>
        </w:rPr>
        <w:t xml:space="preserve"> will obtain ownership of the asset by the end of the lease term, the asset is depreciated over the shorter of the estimated useful life of the asset and the lease term.</w:t>
      </w:r>
      <w:r>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 xml:space="preserve">Operating leases are leases that do not transfer substantially all the risks and benefits incidental to ownership of the leased item to the </w:t>
      </w:r>
      <w:r w:rsidR="00C839E4">
        <w:rPr>
          <w:rFonts w:ascii="Times New Roman" w:hAnsi="Times New Roman" w:cs="Times New Roman"/>
          <w:color w:val="auto"/>
          <w:sz w:val="22"/>
          <w:szCs w:val="22"/>
          <w:lang w:eastAsia="en-US"/>
        </w:rPr>
        <w:t>County</w:t>
      </w:r>
      <w:r w:rsidRPr="00953054">
        <w:rPr>
          <w:rFonts w:ascii="Times New Roman" w:hAnsi="Times New Roman" w:cs="Times New Roman"/>
          <w:color w:val="auto"/>
          <w:sz w:val="22"/>
          <w:szCs w:val="22"/>
          <w:lang w:eastAsia="en-US"/>
        </w:rPr>
        <w:t>. Operating lease payments are recognized as an operating expense in surplus or deficit on a straight-line basis over the lease term.</w:t>
      </w:r>
    </w:p>
    <w:p w14:paraId="671084D7" w14:textId="77777777" w:rsidR="00292B7B" w:rsidRPr="00953054" w:rsidRDefault="00292B7B" w:rsidP="00AD5B89">
      <w:pPr>
        <w:pStyle w:val="ListParagraph"/>
        <w:numPr>
          <w:ilvl w:val="0"/>
          <w:numId w:val="40"/>
        </w:numPr>
        <w:tabs>
          <w:tab w:val="left" w:pos="549"/>
        </w:tabs>
        <w:adjustRightInd w:val="0"/>
        <w:spacing w:line="360" w:lineRule="auto"/>
        <w:ind w:hanging="386"/>
        <w:jc w:val="both"/>
        <w:rPr>
          <w:b/>
          <w:sz w:val="22"/>
          <w:szCs w:val="22"/>
        </w:rPr>
      </w:pPr>
      <w:r w:rsidRPr="00953054">
        <w:rPr>
          <w:b/>
          <w:sz w:val="22"/>
          <w:szCs w:val="22"/>
        </w:rPr>
        <w:t xml:space="preserve">Intangible assets </w:t>
      </w:r>
    </w:p>
    <w:p w14:paraId="7FC529E8" w14:textId="77777777" w:rsidR="00292B7B" w:rsidRPr="00953054" w:rsidRDefault="00292B7B" w:rsidP="00292B7B">
      <w:pPr>
        <w:pStyle w:val="Default"/>
        <w:spacing w:line="360" w:lineRule="auto"/>
        <w:ind w:left="549"/>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Intangible assets acquired separately are initially recognized at cost. The cost of intangible assets acquired in a non-exchange transaction is their fair value at the date of the exchange. Following initial recognition, intangible assets are carried at cost less any accumulated amortization and accumulated impairment losses. Internally generated intangible assets, excluding capitalized development costs, are not capitalized and expenditure is reflected in surplus or deficit in the period in which the expenditure is incurred.</w:t>
      </w:r>
      <w:r>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The useful life of the intangible assets is assessed as either finite or indefinite.</w:t>
      </w:r>
    </w:p>
    <w:p w14:paraId="49E5A882" w14:textId="77777777" w:rsidR="00292B7B" w:rsidRPr="00953054" w:rsidRDefault="00292B7B" w:rsidP="00292B7B">
      <w:pPr>
        <w:autoSpaceDE/>
        <w:autoSpaceDN/>
        <w:jc w:val="both"/>
        <w:rPr>
          <w:sz w:val="22"/>
          <w:szCs w:val="22"/>
        </w:rPr>
      </w:pPr>
      <w:r w:rsidRPr="00953054">
        <w:rPr>
          <w:sz w:val="22"/>
          <w:szCs w:val="22"/>
        </w:rPr>
        <w:br w:type="page"/>
      </w:r>
    </w:p>
    <w:p w14:paraId="0A7E6D67" w14:textId="77777777" w:rsidR="00292B7B" w:rsidRPr="00953054" w:rsidRDefault="00292B7B" w:rsidP="00292B7B">
      <w:pPr>
        <w:spacing w:line="360" w:lineRule="auto"/>
        <w:jc w:val="both"/>
        <w:rPr>
          <w:b/>
          <w:sz w:val="22"/>
          <w:szCs w:val="22"/>
        </w:rPr>
      </w:pPr>
    </w:p>
    <w:p w14:paraId="2F37CAA8" w14:textId="77777777" w:rsidR="00292B7B" w:rsidRPr="00953054" w:rsidRDefault="00292B7B" w:rsidP="00AD5B89">
      <w:pPr>
        <w:pStyle w:val="ListParagraph"/>
        <w:numPr>
          <w:ilvl w:val="0"/>
          <w:numId w:val="40"/>
        </w:numPr>
        <w:adjustRightInd w:val="0"/>
        <w:spacing w:line="360" w:lineRule="auto"/>
        <w:ind w:hanging="386"/>
        <w:jc w:val="both"/>
        <w:rPr>
          <w:b/>
          <w:sz w:val="22"/>
          <w:szCs w:val="22"/>
        </w:rPr>
      </w:pPr>
      <w:r w:rsidRPr="00953054">
        <w:rPr>
          <w:b/>
          <w:sz w:val="22"/>
          <w:szCs w:val="22"/>
        </w:rPr>
        <w:t>Research and development costs</w:t>
      </w:r>
    </w:p>
    <w:p w14:paraId="0A665864" w14:textId="75D4C9E5" w:rsidR="00292B7B" w:rsidRPr="00953054" w:rsidRDefault="00292B7B" w:rsidP="00292B7B">
      <w:pPr>
        <w:pStyle w:val="Header"/>
        <w:tabs>
          <w:tab w:val="clear" w:pos="4320"/>
          <w:tab w:val="clear" w:pos="8640"/>
          <w:tab w:val="left" w:pos="567"/>
        </w:tabs>
        <w:spacing w:line="360" w:lineRule="auto"/>
        <w:ind w:left="549"/>
        <w:jc w:val="both"/>
        <w:rPr>
          <w:sz w:val="22"/>
          <w:szCs w:val="22"/>
        </w:rPr>
      </w:pPr>
      <w:r w:rsidRPr="00953054">
        <w:rPr>
          <w:sz w:val="22"/>
          <w:szCs w:val="22"/>
        </w:rPr>
        <w:t xml:space="preserve">The </w:t>
      </w:r>
      <w:r w:rsidR="7C5F0252" w:rsidRPr="3DBE0D05">
        <w:rPr>
          <w:sz w:val="22"/>
          <w:szCs w:val="22"/>
        </w:rPr>
        <w:t>County</w:t>
      </w:r>
      <w:r w:rsidRPr="00953054">
        <w:rPr>
          <w:sz w:val="22"/>
          <w:szCs w:val="22"/>
        </w:rPr>
        <w:t xml:space="preserve"> expenses research costs as incurred. Development costs on an individual project are recognized as intangible assets when the </w:t>
      </w:r>
      <w:r w:rsidR="675E6D48" w:rsidRPr="0DBD0AA1">
        <w:rPr>
          <w:sz w:val="22"/>
          <w:szCs w:val="22"/>
        </w:rPr>
        <w:t>County</w:t>
      </w:r>
      <w:r w:rsidRPr="00953054">
        <w:rPr>
          <w:sz w:val="22"/>
          <w:szCs w:val="22"/>
        </w:rPr>
        <w:t xml:space="preserve"> can demonstrate:</w:t>
      </w:r>
    </w:p>
    <w:p w14:paraId="1359A123" w14:textId="77777777" w:rsidR="00292B7B" w:rsidRPr="00953054" w:rsidRDefault="00292B7B" w:rsidP="00AD5B89">
      <w:pPr>
        <w:pStyle w:val="Header"/>
        <w:numPr>
          <w:ilvl w:val="0"/>
          <w:numId w:val="37"/>
        </w:numPr>
        <w:tabs>
          <w:tab w:val="clear" w:pos="4320"/>
          <w:tab w:val="clear" w:pos="8640"/>
          <w:tab w:val="left" w:pos="567"/>
          <w:tab w:val="left" w:pos="900"/>
        </w:tabs>
        <w:spacing w:line="360" w:lineRule="auto"/>
        <w:ind w:hanging="540"/>
        <w:jc w:val="both"/>
        <w:rPr>
          <w:sz w:val="22"/>
          <w:szCs w:val="22"/>
        </w:rPr>
      </w:pPr>
      <w:r w:rsidRPr="00953054">
        <w:rPr>
          <w:sz w:val="22"/>
          <w:szCs w:val="22"/>
        </w:rPr>
        <w:t>The technical feasibility of completing the asset so that the asset will be available for use or sale</w:t>
      </w:r>
      <w:r>
        <w:rPr>
          <w:sz w:val="22"/>
          <w:szCs w:val="22"/>
        </w:rPr>
        <w:t>;</w:t>
      </w:r>
    </w:p>
    <w:p w14:paraId="70878704" w14:textId="77777777" w:rsidR="00292B7B" w:rsidRPr="00953054" w:rsidRDefault="00292B7B" w:rsidP="00AD5B89">
      <w:pPr>
        <w:pStyle w:val="Header"/>
        <w:numPr>
          <w:ilvl w:val="0"/>
          <w:numId w:val="37"/>
        </w:numPr>
        <w:tabs>
          <w:tab w:val="clear" w:pos="4320"/>
          <w:tab w:val="clear" w:pos="8640"/>
          <w:tab w:val="left" w:pos="567"/>
        </w:tabs>
        <w:spacing w:line="360" w:lineRule="auto"/>
        <w:ind w:hanging="540"/>
        <w:jc w:val="both"/>
        <w:rPr>
          <w:sz w:val="22"/>
          <w:szCs w:val="22"/>
        </w:rPr>
      </w:pPr>
      <w:r w:rsidRPr="00953054">
        <w:rPr>
          <w:sz w:val="22"/>
          <w:szCs w:val="22"/>
        </w:rPr>
        <w:t>Its intention to complete and its ability to use or sell the asset</w:t>
      </w:r>
      <w:r>
        <w:rPr>
          <w:sz w:val="22"/>
          <w:szCs w:val="22"/>
        </w:rPr>
        <w:t>;</w:t>
      </w:r>
    </w:p>
    <w:p w14:paraId="1A53935A" w14:textId="77777777" w:rsidR="00292B7B" w:rsidRPr="00953054" w:rsidRDefault="00292B7B" w:rsidP="00AD5B89">
      <w:pPr>
        <w:pStyle w:val="Header"/>
        <w:numPr>
          <w:ilvl w:val="0"/>
          <w:numId w:val="37"/>
        </w:numPr>
        <w:tabs>
          <w:tab w:val="clear" w:pos="4320"/>
          <w:tab w:val="clear" w:pos="8640"/>
          <w:tab w:val="left" w:pos="567"/>
        </w:tabs>
        <w:spacing w:line="360" w:lineRule="auto"/>
        <w:ind w:hanging="540"/>
        <w:jc w:val="both"/>
        <w:rPr>
          <w:sz w:val="22"/>
          <w:szCs w:val="22"/>
        </w:rPr>
      </w:pPr>
      <w:r w:rsidRPr="00953054">
        <w:rPr>
          <w:sz w:val="22"/>
          <w:szCs w:val="22"/>
        </w:rPr>
        <w:t>How the asset will generate future economic benefits or service potential</w:t>
      </w:r>
      <w:r>
        <w:rPr>
          <w:sz w:val="22"/>
          <w:szCs w:val="22"/>
        </w:rPr>
        <w:t>;</w:t>
      </w:r>
    </w:p>
    <w:p w14:paraId="13489095" w14:textId="77777777" w:rsidR="00292B7B" w:rsidRPr="00953054" w:rsidRDefault="00292B7B" w:rsidP="00AD5B89">
      <w:pPr>
        <w:pStyle w:val="Header"/>
        <w:numPr>
          <w:ilvl w:val="0"/>
          <w:numId w:val="37"/>
        </w:numPr>
        <w:tabs>
          <w:tab w:val="clear" w:pos="4320"/>
          <w:tab w:val="clear" w:pos="8640"/>
          <w:tab w:val="left" w:pos="567"/>
        </w:tabs>
        <w:spacing w:line="360" w:lineRule="auto"/>
        <w:ind w:hanging="540"/>
        <w:jc w:val="both"/>
        <w:rPr>
          <w:sz w:val="22"/>
          <w:szCs w:val="22"/>
        </w:rPr>
      </w:pPr>
      <w:r w:rsidRPr="00953054">
        <w:rPr>
          <w:sz w:val="22"/>
          <w:szCs w:val="22"/>
        </w:rPr>
        <w:t>The availability of resources to complete the asset</w:t>
      </w:r>
      <w:r>
        <w:rPr>
          <w:sz w:val="22"/>
          <w:szCs w:val="22"/>
        </w:rPr>
        <w:t>;</w:t>
      </w:r>
    </w:p>
    <w:p w14:paraId="61DF5009" w14:textId="77777777" w:rsidR="00292B7B" w:rsidRPr="00953054" w:rsidRDefault="00292B7B" w:rsidP="00AD5B89">
      <w:pPr>
        <w:pStyle w:val="Header"/>
        <w:numPr>
          <w:ilvl w:val="0"/>
          <w:numId w:val="37"/>
        </w:numPr>
        <w:tabs>
          <w:tab w:val="clear" w:pos="4320"/>
          <w:tab w:val="clear" w:pos="8640"/>
          <w:tab w:val="left" w:pos="567"/>
        </w:tabs>
        <w:autoSpaceDE/>
        <w:autoSpaceDN/>
        <w:spacing w:line="360" w:lineRule="auto"/>
        <w:ind w:hanging="540"/>
        <w:jc w:val="both"/>
        <w:rPr>
          <w:b/>
          <w:sz w:val="22"/>
          <w:szCs w:val="22"/>
        </w:rPr>
      </w:pPr>
      <w:r w:rsidRPr="00953054">
        <w:rPr>
          <w:sz w:val="22"/>
          <w:szCs w:val="22"/>
        </w:rPr>
        <w:t>The ability to measure reliably the expenditure during development.</w:t>
      </w:r>
    </w:p>
    <w:p w14:paraId="4F0E540B" w14:textId="77777777" w:rsidR="00292B7B" w:rsidRDefault="00292B7B" w:rsidP="00292B7B">
      <w:pPr>
        <w:pStyle w:val="Header"/>
        <w:tabs>
          <w:tab w:val="clear" w:pos="4320"/>
          <w:tab w:val="clear" w:pos="8640"/>
          <w:tab w:val="left" w:pos="567"/>
          <w:tab w:val="left" w:pos="810"/>
          <w:tab w:val="left" w:pos="900"/>
        </w:tabs>
        <w:spacing w:line="360" w:lineRule="auto"/>
        <w:ind w:left="567"/>
        <w:jc w:val="both"/>
        <w:rPr>
          <w:sz w:val="22"/>
          <w:szCs w:val="22"/>
        </w:rPr>
      </w:pPr>
      <w:r w:rsidRPr="00953054">
        <w:rPr>
          <w:sz w:val="22"/>
          <w:szCs w:val="22"/>
        </w:rPr>
        <w:t>Following initial recognition of an asset, the asset is carried at cost less any accumulated amortization and accumulated impairment losses. Amortization of the asset begins when development is complete, and the asset is available for use. It is amortized over the period of expected future benefit. During the period of development, the asset is tested for impairment annually with any impairment losses recognized immediately in surplus or deficit.</w:t>
      </w:r>
    </w:p>
    <w:p w14:paraId="73BAFD9D" w14:textId="77777777" w:rsidR="00292B7B" w:rsidRPr="00953054" w:rsidRDefault="00292B7B" w:rsidP="00292B7B">
      <w:pPr>
        <w:pStyle w:val="Header"/>
        <w:tabs>
          <w:tab w:val="clear" w:pos="4320"/>
          <w:tab w:val="clear" w:pos="8640"/>
          <w:tab w:val="left" w:pos="567"/>
          <w:tab w:val="left" w:pos="810"/>
          <w:tab w:val="left" w:pos="900"/>
        </w:tabs>
        <w:spacing w:line="360" w:lineRule="auto"/>
        <w:ind w:left="567"/>
        <w:jc w:val="both"/>
        <w:rPr>
          <w:sz w:val="22"/>
          <w:szCs w:val="22"/>
        </w:rPr>
      </w:pPr>
    </w:p>
    <w:p w14:paraId="67A06525" w14:textId="77777777" w:rsidR="00292B7B" w:rsidRPr="00953054" w:rsidRDefault="00292B7B" w:rsidP="00AD5B89">
      <w:pPr>
        <w:pStyle w:val="ListParagraph"/>
        <w:numPr>
          <w:ilvl w:val="0"/>
          <w:numId w:val="40"/>
        </w:numPr>
        <w:adjustRightInd w:val="0"/>
        <w:spacing w:line="360" w:lineRule="auto"/>
        <w:ind w:hanging="386"/>
        <w:jc w:val="both"/>
        <w:rPr>
          <w:b/>
          <w:sz w:val="22"/>
          <w:szCs w:val="22"/>
        </w:rPr>
      </w:pPr>
      <w:r w:rsidRPr="00953054">
        <w:rPr>
          <w:b/>
          <w:sz w:val="22"/>
          <w:szCs w:val="22"/>
        </w:rPr>
        <w:t xml:space="preserve">Financial instruments </w:t>
      </w:r>
    </w:p>
    <w:p w14:paraId="0F55390D" w14:textId="4E3D9E28" w:rsidR="00292B7B" w:rsidRPr="00953054" w:rsidRDefault="00292B7B" w:rsidP="00292B7B">
      <w:pPr>
        <w:pStyle w:val="NormalWeb"/>
        <w:spacing w:line="360" w:lineRule="auto"/>
        <w:ind w:left="549" w:firstLine="13"/>
        <w:jc w:val="both"/>
        <w:rPr>
          <w:color w:val="000000"/>
          <w:sz w:val="22"/>
          <w:szCs w:val="22"/>
        </w:rPr>
      </w:pPr>
      <w:r w:rsidRPr="21E2E894">
        <w:rPr>
          <w:color w:val="000000" w:themeColor="text1"/>
          <w:sz w:val="22"/>
          <w:szCs w:val="22"/>
        </w:rPr>
        <w:t xml:space="preserve">IPSAS 41 addresses the classification, measurement and de-recognition of financial assets and financial liabilities, introduces new rules for hedge accounting and a new impairment model for financial assets. </w:t>
      </w:r>
      <w:r w:rsidRPr="0DBD0AA1">
        <w:rPr>
          <w:color w:val="000000" w:themeColor="text1"/>
          <w:sz w:val="22"/>
          <w:szCs w:val="22"/>
        </w:rPr>
        <w:t xml:space="preserve">The </w:t>
      </w:r>
      <w:r w:rsidR="6161B24F" w:rsidRPr="0DBD0AA1">
        <w:rPr>
          <w:color w:val="000000" w:themeColor="text1"/>
          <w:sz w:val="22"/>
          <w:szCs w:val="22"/>
        </w:rPr>
        <w:t>county</w:t>
      </w:r>
      <w:r w:rsidRPr="21E2E894">
        <w:rPr>
          <w:color w:val="000000" w:themeColor="text1"/>
          <w:sz w:val="22"/>
          <w:szCs w:val="22"/>
        </w:rPr>
        <w:t xml:space="preserve"> does not have any hedge relationships and therefore the new hedge accounting rules have no impact on the </w:t>
      </w:r>
      <w:r w:rsidRPr="20900C02">
        <w:rPr>
          <w:color w:val="000000" w:themeColor="text1"/>
          <w:sz w:val="22"/>
          <w:szCs w:val="22"/>
        </w:rPr>
        <w:t>Co</w:t>
      </w:r>
      <w:r w:rsidR="446B4A8D" w:rsidRPr="20900C02">
        <w:rPr>
          <w:color w:val="000000" w:themeColor="text1"/>
          <w:sz w:val="22"/>
          <w:szCs w:val="22"/>
        </w:rPr>
        <w:t>unty</w:t>
      </w:r>
      <w:r w:rsidRPr="20900C02">
        <w:rPr>
          <w:color w:val="000000" w:themeColor="text1"/>
          <w:sz w:val="22"/>
          <w:szCs w:val="22"/>
        </w:rPr>
        <w:t>’s</w:t>
      </w:r>
      <w:r w:rsidRPr="21E2E894">
        <w:rPr>
          <w:color w:val="000000" w:themeColor="text1"/>
          <w:sz w:val="22"/>
          <w:szCs w:val="22"/>
        </w:rPr>
        <w:t xml:space="preserve"> financial statements. (amend as appropriate). A financial instrument is any contract that gives rise to a financial asset of one entity and a financial liability or equity instrument of another entity. At initial recognition, the </w:t>
      </w:r>
      <w:r w:rsidR="5934520E" w:rsidRPr="473BC9E4">
        <w:rPr>
          <w:color w:val="000000" w:themeColor="text1"/>
          <w:sz w:val="22"/>
          <w:szCs w:val="22"/>
        </w:rPr>
        <w:t>county</w:t>
      </w:r>
      <w:r w:rsidRPr="21E2E894">
        <w:rPr>
          <w:color w:val="000000" w:themeColor="text1"/>
          <w:sz w:val="22"/>
          <w:szCs w:val="22"/>
        </w:rPr>
        <w:t xml:space="preserve"> measures a financial asset or financial liability at its fair value plus or minus, in the case of a financial asset or financial liability not at fair value through surplus or deficit, transaction costs that are directly attributable to the acquisition or issue of the financial asset or financial liability.</w:t>
      </w:r>
    </w:p>
    <w:p w14:paraId="537A5DD2" w14:textId="77777777" w:rsidR="00292B7B" w:rsidRPr="00953054" w:rsidRDefault="00292B7B" w:rsidP="00AD5B89">
      <w:pPr>
        <w:pStyle w:val="NormalWeb"/>
        <w:numPr>
          <w:ilvl w:val="1"/>
          <w:numId w:val="43"/>
        </w:numPr>
        <w:jc w:val="both"/>
        <w:rPr>
          <w:b/>
          <w:bCs/>
          <w:color w:val="000000"/>
          <w:sz w:val="22"/>
          <w:szCs w:val="22"/>
        </w:rPr>
      </w:pPr>
      <w:r w:rsidRPr="00953054">
        <w:rPr>
          <w:b/>
          <w:bCs/>
          <w:color w:val="000000"/>
          <w:sz w:val="22"/>
          <w:szCs w:val="22"/>
        </w:rPr>
        <w:t>Financial assets</w:t>
      </w:r>
    </w:p>
    <w:p w14:paraId="186E20AD" w14:textId="77777777" w:rsidR="00292B7B" w:rsidRPr="00953054" w:rsidRDefault="00292B7B" w:rsidP="00292B7B">
      <w:pPr>
        <w:pStyle w:val="NormalWeb"/>
        <w:ind w:firstLine="720"/>
        <w:jc w:val="both"/>
        <w:rPr>
          <w:b/>
          <w:bCs/>
          <w:color w:val="000000"/>
          <w:sz w:val="22"/>
          <w:szCs w:val="22"/>
        </w:rPr>
      </w:pPr>
      <w:r w:rsidRPr="00953054">
        <w:rPr>
          <w:b/>
          <w:bCs/>
          <w:color w:val="000000"/>
          <w:sz w:val="22"/>
          <w:szCs w:val="22"/>
        </w:rPr>
        <w:t>Classification of financial assets</w:t>
      </w:r>
    </w:p>
    <w:p w14:paraId="53E84917" w14:textId="7ECE7F79" w:rsidR="00292B7B" w:rsidRDefault="00292B7B" w:rsidP="00292B7B">
      <w:pPr>
        <w:pStyle w:val="NormalWeb"/>
        <w:spacing w:line="360" w:lineRule="auto"/>
        <w:ind w:left="720"/>
        <w:jc w:val="both"/>
        <w:rPr>
          <w:color w:val="000000"/>
          <w:sz w:val="22"/>
          <w:szCs w:val="22"/>
        </w:rPr>
      </w:pPr>
      <w:r w:rsidRPr="21E2E894">
        <w:rPr>
          <w:color w:val="000000" w:themeColor="text1"/>
          <w:sz w:val="22"/>
          <w:szCs w:val="22"/>
        </w:rPr>
        <w:t xml:space="preserve">The </w:t>
      </w:r>
      <w:r w:rsidR="45835AE1" w:rsidRPr="3AF7A0C9">
        <w:rPr>
          <w:color w:val="000000" w:themeColor="text1"/>
          <w:sz w:val="22"/>
          <w:szCs w:val="22"/>
        </w:rPr>
        <w:t>county</w:t>
      </w:r>
      <w:r w:rsidRPr="21E2E894">
        <w:rPr>
          <w:color w:val="000000" w:themeColor="text1"/>
          <w:sz w:val="22"/>
          <w:szCs w:val="22"/>
        </w:rPr>
        <w:t xml:space="preserve"> classifies its financial assets as subsequently measured at amortized cost, fair value through net assets/ equity or fair value through surplus and deficit on the basis of both the entity’s management model for financial assets and the contractual cash flow characteristics of the financial asset. A financial asset is measured at amortized cost when the financial asset is held within a management model whose objective is to hold financial assets in order to collect contractual cash flows and the contractual terms of the financial asset give rise on specified dates to cash flows that are solely payments of principal and interest on the principal outstanding. </w:t>
      </w:r>
    </w:p>
    <w:p w14:paraId="5640FCF2" w14:textId="17892F03" w:rsidR="00292B7B" w:rsidRPr="00953054" w:rsidRDefault="00292B7B" w:rsidP="00292B7B">
      <w:pPr>
        <w:pStyle w:val="NormalWeb"/>
        <w:spacing w:line="360" w:lineRule="auto"/>
        <w:ind w:left="720"/>
        <w:jc w:val="both"/>
        <w:rPr>
          <w:color w:val="000000"/>
          <w:sz w:val="22"/>
          <w:szCs w:val="22"/>
        </w:rPr>
      </w:pPr>
      <w:r w:rsidRPr="6211A0EF">
        <w:rPr>
          <w:color w:val="000000" w:themeColor="text1"/>
          <w:sz w:val="22"/>
          <w:szCs w:val="22"/>
        </w:rPr>
        <w:t xml:space="preserve">A financial asset is measured at fair value through net assets/ equity if it is held within the management model whose objective is achieved by both collecting contractual cashflows and </w:t>
      </w:r>
      <w:r w:rsidRPr="6211A0EF">
        <w:rPr>
          <w:color w:val="000000" w:themeColor="text1"/>
          <w:sz w:val="22"/>
          <w:szCs w:val="22"/>
        </w:rPr>
        <w:lastRenderedPageBreak/>
        <w:t xml:space="preserve">selling financial assets and the contractual terms of the financial asset give rise on specified dates to cash flows that are solely payments of principal and interest on the principal amount outstanding. A financial asset shall be measured at fair value through surplus or deficit unless it is measured at amortized cost or fair value through net assets/ equity unless </w:t>
      </w:r>
      <w:r w:rsidR="12A7E50A" w:rsidRPr="6211A0EF">
        <w:rPr>
          <w:color w:val="000000" w:themeColor="text1"/>
          <w:sz w:val="22"/>
          <w:szCs w:val="22"/>
        </w:rPr>
        <w:t>a</w:t>
      </w:r>
      <w:r w:rsidRPr="6211A0EF">
        <w:rPr>
          <w:color w:val="000000" w:themeColor="text1"/>
          <w:sz w:val="22"/>
          <w:szCs w:val="22"/>
        </w:rPr>
        <w:t xml:space="preserve"> </w:t>
      </w:r>
      <w:r w:rsidR="00D32E0F" w:rsidRPr="6211A0EF">
        <w:rPr>
          <w:color w:val="000000" w:themeColor="text1"/>
          <w:sz w:val="22"/>
          <w:szCs w:val="22"/>
        </w:rPr>
        <w:t>County</w:t>
      </w:r>
      <w:r w:rsidRPr="6211A0EF">
        <w:rPr>
          <w:color w:val="000000" w:themeColor="text1"/>
          <w:sz w:val="22"/>
          <w:szCs w:val="22"/>
        </w:rPr>
        <w:t xml:space="preserve"> has made irrevocable election at initial recognition for particular investments in equity instruments.</w:t>
      </w:r>
    </w:p>
    <w:p w14:paraId="1634A5A3" w14:textId="77777777" w:rsidR="00292B7B" w:rsidRPr="00953054" w:rsidRDefault="00292B7B" w:rsidP="00292B7B">
      <w:pPr>
        <w:pStyle w:val="NormalWeb"/>
        <w:spacing w:line="360" w:lineRule="auto"/>
        <w:ind w:firstLine="720"/>
        <w:jc w:val="both"/>
        <w:rPr>
          <w:b/>
          <w:bCs/>
          <w:color w:val="000000"/>
          <w:sz w:val="22"/>
          <w:szCs w:val="22"/>
        </w:rPr>
      </w:pPr>
      <w:r w:rsidRPr="00953054">
        <w:rPr>
          <w:b/>
          <w:bCs/>
          <w:color w:val="000000"/>
          <w:sz w:val="22"/>
          <w:szCs w:val="22"/>
        </w:rPr>
        <w:t>Subsequent measurement</w:t>
      </w:r>
    </w:p>
    <w:p w14:paraId="7CC309E5" w14:textId="70ACE4CD" w:rsidR="00292B7B" w:rsidRPr="00953054" w:rsidRDefault="00292B7B" w:rsidP="00292B7B">
      <w:pPr>
        <w:pStyle w:val="NormalWeb"/>
        <w:spacing w:line="360" w:lineRule="auto"/>
        <w:ind w:left="720"/>
        <w:jc w:val="both"/>
        <w:rPr>
          <w:color w:val="000000"/>
          <w:sz w:val="22"/>
          <w:szCs w:val="22"/>
        </w:rPr>
      </w:pPr>
      <w:r w:rsidRPr="00953054">
        <w:rPr>
          <w:color w:val="000000"/>
          <w:sz w:val="22"/>
          <w:szCs w:val="22"/>
        </w:rPr>
        <w:t xml:space="preserve">Based on the business model and the cash flow characteristics, the </w:t>
      </w:r>
      <w:r w:rsidR="00296F67">
        <w:rPr>
          <w:color w:val="000000"/>
          <w:sz w:val="22"/>
          <w:szCs w:val="22"/>
        </w:rPr>
        <w:t>County</w:t>
      </w:r>
      <w:r w:rsidRPr="00953054">
        <w:rPr>
          <w:color w:val="000000"/>
          <w:sz w:val="22"/>
          <w:szCs w:val="22"/>
        </w:rPr>
        <w:t xml:space="preserve"> classifies its financial assets into amortized cost or fair value categories for financial instruments. Movements in fair value are presented in either surplus or deficit or through net assets/ equity subject to certain criteria being met.</w:t>
      </w:r>
    </w:p>
    <w:p w14:paraId="615F926C" w14:textId="77777777" w:rsidR="00292B7B" w:rsidRPr="00953054" w:rsidRDefault="00292B7B" w:rsidP="00292B7B">
      <w:pPr>
        <w:pStyle w:val="NormalWeb"/>
        <w:spacing w:line="360" w:lineRule="auto"/>
        <w:ind w:firstLine="720"/>
        <w:jc w:val="both"/>
        <w:rPr>
          <w:b/>
          <w:bCs/>
          <w:color w:val="000000"/>
          <w:sz w:val="22"/>
          <w:szCs w:val="22"/>
        </w:rPr>
      </w:pPr>
      <w:r w:rsidRPr="00953054">
        <w:rPr>
          <w:b/>
          <w:bCs/>
          <w:color w:val="000000"/>
          <w:sz w:val="22"/>
          <w:szCs w:val="22"/>
        </w:rPr>
        <w:t xml:space="preserve">Amortized cost </w:t>
      </w:r>
    </w:p>
    <w:p w14:paraId="2A811938" w14:textId="77777777" w:rsidR="00292B7B" w:rsidRPr="00953054" w:rsidRDefault="00292B7B" w:rsidP="00292B7B">
      <w:pPr>
        <w:pStyle w:val="NormalWeb"/>
        <w:spacing w:line="360" w:lineRule="auto"/>
        <w:ind w:left="720"/>
        <w:jc w:val="both"/>
        <w:rPr>
          <w:color w:val="000000"/>
          <w:sz w:val="22"/>
          <w:szCs w:val="22"/>
        </w:rPr>
      </w:pPr>
      <w:r w:rsidRPr="00953054">
        <w:rPr>
          <w:color w:val="000000"/>
          <w:sz w:val="22"/>
          <w:szCs w:val="22"/>
        </w:rPr>
        <w:t>Financial assets that are held for collection of contractual cash flows where those cash flows represent solely payments of principal and interest, and that are not designated at fair value through surplus or deficit, are measured at amortized cost. A gain or loss on an instrument that is subsequently measured at amortized cost and is not part of a hedging relationship is recognized in profit or loss when the asset is de-recognized or impaired. Interest income from these financial assets is included in finance income using the effective interest rate method.</w:t>
      </w:r>
    </w:p>
    <w:p w14:paraId="35B146F8" w14:textId="77777777" w:rsidR="00292B7B" w:rsidRPr="00953054" w:rsidRDefault="00292B7B" w:rsidP="00292B7B">
      <w:pPr>
        <w:pStyle w:val="NormalWeb"/>
        <w:ind w:firstLine="720"/>
        <w:jc w:val="both"/>
        <w:rPr>
          <w:b/>
          <w:bCs/>
          <w:color w:val="000000"/>
          <w:sz w:val="22"/>
          <w:szCs w:val="22"/>
        </w:rPr>
      </w:pPr>
      <w:r w:rsidRPr="00953054">
        <w:rPr>
          <w:b/>
          <w:bCs/>
          <w:color w:val="000000"/>
          <w:sz w:val="22"/>
          <w:szCs w:val="22"/>
        </w:rPr>
        <w:t>Fair value through net assets/ equity</w:t>
      </w:r>
    </w:p>
    <w:p w14:paraId="6CFC78D3" w14:textId="77777777" w:rsidR="00292B7B" w:rsidRPr="00953054" w:rsidRDefault="00292B7B" w:rsidP="00292B7B">
      <w:pPr>
        <w:pStyle w:val="NormalWeb"/>
        <w:spacing w:line="360" w:lineRule="auto"/>
        <w:ind w:left="720"/>
        <w:jc w:val="both"/>
        <w:rPr>
          <w:color w:val="000000"/>
          <w:sz w:val="22"/>
          <w:szCs w:val="22"/>
        </w:rPr>
      </w:pPr>
      <w:r w:rsidRPr="00953054">
        <w:rPr>
          <w:color w:val="000000"/>
          <w:sz w:val="22"/>
          <w:szCs w:val="22"/>
        </w:rPr>
        <w:t>Financial assets that are held for collection of contractual cash flows and for selling the financial assets, where the assets’ cash flows represent solely payments of principal and interest, are measured at fair value through net assets/ equity. Movements in the carrying amount are taken through net assets, except for the recognition of impairment gains or losses, interest revenue and foreign exchange gains and losses which are recognized in surplus/deficit. Interest income from these financial assets is included in finance income using the effective interest rate method.</w:t>
      </w:r>
    </w:p>
    <w:p w14:paraId="2CB42399" w14:textId="77777777" w:rsidR="00292B7B" w:rsidRPr="00953054" w:rsidRDefault="00292B7B" w:rsidP="00292B7B">
      <w:pPr>
        <w:pStyle w:val="NormalWeb"/>
        <w:spacing w:line="360" w:lineRule="auto"/>
        <w:ind w:firstLine="720"/>
        <w:jc w:val="both"/>
        <w:rPr>
          <w:b/>
          <w:bCs/>
          <w:color w:val="000000"/>
          <w:sz w:val="22"/>
          <w:szCs w:val="22"/>
        </w:rPr>
      </w:pPr>
      <w:r w:rsidRPr="00953054">
        <w:rPr>
          <w:b/>
          <w:bCs/>
          <w:color w:val="000000"/>
          <w:sz w:val="22"/>
          <w:szCs w:val="22"/>
        </w:rPr>
        <w:t>Trade and other receivables</w:t>
      </w:r>
    </w:p>
    <w:p w14:paraId="15C68278" w14:textId="77777777" w:rsidR="00292B7B" w:rsidRPr="00953054" w:rsidRDefault="00292B7B" w:rsidP="00292B7B">
      <w:pPr>
        <w:pStyle w:val="NormalWeb"/>
        <w:spacing w:line="360" w:lineRule="auto"/>
        <w:ind w:left="720"/>
        <w:jc w:val="both"/>
        <w:rPr>
          <w:color w:val="000000"/>
          <w:sz w:val="22"/>
          <w:szCs w:val="22"/>
        </w:rPr>
      </w:pPr>
      <w:r w:rsidRPr="00953054">
        <w:rPr>
          <w:color w:val="000000"/>
          <w:sz w:val="22"/>
          <w:szCs w:val="22"/>
        </w:rPr>
        <w:t>Trade and other receivables are recognized at fair values less allowances for any uncollectible amounts. Trade and other receivables are assessed for impairment on a continuing basis. An estimate is made of doubtful receivables based on a review of all outstanding amounts at the year end.</w:t>
      </w:r>
    </w:p>
    <w:p w14:paraId="4AEEFEBC" w14:textId="77777777" w:rsidR="00292B7B" w:rsidRPr="00953054" w:rsidRDefault="00292B7B" w:rsidP="00292B7B">
      <w:pPr>
        <w:pStyle w:val="NormalWeb"/>
        <w:spacing w:line="360" w:lineRule="auto"/>
        <w:ind w:firstLine="720"/>
        <w:jc w:val="both"/>
        <w:rPr>
          <w:b/>
          <w:bCs/>
          <w:color w:val="000000"/>
          <w:sz w:val="22"/>
          <w:szCs w:val="22"/>
        </w:rPr>
      </w:pPr>
      <w:r w:rsidRPr="00953054">
        <w:rPr>
          <w:b/>
          <w:bCs/>
          <w:color w:val="000000"/>
          <w:sz w:val="22"/>
          <w:szCs w:val="22"/>
        </w:rPr>
        <w:t>Fair value through surplus or deficit</w:t>
      </w:r>
    </w:p>
    <w:p w14:paraId="4DAF46AA" w14:textId="77777777" w:rsidR="00292B7B" w:rsidRPr="00953054" w:rsidRDefault="00292B7B" w:rsidP="00292B7B">
      <w:pPr>
        <w:pStyle w:val="NormalWeb"/>
        <w:spacing w:line="360" w:lineRule="auto"/>
        <w:ind w:left="720"/>
        <w:jc w:val="both"/>
        <w:rPr>
          <w:color w:val="000000"/>
          <w:sz w:val="22"/>
          <w:szCs w:val="22"/>
        </w:rPr>
      </w:pPr>
      <w:r w:rsidRPr="00953054">
        <w:rPr>
          <w:color w:val="000000"/>
          <w:sz w:val="22"/>
          <w:szCs w:val="22"/>
        </w:rPr>
        <w:t>Financial assets that do not meet the criteria for amortized cost or fair value through net assets/ equity are measured at fair value through surplus or deficit. A business model where the entity manages financial assets with the objective of realizing cash flows through solely the sale of the assets would result in a fair value through surplus or deficit model.</w:t>
      </w:r>
    </w:p>
    <w:p w14:paraId="5836D5D4" w14:textId="77777777" w:rsidR="00292B7B" w:rsidRPr="00953054" w:rsidRDefault="00292B7B" w:rsidP="00292B7B">
      <w:pPr>
        <w:pStyle w:val="NormalWeb"/>
        <w:spacing w:line="360" w:lineRule="auto"/>
        <w:ind w:firstLine="720"/>
        <w:jc w:val="both"/>
        <w:rPr>
          <w:b/>
          <w:bCs/>
          <w:color w:val="000000"/>
          <w:sz w:val="22"/>
          <w:szCs w:val="22"/>
        </w:rPr>
      </w:pPr>
      <w:r w:rsidRPr="00953054">
        <w:rPr>
          <w:b/>
          <w:bCs/>
          <w:color w:val="000000"/>
          <w:sz w:val="22"/>
          <w:szCs w:val="22"/>
        </w:rPr>
        <w:lastRenderedPageBreak/>
        <w:t>Impairment</w:t>
      </w:r>
    </w:p>
    <w:p w14:paraId="4AB5F956" w14:textId="49EACEBF" w:rsidR="00292B7B" w:rsidRPr="00953054" w:rsidRDefault="00292B7B" w:rsidP="00292B7B">
      <w:pPr>
        <w:pStyle w:val="NormalWeb"/>
        <w:spacing w:line="360" w:lineRule="auto"/>
        <w:ind w:left="720"/>
        <w:jc w:val="both"/>
        <w:rPr>
          <w:color w:val="000000"/>
          <w:sz w:val="22"/>
          <w:szCs w:val="22"/>
        </w:rPr>
      </w:pPr>
      <w:r w:rsidRPr="3DBE0D05">
        <w:rPr>
          <w:color w:val="000000" w:themeColor="text1"/>
          <w:sz w:val="22"/>
          <w:szCs w:val="22"/>
        </w:rPr>
        <w:t xml:space="preserve">The </w:t>
      </w:r>
      <w:r w:rsidR="6AA5BBFE" w:rsidRPr="3DBE0D05">
        <w:rPr>
          <w:color w:val="000000" w:themeColor="text1"/>
          <w:sz w:val="22"/>
          <w:szCs w:val="22"/>
        </w:rPr>
        <w:t>county</w:t>
      </w:r>
      <w:r w:rsidRPr="3DBE0D05">
        <w:rPr>
          <w:color w:val="000000" w:themeColor="text1"/>
          <w:sz w:val="22"/>
          <w:szCs w:val="22"/>
        </w:rPr>
        <w:t xml:space="preserve"> assesses, on a forward-looking basis, the expected credit loss (‘ECL’) associated with its financial assets carried at amortized cost and fair value through net assets/equity. The </w:t>
      </w:r>
      <w:r w:rsidR="057CF475" w:rsidRPr="3DBE0D05">
        <w:rPr>
          <w:color w:val="000000" w:themeColor="text1"/>
          <w:sz w:val="22"/>
          <w:szCs w:val="22"/>
        </w:rPr>
        <w:t>county</w:t>
      </w:r>
      <w:r w:rsidRPr="3DBE0D05">
        <w:rPr>
          <w:color w:val="000000" w:themeColor="text1"/>
          <w:sz w:val="22"/>
          <w:szCs w:val="22"/>
        </w:rPr>
        <w:t xml:space="preserve"> recognizes a loss allowance for such losses at each reporting date. Critical estimates and significant judgments made by management in determining the expected credit loss (ECL) are set out in Note xx.</w:t>
      </w:r>
    </w:p>
    <w:p w14:paraId="422B317B" w14:textId="77777777" w:rsidR="00292B7B" w:rsidRPr="00953054" w:rsidRDefault="00292B7B" w:rsidP="00AD5B89">
      <w:pPr>
        <w:pStyle w:val="NormalWeb"/>
        <w:numPr>
          <w:ilvl w:val="1"/>
          <w:numId w:val="43"/>
        </w:numPr>
        <w:spacing w:line="360" w:lineRule="auto"/>
        <w:ind w:left="900" w:hanging="180"/>
        <w:jc w:val="both"/>
        <w:rPr>
          <w:b/>
          <w:bCs/>
          <w:color w:val="000000"/>
          <w:sz w:val="22"/>
          <w:szCs w:val="22"/>
        </w:rPr>
      </w:pPr>
      <w:r w:rsidRPr="00953054">
        <w:rPr>
          <w:b/>
          <w:bCs/>
          <w:color w:val="000000"/>
          <w:sz w:val="22"/>
          <w:szCs w:val="22"/>
        </w:rPr>
        <w:t xml:space="preserve"> Financial liabilities</w:t>
      </w:r>
    </w:p>
    <w:p w14:paraId="0E162257" w14:textId="77777777" w:rsidR="00292B7B" w:rsidRPr="00953054" w:rsidRDefault="00292B7B" w:rsidP="00292B7B">
      <w:pPr>
        <w:pStyle w:val="NormalWeb"/>
        <w:spacing w:line="360" w:lineRule="auto"/>
        <w:ind w:firstLine="720"/>
        <w:jc w:val="both"/>
        <w:rPr>
          <w:b/>
          <w:bCs/>
          <w:color w:val="000000"/>
          <w:sz w:val="22"/>
          <w:szCs w:val="22"/>
        </w:rPr>
      </w:pPr>
      <w:r w:rsidRPr="00953054">
        <w:rPr>
          <w:b/>
          <w:bCs/>
          <w:color w:val="000000"/>
          <w:sz w:val="22"/>
          <w:szCs w:val="22"/>
        </w:rPr>
        <w:t>Classification</w:t>
      </w:r>
    </w:p>
    <w:p w14:paraId="0230113E" w14:textId="05317661" w:rsidR="00292B7B" w:rsidRPr="00953054" w:rsidRDefault="00292B7B" w:rsidP="00292B7B">
      <w:pPr>
        <w:pStyle w:val="NormalWeb"/>
        <w:spacing w:line="360" w:lineRule="auto"/>
        <w:ind w:left="720"/>
        <w:jc w:val="both"/>
        <w:rPr>
          <w:color w:val="000000"/>
          <w:sz w:val="22"/>
          <w:szCs w:val="22"/>
        </w:rPr>
      </w:pPr>
      <w:r w:rsidRPr="3DBE0D05">
        <w:rPr>
          <w:color w:val="000000" w:themeColor="text1"/>
          <w:sz w:val="22"/>
          <w:szCs w:val="22"/>
        </w:rPr>
        <w:t xml:space="preserve">The </w:t>
      </w:r>
      <w:r w:rsidR="767EBFFE" w:rsidRPr="3DBE0D05">
        <w:rPr>
          <w:color w:val="000000" w:themeColor="text1"/>
          <w:sz w:val="22"/>
          <w:szCs w:val="22"/>
        </w:rPr>
        <w:t>county</w:t>
      </w:r>
      <w:r w:rsidRPr="3DBE0D05">
        <w:rPr>
          <w:color w:val="000000" w:themeColor="text1"/>
          <w:sz w:val="22"/>
          <w:szCs w:val="22"/>
        </w:rPr>
        <w:t xml:space="preserve"> classifies its liabilities as subsequently measured at amortized cost except for financial liabilities measured through surplus or deficit</w:t>
      </w:r>
    </w:p>
    <w:p w14:paraId="09121C64" w14:textId="77777777" w:rsidR="00292B7B" w:rsidRPr="006E46E5" w:rsidRDefault="00292B7B" w:rsidP="00292B7B">
      <w:pPr>
        <w:pStyle w:val="Header"/>
        <w:tabs>
          <w:tab w:val="clear" w:pos="4320"/>
          <w:tab w:val="clear" w:pos="8640"/>
        </w:tabs>
        <w:spacing w:line="360" w:lineRule="auto"/>
        <w:ind w:left="284"/>
        <w:jc w:val="both"/>
        <w:rPr>
          <w:b/>
          <w:sz w:val="10"/>
          <w:szCs w:val="10"/>
        </w:rPr>
      </w:pPr>
    </w:p>
    <w:p w14:paraId="16D7E9E5" w14:textId="2951AB4E" w:rsidR="00292B7B" w:rsidRPr="00953054" w:rsidRDefault="5C2C9C48" w:rsidP="00A008B7">
      <w:pPr>
        <w:pStyle w:val="ListParagraph"/>
        <w:numPr>
          <w:ilvl w:val="0"/>
          <w:numId w:val="40"/>
        </w:numPr>
        <w:adjustRightInd w:val="0"/>
        <w:spacing w:line="360" w:lineRule="auto"/>
        <w:ind w:hanging="386"/>
        <w:jc w:val="both"/>
        <w:rPr>
          <w:b/>
          <w:sz w:val="22"/>
          <w:szCs w:val="22"/>
        </w:rPr>
      </w:pPr>
      <w:r w:rsidRPr="3DBE0D05">
        <w:rPr>
          <w:b/>
          <w:bCs/>
          <w:sz w:val="22"/>
          <w:szCs w:val="22"/>
        </w:rPr>
        <w:t xml:space="preserve">  </w:t>
      </w:r>
      <w:r w:rsidR="00292B7B" w:rsidRPr="00953054">
        <w:rPr>
          <w:b/>
          <w:sz w:val="22"/>
          <w:szCs w:val="22"/>
        </w:rPr>
        <w:t xml:space="preserve">Inventories </w:t>
      </w:r>
    </w:p>
    <w:p w14:paraId="7434BE2F" w14:textId="77777777" w:rsidR="00292B7B" w:rsidRPr="00953054" w:rsidRDefault="00292B7B" w:rsidP="00292B7B">
      <w:pPr>
        <w:pStyle w:val="Header"/>
        <w:tabs>
          <w:tab w:val="clear" w:pos="4320"/>
          <w:tab w:val="clear" w:pos="8640"/>
        </w:tabs>
        <w:spacing w:line="360" w:lineRule="auto"/>
        <w:ind w:left="720"/>
        <w:jc w:val="both"/>
        <w:rPr>
          <w:sz w:val="22"/>
          <w:szCs w:val="22"/>
        </w:rPr>
      </w:pPr>
      <w:r w:rsidRPr="00953054">
        <w:rPr>
          <w:sz w:val="22"/>
          <w:szCs w:val="22"/>
        </w:rPr>
        <w:t>Inventory is measured at cost upon initial recognition. To the extent that inventory was received through non-exchange transactions (for no cost or for a nominal cost), the cost of the inventory is its fair value at the date of acquisition. Costs incurred in bringing each product to its present location and conditions are accounted for, as follows:</w:t>
      </w:r>
    </w:p>
    <w:p w14:paraId="26711763" w14:textId="77777777" w:rsidR="00292B7B" w:rsidRDefault="00292B7B" w:rsidP="00AD5B89">
      <w:pPr>
        <w:pStyle w:val="Header"/>
        <w:numPr>
          <w:ilvl w:val="0"/>
          <w:numId w:val="38"/>
        </w:numPr>
        <w:tabs>
          <w:tab w:val="clear" w:pos="4320"/>
          <w:tab w:val="clear" w:pos="8640"/>
          <w:tab w:val="left" w:pos="567"/>
        </w:tabs>
        <w:spacing w:line="360" w:lineRule="auto"/>
        <w:ind w:left="1260" w:hanging="270"/>
        <w:jc w:val="both"/>
        <w:rPr>
          <w:sz w:val="22"/>
          <w:szCs w:val="22"/>
        </w:rPr>
      </w:pPr>
      <w:r w:rsidRPr="00953054">
        <w:rPr>
          <w:sz w:val="22"/>
          <w:szCs w:val="22"/>
        </w:rPr>
        <w:t>Raw materials: purchase cost using the weighted average cost method.</w:t>
      </w:r>
    </w:p>
    <w:p w14:paraId="5B9AE7E3" w14:textId="77777777" w:rsidR="00292B7B" w:rsidRPr="006E46E5" w:rsidRDefault="00292B7B" w:rsidP="00AD5B89">
      <w:pPr>
        <w:pStyle w:val="Header"/>
        <w:numPr>
          <w:ilvl w:val="0"/>
          <w:numId w:val="38"/>
        </w:numPr>
        <w:tabs>
          <w:tab w:val="clear" w:pos="4320"/>
          <w:tab w:val="clear" w:pos="8640"/>
          <w:tab w:val="left" w:pos="540"/>
        </w:tabs>
        <w:spacing w:line="360" w:lineRule="auto"/>
        <w:ind w:left="1260" w:hanging="270"/>
        <w:jc w:val="both"/>
        <w:rPr>
          <w:sz w:val="22"/>
          <w:szCs w:val="22"/>
        </w:rPr>
      </w:pPr>
      <w:r w:rsidRPr="006E46E5">
        <w:rPr>
          <w:sz w:val="22"/>
          <w:szCs w:val="22"/>
        </w:rPr>
        <w:t>Finished goods and work in progress: cost of direct materials and labour and a proportion of manufacturing overheads based on the normal operating capacity but excluding borrowing costs.</w:t>
      </w:r>
    </w:p>
    <w:p w14:paraId="60BECEC6" w14:textId="0CFAB349" w:rsidR="00292B7B" w:rsidRPr="00953054" w:rsidRDefault="00292B7B" w:rsidP="00292B7B">
      <w:pPr>
        <w:pStyle w:val="Header"/>
        <w:tabs>
          <w:tab w:val="clear" w:pos="4320"/>
          <w:tab w:val="clear" w:pos="8640"/>
        </w:tabs>
        <w:spacing w:line="360" w:lineRule="auto"/>
        <w:ind w:left="720"/>
        <w:jc w:val="both"/>
        <w:rPr>
          <w:sz w:val="22"/>
          <w:szCs w:val="22"/>
        </w:rPr>
      </w:pPr>
      <w:r w:rsidRPr="00953054">
        <w:rPr>
          <w:sz w:val="22"/>
          <w:szCs w:val="22"/>
        </w:rPr>
        <w:t>After initial recognition, inventory is measured at the lower of cost and net realizable value. However, to the extent that a class of inventory is distributed or deployed at no charge or for a nominal charge, that class of inventory is measured at the lower of cost and current replacement cost. Net realizable value is the estimated selling price in the ordinary course of operations, less the estimated costs of completion and the estimated costs necessary to make the sale, exchange, or distribution. Inventories are recognized as an expense when deployed for utilization or consumption in the ordinary course of operations of the</w:t>
      </w:r>
      <w:r w:rsidRPr="00953054">
        <w:rPr>
          <w:i/>
          <w:iCs/>
          <w:sz w:val="22"/>
          <w:szCs w:val="22"/>
        </w:rPr>
        <w:t xml:space="preserve"> </w:t>
      </w:r>
      <w:r w:rsidR="00F154C8">
        <w:rPr>
          <w:i/>
          <w:iCs/>
          <w:sz w:val="22"/>
          <w:szCs w:val="22"/>
        </w:rPr>
        <w:t>County</w:t>
      </w:r>
      <w:r w:rsidRPr="00953054">
        <w:rPr>
          <w:i/>
          <w:iCs/>
          <w:sz w:val="22"/>
          <w:szCs w:val="22"/>
        </w:rPr>
        <w:t>.</w:t>
      </w:r>
    </w:p>
    <w:p w14:paraId="4B38F8ED" w14:textId="77777777" w:rsidR="00292B7B" w:rsidRPr="00953054" w:rsidRDefault="00292B7B" w:rsidP="00292B7B">
      <w:pPr>
        <w:pStyle w:val="Header"/>
        <w:tabs>
          <w:tab w:val="clear" w:pos="4320"/>
          <w:tab w:val="clear" w:pos="8640"/>
        </w:tabs>
        <w:spacing w:line="360" w:lineRule="auto"/>
        <w:ind w:left="900"/>
        <w:jc w:val="both"/>
        <w:rPr>
          <w:sz w:val="22"/>
          <w:szCs w:val="22"/>
        </w:rPr>
      </w:pPr>
    </w:p>
    <w:p w14:paraId="63B27350" w14:textId="77777777" w:rsidR="00292B7B" w:rsidRPr="00953054" w:rsidRDefault="00292B7B" w:rsidP="00AD5B89">
      <w:pPr>
        <w:pStyle w:val="Header"/>
        <w:numPr>
          <w:ilvl w:val="0"/>
          <w:numId w:val="40"/>
        </w:numPr>
        <w:tabs>
          <w:tab w:val="clear" w:pos="4320"/>
          <w:tab w:val="clear" w:pos="8640"/>
        </w:tabs>
        <w:spacing w:line="360" w:lineRule="auto"/>
        <w:ind w:left="284" w:hanging="284"/>
        <w:jc w:val="both"/>
        <w:rPr>
          <w:b/>
          <w:sz w:val="22"/>
          <w:szCs w:val="22"/>
        </w:rPr>
      </w:pPr>
      <w:r w:rsidRPr="00953054">
        <w:rPr>
          <w:b/>
          <w:sz w:val="22"/>
          <w:szCs w:val="22"/>
        </w:rPr>
        <w:t xml:space="preserve">Provisions </w:t>
      </w:r>
    </w:p>
    <w:p w14:paraId="4FFEAE63" w14:textId="39C2AF78" w:rsidR="00292B7B" w:rsidRDefault="00292B7B" w:rsidP="00292B7B">
      <w:pPr>
        <w:pStyle w:val="Header"/>
        <w:tabs>
          <w:tab w:val="clear" w:pos="4320"/>
          <w:tab w:val="clear" w:pos="8640"/>
        </w:tabs>
        <w:spacing w:line="360" w:lineRule="auto"/>
        <w:ind w:left="284"/>
        <w:jc w:val="both"/>
        <w:rPr>
          <w:sz w:val="22"/>
          <w:szCs w:val="22"/>
        </w:rPr>
      </w:pPr>
      <w:r w:rsidRPr="00953054">
        <w:rPr>
          <w:sz w:val="22"/>
          <w:szCs w:val="22"/>
        </w:rPr>
        <w:t xml:space="preserve">Provisions are recognized when the </w:t>
      </w:r>
      <w:r w:rsidR="00F154C8">
        <w:rPr>
          <w:sz w:val="22"/>
          <w:szCs w:val="22"/>
        </w:rPr>
        <w:t>County</w:t>
      </w:r>
      <w:r w:rsidRPr="00953054">
        <w:rPr>
          <w:sz w:val="22"/>
          <w:szCs w:val="22"/>
        </w:rPr>
        <w:t xml:space="preserve"> has a present obligation (legal or constructive) as a result of a past event, it is probable that an outflow of resources embodying economic benefits or service potential will be required to settle the obligation and a reliable estimate can be made of the amount of the obligation. Where the </w:t>
      </w:r>
      <w:r w:rsidR="00F154C8">
        <w:rPr>
          <w:sz w:val="22"/>
          <w:szCs w:val="22"/>
        </w:rPr>
        <w:t>County</w:t>
      </w:r>
      <w:r w:rsidRPr="00953054">
        <w:rPr>
          <w:sz w:val="22"/>
          <w:szCs w:val="22"/>
        </w:rPr>
        <w:t xml:space="preserve"> expects some or all of a provision to be reimbursed, for example, under an insurance contract, the reimbursement is recognized as a separate asset only when the reimbursement is virtually certain. The expense relating to any provision is presented in the statement of financial performance net of any reimbursement.</w:t>
      </w:r>
    </w:p>
    <w:p w14:paraId="7874DC23" w14:textId="77777777" w:rsidR="00292B7B" w:rsidRPr="00842F59" w:rsidRDefault="00292B7B" w:rsidP="00292B7B">
      <w:pPr>
        <w:pStyle w:val="Header"/>
        <w:tabs>
          <w:tab w:val="clear" w:pos="4320"/>
          <w:tab w:val="clear" w:pos="8640"/>
        </w:tabs>
        <w:spacing w:line="360" w:lineRule="auto"/>
        <w:ind w:left="284"/>
        <w:jc w:val="both"/>
        <w:rPr>
          <w:sz w:val="22"/>
          <w:szCs w:val="22"/>
        </w:rPr>
      </w:pPr>
    </w:p>
    <w:p w14:paraId="362E1231" w14:textId="77777777" w:rsidR="00292B7B" w:rsidRPr="00953054" w:rsidRDefault="00292B7B" w:rsidP="00AD5B89">
      <w:pPr>
        <w:pStyle w:val="Header"/>
        <w:numPr>
          <w:ilvl w:val="0"/>
          <w:numId w:val="40"/>
        </w:numPr>
        <w:tabs>
          <w:tab w:val="clear" w:pos="4320"/>
          <w:tab w:val="clear" w:pos="8640"/>
        </w:tabs>
        <w:spacing w:line="360" w:lineRule="auto"/>
        <w:ind w:left="284" w:hanging="284"/>
        <w:jc w:val="both"/>
        <w:rPr>
          <w:b/>
          <w:sz w:val="22"/>
          <w:szCs w:val="22"/>
        </w:rPr>
      </w:pPr>
      <w:r w:rsidRPr="00953054">
        <w:rPr>
          <w:b/>
          <w:sz w:val="22"/>
          <w:szCs w:val="22"/>
        </w:rPr>
        <w:lastRenderedPageBreak/>
        <w:t>Contingent liabilities</w:t>
      </w:r>
    </w:p>
    <w:p w14:paraId="207CB5CC" w14:textId="291456C8" w:rsidR="00292B7B" w:rsidRDefault="00292B7B" w:rsidP="00292B7B">
      <w:pPr>
        <w:pStyle w:val="Header"/>
        <w:tabs>
          <w:tab w:val="clear" w:pos="4320"/>
          <w:tab w:val="clear" w:pos="8640"/>
        </w:tabs>
        <w:spacing w:line="360" w:lineRule="auto"/>
        <w:ind w:left="284"/>
        <w:jc w:val="both"/>
        <w:rPr>
          <w:sz w:val="22"/>
          <w:szCs w:val="22"/>
        </w:rPr>
      </w:pPr>
      <w:r w:rsidRPr="00953054">
        <w:rPr>
          <w:sz w:val="22"/>
          <w:szCs w:val="22"/>
        </w:rPr>
        <w:t xml:space="preserve">The </w:t>
      </w:r>
      <w:r w:rsidR="00F154C8">
        <w:rPr>
          <w:sz w:val="22"/>
          <w:szCs w:val="22"/>
        </w:rPr>
        <w:t>County</w:t>
      </w:r>
      <w:r w:rsidRPr="00953054">
        <w:rPr>
          <w:sz w:val="22"/>
          <w:szCs w:val="22"/>
        </w:rPr>
        <w:t xml:space="preserve"> does not recognize a contingent liability but discloses details of any contingencies in the notes to the financial statements, unless the possibility of an outflow of resources embodying economic benefits or service potential is remote.</w:t>
      </w:r>
    </w:p>
    <w:p w14:paraId="6B571E56" w14:textId="77777777" w:rsidR="00292B7B" w:rsidRPr="00953054" w:rsidRDefault="00292B7B" w:rsidP="00292B7B">
      <w:pPr>
        <w:pStyle w:val="Header"/>
        <w:tabs>
          <w:tab w:val="clear" w:pos="4320"/>
          <w:tab w:val="clear" w:pos="8640"/>
        </w:tabs>
        <w:spacing w:line="360" w:lineRule="auto"/>
        <w:ind w:left="284"/>
        <w:jc w:val="both"/>
        <w:rPr>
          <w:sz w:val="22"/>
          <w:szCs w:val="22"/>
        </w:rPr>
      </w:pPr>
    </w:p>
    <w:p w14:paraId="0833B12C" w14:textId="77777777" w:rsidR="00292B7B" w:rsidRPr="00953054" w:rsidRDefault="00292B7B" w:rsidP="00AD5B89">
      <w:pPr>
        <w:pStyle w:val="Header"/>
        <w:numPr>
          <w:ilvl w:val="0"/>
          <w:numId w:val="40"/>
        </w:numPr>
        <w:tabs>
          <w:tab w:val="clear" w:pos="4320"/>
          <w:tab w:val="clear" w:pos="8640"/>
        </w:tabs>
        <w:spacing w:line="360" w:lineRule="auto"/>
        <w:ind w:left="284" w:hanging="284"/>
        <w:jc w:val="both"/>
        <w:rPr>
          <w:b/>
          <w:sz w:val="22"/>
          <w:szCs w:val="22"/>
        </w:rPr>
      </w:pPr>
      <w:r w:rsidRPr="00953054">
        <w:rPr>
          <w:b/>
          <w:sz w:val="22"/>
          <w:szCs w:val="22"/>
        </w:rPr>
        <w:t xml:space="preserve"> Contingent assets</w:t>
      </w:r>
    </w:p>
    <w:p w14:paraId="42209610" w14:textId="4F84B8AB" w:rsidR="00292B7B" w:rsidRDefault="00292B7B" w:rsidP="00292B7B">
      <w:pPr>
        <w:pStyle w:val="Header"/>
        <w:tabs>
          <w:tab w:val="clear" w:pos="4320"/>
          <w:tab w:val="clear" w:pos="8640"/>
        </w:tabs>
        <w:spacing w:line="360" w:lineRule="auto"/>
        <w:ind w:left="284"/>
        <w:jc w:val="both"/>
        <w:rPr>
          <w:sz w:val="22"/>
          <w:szCs w:val="22"/>
        </w:rPr>
      </w:pPr>
      <w:r w:rsidRPr="00953054">
        <w:rPr>
          <w:sz w:val="22"/>
          <w:szCs w:val="22"/>
        </w:rPr>
        <w:t xml:space="preserve">The </w:t>
      </w:r>
      <w:r w:rsidR="008151BF">
        <w:rPr>
          <w:sz w:val="22"/>
          <w:szCs w:val="22"/>
        </w:rPr>
        <w:t>County</w:t>
      </w:r>
      <w:r w:rsidRPr="00953054">
        <w:rPr>
          <w:sz w:val="22"/>
          <w:szCs w:val="22"/>
        </w:rPr>
        <w:t xml:space="preserve"> does not recognize a contingent asset but discloses details of a possible asset whose existence is contingent on the occurrence or non-occurrence of one or more uncertain future events not wholly within the control of the Entity in the notes to the financial statements. Contingent assets are assessed continually to ensure that developments are appropriately reflected in the financial statements. If it has become virtually certain that an inflow of economic benefits or service potential will arise and the asset’s value can be measured reliably, the asset and the related revenue are recognized in the financial statements of the period in which the change occurs.</w:t>
      </w:r>
    </w:p>
    <w:p w14:paraId="7729BCAD" w14:textId="77777777" w:rsidR="00292B7B" w:rsidRPr="00953054" w:rsidRDefault="00292B7B" w:rsidP="00292B7B">
      <w:pPr>
        <w:pStyle w:val="Header"/>
        <w:tabs>
          <w:tab w:val="clear" w:pos="4320"/>
          <w:tab w:val="clear" w:pos="8640"/>
        </w:tabs>
        <w:spacing w:line="360" w:lineRule="auto"/>
        <w:ind w:left="284"/>
        <w:jc w:val="both"/>
        <w:rPr>
          <w:sz w:val="22"/>
          <w:szCs w:val="22"/>
        </w:rPr>
      </w:pPr>
    </w:p>
    <w:p w14:paraId="17382306" w14:textId="77777777" w:rsidR="00292B7B" w:rsidRPr="00953054" w:rsidRDefault="00292B7B" w:rsidP="00AD5B89">
      <w:pPr>
        <w:pStyle w:val="Header"/>
        <w:numPr>
          <w:ilvl w:val="0"/>
          <w:numId w:val="40"/>
        </w:numPr>
        <w:tabs>
          <w:tab w:val="clear" w:pos="4320"/>
          <w:tab w:val="clear" w:pos="8640"/>
        </w:tabs>
        <w:spacing w:line="360" w:lineRule="auto"/>
        <w:ind w:left="284" w:hanging="284"/>
        <w:jc w:val="both"/>
        <w:rPr>
          <w:b/>
          <w:sz w:val="22"/>
          <w:szCs w:val="22"/>
        </w:rPr>
      </w:pPr>
      <w:r w:rsidRPr="00953054">
        <w:rPr>
          <w:b/>
          <w:sz w:val="22"/>
          <w:szCs w:val="22"/>
        </w:rPr>
        <w:t>Nature and purpose of reserves</w:t>
      </w:r>
    </w:p>
    <w:p w14:paraId="5FA45F7D" w14:textId="35F54C19" w:rsidR="00292B7B" w:rsidRDefault="00292B7B" w:rsidP="00292B7B">
      <w:pPr>
        <w:pStyle w:val="Header"/>
        <w:tabs>
          <w:tab w:val="clear" w:pos="4320"/>
          <w:tab w:val="clear" w:pos="8640"/>
        </w:tabs>
        <w:spacing w:line="360" w:lineRule="auto"/>
        <w:ind w:left="284"/>
        <w:jc w:val="both"/>
        <w:rPr>
          <w:i/>
          <w:color w:val="FF0000"/>
          <w:sz w:val="22"/>
          <w:szCs w:val="22"/>
        </w:rPr>
      </w:pPr>
      <w:r w:rsidRPr="00953054">
        <w:rPr>
          <w:sz w:val="22"/>
          <w:szCs w:val="22"/>
        </w:rPr>
        <w:t xml:space="preserve">The </w:t>
      </w:r>
      <w:r w:rsidR="00090CAD">
        <w:rPr>
          <w:sz w:val="22"/>
          <w:szCs w:val="22"/>
        </w:rPr>
        <w:t>County</w:t>
      </w:r>
      <w:r w:rsidRPr="00953054">
        <w:rPr>
          <w:sz w:val="22"/>
          <w:szCs w:val="22"/>
        </w:rPr>
        <w:t xml:space="preserve"> creates and maintains reserves in terms of specific requirements. </w:t>
      </w:r>
      <w:r w:rsidR="207B7038" w:rsidRPr="099665A4">
        <w:rPr>
          <w:color w:val="FF0000"/>
          <w:sz w:val="22"/>
          <w:szCs w:val="22"/>
        </w:rPr>
        <w:t>(County</w:t>
      </w:r>
      <w:r w:rsidRPr="00953054">
        <w:rPr>
          <w:i/>
          <w:color w:val="FF0000"/>
          <w:sz w:val="22"/>
          <w:szCs w:val="22"/>
        </w:rPr>
        <w:t xml:space="preserve"> to state the reserves maintained and appropriate policies adopted</w:t>
      </w:r>
      <w:r w:rsidRPr="099665A4">
        <w:rPr>
          <w:i/>
          <w:iCs/>
          <w:color w:val="FF0000"/>
          <w:sz w:val="22"/>
          <w:szCs w:val="22"/>
        </w:rPr>
        <w:t>)</w:t>
      </w:r>
      <w:r w:rsidR="191271A6" w:rsidRPr="099665A4">
        <w:rPr>
          <w:i/>
          <w:iCs/>
          <w:color w:val="FF0000"/>
          <w:sz w:val="22"/>
          <w:szCs w:val="22"/>
        </w:rPr>
        <w:t>.</w:t>
      </w:r>
    </w:p>
    <w:p w14:paraId="3FF03519" w14:textId="77777777" w:rsidR="00292B7B" w:rsidRPr="00842F59" w:rsidRDefault="00292B7B" w:rsidP="00292B7B">
      <w:pPr>
        <w:pStyle w:val="Header"/>
        <w:tabs>
          <w:tab w:val="clear" w:pos="4320"/>
          <w:tab w:val="clear" w:pos="8640"/>
        </w:tabs>
        <w:spacing w:line="360" w:lineRule="auto"/>
        <w:ind w:left="284"/>
        <w:jc w:val="both"/>
        <w:rPr>
          <w:sz w:val="22"/>
          <w:szCs w:val="22"/>
        </w:rPr>
      </w:pPr>
    </w:p>
    <w:p w14:paraId="7D31CF21" w14:textId="77777777" w:rsidR="00292B7B" w:rsidRPr="00953054" w:rsidRDefault="00292B7B" w:rsidP="00AD5B89">
      <w:pPr>
        <w:pStyle w:val="ListParagraph"/>
        <w:numPr>
          <w:ilvl w:val="0"/>
          <w:numId w:val="40"/>
        </w:numPr>
        <w:adjustRightInd w:val="0"/>
        <w:spacing w:line="360" w:lineRule="auto"/>
        <w:ind w:left="360"/>
        <w:jc w:val="both"/>
        <w:rPr>
          <w:b/>
          <w:sz w:val="22"/>
          <w:szCs w:val="22"/>
        </w:rPr>
      </w:pPr>
      <w:r w:rsidRPr="00953054">
        <w:rPr>
          <w:b/>
          <w:sz w:val="22"/>
          <w:szCs w:val="22"/>
        </w:rPr>
        <w:t xml:space="preserve">Changes in accounting policies and estimates </w:t>
      </w:r>
    </w:p>
    <w:p w14:paraId="7AE41707" w14:textId="326B23C3" w:rsidR="00292B7B" w:rsidRPr="00953054" w:rsidRDefault="00292B7B" w:rsidP="00292B7B">
      <w:pPr>
        <w:pStyle w:val="Header"/>
        <w:tabs>
          <w:tab w:val="clear" w:pos="4320"/>
          <w:tab w:val="clear" w:pos="8640"/>
        </w:tabs>
        <w:spacing w:line="360" w:lineRule="auto"/>
        <w:ind w:left="360"/>
        <w:jc w:val="both"/>
        <w:rPr>
          <w:sz w:val="22"/>
          <w:szCs w:val="22"/>
        </w:rPr>
      </w:pPr>
      <w:r w:rsidRPr="00953054">
        <w:rPr>
          <w:sz w:val="22"/>
          <w:szCs w:val="22"/>
        </w:rPr>
        <w:t xml:space="preserve">The </w:t>
      </w:r>
      <w:r w:rsidR="46B5421B" w:rsidRPr="37701E24">
        <w:rPr>
          <w:sz w:val="22"/>
          <w:szCs w:val="22"/>
        </w:rPr>
        <w:t>County</w:t>
      </w:r>
      <w:r w:rsidRPr="00953054">
        <w:rPr>
          <w:sz w:val="22"/>
          <w:szCs w:val="22"/>
        </w:rPr>
        <w:t xml:space="preserve"> recognizes the effects of changes in accounting policy retrospectively. The effects of changes in accounting policy are applied prospectively if retrospective application is impractical.</w:t>
      </w:r>
    </w:p>
    <w:p w14:paraId="1B5452EB" w14:textId="77777777" w:rsidR="00292B7B" w:rsidRDefault="00292B7B" w:rsidP="00292B7B">
      <w:pPr>
        <w:autoSpaceDE/>
        <w:autoSpaceDN/>
        <w:jc w:val="both"/>
        <w:rPr>
          <w:sz w:val="22"/>
          <w:szCs w:val="22"/>
        </w:rPr>
      </w:pPr>
    </w:p>
    <w:p w14:paraId="0CFDC017" w14:textId="77777777" w:rsidR="00292B7B" w:rsidRPr="00953054" w:rsidRDefault="00292B7B" w:rsidP="00292B7B">
      <w:pPr>
        <w:autoSpaceDE/>
        <w:autoSpaceDN/>
        <w:jc w:val="both"/>
        <w:rPr>
          <w:sz w:val="22"/>
          <w:szCs w:val="22"/>
        </w:rPr>
      </w:pPr>
      <w:r w:rsidRPr="00953054">
        <w:rPr>
          <w:sz w:val="22"/>
          <w:szCs w:val="22"/>
        </w:rPr>
        <w:br w:type="page"/>
      </w:r>
    </w:p>
    <w:p w14:paraId="75FD4A53" w14:textId="77777777" w:rsidR="00292B7B" w:rsidRPr="00953054" w:rsidRDefault="00292B7B" w:rsidP="00292B7B">
      <w:pPr>
        <w:pStyle w:val="Header"/>
        <w:tabs>
          <w:tab w:val="clear" w:pos="4320"/>
          <w:tab w:val="clear" w:pos="8640"/>
          <w:tab w:val="left" w:pos="567"/>
        </w:tabs>
        <w:spacing w:line="360" w:lineRule="auto"/>
        <w:jc w:val="both"/>
        <w:rPr>
          <w:b/>
          <w:sz w:val="22"/>
          <w:szCs w:val="22"/>
        </w:rPr>
      </w:pPr>
    </w:p>
    <w:p w14:paraId="11195415" w14:textId="77777777" w:rsidR="00292B7B" w:rsidRPr="00953054" w:rsidRDefault="00292B7B" w:rsidP="00AD5B89">
      <w:pPr>
        <w:pStyle w:val="ListParagraph"/>
        <w:numPr>
          <w:ilvl w:val="0"/>
          <w:numId w:val="40"/>
        </w:numPr>
        <w:adjustRightInd w:val="0"/>
        <w:spacing w:line="360" w:lineRule="auto"/>
        <w:ind w:left="360"/>
        <w:jc w:val="both"/>
        <w:rPr>
          <w:b/>
          <w:sz w:val="22"/>
          <w:szCs w:val="22"/>
        </w:rPr>
      </w:pPr>
      <w:r w:rsidRPr="00953054">
        <w:rPr>
          <w:b/>
          <w:sz w:val="22"/>
          <w:szCs w:val="22"/>
        </w:rPr>
        <w:t xml:space="preserve">Employee benefits </w:t>
      </w:r>
    </w:p>
    <w:p w14:paraId="13BB5BC2" w14:textId="77777777" w:rsidR="00292B7B" w:rsidRPr="00842F59" w:rsidRDefault="00292B7B" w:rsidP="00292B7B">
      <w:pPr>
        <w:pStyle w:val="Header"/>
        <w:tabs>
          <w:tab w:val="clear" w:pos="4320"/>
          <w:tab w:val="clear" w:pos="8640"/>
          <w:tab w:val="left" w:pos="284"/>
        </w:tabs>
        <w:spacing w:line="360" w:lineRule="auto"/>
        <w:jc w:val="both"/>
        <w:rPr>
          <w:b/>
          <w:sz w:val="22"/>
          <w:szCs w:val="22"/>
          <w:u w:val="single"/>
        </w:rPr>
      </w:pPr>
      <w:r w:rsidRPr="00842F59">
        <w:rPr>
          <w:b/>
          <w:sz w:val="22"/>
          <w:szCs w:val="22"/>
        </w:rPr>
        <w:tab/>
      </w:r>
      <w:r w:rsidRPr="00842F59">
        <w:rPr>
          <w:b/>
          <w:sz w:val="22"/>
          <w:szCs w:val="22"/>
          <w:u w:val="single"/>
        </w:rPr>
        <w:t>Retirement benefit plans</w:t>
      </w:r>
    </w:p>
    <w:p w14:paraId="15BBE8D0" w14:textId="786166F6" w:rsidR="00292B7B" w:rsidRDefault="00292B7B" w:rsidP="00292B7B">
      <w:pPr>
        <w:pStyle w:val="Header"/>
        <w:tabs>
          <w:tab w:val="clear" w:pos="4320"/>
          <w:tab w:val="clear" w:pos="8640"/>
        </w:tabs>
        <w:spacing w:line="360" w:lineRule="auto"/>
        <w:ind w:left="360"/>
        <w:jc w:val="both"/>
        <w:rPr>
          <w:sz w:val="22"/>
          <w:szCs w:val="22"/>
        </w:rPr>
      </w:pPr>
      <w:r w:rsidRPr="00953054">
        <w:rPr>
          <w:sz w:val="22"/>
          <w:szCs w:val="22"/>
        </w:rPr>
        <w:t xml:space="preserve">The </w:t>
      </w:r>
      <w:r w:rsidR="00090CAD">
        <w:rPr>
          <w:i/>
          <w:iCs/>
          <w:sz w:val="22"/>
          <w:szCs w:val="22"/>
        </w:rPr>
        <w:t>County</w:t>
      </w:r>
      <w:r w:rsidRPr="00953054">
        <w:rPr>
          <w:sz w:val="22"/>
          <w:szCs w:val="22"/>
        </w:rPr>
        <w:t xml:space="preserve"> provides retirement benefits for its employees and directors. Defined contribution plans are post-employment benefit plans under which </w:t>
      </w:r>
      <w:r w:rsidRPr="41830745">
        <w:rPr>
          <w:sz w:val="22"/>
          <w:szCs w:val="22"/>
        </w:rPr>
        <w:t>a</w:t>
      </w:r>
      <w:r w:rsidRPr="00953054">
        <w:rPr>
          <w:sz w:val="22"/>
          <w:szCs w:val="22"/>
        </w:rPr>
        <w:t xml:space="preserve"> </w:t>
      </w:r>
      <w:r w:rsidR="00DC63E5">
        <w:rPr>
          <w:sz w:val="22"/>
          <w:szCs w:val="22"/>
        </w:rPr>
        <w:t>County</w:t>
      </w:r>
      <w:r w:rsidRPr="00953054">
        <w:rPr>
          <w:sz w:val="22"/>
          <w:szCs w:val="22"/>
        </w:rPr>
        <w:t xml:space="preserve"> pays fixed contributions into a separate Entity (a fund),</w:t>
      </w:r>
      <w:r w:rsidR="4C698621" w:rsidRPr="143C69BB">
        <w:rPr>
          <w:sz w:val="22"/>
          <w:szCs w:val="22"/>
        </w:rPr>
        <w:t xml:space="preserve"> </w:t>
      </w:r>
      <w:r w:rsidRPr="00953054">
        <w:rPr>
          <w:sz w:val="22"/>
          <w:szCs w:val="22"/>
        </w:rPr>
        <w:t>and will have no legal or constructive obligation to pay further contributions if the fund does not hold sufficient assets to pay all employee benefits relating to employee service in the current and prior periods. The contributions to fund obligations for the payment of retirement benefits are charged against income in the year in which they become payable. Defined benefit plans are post-employment benefit plans other than defined-contribution plans. The defined benefit funds are actuarially valued tri-annually on the projected unit credit method basis. Deficits identified are recovered through lump sum payments or increased future contributions on proportional basis to all participating employers. The contributions and lump sum payments reduce the post-employment benefit obligation.</w:t>
      </w:r>
    </w:p>
    <w:p w14:paraId="64DF240A" w14:textId="77777777" w:rsidR="00292B7B" w:rsidRPr="00953054" w:rsidRDefault="00292B7B" w:rsidP="00292B7B">
      <w:pPr>
        <w:pStyle w:val="Header"/>
        <w:tabs>
          <w:tab w:val="clear" w:pos="4320"/>
          <w:tab w:val="clear" w:pos="8640"/>
        </w:tabs>
        <w:spacing w:line="360" w:lineRule="auto"/>
        <w:ind w:left="360"/>
        <w:jc w:val="both"/>
        <w:rPr>
          <w:sz w:val="22"/>
          <w:szCs w:val="22"/>
        </w:rPr>
      </w:pPr>
    </w:p>
    <w:p w14:paraId="5F76817A" w14:textId="77777777" w:rsidR="00292B7B" w:rsidRPr="00953054" w:rsidRDefault="00292B7B" w:rsidP="00AD5B89">
      <w:pPr>
        <w:pStyle w:val="ListParagraph"/>
        <w:numPr>
          <w:ilvl w:val="0"/>
          <w:numId w:val="40"/>
        </w:numPr>
        <w:adjustRightInd w:val="0"/>
        <w:spacing w:line="360" w:lineRule="auto"/>
        <w:ind w:left="360"/>
        <w:jc w:val="both"/>
        <w:rPr>
          <w:b/>
          <w:sz w:val="22"/>
          <w:szCs w:val="22"/>
        </w:rPr>
      </w:pPr>
      <w:r w:rsidRPr="00953054">
        <w:rPr>
          <w:b/>
          <w:sz w:val="22"/>
          <w:szCs w:val="22"/>
        </w:rPr>
        <w:t xml:space="preserve">Foreign currency transactions </w:t>
      </w:r>
    </w:p>
    <w:p w14:paraId="60520A19" w14:textId="77777777" w:rsidR="00292B7B" w:rsidRDefault="00292B7B" w:rsidP="00292B7B">
      <w:pPr>
        <w:pStyle w:val="Header"/>
        <w:tabs>
          <w:tab w:val="clear" w:pos="4320"/>
          <w:tab w:val="clear" w:pos="8640"/>
        </w:tabs>
        <w:spacing w:line="360" w:lineRule="auto"/>
        <w:ind w:left="360"/>
        <w:jc w:val="both"/>
        <w:rPr>
          <w:sz w:val="22"/>
          <w:szCs w:val="22"/>
        </w:rPr>
      </w:pPr>
      <w:r w:rsidRPr="00953054">
        <w:rPr>
          <w:sz w:val="22"/>
          <w:szCs w:val="22"/>
        </w:rPr>
        <w:t>Transactions in foreign currencies are initially accounted for at the ruling rate of exchange on the date of the transaction. Trade creditors or debtors denominated in foreign currency are reported at the statement of financial position reporting date by applying the exchange rate on that date. Exchange differences arising from the settlement of creditors, or from the reporting of creditors at rates different from those at which they were initially recorded during the period, are recognized as income or expenses in the period in which they arise.</w:t>
      </w:r>
    </w:p>
    <w:p w14:paraId="465A46AF" w14:textId="77777777" w:rsidR="00292B7B" w:rsidRPr="00953054" w:rsidRDefault="00292B7B" w:rsidP="00292B7B">
      <w:pPr>
        <w:pStyle w:val="Header"/>
        <w:tabs>
          <w:tab w:val="clear" w:pos="4320"/>
          <w:tab w:val="clear" w:pos="8640"/>
        </w:tabs>
        <w:spacing w:line="360" w:lineRule="auto"/>
        <w:ind w:left="360"/>
        <w:jc w:val="both"/>
        <w:rPr>
          <w:sz w:val="22"/>
          <w:szCs w:val="22"/>
        </w:rPr>
      </w:pPr>
    </w:p>
    <w:p w14:paraId="10568D1B" w14:textId="77777777" w:rsidR="00292B7B" w:rsidRPr="00953054" w:rsidRDefault="00292B7B" w:rsidP="00AD5B89">
      <w:pPr>
        <w:pStyle w:val="ListParagraph"/>
        <w:numPr>
          <w:ilvl w:val="0"/>
          <w:numId w:val="40"/>
        </w:numPr>
        <w:adjustRightInd w:val="0"/>
        <w:spacing w:line="360" w:lineRule="auto"/>
        <w:ind w:left="360"/>
        <w:jc w:val="both"/>
        <w:rPr>
          <w:b/>
          <w:sz w:val="22"/>
          <w:szCs w:val="22"/>
        </w:rPr>
      </w:pPr>
      <w:r w:rsidRPr="00953054">
        <w:rPr>
          <w:b/>
          <w:sz w:val="22"/>
          <w:szCs w:val="22"/>
        </w:rPr>
        <w:t xml:space="preserve">Borrowing costs </w:t>
      </w:r>
    </w:p>
    <w:p w14:paraId="636FFD01" w14:textId="77777777" w:rsidR="00292B7B" w:rsidRDefault="00292B7B" w:rsidP="00292B7B">
      <w:pPr>
        <w:pStyle w:val="Header"/>
        <w:tabs>
          <w:tab w:val="clear" w:pos="4320"/>
          <w:tab w:val="clear" w:pos="8640"/>
        </w:tabs>
        <w:spacing w:line="360" w:lineRule="auto"/>
        <w:ind w:left="360"/>
        <w:jc w:val="both"/>
        <w:rPr>
          <w:sz w:val="22"/>
          <w:szCs w:val="22"/>
        </w:rPr>
      </w:pPr>
      <w:r w:rsidRPr="00953054">
        <w:rPr>
          <w:sz w:val="22"/>
          <w:szCs w:val="22"/>
        </w:rPr>
        <w:t>Borrowing costs are capitalized against qualifying assets as part of property, plant and equipment. Such borrowing costs are capitalized over the period during which the asset is being acquired or constructed and borrowings have been incurred. Capitalization ceases when construction of the asset is complete. Further borrowing costs are charged to the statement of financial performance.</w:t>
      </w:r>
    </w:p>
    <w:p w14:paraId="5A49F20B" w14:textId="77777777" w:rsidR="00292B7B" w:rsidRDefault="00292B7B" w:rsidP="00292B7B">
      <w:pPr>
        <w:pStyle w:val="Header"/>
        <w:tabs>
          <w:tab w:val="clear" w:pos="4320"/>
          <w:tab w:val="clear" w:pos="8640"/>
        </w:tabs>
        <w:spacing w:line="360" w:lineRule="auto"/>
        <w:ind w:left="360"/>
        <w:jc w:val="both"/>
        <w:rPr>
          <w:sz w:val="22"/>
          <w:szCs w:val="22"/>
        </w:rPr>
      </w:pPr>
    </w:p>
    <w:p w14:paraId="61D7724D" w14:textId="77777777" w:rsidR="00292B7B" w:rsidRPr="00953054" w:rsidRDefault="00292B7B" w:rsidP="00AD5B89">
      <w:pPr>
        <w:pStyle w:val="ListParagraph"/>
        <w:numPr>
          <w:ilvl w:val="0"/>
          <w:numId w:val="40"/>
        </w:numPr>
        <w:adjustRightInd w:val="0"/>
        <w:spacing w:line="360" w:lineRule="auto"/>
        <w:ind w:left="360"/>
        <w:jc w:val="both"/>
        <w:rPr>
          <w:b/>
          <w:sz w:val="22"/>
          <w:szCs w:val="22"/>
        </w:rPr>
      </w:pPr>
      <w:r w:rsidRPr="00953054">
        <w:rPr>
          <w:b/>
          <w:sz w:val="22"/>
          <w:szCs w:val="22"/>
        </w:rPr>
        <w:t xml:space="preserve">Related parties </w:t>
      </w:r>
    </w:p>
    <w:p w14:paraId="2148D9CD" w14:textId="275B2D13" w:rsidR="00292B7B" w:rsidRPr="00953054" w:rsidRDefault="00292B7B" w:rsidP="00292B7B">
      <w:pPr>
        <w:pStyle w:val="Header"/>
        <w:tabs>
          <w:tab w:val="clear" w:pos="4320"/>
          <w:tab w:val="clear" w:pos="8640"/>
        </w:tabs>
        <w:spacing w:line="360" w:lineRule="auto"/>
        <w:ind w:left="360"/>
        <w:jc w:val="both"/>
        <w:rPr>
          <w:i/>
          <w:iCs/>
          <w:sz w:val="22"/>
          <w:szCs w:val="22"/>
        </w:rPr>
      </w:pPr>
      <w:r w:rsidRPr="00953054">
        <w:rPr>
          <w:sz w:val="22"/>
          <w:szCs w:val="22"/>
        </w:rPr>
        <w:t>The</w:t>
      </w:r>
      <w:r w:rsidRPr="00953054">
        <w:rPr>
          <w:i/>
          <w:iCs/>
          <w:sz w:val="22"/>
          <w:szCs w:val="22"/>
        </w:rPr>
        <w:t xml:space="preserve"> </w:t>
      </w:r>
      <w:r w:rsidR="00103865">
        <w:rPr>
          <w:i/>
          <w:iCs/>
          <w:sz w:val="22"/>
          <w:szCs w:val="22"/>
        </w:rPr>
        <w:t>County</w:t>
      </w:r>
      <w:r w:rsidRPr="00953054">
        <w:rPr>
          <w:sz w:val="22"/>
          <w:szCs w:val="22"/>
        </w:rPr>
        <w:t xml:space="preserve"> regards a related party as a person or an Entity with the ability to exert control individually or jointly, or to exercise significant influence over the </w:t>
      </w:r>
      <w:r w:rsidR="00712E38">
        <w:rPr>
          <w:i/>
          <w:iCs/>
          <w:sz w:val="22"/>
          <w:szCs w:val="22"/>
        </w:rPr>
        <w:t xml:space="preserve">County </w:t>
      </w:r>
      <w:r w:rsidR="005E3E36">
        <w:rPr>
          <w:i/>
          <w:iCs/>
          <w:sz w:val="22"/>
          <w:szCs w:val="22"/>
        </w:rPr>
        <w:t>Government</w:t>
      </w:r>
      <w:r w:rsidRPr="00953054">
        <w:rPr>
          <w:sz w:val="22"/>
          <w:szCs w:val="22"/>
        </w:rPr>
        <w:t xml:space="preserve">, or vice versa. Members of key management are regarded as related parties and comprise </w:t>
      </w:r>
      <w:r w:rsidRPr="00953054">
        <w:rPr>
          <w:i/>
          <w:iCs/>
          <w:sz w:val="22"/>
          <w:szCs w:val="22"/>
        </w:rPr>
        <w:t>the Governor, Deputy governor, County Secretary, County Executive Committee Members and Chief Officers, Speaker of the county assembly and, Clerk of the county Assembly, Directors and senior managers</w:t>
      </w:r>
      <w:r w:rsidRPr="00953054">
        <w:rPr>
          <w:i/>
          <w:iCs/>
          <w:color w:val="FF0000"/>
          <w:sz w:val="22"/>
          <w:szCs w:val="22"/>
        </w:rPr>
        <w:t>. (Entity to amend accordingly)</w:t>
      </w:r>
    </w:p>
    <w:p w14:paraId="02D8618C" w14:textId="77777777" w:rsidR="00292B7B" w:rsidRPr="00953054" w:rsidRDefault="00292B7B" w:rsidP="00292B7B">
      <w:pPr>
        <w:pStyle w:val="Header"/>
        <w:tabs>
          <w:tab w:val="clear" w:pos="4320"/>
          <w:tab w:val="clear" w:pos="8640"/>
        </w:tabs>
        <w:spacing w:line="360" w:lineRule="auto"/>
        <w:ind w:left="360"/>
        <w:jc w:val="both"/>
        <w:rPr>
          <w:sz w:val="22"/>
          <w:szCs w:val="22"/>
        </w:rPr>
      </w:pPr>
    </w:p>
    <w:p w14:paraId="4222E3B1" w14:textId="77777777" w:rsidR="00292B7B" w:rsidRPr="00953054" w:rsidRDefault="00292B7B" w:rsidP="00292B7B">
      <w:pPr>
        <w:autoSpaceDE/>
        <w:autoSpaceDN/>
        <w:jc w:val="both"/>
        <w:rPr>
          <w:b/>
          <w:sz w:val="22"/>
          <w:szCs w:val="22"/>
        </w:rPr>
      </w:pPr>
      <w:r w:rsidRPr="00953054">
        <w:rPr>
          <w:b/>
          <w:sz w:val="22"/>
          <w:szCs w:val="22"/>
        </w:rPr>
        <w:br w:type="page"/>
      </w:r>
    </w:p>
    <w:p w14:paraId="4F85E11B" w14:textId="77777777" w:rsidR="00292B7B" w:rsidRPr="00953054" w:rsidRDefault="00292B7B" w:rsidP="00AD5B89">
      <w:pPr>
        <w:pStyle w:val="ListParagraph"/>
        <w:numPr>
          <w:ilvl w:val="0"/>
          <w:numId w:val="40"/>
        </w:numPr>
        <w:adjustRightInd w:val="0"/>
        <w:spacing w:line="360" w:lineRule="auto"/>
        <w:ind w:left="360"/>
        <w:jc w:val="both"/>
        <w:rPr>
          <w:b/>
          <w:sz w:val="22"/>
          <w:szCs w:val="22"/>
        </w:rPr>
      </w:pPr>
      <w:r w:rsidRPr="00953054">
        <w:rPr>
          <w:b/>
          <w:sz w:val="22"/>
          <w:szCs w:val="22"/>
        </w:rPr>
        <w:lastRenderedPageBreak/>
        <w:t xml:space="preserve">Service concession arrangements. </w:t>
      </w:r>
    </w:p>
    <w:p w14:paraId="5E19B78D" w14:textId="3C2632F0" w:rsidR="00292B7B" w:rsidRDefault="00292B7B" w:rsidP="00292B7B">
      <w:pPr>
        <w:pStyle w:val="Header"/>
        <w:tabs>
          <w:tab w:val="clear" w:pos="4320"/>
          <w:tab w:val="clear" w:pos="8640"/>
        </w:tabs>
        <w:spacing w:line="360" w:lineRule="auto"/>
        <w:ind w:left="360"/>
        <w:jc w:val="both"/>
        <w:rPr>
          <w:sz w:val="22"/>
          <w:szCs w:val="22"/>
        </w:rPr>
      </w:pPr>
      <w:r w:rsidRPr="00953054">
        <w:rPr>
          <w:sz w:val="22"/>
          <w:szCs w:val="22"/>
        </w:rPr>
        <w:t xml:space="preserve">The </w:t>
      </w:r>
      <w:r w:rsidR="0051087E">
        <w:rPr>
          <w:i/>
          <w:iCs/>
          <w:sz w:val="22"/>
          <w:szCs w:val="22"/>
        </w:rPr>
        <w:t xml:space="preserve">County </w:t>
      </w:r>
      <w:r w:rsidR="0051087E" w:rsidRPr="00953054">
        <w:rPr>
          <w:sz w:val="22"/>
          <w:szCs w:val="22"/>
        </w:rPr>
        <w:t>analyses</w:t>
      </w:r>
      <w:r w:rsidRPr="00953054">
        <w:rPr>
          <w:sz w:val="22"/>
          <w:szCs w:val="22"/>
        </w:rPr>
        <w:t xml:space="preserve"> all aspects of service concession arrangements that it enters into in determining the appropriate accounting treatment and disclosure requirements. In particular, where a private party contributes an asset to the arrangement, the </w:t>
      </w:r>
      <w:r w:rsidR="5E9C0ED5" w:rsidRPr="14ED98EE">
        <w:rPr>
          <w:sz w:val="22"/>
          <w:szCs w:val="22"/>
        </w:rPr>
        <w:t>County</w:t>
      </w:r>
      <w:r w:rsidRPr="00953054">
        <w:rPr>
          <w:i/>
          <w:iCs/>
          <w:sz w:val="22"/>
          <w:szCs w:val="22"/>
        </w:rPr>
        <w:t xml:space="preserve"> </w:t>
      </w:r>
      <w:r w:rsidRPr="00953054">
        <w:rPr>
          <w:sz w:val="22"/>
          <w:szCs w:val="22"/>
        </w:rPr>
        <w:t xml:space="preserve">recognizes that asset when, and only when, it controls or regulates the services the operator must provide together with the asset, to whom it must provide them, and at what price. In the case of assets other than ’whole-of-life’ assets, it controls, through ownership, beneficial entitlement or otherwise – any significant residual interest in the asset at the end of the arrangement. Any assets so recognized are measured at their fair value. To the extent that an asset has been recognized, the </w:t>
      </w:r>
      <w:r w:rsidR="0B289E51" w:rsidRPr="08CE8FEE">
        <w:rPr>
          <w:sz w:val="22"/>
          <w:szCs w:val="22"/>
        </w:rPr>
        <w:t>County</w:t>
      </w:r>
      <w:r w:rsidRPr="4F21C8B8">
        <w:rPr>
          <w:i/>
          <w:sz w:val="22"/>
          <w:szCs w:val="22"/>
        </w:rPr>
        <w:t xml:space="preserve"> also recognizes a corresponding liability, adjusted by a cash consideration paid or received.</w:t>
      </w:r>
    </w:p>
    <w:p w14:paraId="1BA387E6" w14:textId="77777777" w:rsidR="00292B7B" w:rsidRPr="00953054" w:rsidRDefault="00292B7B" w:rsidP="00292B7B">
      <w:pPr>
        <w:pStyle w:val="Header"/>
        <w:tabs>
          <w:tab w:val="clear" w:pos="4320"/>
          <w:tab w:val="clear" w:pos="8640"/>
        </w:tabs>
        <w:spacing w:line="360" w:lineRule="auto"/>
        <w:ind w:left="360"/>
        <w:jc w:val="both"/>
        <w:rPr>
          <w:sz w:val="22"/>
          <w:szCs w:val="22"/>
        </w:rPr>
      </w:pPr>
    </w:p>
    <w:p w14:paraId="6BA136B4" w14:textId="77777777" w:rsidR="00292B7B" w:rsidRPr="00953054" w:rsidRDefault="00292B7B" w:rsidP="00AD5B89">
      <w:pPr>
        <w:pStyle w:val="ListParagraph"/>
        <w:numPr>
          <w:ilvl w:val="0"/>
          <w:numId w:val="40"/>
        </w:numPr>
        <w:adjustRightInd w:val="0"/>
        <w:spacing w:line="360" w:lineRule="auto"/>
        <w:ind w:left="360"/>
        <w:jc w:val="both"/>
        <w:rPr>
          <w:b/>
          <w:sz w:val="22"/>
          <w:szCs w:val="22"/>
        </w:rPr>
      </w:pPr>
      <w:r w:rsidRPr="00953054">
        <w:rPr>
          <w:b/>
          <w:sz w:val="22"/>
          <w:szCs w:val="22"/>
        </w:rPr>
        <w:t>Cash and cash equivalents</w:t>
      </w:r>
    </w:p>
    <w:p w14:paraId="22BC816B" w14:textId="77777777" w:rsidR="00292B7B" w:rsidRDefault="00292B7B" w:rsidP="00292B7B">
      <w:pPr>
        <w:pStyle w:val="Header"/>
        <w:tabs>
          <w:tab w:val="clear" w:pos="4320"/>
          <w:tab w:val="clear" w:pos="8640"/>
        </w:tabs>
        <w:spacing w:line="360" w:lineRule="auto"/>
        <w:ind w:left="360"/>
        <w:jc w:val="both"/>
        <w:rPr>
          <w:sz w:val="22"/>
          <w:szCs w:val="22"/>
        </w:rPr>
      </w:pPr>
      <w:r w:rsidRPr="00953054">
        <w:rPr>
          <w:sz w:val="22"/>
          <w:szCs w:val="22"/>
        </w:rPr>
        <w:t xml:space="preserve">Cash and cash equivalents comprise cash on hand and cash at bank, short-term deposits on call and highly liquid investments with an original maturity of three months or less, which are readily convertible to known amounts of cash and are subject to insignificant risk of changes in value. Bank account balances include amounts held at the Central Bank of Kenya and at various commercial banks at the end of the financial year. </w:t>
      </w:r>
    </w:p>
    <w:p w14:paraId="34BD9A3F" w14:textId="77777777" w:rsidR="00292B7B" w:rsidRPr="00953054" w:rsidRDefault="00292B7B" w:rsidP="00292B7B">
      <w:pPr>
        <w:pStyle w:val="Header"/>
        <w:tabs>
          <w:tab w:val="clear" w:pos="4320"/>
          <w:tab w:val="clear" w:pos="8640"/>
        </w:tabs>
        <w:spacing w:line="360" w:lineRule="auto"/>
        <w:ind w:left="360"/>
        <w:jc w:val="both"/>
        <w:rPr>
          <w:sz w:val="22"/>
          <w:szCs w:val="22"/>
        </w:rPr>
      </w:pPr>
    </w:p>
    <w:p w14:paraId="68D33B73" w14:textId="77777777" w:rsidR="00292B7B" w:rsidRPr="00953054" w:rsidRDefault="00292B7B" w:rsidP="00AD5B89">
      <w:pPr>
        <w:pStyle w:val="ListParagraph"/>
        <w:numPr>
          <w:ilvl w:val="0"/>
          <w:numId w:val="40"/>
        </w:numPr>
        <w:adjustRightInd w:val="0"/>
        <w:spacing w:line="360" w:lineRule="auto"/>
        <w:ind w:left="360"/>
        <w:jc w:val="both"/>
        <w:rPr>
          <w:b/>
          <w:sz w:val="22"/>
          <w:szCs w:val="22"/>
        </w:rPr>
      </w:pPr>
      <w:r w:rsidRPr="00953054">
        <w:rPr>
          <w:b/>
          <w:sz w:val="22"/>
          <w:szCs w:val="22"/>
        </w:rPr>
        <w:t>Comparative figures</w:t>
      </w:r>
    </w:p>
    <w:p w14:paraId="0A9C9F72" w14:textId="77777777" w:rsidR="00292B7B" w:rsidRDefault="00292B7B" w:rsidP="00292B7B">
      <w:pPr>
        <w:pStyle w:val="Header"/>
        <w:tabs>
          <w:tab w:val="clear" w:pos="4320"/>
          <w:tab w:val="clear" w:pos="8640"/>
        </w:tabs>
        <w:spacing w:line="360" w:lineRule="auto"/>
        <w:ind w:left="426"/>
        <w:jc w:val="both"/>
        <w:rPr>
          <w:sz w:val="22"/>
          <w:szCs w:val="22"/>
        </w:rPr>
      </w:pPr>
      <w:r w:rsidRPr="00953054">
        <w:rPr>
          <w:sz w:val="22"/>
          <w:szCs w:val="22"/>
        </w:rPr>
        <w:t>Where necessary comparative figures for the previous financial year have been amended or reconfigured to conform to the required changes in presentation.</w:t>
      </w:r>
    </w:p>
    <w:p w14:paraId="359D84C6" w14:textId="77777777" w:rsidR="00292B7B" w:rsidRPr="00953054" w:rsidRDefault="00292B7B" w:rsidP="00292B7B">
      <w:pPr>
        <w:pStyle w:val="Header"/>
        <w:tabs>
          <w:tab w:val="clear" w:pos="4320"/>
          <w:tab w:val="clear" w:pos="8640"/>
        </w:tabs>
        <w:spacing w:line="360" w:lineRule="auto"/>
        <w:ind w:left="426"/>
        <w:jc w:val="both"/>
        <w:rPr>
          <w:sz w:val="22"/>
          <w:szCs w:val="22"/>
        </w:rPr>
      </w:pPr>
    </w:p>
    <w:p w14:paraId="76FB67C8" w14:textId="77777777" w:rsidR="00292B7B" w:rsidRPr="00953054" w:rsidRDefault="00292B7B" w:rsidP="00AD5B89">
      <w:pPr>
        <w:pStyle w:val="ListParagraph"/>
        <w:numPr>
          <w:ilvl w:val="0"/>
          <w:numId w:val="40"/>
        </w:numPr>
        <w:adjustRightInd w:val="0"/>
        <w:spacing w:line="360" w:lineRule="auto"/>
        <w:ind w:left="360"/>
        <w:jc w:val="both"/>
        <w:rPr>
          <w:b/>
          <w:sz w:val="22"/>
          <w:szCs w:val="22"/>
        </w:rPr>
      </w:pPr>
      <w:r w:rsidRPr="00953054">
        <w:rPr>
          <w:b/>
          <w:sz w:val="22"/>
          <w:szCs w:val="22"/>
        </w:rPr>
        <w:t xml:space="preserve">Subsequent events </w:t>
      </w:r>
    </w:p>
    <w:p w14:paraId="25C96B47" w14:textId="77777777" w:rsidR="00292B7B" w:rsidRDefault="00292B7B" w:rsidP="00292B7B">
      <w:pPr>
        <w:pStyle w:val="Header"/>
        <w:tabs>
          <w:tab w:val="clear" w:pos="4320"/>
          <w:tab w:val="clear" w:pos="8640"/>
          <w:tab w:val="left" w:pos="426"/>
        </w:tabs>
        <w:spacing w:line="360" w:lineRule="auto"/>
        <w:ind w:left="426"/>
        <w:jc w:val="both"/>
        <w:rPr>
          <w:sz w:val="22"/>
          <w:szCs w:val="22"/>
        </w:rPr>
      </w:pPr>
      <w:r w:rsidRPr="00953054">
        <w:rPr>
          <w:sz w:val="22"/>
          <w:szCs w:val="22"/>
        </w:rPr>
        <w:t>There have been no events subsequent to the financial year end with a significant impact on the financial statements for the year ended June 30, 20xx.</w:t>
      </w:r>
    </w:p>
    <w:p w14:paraId="3B2553CB" w14:textId="77777777" w:rsidR="00292B7B" w:rsidRPr="00953054" w:rsidRDefault="00292B7B" w:rsidP="00292B7B">
      <w:pPr>
        <w:autoSpaceDE/>
        <w:autoSpaceDN/>
        <w:rPr>
          <w:sz w:val="22"/>
          <w:szCs w:val="22"/>
        </w:rPr>
      </w:pPr>
      <w:r>
        <w:rPr>
          <w:sz w:val="22"/>
          <w:szCs w:val="22"/>
        </w:rPr>
        <w:br w:type="page"/>
      </w:r>
    </w:p>
    <w:p w14:paraId="220C53C9" w14:textId="77777777" w:rsidR="00292B7B" w:rsidRPr="00953054" w:rsidRDefault="00292B7B" w:rsidP="00AD5B89">
      <w:pPr>
        <w:pStyle w:val="ListParagraph"/>
        <w:numPr>
          <w:ilvl w:val="0"/>
          <w:numId w:val="42"/>
        </w:numPr>
        <w:spacing w:line="360" w:lineRule="auto"/>
        <w:ind w:right="-20"/>
        <w:jc w:val="both"/>
        <w:rPr>
          <w:rFonts w:eastAsia="Arial"/>
          <w:b/>
          <w:sz w:val="22"/>
          <w:szCs w:val="22"/>
        </w:rPr>
      </w:pPr>
      <w:r w:rsidRPr="00953054">
        <w:rPr>
          <w:rFonts w:eastAsia="Arial"/>
          <w:b/>
          <w:sz w:val="22"/>
          <w:szCs w:val="22"/>
        </w:rPr>
        <w:lastRenderedPageBreak/>
        <w:t xml:space="preserve">Significant Judgments and Sources of Estimation Uncertainty </w:t>
      </w:r>
    </w:p>
    <w:p w14:paraId="4DF712F8" w14:textId="66495546" w:rsidR="00292B7B" w:rsidRPr="00953054" w:rsidRDefault="00292B7B" w:rsidP="00292B7B">
      <w:pPr>
        <w:pStyle w:val="Header"/>
        <w:tabs>
          <w:tab w:val="clear" w:pos="4320"/>
          <w:tab w:val="clear" w:pos="8640"/>
          <w:tab w:val="decimal" w:pos="5760"/>
          <w:tab w:val="decimal" w:pos="7920"/>
        </w:tabs>
        <w:spacing w:line="360" w:lineRule="auto"/>
        <w:jc w:val="both"/>
        <w:rPr>
          <w:i/>
          <w:color w:val="FF0000"/>
          <w:sz w:val="22"/>
          <w:szCs w:val="22"/>
        </w:rPr>
      </w:pPr>
      <w:r w:rsidRPr="00953054">
        <w:rPr>
          <w:sz w:val="22"/>
          <w:szCs w:val="22"/>
        </w:rPr>
        <w:t xml:space="preserve">The preparation of the </w:t>
      </w:r>
      <w:r w:rsidR="001A7B11">
        <w:rPr>
          <w:sz w:val="22"/>
          <w:szCs w:val="22"/>
        </w:rPr>
        <w:t>County</w:t>
      </w:r>
      <w:r w:rsidRPr="00953054">
        <w:rPr>
          <w:sz w:val="22"/>
          <w:szCs w:val="22"/>
        </w:rPr>
        <w:t xml:space="preserve">'s financial statements in conformity with IPSAS requires management to make judgments, estimates and assumptions that affect the reported amounts of revenues, expenses, assets and liabilities, and the disclosure of contingent liabilities, at the end of the reporting period. However, uncertainty about these assumptions and estimates could result in outcomes that require a material adjustment to the carrying amount of the asset or liability affected in future periods. </w:t>
      </w:r>
      <w:r w:rsidRPr="0E31B86B">
        <w:rPr>
          <w:i/>
          <w:color w:val="FF0000"/>
          <w:sz w:val="22"/>
          <w:szCs w:val="22"/>
        </w:rPr>
        <w:t xml:space="preserve">State all judgements, estimates and assumptions made: </w:t>
      </w:r>
    </w:p>
    <w:p w14:paraId="1A9FA2D7" w14:textId="77777777" w:rsidR="00292B7B" w:rsidRDefault="00292B7B" w:rsidP="00292B7B">
      <w:pPr>
        <w:pStyle w:val="Header"/>
        <w:tabs>
          <w:tab w:val="clear" w:pos="4320"/>
          <w:tab w:val="clear" w:pos="8640"/>
          <w:tab w:val="left" w:pos="567"/>
        </w:tabs>
        <w:spacing w:line="360" w:lineRule="auto"/>
        <w:jc w:val="both"/>
        <w:rPr>
          <w:b/>
          <w:sz w:val="22"/>
          <w:szCs w:val="22"/>
        </w:rPr>
      </w:pPr>
    </w:p>
    <w:p w14:paraId="7936D769" w14:textId="77777777" w:rsidR="00292B7B" w:rsidRPr="00953054" w:rsidRDefault="00292B7B" w:rsidP="00292B7B">
      <w:pPr>
        <w:pStyle w:val="Header"/>
        <w:tabs>
          <w:tab w:val="clear" w:pos="4320"/>
          <w:tab w:val="clear" w:pos="8640"/>
          <w:tab w:val="left" w:pos="567"/>
        </w:tabs>
        <w:spacing w:line="360" w:lineRule="auto"/>
        <w:jc w:val="both"/>
        <w:rPr>
          <w:b/>
          <w:sz w:val="22"/>
          <w:szCs w:val="22"/>
        </w:rPr>
      </w:pPr>
      <w:r w:rsidRPr="00953054">
        <w:rPr>
          <w:b/>
          <w:sz w:val="22"/>
          <w:szCs w:val="22"/>
        </w:rPr>
        <w:t>Estimates and assumptions</w:t>
      </w:r>
      <w:r>
        <w:rPr>
          <w:b/>
          <w:sz w:val="22"/>
          <w:szCs w:val="22"/>
        </w:rPr>
        <w:t>.</w:t>
      </w:r>
    </w:p>
    <w:p w14:paraId="47F2D805" w14:textId="006CD0D1" w:rsidR="00292B7B" w:rsidRPr="00953054" w:rsidRDefault="00292B7B" w:rsidP="00292B7B">
      <w:pPr>
        <w:pStyle w:val="Header"/>
        <w:tabs>
          <w:tab w:val="clear" w:pos="4320"/>
          <w:tab w:val="clear" w:pos="8640"/>
          <w:tab w:val="decimal" w:pos="5760"/>
          <w:tab w:val="decimal" w:pos="7920"/>
        </w:tabs>
        <w:spacing w:line="360" w:lineRule="auto"/>
        <w:jc w:val="both"/>
        <w:rPr>
          <w:sz w:val="22"/>
          <w:szCs w:val="22"/>
        </w:rPr>
      </w:pPr>
      <w:r w:rsidRPr="00953054">
        <w:rPr>
          <w:sz w:val="22"/>
          <w:szCs w:val="22"/>
        </w:rPr>
        <w:t xml:space="preserve">The key assumptions concerning the future and other key sources of estimation uncertainty at the reporting date, that have a significant risk of causing a material adjustment to the carrying amounts of assets and liabilities within the next financial year, are described below. The </w:t>
      </w:r>
      <w:r w:rsidR="00770C25">
        <w:rPr>
          <w:sz w:val="22"/>
          <w:szCs w:val="22"/>
        </w:rPr>
        <w:t>County</w:t>
      </w:r>
      <w:r w:rsidRPr="00953054">
        <w:rPr>
          <w:sz w:val="22"/>
          <w:szCs w:val="22"/>
        </w:rPr>
        <w:t xml:space="preserve"> based its assumptions and estimates on parameters available when the financial statements were prepared. However, existing circumstances and assumptions about future developments may change due to market changes or circumstances arising beyond the control of the </w:t>
      </w:r>
      <w:r w:rsidR="00770C25">
        <w:rPr>
          <w:sz w:val="22"/>
          <w:szCs w:val="22"/>
        </w:rPr>
        <w:t>County</w:t>
      </w:r>
      <w:r w:rsidRPr="00953054">
        <w:rPr>
          <w:sz w:val="22"/>
          <w:szCs w:val="22"/>
        </w:rPr>
        <w:t xml:space="preserve">. Such changes are reflected in the assumptions when they occur. </w:t>
      </w:r>
    </w:p>
    <w:p w14:paraId="4A5621D7" w14:textId="77777777" w:rsidR="00292B7B" w:rsidRDefault="00292B7B" w:rsidP="00292B7B">
      <w:pPr>
        <w:pStyle w:val="Header"/>
        <w:tabs>
          <w:tab w:val="clear" w:pos="4320"/>
          <w:tab w:val="clear" w:pos="8640"/>
          <w:tab w:val="left" w:pos="567"/>
        </w:tabs>
        <w:spacing w:line="360" w:lineRule="auto"/>
        <w:jc w:val="both"/>
        <w:rPr>
          <w:b/>
          <w:sz w:val="22"/>
          <w:szCs w:val="22"/>
        </w:rPr>
      </w:pPr>
    </w:p>
    <w:p w14:paraId="655D0FC4" w14:textId="77777777" w:rsidR="00292B7B" w:rsidRPr="00953054" w:rsidRDefault="00292B7B" w:rsidP="00292B7B">
      <w:pPr>
        <w:pStyle w:val="Header"/>
        <w:tabs>
          <w:tab w:val="clear" w:pos="4320"/>
          <w:tab w:val="clear" w:pos="8640"/>
          <w:tab w:val="left" w:pos="567"/>
        </w:tabs>
        <w:spacing w:line="360" w:lineRule="auto"/>
        <w:jc w:val="both"/>
        <w:rPr>
          <w:b/>
          <w:sz w:val="22"/>
          <w:szCs w:val="22"/>
        </w:rPr>
      </w:pPr>
      <w:r w:rsidRPr="00953054">
        <w:rPr>
          <w:b/>
          <w:sz w:val="22"/>
          <w:szCs w:val="22"/>
        </w:rPr>
        <w:t>Useful lives and residual value</w:t>
      </w:r>
    </w:p>
    <w:p w14:paraId="3E32CA2A" w14:textId="33C911EB" w:rsidR="00292B7B" w:rsidRPr="00953054" w:rsidRDefault="00292B7B" w:rsidP="00292B7B">
      <w:pPr>
        <w:pStyle w:val="Header"/>
        <w:tabs>
          <w:tab w:val="clear" w:pos="4320"/>
          <w:tab w:val="clear" w:pos="8640"/>
          <w:tab w:val="decimal" w:pos="5760"/>
          <w:tab w:val="decimal" w:pos="7920"/>
        </w:tabs>
        <w:spacing w:line="360" w:lineRule="auto"/>
        <w:jc w:val="both"/>
        <w:rPr>
          <w:sz w:val="22"/>
          <w:szCs w:val="22"/>
        </w:rPr>
      </w:pPr>
      <w:r w:rsidRPr="2B4E44BF">
        <w:rPr>
          <w:sz w:val="22"/>
          <w:szCs w:val="22"/>
        </w:rPr>
        <w:t>Th</w:t>
      </w:r>
      <w:r w:rsidRPr="00953054">
        <w:rPr>
          <w:sz w:val="22"/>
          <w:szCs w:val="22"/>
        </w:rPr>
        <w:t xml:space="preserve"> useful lives and residual values of assets are assessed using the following indicators to inform potential future use and value from disposal:</w:t>
      </w:r>
    </w:p>
    <w:p w14:paraId="3D827FAE" w14:textId="77777777" w:rsidR="00292B7B" w:rsidRPr="00953054" w:rsidRDefault="00292B7B" w:rsidP="00AD5B89">
      <w:pPr>
        <w:pStyle w:val="Header"/>
        <w:numPr>
          <w:ilvl w:val="0"/>
          <w:numId w:val="39"/>
        </w:numPr>
        <w:tabs>
          <w:tab w:val="clear" w:pos="4320"/>
          <w:tab w:val="clear" w:pos="8640"/>
          <w:tab w:val="decimal" w:pos="5760"/>
          <w:tab w:val="decimal" w:pos="7920"/>
        </w:tabs>
        <w:spacing w:line="360" w:lineRule="auto"/>
        <w:ind w:left="426" w:hanging="284"/>
        <w:jc w:val="both"/>
        <w:rPr>
          <w:sz w:val="22"/>
          <w:szCs w:val="22"/>
        </w:rPr>
      </w:pPr>
      <w:r w:rsidRPr="00953054">
        <w:rPr>
          <w:sz w:val="22"/>
          <w:szCs w:val="22"/>
        </w:rPr>
        <w:t>The condition of the asset based on the assessment of experts employed by the Entity.</w:t>
      </w:r>
    </w:p>
    <w:p w14:paraId="5269088E" w14:textId="77777777" w:rsidR="00292B7B" w:rsidRPr="00953054" w:rsidRDefault="00292B7B" w:rsidP="00AD5B89">
      <w:pPr>
        <w:pStyle w:val="Header"/>
        <w:numPr>
          <w:ilvl w:val="0"/>
          <w:numId w:val="39"/>
        </w:numPr>
        <w:tabs>
          <w:tab w:val="clear" w:pos="4320"/>
          <w:tab w:val="clear" w:pos="8640"/>
          <w:tab w:val="left" w:pos="426"/>
          <w:tab w:val="decimal" w:pos="5760"/>
          <w:tab w:val="decimal" w:pos="7920"/>
        </w:tabs>
        <w:spacing w:line="360" w:lineRule="auto"/>
        <w:ind w:left="426" w:hanging="284"/>
        <w:jc w:val="both"/>
        <w:rPr>
          <w:sz w:val="22"/>
          <w:szCs w:val="22"/>
        </w:rPr>
      </w:pPr>
      <w:r w:rsidRPr="00953054">
        <w:rPr>
          <w:sz w:val="22"/>
          <w:szCs w:val="22"/>
        </w:rPr>
        <w:t>The nature of the asset, its susceptibility and adaptability to changes in technology and processes.</w:t>
      </w:r>
    </w:p>
    <w:p w14:paraId="227A2154" w14:textId="77777777" w:rsidR="00292B7B" w:rsidRPr="00953054" w:rsidRDefault="00292B7B" w:rsidP="00AD5B89">
      <w:pPr>
        <w:pStyle w:val="Header"/>
        <w:numPr>
          <w:ilvl w:val="0"/>
          <w:numId w:val="39"/>
        </w:numPr>
        <w:tabs>
          <w:tab w:val="clear" w:pos="4320"/>
          <w:tab w:val="clear" w:pos="8640"/>
          <w:tab w:val="left" w:pos="567"/>
          <w:tab w:val="decimal" w:pos="5760"/>
          <w:tab w:val="decimal" w:pos="7920"/>
        </w:tabs>
        <w:spacing w:line="360" w:lineRule="auto"/>
        <w:ind w:left="426" w:hanging="284"/>
        <w:jc w:val="both"/>
        <w:rPr>
          <w:sz w:val="22"/>
          <w:szCs w:val="22"/>
        </w:rPr>
      </w:pPr>
      <w:r w:rsidRPr="00953054">
        <w:rPr>
          <w:sz w:val="22"/>
          <w:szCs w:val="22"/>
        </w:rPr>
        <w:t>The nature of the processes in which the asset is deployed.</w:t>
      </w:r>
    </w:p>
    <w:p w14:paraId="425D6304" w14:textId="77777777" w:rsidR="00292B7B" w:rsidRPr="00953054" w:rsidRDefault="00292B7B" w:rsidP="00AD5B89">
      <w:pPr>
        <w:pStyle w:val="Header"/>
        <w:numPr>
          <w:ilvl w:val="0"/>
          <w:numId w:val="39"/>
        </w:numPr>
        <w:tabs>
          <w:tab w:val="clear" w:pos="4320"/>
          <w:tab w:val="clear" w:pos="8640"/>
          <w:tab w:val="decimal" w:pos="5760"/>
          <w:tab w:val="decimal" w:pos="7920"/>
        </w:tabs>
        <w:spacing w:line="360" w:lineRule="auto"/>
        <w:ind w:left="426" w:hanging="284"/>
        <w:jc w:val="both"/>
        <w:rPr>
          <w:sz w:val="22"/>
          <w:szCs w:val="22"/>
        </w:rPr>
      </w:pPr>
      <w:r w:rsidRPr="00953054">
        <w:rPr>
          <w:sz w:val="22"/>
          <w:szCs w:val="22"/>
        </w:rPr>
        <w:t>Availability of funding to replace the asset.</w:t>
      </w:r>
    </w:p>
    <w:p w14:paraId="13AC5F95" w14:textId="77777777" w:rsidR="00292B7B" w:rsidRPr="00953054" w:rsidRDefault="00292B7B" w:rsidP="00AD5B89">
      <w:pPr>
        <w:pStyle w:val="Header"/>
        <w:numPr>
          <w:ilvl w:val="0"/>
          <w:numId w:val="39"/>
        </w:numPr>
        <w:tabs>
          <w:tab w:val="clear" w:pos="4320"/>
          <w:tab w:val="clear" w:pos="8640"/>
          <w:tab w:val="decimal" w:pos="5760"/>
          <w:tab w:val="decimal" w:pos="7920"/>
        </w:tabs>
        <w:spacing w:line="360" w:lineRule="auto"/>
        <w:ind w:left="426" w:hanging="284"/>
        <w:jc w:val="both"/>
        <w:rPr>
          <w:sz w:val="22"/>
          <w:szCs w:val="22"/>
        </w:rPr>
      </w:pPr>
      <w:r w:rsidRPr="00953054">
        <w:rPr>
          <w:sz w:val="22"/>
          <w:szCs w:val="22"/>
        </w:rPr>
        <w:t>Changes in the market in relation to the asset</w:t>
      </w:r>
    </w:p>
    <w:p w14:paraId="56DB8369" w14:textId="77777777" w:rsidR="00292B7B" w:rsidRDefault="00292B7B" w:rsidP="00292B7B">
      <w:pPr>
        <w:pStyle w:val="Header"/>
        <w:tabs>
          <w:tab w:val="clear" w:pos="4320"/>
          <w:tab w:val="clear" w:pos="8640"/>
          <w:tab w:val="left" w:pos="567"/>
        </w:tabs>
        <w:spacing w:line="360" w:lineRule="auto"/>
        <w:jc w:val="both"/>
        <w:rPr>
          <w:b/>
          <w:sz w:val="22"/>
          <w:szCs w:val="22"/>
        </w:rPr>
      </w:pPr>
    </w:p>
    <w:p w14:paraId="3E4D3A65" w14:textId="77777777" w:rsidR="00292B7B" w:rsidRPr="00953054" w:rsidRDefault="00292B7B" w:rsidP="00292B7B">
      <w:pPr>
        <w:pStyle w:val="Header"/>
        <w:tabs>
          <w:tab w:val="clear" w:pos="4320"/>
          <w:tab w:val="clear" w:pos="8640"/>
          <w:tab w:val="left" w:pos="567"/>
        </w:tabs>
        <w:spacing w:line="360" w:lineRule="auto"/>
        <w:jc w:val="both"/>
        <w:rPr>
          <w:b/>
          <w:sz w:val="22"/>
          <w:szCs w:val="22"/>
        </w:rPr>
      </w:pPr>
      <w:r w:rsidRPr="00953054">
        <w:rPr>
          <w:b/>
          <w:sz w:val="22"/>
          <w:szCs w:val="22"/>
        </w:rPr>
        <w:t>Provisions</w:t>
      </w:r>
    </w:p>
    <w:p w14:paraId="33C61A12" w14:textId="77777777" w:rsidR="00292B7B" w:rsidRPr="00953054" w:rsidRDefault="00292B7B" w:rsidP="00292B7B">
      <w:pPr>
        <w:pStyle w:val="Header"/>
        <w:tabs>
          <w:tab w:val="clear" w:pos="4320"/>
          <w:tab w:val="clear" w:pos="8640"/>
          <w:tab w:val="decimal" w:pos="5760"/>
          <w:tab w:val="decimal" w:pos="7920"/>
        </w:tabs>
        <w:spacing w:line="360" w:lineRule="auto"/>
        <w:jc w:val="both"/>
        <w:rPr>
          <w:sz w:val="22"/>
          <w:szCs w:val="22"/>
        </w:rPr>
      </w:pPr>
      <w:r w:rsidRPr="00953054">
        <w:rPr>
          <w:sz w:val="22"/>
          <w:szCs w:val="22"/>
        </w:rPr>
        <w:t xml:space="preserve">Provisions were raised and management determined an estimate based on the information available. Additional disclosure of these estimates of provisions is included in </w:t>
      </w:r>
      <w:r w:rsidRPr="00953054">
        <w:rPr>
          <w:color w:val="000000" w:themeColor="text1"/>
          <w:sz w:val="22"/>
          <w:szCs w:val="22"/>
        </w:rPr>
        <w:t xml:space="preserve">Note </w:t>
      </w:r>
      <w:r>
        <w:rPr>
          <w:color w:val="000000" w:themeColor="text1"/>
          <w:sz w:val="22"/>
          <w:szCs w:val="22"/>
        </w:rPr>
        <w:t>xx.</w:t>
      </w:r>
      <w:r>
        <w:rPr>
          <w:sz w:val="22"/>
          <w:szCs w:val="22"/>
        </w:rPr>
        <w:t xml:space="preserve"> </w:t>
      </w:r>
      <w:r w:rsidRPr="00953054">
        <w:rPr>
          <w:sz w:val="22"/>
          <w:szCs w:val="22"/>
        </w:rPr>
        <w:t>Provisions are measured at the management's best estimate of the expenditure required to settle the obligation at the reporting date and are discounted to present value where the effect is material.</w:t>
      </w:r>
    </w:p>
    <w:p w14:paraId="51E2F529" w14:textId="77777777" w:rsidR="00292B7B" w:rsidRPr="001D17CB" w:rsidRDefault="00292B7B" w:rsidP="00292B7B">
      <w:pPr>
        <w:pStyle w:val="Header"/>
        <w:tabs>
          <w:tab w:val="clear" w:pos="4320"/>
          <w:tab w:val="clear" w:pos="8640"/>
          <w:tab w:val="decimal" w:pos="5760"/>
          <w:tab w:val="decimal" w:pos="7920"/>
        </w:tabs>
        <w:spacing w:line="360" w:lineRule="auto"/>
        <w:jc w:val="both"/>
        <w:rPr>
          <w:b/>
          <w:bCs/>
          <w:i/>
          <w:color w:val="000000" w:themeColor="text1"/>
          <w:sz w:val="22"/>
          <w:szCs w:val="22"/>
        </w:rPr>
      </w:pPr>
      <w:r w:rsidRPr="001D17CB">
        <w:rPr>
          <w:b/>
          <w:bCs/>
          <w:i/>
          <w:color w:val="000000" w:themeColor="text1"/>
          <w:sz w:val="22"/>
          <w:szCs w:val="22"/>
        </w:rPr>
        <w:t>(include provisions applicable for your organisation e.g. provision for bad debts, provisions of obsolete stocks and how management estimates these provisions).</w:t>
      </w:r>
    </w:p>
    <w:p w14:paraId="0AE410D2" w14:textId="77777777" w:rsidR="00292B7B" w:rsidRPr="00953054" w:rsidRDefault="00292B7B" w:rsidP="00292B7B">
      <w:pPr>
        <w:pStyle w:val="Header"/>
        <w:tabs>
          <w:tab w:val="clear" w:pos="4320"/>
          <w:tab w:val="clear" w:pos="8640"/>
          <w:tab w:val="left" w:pos="567"/>
        </w:tabs>
        <w:spacing w:line="360" w:lineRule="auto"/>
        <w:jc w:val="both"/>
        <w:rPr>
          <w:b/>
          <w:color w:val="000000" w:themeColor="text1"/>
          <w:sz w:val="22"/>
          <w:szCs w:val="22"/>
        </w:rPr>
      </w:pPr>
      <w:r w:rsidRPr="00953054">
        <w:rPr>
          <w:b/>
          <w:color w:val="000000" w:themeColor="text1"/>
          <w:sz w:val="22"/>
          <w:szCs w:val="22"/>
        </w:rPr>
        <w:tab/>
      </w:r>
    </w:p>
    <w:p w14:paraId="45766C93" w14:textId="440BAC69" w:rsidR="00E36489" w:rsidRDefault="00E36489">
      <w:pPr>
        <w:autoSpaceDE/>
        <w:autoSpaceDN/>
      </w:pPr>
      <w:r>
        <w:br w:type="page"/>
      </w:r>
    </w:p>
    <w:p w14:paraId="0EE2156F" w14:textId="77777777" w:rsidR="00292B7B" w:rsidRPr="00292B7B" w:rsidRDefault="00292B7B" w:rsidP="00292B7B"/>
    <w:p w14:paraId="2F637E22" w14:textId="44834BF8" w:rsidR="004B75E7" w:rsidRDefault="00924211" w:rsidP="00AD5B89">
      <w:pPr>
        <w:pStyle w:val="ListParagraph"/>
        <w:numPr>
          <w:ilvl w:val="0"/>
          <w:numId w:val="42"/>
        </w:numPr>
        <w:spacing w:line="360" w:lineRule="auto"/>
        <w:ind w:right="-20"/>
        <w:jc w:val="both"/>
        <w:rPr>
          <w:b/>
          <w:bCs/>
        </w:rPr>
      </w:pPr>
      <w:bookmarkStart w:id="39" w:name="_Toc226553937"/>
      <w:bookmarkStart w:id="40" w:name="_Toc228705676"/>
      <w:bookmarkStart w:id="41" w:name="_Toc239833391"/>
      <w:bookmarkStart w:id="42" w:name="_Toc241243731"/>
      <w:bookmarkStart w:id="43" w:name="_Toc241643406"/>
      <w:bookmarkStart w:id="44" w:name="_Toc271558125"/>
      <w:bookmarkStart w:id="45" w:name="_Toc271575545"/>
      <w:bookmarkStart w:id="46" w:name="_Toc273583968"/>
      <w:bookmarkStart w:id="47" w:name="_Toc296640803"/>
      <w:bookmarkStart w:id="48" w:name="_Toc305157431"/>
      <w:bookmarkStart w:id="49" w:name="_Toc308779633"/>
      <w:r>
        <w:rPr>
          <w:b/>
          <w:bCs/>
        </w:rPr>
        <w:t xml:space="preserve">Exchequer </w:t>
      </w:r>
      <w:r w:rsidR="007C69B2">
        <w:rPr>
          <w:b/>
          <w:bCs/>
        </w:rPr>
        <w:t>releases</w:t>
      </w:r>
    </w:p>
    <w:p w14:paraId="02061A94" w14:textId="77777777" w:rsidR="0039406D" w:rsidRPr="00B06DAA" w:rsidRDefault="0039406D" w:rsidP="0039406D">
      <w:pPr>
        <w:ind w:left="360"/>
        <w:rPr>
          <w:b/>
          <w:bCs/>
        </w:rPr>
      </w:pPr>
    </w:p>
    <w:p w14:paraId="16EAB0A0" w14:textId="77777777" w:rsidR="004B75E7" w:rsidRPr="00B06DAA" w:rsidRDefault="004B75E7" w:rsidP="004B75E7">
      <w:pPr>
        <w:adjustRightInd w:val="0"/>
        <w:jc w:val="both"/>
        <w:rPr>
          <w:lang w:val="en-US"/>
        </w:rPr>
      </w:pPr>
      <w:r w:rsidRPr="00B06DAA">
        <w:rPr>
          <w:lang w:val="en-US"/>
        </w:rPr>
        <w:t>The following is an analysis by revenue type of the receipts collected in the County Revenue Fund:</w:t>
      </w:r>
    </w:p>
    <w:p w14:paraId="4486AE89" w14:textId="77777777" w:rsidR="004B75E7" w:rsidRPr="00B06DAA" w:rsidRDefault="004B75E7" w:rsidP="004B75E7">
      <w:pPr>
        <w:adjustRightInd w:val="0"/>
        <w:jc w:val="both"/>
        <w:rPr>
          <w:lang w:val="en-US"/>
        </w:rPr>
      </w:pPr>
    </w:p>
    <w:tbl>
      <w:tblPr>
        <w:tblW w:w="4959"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896"/>
        <w:gridCol w:w="2346"/>
      </w:tblGrid>
      <w:tr w:rsidR="005D4789" w:rsidRPr="00B06DAA" w14:paraId="35DFCF65" w14:textId="77777777" w:rsidTr="00730FDC">
        <w:trPr>
          <w:trHeight w:val="426"/>
        </w:trPr>
        <w:tc>
          <w:tcPr>
            <w:tcW w:w="3731" w:type="pct"/>
            <w:shd w:val="clear" w:color="auto" w:fill="0070C0"/>
            <w:vAlign w:val="bottom"/>
          </w:tcPr>
          <w:p w14:paraId="406E2EA1" w14:textId="77777777" w:rsidR="005D4789" w:rsidRPr="00B06DAA" w:rsidRDefault="005D4789" w:rsidP="00730FDC">
            <w:pPr>
              <w:rPr>
                <w:b/>
                <w:bCs/>
                <w:lang w:val="en-US"/>
              </w:rPr>
            </w:pPr>
            <w:bookmarkStart w:id="50" w:name="_Toc193516714"/>
            <w:bookmarkStart w:id="51" w:name="_Toc193515320"/>
            <w:bookmarkStart w:id="52" w:name="_Toc193527226"/>
            <w:bookmarkStart w:id="53" w:name="_Toc193609724"/>
            <w:bookmarkStart w:id="54" w:name="_Toc193626361"/>
            <w:bookmarkStart w:id="55" w:name="_Toc194084844"/>
            <w:bookmarkStart w:id="56" w:name="_Toc194991558"/>
            <w:bookmarkStart w:id="57" w:name="_Toc196110032"/>
            <w:bookmarkStart w:id="58" w:name="_Toc196135546"/>
            <w:bookmarkStart w:id="59" w:name="_Toc196160566"/>
            <w:bookmarkStart w:id="60" w:name="_Toc198352727"/>
            <w:bookmarkStart w:id="61" w:name="_Toc198438541"/>
            <w:bookmarkStart w:id="62" w:name="_Toc198438644"/>
            <w:bookmarkStart w:id="63" w:name="_Toc198950727"/>
            <w:bookmarkEnd w:id="39"/>
            <w:bookmarkEnd w:id="40"/>
            <w:bookmarkEnd w:id="41"/>
            <w:bookmarkEnd w:id="42"/>
            <w:bookmarkEnd w:id="43"/>
            <w:bookmarkEnd w:id="44"/>
            <w:bookmarkEnd w:id="45"/>
            <w:bookmarkEnd w:id="46"/>
            <w:bookmarkEnd w:id="47"/>
            <w:bookmarkEnd w:id="48"/>
            <w:bookmarkEnd w:id="49"/>
            <w:r w:rsidRPr="00000055">
              <w:rPr>
                <w:b/>
                <w:bCs/>
                <w:lang w:val="en-US"/>
              </w:rPr>
              <w:t>Description</w:t>
            </w:r>
          </w:p>
        </w:tc>
        <w:tc>
          <w:tcPr>
            <w:tcW w:w="1269" w:type="pct"/>
            <w:shd w:val="clear" w:color="auto" w:fill="0070C0"/>
            <w:noWrap/>
            <w:vAlign w:val="center"/>
            <w:hideMark/>
          </w:tcPr>
          <w:p w14:paraId="5DFFB56C" w14:textId="77777777" w:rsidR="005D4789" w:rsidRPr="008E747B" w:rsidRDefault="005D4789" w:rsidP="00730FDC">
            <w:pPr>
              <w:jc w:val="center"/>
              <w:rPr>
                <w:b/>
                <w:bCs/>
                <w:sz w:val="22"/>
                <w:szCs w:val="22"/>
                <w:lang w:val="en-US"/>
              </w:rPr>
            </w:pPr>
            <w:r w:rsidRPr="008E747B">
              <w:rPr>
                <w:b/>
                <w:bCs/>
                <w:sz w:val="22"/>
                <w:szCs w:val="22"/>
                <w:lang w:val="en-US"/>
              </w:rPr>
              <w:t>Insert current FY</w:t>
            </w:r>
          </w:p>
        </w:tc>
      </w:tr>
      <w:tr w:rsidR="005D4789" w:rsidRPr="00B06DAA" w14:paraId="153E445F" w14:textId="77777777" w:rsidTr="00730FDC">
        <w:trPr>
          <w:trHeight w:val="426"/>
        </w:trPr>
        <w:tc>
          <w:tcPr>
            <w:tcW w:w="3731" w:type="pct"/>
            <w:shd w:val="clear" w:color="auto" w:fill="0070C0"/>
            <w:vAlign w:val="bottom"/>
            <w:hideMark/>
          </w:tcPr>
          <w:p w14:paraId="66242364" w14:textId="77777777" w:rsidR="005D4789" w:rsidRPr="00B06DAA" w:rsidRDefault="005D4789" w:rsidP="00730FDC">
            <w:pPr>
              <w:rPr>
                <w:b/>
                <w:bCs/>
                <w:lang w:val="en-US"/>
              </w:rPr>
            </w:pPr>
            <w:r w:rsidRPr="00B06DAA">
              <w:rPr>
                <w:b/>
                <w:bCs/>
                <w:lang w:val="en-US"/>
              </w:rPr>
              <w:t> </w:t>
            </w:r>
          </w:p>
        </w:tc>
        <w:tc>
          <w:tcPr>
            <w:tcW w:w="1269" w:type="pct"/>
            <w:shd w:val="clear" w:color="auto" w:fill="0070C0"/>
            <w:noWrap/>
            <w:hideMark/>
          </w:tcPr>
          <w:p w14:paraId="136E9B08" w14:textId="77777777" w:rsidR="005D4789" w:rsidRPr="008E747B" w:rsidRDefault="005D4789" w:rsidP="00730FDC">
            <w:pPr>
              <w:jc w:val="center"/>
              <w:rPr>
                <w:b/>
                <w:bCs/>
                <w:sz w:val="22"/>
                <w:szCs w:val="22"/>
                <w:lang w:val="en-US"/>
              </w:rPr>
            </w:pPr>
            <w:r w:rsidRPr="008E747B">
              <w:rPr>
                <w:b/>
                <w:bCs/>
                <w:sz w:val="22"/>
                <w:szCs w:val="22"/>
                <w:lang w:val="en-US"/>
              </w:rPr>
              <w:t>Kshs.</w:t>
            </w:r>
          </w:p>
        </w:tc>
      </w:tr>
      <w:tr w:rsidR="005D4789" w:rsidRPr="00B06DAA" w14:paraId="057D7F12" w14:textId="77777777" w:rsidTr="00730FDC">
        <w:trPr>
          <w:trHeight w:val="327"/>
        </w:trPr>
        <w:tc>
          <w:tcPr>
            <w:tcW w:w="3731" w:type="pct"/>
            <w:shd w:val="clear" w:color="auto" w:fill="auto"/>
            <w:vAlign w:val="bottom"/>
            <w:hideMark/>
          </w:tcPr>
          <w:p w14:paraId="10D1A869" w14:textId="77777777" w:rsidR="005D4789" w:rsidRPr="00B06DAA" w:rsidRDefault="005D4789" w:rsidP="00730FDC">
            <w:pPr>
              <w:rPr>
                <w:bCs/>
                <w:lang w:val="en-US"/>
              </w:rPr>
            </w:pPr>
            <w:r w:rsidRPr="00B06DAA">
              <w:rPr>
                <w:bCs/>
                <w:lang w:val="en-US"/>
              </w:rPr>
              <w:t xml:space="preserve">Equitable Share </w:t>
            </w:r>
          </w:p>
        </w:tc>
        <w:tc>
          <w:tcPr>
            <w:tcW w:w="1269" w:type="pct"/>
            <w:shd w:val="clear" w:color="auto" w:fill="auto"/>
            <w:noWrap/>
            <w:hideMark/>
          </w:tcPr>
          <w:p w14:paraId="56368AF3" w14:textId="77777777" w:rsidR="005D4789" w:rsidRPr="00B06DAA" w:rsidRDefault="005D4789" w:rsidP="00730FDC">
            <w:pPr>
              <w:jc w:val="right"/>
              <w:rPr>
                <w:lang w:val="en-US"/>
              </w:rPr>
            </w:pPr>
            <w:r w:rsidRPr="00B06DAA">
              <w:rPr>
                <w:lang w:val="en-US"/>
              </w:rPr>
              <w:t>xx</w:t>
            </w:r>
          </w:p>
        </w:tc>
      </w:tr>
      <w:tr w:rsidR="005D4789" w:rsidRPr="00B06DAA" w14:paraId="4665FDB5" w14:textId="77777777" w:rsidTr="00730FDC">
        <w:trPr>
          <w:trHeight w:val="259"/>
        </w:trPr>
        <w:tc>
          <w:tcPr>
            <w:tcW w:w="3731" w:type="pct"/>
            <w:shd w:val="clear" w:color="auto" w:fill="auto"/>
          </w:tcPr>
          <w:p w14:paraId="3A809381" w14:textId="77777777" w:rsidR="005D4789" w:rsidRPr="00B06DAA" w:rsidRDefault="005D4789" w:rsidP="00730FDC">
            <w:pPr>
              <w:rPr>
                <w:b/>
                <w:lang w:val="en-US"/>
              </w:rPr>
            </w:pPr>
            <w:r w:rsidRPr="003211BA">
              <w:rPr>
                <w:bCs/>
                <w:lang w:val="en-US"/>
              </w:rPr>
              <w:t xml:space="preserve">Others </w:t>
            </w:r>
            <w:r w:rsidRPr="003211BA">
              <w:rPr>
                <w:bCs/>
                <w:i/>
                <w:iCs/>
                <w:lang w:val="en-US"/>
              </w:rPr>
              <w:t>(Specify)</w:t>
            </w:r>
            <w:r>
              <w:rPr>
                <w:bCs/>
                <w:i/>
                <w:iCs/>
                <w:lang w:val="en-US"/>
              </w:rPr>
              <w:t xml:space="preserve"> </w:t>
            </w:r>
          </w:p>
        </w:tc>
        <w:tc>
          <w:tcPr>
            <w:tcW w:w="1269" w:type="pct"/>
            <w:shd w:val="clear" w:color="auto" w:fill="auto"/>
            <w:noWrap/>
          </w:tcPr>
          <w:p w14:paraId="71A79E04" w14:textId="77777777" w:rsidR="005D4789" w:rsidRPr="00B06DAA" w:rsidRDefault="005D4789" w:rsidP="00730FDC">
            <w:pPr>
              <w:jc w:val="right"/>
              <w:rPr>
                <w:b/>
                <w:bCs/>
                <w:lang w:val="en-US"/>
              </w:rPr>
            </w:pPr>
            <w:r>
              <w:rPr>
                <w:b/>
                <w:bCs/>
                <w:lang w:val="en-US"/>
              </w:rPr>
              <w:t>xx</w:t>
            </w:r>
          </w:p>
        </w:tc>
      </w:tr>
      <w:tr w:rsidR="005D4789" w:rsidRPr="00B06DAA" w14:paraId="15E4BE81" w14:textId="77777777" w:rsidTr="00730FDC">
        <w:trPr>
          <w:trHeight w:val="426"/>
        </w:trPr>
        <w:tc>
          <w:tcPr>
            <w:tcW w:w="3731" w:type="pct"/>
            <w:shd w:val="clear" w:color="auto" w:fill="auto"/>
            <w:vAlign w:val="bottom"/>
            <w:hideMark/>
          </w:tcPr>
          <w:p w14:paraId="51C2E524" w14:textId="77777777" w:rsidR="005D4789" w:rsidRPr="00B06DAA" w:rsidRDefault="005D4789" w:rsidP="00730FDC">
            <w:pPr>
              <w:rPr>
                <w:b/>
                <w:bCs/>
                <w:lang w:val="en-US"/>
              </w:rPr>
            </w:pPr>
            <w:r w:rsidRPr="00B06DAA">
              <w:rPr>
                <w:b/>
                <w:bCs/>
                <w:lang w:val="en-US"/>
              </w:rPr>
              <w:t xml:space="preserve">Total </w:t>
            </w:r>
          </w:p>
        </w:tc>
        <w:tc>
          <w:tcPr>
            <w:tcW w:w="1269" w:type="pct"/>
            <w:shd w:val="clear" w:color="auto" w:fill="auto"/>
            <w:noWrap/>
            <w:hideMark/>
          </w:tcPr>
          <w:p w14:paraId="3CDD6E7E" w14:textId="77777777" w:rsidR="005D4789" w:rsidRPr="00B06DAA" w:rsidRDefault="005D4789" w:rsidP="00730FDC">
            <w:pPr>
              <w:jc w:val="right"/>
              <w:rPr>
                <w:b/>
                <w:lang w:val="en-US"/>
              </w:rPr>
            </w:pPr>
            <w:r w:rsidRPr="00B06DAA">
              <w:rPr>
                <w:b/>
                <w:lang w:val="en-US"/>
              </w:rPr>
              <w:t>xxx</w:t>
            </w:r>
          </w:p>
        </w:tc>
      </w:tr>
    </w:tbl>
    <w:p w14:paraId="221E84C9" w14:textId="77777777" w:rsidR="004B75E7" w:rsidRPr="003211BA" w:rsidRDefault="004B75E7" w:rsidP="00BE574A">
      <w:pPr>
        <w:rPr>
          <w:b/>
          <w:bCs/>
        </w:rPr>
      </w:pPr>
    </w:p>
    <w:p w14:paraId="38192F4B" w14:textId="77777777" w:rsidR="004B75E7" w:rsidRDefault="004B75E7" w:rsidP="004B75E7">
      <w:pPr>
        <w:rPr>
          <w:i/>
          <w:iCs/>
          <w:sz w:val="22"/>
          <w:szCs w:val="22"/>
        </w:rPr>
      </w:pPr>
      <w:bookmarkStart w:id="64" w:name="_Toc193516715"/>
      <w:bookmarkStart w:id="65" w:name="_Toc193515321"/>
      <w:bookmarkStart w:id="66" w:name="_Toc193527227"/>
      <w:bookmarkStart w:id="67" w:name="_Toc193609725"/>
      <w:bookmarkStart w:id="68" w:name="_Toc193626362"/>
      <w:bookmarkStart w:id="69" w:name="_Toc194084845"/>
      <w:bookmarkStart w:id="70" w:name="_Toc194991559"/>
      <w:bookmarkStart w:id="71" w:name="_Toc196110033"/>
      <w:bookmarkStart w:id="72" w:name="_Toc196135547"/>
      <w:bookmarkStart w:id="73" w:name="_Toc196160567"/>
      <w:bookmarkStart w:id="74" w:name="_Toc198352728"/>
      <w:bookmarkStart w:id="75" w:name="_Toc198438542"/>
      <w:bookmarkStart w:id="76" w:name="_Toc198438645"/>
      <w:bookmarkStart w:id="77" w:name="_Toc198950728"/>
      <w:bookmarkStart w:id="78" w:name="_Toc226553940"/>
      <w:bookmarkStart w:id="79" w:name="_Toc228705679"/>
      <w:bookmarkStart w:id="80" w:name="_Toc239833394"/>
      <w:bookmarkStart w:id="81" w:name="_Toc241243734"/>
      <w:bookmarkStart w:id="82" w:name="_Toc241643409"/>
      <w:bookmarkStart w:id="83" w:name="_Toc271558128"/>
      <w:bookmarkStart w:id="84" w:name="_Toc271575549"/>
      <w:bookmarkStart w:id="85" w:name="_Toc273583971"/>
      <w:bookmarkStart w:id="86" w:name="_Toc296640806"/>
      <w:bookmarkStart w:id="87" w:name="_Toc305157434"/>
      <w:bookmarkStart w:id="88" w:name="_Toc308779636"/>
      <w:bookmarkEnd w:id="50"/>
      <w:bookmarkEnd w:id="51"/>
      <w:bookmarkEnd w:id="52"/>
      <w:bookmarkEnd w:id="53"/>
      <w:bookmarkEnd w:id="54"/>
      <w:bookmarkEnd w:id="55"/>
      <w:bookmarkEnd w:id="56"/>
      <w:bookmarkEnd w:id="57"/>
      <w:bookmarkEnd w:id="58"/>
      <w:bookmarkEnd w:id="59"/>
      <w:bookmarkEnd w:id="60"/>
      <w:bookmarkEnd w:id="61"/>
      <w:bookmarkEnd w:id="62"/>
      <w:bookmarkEnd w:id="63"/>
    </w:p>
    <w:p w14:paraId="3A0127AF" w14:textId="77777777" w:rsidR="004B75E7" w:rsidRPr="00220E9F" w:rsidRDefault="004B75E7" w:rsidP="004B75E7">
      <w:pPr>
        <w:rPr>
          <w:b/>
          <w:bCs/>
          <w:sz w:val="22"/>
          <w:szCs w:val="22"/>
        </w:rPr>
      </w:pPr>
      <w:bookmarkStart w:id="89" w:name="_Toc440542641"/>
    </w:p>
    <w:p w14:paraId="529EDD18" w14:textId="54DCE541" w:rsidR="008651AB" w:rsidRDefault="007F2C8A" w:rsidP="00E26345">
      <w:pPr>
        <w:pStyle w:val="ListParagraph"/>
        <w:numPr>
          <w:ilvl w:val="0"/>
          <w:numId w:val="42"/>
        </w:numPr>
        <w:spacing w:line="360" w:lineRule="auto"/>
        <w:ind w:right="-20"/>
        <w:jc w:val="both"/>
        <w:rPr>
          <w:b/>
          <w:bCs/>
        </w:rPr>
      </w:pPr>
      <w:r w:rsidRPr="003211BA">
        <w:rPr>
          <w:b/>
          <w:bCs/>
        </w:rPr>
        <w:t>Transfers from other government agencies**</w:t>
      </w:r>
    </w:p>
    <w:tbl>
      <w:tblPr>
        <w:tblW w:w="4922"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762"/>
        <w:gridCol w:w="2411"/>
      </w:tblGrid>
      <w:tr w:rsidR="00A678BC" w:rsidRPr="00FA2F12" w14:paraId="313214D7" w14:textId="77777777" w:rsidTr="00730FDC">
        <w:trPr>
          <w:trHeight w:val="353"/>
          <w:tblHeader/>
        </w:trPr>
        <w:tc>
          <w:tcPr>
            <w:tcW w:w="3686" w:type="pct"/>
            <w:shd w:val="clear" w:color="auto" w:fill="0070C0"/>
            <w:vAlign w:val="bottom"/>
          </w:tcPr>
          <w:p w14:paraId="583EFCCA" w14:textId="77777777" w:rsidR="00A678BC" w:rsidRPr="00FA2F12" w:rsidRDefault="00A678BC" w:rsidP="00730FDC">
            <w:pPr>
              <w:rPr>
                <w:b/>
                <w:bCs/>
                <w:sz w:val="22"/>
                <w:szCs w:val="22"/>
                <w:lang w:val="en-US"/>
              </w:rPr>
            </w:pPr>
            <w:r w:rsidRPr="00000055">
              <w:rPr>
                <w:b/>
                <w:bCs/>
                <w:lang w:val="en-US"/>
              </w:rPr>
              <w:t>Description</w:t>
            </w:r>
          </w:p>
        </w:tc>
        <w:tc>
          <w:tcPr>
            <w:tcW w:w="1314" w:type="pct"/>
            <w:shd w:val="clear" w:color="auto" w:fill="0070C0"/>
            <w:noWrap/>
            <w:vAlign w:val="center"/>
            <w:hideMark/>
          </w:tcPr>
          <w:p w14:paraId="0374C18E" w14:textId="77777777" w:rsidR="00A678BC" w:rsidRPr="00FA2F12" w:rsidRDefault="00A678BC" w:rsidP="00730FDC">
            <w:pPr>
              <w:jc w:val="center"/>
              <w:rPr>
                <w:b/>
                <w:bCs/>
                <w:sz w:val="22"/>
                <w:szCs w:val="22"/>
                <w:lang w:val="en-US"/>
              </w:rPr>
            </w:pPr>
            <w:r w:rsidRPr="008E747B">
              <w:rPr>
                <w:b/>
                <w:bCs/>
                <w:sz w:val="22"/>
                <w:szCs w:val="22"/>
                <w:lang w:val="en-US"/>
              </w:rPr>
              <w:t>Insert current FY</w:t>
            </w:r>
          </w:p>
        </w:tc>
      </w:tr>
      <w:tr w:rsidR="00A678BC" w:rsidRPr="00FA2F12" w14:paraId="7652BB31" w14:textId="77777777" w:rsidTr="00730FDC">
        <w:trPr>
          <w:trHeight w:val="353"/>
        </w:trPr>
        <w:tc>
          <w:tcPr>
            <w:tcW w:w="3686" w:type="pct"/>
            <w:shd w:val="clear" w:color="auto" w:fill="0070C0"/>
            <w:vAlign w:val="bottom"/>
            <w:hideMark/>
          </w:tcPr>
          <w:p w14:paraId="6956550B" w14:textId="77777777" w:rsidR="00A678BC" w:rsidRPr="00FA2F12" w:rsidRDefault="00A678BC" w:rsidP="00730FDC">
            <w:pPr>
              <w:rPr>
                <w:b/>
                <w:bCs/>
                <w:sz w:val="22"/>
                <w:szCs w:val="22"/>
                <w:lang w:val="en-US"/>
              </w:rPr>
            </w:pPr>
            <w:r w:rsidRPr="00FA2F12">
              <w:rPr>
                <w:b/>
                <w:bCs/>
                <w:sz w:val="22"/>
                <w:szCs w:val="22"/>
                <w:lang w:val="en-US"/>
              </w:rPr>
              <w:t> </w:t>
            </w:r>
          </w:p>
        </w:tc>
        <w:tc>
          <w:tcPr>
            <w:tcW w:w="1314" w:type="pct"/>
            <w:shd w:val="clear" w:color="auto" w:fill="0070C0"/>
            <w:noWrap/>
            <w:hideMark/>
          </w:tcPr>
          <w:p w14:paraId="30097824" w14:textId="77777777" w:rsidR="00A678BC" w:rsidRPr="00FA2F12" w:rsidRDefault="00A678BC" w:rsidP="00730FDC">
            <w:pPr>
              <w:jc w:val="center"/>
              <w:rPr>
                <w:b/>
                <w:bCs/>
                <w:sz w:val="22"/>
                <w:szCs w:val="22"/>
                <w:lang w:val="en-US"/>
              </w:rPr>
            </w:pPr>
            <w:r w:rsidRPr="008E747B">
              <w:rPr>
                <w:b/>
                <w:bCs/>
                <w:sz w:val="22"/>
                <w:szCs w:val="22"/>
                <w:lang w:val="en-US"/>
              </w:rPr>
              <w:t>Kshs.</w:t>
            </w:r>
          </w:p>
        </w:tc>
      </w:tr>
      <w:tr w:rsidR="00A678BC" w:rsidRPr="00FA2F12" w14:paraId="41181B2B" w14:textId="77777777" w:rsidTr="00730FDC">
        <w:trPr>
          <w:trHeight w:val="270"/>
        </w:trPr>
        <w:tc>
          <w:tcPr>
            <w:tcW w:w="3686" w:type="pct"/>
            <w:shd w:val="clear" w:color="auto" w:fill="auto"/>
            <w:vAlign w:val="bottom"/>
          </w:tcPr>
          <w:p w14:paraId="5EE436E4" w14:textId="77777777" w:rsidR="00A678BC" w:rsidRPr="00FA2F12" w:rsidRDefault="00A678BC" w:rsidP="00730FDC">
            <w:pPr>
              <w:jc w:val="both"/>
              <w:rPr>
                <w:bCs/>
                <w:sz w:val="22"/>
                <w:szCs w:val="22"/>
                <w:lang w:val="en-US"/>
              </w:rPr>
            </w:pPr>
            <w:r w:rsidRPr="00FA2F12">
              <w:rPr>
                <w:bCs/>
                <w:sz w:val="22"/>
                <w:szCs w:val="22"/>
                <w:lang w:val="en-US"/>
              </w:rPr>
              <w:t>Road Maintenance Levy</w:t>
            </w:r>
          </w:p>
        </w:tc>
        <w:tc>
          <w:tcPr>
            <w:tcW w:w="1314" w:type="pct"/>
            <w:shd w:val="clear" w:color="auto" w:fill="auto"/>
            <w:noWrap/>
            <w:hideMark/>
          </w:tcPr>
          <w:p w14:paraId="741ABED6"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10A23C0D" w14:textId="77777777" w:rsidTr="00730FDC">
        <w:trPr>
          <w:trHeight w:val="353"/>
        </w:trPr>
        <w:tc>
          <w:tcPr>
            <w:tcW w:w="3686" w:type="pct"/>
            <w:shd w:val="clear" w:color="auto" w:fill="auto"/>
          </w:tcPr>
          <w:p w14:paraId="54D70B06" w14:textId="77777777" w:rsidR="00A678BC" w:rsidRPr="00FA2F12" w:rsidRDefault="00A678BC" w:rsidP="00730FDC">
            <w:pPr>
              <w:jc w:val="both"/>
              <w:rPr>
                <w:bCs/>
                <w:sz w:val="22"/>
                <w:szCs w:val="22"/>
                <w:lang w:val="en-US"/>
              </w:rPr>
            </w:pPr>
            <w:r w:rsidRPr="00FA2F12">
              <w:rPr>
                <w:bCs/>
                <w:sz w:val="22"/>
                <w:szCs w:val="22"/>
                <w:lang w:val="en-US"/>
              </w:rPr>
              <w:t>Development of Youth Polytechnics-State Department of TVETS</w:t>
            </w:r>
          </w:p>
        </w:tc>
        <w:tc>
          <w:tcPr>
            <w:tcW w:w="1314" w:type="pct"/>
            <w:shd w:val="clear" w:color="auto" w:fill="auto"/>
            <w:noWrap/>
          </w:tcPr>
          <w:p w14:paraId="58CECD2E"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0FD84586" w14:textId="77777777" w:rsidTr="00730FDC">
        <w:trPr>
          <w:trHeight w:val="204"/>
        </w:trPr>
        <w:tc>
          <w:tcPr>
            <w:tcW w:w="3686" w:type="pct"/>
            <w:shd w:val="clear" w:color="auto" w:fill="auto"/>
          </w:tcPr>
          <w:p w14:paraId="3AE66623" w14:textId="77777777" w:rsidR="00A678BC" w:rsidRPr="00FA2F12" w:rsidRDefault="00A678BC" w:rsidP="00730FDC">
            <w:pPr>
              <w:jc w:val="both"/>
              <w:rPr>
                <w:bCs/>
                <w:sz w:val="22"/>
                <w:szCs w:val="22"/>
                <w:lang w:val="en-US"/>
              </w:rPr>
            </w:pPr>
            <w:r w:rsidRPr="00FA2F12">
              <w:rPr>
                <w:bCs/>
                <w:sz w:val="22"/>
                <w:szCs w:val="22"/>
                <w:lang w:val="en-US"/>
              </w:rPr>
              <w:t>User Fees Foregone -Ministry of Health</w:t>
            </w:r>
          </w:p>
        </w:tc>
        <w:tc>
          <w:tcPr>
            <w:tcW w:w="1314" w:type="pct"/>
            <w:shd w:val="clear" w:color="auto" w:fill="auto"/>
            <w:noWrap/>
          </w:tcPr>
          <w:p w14:paraId="33E91506"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29EB0E49" w14:textId="77777777" w:rsidTr="00730FDC">
        <w:trPr>
          <w:trHeight w:val="353"/>
        </w:trPr>
        <w:tc>
          <w:tcPr>
            <w:tcW w:w="3686" w:type="pct"/>
            <w:shd w:val="clear" w:color="auto" w:fill="auto"/>
          </w:tcPr>
          <w:p w14:paraId="76EFDDF3" w14:textId="77777777" w:rsidR="00A678BC" w:rsidRPr="00FA2F12" w:rsidRDefault="00A678BC" w:rsidP="00730FDC">
            <w:pPr>
              <w:jc w:val="both"/>
              <w:rPr>
                <w:bCs/>
                <w:sz w:val="22"/>
                <w:szCs w:val="22"/>
                <w:lang w:val="en-US"/>
              </w:rPr>
            </w:pPr>
            <w:r w:rsidRPr="00FA2F12">
              <w:rPr>
                <w:bCs/>
                <w:sz w:val="22"/>
                <w:szCs w:val="22"/>
                <w:lang w:val="en-US"/>
              </w:rPr>
              <w:t>World Bank -Transforming Health Systems for Universal Care Project (THUSP)-Ministry of Health</w:t>
            </w:r>
          </w:p>
        </w:tc>
        <w:tc>
          <w:tcPr>
            <w:tcW w:w="1314" w:type="pct"/>
            <w:shd w:val="clear" w:color="auto" w:fill="auto"/>
            <w:noWrap/>
          </w:tcPr>
          <w:p w14:paraId="6B229CED" w14:textId="77777777" w:rsidR="00A678BC" w:rsidRPr="00FA2F12" w:rsidRDefault="00A678BC" w:rsidP="001C6B81">
            <w:pPr>
              <w:jc w:val="center"/>
              <w:rPr>
                <w:b/>
                <w:bCs/>
                <w:sz w:val="22"/>
                <w:szCs w:val="22"/>
                <w:lang w:val="en-US"/>
              </w:rPr>
            </w:pPr>
            <w:r w:rsidRPr="00FA2F12">
              <w:rPr>
                <w:sz w:val="22"/>
                <w:szCs w:val="22"/>
                <w:lang w:val="en-US"/>
              </w:rPr>
              <w:t>xx</w:t>
            </w:r>
          </w:p>
        </w:tc>
      </w:tr>
      <w:tr w:rsidR="00A678BC" w:rsidRPr="00FA2F12" w14:paraId="65E882F0" w14:textId="77777777" w:rsidTr="00730FDC">
        <w:trPr>
          <w:trHeight w:val="270"/>
        </w:trPr>
        <w:tc>
          <w:tcPr>
            <w:tcW w:w="3686" w:type="pct"/>
            <w:shd w:val="clear" w:color="auto" w:fill="auto"/>
          </w:tcPr>
          <w:p w14:paraId="398FC66F" w14:textId="77777777" w:rsidR="00A678BC" w:rsidRPr="00FA2F12" w:rsidRDefault="00A678BC" w:rsidP="00730FDC">
            <w:pPr>
              <w:jc w:val="both"/>
              <w:rPr>
                <w:bCs/>
                <w:sz w:val="22"/>
                <w:szCs w:val="22"/>
                <w:lang w:val="en-US"/>
              </w:rPr>
            </w:pPr>
            <w:r w:rsidRPr="00FA2F12">
              <w:rPr>
                <w:bCs/>
                <w:sz w:val="22"/>
                <w:szCs w:val="22"/>
                <w:lang w:val="en-US"/>
              </w:rPr>
              <w:t>Word Bank-NARIGP-State Department of Crop Development</w:t>
            </w:r>
          </w:p>
        </w:tc>
        <w:tc>
          <w:tcPr>
            <w:tcW w:w="1314" w:type="pct"/>
            <w:shd w:val="clear" w:color="auto" w:fill="auto"/>
            <w:noWrap/>
          </w:tcPr>
          <w:p w14:paraId="5BBC67D7"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50A3CC8C" w14:textId="77777777" w:rsidTr="00730FDC">
        <w:trPr>
          <w:trHeight w:val="353"/>
        </w:trPr>
        <w:tc>
          <w:tcPr>
            <w:tcW w:w="3686" w:type="pct"/>
            <w:shd w:val="clear" w:color="auto" w:fill="auto"/>
          </w:tcPr>
          <w:p w14:paraId="23F4173E" w14:textId="77777777" w:rsidR="00A678BC" w:rsidRPr="00FA2F12" w:rsidRDefault="00A678BC" w:rsidP="00730FDC">
            <w:pPr>
              <w:jc w:val="both"/>
              <w:rPr>
                <w:bCs/>
                <w:sz w:val="22"/>
                <w:szCs w:val="22"/>
                <w:lang w:val="en-US"/>
              </w:rPr>
            </w:pPr>
            <w:r w:rsidRPr="00FA2F12">
              <w:rPr>
                <w:bCs/>
                <w:sz w:val="22"/>
                <w:szCs w:val="22"/>
                <w:lang w:val="en-US"/>
              </w:rPr>
              <w:t>World Bank Kenya Climate Smart Agriculture (KCSAP) -State Department of Crop Development</w:t>
            </w:r>
          </w:p>
        </w:tc>
        <w:tc>
          <w:tcPr>
            <w:tcW w:w="1314" w:type="pct"/>
            <w:shd w:val="clear" w:color="auto" w:fill="auto"/>
            <w:noWrap/>
          </w:tcPr>
          <w:p w14:paraId="662C6822"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3D41E83C" w14:textId="77777777" w:rsidTr="00730FDC">
        <w:trPr>
          <w:trHeight w:val="353"/>
        </w:trPr>
        <w:tc>
          <w:tcPr>
            <w:tcW w:w="3686" w:type="pct"/>
            <w:shd w:val="clear" w:color="auto" w:fill="auto"/>
          </w:tcPr>
          <w:p w14:paraId="36EAFBCA" w14:textId="77777777" w:rsidR="00A678BC" w:rsidRPr="00FA2F12" w:rsidRDefault="00A678BC" w:rsidP="00730FDC">
            <w:pPr>
              <w:jc w:val="both"/>
              <w:rPr>
                <w:bCs/>
                <w:sz w:val="22"/>
                <w:szCs w:val="22"/>
                <w:lang w:val="en-US"/>
              </w:rPr>
            </w:pPr>
            <w:r w:rsidRPr="00FA2F12">
              <w:rPr>
                <w:bCs/>
                <w:sz w:val="22"/>
                <w:szCs w:val="22"/>
                <w:lang w:val="en-US"/>
              </w:rPr>
              <w:t>DANIDA Grant -Primary Health care in devolved context -Ministry of Health</w:t>
            </w:r>
          </w:p>
        </w:tc>
        <w:tc>
          <w:tcPr>
            <w:tcW w:w="1314" w:type="pct"/>
            <w:shd w:val="clear" w:color="auto" w:fill="auto"/>
            <w:noWrap/>
          </w:tcPr>
          <w:p w14:paraId="6FCA418E"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13AF56C4" w14:textId="77777777" w:rsidTr="00730FDC">
        <w:trPr>
          <w:trHeight w:val="353"/>
        </w:trPr>
        <w:tc>
          <w:tcPr>
            <w:tcW w:w="3686" w:type="pct"/>
            <w:shd w:val="clear" w:color="auto" w:fill="auto"/>
          </w:tcPr>
          <w:p w14:paraId="2477252F" w14:textId="77777777" w:rsidR="00A678BC" w:rsidRPr="00FA2F12" w:rsidRDefault="00A678BC" w:rsidP="00730FDC">
            <w:pPr>
              <w:jc w:val="both"/>
              <w:rPr>
                <w:bCs/>
                <w:sz w:val="22"/>
                <w:szCs w:val="22"/>
                <w:lang w:val="en-US"/>
              </w:rPr>
            </w:pPr>
            <w:r w:rsidRPr="00FA2F12">
              <w:rPr>
                <w:bCs/>
                <w:sz w:val="22"/>
                <w:szCs w:val="22"/>
                <w:lang w:val="en-US"/>
              </w:rPr>
              <w:t>IDA (World Bank) Credit: Water &amp; Sanitation Development Project (WSDP)-Min. Water, Sanitation, and Irrigation</w:t>
            </w:r>
          </w:p>
        </w:tc>
        <w:tc>
          <w:tcPr>
            <w:tcW w:w="1314" w:type="pct"/>
            <w:shd w:val="clear" w:color="auto" w:fill="auto"/>
            <w:noWrap/>
          </w:tcPr>
          <w:p w14:paraId="09DA3852"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6C3949FB" w14:textId="77777777" w:rsidTr="00730FDC">
        <w:trPr>
          <w:trHeight w:val="353"/>
        </w:trPr>
        <w:tc>
          <w:tcPr>
            <w:tcW w:w="3686" w:type="pct"/>
            <w:shd w:val="clear" w:color="auto" w:fill="auto"/>
          </w:tcPr>
          <w:p w14:paraId="48A060CA" w14:textId="77777777" w:rsidR="00A678BC" w:rsidRPr="00FA2F12" w:rsidRDefault="00A678BC" w:rsidP="00730FDC">
            <w:pPr>
              <w:jc w:val="both"/>
              <w:rPr>
                <w:bCs/>
                <w:sz w:val="22"/>
                <w:szCs w:val="22"/>
                <w:lang w:val="en-US"/>
              </w:rPr>
            </w:pPr>
            <w:r w:rsidRPr="00FA2F12">
              <w:rPr>
                <w:bCs/>
                <w:sz w:val="22"/>
                <w:szCs w:val="22"/>
                <w:lang w:val="en-US"/>
              </w:rPr>
              <w:t xml:space="preserve"> SIDA Agricultural Sector Development Support Programme II (ASDSP II)-State Department of Crop Development</w:t>
            </w:r>
          </w:p>
        </w:tc>
        <w:tc>
          <w:tcPr>
            <w:tcW w:w="1314" w:type="pct"/>
            <w:shd w:val="clear" w:color="auto" w:fill="auto"/>
            <w:noWrap/>
          </w:tcPr>
          <w:p w14:paraId="4BADF914"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272F7EEC" w14:textId="77777777" w:rsidTr="00730FDC">
        <w:trPr>
          <w:trHeight w:val="353"/>
        </w:trPr>
        <w:tc>
          <w:tcPr>
            <w:tcW w:w="3686" w:type="pct"/>
            <w:shd w:val="clear" w:color="auto" w:fill="auto"/>
          </w:tcPr>
          <w:p w14:paraId="6CD81A97" w14:textId="77777777" w:rsidR="00A678BC" w:rsidRPr="00FA2F12" w:rsidRDefault="00A678BC" w:rsidP="00730FDC">
            <w:pPr>
              <w:jc w:val="both"/>
              <w:rPr>
                <w:bCs/>
                <w:sz w:val="22"/>
                <w:szCs w:val="22"/>
                <w:lang w:val="en-US"/>
              </w:rPr>
            </w:pPr>
            <w:r w:rsidRPr="00FA2F12">
              <w:rPr>
                <w:bCs/>
                <w:sz w:val="22"/>
                <w:szCs w:val="22"/>
                <w:lang w:val="en-US"/>
              </w:rPr>
              <w:t>Word Bank-Emergency Locust Response Project ( ILRP) State Department of Crop Development</w:t>
            </w:r>
          </w:p>
        </w:tc>
        <w:tc>
          <w:tcPr>
            <w:tcW w:w="1314" w:type="pct"/>
            <w:shd w:val="clear" w:color="auto" w:fill="auto"/>
            <w:noWrap/>
          </w:tcPr>
          <w:p w14:paraId="39810F2A"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7D6077F5" w14:textId="77777777" w:rsidTr="00730FDC">
        <w:trPr>
          <w:trHeight w:val="353"/>
        </w:trPr>
        <w:tc>
          <w:tcPr>
            <w:tcW w:w="3686" w:type="pct"/>
            <w:shd w:val="clear" w:color="auto" w:fill="auto"/>
          </w:tcPr>
          <w:p w14:paraId="6424F435" w14:textId="77777777" w:rsidR="00A678BC" w:rsidRPr="00FA2F12" w:rsidRDefault="00A678BC" w:rsidP="00730FDC">
            <w:pPr>
              <w:jc w:val="both"/>
              <w:rPr>
                <w:bCs/>
                <w:sz w:val="22"/>
                <w:szCs w:val="22"/>
                <w:lang w:val="en-US"/>
              </w:rPr>
            </w:pPr>
            <w:r w:rsidRPr="00FA2F12">
              <w:rPr>
                <w:bCs/>
                <w:sz w:val="22"/>
                <w:szCs w:val="22"/>
                <w:lang w:val="en-US"/>
              </w:rPr>
              <w:t>Word Bank-Kenya Informal settlement improvement project (KISIP 11)-State Department of Housing &amp; Urban Development</w:t>
            </w:r>
          </w:p>
        </w:tc>
        <w:tc>
          <w:tcPr>
            <w:tcW w:w="1314" w:type="pct"/>
            <w:shd w:val="clear" w:color="auto" w:fill="auto"/>
            <w:noWrap/>
          </w:tcPr>
          <w:p w14:paraId="78B9723D"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10D0DEBD" w14:textId="77777777" w:rsidTr="00730FDC">
        <w:trPr>
          <w:trHeight w:val="485"/>
        </w:trPr>
        <w:tc>
          <w:tcPr>
            <w:tcW w:w="3686" w:type="pct"/>
            <w:shd w:val="clear" w:color="auto" w:fill="auto"/>
          </w:tcPr>
          <w:p w14:paraId="78E6DE1F" w14:textId="77777777" w:rsidR="00A678BC" w:rsidRPr="00FA2F12" w:rsidRDefault="00A678BC" w:rsidP="00730FDC">
            <w:pPr>
              <w:jc w:val="both"/>
              <w:rPr>
                <w:bCs/>
                <w:sz w:val="22"/>
                <w:szCs w:val="22"/>
                <w:lang w:val="en-US"/>
              </w:rPr>
            </w:pPr>
            <w:r w:rsidRPr="00FA2F12">
              <w:rPr>
                <w:bCs/>
                <w:sz w:val="22"/>
                <w:szCs w:val="22"/>
                <w:lang w:val="en-US"/>
              </w:rPr>
              <w:t>UNFPA-9th County Programme Implementation -Ministry of Health</w:t>
            </w:r>
          </w:p>
        </w:tc>
        <w:tc>
          <w:tcPr>
            <w:tcW w:w="1314" w:type="pct"/>
            <w:shd w:val="clear" w:color="auto" w:fill="auto"/>
            <w:noWrap/>
          </w:tcPr>
          <w:p w14:paraId="4BE44FA9"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38EE38B8" w14:textId="77777777" w:rsidTr="00730FDC">
        <w:trPr>
          <w:trHeight w:val="353"/>
        </w:trPr>
        <w:tc>
          <w:tcPr>
            <w:tcW w:w="3686" w:type="pct"/>
            <w:shd w:val="clear" w:color="auto" w:fill="auto"/>
          </w:tcPr>
          <w:p w14:paraId="37FDB20E" w14:textId="77777777" w:rsidR="00A678BC" w:rsidRPr="00FA2F12" w:rsidRDefault="00A678BC" w:rsidP="00730FDC">
            <w:pPr>
              <w:jc w:val="both"/>
              <w:rPr>
                <w:bCs/>
                <w:sz w:val="22"/>
                <w:szCs w:val="22"/>
                <w:lang w:val="en-US"/>
              </w:rPr>
            </w:pPr>
            <w:r w:rsidRPr="00FA2F12">
              <w:rPr>
                <w:bCs/>
                <w:sz w:val="22"/>
                <w:szCs w:val="22"/>
                <w:lang w:val="en-US"/>
              </w:rPr>
              <w:t>EU Grant (Instruments for Devolution Advice and Support- (IDEAS)-State Department of Devolution</w:t>
            </w:r>
          </w:p>
        </w:tc>
        <w:tc>
          <w:tcPr>
            <w:tcW w:w="1314" w:type="pct"/>
            <w:shd w:val="clear" w:color="auto" w:fill="auto"/>
            <w:noWrap/>
          </w:tcPr>
          <w:p w14:paraId="1AA4A22C"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37F6AB04" w14:textId="77777777" w:rsidTr="00730FDC">
        <w:trPr>
          <w:trHeight w:val="353"/>
        </w:trPr>
        <w:tc>
          <w:tcPr>
            <w:tcW w:w="3686" w:type="pct"/>
            <w:shd w:val="clear" w:color="auto" w:fill="auto"/>
          </w:tcPr>
          <w:p w14:paraId="2602B04E" w14:textId="77777777" w:rsidR="00A678BC" w:rsidRPr="00FA2F12" w:rsidRDefault="00A678BC" w:rsidP="00730FDC">
            <w:pPr>
              <w:jc w:val="both"/>
              <w:rPr>
                <w:bCs/>
                <w:sz w:val="22"/>
                <w:szCs w:val="22"/>
                <w:lang w:val="en-US"/>
              </w:rPr>
            </w:pPr>
            <w:r w:rsidRPr="00FA2F12">
              <w:rPr>
                <w:bCs/>
                <w:sz w:val="22"/>
                <w:szCs w:val="22"/>
                <w:lang w:val="en-US"/>
              </w:rPr>
              <w:t>KfW German Development Bank- Drought Resilience Programme in Northern Kenya (DRPNK)-Min. Water, Sanitation, and Irrigation</w:t>
            </w:r>
          </w:p>
        </w:tc>
        <w:tc>
          <w:tcPr>
            <w:tcW w:w="1314" w:type="pct"/>
            <w:shd w:val="clear" w:color="auto" w:fill="auto"/>
            <w:noWrap/>
          </w:tcPr>
          <w:p w14:paraId="5032626C"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47A77877" w14:textId="77777777" w:rsidTr="00730FDC">
        <w:trPr>
          <w:trHeight w:val="353"/>
        </w:trPr>
        <w:tc>
          <w:tcPr>
            <w:tcW w:w="3686" w:type="pct"/>
            <w:shd w:val="clear" w:color="auto" w:fill="auto"/>
          </w:tcPr>
          <w:p w14:paraId="0D0B93DE" w14:textId="77777777" w:rsidR="00A678BC" w:rsidRPr="00BA0A2B" w:rsidRDefault="00A678BC" w:rsidP="00730FDC">
            <w:pPr>
              <w:jc w:val="both"/>
              <w:rPr>
                <w:bCs/>
                <w:sz w:val="22"/>
                <w:szCs w:val="22"/>
                <w:lang w:val="en-US"/>
              </w:rPr>
            </w:pPr>
            <w:r w:rsidRPr="00BA0A2B">
              <w:rPr>
                <w:bCs/>
                <w:sz w:val="22"/>
                <w:szCs w:val="22"/>
                <w:lang w:val="en-US"/>
              </w:rPr>
              <w:t>IDA World Bank National Agricultural Value Chain Development Project (NAVCDP) -State Department of Crop Development</w:t>
            </w:r>
          </w:p>
        </w:tc>
        <w:tc>
          <w:tcPr>
            <w:tcW w:w="1314" w:type="pct"/>
            <w:shd w:val="clear" w:color="auto" w:fill="auto"/>
            <w:noWrap/>
          </w:tcPr>
          <w:p w14:paraId="10347635"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5ADEF579" w14:textId="77777777" w:rsidTr="00730FDC">
        <w:trPr>
          <w:trHeight w:val="353"/>
        </w:trPr>
        <w:tc>
          <w:tcPr>
            <w:tcW w:w="3686" w:type="pct"/>
            <w:shd w:val="clear" w:color="auto" w:fill="auto"/>
          </w:tcPr>
          <w:p w14:paraId="7EC54352" w14:textId="77777777" w:rsidR="00A678BC" w:rsidRPr="00BA0A2B" w:rsidRDefault="00A678BC" w:rsidP="00730FDC">
            <w:pPr>
              <w:jc w:val="both"/>
              <w:rPr>
                <w:sz w:val="22"/>
                <w:szCs w:val="22"/>
              </w:rPr>
            </w:pPr>
            <w:r w:rsidRPr="23F3766C">
              <w:rPr>
                <w:sz w:val="22"/>
                <w:szCs w:val="22"/>
              </w:rPr>
              <w:t>(IDA) World Bank Credit-Financing locally Led climate programme (FFLoCA)1 CCIS Grant State Department of …..</w:t>
            </w:r>
          </w:p>
        </w:tc>
        <w:tc>
          <w:tcPr>
            <w:tcW w:w="1314" w:type="pct"/>
            <w:shd w:val="clear" w:color="auto" w:fill="auto"/>
            <w:noWrap/>
          </w:tcPr>
          <w:p w14:paraId="70B495AD" w14:textId="77777777" w:rsidR="00A678BC" w:rsidRPr="00FA2F12" w:rsidRDefault="00A678BC" w:rsidP="001C6B81">
            <w:pPr>
              <w:jc w:val="center"/>
              <w:rPr>
                <w:sz w:val="22"/>
                <w:szCs w:val="22"/>
                <w:lang w:val="en-US"/>
              </w:rPr>
            </w:pPr>
            <w:r w:rsidRPr="00FA2F12">
              <w:rPr>
                <w:sz w:val="22"/>
                <w:szCs w:val="22"/>
                <w:lang w:val="en-US"/>
              </w:rPr>
              <w:t>xx</w:t>
            </w:r>
          </w:p>
        </w:tc>
      </w:tr>
      <w:tr w:rsidR="00A678BC" w:rsidRPr="00FA2F12" w14:paraId="44B9513D" w14:textId="77777777" w:rsidTr="00730FDC">
        <w:trPr>
          <w:trHeight w:val="353"/>
        </w:trPr>
        <w:tc>
          <w:tcPr>
            <w:tcW w:w="3686" w:type="pct"/>
            <w:shd w:val="clear" w:color="auto" w:fill="auto"/>
          </w:tcPr>
          <w:p w14:paraId="367C04E4" w14:textId="77777777" w:rsidR="00A678BC" w:rsidRPr="00BA0A2B" w:rsidRDefault="00A678BC" w:rsidP="00730FDC">
            <w:pPr>
              <w:jc w:val="both"/>
              <w:rPr>
                <w:b/>
                <w:sz w:val="22"/>
                <w:szCs w:val="22"/>
                <w:lang w:val="en-US"/>
              </w:rPr>
            </w:pPr>
            <w:r w:rsidRPr="00BA0A2B">
              <w:rPr>
                <w:b/>
                <w:sz w:val="22"/>
                <w:szCs w:val="22"/>
                <w:lang w:val="en-US"/>
              </w:rPr>
              <w:t>Total</w:t>
            </w:r>
          </w:p>
        </w:tc>
        <w:tc>
          <w:tcPr>
            <w:tcW w:w="1314" w:type="pct"/>
            <w:shd w:val="clear" w:color="auto" w:fill="auto"/>
            <w:noWrap/>
          </w:tcPr>
          <w:p w14:paraId="4ED461D0" w14:textId="77777777" w:rsidR="00A678BC" w:rsidRPr="00CE09CE" w:rsidRDefault="00A678BC" w:rsidP="001C6B81">
            <w:pPr>
              <w:jc w:val="center"/>
              <w:rPr>
                <w:b/>
                <w:bCs/>
                <w:sz w:val="22"/>
                <w:szCs w:val="22"/>
                <w:lang w:val="en-US"/>
              </w:rPr>
            </w:pPr>
            <w:r w:rsidRPr="00CE09CE">
              <w:rPr>
                <w:b/>
                <w:bCs/>
                <w:sz w:val="22"/>
                <w:szCs w:val="22"/>
                <w:lang w:val="en-US"/>
              </w:rPr>
              <w:t>xx</w:t>
            </w:r>
          </w:p>
        </w:tc>
      </w:tr>
    </w:tbl>
    <w:p w14:paraId="3A728220" w14:textId="77777777" w:rsidR="001A637B" w:rsidRDefault="001A637B" w:rsidP="001A637B">
      <w:pPr>
        <w:jc w:val="both"/>
        <w:rPr>
          <w:i/>
          <w:iCs/>
          <w:sz w:val="22"/>
          <w:szCs w:val="22"/>
        </w:rPr>
      </w:pPr>
      <w:r>
        <w:rPr>
          <w:i/>
          <w:iCs/>
          <w:sz w:val="22"/>
          <w:szCs w:val="22"/>
        </w:rPr>
        <w:t xml:space="preserve"> </w:t>
      </w:r>
    </w:p>
    <w:p w14:paraId="1CD14DB4" w14:textId="256F5091" w:rsidR="001A637B" w:rsidRPr="003211BA" w:rsidRDefault="001A637B" w:rsidP="001A637B">
      <w:pPr>
        <w:jc w:val="both"/>
        <w:rPr>
          <w:i/>
          <w:iCs/>
          <w:sz w:val="22"/>
          <w:szCs w:val="22"/>
        </w:rPr>
      </w:pPr>
      <w:r w:rsidRPr="003211BA">
        <w:rPr>
          <w:i/>
          <w:iCs/>
          <w:sz w:val="22"/>
          <w:szCs w:val="22"/>
        </w:rPr>
        <w:t xml:space="preserve">** These include other government grants </w:t>
      </w:r>
      <w:r>
        <w:rPr>
          <w:i/>
          <w:iCs/>
          <w:sz w:val="22"/>
          <w:szCs w:val="22"/>
        </w:rPr>
        <w:t>released through other government entities such as the National Government MDAs.</w:t>
      </w:r>
    </w:p>
    <w:p w14:paraId="6DC95927" w14:textId="55F6C8FC" w:rsidR="001A637B" w:rsidRDefault="001A637B">
      <w:pPr>
        <w:autoSpaceDE/>
        <w:autoSpaceDN/>
        <w:rPr>
          <w:b/>
          <w:bCs/>
        </w:rPr>
      </w:pPr>
      <w:r>
        <w:rPr>
          <w:b/>
          <w:bCs/>
        </w:rPr>
        <w:br w:type="page"/>
      </w:r>
    </w:p>
    <w:p w14:paraId="778950B2" w14:textId="77777777" w:rsidR="008651AB" w:rsidRDefault="008651AB" w:rsidP="007F2C8A">
      <w:pPr>
        <w:pStyle w:val="ListParagraph"/>
        <w:spacing w:line="360" w:lineRule="auto"/>
        <w:ind w:left="360" w:right="-20"/>
        <w:jc w:val="both"/>
        <w:rPr>
          <w:b/>
          <w:bCs/>
        </w:rPr>
      </w:pPr>
    </w:p>
    <w:p w14:paraId="64C30F3E" w14:textId="460A087A" w:rsidR="00A5153C" w:rsidRDefault="007222E5" w:rsidP="00145401">
      <w:pPr>
        <w:pStyle w:val="ListParagraph"/>
        <w:numPr>
          <w:ilvl w:val="0"/>
          <w:numId w:val="42"/>
        </w:numPr>
        <w:ind w:right="-20"/>
        <w:jc w:val="both"/>
        <w:rPr>
          <w:b/>
          <w:bCs/>
        </w:rPr>
      </w:pPr>
      <w:r w:rsidRPr="003211BA">
        <w:rPr>
          <w:b/>
          <w:bCs/>
        </w:rPr>
        <w:t>Other grants**</w:t>
      </w:r>
    </w:p>
    <w:tbl>
      <w:tblPr>
        <w:tblW w:w="4894"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805"/>
        <w:gridCol w:w="2315"/>
      </w:tblGrid>
      <w:tr w:rsidR="005C0907" w:rsidRPr="006D1DD5" w14:paraId="4FF077D5" w14:textId="77777777" w:rsidTr="00730FDC">
        <w:trPr>
          <w:trHeight w:val="356"/>
        </w:trPr>
        <w:tc>
          <w:tcPr>
            <w:tcW w:w="3731" w:type="pct"/>
            <w:shd w:val="clear" w:color="auto" w:fill="0070C0"/>
            <w:vAlign w:val="bottom"/>
          </w:tcPr>
          <w:p w14:paraId="5CBBE20F" w14:textId="77777777" w:rsidR="005C0907" w:rsidRPr="006D1DD5" w:rsidRDefault="005C0907" w:rsidP="00145401">
            <w:pPr>
              <w:rPr>
                <w:b/>
                <w:bCs/>
                <w:lang w:val="en-US"/>
              </w:rPr>
            </w:pPr>
            <w:r w:rsidRPr="00000055">
              <w:rPr>
                <w:b/>
                <w:bCs/>
                <w:lang w:val="en-US"/>
              </w:rPr>
              <w:t>Description</w:t>
            </w:r>
          </w:p>
        </w:tc>
        <w:tc>
          <w:tcPr>
            <w:tcW w:w="1269" w:type="pct"/>
            <w:shd w:val="clear" w:color="auto" w:fill="0070C0"/>
            <w:noWrap/>
            <w:vAlign w:val="center"/>
            <w:hideMark/>
          </w:tcPr>
          <w:p w14:paraId="2EDC2E7F" w14:textId="77777777" w:rsidR="005C0907" w:rsidRPr="006D1DD5" w:rsidRDefault="005C0907" w:rsidP="00145401">
            <w:pPr>
              <w:jc w:val="center"/>
              <w:rPr>
                <w:b/>
                <w:bCs/>
                <w:lang w:val="en-US"/>
              </w:rPr>
            </w:pPr>
            <w:r w:rsidRPr="008E747B">
              <w:rPr>
                <w:b/>
                <w:bCs/>
                <w:sz w:val="22"/>
                <w:szCs w:val="22"/>
                <w:lang w:val="en-US"/>
              </w:rPr>
              <w:t>Insert current FY</w:t>
            </w:r>
          </w:p>
        </w:tc>
      </w:tr>
      <w:tr w:rsidR="005C0907" w:rsidRPr="006D1DD5" w14:paraId="50C71C7F" w14:textId="77777777" w:rsidTr="00730FDC">
        <w:trPr>
          <w:trHeight w:val="356"/>
        </w:trPr>
        <w:tc>
          <w:tcPr>
            <w:tcW w:w="3731" w:type="pct"/>
            <w:shd w:val="clear" w:color="auto" w:fill="0070C0"/>
            <w:vAlign w:val="bottom"/>
            <w:hideMark/>
          </w:tcPr>
          <w:p w14:paraId="5731FAF9" w14:textId="77777777" w:rsidR="005C0907" w:rsidRPr="006D1DD5" w:rsidRDefault="005C0907" w:rsidP="00145401">
            <w:pPr>
              <w:rPr>
                <w:b/>
                <w:bCs/>
                <w:lang w:val="en-US"/>
              </w:rPr>
            </w:pPr>
            <w:r w:rsidRPr="006D1DD5">
              <w:rPr>
                <w:b/>
                <w:bCs/>
                <w:lang w:val="en-US"/>
              </w:rPr>
              <w:t> </w:t>
            </w:r>
          </w:p>
        </w:tc>
        <w:tc>
          <w:tcPr>
            <w:tcW w:w="1269" w:type="pct"/>
            <w:shd w:val="clear" w:color="auto" w:fill="0070C0"/>
            <w:noWrap/>
            <w:hideMark/>
          </w:tcPr>
          <w:p w14:paraId="3375FF12" w14:textId="77777777" w:rsidR="005C0907" w:rsidRPr="006D1DD5" w:rsidRDefault="005C0907" w:rsidP="00145401">
            <w:pPr>
              <w:jc w:val="center"/>
              <w:rPr>
                <w:b/>
                <w:bCs/>
                <w:lang w:val="en-US"/>
              </w:rPr>
            </w:pPr>
            <w:r w:rsidRPr="008E747B">
              <w:rPr>
                <w:b/>
                <w:bCs/>
                <w:sz w:val="22"/>
                <w:szCs w:val="22"/>
                <w:lang w:val="en-US"/>
              </w:rPr>
              <w:t>Kshs.</w:t>
            </w:r>
          </w:p>
        </w:tc>
      </w:tr>
      <w:tr w:rsidR="005C0907" w:rsidRPr="006D1DD5" w14:paraId="60E8FD66" w14:textId="77777777" w:rsidTr="00730FDC">
        <w:trPr>
          <w:trHeight w:val="356"/>
        </w:trPr>
        <w:tc>
          <w:tcPr>
            <w:tcW w:w="3731" w:type="pct"/>
            <w:shd w:val="clear" w:color="auto" w:fill="auto"/>
            <w:vAlign w:val="bottom"/>
          </w:tcPr>
          <w:p w14:paraId="019D0E81" w14:textId="77777777" w:rsidR="005C0907" w:rsidRPr="006D1DD5" w:rsidRDefault="005C0907" w:rsidP="00145401">
            <w:pPr>
              <w:rPr>
                <w:bCs/>
                <w:lang w:val="en-US"/>
              </w:rPr>
            </w:pPr>
            <w:r w:rsidRPr="006D1DD5">
              <w:rPr>
                <w:bCs/>
                <w:lang w:val="en-US"/>
              </w:rPr>
              <w:t xml:space="preserve">Donor 1 </w:t>
            </w:r>
            <w:r w:rsidRPr="006D1DD5">
              <w:rPr>
                <w:bCs/>
                <w:i/>
                <w:iCs/>
                <w:lang w:val="en-US"/>
              </w:rPr>
              <w:t>(Specify)</w:t>
            </w:r>
          </w:p>
        </w:tc>
        <w:tc>
          <w:tcPr>
            <w:tcW w:w="1269" w:type="pct"/>
            <w:shd w:val="clear" w:color="auto" w:fill="auto"/>
            <w:noWrap/>
            <w:hideMark/>
          </w:tcPr>
          <w:p w14:paraId="01422097" w14:textId="77777777" w:rsidR="005C0907" w:rsidRPr="006D1DD5" w:rsidRDefault="005C0907" w:rsidP="000E2F92">
            <w:pPr>
              <w:jc w:val="center"/>
              <w:rPr>
                <w:lang w:val="en-US"/>
              </w:rPr>
            </w:pPr>
            <w:r w:rsidRPr="006D1DD5">
              <w:rPr>
                <w:lang w:val="en-US"/>
              </w:rPr>
              <w:t>xx</w:t>
            </w:r>
          </w:p>
        </w:tc>
      </w:tr>
      <w:tr w:rsidR="005C0907" w:rsidRPr="006D1DD5" w14:paraId="4284C7A6" w14:textId="77777777" w:rsidTr="00730FDC">
        <w:trPr>
          <w:trHeight w:val="356"/>
        </w:trPr>
        <w:tc>
          <w:tcPr>
            <w:tcW w:w="3731" w:type="pct"/>
            <w:shd w:val="clear" w:color="auto" w:fill="auto"/>
            <w:vAlign w:val="bottom"/>
          </w:tcPr>
          <w:p w14:paraId="654E0E66" w14:textId="77777777" w:rsidR="005C0907" w:rsidRPr="006D1DD5" w:rsidRDefault="005C0907" w:rsidP="00145401">
            <w:pPr>
              <w:rPr>
                <w:bCs/>
                <w:lang w:val="en-US"/>
              </w:rPr>
            </w:pPr>
            <w:r w:rsidRPr="006D1DD5">
              <w:rPr>
                <w:bCs/>
                <w:lang w:val="en-US"/>
              </w:rPr>
              <w:t xml:space="preserve">Donor 2 </w:t>
            </w:r>
            <w:r w:rsidRPr="006D1DD5">
              <w:rPr>
                <w:bCs/>
                <w:i/>
                <w:iCs/>
                <w:lang w:val="en-US"/>
              </w:rPr>
              <w:t>(Specify)</w:t>
            </w:r>
          </w:p>
        </w:tc>
        <w:tc>
          <w:tcPr>
            <w:tcW w:w="1269" w:type="pct"/>
            <w:shd w:val="clear" w:color="auto" w:fill="auto"/>
            <w:noWrap/>
          </w:tcPr>
          <w:p w14:paraId="7E8B5690" w14:textId="77777777" w:rsidR="005C0907" w:rsidRPr="006D1DD5" w:rsidRDefault="005C0907" w:rsidP="000E2F92">
            <w:pPr>
              <w:jc w:val="center"/>
              <w:rPr>
                <w:lang w:val="en-US"/>
              </w:rPr>
            </w:pPr>
            <w:r w:rsidRPr="006D1DD5">
              <w:rPr>
                <w:lang w:val="en-US"/>
              </w:rPr>
              <w:t>xx</w:t>
            </w:r>
          </w:p>
        </w:tc>
      </w:tr>
      <w:tr w:rsidR="005C0907" w:rsidRPr="006D1DD5" w14:paraId="3BCF0AC7" w14:textId="77777777" w:rsidTr="00730FDC">
        <w:trPr>
          <w:trHeight w:val="356"/>
        </w:trPr>
        <w:tc>
          <w:tcPr>
            <w:tcW w:w="3731" w:type="pct"/>
            <w:shd w:val="clear" w:color="auto" w:fill="auto"/>
          </w:tcPr>
          <w:p w14:paraId="7AEC1660" w14:textId="77777777" w:rsidR="005C0907" w:rsidRPr="006D1DD5" w:rsidRDefault="005C0907" w:rsidP="00145401">
            <w:pPr>
              <w:rPr>
                <w:bCs/>
                <w:lang w:val="en-US"/>
              </w:rPr>
            </w:pPr>
            <w:r w:rsidRPr="006D1DD5">
              <w:rPr>
                <w:bCs/>
                <w:lang w:val="en-US"/>
              </w:rPr>
              <w:t xml:space="preserve">Donor 3 </w:t>
            </w:r>
            <w:r w:rsidRPr="006D1DD5">
              <w:rPr>
                <w:bCs/>
                <w:i/>
                <w:iCs/>
                <w:lang w:val="en-US"/>
              </w:rPr>
              <w:t>(Specify)</w:t>
            </w:r>
          </w:p>
        </w:tc>
        <w:tc>
          <w:tcPr>
            <w:tcW w:w="1269" w:type="pct"/>
            <w:shd w:val="clear" w:color="auto" w:fill="auto"/>
            <w:noWrap/>
          </w:tcPr>
          <w:p w14:paraId="4E23505E" w14:textId="77777777" w:rsidR="005C0907" w:rsidRPr="006D1DD5" w:rsidRDefault="005C0907" w:rsidP="000E2F92">
            <w:pPr>
              <w:jc w:val="center"/>
              <w:rPr>
                <w:lang w:val="en-US"/>
              </w:rPr>
            </w:pPr>
            <w:r w:rsidRPr="006D1DD5">
              <w:rPr>
                <w:lang w:val="en-US"/>
              </w:rPr>
              <w:t>xx</w:t>
            </w:r>
          </w:p>
        </w:tc>
      </w:tr>
      <w:tr w:rsidR="005C0907" w:rsidRPr="006D1DD5" w14:paraId="6DAA00BD" w14:textId="77777777" w:rsidTr="00730FDC">
        <w:trPr>
          <w:trHeight w:val="356"/>
        </w:trPr>
        <w:tc>
          <w:tcPr>
            <w:tcW w:w="3731" w:type="pct"/>
            <w:shd w:val="clear" w:color="auto" w:fill="auto"/>
          </w:tcPr>
          <w:p w14:paraId="10DD4BF6" w14:textId="77777777" w:rsidR="005C0907" w:rsidRPr="006D1DD5" w:rsidRDefault="005C0907" w:rsidP="00145401">
            <w:pPr>
              <w:rPr>
                <w:bCs/>
                <w:lang w:val="en-US"/>
              </w:rPr>
            </w:pPr>
            <w:r w:rsidRPr="003211BA">
              <w:rPr>
                <w:bCs/>
                <w:lang w:val="en-US"/>
              </w:rPr>
              <w:t xml:space="preserve">Others </w:t>
            </w:r>
            <w:r w:rsidRPr="003211BA">
              <w:rPr>
                <w:bCs/>
                <w:i/>
                <w:iCs/>
                <w:lang w:val="en-US"/>
              </w:rPr>
              <w:t>(Specify)</w:t>
            </w:r>
          </w:p>
        </w:tc>
        <w:tc>
          <w:tcPr>
            <w:tcW w:w="1269" w:type="pct"/>
            <w:shd w:val="clear" w:color="auto" w:fill="auto"/>
            <w:noWrap/>
          </w:tcPr>
          <w:p w14:paraId="14B7E3C7" w14:textId="77777777" w:rsidR="005C0907" w:rsidRPr="006D1DD5" w:rsidRDefault="005C0907" w:rsidP="000E2F92">
            <w:pPr>
              <w:jc w:val="center"/>
              <w:rPr>
                <w:lang w:val="en-US"/>
              </w:rPr>
            </w:pPr>
            <w:r>
              <w:rPr>
                <w:lang w:val="en-US"/>
              </w:rPr>
              <w:t>xx</w:t>
            </w:r>
          </w:p>
        </w:tc>
      </w:tr>
      <w:tr w:rsidR="005C0907" w:rsidRPr="006D1DD5" w14:paraId="09278E12" w14:textId="77777777" w:rsidTr="00730FDC">
        <w:trPr>
          <w:trHeight w:val="356"/>
        </w:trPr>
        <w:tc>
          <w:tcPr>
            <w:tcW w:w="3731" w:type="pct"/>
            <w:shd w:val="clear" w:color="auto" w:fill="auto"/>
          </w:tcPr>
          <w:p w14:paraId="2DEB3C63" w14:textId="77777777" w:rsidR="005C0907" w:rsidRPr="006D1DD5" w:rsidRDefault="005C0907" w:rsidP="00145401">
            <w:pPr>
              <w:rPr>
                <w:bCs/>
                <w:lang w:val="en-US"/>
              </w:rPr>
            </w:pPr>
          </w:p>
        </w:tc>
        <w:tc>
          <w:tcPr>
            <w:tcW w:w="1269" w:type="pct"/>
            <w:shd w:val="clear" w:color="auto" w:fill="auto"/>
            <w:noWrap/>
          </w:tcPr>
          <w:p w14:paraId="347860D5" w14:textId="77777777" w:rsidR="005C0907" w:rsidRPr="006D1DD5" w:rsidRDefault="005C0907" w:rsidP="000E2F92">
            <w:pPr>
              <w:jc w:val="center"/>
              <w:rPr>
                <w:b/>
                <w:bCs/>
                <w:lang w:val="en-US"/>
              </w:rPr>
            </w:pPr>
            <w:r w:rsidRPr="006D1DD5">
              <w:rPr>
                <w:b/>
                <w:bCs/>
                <w:lang w:val="en-US"/>
              </w:rPr>
              <w:t>xx</w:t>
            </w:r>
          </w:p>
        </w:tc>
      </w:tr>
    </w:tbl>
    <w:p w14:paraId="15E404A3" w14:textId="77777777" w:rsidR="00A67C13" w:rsidRDefault="00A67C13" w:rsidP="00145401">
      <w:pPr>
        <w:ind w:right="-20"/>
        <w:jc w:val="both"/>
        <w:rPr>
          <w:b/>
          <w:bCs/>
        </w:rPr>
      </w:pPr>
    </w:p>
    <w:p w14:paraId="42A5BDCE" w14:textId="3B2FCFD6" w:rsidR="008675B6" w:rsidRPr="0005189A" w:rsidRDefault="008675B6" w:rsidP="00145401">
      <w:pPr>
        <w:ind w:right="-20"/>
        <w:jc w:val="both"/>
        <w:rPr>
          <w:i/>
          <w:iCs/>
        </w:rPr>
      </w:pPr>
      <w:r w:rsidRPr="008675B6">
        <w:rPr>
          <w:i/>
          <w:iCs/>
        </w:rPr>
        <w:t>** These are funds received from development partners directly to the CRF.</w:t>
      </w:r>
    </w:p>
    <w:p w14:paraId="4FD8F901" w14:textId="7338F036" w:rsidR="00E91F16" w:rsidRPr="00FF2DA9" w:rsidRDefault="004B75E7" w:rsidP="00145401">
      <w:pPr>
        <w:pStyle w:val="ListParagraph"/>
        <w:numPr>
          <w:ilvl w:val="0"/>
          <w:numId w:val="42"/>
        </w:numPr>
        <w:ind w:right="-20"/>
        <w:jc w:val="both"/>
        <w:rPr>
          <w:b/>
          <w:bCs/>
        </w:rPr>
      </w:pPr>
      <w:r w:rsidRPr="003211BA">
        <w:rPr>
          <w:b/>
          <w:bCs/>
        </w:rPr>
        <w:t xml:space="preserve"> </w:t>
      </w:r>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r w:rsidR="00E91F16" w:rsidRPr="00FF2DA9">
        <w:rPr>
          <w:b/>
          <w:bCs/>
        </w:rPr>
        <w:t>Own Source Revenue</w:t>
      </w:r>
    </w:p>
    <w:p w14:paraId="51D586E2" w14:textId="7221E98E" w:rsidR="00E91F16" w:rsidRPr="0052102B" w:rsidRDefault="00E91F16" w:rsidP="00145401">
      <w:pPr>
        <w:pStyle w:val="ListParagraph"/>
        <w:numPr>
          <w:ilvl w:val="0"/>
          <w:numId w:val="50"/>
        </w:numPr>
        <w:autoSpaceDE/>
        <w:autoSpaceDN/>
        <w:contextualSpacing/>
        <w:rPr>
          <w:b/>
          <w:bCs/>
          <w:sz w:val="22"/>
          <w:szCs w:val="22"/>
        </w:rPr>
      </w:pPr>
      <w:r w:rsidRPr="0052102B">
        <w:rPr>
          <w:b/>
          <w:bCs/>
          <w:sz w:val="22"/>
          <w:szCs w:val="22"/>
          <w:lang w:val="en-US"/>
        </w:rPr>
        <w:t xml:space="preserve">Own Source Revenue Categorized as </w:t>
      </w:r>
      <w:r w:rsidR="00FF2DA9" w:rsidRPr="0052102B">
        <w:rPr>
          <w:b/>
          <w:bCs/>
          <w:sz w:val="22"/>
          <w:szCs w:val="22"/>
          <w:lang w:val="en-US"/>
        </w:rPr>
        <w:t>non-</w:t>
      </w:r>
      <w:r w:rsidR="00D338EF" w:rsidRPr="0052102B">
        <w:rPr>
          <w:b/>
          <w:bCs/>
          <w:sz w:val="22"/>
          <w:szCs w:val="22"/>
          <w:lang w:val="en-US"/>
        </w:rPr>
        <w:t>exchange.</w:t>
      </w:r>
    </w:p>
    <w:p w14:paraId="07A47F0C" w14:textId="77777777" w:rsidR="00E91F16" w:rsidRPr="00220E9F" w:rsidRDefault="00E91F16" w:rsidP="00145401">
      <w:pPr>
        <w:ind w:left="720"/>
        <w:rPr>
          <w:sz w:val="22"/>
          <w:szCs w:val="22"/>
        </w:rPr>
      </w:pPr>
    </w:p>
    <w:tbl>
      <w:tblPr>
        <w:tblW w:w="4924"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847"/>
        <w:gridCol w:w="2329"/>
      </w:tblGrid>
      <w:tr w:rsidR="00E91F16" w:rsidRPr="00323065" w14:paraId="0E87753D" w14:textId="77777777" w:rsidTr="00730FDC">
        <w:trPr>
          <w:trHeight w:val="357"/>
        </w:trPr>
        <w:tc>
          <w:tcPr>
            <w:tcW w:w="3731" w:type="pct"/>
            <w:shd w:val="clear" w:color="auto" w:fill="0070C0"/>
            <w:vAlign w:val="bottom"/>
          </w:tcPr>
          <w:p w14:paraId="4CAA94E6" w14:textId="77777777" w:rsidR="00E91F16" w:rsidRPr="00323065" w:rsidRDefault="00E91F16" w:rsidP="00145401">
            <w:pPr>
              <w:rPr>
                <w:b/>
                <w:bCs/>
                <w:lang w:val="en-US"/>
              </w:rPr>
            </w:pPr>
            <w:r w:rsidRPr="00323065">
              <w:rPr>
                <w:b/>
                <w:bCs/>
                <w:lang w:val="en-US"/>
              </w:rPr>
              <w:t>Description</w:t>
            </w:r>
          </w:p>
        </w:tc>
        <w:tc>
          <w:tcPr>
            <w:tcW w:w="1269" w:type="pct"/>
            <w:shd w:val="clear" w:color="auto" w:fill="0070C0"/>
            <w:noWrap/>
            <w:vAlign w:val="center"/>
            <w:hideMark/>
          </w:tcPr>
          <w:p w14:paraId="471F1578" w14:textId="77777777" w:rsidR="00E91F16" w:rsidRPr="00323065" w:rsidRDefault="00E91F16" w:rsidP="00145401">
            <w:pPr>
              <w:jc w:val="center"/>
              <w:rPr>
                <w:b/>
                <w:bCs/>
                <w:lang w:val="en-US"/>
              </w:rPr>
            </w:pPr>
            <w:r w:rsidRPr="00323065">
              <w:rPr>
                <w:b/>
                <w:bCs/>
                <w:sz w:val="22"/>
                <w:szCs w:val="22"/>
                <w:lang w:val="en-US"/>
              </w:rPr>
              <w:t>Insert current FY</w:t>
            </w:r>
          </w:p>
        </w:tc>
      </w:tr>
      <w:tr w:rsidR="00E91F16" w:rsidRPr="00323065" w14:paraId="1011409A" w14:textId="77777777" w:rsidTr="00730FDC">
        <w:trPr>
          <w:trHeight w:val="357"/>
        </w:trPr>
        <w:tc>
          <w:tcPr>
            <w:tcW w:w="3731" w:type="pct"/>
            <w:shd w:val="clear" w:color="auto" w:fill="0070C0"/>
            <w:vAlign w:val="bottom"/>
            <w:hideMark/>
          </w:tcPr>
          <w:p w14:paraId="7DA95410" w14:textId="77777777" w:rsidR="00E91F16" w:rsidRPr="00323065" w:rsidRDefault="00E91F16" w:rsidP="00145401">
            <w:pPr>
              <w:rPr>
                <w:b/>
                <w:bCs/>
                <w:lang w:val="en-US"/>
              </w:rPr>
            </w:pPr>
            <w:r w:rsidRPr="00323065">
              <w:rPr>
                <w:b/>
                <w:bCs/>
                <w:lang w:val="en-US"/>
              </w:rPr>
              <w:t> </w:t>
            </w:r>
          </w:p>
        </w:tc>
        <w:tc>
          <w:tcPr>
            <w:tcW w:w="1269" w:type="pct"/>
            <w:shd w:val="clear" w:color="auto" w:fill="0070C0"/>
            <w:noWrap/>
            <w:hideMark/>
          </w:tcPr>
          <w:p w14:paraId="640ADEC6" w14:textId="77777777" w:rsidR="00E91F16" w:rsidRPr="00323065" w:rsidRDefault="00E91F16" w:rsidP="00145401">
            <w:pPr>
              <w:jc w:val="center"/>
              <w:rPr>
                <w:b/>
                <w:bCs/>
                <w:lang w:val="en-US"/>
              </w:rPr>
            </w:pPr>
            <w:r w:rsidRPr="00323065">
              <w:rPr>
                <w:b/>
                <w:bCs/>
                <w:sz w:val="22"/>
                <w:szCs w:val="22"/>
                <w:lang w:val="en-US"/>
              </w:rPr>
              <w:t>Kshs.</w:t>
            </w:r>
          </w:p>
        </w:tc>
      </w:tr>
      <w:tr w:rsidR="00E91F16" w:rsidRPr="00323065" w14:paraId="74F316D1" w14:textId="77777777" w:rsidTr="00730FDC">
        <w:trPr>
          <w:trHeight w:val="357"/>
        </w:trPr>
        <w:tc>
          <w:tcPr>
            <w:tcW w:w="3731" w:type="pct"/>
            <w:shd w:val="clear" w:color="auto" w:fill="auto"/>
          </w:tcPr>
          <w:p w14:paraId="00E8124A" w14:textId="77777777" w:rsidR="00E91F16" w:rsidRPr="00323065" w:rsidRDefault="00E91F16" w:rsidP="00145401">
            <w:pPr>
              <w:rPr>
                <w:bCs/>
                <w:lang w:val="en-US"/>
              </w:rPr>
            </w:pPr>
            <w:r w:rsidRPr="00323065">
              <w:t>Cess</w:t>
            </w:r>
          </w:p>
        </w:tc>
        <w:tc>
          <w:tcPr>
            <w:tcW w:w="1269" w:type="pct"/>
            <w:shd w:val="clear" w:color="auto" w:fill="auto"/>
            <w:noWrap/>
            <w:vAlign w:val="center"/>
            <w:hideMark/>
          </w:tcPr>
          <w:p w14:paraId="62125927" w14:textId="77777777" w:rsidR="00E91F16" w:rsidRPr="00323065" w:rsidRDefault="00E91F16" w:rsidP="000E2F92">
            <w:pPr>
              <w:jc w:val="center"/>
              <w:rPr>
                <w:lang w:val="en-US"/>
              </w:rPr>
            </w:pPr>
            <w:r w:rsidRPr="00323065">
              <w:rPr>
                <w:lang w:val="en-US"/>
              </w:rPr>
              <w:t>xx</w:t>
            </w:r>
          </w:p>
        </w:tc>
      </w:tr>
      <w:tr w:rsidR="00E91F16" w:rsidRPr="00323065" w14:paraId="7B0752B1" w14:textId="77777777" w:rsidTr="00730FDC">
        <w:trPr>
          <w:trHeight w:val="357"/>
        </w:trPr>
        <w:tc>
          <w:tcPr>
            <w:tcW w:w="3731" w:type="pct"/>
            <w:shd w:val="clear" w:color="auto" w:fill="auto"/>
          </w:tcPr>
          <w:p w14:paraId="2CBF3994" w14:textId="77777777" w:rsidR="00E91F16" w:rsidRPr="00323065" w:rsidRDefault="00E91F16" w:rsidP="00145401">
            <w:pPr>
              <w:rPr>
                <w:bCs/>
                <w:lang w:val="en-US"/>
              </w:rPr>
            </w:pPr>
            <w:bookmarkStart w:id="90" w:name="_Hlk97559023"/>
            <w:r w:rsidRPr="00323065">
              <w:t>Land Rates</w:t>
            </w:r>
            <w:bookmarkEnd w:id="90"/>
          </w:p>
        </w:tc>
        <w:tc>
          <w:tcPr>
            <w:tcW w:w="1269" w:type="pct"/>
            <w:shd w:val="clear" w:color="auto" w:fill="auto"/>
            <w:noWrap/>
            <w:vAlign w:val="center"/>
          </w:tcPr>
          <w:p w14:paraId="3F109A96" w14:textId="77777777" w:rsidR="00E91F16" w:rsidRPr="00323065" w:rsidRDefault="00E91F16" w:rsidP="000E2F92">
            <w:pPr>
              <w:jc w:val="center"/>
              <w:rPr>
                <w:lang w:val="en-US"/>
              </w:rPr>
            </w:pPr>
            <w:r w:rsidRPr="00323065">
              <w:rPr>
                <w:lang w:val="en-US"/>
              </w:rPr>
              <w:t>xx</w:t>
            </w:r>
          </w:p>
        </w:tc>
      </w:tr>
      <w:tr w:rsidR="00E91F16" w:rsidRPr="00323065" w14:paraId="00859497" w14:textId="77777777" w:rsidTr="00730FDC">
        <w:trPr>
          <w:trHeight w:val="357"/>
        </w:trPr>
        <w:tc>
          <w:tcPr>
            <w:tcW w:w="3731" w:type="pct"/>
            <w:shd w:val="clear" w:color="auto" w:fill="auto"/>
          </w:tcPr>
          <w:p w14:paraId="62FC4736" w14:textId="77777777" w:rsidR="00E91F16" w:rsidRPr="00323065" w:rsidRDefault="00E91F16" w:rsidP="00145401">
            <w:r w:rsidRPr="00323065">
              <w:t>Single/Business Permits</w:t>
            </w:r>
          </w:p>
        </w:tc>
        <w:tc>
          <w:tcPr>
            <w:tcW w:w="1269" w:type="pct"/>
            <w:shd w:val="clear" w:color="auto" w:fill="auto"/>
            <w:noWrap/>
            <w:vAlign w:val="center"/>
          </w:tcPr>
          <w:p w14:paraId="0344C6A7" w14:textId="77777777" w:rsidR="00E91F16" w:rsidRPr="00323065" w:rsidRDefault="00E91F16" w:rsidP="000E2F92">
            <w:pPr>
              <w:jc w:val="center"/>
              <w:rPr>
                <w:lang w:val="en-US"/>
              </w:rPr>
            </w:pPr>
            <w:r w:rsidRPr="00323065">
              <w:rPr>
                <w:lang w:val="en-US"/>
              </w:rPr>
              <w:t>xx</w:t>
            </w:r>
          </w:p>
        </w:tc>
      </w:tr>
      <w:tr w:rsidR="00E91F16" w:rsidRPr="00323065" w14:paraId="3D49E63A" w14:textId="77777777" w:rsidTr="00730FDC">
        <w:trPr>
          <w:trHeight w:val="357"/>
        </w:trPr>
        <w:tc>
          <w:tcPr>
            <w:tcW w:w="3731" w:type="pct"/>
            <w:shd w:val="clear" w:color="auto" w:fill="auto"/>
          </w:tcPr>
          <w:p w14:paraId="1FA226DF" w14:textId="77777777" w:rsidR="00E91F16" w:rsidRPr="00323065" w:rsidRDefault="00E91F16" w:rsidP="00145401">
            <w:pPr>
              <w:rPr>
                <w:bCs/>
                <w:lang w:val="en-US"/>
              </w:rPr>
            </w:pPr>
            <w:r w:rsidRPr="00323065">
              <w:t>Conservancy Administration</w:t>
            </w:r>
          </w:p>
        </w:tc>
        <w:tc>
          <w:tcPr>
            <w:tcW w:w="1269" w:type="pct"/>
            <w:shd w:val="clear" w:color="auto" w:fill="auto"/>
            <w:noWrap/>
            <w:vAlign w:val="center"/>
          </w:tcPr>
          <w:p w14:paraId="2ABA0476" w14:textId="77777777" w:rsidR="00E91F16" w:rsidRPr="00323065" w:rsidRDefault="00E91F16" w:rsidP="000E2F92">
            <w:pPr>
              <w:jc w:val="center"/>
              <w:rPr>
                <w:lang w:val="en-US"/>
              </w:rPr>
            </w:pPr>
            <w:r w:rsidRPr="00323065">
              <w:rPr>
                <w:lang w:val="en-US"/>
              </w:rPr>
              <w:t>xx</w:t>
            </w:r>
          </w:p>
        </w:tc>
      </w:tr>
      <w:tr w:rsidR="00E91F16" w:rsidRPr="00323065" w14:paraId="3DCD964E" w14:textId="77777777" w:rsidTr="00730FDC">
        <w:trPr>
          <w:trHeight w:val="357"/>
        </w:trPr>
        <w:tc>
          <w:tcPr>
            <w:tcW w:w="3731" w:type="pct"/>
            <w:shd w:val="clear" w:color="auto" w:fill="auto"/>
          </w:tcPr>
          <w:p w14:paraId="57122439" w14:textId="77777777" w:rsidR="00E91F16" w:rsidRPr="00323065" w:rsidRDefault="00E91F16" w:rsidP="00145401">
            <w:pPr>
              <w:rPr>
                <w:bCs/>
                <w:lang w:val="en-US"/>
              </w:rPr>
            </w:pPr>
            <w:r w:rsidRPr="00323065">
              <w:t>Administration Control Fees and Charges</w:t>
            </w:r>
          </w:p>
        </w:tc>
        <w:tc>
          <w:tcPr>
            <w:tcW w:w="1269" w:type="pct"/>
            <w:shd w:val="clear" w:color="auto" w:fill="auto"/>
            <w:noWrap/>
            <w:vAlign w:val="center"/>
          </w:tcPr>
          <w:p w14:paraId="6E0480C9" w14:textId="77777777" w:rsidR="00E91F16" w:rsidRPr="00323065" w:rsidRDefault="00E91F16" w:rsidP="000E2F92">
            <w:pPr>
              <w:jc w:val="center"/>
              <w:rPr>
                <w:lang w:val="en-US"/>
              </w:rPr>
            </w:pPr>
            <w:r w:rsidRPr="00323065">
              <w:rPr>
                <w:lang w:val="en-US"/>
              </w:rPr>
              <w:t>xx</w:t>
            </w:r>
          </w:p>
        </w:tc>
      </w:tr>
      <w:tr w:rsidR="00E91F16" w:rsidRPr="00323065" w14:paraId="0F179796" w14:textId="77777777" w:rsidTr="00730FDC">
        <w:trPr>
          <w:trHeight w:val="357"/>
        </w:trPr>
        <w:tc>
          <w:tcPr>
            <w:tcW w:w="3731" w:type="pct"/>
            <w:shd w:val="clear" w:color="auto" w:fill="auto"/>
          </w:tcPr>
          <w:p w14:paraId="130C0EC6" w14:textId="77777777" w:rsidR="00E91F16" w:rsidRPr="00323065" w:rsidRDefault="00E91F16" w:rsidP="00145401">
            <w:pPr>
              <w:rPr>
                <w:bCs/>
                <w:lang w:val="en-US"/>
              </w:rPr>
            </w:pPr>
            <w:r w:rsidRPr="00323065">
              <w:t>Other Fines, Penalties, And Forfeiture Fees</w:t>
            </w:r>
          </w:p>
        </w:tc>
        <w:tc>
          <w:tcPr>
            <w:tcW w:w="1269" w:type="pct"/>
            <w:shd w:val="clear" w:color="auto" w:fill="auto"/>
            <w:noWrap/>
            <w:vAlign w:val="center"/>
          </w:tcPr>
          <w:p w14:paraId="509F6CA3" w14:textId="77777777" w:rsidR="00E91F16" w:rsidRPr="00323065" w:rsidRDefault="00E91F16" w:rsidP="000E2F92">
            <w:pPr>
              <w:jc w:val="center"/>
              <w:rPr>
                <w:lang w:val="en-US"/>
              </w:rPr>
            </w:pPr>
            <w:r w:rsidRPr="00323065">
              <w:rPr>
                <w:lang w:val="en-US"/>
              </w:rPr>
              <w:t>xx</w:t>
            </w:r>
          </w:p>
        </w:tc>
      </w:tr>
      <w:tr w:rsidR="00E91F16" w:rsidRPr="00323065" w14:paraId="343D926F" w14:textId="77777777" w:rsidTr="00730FDC">
        <w:trPr>
          <w:trHeight w:val="357"/>
        </w:trPr>
        <w:tc>
          <w:tcPr>
            <w:tcW w:w="3731" w:type="pct"/>
            <w:shd w:val="clear" w:color="auto" w:fill="auto"/>
          </w:tcPr>
          <w:p w14:paraId="171F1E53" w14:textId="77777777" w:rsidR="00E91F16" w:rsidRPr="00323065" w:rsidRDefault="00E91F16" w:rsidP="00145401">
            <w:pPr>
              <w:rPr>
                <w:bCs/>
                <w:lang w:val="en-US"/>
              </w:rPr>
            </w:pPr>
            <w:r w:rsidRPr="00323065">
              <w:t>Public Health Service Fees</w:t>
            </w:r>
          </w:p>
        </w:tc>
        <w:tc>
          <w:tcPr>
            <w:tcW w:w="1269" w:type="pct"/>
            <w:shd w:val="clear" w:color="auto" w:fill="auto"/>
            <w:noWrap/>
            <w:vAlign w:val="center"/>
          </w:tcPr>
          <w:p w14:paraId="1FDB1EE9" w14:textId="77777777" w:rsidR="00E91F16" w:rsidRPr="00323065" w:rsidRDefault="00E91F16" w:rsidP="000E2F92">
            <w:pPr>
              <w:jc w:val="center"/>
              <w:rPr>
                <w:lang w:val="en-US"/>
              </w:rPr>
            </w:pPr>
            <w:r w:rsidRPr="00323065">
              <w:rPr>
                <w:lang w:val="en-US"/>
              </w:rPr>
              <w:t>xx</w:t>
            </w:r>
          </w:p>
        </w:tc>
      </w:tr>
      <w:tr w:rsidR="00E91F16" w:rsidRPr="00323065" w14:paraId="3A15DEEF" w14:textId="77777777" w:rsidTr="00730FDC">
        <w:trPr>
          <w:trHeight w:val="357"/>
        </w:trPr>
        <w:tc>
          <w:tcPr>
            <w:tcW w:w="3731" w:type="pct"/>
            <w:shd w:val="clear" w:color="auto" w:fill="auto"/>
          </w:tcPr>
          <w:p w14:paraId="3927723C" w14:textId="77777777" w:rsidR="00E91F16" w:rsidRPr="00323065" w:rsidRDefault="00E91F16" w:rsidP="00145401">
            <w:pPr>
              <w:rPr>
                <w:bCs/>
                <w:lang w:val="en-US"/>
              </w:rPr>
            </w:pPr>
            <w:r w:rsidRPr="00323065">
              <w:t>Physical Planning and Development</w:t>
            </w:r>
          </w:p>
        </w:tc>
        <w:tc>
          <w:tcPr>
            <w:tcW w:w="1269" w:type="pct"/>
            <w:shd w:val="clear" w:color="auto" w:fill="auto"/>
            <w:noWrap/>
            <w:vAlign w:val="center"/>
          </w:tcPr>
          <w:p w14:paraId="39562D55" w14:textId="77777777" w:rsidR="00E91F16" w:rsidRPr="00323065" w:rsidRDefault="00E91F16" w:rsidP="000E2F92">
            <w:pPr>
              <w:jc w:val="center"/>
              <w:rPr>
                <w:lang w:val="en-US"/>
              </w:rPr>
            </w:pPr>
            <w:r w:rsidRPr="00323065">
              <w:rPr>
                <w:lang w:val="en-US"/>
              </w:rPr>
              <w:t>xx</w:t>
            </w:r>
          </w:p>
        </w:tc>
      </w:tr>
      <w:tr w:rsidR="00E91F16" w:rsidRPr="00323065" w14:paraId="6DC47CD9" w14:textId="77777777" w:rsidTr="00730FDC">
        <w:trPr>
          <w:trHeight w:val="357"/>
        </w:trPr>
        <w:tc>
          <w:tcPr>
            <w:tcW w:w="3731" w:type="pct"/>
            <w:shd w:val="clear" w:color="auto" w:fill="auto"/>
          </w:tcPr>
          <w:p w14:paraId="7416547B" w14:textId="77777777" w:rsidR="00E91F16" w:rsidRPr="00323065" w:rsidRDefault="00E91F16" w:rsidP="00145401">
            <w:r w:rsidRPr="00323065">
              <w:rPr>
                <w:bCs/>
                <w:lang w:val="en-US"/>
              </w:rPr>
              <w:t xml:space="preserve">Others </w:t>
            </w:r>
            <w:r w:rsidRPr="00323065">
              <w:rPr>
                <w:bCs/>
                <w:i/>
                <w:iCs/>
                <w:lang w:val="en-US"/>
              </w:rPr>
              <w:t>(Specify)</w:t>
            </w:r>
          </w:p>
        </w:tc>
        <w:tc>
          <w:tcPr>
            <w:tcW w:w="1269" w:type="pct"/>
            <w:shd w:val="clear" w:color="auto" w:fill="auto"/>
            <w:noWrap/>
            <w:vAlign w:val="center"/>
          </w:tcPr>
          <w:p w14:paraId="17B3F4D6" w14:textId="77777777" w:rsidR="00E91F16" w:rsidRPr="00323065" w:rsidRDefault="00E91F16" w:rsidP="000E2F92">
            <w:pPr>
              <w:jc w:val="center"/>
              <w:rPr>
                <w:lang w:val="en-US"/>
              </w:rPr>
            </w:pPr>
            <w:r w:rsidRPr="00323065">
              <w:rPr>
                <w:lang w:val="en-US"/>
              </w:rPr>
              <w:t>xx</w:t>
            </w:r>
          </w:p>
        </w:tc>
      </w:tr>
      <w:tr w:rsidR="00E91F16" w:rsidRPr="00323065" w14:paraId="26791ED2" w14:textId="77777777" w:rsidTr="00730FDC">
        <w:trPr>
          <w:trHeight w:val="357"/>
        </w:trPr>
        <w:tc>
          <w:tcPr>
            <w:tcW w:w="3731" w:type="pct"/>
            <w:shd w:val="clear" w:color="auto" w:fill="auto"/>
          </w:tcPr>
          <w:p w14:paraId="25F67922" w14:textId="77777777" w:rsidR="00E91F16" w:rsidRPr="00323065" w:rsidRDefault="00E91F16" w:rsidP="00145401">
            <w:pPr>
              <w:rPr>
                <w:b/>
                <w:bCs/>
                <w:lang w:val="en-US"/>
              </w:rPr>
            </w:pPr>
            <w:r w:rsidRPr="00323065">
              <w:rPr>
                <w:b/>
                <w:bCs/>
              </w:rPr>
              <w:t>Total</w:t>
            </w:r>
          </w:p>
        </w:tc>
        <w:tc>
          <w:tcPr>
            <w:tcW w:w="1269" w:type="pct"/>
            <w:shd w:val="clear" w:color="auto" w:fill="auto"/>
            <w:noWrap/>
            <w:vAlign w:val="center"/>
          </w:tcPr>
          <w:p w14:paraId="7B91E131" w14:textId="77777777" w:rsidR="00E91F16" w:rsidRPr="00323065" w:rsidRDefault="00E91F16" w:rsidP="000E2F92">
            <w:pPr>
              <w:jc w:val="center"/>
              <w:rPr>
                <w:b/>
                <w:bCs/>
                <w:lang w:val="en-US"/>
              </w:rPr>
            </w:pPr>
            <w:r w:rsidRPr="00323065">
              <w:rPr>
                <w:b/>
                <w:bCs/>
                <w:lang w:val="en-US"/>
              </w:rPr>
              <w:t>xx</w:t>
            </w:r>
          </w:p>
        </w:tc>
      </w:tr>
    </w:tbl>
    <w:p w14:paraId="0E2EF757" w14:textId="666F4E9F" w:rsidR="00E91F16" w:rsidRDefault="00E91F16" w:rsidP="00145401">
      <w:pPr>
        <w:rPr>
          <w:i/>
          <w:iCs/>
          <w:sz w:val="22"/>
          <w:szCs w:val="22"/>
        </w:rPr>
      </w:pPr>
    </w:p>
    <w:p w14:paraId="5D9010DA" w14:textId="749204A6" w:rsidR="00E91F16" w:rsidRPr="00145401" w:rsidRDefault="00E91F16" w:rsidP="00145401">
      <w:pPr>
        <w:pStyle w:val="ListParagraph"/>
        <w:numPr>
          <w:ilvl w:val="0"/>
          <w:numId w:val="50"/>
        </w:numPr>
        <w:autoSpaceDE/>
        <w:autoSpaceDN/>
        <w:contextualSpacing/>
        <w:rPr>
          <w:b/>
          <w:bCs/>
          <w:sz w:val="22"/>
          <w:szCs w:val="22"/>
        </w:rPr>
      </w:pPr>
      <w:r>
        <w:rPr>
          <w:i/>
          <w:iCs/>
          <w:sz w:val="22"/>
          <w:szCs w:val="22"/>
        </w:rPr>
        <w:t xml:space="preserve"> </w:t>
      </w:r>
      <w:r w:rsidRPr="0052102B">
        <w:rPr>
          <w:b/>
          <w:bCs/>
          <w:sz w:val="22"/>
          <w:szCs w:val="22"/>
          <w:lang w:val="en-US"/>
        </w:rPr>
        <w:t>Own Source Revenue Categorized as exchange.</w:t>
      </w:r>
    </w:p>
    <w:tbl>
      <w:tblPr>
        <w:tblW w:w="4905"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821"/>
        <w:gridCol w:w="2320"/>
      </w:tblGrid>
      <w:tr w:rsidR="00E91F16" w:rsidRPr="00323065" w14:paraId="71DFB269" w14:textId="77777777" w:rsidTr="00730FDC">
        <w:trPr>
          <w:trHeight w:val="349"/>
        </w:trPr>
        <w:tc>
          <w:tcPr>
            <w:tcW w:w="3731" w:type="pct"/>
            <w:shd w:val="clear" w:color="auto" w:fill="0070C0"/>
            <w:vAlign w:val="bottom"/>
          </w:tcPr>
          <w:p w14:paraId="7AE35FAC" w14:textId="77777777" w:rsidR="00E91F16" w:rsidRPr="00323065" w:rsidRDefault="00E91F16" w:rsidP="00145401">
            <w:pPr>
              <w:rPr>
                <w:b/>
                <w:bCs/>
                <w:lang w:val="en-US"/>
              </w:rPr>
            </w:pPr>
            <w:r w:rsidRPr="00323065">
              <w:rPr>
                <w:b/>
                <w:bCs/>
                <w:lang w:val="en-US"/>
              </w:rPr>
              <w:t>Description</w:t>
            </w:r>
          </w:p>
        </w:tc>
        <w:tc>
          <w:tcPr>
            <w:tcW w:w="1269" w:type="pct"/>
            <w:shd w:val="clear" w:color="auto" w:fill="0070C0"/>
            <w:noWrap/>
            <w:vAlign w:val="center"/>
            <w:hideMark/>
          </w:tcPr>
          <w:p w14:paraId="7FDA3993" w14:textId="77777777" w:rsidR="00E91F16" w:rsidRPr="00323065" w:rsidRDefault="00E91F16" w:rsidP="00145401">
            <w:pPr>
              <w:jc w:val="center"/>
              <w:rPr>
                <w:b/>
                <w:bCs/>
                <w:lang w:val="en-US"/>
              </w:rPr>
            </w:pPr>
            <w:r w:rsidRPr="00323065">
              <w:rPr>
                <w:b/>
                <w:bCs/>
                <w:sz w:val="22"/>
                <w:szCs w:val="22"/>
                <w:lang w:val="en-US"/>
              </w:rPr>
              <w:t>Insert current FY</w:t>
            </w:r>
          </w:p>
        </w:tc>
      </w:tr>
      <w:tr w:rsidR="00E91F16" w:rsidRPr="00323065" w14:paraId="4064B0D0" w14:textId="77777777" w:rsidTr="00730FDC">
        <w:trPr>
          <w:trHeight w:val="349"/>
        </w:trPr>
        <w:tc>
          <w:tcPr>
            <w:tcW w:w="3731" w:type="pct"/>
            <w:shd w:val="clear" w:color="auto" w:fill="0070C0"/>
            <w:vAlign w:val="bottom"/>
            <w:hideMark/>
          </w:tcPr>
          <w:p w14:paraId="2DCC69A5" w14:textId="77777777" w:rsidR="00E91F16" w:rsidRPr="00323065" w:rsidRDefault="00E91F16" w:rsidP="00145401">
            <w:pPr>
              <w:rPr>
                <w:b/>
                <w:bCs/>
                <w:lang w:val="en-US"/>
              </w:rPr>
            </w:pPr>
            <w:r w:rsidRPr="00323065">
              <w:rPr>
                <w:b/>
                <w:bCs/>
                <w:lang w:val="en-US"/>
              </w:rPr>
              <w:t> </w:t>
            </w:r>
          </w:p>
        </w:tc>
        <w:tc>
          <w:tcPr>
            <w:tcW w:w="1269" w:type="pct"/>
            <w:shd w:val="clear" w:color="auto" w:fill="0070C0"/>
            <w:noWrap/>
            <w:hideMark/>
          </w:tcPr>
          <w:p w14:paraId="15FDB064" w14:textId="77777777" w:rsidR="00E91F16" w:rsidRPr="00323065" w:rsidRDefault="00E91F16" w:rsidP="00145401">
            <w:pPr>
              <w:jc w:val="center"/>
              <w:rPr>
                <w:b/>
                <w:bCs/>
                <w:lang w:val="en-US"/>
              </w:rPr>
            </w:pPr>
            <w:r w:rsidRPr="00323065">
              <w:rPr>
                <w:b/>
                <w:bCs/>
                <w:sz w:val="22"/>
                <w:szCs w:val="22"/>
                <w:lang w:val="en-US"/>
              </w:rPr>
              <w:t>Kshs.</w:t>
            </w:r>
          </w:p>
        </w:tc>
      </w:tr>
      <w:tr w:rsidR="00E91F16" w:rsidRPr="00323065" w14:paraId="007268A8" w14:textId="77777777" w:rsidTr="00730FDC">
        <w:trPr>
          <w:trHeight w:val="349"/>
        </w:trPr>
        <w:tc>
          <w:tcPr>
            <w:tcW w:w="3731" w:type="pct"/>
            <w:shd w:val="clear" w:color="auto" w:fill="auto"/>
          </w:tcPr>
          <w:p w14:paraId="71DFF626" w14:textId="77777777" w:rsidR="00E91F16" w:rsidRPr="00323065" w:rsidRDefault="00E91F16" w:rsidP="00145401">
            <w:pPr>
              <w:rPr>
                <w:bCs/>
                <w:lang w:val="en-US"/>
              </w:rPr>
            </w:pPr>
            <w:r w:rsidRPr="00323065">
              <w:t>Property Rent</w:t>
            </w:r>
          </w:p>
        </w:tc>
        <w:tc>
          <w:tcPr>
            <w:tcW w:w="1269" w:type="pct"/>
            <w:shd w:val="clear" w:color="auto" w:fill="auto"/>
            <w:noWrap/>
            <w:vAlign w:val="center"/>
          </w:tcPr>
          <w:p w14:paraId="37F300CC" w14:textId="77777777" w:rsidR="00E91F16" w:rsidRPr="00323065" w:rsidRDefault="00E91F16" w:rsidP="000E2F92">
            <w:pPr>
              <w:jc w:val="center"/>
              <w:rPr>
                <w:lang w:val="en-US"/>
              </w:rPr>
            </w:pPr>
            <w:r w:rsidRPr="00323065">
              <w:rPr>
                <w:lang w:val="en-US"/>
              </w:rPr>
              <w:t>xx</w:t>
            </w:r>
          </w:p>
        </w:tc>
      </w:tr>
      <w:tr w:rsidR="00E91F16" w:rsidRPr="00323065" w14:paraId="08EA71E4" w14:textId="77777777" w:rsidTr="00730FDC">
        <w:trPr>
          <w:trHeight w:val="349"/>
        </w:trPr>
        <w:tc>
          <w:tcPr>
            <w:tcW w:w="3731" w:type="pct"/>
            <w:shd w:val="clear" w:color="auto" w:fill="auto"/>
          </w:tcPr>
          <w:p w14:paraId="4025A0A4" w14:textId="77777777" w:rsidR="00E91F16" w:rsidRPr="00323065" w:rsidRDefault="00E91F16" w:rsidP="00145401">
            <w:pPr>
              <w:rPr>
                <w:bCs/>
                <w:lang w:val="en-US"/>
              </w:rPr>
            </w:pPr>
            <w:r w:rsidRPr="00323065">
              <w:t>Parking Fees</w:t>
            </w:r>
          </w:p>
        </w:tc>
        <w:tc>
          <w:tcPr>
            <w:tcW w:w="1269" w:type="pct"/>
            <w:shd w:val="clear" w:color="auto" w:fill="auto"/>
            <w:noWrap/>
            <w:vAlign w:val="center"/>
          </w:tcPr>
          <w:p w14:paraId="7E90827A" w14:textId="77777777" w:rsidR="00E91F16" w:rsidRPr="00323065" w:rsidRDefault="00E91F16" w:rsidP="000E2F92">
            <w:pPr>
              <w:jc w:val="center"/>
              <w:rPr>
                <w:lang w:val="en-US"/>
              </w:rPr>
            </w:pPr>
            <w:r w:rsidRPr="00323065">
              <w:rPr>
                <w:lang w:val="en-US"/>
              </w:rPr>
              <w:t>xx</w:t>
            </w:r>
          </w:p>
        </w:tc>
      </w:tr>
      <w:tr w:rsidR="00E91F16" w:rsidRPr="00323065" w14:paraId="27455518" w14:textId="77777777" w:rsidTr="00730FDC">
        <w:trPr>
          <w:trHeight w:val="349"/>
        </w:trPr>
        <w:tc>
          <w:tcPr>
            <w:tcW w:w="3731" w:type="pct"/>
            <w:shd w:val="clear" w:color="auto" w:fill="auto"/>
          </w:tcPr>
          <w:p w14:paraId="251FFD24" w14:textId="77777777" w:rsidR="00E91F16" w:rsidRPr="00323065" w:rsidRDefault="00E91F16" w:rsidP="00145401">
            <w:pPr>
              <w:rPr>
                <w:bCs/>
                <w:lang w:val="en-US"/>
              </w:rPr>
            </w:pPr>
            <w:r w:rsidRPr="00323065">
              <w:t>Market Fees</w:t>
            </w:r>
          </w:p>
        </w:tc>
        <w:tc>
          <w:tcPr>
            <w:tcW w:w="1269" w:type="pct"/>
            <w:shd w:val="clear" w:color="auto" w:fill="auto"/>
            <w:noWrap/>
            <w:vAlign w:val="center"/>
          </w:tcPr>
          <w:p w14:paraId="573F023A" w14:textId="77777777" w:rsidR="00E91F16" w:rsidRPr="00323065" w:rsidRDefault="00E91F16" w:rsidP="000E2F92">
            <w:pPr>
              <w:jc w:val="center"/>
              <w:rPr>
                <w:lang w:val="en-US"/>
              </w:rPr>
            </w:pPr>
            <w:r w:rsidRPr="00323065">
              <w:rPr>
                <w:lang w:val="en-US"/>
              </w:rPr>
              <w:t>xx</w:t>
            </w:r>
          </w:p>
        </w:tc>
      </w:tr>
      <w:tr w:rsidR="00E91F16" w:rsidRPr="00323065" w14:paraId="38CC47F3" w14:textId="77777777" w:rsidTr="00730FDC">
        <w:trPr>
          <w:trHeight w:val="349"/>
        </w:trPr>
        <w:tc>
          <w:tcPr>
            <w:tcW w:w="3731" w:type="pct"/>
            <w:shd w:val="clear" w:color="auto" w:fill="auto"/>
          </w:tcPr>
          <w:p w14:paraId="29DE5462" w14:textId="77777777" w:rsidR="00E91F16" w:rsidRPr="00323065" w:rsidRDefault="00E91F16" w:rsidP="00145401">
            <w:pPr>
              <w:rPr>
                <w:bCs/>
                <w:lang w:val="en-US"/>
              </w:rPr>
            </w:pPr>
            <w:r w:rsidRPr="00323065">
              <w:t>Advertising</w:t>
            </w:r>
          </w:p>
        </w:tc>
        <w:tc>
          <w:tcPr>
            <w:tcW w:w="1269" w:type="pct"/>
            <w:shd w:val="clear" w:color="auto" w:fill="auto"/>
            <w:noWrap/>
            <w:vAlign w:val="center"/>
          </w:tcPr>
          <w:p w14:paraId="51580533" w14:textId="77777777" w:rsidR="00E91F16" w:rsidRPr="00323065" w:rsidRDefault="00E91F16" w:rsidP="000E2F92">
            <w:pPr>
              <w:jc w:val="center"/>
              <w:rPr>
                <w:lang w:val="en-US"/>
              </w:rPr>
            </w:pPr>
            <w:r w:rsidRPr="00323065">
              <w:rPr>
                <w:lang w:val="en-US"/>
              </w:rPr>
              <w:t>xx</w:t>
            </w:r>
          </w:p>
        </w:tc>
      </w:tr>
      <w:tr w:rsidR="00E91F16" w:rsidRPr="00323065" w14:paraId="1C23345D" w14:textId="77777777" w:rsidTr="00730FDC">
        <w:trPr>
          <w:trHeight w:val="349"/>
        </w:trPr>
        <w:tc>
          <w:tcPr>
            <w:tcW w:w="3731" w:type="pct"/>
            <w:shd w:val="clear" w:color="auto" w:fill="auto"/>
          </w:tcPr>
          <w:p w14:paraId="0FF107A0" w14:textId="77777777" w:rsidR="00E91F16" w:rsidRPr="00323065" w:rsidRDefault="00E91F16" w:rsidP="00145401">
            <w:pPr>
              <w:rPr>
                <w:bCs/>
                <w:lang w:val="en-US"/>
              </w:rPr>
            </w:pPr>
            <w:r w:rsidRPr="00323065">
              <w:t>Hospital Fees</w:t>
            </w:r>
          </w:p>
        </w:tc>
        <w:tc>
          <w:tcPr>
            <w:tcW w:w="1269" w:type="pct"/>
            <w:shd w:val="clear" w:color="auto" w:fill="auto"/>
            <w:noWrap/>
            <w:vAlign w:val="center"/>
          </w:tcPr>
          <w:p w14:paraId="2CBE5081" w14:textId="77777777" w:rsidR="00E91F16" w:rsidRPr="00323065" w:rsidRDefault="00E91F16" w:rsidP="000E2F92">
            <w:pPr>
              <w:jc w:val="center"/>
              <w:rPr>
                <w:lang w:val="en-US"/>
              </w:rPr>
            </w:pPr>
            <w:r w:rsidRPr="00323065">
              <w:rPr>
                <w:lang w:val="en-US"/>
              </w:rPr>
              <w:t>xx</w:t>
            </w:r>
          </w:p>
        </w:tc>
      </w:tr>
      <w:tr w:rsidR="00E91F16" w:rsidRPr="00323065" w14:paraId="4312D922" w14:textId="77777777" w:rsidTr="00730FDC">
        <w:trPr>
          <w:trHeight w:val="349"/>
        </w:trPr>
        <w:tc>
          <w:tcPr>
            <w:tcW w:w="3731" w:type="pct"/>
            <w:shd w:val="clear" w:color="auto" w:fill="auto"/>
          </w:tcPr>
          <w:p w14:paraId="0D9CA2EA" w14:textId="77777777" w:rsidR="00E91F16" w:rsidRPr="00323065" w:rsidRDefault="00E91F16" w:rsidP="00145401">
            <w:pPr>
              <w:rPr>
                <w:bCs/>
                <w:lang w:val="en-US"/>
              </w:rPr>
            </w:pPr>
            <w:r w:rsidRPr="00323065">
              <w:t>Hire of County Assets</w:t>
            </w:r>
          </w:p>
        </w:tc>
        <w:tc>
          <w:tcPr>
            <w:tcW w:w="1269" w:type="pct"/>
            <w:shd w:val="clear" w:color="auto" w:fill="auto"/>
            <w:noWrap/>
            <w:vAlign w:val="center"/>
          </w:tcPr>
          <w:p w14:paraId="4D22974A" w14:textId="77777777" w:rsidR="00E91F16" w:rsidRPr="00323065" w:rsidRDefault="00E91F16" w:rsidP="000E2F92">
            <w:pPr>
              <w:jc w:val="center"/>
              <w:rPr>
                <w:lang w:val="en-US"/>
              </w:rPr>
            </w:pPr>
            <w:r w:rsidRPr="00323065">
              <w:rPr>
                <w:lang w:val="en-US"/>
              </w:rPr>
              <w:t>xx</w:t>
            </w:r>
          </w:p>
        </w:tc>
      </w:tr>
      <w:tr w:rsidR="00E91F16" w:rsidRPr="00323065" w14:paraId="388AD282" w14:textId="77777777" w:rsidTr="00730FDC">
        <w:trPr>
          <w:trHeight w:val="349"/>
        </w:trPr>
        <w:tc>
          <w:tcPr>
            <w:tcW w:w="3731" w:type="pct"/>
            <w:shd w:val="clear" w:color="auto" w:fill="auto"/>
          </w:tcPr>
          <w:p w14:paraId="4520D2BB" w14:textId="77777777" w:rsidR="00E91F16" w:rsidRPr="00323065" w:rsidRDefault="00E91F16" w:rsidP="00145401">
            <w:pPr>
              <w:rPr>
                <w:bCs/>
                <w:lang w:val="en-US"/>
              </w:rPr>
            </w:pPr>
            <w:r w:rsidRPr="00323065">
              <w:t xml:space="preserve">Sale of assets </w:t>
            </w:r>
          </w:p>
        </w:tc>
        <w:tc>
          <w:tcPr>
            <w:tcW w:w="1269" w:type="pct"/>
            <w:shd w:val="clear" w:color="auto" w:fill="auto"/>
            <w:noWrap/>
            <w:vAlign w:val="center"/>
          </w:tcPr>
          <w:p w14:paraId="1741208F" w14:textId="77777777" w:rsidR="00E91F16" w:rsidRPr="00323065" w:rsidRDefault="00E91F16" w:rsidP="000E2F92">
            <w:pPr>
              <w:jc w:val="center"/>
              <w:rPr>
                <w:lang w:val="en-US"/>
              </w:rPr>
            </w:pPr>
            <w:r w:rsidRPr="00323065">
              <w:rPr>
                <w:lang w:val="en-US"/>
              </w:rPr>
              <w:t>xx</w:t>
            </w:r>
          </w:p>
        </w:tc>
      </w:tr>
      <w:tr w:rsidR="00E91F16" w:rsidRPr="00323065" w14:paraId="50CE98F6" w14:textId="77777777" w:rsidTr="00730FDC">
        <w:trPr>
          <w:trHeight w:val="349"/>
        </w:trPr>
        <w:tc>
          <w:tcPr>
            <w:tcW w:w="3731" w:type="pct"/>
            <w:shd w:val="clear" w:color="auto" w:fill="auto"/>
          </w:tcPr>
          <w:p w14:paraId="40BAA6C9" w14:textId="77777777" w:rsidR="00E91F16" w:rsidRPr="00323065" w:rsidRDefault="00E91F16" w:rsidP="00145401">
            <w:pPr>
              <w:rPr>
                <w:bCs/>
                <w:lang w:val="en-US"/>
              </w:rPr>
            </w:pPr>
            <w:r w:rsidRPr="00323065">
              <w:t>Park Fees</w:t>
            </w:r>
          </w:p>
        </w:tc>
        <w:tc>
          <w:tcPr>
            <w:tcW w:w="1269" w:type="pct"/>
            <w:shd w:val="clear" w:color="auto" w:fill="auto"/>
            <w:noWrap/>
            <w:vAlign w:val="center"/>
          </w:tcPr>
          <w:p w14:paraId="539D3387" w14:textId="77777777" w:rsidR="00E91F16" w:rsidRPr="00323065" w:rsidRDefault="00E91F16" w:rsidP="000E2F92">
            <w:pPr>
              <w:jc w:val="center"/>
              <w:rPr>
                <w:lang w:val="en-US"/>
              </w:rPr>
            </w:pPr>
            <w:r w:rsidRPr="00323065">
              <w:rPr>
                <w:lang w:val="en-US"/>
              </w:rPr>
              <w:t>xx</w:t>
            </w:r>
          </w:p>
        </w:tc>
      </w:tr>
      <w:tr w:rsidR="00E91F16" w:rsidRPr="00323065" w14:paraId="66A49F1B" w14:textId="77777777" w:rsidTr="00730FDC">
        <w:trPr>
          <w:trHeight w:val="349"/>
        </w:trPr>
        <w:tc>
          <w:tcPr>
            <w:tcW w:w="3731" w:type="pct"/>
            <w:shd w:val="clear" w:color="auto" w:fill="auto"/>
          </w:tcPr>
          <w:p w14:paraId="20CEE3D2" w14:textId="77777777" w:rsidR="00E91F16" w:rsidRPr="00323065" w:rsidRDefault="00E91F16" w:rsidP="00145401">
            <w:r w:rsidRPr="00323065">
              <w:rPr>
                <w:bCs/>
                <w:lang w:val="en-US"/>
              </w:rPr>
              <w:t xml:space="preserve">Others </w:t>
            </w:r>
            <w:r w:rsidRPr="00323065">
              <w:rPr>
                <w:bCs/>
                <w:i/>
                <w:iCs/>
                <w:lang w:val="en-US"/>
              </w:rPr>
              <w:t>(Specify)</w:t>
            </w:r>
          </w:p>
        </w:tc>
        <w:tc>
          <w:tcPr>
            <w:tcW w:w="1269" w:type="pct"/>
            <w:shd w:val="clear" w:color="auto" w:fill="auto"/>
            <w:noWrap/>
            <w:vAlign w:val="center"/>
          </w:tcPr>
          <w:p w14:paraId="3C06A995" w14:textId="77777777" w:rsidR="00E91F16" w:rsidRPr="00323065" w:rsidRDefault="00E91F16" w:rsidP="000E2F92">
            <w:pPr>
              <w:jc w:val="center"/>
              <w:rPr>
                <w:lang w:val="en-US"/>
              </w:rPr>
            </w:pPr>
            <w:r w:rsidRPr="00323065">
              <w:rPr>
                <w:lang w:val="en-US"/>
              </w:rPr>
              <w:t>xx</w:t>
            </w:r>
          </w:p>
        </w:tc>
      </w:tr>
      <w:tr w:rsidR="00E91F16" w:rsidRPr="00323065" w14:paraId="42E89B4B" w14:textId="77777777" w:rsidTr="00730FDC">
        <w:trPr>
          <w:trHeight w:val="349"/>
        </w:trPr>
        <w:tc>
          <w:tcPr>
            <w:tcW w:w="3731" w:type="pct"/>
            <w:shd w:val="clear" w:color="auto" w:fill="auto"/>
          </w:tcPr>
          <w:p w14:paraId="5478B0D0" w14:textId="77777777" w:rsidR="00E91F16" w:rsidRPr="00323065" w:rsidRDefault="00E91F16" w:rsidP="00145401">
            <w:pPr>
              <w:rPr>
                <w:b/>
                <w:bCs/>
                <w:lang w:val="en-US"/>
              </w:rPr>
            </w:pPr>
            <w:r w:rsidRPr="00323065">
              <w:rPr>
                <w:b/>
                <w:bCs/>
              </w:rPr>
              <w:t>Total</w:t>
            </w:r>
          </w:p>
        </w:tc>
        <w:tc>
          <w:tcPr>
            <w:tcW w:w="1269" w:type="pct"/>
            <w:shd w:val="clear" w:color="auto" w:fill="auto"/>
            <w:noWrap/>
            <w:vAlign w:val="center"/>
          </w:tcPr>
          <w:p w14:paraId="35240BE2" w14:textId="77777777" w:rsidR="00E91F16" w:rsidRPr="00323065" w:rsidRDefault="00E91F16" w:rsidP="000E2F92">
            <w:pPr>
              <w:jc w:val="center"/>
              <w:rPr>
                <w:b/>
                <w:bCs/>
                <w:lang w:val="en-US"/>
              </w:rPr>
            </w:pPr>
            <w:r w:rsidRPr="00323065">
              <w:rPr>
                <w:b/>
                <w:bCs/>
                <w:lang w:val="en-US"/>
              </w:rPr>
              <w:t>xx</w:t>
            </w:r>
          </w:p>
        </w:tc>
      </w:tr>
    </w:tbl>
    <w:p w14:paraId="709A5CF1" w14:textId="77777777" w:rsidR="00E91F16" w:rsidRDefault="00E91F16" w:rsidP="00145401">
      <w:pPr>
        <w:spacing w:before="120" w:after="120"/>
        <w:rPr>
          <w:i/>
          <w:iCs/>
          <w:sz w:val="22"/>
          <w:szCs w:val="22"/>
        </w:rPr>
      </w:pPr>
    </w:p>
    <w:p w14:paraId="6CEC7B70" w14:textId="77777777" w:rsidR="00E91F16" w:rsidRPr="00CB0BAA" w:rsidRDefault="00E91F16" w:rsidP="00145401">
      <w:pPr>
        <w:spacing w:before="120" w:after="120"/>
        <w:rPr>
          <w:i/>
          <w:iCs/>
          <w:sz w:val="22"/>
          <w:szCs w:val="22"/>
        </w:rPr>
      </w:pPr>
      <w:r w:rsidRPr="00220E9F">
        <w:rPr>
          <w:i/>
          <w:iCs/>
          <w:sz w:val="22"/>
          <w:szCs w:val="22"/>
        </w:rPr>
        <w:t>(The total of own source revenue should tally with disbursements from county receiver</w:t>
      </w:r>
      <w:r>
        <w:rPr>
          <w:i/>
          <w:iCs/>
          <w:sz w:val="22"/>
          <w:szCs w:val="22"/>
        </w:rPr>
        <w:t xml:space="preserve">s </w:t>
      </w:r>
      <w:r w:rsidRPr="00220E9F">
        <w:rPr>
          <w:i/>
          <w:iCs/>
          <w:sz w:val="22"/>
          <w:szCs w:val="22"/>
        </w:rPr>
        <w:t>of revenue)</w:t>
      </w:r>
    </w:p>
    <w:p w14:paraId="01D658FF" w14:textId="77777777" w:rsidR="00C86DF8" w:rsidRDefault="00C86DF8" w:rsidP="00145401">
      <w:pPr>
        <w:pStyle w:val="ListParagraph"/>
        <w:ind w:left="360" w:right="-20"/>
        <w:jc w:val="both"/>
        <w:rPr>
          <w:b/>
          <w:bCs/>
        </w:rPr>
      </w:pPr>
    </w:p>
    <w:p w14:paraId="717BC34D" w14:textId="25B73E1B" w:rsidR="000604C2" w:rsidRDefault="000604C2" w:rsidP="00E26345">
      <w:pPr>
        <w:pStyle w:val="ListParagraph"/>
        <w:numPr>
          <w:ilvl w:val="0"/>
          <w:numId w:val="42"/>
        </w:numPr>
        <w:spacing w:line="360" w:lineRule="auto"/>
        <w:ind w:right="-20"/>
        <w:jc w:val="both"/>
        <w:rPr>
          <w:b/>
          <w:bCs/>
        </w:rPr>
      </w:pPr>
      <w:r>
        <w:rPr>
          <w:b/>
          <w:bCs/>
        </w:rPr>
        <w:t>Miscellaneous Revenue</w:t>
      </w:r>
    </w:p>
    <w:p w14:paraId="7265AC91" w14:textId="77777777" w:rsidR="000604C2" w:rsidRDefault="000604C2" w:rsidP="000604C2">
      <w:pPr>
        <w:ind w:left="360"/>
        <w:rPr>
          <w:b/>
          <w:bC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84"/>
        <w:gridCol w:w="2234"/>
      </w:tblGrid>
      <w:tr w:rsidR="000604C2" w:rsidRPr="00953054" w14:paraId="38B4C09E" w14:textId="77777777" w:rsidTr="00105FF4">
        <w:trPr>
          <w:trHeight w:val="401"/>
        </w:trPr>
        <w:tc>
          <w:tcPr>
            <w:tcW w:w="3801" w:type="pct"/>
            <w:vMerge w:val="restart"/>
            <w:shd w:val="clear" w:color="auto" w:fill="0070C0"/>
            <w:hideMark/>
          </w:tcPr>
          <w:p w14:paraId="3610E980" w14:textId="77777777" w:rsidR="000604C2" w:rsidRPr="00953054" w:rsidRDefault="000604C2" w:rsidP="002122A0">
            <w:pPr>
              <w:autoSpaceDE/>
              <w:autoSpaceDN/>
              <w:spacing w:line="276" w:lineRule="auto"/>
              <w:jc w:val="both"/>
              <w:rPr>
                <w:b/>
                <w:bCs/>
                <w:sz w:val="22"/>
                <w:szCs w:val="22"/>
                <w:lang w:eastAsia="en-GB"/>
              </w:rPr>
            </w:pPr>
            <w:bookmarkStart w:id="91" w:name="_Hlk118286087"/>
            <w:r w:rsidRPr="00953054">
              <w:rPr>
                <w:b/>
                <w:bCs/>
                <w:sz w:val="22"/>
                <w:szCs w:val="22"/>
                <w:lang w:eastAsia="en-GB"/>
              </w:rPr>
              <w:t>Nature of Revenue</w:t>
            </w:r>
          </w:p>
        </w:tc>
        <w:tc>
          <w:tcPr>
            <w:tcW w:w="1199" w:type="pct"/>
            <w:shd w:val="clear" w:color="auto" w:fill="0070C0"/>
            <w:vAlign w:val="center"/>
            <w:hideMark/>
          </w:tcPr>
          <w:p w14:paraId="41DAA83E" w14:textId="77777777" w:rsidR="000604C2" w:rsidRPr="00EA1AFE" w:rsidRDefault="000604C2" w:rsidP="00105FF4">
            <w:pPr>
              <w:jc w:val="center"/>
              <w:rPr>
                <w:b/>
                <w:bCs/>
                <w:sz w:val="22"/>
                <w:szCs w:val="22"/>
                <w:lang w:eastAsia="en-GB"/>
              </w:rPr>
            </w:pPr>
            <w:r w:rsidRPr="00EA1AFE">
              <w:rPr>
                <w:b/>
                <w:bCs/>
                <w:sz w:val="22"/>
                <w:szCs w:val="22"/>
                <w:lang w:eastAsia="en-GB"/>
              </w:rPr>
              <w:t>Insert</w:t>
            </w:r>
          </w:p>
          <w:p w14:paraId="7C753D11" w14:textId="77777777" w:rsidR="000604C2" w:rsidRPr="00EA1AFE" w:rsidRDefault="000604C2" w:rsidP="00105FF4">
            <w:pPr>
              <w:jc w:val="center"/>
              <w:rPr>
                <w:b/>
                <w:bCs/>
                <w:sz w:val="22"/>
                <w:szCs w:val="22"/>
                <w:lang w:eastAsia="en-GB"/>
              </w:rPr>
            </w:pPr>
            <w:r w:rsidRPr="00EA1AFE">
              <w:rPr>
                <w:b/>
                <w:bCs/>
                <w:sz w:val="22"/>
                <w:szCs w:val="22"/>
                <w:lang w:eastAsia="en-GB"/>
              </w:rPr>
              <w:t>Current FY</w:t>
            </w:r>
          </w:p>
        </w:tc>
      </w:tr>
      <w:tr w:rsidR="000604C2" w:rsidRPr="00953054" w14:paraId="0758F6CE" w14:textId="77777777" w:rsidTr="00105FF4">
        <w:trPr>
          <w:trHeight w:val="36"/>
        </w:trPr>
        <w:tc>
          <w:tcPr>
            <w:tcW w:w="3801" w:type="pct"/>
            <w:vMerge/>
            <w:shd w:val="clear" w:color="auto" w:fill="0070C0"/>
            <w:vAlign w:val="center"/>
            <w:hideMark/>
          </w:tcPr>
          <w:p w14:paraId="094E4897" w14:textId="77777777" w:rsidR="000604C2" w:rsidRPr="00953054" w:rsidRDefault="000604C2" w:rsidP="002122A0">
            <w:pPr>
              <w:autoSpaceDE/>
              <w:autoSpaceDN/>
              <w:spacing w:line="276" w:lineRule="auto"/>
              <w:jc w:val="both"/>
              <w:rPr>
                <w:b/>
                <w:bCs/>
                <w:sz w:val="22"/>
                <w:szCs w:val="22"/>
                <w:lang w:eastAsia="en-GB"/>
              </w:rPr>
            </w:pPr>
          </w:p>
        </w:tc>
        <w:tc>
          <w:tcPr>
            <w:tcW w:w="1199" w:type="pct"/>
            <w:shd w:val="clear" w:color="auto" w:fill="0070C0"/>
            <w:vAlign w:val="center"/>
            <w:hideMark/>
          </w:tcPr>
          <w:p w14:paraId="1B437E82" w14:textId="77777777" w:rsidR="000604C2" w:rsidRPr="00EA1AFE" w:rsidRDefault="000604C2" w:rsidP="00105FF4">
            <w:pPr>
              <w:jc w:val="center"/>
              <w:rPr>
                <w:b/>
                <w:bCs/>
                <w:sz w:val="22"/>
                <w:szCs w:val="22"/>
                <w:lang w:eastAsia="en-GB"/>
              </w:rPr>
            </w:pPr>
            <w:r w:rsidRPr="00EA1AFE">
              <w:rPr>
                <w:b/>
                <w:bCs/>
                <w:sz w:val="22"/>
                <w:szCs w:val="22"/>
                <w:lang w:eastAsia="en-GB"/>
              </w:rPr>
              <w:t>Kshs</w:t>
            </w:r>
          </w:p>
        </w:tc>
      </w:tr>
      <w:tr w:rsidR="000604C2" w:rsidRPr="00953054" w14:paraId="76CB68DD" w14:textId="77777777" w:rsidTr="00105FF4">
        <w:trPr>
          <w:trHeight w:val="340"/>
        </w:trPr>
        <w:tc>
          <w:tcPr>
            <w:tcW w:w="3801" w:type="pct"/>
            <w:shd w:val="clear" w:color="auto" w:fill="auto"/>
            <w:vAlign w:val="bottom"/>
            <w:hideMark/>
          </w:tcPr>
          <w:p w14:paraId="7B00EB70" w14:textId="77777777" w:rsidR="000604C2" w:rsidRPr="00953054" w:rsidRDefault="000604C2" w:rsidP="002122A0">
            <w:pPr>
              <w:autoSpaceDE/>
              <w:autoSpaceDN/>
              <w:spacing w:line="276" w:lineRule="auto"/>
              <w:jc w:val="both"/>
              <w:rPr>
                <w:sz w:val="22"/>
                <w:szCs w:val="22"/>
                <w:lang w:eastAsia="en-GB"/>
              </w:rPr>
            </w:pPr>
            <w:r w:rsidRPr="00953054">
              <w:rPr>
                <w:sz w:val="22"/>
                <w:szCs w:val="22"/>
                <w:lang w:eastAsia="en-GB"/>
              </w:rPr>
              <w:t>In kind grants and donations</w:t>
            </w:r>
          </w:p>
        </w:tc>
        <w:tc>
          <w:tcPr>
            <w:tcW w:w="1199" w:type="pct"/>
            <w:shd w:val="clear" w:color="auto" w:fill="auto"/>
            <w:vAlign w:val="center"/>
            <w:hideMark/>
          </w:tcPr>
          <w:p w14:paraId="6D552723" w14:textId="77777777" w:rsidR="000604C2" w:rsidRPr="00953054" w:rsidRDefault="000604C2" w:rsidP="00105FF4">
            <w:pPr>
              <w:jc w:val="center"/>
              <w:rPr>
                <w:sz w:val="22"/>
                <w:szCs w:val="22"/>
                <w:lang w:eastAsia="en-GB"/>
              </w:rPr>
            </w:pPr>
            <w:r w:rsidRPr="00953054">
              <w:rPr>
                <w:sz w:val="22"/>
                <w:szCs w:val="22"/>
                <w:lang w:eastAsia="en-GB"/>
              </w:rPr>
              <w:t>xxx</w:t>
            </w:r>
          </w:p>
        </w:tc>
      </w:tr>
      <w:tr w:rsidR="000604C2" w:rsidRPr="00953054" w14:paraId="23B3CC31" w14:textId="77777777" w:rsidTr="00105FF4">
        <w:trPr>
          <w:trHeight w:val="340"/>
        </w:trPr>
        <w:tc>
          <w:tcPr>
            <w:tcW w:w="3801" w:type="pct"/>
            <w:shd w:val="clear" w:color="auto" w:fill="auto"/>
            <w:vAlign w:val="bottom"/>
            <w:hideMark/>
          </w:tcPr>
          <w:p w14:paraId="7482EFED" w14:textId="77777777" w:rsidR="000604C2" w:rsidRPr="00953054" w:rsidRDefault="000604C2" w:rsidP="002122A0">
            <w:pPr>
              <w:autoSpaceDE/>
              <w:autoSpaceDN/>
              <w:spacing w:line="276" w:lineRule="auto"/>
              <w:jc w:val="both"/>
              <w:rPr>
                <w:sz w:val="22"/>
                <w:szCs w:val="22"/>
                <w:lang w:eastAsia="en-GB"/>
              </w:rPr>
            </w:pPr>
            <w:r w:rsidRPr="00953054">
              <w:rPr>
                <w:sz w:val="22"/>
                <w:szCs w:val="22"/>
                <w:lang w:eastAsia="en-GB"/>
              </w:rPr>
              <w:t>Refunds &amp; Reimbursements</w:t>
            </w:r>
          </w:p>
        </w:tc>
        <w:tc>
          <w:tcPr>
            <w:tcW w:w="1199" w:type="pct"/>
            <w:shd w:val="clear" w:color="auto" w:fill="auto"/>
            <w:vAlign w:val="center"/>
            <w:hideMark/>
          </w:tcPr>
          <w:p w14:paraId="5E3B4ADC" w14:textId="77777777" w:rsidR="000604C2" w:rsidRPr="00953054" w:rsidRDefault="000604C2" w:rsidP="00105FF4">
            <w:pPr>
              <w:jc w:val="center"/>
              <w:rPr>
                <w:sz w:val="22"/>
                <w:szCs w:val="22"/>
                <w:lang w:eastAsia="en-GB"/>
              </w:rPr>
            </w:pPr>
            <w:r w:rsidRPr="00953054">
              <w:rPr>
                <w:sz w:val="22"/>
                <w:szCs w:val="22"/>
                <w:lang w:eastAsia="en-GB"/>
              </w:rPr>
              <w:t>xxx</w:t>
            </w:r>
          </w:p>
        </w:tc>
      </w:tr>
      <w:tr w:rsidR="000604C2" w:rsidRPr="00953054" w14:paraId="6E073882" w14:textId="77777777" w:rsidTr="00105FF4">
        <w:trPr>
          <w:trHeight w:val="340"/>
        </w:trPr>
        <w:tc>
          <w:tcPr>
            <w:tcW w:w="3801" w:type="pct"/>
            <w:shd w:val="clear" w:color="auto" w:fill="auto"/>
            <w:vAlign w:val="bottom"/>
          </w:tcPr>
          <w:p w14:paraId="43AD275A" w14:textId="77777777" w:rsidR="000604C2" w:rsidRPr="00953054" w:rsidRDefault="000604C2" w:rsidP="002122A0">
            <w:pPr>
              <w:autoSpaceDE/>
              <w:autoSpaceDN/>
              <w:spacing w:line="276" w:lineRule="auto"/>
              <w:jc w:val="both"/>
              <w:rPr>
                <w:sz w:val="22"/>
                <w:szCs w:val="22"/>
                <w:lang w:eastAsia="en-GB"/>
              </w:rPr>
            </w:pPr>
            <w:r w:rsidRPr="00953054">
              <w:rPr>
                <w:sz w:val="22"/>
                <w:szCs w:val="22"/>
                <w:lang w:eastAsia="en-GB"/>
              </w:rPr>
              <w:t>Revenues not classified anywhere else</w:t>
            </w:r>
          </w:p>
        </w:tc>
        <w:tc>
          <w:tcPr>
            <w:tcW w:w="1199" w:type="pct"/>
            <w:shd w:val="clear" w:color="auto" w:fill="auto"/>
            <w:vAlign w:val="center"/>
          </w:tcPr>
          <w:p w14:paraId="64CB8055" w14:textId="77777777" w:rsidR="000604C2" w:rsidRPr="00953054" w:rsidRDefault="000604C2" w:rsidP="00105FF4">
            <w:pPr>
              <w:jc w:val="center"/>
              <w:rPr>
                <w:sz w:val="22"/>
                <w:szCs w:val="22"/>
                <w:lang w:eastAsia="en-GB"/>
              </w:rPr>
            </w:pPr>
            <w:r w:rsidRPr="00953054">
              <w:rPr>
                <w:sz w:val="22"/>
                <w:szCs w:val="22"/>
                <w:lang w:eastAsia="en-GB"/>
              </w:rPr>
              <w:t>xxx</w:t>
            </w:r>
          </w:p>
        </w:tc>
      </w:tr>
      <w:tr w:rsidR="000604C2" w:rsidRPr="00953054" w14:paraId="2F2C9883" w14:textId="77777777" w:rsidTr="00105FF4">
        <w:trPr>
          <w:trHeight w:val="340"/>
        </w:trPr>
        <w:tc>
          <w:tcPr>
            <w:tcW w:w="3801" w:type="pct"/>
            <w:shd w:val="clear" w:color="auto" w:fill="auto"/>
            <w:vAlign w:val="bottom"/>
            <w:hideMark/>
          </w:tcPr>
          <w:p w14:paraId="260FC831" w14:textId="77777777" w:rsidR="000604C2" w:rsidRPr="00953054" w:rsidRDefault="000604C2" w:rsidP="002122A0">
            <w:pPr>
              <w:autoSpaceDE/>
              <w:autoSpaceDN/>
              <w:spacing w:line="276" w:lineRule="auto"/>
              <w:jc w:val="both"/>
              <w:rPr>
                <w:b/>
                <w:bCs/>
                <w:sz w:val="22"/>
                <w:szCs w:val="22"/>
                <w:lang w:eastAsia="en-GB"/>
              </w:rPr>
            </w:pPr>
            <w:r w:rsidRPr="00953054">
              <w:rPr>
                <w:b/>
                <w:bCs/>
                <w:sz w:val="22"/>
                <w:szCs w:val="22"/>
                <w:lang w:eastAsia="en-GB"/>
              </w:rPr>
              <w:t>Total</w:t>
            </w:r>
          </w:p>
        </w:tc>
        <w:tc>
          <w:tcPr>
            <w:tcW w:w="1199" w:type="pct"/>
            <w:shd w:val="clear" w:color="auto" w:fill="auto"/>
            <w:vAlign w:val="center"/>
            <w:hideMark/>
          </w:tcPr>
          <w:p w14:paraId="467FC81B" w14:textId="77777777" w:rsidR="000604C2" w:rsidRPr="00953054" w:rsidRDefault="000604C2" w:rsidP="00105FF4">
            <w:pPr>
              <w:jc w:val="center"/>
              <w:rPr>
                <w:sz w:val="22"/>
                <w:szCs w:val="22"/>
                <w:lang w:eastAsia="en-GB"/>
              </w:rPr>
            </w:pPr>
            <w:r w:rsidRPr="00953054">
              <w:rPr>
                <w:sz w:val="22"/>
                <w:szCs w:val="22"/>
                <w:lang w:eastAsia="en-GB"/>
              </w:rPr>
              <w:t>xxx</w:t>
            </w:r>
          </w:p>
        </w:tc>
      </w:tr>
      <w:bookmarkEnd w:id="91"/>
    </w:tbl>
    <w:p w14:paraId="504718B5" w14:textId="77777777" w:rsidR="009B418D" w:rsidRPr="0061123C" w:rsidRDefault="009B418D" w:rsidP="0061123C">
      <w:pPr>
        <w:spacing w:line="360" w:lineRule="auto"/>
        <w:ind w:right="-20"/>
        <w:jc w:val="both"/>
        <w:rPr>
          <w:b/>
          <w:bCs/>
        </w:rPr>
      </w:pPr>
    </w:p>
    <w:p w14:paraId="53A4ABD7" w14:textId="77777777" w:rsidR="009B418D" w:rsidRDefault="009B418D" w:rsidP="009B418D">
      <w:pPr>
        <w:pStyle w:val="ListParagraph"/>
        <w:spacing w:line="360" w:lineRule="auto"/>
        <w:ind w:left="360" w:right="-20"/>
        <w:jc w:val="both"/>
        <w:rPr>
          <w:b/>
          <w:bCs/>
        </w:rPr>
      </w:pPr>
    </w:p>
    <w:p w14:paraId="595C30ED" w14:textId="528BAE25" w:rsidR="004B75E7" w:rsidRDefault="004B75E7" w:rsidP="009B418D">
      <w:pPr>
        <w:pStyle w:val="ListParagraph"/>
        <w:numPr>
          <w:ilvl w:val="0"/>
          <w:numId w:val="42"/>
        </w:numPr>
        <w:spacing w:line="360" w:lineRule="auto"/>
        <w:ind w:right="-20"/>
        <w:jc w:val="both"/>
        <w:rPr>
          <w:b/>
          <w:bCs/>
        </w:rPr>
      </w:pPr>
      <w:r w:rsidRPr="003211BA">
        <w:rPr>
          <w:b/>
          <w:bCs/>
        </w:rPr>
        <w:t xml:space="preserve">Other </w:t>
      </w:r>
      <w:r w:rsidR="00BE574A">
        <w:rPr>
          <w:b/>
          <w:bCs/>
        </w:rPr>
        <w:t>incomes</w:t>
      </w:r>
    </w:p>
    <w:p w14:paraId="72349393" w14:textId="77777777" w:rsidR="009466C9" w:rsidRPr="003211BA" w:rsidRDefault="009466C9" w:rsidP="009466C9">
      <w:pPr>
        <w:ind w:left="360"/>
        <w:rPr>
          <w:b/>
          <w:bCs/>
        </w:rPr>
      </w:pPr>
    </w:p>
    <w:p w14:paraId="40CDD175" w14:textId="77777777" w:rsidR="004B75E7" w:rsidRPr="00220E9F" w:rsidRDefault="004B75E7" w:rsidP="004B75E7">
      <w:pPr>
        <w:jc w:val="both"/>
        <w:rPr>
          <w:sz w:val="22"/>
          <w:szCs w:val="22"/>
        </w:rPr>
      </w:pPr>
    </w:p>
    <w:tbl>
      <w:tblPr>
        <w:tblW w:w="4927" w:type="pct"/>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894"/>
        <w:gridCol w:w="2288"/>
      </w:tblGrid>
      <w:tr w:rsidR="009466C9" w:rsidRPr="00953054" w14:paraId="72FB9C66" w14:textId="77777777" w:rsidTr="00B34AF1">
        <w:trPr>
          <w:trHeight w:val="340"/>
        </w:trPr>
        <w:tc>
          <w:tcPr>
            <w:tcW w:w="3754" w:type="pct"/>
            <w:shd w:val="clear" w:color="auto" w:fill="0070C0"/>
            <w:noWrap/>
            <w:vAlign w:val="center"/>
            <w:hideMark/>
          </w:tcPr>
          <w:p w14:paraId="5B98E462" w14:textId="77777777" w:rsidR="009466C9" w:rsidRPr="00953054" w:rsidRDefault="009466C9" w:rsidP="002122A0">
            <w:pPr>
              <w:autoSpaceDE/>
              <w:autoSpaceDN/>
              <w:spacing w:line="276" w:lineRule="auto"/>
              <w:jc w:val="both"/>
              <w:rPr>
                <w:b/>
                <w:bCs/>
                <w:sz w:val="22"/>
                <w:szCs w:val="22"/>
                <w:lang w:val="en-US"/>
              </w:rPr>
            </w:pPr>
            <w:bookmarkStart w:id="92" w:name="_Toc440542642"/>
            <w:bookmarkStart w:id="93" w:name="_Toc226553942"/>
            <w:bookmarkStart w:id="94" w:name="_Toc228705681"/>
            <w:bookmarkStart w:id="95" w:name="_Toc239833396"/>
            <w:bookmarkStart w:id="96" w:name="_Toc241243737"/>
            <w:bookmarkStart w:id="97" w:name="_Toc241643412"/>
            <w:bookmarkStart w:id="98" w:name="_Toc271558132"/>
            <w:bookmarkStart w:id="99" w:name="_Toc271575553"/>
            <w:bookmarkStart w:id="100" w:name="_Toc273583976"/>
            <w:bookmarkStart w:id="101" w:name="_Toc296640810"/>
            <w:bookmarkStart w:id="102" w:name="_Toc305157437"/>
            <w:bookmarkStart w:id="103" w:name="_Toc308779639"/>
            <w:bookmarkStart w:id="104" w:name="_Toc512443706"/>
            <w:r w:rsidRPr="00953054">
              <w:rPr>
                <w:b/>
                <w:bCs/>
                <w:sz w:val="22"/>
                <w:szCs w:val="22"/>
                <w:lang w:val="en-US"/>
              </w:rPr>
              <w:t>Description</w:t>
            </w:r>
          </w:p>
        </w:tc>
        <w:tc>
          <w:tcPr>
            <w:tcW w:w="1246" w:type="pct"/>
            <w:shd w:val="clear" w:color="auto" w:fill="0070C0"/>
            <w:noWrap/>
            <w:vAlign w:val="center"/>
            <w:hideMark/>
          </w:tcPr>
          <w:p w14:paraId="137E6529" w14:textId="77777777" w:rsidR="009466C9" w:rsidRPr="00953054" w:rsidRDefault="009466C9" w:rsidP="002122A0">
            <w:pPr>
              <w:autoSpaceDE/>
              <w:autoSpaceDN/>
              <w:spacing w:line="276" w:lineRule="auto"/>
              <w:jc w:val="right"/>
              <w:rPr>
                <w:b/>
                <w:bCs/>
                <w:sz w:val="22"/>
                <w:szCs w:val="22"/>
                <w:lang w:val="en-US"/>
              </w:rPr>
            </w:pPr>
            <w:r w:rsidRPr="00953054">
              <w:rPr>
                <w:b/>
                <w:i/>
                <w:iCs/>
                <w:sz w:val="22"/>
                <w:szCs w:val="22"/>
                <w:lang w:val="en-US"/>
              </w:rPr>
              <w:t>Insert Current FY</w:t>
            </w:r>
          </w:p>
        </w:tc>
      </w:tr>
      <w:tr w:rsidR="009466C9" w:rsidRPr="00953054" w14:paraId="0B6DB5F6" w14:textId="77777777" w:rsidTr="00105FF4">
        <w:trPr>
          <w:trHeight w:val="340"/>
        </w:trPr>
        <w:tc>
          <w:tcPr>
            <w:tcW w:w="3754" w:type="pct"/>
            <w:shd w:val="clear" w:color="auto" w:fill="0070C0"/>
            <w:noWrap/>
            <w:vAlign w:val="center"/>
            <w:hideMark/>
          </w:tcPr>
          <w:p w14:paraId="39ABF256" w14:textId="77777777" w:rsidR="009466C9" w:rsidRPr="00953054" w:rsidRDefault="009466C9" w:rsidP="002122A0">
            <w:pPr>
              <w:autoSpaceDE/>
              <w:autoSpaceDN/>
              <w:spacing w:line="276" w:lineRule="auto"/>
              <w:jc w:val="both"/>
              <w:rPr>
                <w:b/>
                <w:bCs/>
                <w:sz w:val="22"/>
                <w:szCs w:val="22"/>
                <w:lang w:val="en-US"/>
              </w:rPr>
            </w:pPr>
          </w:p>
        </w:tc>
        <w:tc>
          <w:tcPr>
            <w:tcW w:w="1246" w:type="pct"/>
            <w:shd w:val="clear" w:color="auto" w:fill="0070C0"/>
            <w:noWrap/>
            <w:vAlign w:val="center"/>
            <w:hideMark/>
          </w:tcPr>
          <w:p w14:paraId="147C9BB2" w14:textId="77777777" w:rsidR="009466C9" w:rsidRPr="00953054" w:rsidRDefault="009466C9" w:rsidP="00105FF4">
            <w:pPr>
              <w:autoSpaceDE/>
              <w:autoSpaceDN/>
              <w:spacing w:line="276" w:lineRule="auto"/>
              <w:jc w:val="center"/>
              <w:rPr>
                <w:b/>
                <w:bCs/>
                <w:sz w:val="22"/>
                <w:szCs w:val="22"/>
                <w:lang w:val="en-US"/>
              </w:rPr>
            </w:pPr>
            <w:r w:rsidRPr="00953054">
              <w:rPr>
                <w:b/>
                <w:bCs/>
                <w:sz w:val="22"/>
                <w:szCs w:val="22"/>
                <w:lang w:val="en-US"/>
              </w:rPr>
              <w:t>Kshs</w:t>
            </w:r>
          </w:p>
        </w:tc>
      </w:tr>
      <w:tr w:rsidR="009466C9" w:rsidRPr="00953054" w14:paraId="76F249C1" w14:textId="77777777" w:rsidTr="00105FF4">
        <w:trPr>
          <w:trHeight w:val="340"/>
        </w:trPr>
        <w:tc>
          <w:tcPr>
            <w:tcW w:w="3754" w:type="pct"/>
            <w:shd w:val="clear" w:color="auto" w:fill="auto"/>
            <w:noWrap/>
            <w:vAlign w:val="center"/>
            <w:hideMark/>
          </w:tcPr>
          <w:p w14:paraId="0AEA5DFC" w14:textId="77777777" w:rsidR="009466C9" w:rsidRPr="00953054" w:rsidRDefault="009466C9" w:rsidP="002122A0">
            <w:pPr>
              <w:autoSpaceDE/>
              <w:autoSpaceDN/>
              <w:spacing w:line="276" w:lineRule="auto"/>
              <w:jc w:val="both"/>
              <w:rPr>
                <w:sz w:val="22"/>
                <w:szCs w:val="22"/>
                <w:lang w:val="en-US"/>
              </w:rPr>
            </w:pPr>
            <w:r w:rsidRPr="00953054">
              <w:rPr>
                <w:sz w:val="22"/>
                <w:szCs w:val="22"/>
                <w:lang w:eastAsia="en-GB"/>
              </w:rPr>
              <w:t>Insurance recoveries</w:t>
            </w:r>
          </w:p>
        </w:tc>
        <w:tc>
          <w:tcPr>
            <w:tcW w:w="1246" w:type="pct"/>
            <w:shd w:val="clear" w:color="auto" w:fill="auto"/>
            <w:noWrap/>
            <w:vAlign w:val="center"/>
            <w:hideMark/>
          </w:tcPr>
          <w:p w14:paraId="5C244830" w14:textId="77777777" w:rsidR="009466C9" w:rsidRPr="00953054" w:rsidRDefault="009466C9" w:rsidP="00105FF4">
            <w:pPr>
              <w:autoSpaceDE/>
              <w:autoSpaceDN/>
              <w:spacing w:line="276" w:lineRule="auto"/>
              <w:jc w:val="center"/>
              <w:rPr>
                <w:sz w:val="22"/>
                <w:szCs w:val="22"/>
                <w:lang w:val="en-US"/>
              </w:rPr>
            </w:pPr>
            <w:r w:rsidRPr="00953054">
              <w:rPr>
                <w:sz w:val="22"/>
                <w:szCs w:val="22"/>
                <w:lang w:val="en-US"/>
              </w:rPr>
              <w:t>xxx</w:t>
            </w:r>
          </w:p>
        </w:tc>
      </w:tr>
      <w:tr w:rsidR="009466C9" w:rsidRPr="00953054" w14:paraId="55EAB0D1" w14:textId="77777777" w:rsidTr="00105FF4">
        <w:trPr>
          <w:trHeight w:val="340"/>
        </w:trPr>
        <w:tc>
          <w:tcPr>
            <w:tcW w:w="3754" w:type="pct"/>
            <w:shd w:val="clear" w:color="auto" w:fill="auto"/>
            <w:noWrap/>
            <w:vAlign w:val="center"/>
          </w:tcPr>
          <w:p w14:paraId="480455AB" w14:textId="77777777" w:rsidR="009466C9" w:rsidRPr="00953054" w:rsidRDefault="009466C9" w:rsidP="002122A0">
            <w:pPr>
              <w:autoSpaceDE/>
              <w:autoSpaceDN/>
              <w:spacing w:line="276" w:lineRule="auto"/>
              <w:jc w:val="both"/>
              <w:rPr>
                <w:sz w:val="22"/>
                <w:szCs w:val="22"/>
                <w:lang w:eastAsia="en-GB"/>
              </w:rPr>
            </w:pPr>
            <w:r w:rsidRPr="00953054">
              <w:rPr>
                <w:sz w:val="22"/>
                <w:szCs w:val="22"/>
                <w:lang w:eastAsia="en-GB"/>
              </w:rPr>
              <w:t>Sale of tender documents</w:t>
            </w:r>
          </w:p>
        </w:tc>
        <w:tc>
          <w:tcPr>
            <w:tcW w:w="1246" w:type="pct"/>
            <w:shd w:val="clear" w:color="auto" w:fill="auto"/>
            <w:noWrap/>
            <w:vAlign w:val="center"/>
          </w:tcPr>
          <w:p w14:paraId="695751D1" w14:textId="77777777" w:rsidR="009466C9" w:rsidRPr="00953054" w:rsidRDefault="009466C9" w:rsidP="00105FF4">
            <w:pPr>
              <w:autoSpaceDE/>
              <w:autoSpaceDN/>
              <w:spacing w:line="276" w:lineRule="auto"/>
              <w:jc w:val="center"/>
              <w:rPr>
                <w:sz w:val="22"/>
                <w:szCs w:val="22"/>
                <w:lang w:val="en-US"/>
              </w:rPr>
            </w:pPr>
            <w:r w:rsidRPr="00953054">
              <w:rPr>
                <w:sz w:val="22"/>
                <w:szCs w:val="22"/>
                <w:lang w:val="en-US"/>
              </w:rPr>
              <w:t>xxx</w:t>
            </w:r>
          </w:p>
        </w:tc>
      </w:tr>
      <w:tr w:rsidR="009466C9" w:rsidRPr="00953054" w14:paraId="0757E885" w14:textId="77777777" w:rsidTr="00105FF4">
        <w:trPr>
          <w:trHeight w:val="340"/>
        </w:trPr>
        <w:tc>
          <w:tcPr>
            <w:tcW w:w="3754" w:type="pct"/>
            <w:shd w:val="clear" w:color="auto" w:fill="auto"/>
            <w:noWrap/>
            <w:vAlign w:val="center"/>
          </w:tcPr>
          <w:p w14:paraId="278E1F5D" w14:textId="77777777" w:rsidR="009466C9" w:rsidRPr="00953054" w:rsidRDefault="009466C9" w:rsidP="002122A0">
            <w:pPr>
              <w:autoSpaceDE/>
              <w:autoSpaceDN/>
              <w:spacing w:line="276" w:lineRule="auto"/>
              <w:jc w:val="both"/>
              <w:rPr>
                <w:sz w:val="22"/>
                <w:szCs w:val="22"/>
                <w:lang w:eastAsia="en-GB"/>
              </w:rPr>
            </w:pPr>
            <w:r w:rsidRPr="00953054">
              <w:rPr>
                <w:sz w:val="22"/>
                <w:szCs w:val="22"/>
                <w:lang w:eastAsia="en-GB"/>
              </w:rPr>
              <w:t>Services concession income</w:t>
            </w:r>
          </w:p>
        </w:tc>
        <w:tc>
          <w:tcPr>
            <w:tcW w:w="1246" w:type="pct"/>
            <w:shd w:val="clear" w:color="auto" w:fill="auto"/>
            <w:noWrap/>
            <w:vAlign w:val="center"/>
          </w:tcPr>
          <w:p w14:paraId="1255F9AC" w14:textId="77777777" w:rsidR="009466C9" w:rsidRPr="00953054" w:rsidRDefault="009466C9" w:rsidP="00105FF4">
            <w:pPr>
              <w:autoSpaceDE/>
              <w:autoSpaceDN/>
              <w:spacing w:line="276" w:lineRule="auto"/>
              <w:jc w:val="center"/>
              <w:rPr>
                <w:sz w:val="22"/>
                <w:szCs w:val="22"/>
                <w:lang w:val="en-US"/>
              </w:rPr>
            </w:pPr>
            <w:r w:rsidRPr="00953054">
              <w:rPr>
                <w:sz w:val="22"/>
                <w:szCs w:val="22"/>
                <w:lang w:val="en-US"/>
              </w:rPr>
              <w:t>xxx</w:t>
            </w:r>
          </w:p>
        </w:tc>
      </w:tr>
      <w:tr w:rsidR="009466C9" w:rsidRPr="00953054" w14:paraId="0EB424F8" w14:textId="77777777" w:rsidTr="00105FF4">
        <w:trPr>
          <w:trHeight w:val="340"/>
        </w:trPr>
        <w:tc>
          <w:tcPr>
            <w:tcW w:w="3754" w:type="pct"/>
            <w:shd w:val="clear" w:color="auto" w:fill="auto"/>
            <w:noWrap/>
            <w:vAlign w:val="center"/>
          </w:tcPr>
          <w:p w14:paraId="527FF029" w14:textId="77777777" w:rsidR="009466C9" w:rsidRPr="00953054" w:rsidRDefault="009466C9" w:rsidP="002122A0">
            <w:pPr>
              <w:autoSpaceDE/>
              <w:autoSpaceDN/>
              <w:spacing w:line="276" w:lineRule="auto"/>
              <w:jc w:val="both"/>
              <w:rPr>
                <w:sz w:val="22"/>
                <w:szCs w:val="22"/>
                <w:lang w:eastAsia="en-GB"/>
              </w:rPr>
            </w:pPr>
            <w:r w:rsidRPr="00953054">
              <w:rPr>
                <w:sz w:val="22"/>
                <w:szCs w:val="22"/>
                <w:lang w:eastAsia="en-GB"/>
              </w:rPr>
              <w:t>Other incomes not specified elsewhere</w:t>
            </w:r>
          </w:p>
        </w:tc>
        <w:tc>
          <w:tcPr>
            <w:tcW w:w="1246" w:type="pct"/>
            <w:shd w:val="clear" w:color="auto" w:fill="auto"/>
            <w:noWrap/>
            <w:vAlign w:val="center"/>
          </w:tcPr>
          <w:p w14:paraId="112D376E" w14:textId="77777777" w:rsidR="009466C9" w:rsidRPr="00953054" w:rsidRDefault="009466C9" w:rsidP="00105FF4">
            <w:pPr>
              <w:autoSpaceDE/>
              <w:autoSpaceDN/>
              <w:spacing w:line="276" w:lineRule="auto"/>
              <w:jc w:val="center"/>
              <w:rPr>
                <w:sz w:val="22"/>
                <w:szCs w:val="22"/>
                <w:lang w:val="en-US"/>
              </w:rPr>
            </w:pPr>
            <w:r w:rsidRPr="00953054">
              <w:rPr>
                <w:sz w:val="22"/>
                <w:szCs w:val="22"/>
                <w:lang w:val="en-US"/>
              </w:rPr>
              <w:t>xxx</w:t>
            </w:r>
          </w:p>
        </w:tc>
      </w:tr>
      <w:tr w:rsidR="009466C9" w:rsidRPr="00953054" w14:paraId="2A66B0FD" w14:textId="77777777" w:rsidTr="00105FF4">
        <w:trPr>
          <w:trHeight w:val="340"/>
        </w:trPr>
        <w:tc>
          <w:tcPr>
            <w:tcW w:w="3754" w:type="pct"/>
            <w:shd w:val="clear" w:color="auto" w:fill="auto"/>
            <w:noWrap/>
            <w:vAlign w:val="center"/>
            <w:hideMark/>
          </w:tcPr>
          <w:p w14:paraId="2FFB05CD" w14:textId="77777777" w:rsidR="009466C9" w:rsidRPr="00953054" w:rsidRDefault="009466C9" w:rsidP="002122A0">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other</w:t>
            </w:r>
            <w:r w:rsidRPr="00953054">
              <w:rPr>
                <w:sz w:val="22"/>
                <w:szCs w:val="22"/>
                <w:lang w:eastAsia="en-GB"/>
              </w:rPr>
              <w:t xml:space="preserve"> </w:t>
            </w:r>
            <w:r w:rsidRPr="00953054">
              <w:rPr>
                <w:b/>
                <w:bCs/>
                <w:sz w:val="22"/>
                <w:szCs w:val="22"/>
                <w:lang w:eastAsia="en-GB"/>
              </w:rPr>
              <w:t>income</w:t>
            </w:r>
          </w:p>
        </w:tc>
        <w:tc>
          <w:tcPr>
            <w:tcW w:w="1246" w:type="pct"/>
            <w:shd w:val="clear" w:color="auto" w:fill="auto"/>
            <w:noWrap/>
            <w:vAlign w:val="center"/>
            <w:hideMark/>
          </w:tcPr>
          <w:p w14:paraId="4C1A5CCB" w14:textId="77777777" w:rsidR="009466C9" w:rsidRPr="00953054" w:rsidRDefault="009466C9" w:rsidP="00105FF4">
            <w:pPr>
              <w:autoSpaceDE/>
              <w:autoSpaceDN/>
              <w:spacing w:line="276" w:lineRule="auto"/>
              <w:jc w:val="center"/>
              <w:rPr>
                <w:b/>
                <w:bCs/>
                <w:sz w:val="22"/>
                <w:szCs w:val="22"/>
                <w:lang w:val="en-US"/>
              </w:rPr>
            </w:pPr>
            <w:r w:rsidRPr="00953054">
              <w:rPr>
                <w:b/>
                <w:bCs/>
                <w:sz w:val="22"/>
                <w:szCs w:val="22"/>
                <w:lang w:val="en-US"/>
              </w:rPr>
              <w:t>xxx</w:t>
            </w:r>
          </w:p>
        </w:tc>
      </w:tr>
    </w:tbl>
    <w:p w14:paraId="47CFD431" w14:textId="77777777" w:rsidR="00BE574A" w:rsidRDefault="00BE574A" w:rsidP="004B75E7">
      <w:pPr>
        <w:jc w:val="both"/>
        <w:rPr>
          <w:i/>
          <w:iCs/>
          <w:sz w:val="22"/>
          <w:szCs w:val="22"/>
        </w:rPr>
      </w:pPr>
    </w:p>
    <w:p w14:paraId="167216A8" w14:textId="129F7ECF" w:rsidR="000938A1" w:rsidRDefault="001D3296" w:rsidP="001D3296">
      <w:pPr>
        <w:autoSpaceDE/>
        <w:autoSpaceDN/>
        <w:jc w:val="both"/>
        <w:rPr>
          <w:bCs/>
          <w:sz w:val="22"/>
          <w:szCs w:val="22"/>
          <w:lang w:eastAsia="en-GB"/>
        </w:rPr>
      </w:pPr>
      <w:r w:rsidRPr="00953054">
        <w:rPr>
          <w:bCs/>
          <w:i/>
          <w:iCs/>
          <w:sz w:val="22"/>
          <w:szCs w:val="22"/>
          <w:lang w:eastAsia="en-GB"/>
        </w:rPr>
        <w:t>(NB: All income should be classified as far as possible in the relevant classes and other income should be used to recognise income not elsewhere classified</w:t>
      </w:r>
      <w:r w:rsidRPr="00953054">
        <w:rPr>
          <w:bCs/>
          <w:sz w:val="22"/>
          <w:szCs w:val="22"/>
          <w:lang w:eastAsia="en-GB"/>
        </w:rPr>
        <w:t>).</w:t>
      </w:r>
    </w:p>
    <w:p w14:paraId="5D3643E7" w14:textId="7C49DA45" w:rsidR="001E1A2F" w:rsidRPr="00B63EC4" w:rsidRDefault="000938A1" w:rsidP="00B63EC4">
      <w:pPr>
        <w:autoSpaceDE/>
        <w:autoSpaceDN/>
        <w:rPr>
          <w:bCs/>
          <w:sz w:val="22"/>
          <w:szCs w:val="22"/>
          <w:lang w:eastAsia="en-GB"/>
        </w:rPr>
      </w:pPr>
      <w:r>
        <w:rPr>
          <w:bCs/>
          <w:sz w:val="22"/>
          <w:szCs w:val="22"/>
          <w:lang w:eastAsia="en-GB"/>
        </w:rPr>
        <w:br w:type="page"/>
      </w:r>
      <w:bookmarkEnd w:id="92"/>
      <w:bookmarkEnd w:id="93"/>
      <w:bookmarkEnd w:id="94"/>
      <w:bookmarkEnd w:id="95"/>
      <w:bookmarkEnd w:id="96"/>
      <w:bookmarkEnd w:id="97"/>
      <w:bookmarkEnd w:id="98"/>
      <w:bookmarkEnd w:id="99"/>
      <w:bookmarkEnd w:id="100"/>
      <w:bookmarkEnd w:id="101"/>
      <w:bookmarkEnd w:id="102"/>
      <w:bookmarkEnd w:id="103"/>
      <w:bookmarkEnd w:id="104"/>
    </w:p>
    <w:p w14:paraId="079F36C0" w14:textId="245AE7D9" w:rsidR="000D330E" w:rsidRDefault="000D330E" w:rsidP="009D406C">
      <w:pPr>
        <w:pStyle w:val="ListParagraph"/>
        <w:numPr>
          <w:ilvl w:val="0"/>
          <w:numId w:val="42"/>
        </w:numPr>
        <w:spacing w:line="360" w:lineRule="auto"/>
        <w:ind w:right="-20"/>
        <w:jc w:val="both"/>
        <w:rPr>
          <w:b/>
          <w:bCs/>
        </w:rPr>
      </w:pPr>
      <w:bookmarkStart w:id="105" w:name="_Toc72136436"/>
      <w:r w:rsidRPr="00295ACD">
        <w:rPr>
          <w:b/>
          <w:bCs/>
        </w:rPr>
        <w:lastRenderedPageBreak/>
        <w:t xml:space="preserve"> Employee</w:t>
      </w:r>
      <w:bookmarkEnd w:id="105"/>
      <w:r w:rsidR="003467B0">
        <w:rPr>
          <w:b/>
          <w:bCs/>
        </w:rPr>
        <w:t xml:space="preserve"> Costs</w:t>
      </w:r>
    </w:p>
    <w:p w14:paraId="59274B5A" w14:textId="77777777" w:rsidR="00B05A8A" w:rsidRPr="00295ACD" w:rsidRDefault="00B05A8A" w:rsidP="00B05A8A">
      <w:pPr>
        <w:ind w:left="360"/>
        <w:rPr>
          <w:b/>
          <w:bC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84"/>
        <w:gridCol w:w="2234"/>
      </w:tblGrid>
      <w:tr w:rsidR="00E049EC" w:rsidRPr="00953054" w14:paraId="720231C3" w14:textId="77777777" w:rsidTr="00105FF4">
        <w:trPr>
          <w:trHeight w:val="454"/>
        </w:trPr>
        <w:tc>
          <w:tcPr>
            <w:tcW w:w="3801" w:type="pct"/>
            <w:shd w:val="clear" w:color="auto" w:fill="0070C0"/>
            <w:noWrap/>
            <w:vAlign w:val="center"/>
            <w:hideMark/>
          </w:tcPr>
          <w:p w14:paraId="623C900E" w14:textId="77777777" w:rsidR="00E049EC" w:rsidRPr="00953054" w:rsidRDefault="00E049EC" w:rsidP="002122A0">
            <w:pPr>
              <w:pStyle w:val="ListParagraph"/>
              <w:autoSpaceDE/>
              <w:autoSpaceDN/>
              <w:spacing w:line="276" w:lineRule="auto"/>
              <w:ind w:left="342"/>
              <w:jc w:val="both"/>
              <w:rPr>
                <w:b/>
                <w:bCs/>
                <w:sz w:val="22"/>
                <w:szCs w:val="22"/>
                <w:lang w:val="en-US"/>
              </w:rPr>
            </w:pPr>
            <w:r w:rsidRPr="00953054">
              <w:rPr>
                <w:b/>
                <w:bCs/>
                <w:sz w:val="22"/>
                <w:szCs w:val="22"/>
                <w:lang w:eastAsia="en-GB"/>
              </w:rPr>
              <w:t>Description</w:t>
            </w:r>
          </w:p>
        </w:tc>
        <w:tc>
          <w:tcPr>
            <w:tcW w:w="1199" w:type="pct"/>
            <w:shd w:val="clear" w:color="auto" w:fill="0070C0"/>
            <w:noWrap/>
            <w:vAlign w:val="center"/>
            <w:hideMark/>
          </w:tcPr>
          <w:p w14:paraId="486F544F" w14:textId="77777777" w:rsidR="00E049EC" w:rsidRPr="00953054" w:rsidRDefault="00E049EC" w:rsidP="00105FF4">
            <w:pPr>
              <w:autoSpaceDE/>
              <w:autoSpaceDN/>
              <w:spacing w:line="276" w:lineRule="auto"/>
              <w:jc w:val="center"/>
              <w:rPr>
                <w:b/>
                <w:bCs/>
                <w:sz w:val="22"/>
                <w:szCs w:val="22"/>
                <w:lang w:val="en-US"/>
              </w:rPr>
            </w:pPr>
            <w:r w:rsidRPr="00953054">
              <w:rPr>
                <w:b/>
                <w:i/>
                <w:iCs/>
                <w:sz w:val="22"/>
                <w:szCs w:val="22"/>
                <w:lang w:val="en-US"/>
              </w:rPr>
              <w:t>Insert Current FY</w:t>
            </w:r>
          </w:p>
        </w:tc>
      </w:tr>
      <w:tr w:rsidR="00E049EC" w:rsidRPr="00953054" w14:paraId="14FD5AAB" w14:textId="77777777" w:rsidTr="00105FF4">
        <w:trPr>
          <w:trHeight w:val="454"/>
        </w:trPr>
        <w:tc>
          <w:tcPr>
            <w:tcW w:w="3801" w:type="pct"/>
            <w:shd w:val="clear" w:color="auto" w:fill="0070C0"/>
            <w:noWrap/>
            <w:vAlign w:val="center"/>
            <w:hideMark/>
          </w:tcPr>
          <w:p w14:paraId="593C0897" w14:textId="77777777" w:rsidR="00E049EC" w:rsidRPr="00953054" w:rsidRDefault="00E049EC" w:rsidP="002122A0">
            <w:pPr>
              <w:pStyle w:val="ListParagraph"/>
              <w:autoSpaceDE/>
              <w:autoSpaceDN/>
              <w:spacing w:line="276" w:lineRule="auto"/>
              <w:ind w:left="342"/>
              <w:jc w:val="both"/>
              <w:rPr>
                <w:b/>
                <w:bCs/>
                <w:sz w:val="22"/>
                <w:szCs w:val="22"/>
                <w:lang w:val="en-US"/>
              </w:rPr>
            </w:pPr>
          </w:p>
        </w:tc>
        <w:tc>
          <w:tcPr>
            <w:tcW w:w="1199" w:type="pct"/>
            <w:shd w:val="clear" w:color="auto" w:fill="0070C0"/>
            <w:noWrap/>
            <w:vAlign w:val="center"/>
            <w:hideMark/>
          </w:tcPr>
          <w:p w14:paraId="6F226158" w14:textId="77777777" w:rsidR="00E049EC" w:rsidRPr="00953054" w:rsidRDefault="00E049EC" w:rsidP="00105FF4">
            <w:pPr>
              <w:autoSpaceDE/>
              <w:autoSpaceDN/>
              <w:spacing w:line="276" w:lineRule="auto"/>
              <w:jc w:val="center"/>
              <w:rPr>
                <w:b/>
                <w:bCs/>
                <w:sz w:val="22"/>
                <w:szCs w:val="22"/>
                <w:lang w:val="en-US"/>
              </w:rPr>
            </w:pPr>
            <w:r w:rsidRPr="00953054">
              <w:rPr>
                <w:b/>
                <w:bCs/>
                <w:sz w:val="22"/>
                <w:szCs w:val="22"/>
                <w:lang w:val="en-US"/>
              </w:rPr>
              <w:t>Kshs</w:t>
            </w:r>
          </w:p>
        </w:tc>
      </w:tr>
      <w:tr w:rsidR="00E049EC" w:rsidRPr="00953054" w14:paraId="190D5B61" w14:textId="77777777" w:rsidTr="00105FF4">
        <w:trPr>
          <w:trHeight w:val="377"/>
        </w:trPr>
        <w:tc>
          <w:tcPr>
            <w:tcW w:w="3801" w:type="pct"/>
            <w:shd w:val="clear" w:color="auto" w:fill="auto"/>
            <w:noWrap/>
            <w:vAlign w:val="center"/>
            <w:hideMark/>
          </w:tcPr>
          <w:p w14:paraId="568C0299" w14:textId="77777777" w:rsidR="00E049EC" w:rsidRPr="00953054" w:rsidRDefault="00E049EC" w:rsidP="002122A0">
            <w:pPr>
              <w:autoSpaceDE/>
              <w:autoSpaceDN/>
              <w:spacing w:line="276" w:lineRule="auto"/>
              <w:jc w:val="both"/>
              <w:rPr>
                <w:sz w:val="22"/>
                <w:szCs w:val="22"/>
                <w:lang w:val="en-US"/>
              </w:rPr>
            </w:pPr>
            <w:r w:rsidRPr="00953054">
              <w:rPr>
                <w:sz w:val="22"/>
                <w:szCs w:val="22"/>
                <w:lang w:val="en-US"/>
              </w:rPr>
              <w:t>Basic salaries of permanent employees</w:t>
            </w:r>
          </w:p>
        </w:tc>
        <w:tc>
          <w:tcPr>
            <w:tcW w:w="1199" w:type="pct"/>
            <w:shd w:val="clear" w:color="auto" w:fill="auto"/>
            <w:noWrap/>
            <w:vAlign w:val="center"/>
            <w:hideMark/>
          </w:tcPr>
          <w:p w14:paraId="544C956D" w14:textId="77777777" w:rsidR="00E049EC" w:rsidRPr="00953054" w:rsidRDefault="00E049EC" w:rsidP="00105FF4">
            <w:pPr>
              <w:autoSpaceDE/>
              <w:autoSpaceDN/>
              <w:spacing w:line="276" w:lineRule="auto"/>
              <w:jc w:val="center"/>
              <w:rPr>
                <w:sz w:val="22"/>
                <w:szCs w:val="22"/>
                <w:lang w:val="en-US"/>
              </w:rPr>
            </w:pPr>
            <w:r w:rsidRPr="00953054">
              <w:rPr>
                <w:sz w:val="22"/>
                <w:szCs w:val="22"/>
                <w:lang w:val="en-US"/>
              </w:rPr>
              <w:t>xxx</w:t>
            </w:r>
          </w:p>
        </w:tc>
      </w:tr>
      <w:tr w:rsidR="00E049EC" w:rsidRPr="00953054" w14:paraId="281D0B65" w14:textId="77777777" w:rsidTr="00105FF4">
        <w:trPr>
          <w:trHeight w:val="188"/>
        </w:trPr>
        <w:tc>
          <w:tcPr>
            <w:tcW w:w="3801" w:type="pct"/>
            <w:shd w:val="clear" w:color="auto" w:fill="auto"/>
            <w:vAlign w:val="center"/>
          </w:tcPr>
          <w:p w14:paraId="3077577B" w14:textId="77777777" w:rsidR="00E049EC" w:rsidRPr="00953054" w:rsidRDefault="00E049EC" w:rsidP="002122A0">
            <w:pPr>
              <w:autoSpaceDE/>
              <w:autoSpaceDN/>
              <w:spacing w:line="276" w:lineRule="auto"/>
              <w:jc w:val="both"/>
              <w:rPr>
                <w:sz w:val="22"/>
                <w:szCs w:val="22"/>
                <w:lang w:eastAsia="en-GB"/>
              </w:rPr>
            </w:pPr>
            <w:r w:rsidRPr="00953054">
              <w:rPr>
                <w:sz w:val="22"/>
                <w:szCs w:val="22"/>
                <w:lang w:val="en-US"/>
              </w:rPr>
              <w:t>Basic wages of temporary employees</w:t>
            </w:r>
          </w:p>
        </w:tc>
        <w:tc>
          <w:tcPr>
            <w:tcW w:w="1199" w:type="pct"/>
            <w:shd w:val="clear" w:color="auto" w:fill="auto"/>
            <w:noWrap/>
            <w:vAlign w:val="center"/>
          </w:tcPr>
          <w:p w14:paraId="6D63C8D8" w14:textId="77777777" w:rsidR="00E049EC" w:rsidRPr="00953054" w:rsidRDefault="00E049EC" w:rsidP="00105FF4">
            <w:pPr>
              <w:autoSpaceDE/>
              <w:autoSpaceDN/>
              <w:spacing w:line="276" w:lineRule="auto"/>
              <w:jc w:val="center"/>
              <w:rPr>
                <w:sz w:val="22"/>
                <w:szCs w:val="22"/>
                <w:lang w:val="en-US"/>
              </w:rPr>
            </w:pPr>
            <w:r w:rsidRPr="00953054">
              <w:rPr>
                <w:sz w:val="22"/>
                <w:szCs w:val="22"/>
                <w:lang w:val="en-US"/>
              </w:rPr>
              <w:t>xxx</w:t>
            </w:r>
          </w:p>
        </w:tc>
      </w:tr>
      <w:tr w:rsidR="00E049EC" w:rsidRPr="00953054" w14:paraId="2B8079BC" w14:textId="77777777" w:rsidTr="00105FF4">
        <w:trPr>
          <w:trHeight w:val="161"/>
        </w:trPr>
        <w:tc>
          <w:tcPr>
            <w:tcW w:w="3801" w:type="pct"/>
            <w:shd w:val="clear" w:color="auto" w:fill="auto"/>
            <w:vAlign w:val="center"/>
          </w:tcPr>
          <w:p w14:paraId="7D4ADE01" w14:textId="77777777" w:rsidR="00E049EC" w:rsidRPr="00953054" w:rsidRDefault="00E049EC" w:rsidP="002122A0">
            <w:pPr>
              <w:autoSpaceDE/>
              <w:autoSpaceDN/>
              <w:spacing w:line="276" w:lineRule="auto"/>
              <w:jc w:val="both"/>
              <w:rPr>
                <w:sz w:val="22"/>
                <w:szCs w:val="22"/>
                <w:lang w:eastAsia="en-GB"/>
              </w:rPr>
            </w:pPr>
            <w:r w:rsidRPr="00953054">
              <w:rPr>
                <w:sz w:val="22"/>
                <w:szCs w:val="22"/>
                <w:lang w:val="en-US"/>
              </w:rPr>
              <w:t>Personal allowances – part of salary</w:t>
            </w:r>
          </w:p>
        </w:tc>
        <w:tc>
          <w:tcPr>
            <w:tcW w:w="1199" w:type="pct"/>
            <w:shd w:val="clear" w:color="auto" w:fill="auto"/>
            <w:noWrap/>
            <w:vAlign w:val="center"/>
          </w:tcPr>
          <w:p w14:paraId="3C33D508" w14:textId="77777777" w:rsidR="00E049EC" w:rsidRPr="00953054" w:rsidRDefault="00E049EC" w:rsidP="00105FF4">
            <w:pPr>
              <w:autoSpaceDE/>
              <w:autoSpaceDN/>
              <w:spacing w:line="276" w:lineRule="auto"/>
              <w:jc w:val="center"/>
              <w:rPr>
                <w:sz w:val="22"/>
                <w:szCs w:val="22"/>
                <w:lang w:val="en-US"/>
              </w:rPr>
            </w:pPr>
            <w:r w:rsidRPr="00953054">
              <w:rPr>
                <w:sz w:val="22"/>
                <w:szCs w:val="22"/>
                <w:lang w:val="en-US"/>
              </w:rPr>
              <w:t>xxx</w:t>
            </w:r>
          </w:p>
        </w:tc>
      </w:tr>
      <w:tr w:rsidR="00E049EC" w:rsidRPr="00953054" w14:paraId="7D8BB8D8" w14:textId="77777777" w:rsidTr="00105FF4">
        <w:trPr>
          <w:trHeight w:val="341"/>
        </w:trPr>
        <w:tc>
          <w:tcPr>
            <w:tcW w:w="3801" w:type="pct"/>
            <w:shd w:val="clear" w:color="auto" w:fill="auto"/>
            <w:noWrap/>
            <w:vAlign w:val="center"/>
            <w:hideMark/>
          </w:tcPr>
          <w:p w14:paraId="7ACAF55D" w14:textId="77777777" w:rsidR="00E049EC" w:rsidRPr="00953054" w:rsidRDefault="00E049EC" w:rsidP="002122A0">
            <w:pPr>
              <w:autoSpaceDE/>
              <w:autoSpaceDN/>
              <w:spacing w:line="276" w:lineRule="auto"/>
              <w:jc w:val="both"/>
              <w:rPr>
                <w:sz w:val="22"/>
                <w:szCs w:val="22"/>
                <w:lang w:val="en-US"/>
              </w:rPr>
            </w:pPr>
            <w:r w:rsidRPr="00953054">
              <w:rPr>
                <w:sz w:val="22"/>
                <w:szCs w:val="22"/>
                <w:lang w:val="en-US"/>
              </w:rPr>
              <w:t>Pension and other social security contributions</w:t>
            </w:r>
          </w:p>
        </w:tc>
        <w:tc>
          <w:tcPr>
            <w:tcW w:w="1199" w:type="pct"/>
            <w:shd w:val="clear" w:color="auto" w:fill="auto"/>
            <w:noWrap/>
            <w:vAlign w:val="center"/>
            <w:hideMark/>
          </w:tcPr>
          <w:p w14:paraId="5733E958" w14:textId="77777777" w:rsidR="00E049EC" w:rsidRPr="00953054" w:rsidRDefault="00E049EC" w:rsidP="00105FF4">
            <w:pPr>
              <w:autoSpaceDE/>
              <w:autoSpaceDN/>
              <w:spacing w:line="276" w:lineRule="auto"/>
              <w:jc w:val="center"/>
              <w:rPr>
                <w:sz w:val="22"/>
                <w:szCs w:val="22"/>
                <w:lang w:val="en-US"/>
              </w:rPr>
            </w:pPr>
            <w:r w:rsidRPr="00953054">
              <w:rPr>
                <w:sz w:val="22"/>
                <w:szCs w:val="22"/>
                <w:lang w:val="en-US"/>
              </w:rPr>
              <w:t>xxx</w:t>
            </w:r>
          </w:p>
        </w:tc>
      </w:tr>
      <w:tr w:rsidR="00E049EC" w:rsidRPr="00953054" w14:paraId="6D0858E3" w14:textId="77777777" w:rsidTr="00105FF4">
        <w:trPr>
          <w:trHeight w:val="454"/>
        </w:trPr>
        <w:tc>
          <w:tcPr>
            <w:tcW w:w="3801" w:type="pct"/>
            <w:shd w:val="clear" w:color="auto" w:fill="auto"/>
            <w:noWrap/>
            <w:vAlign w:val="center"/>
            <w:hideMark/>
          </w:tcPr>
          <w:p w14:paraId="743F3B8A" w14:textId="77777777" w:rsidR="00E049EC" w:rsidRPr="00953054" w:rsidRDefault="00E049EC" w:rsidP="002122A0">
            <w:pPr>
              <w:autoSpaceDE/>
              <w:autoSpaceDN/>
              <w:spacing w:line="276" w:lineRule="auto"/>
              <w:jc w:val="both"/>
              <w:rPr>
                <w:sz w:val="22"/>
                <w:szCs w:val="22"/>
                <w:lang w:val="en-US"/>
              </w:rPr>
            </w:pPr>
            <w:r w:rsidRPr="00953054">
              <w:rPr>
                <w:sz w:val="22"/>
                <w:szCs w:val="22"/>
                <w:lang w:val="en-US"/>
              </w:rPr>
              <w:t>Employer contributions to compulsory national social security schemes</w:t>
            </w:r>
          </w:p>
        </w:tc>
        <w:tc>
          <w:tcPr>
            <w:tcW w:w="1199" w:type="pct"/>
            <w:shd w:val="clear" w:color="auto" w:fill="auto"/>
            <w:noWrap/>
            <w:vAlign w:val="center"/>
            <w:hideMark/>
          </w:tcPr>
          <w:p w14:paraId="38DC0DC0" w14:textId="77777777" w:rsidR="00E049EC" w:rsidRPr="00953054" w:rsidRDefault="00E049EC" w:rsidP="00105FF4">
            <w:pPr>
              <w:autoSpaceDE/>
              <w:autoSpaceDN/>
              <w:spacing w:line="276" w:lineRule="auto"/>
              <w:jc w:val="center"/>
              <w:rPr>
                <w:sz w:val="22"/>
                <w:szCs w:val="22"/>
                <w:lang w:val="en-US"/>
              </w:rPr>
            </w:pPr>
            <w:r w:rsidRPr="00953054">
              <w:rPr>
                <w:sz w:val="22"/>
                <w:szCs w:val="22"/>
                <w:lang w:val="en-US"/>
              </w:rPr>
              <w:t>xxx</w:t>
            </w:r>
          </w:p>
        </w:tc>
      </w:tr>
      <w:tr w:rsidR="00E049EC" w:rsidRPr="00953054" w14:paraId="22332F70" w14:textId="77777777" w:rsidTr="00105FF4">
        <w:trPr>
          <w:trHeight w:val="454"/>
        </w:trPr>
        <w:tc>
          <w:tcPr>
            <w:tcW w:w="3801" w:type="pct"/>
            <w:shd w:val="clear" w:color="auto" w:fill="auto"/>
            <w:noWrap/>
            <w:vAlign w:val="center"/>
            <w:hideMark/>
          </w:tcPr>
          <w:p w14:paraId="7446EA02" w14:textId="77777777" w:rsidR="00E049EC" w:rsidRPr="00953054" w:rsidRDefault="00E049EC" w:rsidP="002122A0">
            <w:pPr>
              <w:autoSpaceDE/>
              <w:autoSpaceDN/>
              <w:spacing w:line="276" w:lineRule="auto"/>
              <w:jc w:val="both"/>
              <w:rPr>
                <w:sz w:val="22"/>
                <w:szCs w:val="22"/>
                <w:lang w:val="en-US"/>
              </w:rPr>
            </w:pPr>
            <w:r w:rsidRPr="00953054">
              <w:rPr>
                <w:sz w:val="22"/>
                <w:szCs w:val="22"/>
                <w:lang w:val="en-US"/>
              </w:rPr>
              <w:t>Employer contributions to compulsory national health insurance schemes</w:t>
            </w:r>
          </w:p>
        </w:tc>
        <w:tc>
          <w:tcPr>
            <w:tcW w:w="1199" w:type="pct"/>
            <w:shd w:val="clear" w:color="auto" w:fill="auto"/>
            <w:noWrap/>
            <w:vAlign w:val="center"/>
            <w:hideMark/>
          </w:tcPr>
          <w:p w14:paraId="5F8C3DFE" w14:textId="77777777" w:rsidR="00E049EC" w:rsidRPr="00953054" w:rsidRDefault="00E049EC" w:rsidP="00105FF4">
            <w:pPr>
              <w:autoSpaceDE/>
              <w:autoSpaceDN/>
              <w:spacing w:line="276" w:lineRule="auto"/>
              <w:jc w:val="center"/>
              <w:rPr>
                <w:sz w:val="22"/>
                <w:szCs w:val="22"/>
                <w:lang w:val="en-US"/>
              </w:rPr>
            </w:pPr>
            <w:r w:rsidRPr="00953054">
              <w:rPr>
                <w:sz w:val="22"/>
                <w:szCs w:val="22"/>
                <w:lang w:val="en-US"/>
              </w:rPr>
              <w:t>xxx</w:t>
            </w:r>
          </w:p>
        </w:tc>
      </w:tr>
      <w:tr w:rsidR="00E049EC" w:rsidRPr="00953054" w14:paraId="63B0AFCF" w14:textId="77777777" w:rsidTr="00105FF4">
        <w:trPr>
          <w:trHeight w:val="215"/>
        </w:trPr>
        <w:tc>
          <w:tcPr>
            <w:tcW w:w="3801" w:type="pct"/>
            <w:noWrap/>
            <w:vAlign w:val="center"/>
          </w:tcPr>
          <w:p w14:paraId="20AFA053" w14:textId="77777777" w:rsidR="00E049EC" w:rsidRPr="008E7690" w:rsidRDefault="00E049EC" w:rsidP="002122A0">
            <w:pPr>
              <w:autoSpaceDE/>
              <w:autoSpaceDN/>
              <w:spacing w:line="276" w:lineRule="auto"/>
              <w:jc w:val="both"/>
              <w:rPr>
                <w:sz w:val="22"/>
                <w:szCs w:val="22"/>
                <w:lang w:val="en-US"/>
              </w:rPr>
            </w:pPr>
            <w:r w:rsidRPr="3DFA0630">
              <w:rPr>
                <w:sz w:val="22"/>
                <w:szCs w:val="22"/>
                <w:lang w:val="en-US"/>
              </w:rPr>
              <w:t>Employer contribution to compulsory housing scheme</w:t>
            </w:r>
          </w:p>
        </w:tc>
        <w:tc>
          <w:tcPr>
            <w:tcW w:w="1199" w:type="pct"/>
            <w:noWrap/>
            <w:vAlign w:val="center"/>
          </w:tcPr>
          <w:p w14:paraId="0CA65251" w14:textId="77777777" w:rsidR="00E049EC" w:rsidRPr="008E7690" w:rsidRDefault="00E049EC" w:rsidP="00105FF4">
            <w:pPr>
              <w:autoSpaceDE/>
              <w:autoSpaceDN/>
              <w:spacing w:line="276" w:lineRule="auto"/>
              <w:jc w:val="center"/>
              <w:rPr>
                <w:sz w:val="22"/>
                <w:szCs w:val="22"/>
                <w:lang w:val="en-US"/>
              </w:rPr>
            </w:pPr>
            <w:r w:rsidRPr="3DFA0630">
              <w:rPr>
                <w:sz w:val="22"/>
                <w:szCs w:val="22"/>
                <w:lang w:val="en-US"/>
              </w:rPr>
              <w:t>xxx</w:t>
            </w:r>
          </w:p>
        </w:tc>
      </w:tr>
      <w:tr w:rsidR="00E049EC" w:rsidRPr="00953054" w14:paraId="490C3076" w14:textId="77777777" w:rsidTr="00105FF4">
        <w:trPr>
          <w:trHeight w:val="215"/>
        </w:trPr>
        <w:tc>
          <w:tcPr>
            <w:tcW w:w="3801" w:type="pct"/>
            <w:shd w:val="clear" w:color="auto" w:fill="auto"/>
            <w:noWrap/>
            <w:vAlign w:val="center"/>
          </w:tcPr>
          <w:p w14:paraId="0C5595DC" w14:textId="77777777" w:rsidR="00E049EC" w:rsidRPr="00953054" w:rsidRDefault="00E049EC" w:rsidP="002122A0">
            <w:pPr>
              <w:autoSpaceDE/>
              <w:autoSpaceDN/>
              <w:spacing w:line="276" w:lineRule="auto"/>
              <w:jc w:val="both"/>
              <w:rPr>
                <w:sz w:val="22"/>
                <w:szCs w:val="22"/>
                <w:lang w:val="en-US"/>
              </w:rPr>
            </w:pPr>
            <w:r w:rsidRPr="00953054">
              <w:rPr>
                <w:sz w:val="22"/>
                <w:szCs w:val="22"/>
                <w:lang w:val="en-US"/>
              </w:rPr>
              <w:t>Other social benefit schemes</w:t>
            </w:r>
          </w:p>
        </w:tc>
        <w:tc>
          <w:tcPr>
            <w:tcW w:w="1199" w:type="pct"/>
            <w:shd w:val="clear" w:color="auto" w:fill="auto"/>
            <w:noWrap/>
            <w:vAlign w:val="center"/>
          </w:tcPr>
          <w:p w14:paraId="4A62BD7D" w14:textId="77777777" w:rsidR="00E049EC" w:rsidRPr="00953054" w:rsidRDefault="00E049EC" w:rsidP="00105FF4">
            <w:pPr>
              <w:autoSpaceDE/>
              <w:autoSpaceDN/>
              <w:spacing w:line="276" w:lineRule="auto"/>
              <w:jc w:val="center"/>
              <w:rPr>
                <w:sz w:val="22"/>
                <w:szCs w:val="22"/>
                <w:lang w:val="en-US"/>
              </w:rPr>
            </w:pPr>
            <w:r w:rsidRPr="00953054">
              <w:rPr>
                <w:sz w:val="22"/>
                <w:szCs w:val="22"/>
                <w:lang w:val="en-US"/>
              </w:rPr>
              <w:t>xxx</w:t>
            </w:r>
          </w:p>
        </w:tc>
      </w:tr>
      <w:tr w:rsidR="00E049EC" w:rsidRPr="00953054" w14:paraId="43F2CD9E" w14:textId="77777777" w:rsidTr="00105FF4">
        <w:trPr>
          <w:trHeight w:val="188"/>
        </w:trPr>
        <w:tc>
          <w:tcPr>
            <w:tcW w:w="3801" w:type="pct"/>
            <w:shd w:val="clear" w:color="auto" w:fill="auto"/>
            <w:noWrap/>
            <w:vAlign w:val="center"/>
          </w:tcPr>
          <w:p w14:paraId="73AC06B7" w14:textId="0F881330" w:rsidR="00E049EC" w:rsidRPr="00953054" w:rsidRDefault="00E049EC" w:rsidP="002122A0">
            <w:pPr>
              <w:autoSpaceDE/>
              <w:autoSpaceDN/>
              <w:spacing w:line="276" w:lineRule="auto"/>
              <w:jc w:val="both"/>
              <w:rPr>
                <w:sz w:val="22"/>
                <w:szCs w:val="22"/>
                <w:lang w:val="en-US"/>
              </w:rPr>
            </w:pPr>
            <w:r w:rsidRPr="00953054">
              <w:rPr>
                <w:sz w:val="22"/>
                <w:szCs w:val="22"/>
                <w:lang w:val="en-US"/>
              </w:rPr>
              <w:t>Other personnel costs</w:t>
            </w:r>
            <w:r w:rsidR="00332DCC">
              <w:rPr>
                <w:sz w:val="22"/>
                <w:szCs w:val="22"/>
                <w:lang w:val="en-US"/>
              </w:rPr>
              <w:t xml:space="preserve"> (</w:t>
            </w:r>
            <w:r w:rsidR="00332DCC" w:rsidRPr="00332DCC">
              <w:rPr>
                <w:i/>
                <w:iCs/>
                <w:sz w:val="22"/>
                <w:szCs w:val="22"/>
                <w:lang w:val="en-US"/>
              </w:rPr>
              <w:t>Specify</w:t>
            </w:r>
            <w:r w:rsidR="00332DCC">
              <w:rPr>
                <w:sz w:val="22"/>
                <w:szCs w:val="22"/>
                <w:lang w:val="en-US"/>
              </w:rPr>
              <w:t>)</w:t>
            </w:r>
          </w:p>
        </w:tc>
        <w:tc>
          <w:tcPr>
            <w:tcW w:w="1199" w:type="pct"/>
            <w:shd w:val="clear" w:color="auto" w:fill="auto"/>
            <w:noWrap/>
            <w:vAlign w:val="center"/>
          </w:tcPr>
          <w:p w14:paraId="298A913E" w14:textId="77777777" w:rsidR="00E049EC" w:rsidRPr="00953054" w:rsidRDefault="00E049EC" w:rsidP="00105FF4">
            <w:pPr>
              <w:autoSpaceDE/>
              <w:autoSpaceDN/>
              <w:spacing w:line="276" w:lineRule="auto"/>
              <w:jc w:val="center"/>
              <w:rPr>
                <w:sz w:val="22"/>
                <w:szCs w:val="22"/>
                <w:lang w:val="en-US"/>
              </w:rPr>
            </w:pPr>
            <w:r w:rsidRPr="00953054">
              <w:rPr>
                <w:sz w:val="22"/>
                <w:szCs w:val="22"/>
                <w:lang w:val="en-US"/>
              </w:rPr>
              <w:t>xxx</w:t>
            </w:r>
          </w:p>
        </w:tc>
      </w:tr>
      <w:tr w:rsidR="00E049EC" w:rsidRPr="00953054" w14:paraId="243B5048" w14:textId="77777777" w:rsidTr="00105FF4">
        <w:trPr>
          <w:trHeight w:val="143"/>
        </w:trPr>
        <w:tc>
          <w:tcPr>
            <w:tcW w:w="3801" w:type="pct"/>
            <w:shd w:val="clear" w:color="auto" w:fill="auto"/>
            <w:noWrap/>
            <w:vAlign w:val="center"/>
            <w:hideMark/>
          </w:tcPr>
          <w:p w14:paraId="54C6F4EC" w14:textId="37809E50" w:rsidR="00E049EC" w:rsidRPr="00953054" w:rsidRDefault="00737994" w:rsidP="002122A0">
            <w:pPr>
              <w:autoSpaceDE/>
              <w:autoSpaceDN/>
              <w:spacing w:line="276" w:lineRule="auto"/>
              <w:jc w:val="both"/>
              <w:rPr>
                <w:b/>
                <w:bCs/>
                <w:sz w:val="22"/>
                <w:szCs w:val="22"/>
                <w:lang w:val="en-US"/>
              </w:rPr>
            </w:pPr>
            <w:r>
              <w:rPr>
                <w:b/>
                <w:bCs/>
                <w:sz w:val="22"/>
                <w:szCs w:val="22"/>
                <w:lang w:eastAsia="en-GB"/>
              </w:rPr>
              <w:t xml:space="preserve">Total </w:t>
            </w:r>
            <w:r w:rsidR="00E049EC" w:rsidRPr="00953054">
              <w:rPr>
                <w:b/>
                <w:bCs/>
                <w:sz w:val="22"/>
                <w:szCs w:val="22"/>
                <w:lang w:eastAsia="en-GB"/>
              </w:rPr>
              <w:t>Employee</w:t>
            </w:r>
            <w:r w:rsidR="00E049EC" w:rsidRPr="00953054">
              <w:rPr>
                <w:sz w:val="22"/>
                <w:szCs w:val="22"/>
                <w:lang w:eastAsia="en-GB"/>
              </w:rPr>
              <w:t xml:space="preserve"> </w:t>
            </w:r>
            <w:r w:rsidR="00E049EC" w:rsidRPr="00953054">
              <w:rPr>
                <w:b/>
                <w:bCs/>
                <w:sz w:val="22"/>
                <w:szCs w:val="22"/>
                <w:lang w:eastAsia="en-GB"/>
              </w:rPr>
              <w:t>costs</w:t>
            </w:r>
          </w:p>
        </w:tc>
        <w:tc>
          <w:tcPr>
            <w:tcW w:w="1199" w:type="pct"/>
            <w:shd w:val="clear" w:color="auto" w:fill="auto"/>
            <w:noWrap/>
            <w:vAlign w:val="center"/>
            <w:hideMark/>
          </w:tcPr>
          <w:p w14:paraId="6FAEE95C" w14:textId="77777777" w:rsidR="00E049EC" w:rsidRPr="00953054" w:rsidRDefault="00E049EC" w:rsidP="00105FF4">
            <w:pPr>
              <w:autoSpaceDE/>
              <w:autoSpaceDN/>
              <w:spacing w:line="276" w:lineRule="auto"/>
              <w:jc w:val="center"/>
              <w:rPr>
                <w:b/>
                <w:bCs/>
                <w:sz w:val="22"/>
                <w:szCs w:val="22"/>
                <w:lang w:val="en-US"/>
              </w:rPr>
            </w:pPr>
            <w:r w:rsidRPr="00953054">
              <w:rPr>
                <w:b/>
                <w:bCs/>
                <w:sz w:val="22"/>
                <w:szCs w:val="22"/>
                <w:lang w:val="en-US"/>
              </w:rPr>
              <w:t>xxx</w:t>
            </w:r>
          </w:p>
        </w:tc>
      </w:tr>
    </w:tbl>
    <w:p w14:paraId="232BCBF7" w14:textId="77777777" w:rsidR="00E049EC" w:rsidRDefault="00E049EC" w:rsidP="00B05A8A">
      <w:pPr>
        <w:tabs>
          <w:tab w:val="decimal" w:pos="7938"/>
        </w:tabs>
        <w:spacing w:line="276" w:lineRule="auto"/>
        <w:jc w:val="both"/>
        <w:rPr>
          <w:bCs/>
          <w:i/>
        </w:rPr>
      </w:pPr>
    </w:p>
    <w:p w14:paraId="6A959C7D" w14:textId="7723BA41" w:rsidR="000D330E" w:rsidRPr="005F4E3D" w:rsidRDefault="00B63EC4" w:rsidP="005F4E3D">
      <w:pPr>
        <w:spacing w:line="360" w:lineRule="auto"/>
        <w:ind w:right="-20"/>
        <w:jc w:val="both"/>
        <w:rPr>
          <w:i/>
          <w:iCs/>
          <w:sz w:val="22"/>
          <w:szCs w:val="22"/>
        </w:rPr>
      </w:pPr>
      <w:r>
        <w:rPr>
          <w:sz w:val="22"/>
          <w:szCs w:val="22"/>
        </w:rPr>
        <w:t>(</w:t>
      </w:r>
      <w:r w:rsidRPr="00953054">
        <w:rPr>
          <w:sz w:val="22"/>
          <w:szCs w:val="22"/>
        </w:rPr>
        <w:t>Other</w:t>
      </w:r>
      <w:r w:rsidR="00737994" w:rsidRPr="00953054">
        <w:rPr>
          <w:i/>
          <w:iCs/>
          <w:sz w:val="22"/>
          <w:szCs w:val="22"/>
        </w:rPr>
        <w:t xml:space="preserve"> </w:t>
      </w:r>
      <w:r w:rsidR="006938E9">
        <w:rPr>
          <w:i/>
          <w:iCs/>
          <w:sz w:val="22"/>
          <w:szCs w:val="22"/>
        </w:rPr>
        <w:t>personnel</w:t>
      </w:r>
      <w:r w:rsidR="00737994" w:rsidRPr="00953054">
        <w:rPr>
          <w:i/>
          <w:iCs/>
          <w:sz w:val="22"/>
          <w:szCs w:val="22"/>
        </w:rPr>
        <w:t xml:space="preserve"> costs- please provide a brief explanation for these costs</w:t>
      </w:r>
      <w:bookmarkStart w:id="106" w:name="_Toc72136437"/>
    </w:p>
    <w:p w14:paraId="08A15A21" w14:textId="63E9A591" w:rsidR="000D330E" w:rsidRDefault="000D330E" w:rsidP="00EB068E">
      <w:pPr>
        <w:pStyle w:val="ListParagraph"/>
        <w:numPr>
          <w:ilvl w:val="0"/>
          <w:numId w:val="42"/>
        </w:numPr>
        <w:spacing w:line="360" w:lineRule="auto"/>
        <w:ind w:right="-20"/>
        <w:jc w:val="both"/>
        <w:rPr>
          <w:b/>
          <w:bCs/>
        </w:rPr>
      </w:pPr>
      <w:r>
        <w:rPr>
          <w:b/>
          <w:bCs/>
        </w:rPr>
        <w:t>Use of Goods a</w:t>
      </w:r>
      <w:r w:rsidRPr="00295ACD">
        <w:rPr>
          <w:b/>
          <w:bCs/>
        </w:rPr>
        <w:t>nd Services</w:t>
      </w:r>
      <w:bookmarkEnd w:id="106"/>
    </w:p>
    <w:p w14:paraId="1581A151" w14:textId="77777777" w:rsidR="00B05A8A" w:rsidRDefault="00B05A8A" w:rsidP="00B05A8A">
      <w:pPr>
        <w:ind w:left="360"/>
        <w:rPr>
          <w:b/>
          <w:bC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154"/>
        <w:gridCol w:w="2164"/>
      </w:tblGrid>
      <w:tr w:rsidR="00B06CDA" w:rsidRPr="00953054" w14:paraId="23DAF0F9" w14:textId="77777777" w:rsidTr="00105FF4">
        <w:trPr>
          <w:trHeight w:val="340"/>
          <w:tblHeader/>
        </w:trPr>
        <w:tc>
          <w:tcPr>
            <w:tcW w:w="3839" w:type="pct"/>
            <w:shd w:val="clear" w:color="auto" w:fill="0070C0"/>
            <w:noWrap/>
            <w:vAlign w:val="center"/>
            <w:hideMark/>
          </w:tcPr>
          <w:p w14:paraId="7356C7FD" w14:textId="77777777" w:rsidR="00B06CDA" w:rsidRPr="00953054" w:rsidRDefault="00B06CDA" w:rsidP="002122A0">
            <w:pPr>
              <w:autoSpaceDE/>
              <w:autoSpaceDN/>
              <w:spacing w:line="276" w:lineRule="auto"/>
              <w:jc w:val="both"/>
              <w:rPr>
                <w:sz w:val="22"/>
                <w:szCs w:val="22"/>
                <w:lang w:val="en-US"/>
              </w:rPr>
            </w:pPr>
            <w:r w:rsidRPr="00953054">
              <w:rPr>
                <w:b/>
                <w:bCs/>
                <w:sz w:val="22"/>
                <w:szCs w:val="22"/>
                <w:lang w:val="en-US"/>
              </w:rPr>
              <w:t>Description</w:t>
            </w:r>
          </w:p>
        </w:tc>
        <w:tc>
          <w:tcPr>
            <w:tcW w:w="1161" w:type="pct"/>
            <w:shd w:val="clear" w:color="auto" w:fill="0070C0"/>
            <w:vAlign w:val="center"/>
            <w:hideMark/>
          </w:tcPr>
          <w:p w14:paraId="634331D0" w14:textId="77777777" w:rsidR="00B06CDA" w:rsidRPr="00953054" w:rsidRDefault="00B06CDA" w:rsidP="00105FF4">
            <w:pPr>
              <w:autoSpaceDE/>
              <w:autoSpaceDN/>
              <w:spacing w:line="276" w:lineRule="auto"/>
              <w:jc w:val="center"/>
              <w:rPr>
                <w:b/>
                <w:bCs/>
                <w:sz w:val="22"/>
                <w:szCs w:val="22"/>
                <w:lang w:val="en-US"/>
              </w:rPr>
            </w:pPr>
            <w:r w:rsidRPr="00953054">
              <w:rPr>
                <w:b/>
                <w:i/>
                <w:iCs/>
                <w:sz w:val="22"/>
                <w:szCs w:val="22"/>
                <w:lang w:val="en-US"/>
              </w:rPr>
              <w:t>Insert Current FY</w:t>
            </w:r>
          </w:p>
        </w:tc>
      </w:tr>
      <w:tr w:rsidR="00B06CDA" w:rsidRPr="00953054" w14:paraId="7E58A256" w14:textId="77777777" w:rsidTr="00105FF4">
        <w:trPr>
          <w:trHeight w:val="340"/>
          <w:tblHeader/>
        </w:trPr>
        <w:tc>
          <w:tcPr>
            <w:tcW w:w="3839" w:type="pct"/>
            <w:shd w:val="clear" w:color="auto" w:fill="0070C0"/>
            <w:noWrap/>
            <w:vAlign w:val="center"/>
            <w:hideMark/>
          </w:tcPr>
          <w:p w14:paraId="215B5654" w14:textId="77777777" w:rsidR="00B06CDA" w:rsidRPr="00953054" w:rsidRDefault="00B06CDA" w:rsidP="002122A0">
            <w:pPr>
              <w:autoSpaceDE/>
              <w:autoSpaceDN/>
              <w:spacing w:line="276" w:lineRule="auto"/>
              <w:jc w:val="both"/>
              <w:rPr>
                <w:sz w:val="22"/>
                <w:szCs w:val="22"/>
                <w:lang w:val="en-US"/>
              </w:rPr>
            </w:pPr>
          </w:p>
        </w:tc>
        <w:tc>
          <w:tcPr>
            <w:tcW w:w="1161" w:type="pct"/>
            <w:shd w:val="clear" w:color="auto" w:fill="0070C0"/>
            <w:noWrap/>
            <w:vAlign w:val="center"/>
            <w:hideMark/>
          </w:tcPr>
          <w:p w14:paraId="480B8E23" w14:textId="77777777" w:rsidR="00B06CDA" w:rsidRPr="00953054" w:rsidRDefault="00B06CDA" w:rsidP="00105FF4">
            <w:pPr>
              <w:autoSpaceDE/>
              <w:autoSpaceDN/>
              <w:spacing w:line="276" w:lineRule="auto"/>
              <w:jc w:val="center"/>
              <w:rPr>
                <w:b/>
                <w:bCs/>
                <w:sz w:val="22"/>
                <w:szCs w:val="22"/>
                <w:lang w:val="en-US"/>
              </w:rPr>
            </w:pPr>
            <w:r w:rsidRPr="00953054">
              <w:rPr>
                <w:b/>
                <w:bCs/>
                <w:sz w:val="22"/>
                <w:szCs w:val="22"/>
                <w:lang w:val="en-US"/>
              </w:rPr>
              <w:t>Kshs</w:t>
            </w:r>
          </w:p>
        </w:tc>
      </w:tr>
      <w:tr w:rsidR="00B06CDA" w:rsidRPr="00953054" w14:paraId="03BD6333" w14:textId="77777777" w:rsidTr="00105FF4">
        <w:trPr>
          <w:trHeight w:val="340"/>
        </w:trPr>
        <w:tc>
          <w:tcPr>
            <w:tcW w:w="3839" w:type="pct"/>
            <w:shd w:val="clear" w:color="auto" w:fill="auto"/>
            <w:noWrap/>
            <w:vAlign w:val="center"/>
            <w:hideMark/>
          </w:tcPr>
          <w:p w14:paraId="2958C457" w14:textId="77777777" w:rsidR="00B06CDA" w:rsidRPr="00953054" w:rsidRDefault="00B06CDA" w:rsidP="002122A0">
            <w:pPr>
              <w:autoSpaceDE/>
              <w:autoSpaceDN/>
              <w:spacing w:line="276" w:lineRule="auto"/>
              <w:jc w:val="both"/>
              <w:rPr>
                <w:sz w:val="22"/>
                <w:szCs w:val="22"/>
                <w:lang w:val="en-US"/>
              </w:rPr>
            </w:pPr>
            <w:r w:rsidRPr="00953054">
              <w:rPr>
                <w:sz w:val="22"/>
                <w:szCs w:val="22"/>
                <w:lang w:val="en-US"/>
              </w:rPr>
              <w:t>Utilities, supplies and services</w:t>
            </w:r>
          </w:p>
        </w:tc>
        <w:tc>
          <w:tcPr>
            <w:tcW w:w="1161" w:type="pct"/>
            <w:shd w:val="clear" w:color="auto" w:fill="auto"/>
            <w:noWrap/>
            <w:vAlign w:val="center"/>
            <w:hideMark/>
          </w:tcPr>
          <w:p w14:paraId="4D710443" w14:textId="77777777" w:rsidR="00B06CDA" w:rsidRPr="00953054" w:rsidRDefault="00B06CDA" w:rsidP="00105FF4">
            <w:pPr>
              <w:autoSpaceDE/>
              <w:autoSpaceDN/>
              <w:spacing w:line="276" w:lineRule="auto"/>
              <w:jc w:val="center"/>
              <w:rPr>
                <w:sz w:val="22"/>
                <w:szCs w:val="22"/>
                <w:lang w:val="en-US"/>
              </w:rPr>
            </w:pPr>
            <w:r w:rsidRPr="00953054">
              <w:rPr>
                <w:sz w:val="22"/>
                <w:szCs w:val="22"/>
                <w:lang w:val="en-US"/>
              </w:rPr>
              <w:t>xxx</w:t>
            </w:r>
          </w:p>
        </w:tc>
      </w:tr>
      <w:tr w:rsidR="00B06CDA" w:rsidRPr="00953054" w14:paraId="107FF24F" w14:textId="77777777" w:rsidTr="00105FF4">
        <w:trPr>
          <w:trHeight w:val="340"/>
        </w:trPr>
        <w:tc>
          <w:tcPr>
            <w:tcW w:w="3839" w:type="pct"/>
            <w:shd w:val="clear" w:color="auto" w:fill="auto"/>
            <w:noWrap/>
            <w:vAlign w:val="center"/>
            <w:hideMark/>
          </w:tcPr>
          <w:p w14:paraId="13933B60" w14:textId="77777777" w:rsidR="00B06CDA" w:rsidRPr="00953054" w:rsidRDefault="00B06CDA" w:rsidP="002122A0">
            <w:pPr>
              <w:autoSpaceDE/>
              <w:autoSpaceDN/>
              <w:spacing w:line="276" w:lineRule="auto"/>
              <w:jc w:val="both"/>
              <w:rPr>
                <w:sz w:val="22"/>
                <w:szCs w:val="22"/>
                <w:lang w:val="en-US"/>
              </w:rPr>
            </w:pPr>
            <w:r w:rsidRPr="00953054">
              <w:rPr>
                <w:sz w:val="22"/>
                <w:szCs w:val="22"/>
                <w:lang w:val="en-US"/>
              </w:rPr>
              <w:t>Communication, supplies and services</w:t>
            </w:r>
          </w:p>
        </w:tc>
        <w:tc>
          <w:tcPr>
            <w:tcW w:w="1161" w:type="pct"/>
            <w:shd w:val="clear" w:color="auto" w:fill="auto"/>
            <w:noWrap/>
            <w:vAlign w:val="center"/>
            <w:hideMark/>
          </w:tcPr>
          <w:p w14:paraId="12598CEC" w14:textId="77777777" w:rsidR="00B06CDA" w:rsidRPr="00953054" w:rsidRDefault="00B06CDA" w:rsidP="00105FF4">
            <w:pPr>
              <w:autoSpaceDE/>
              <w:autoSpaceDN/>
              <w:spacing w:line="276" w:lineRule="auto"/>
              <w:jc w:val="center"/>
              <w:rPr>
                <w:sz w:val="22"/>
                <w:szCs w:val="22"/>
                <w:lang w:val="en-US"/>
              </w:rPr>
            </w:pPr>
            <w:r w:rsidRPr="00953054">
              <w:rPr>
                <w:sz w:val="22"/>
                <w:szCs w:val="22"/>
                <w:lang w:val="en-US"/>
              </w:rPr>
              <w:t>xxx</w:t>
            </w:r>
          </w:p>
        </w:tc>
      </w:tr>
      <w:tr w:rsidR="00B06CDA" w:rsidRPr="00953054" w14:paraId="05C65B72" w14:textId="77777777" w:rsidTr="00105FF4">
        <w:trPr>
          <w:trHeight w:val="340"/>
        </w:trPr>
        <w:tc>
          <w:tcPr>
            <w:tcW w:w="3839" w:type="pct"/>
            <w:shd w:val="clear" w:color="auto" w:fill="auto"/>
            <w:noWrap/>
            <w:vAlign w:val="center"/>
            <w:hideMark/>
          </w:tcPr>
          <w:p w14:paraId="177F797F" w14:textId="77777777" w:rsidR="00B06CDA" w:rsidRPr="00953054" w:rsidRDefault="00B06CDA" w:rsidP="002122A0">
            <w:pPr>
              <w:autoSpaceDE/>
              <w:autoSpaceDN/>
              <w:spacing w:line="276" w:lineRule="auto"/>
              <w:jc w:val="both"/>
              <w:rPr>
                <w:sz w:val="22"/>
                <w:szCs w:val="22"/>
                <w:lang w:eastAsia="en-GB"/>
              </w:rPr>
            </w:pPr>
            <w:r w:rsidRPr="00953054">
              <w:rPr>
                <w:sz w:val="22"/>
                <w:szCs w:val="22"/>
                <w:lang w:val="en-US"/>
              </w:rPr>
              <w:t>Domestic travel and subsistence</w:t>
            </w:r>
          </w:p>
        </w:tc>
        <w:tc>
          <w:tcPr>
            <w:tcW w:w="1161" w:type="pct"/>
            <w:shd w:val="clear" w:color="auto" w:fill="auto"/>
            <w:noWrap/>
            <w:vAlign w:val="center"/>
            <w:hideMark/>
          </w:tcPr>
          <w:p w14:paraId="1064CAD7" w14:textId="77777777" w:rsidR="00B06CDA" w:rsidRPr="00953054" w:rsidRDefault="00B06CDA" w:rsidP="00105FF4">
            <w:pPr>
              <w:autoSpaceDE/>
              <w:autoSpaceDN/>
              <w:spacing w:line="276" w:lineRule="auto"/>
              <w:jc w:val="center"/>
              <w:rPr>
                <w:sz w:val="22"/>
                <w:szCs w:val="22"/>
                <w:lang w:val="en-US"/>
              </w:rPr>
            </w:pPr>
            <w:r w:rsidRPr="00953054">
              <w:rPr>
                <w:sz w:val="22"/>
                <w:szCs w:val="22"/>
                <w:lang w:val="en-US"/>
              </w:rPr>
              <w:t>xxx</w:t>
            </w:r>
          </w:p>
        </w:tc>
      </w:tr>
      <w:tr w:rsidR="00B06CDA" w:rsidRPr="00953054" w14:paraId="2F9E1D06" w14:textId="77777777" w:rsidTr="00105FF4">
        <w:trPr>
          <w:trHeight w:val="340"/>
        </w:trPr>
        <w:tc>
          <w:tcPr>
            <w:tcW w:w="3839" w:type="pct"/>
            <w:shd w:val="clear" w:color="auto" w:fill="auto"/>
            <w:noWrap/>
            <w:vAlign w:val="center"/>
            <w:hideMark/>
          </w:tcPr>
          <w:p w14:paraId="25AEE6E1" w14:textId="77777777" w:rsidR="00B06CDA" w:rsidRPr="00953054" w:rsidRDefault="00B06CDA" w:rsidP="002122A0">
            <w:pPr>
              <w:autoSpaceDE/>
              <w:autoSpaceDN/>
              <w:spacing w:line="276" w:lineRule="auto"/>
              <w:jc w:val="both"/>
              <w:rPr>
                <w:sz w:val="22"/>
                <w:szCs w:val="22"/>
                <w:lang w:eastAsia="en-GB"/>
              </w:rPr>
            </w:pPr>
            <w:r w:rsidRPr="00953054">
              <w:rPr>
                <w:sz w:val="22"/>
                <w:szCs w:val="22"/>
                <w:lang w:val="en-US"/>
              </w:rPr>
              <w:t>Foreign travel and subsistence</w:t>
            </w:r>
          </w:p>
        </w:tc>
        <w:tc>
          <w:tcPr>
            <w:tcW w:w="1161" w:type="pct"/>
            <w:shd w:val="clear" w:color="auto" w:fill="auto"/>
            <w:noWrap/>
            <w:vAlign w:val="center"/>
            <w:hideMark/>
          </w:tcPr>
          <w:p w14:paraId="41DBFDA3" w14:textId="77777777" w:rsidR="00B06CDA" w:rsidRPr="00953054" w:rsidRDefault="00B06CDA" w:rsidP="00105FF4">
            <w:pPr>
              <w:autoSpaceDE/>
              <w:autoSpaceDN/>
              <w:spacing w:line="276" w:lineRule="auto"/>
              <w:jc w:val="center"/>
              <w:rPr>
                <w:sz w:val="22"/>
                <w:szCs w:val="22"/>
                <w:lang w:val="en-US"/>
              </w:rPr>
            </w:pPr>
            <w:r w:rsidRPr="00953054">
              <w:rPr>
                <w:sz w:val="22"/>
                <w:szCs w:val="22"/>
                <w:lang w:val="en-US"/>
              </w:rPr>
              <w:t>xxx</w:t>
            </w:r>
          </w:p>
        </w:tc>
      </w:tr>
      <w:tr w:rsidR="00B06CDA" w:rsidRPr="00953054" w14:paraId="57A1885F" w14:textId="77777777" w:rsidTr="00105FF4">
        <w:trPr>
          <w:trHeight w:val="340"/>
        </w:trPr>
        <w:tc>
          <w:tcPr>
            <w:tcW w:w="3839" w:type="pct"/>
            <w:shd w:val="clear" w:color="auto" w:fill="auto"/>
            <w:noWrap/>
            <w:vAlign w:val="center"/>
            <w:hideMark/>
          </w:tcPr>
          <w:p w14:paraId="5FCC3B9B" w14:textId="77777777" w:rsidR="00B06CDA" w:rsidRPr="00953054" w:rsidRDefault="00B06CDA" w:rsidP="002122A0">
            <w:pPr>
              <w:autoSpaceDE/>
              <w:autoSpaceDN/>
              <w:spacing w:line="276" w:lineRule="auto"/>
              <w:jc w:val="both"/>
              <w:rPr>
                <w:sz w:val="22"/>
                <w:szCs w:val="22"/>
                <w:lang w:eastAsia="en-GB"/>
              </w:rPr>
            </w:pPr>
            <w:r w:rsidRPr="00953054">
              <w:rPr>
                <w:sz w:val="22"/>
                <w:szCs w:val="22"/>
                <w:lang w:val="en-US"/>
              </w:rPr>
              <w:t>Printing, advertising, and information supplies &amp; services</w:t>
            </w:r>
          </w:p>
        </w:tc>
        <w:tc>
          <w:tcPr>
            <w:tcW w:w="1161" w:type="pct"/>
            <w:shd w:val="clear" w:color="auto" w:fill="auto"/>
            <w:noWrap/>
            <w:vAlign w:val="center"/>
            <w:hideMark/>
          </w:tcPr>
          <w:p w14:paraId="39178DA3" w14:textId="77777777" w:rsidR="00B06CDA" w:rsidRPr="00953054" w:rsidRDefault="00B06CDA" w:rsidP="00105FF4">
            <w:pPr>
              <w:autoSpaceDE/>
              <w:autoSpaceDN/>
              <w:spacing w:line="276" w:lineRule="auto"/>
              <w:jc w:val="center"/>
              <w:rPr>
                <w:sz w:val="22"/>
                <w:szCs w:val="22"/>
                <w:lang w:val="en-US"/>
              </w:rPr>
            </w:pPr>
            <w:r w:rsidRPr="00953054">
              <w:rPr>
                <w:sz w:val="22"/>
                <w:szCs w:val="22"/>
                <w:lang w:val="en-US"/>
              </w:rPr>
              <w:t>xxx</w:t>
            </w:r>
          </w:p>
        </w:tc>
      </w:tr>
      <w:tr w:rsidR="00B06CDA" w:rsidRPr="00953054" w14:paraId="5A007261" w14:textId="77777777" w:rsidTr="00105FF4">
        <w:trPr>
          <w:trHeight w:val="340"/>
        </w:trPr>
        <w:tc>
          <w:tcPr>
            <w:tcW w:w="3839" w:type="pct"/>
            <w:shd w:val="clear" w:color="auto" w:fill="auto"/>
            <w:noWrap/>
            <w:vAlign w:val="center"/>
          </w:tcPr>
          <w:p w14:paraId="6AF97C66" w14:textId="77777777" w:rsidR="00B06CDA" w:rsidRPr="00953054" w:rsidRDefault="00B06CDA" w:rsidP="002122A0">
            <w:pPr>
              <w:autoSpaceDE/>
              <w:autoSpaceDN/>
              <w:spacing w:line="276" w:lineRule="auto"/>
              <w:jc w:val="both"/>
              <w:rPr>
                <w:b/>
                <w:bCs/>
                <w:sz w:val="22"/>
                <w:szCs w:val="22"/>
                <w:lang w:eastAsia="en-GB"/>
              </w:rPr>
            </w:pPr>
            <w:r w:rsidRPr="00953054">
              <w:rPr>
                <w:sz w:val="22"/>
                <w:szCs w:val="22"/>
                <w:lang w:val="en-US"/>
              </w:rPr>
              <w:t>Rentals of produced assets</w:t>
            </w:r>
          </w:p>
        </w:tc>
        <w:tc>
          <w:tcPr>
            <w:tcW w:w="1161" w:type="pct"/>
            <w:shd w:val="clear" w:color="auto" w:fill="auto"/>
            <w:noWrap/>
            <w:vAlign w:val="center"/>
          </w:tcPr>
          <w:p w14:paraId="002657BC" w14:textId="77777777" w:rsidR="00B06CDA" w:rsidRPr="00953054" w:rsidRDefault="00B06CDA" w:rsidP="00105FF4">
            <w:pPr>
              <w:autoSpaceDE/>
              <w:autoSpaceDN/>
              <w:spacing w:line="276" w:lineRule="auto"/>
              <w:jc w:val="center"/>
              <w:rPr>
                <w:b/>
                <w:bCs/>
                <w:sz w:val="22"/>
                <w:szCs w:val="22"/>
                <w:lang w:val="en-US"/>
              </w:rPr>
            </w:pPr>
            <w:r w:rsidRPr="00953054">
              <w:rPr>
                <w:sz w:val="22"/>
                <w:szCs w:val="22"/>
                <w:lang w:val="en-US"/>
              </w:rPr>
              <w:t>xxx</w:t>
            </w:r>
          </w:p>
        </w:tc>
      </w:tr>
      <w:tr w:rsidR="00B06CDA" w:rsidRPr="00953054" w14:paraId="021121EE" w14:textId="77777777" w:rsidTr="00105FF4">
        <w:trPr>
          <w:trHeight w:val="340"/>
        </w:trPr>
        <w:tc>
          <w:tcPr>
            <w:tcW w:w="3839" w:type="pct"/>
            <w:shd w:val="clear" w:color="auto" w:fill="auto"/>
            <w:noWrap/>
            <w:vAlign w:val="center"/>
            <w:hideMark/>
          </w:tcPr>
          <w:p w14:paraId="5E30DE16" w14:textId="77777777" w:rsidR="00B06CDA" w:rsidRPr="00953054" w:rsidRDefault="00B06CDA" w:rsidP="002122A0">
            <w:pPr>
              <w:autoSpaceDE/>
              <w:autoSpaceDN/>
              <w:spacing w:line="276" w:lineRule="auto"/>
              <w:jc w:val="both"/>
              <w:rPr>
                <w:b/>
                <w:bCs/>
                <w:sz w:val="22"/>
                <w:szCs w:val="22"/>
                <w:lang w:val="en-US"/>
              </w:rPr>
            </w:pPr>
            <w:r w:rsidRPr="00953054">
              <w:rPr>
                <w:sz w:val="22"/>
                <w:szCs w:val="22"/>
                <w:lang w:val="en-US"/>
              </w:rPr>
              <w:t>Training expenses</w:t>
            </w:r>
          </w:p>
        </w:tc>
        <w:tc>
          <w:tcPr>
            <w:tcW w:w="1161" w:type="pct"/>
            <w:shd w:val="clear" w:color="auto" w:fill="auto"/>
            <w:noWrap/>
            <w:vAlign w:val="center"/>
            <w:hideMark/>
          </w:tcPr>
          <w:p w14:paraId="13C4DAF8" w14:textId="77777777" w:rsidR="00B06CDA" w:rsidRPr="00953054" w:rsidRDefault="00B06CDA" w:rsidP="00105FF4">
            <w:pPr>
              <w:autoSpaceDE/>
              <w:autoSpaceDN/>
              <w:spacing w:line="276" w:lineRule="auto"/>
              <w:jc w:val="center"/>
              <w:rPr>
                <w:b/>
                <w:bCs/>
                <w:sz w:val="22"/>
                <w:szCs w:val="22"/>
                <w:lang w:val="en-US"/>
              </w:rPr>
            </w:pPr>
            <w:r w:rsidRPr="00953054">
              <w:rPr>
                <w:sz w:val="22"/>
                <w:szCs w:val="22"/>
                <w:lang w:val="en-US"/>
              </w:rPr>
              <w:t>xxx</w:t>
            </w:r>
          </w:p>
        </w:tc>
      </w:tr>
      <w:tr w:rsidR="00B06CDA" w:rsidRPr="00953054" w14:paraId="0A0B7223" w14:textId="77777777" w:rsidTr="00105FF4">
        <w:trPr>
          <w:trHeight w:val="340"/>
        </w:trPr>
        <w:tc>
          <w:tcPr>
            <w:tcW w:w="3839" w:type="pct"/>
            <w:shd w:val="clear" w:color="auto" w:fill="auto"/>
            <w:noWrap/>
            <w:vAlign w:val="center"/>
          </w:tcPr>
          <w:p w14:paraId="664F6606" w14:textId="77777777" w:rsidR="00B06CDA" w:rsidRPr="00953054" w:rsidRDefault="00B06CDA" w:rsidP="002122A0">
            <w:pPr>
              <w:autoSpaceDE/>
              <w:autoSpaceDN/>
              <w:spacing w:line="276" w:lineRule="auto"/>
              <w:jc w:val="both"/>
              <w:rPr>
                <w:sz w:val="22"/>
                <w:szCs w:val="22"/>
                <w:lang w:eastAsia="en-GB"/>
              </w:rPr>
            </w:pPr>
            <w:r w:rsidRPr="00953054">
              <w:rPr>
                <w:sz w:val="22"/>
                <w:szCs w:val="22"/>
                <w:lang w:val="en-US"/>
              </w:rPr>
              <w:t>Hospitality supplies and services</w:t>
            </w:r>
          </w:p>
        </w:tc>
        <w:tc>
          <w:tcPr>
            <w:tcW w:w="1161" w:type="pct"/>
            <w:shd w:val="clear" w:color="auto" w:fill="auto"/>
            <w:noWrap/>
            <w:vAlign w:val="center"/>
          </w:tcPr>
          <w:p w14:paraId="0F09E7BA" w14:textId="77777777" w:rsidR="00B06CDA" w:rsidRPr="00953054" w:rsidRDefault="00B06CDA" w:rsidP="00105FF4">
            <w:pPr>
              <w:autoSpaceDE/>
              <w:autoSpaceDN/>
              <w:spacing w:line="276" w:lineRule="auto"/>
              <w:jc w:val="center"/>
              <w:rPr>
                <w:sz w:val="22"/>
                <w:szCs w:val="22"/>
                <w:lang w:val="en-US"/>
              </w:rPr>
            </w:pPr>
            <w:r w:rsidRPr="00953054">
              <w:rPr>
                <w:sz w:val="22"/>
                <w:szCs w:val="22"/>
                <w:lang w:val="en-US"/>
              </w:rPr>
              <w:t>xxx</w:t>
            </w:r>
          </w:p>
        </w:tc>
      </w:tr>
      <w:tr w:rsidR="00B06CDA" w:rsidRPr="00953054" w14:paraId="6A5E4198" w14:textId="77777777" w:rsidTr="00105FF4">
        <w:trPr>
          <w:trHeight w:val="340"/>
        </w:trPr>
        <w:tc>
          <w:tcPr>
            <w:tcW w:w="3839" w:type="pct"/>
            <w:shd w:val="clear" w:color="auto" w:fill="auto"/>
            <w:noWrap/>
            <w:vAlign w:val="center"/>
          </w:tcPr>
          <w:p w14:paraId="74265897" w14:textId="77777777" w:rsidR="00B06CDA" w:rsidRPr="00953054" w:rsidRDefault="00B06CDA" w:rsidP="002122A0">
            <w:pPr>
              <w:autoSpaceDE/>
              <w:autoSpaceDN/>
              <w:spacing w:line="276" w:lineRule="auto"/>
              <w:jc w:val="both"/>
              <w:rPr>
                <w:sz w:val="22"/>
                <w:szCs w:val="22"/>
                <w:lang w:eastAsia="en-GB"/>
              </w:rPr>
            </w:pPr>
            <w:r w:rsidRPr="00953054">
              <w:rPr>
                <w:sz w:val="22"/>
                <w:szCs w:val="22"/>
                <w:lang w:val="en-US"/>
              </w:rPr>
              <w:t>Insurance costs</w:t>
            </w:r>
          </w:p>
        </w:tc>
        <w:tc>
          <w:tcPr>
            <w:tcW w:w="1161" w:type="pct"/>
            <w:shd w:val="clear" w:color="auto" w:fill="auto"/>
            <w:noWrap/>
            <w:vAlign w:val="center"/>
          </w:tcPr>
          <w:p w14:paraId="7E219BAD" w14:textId="77777777" w:rsidR="00B06CDA" w:rsidRPr="00953054" w:rsidRDefault="00B06CDA" w:rsidP="00105FF4">
            <w:pPr>
              <w:autoSpaceDE/>
              <w:autoSpaceDN/>
              <w:spacing w:line="276" w:lineRule="auto"/>
              <w:jc w:val="center"/>
              <w:rPr>
                <w:sz w:val="22"/>
                <w:szCs w:val="22"/>
                <w:lang w:val="en-US"/>
              </w:rPr>
            </w:pPr>
            <w:r w:rsidRPr="00953054">
              <w:rPr>
                <w:sz w:val="22"/>
                <w:szCs w:val="22"/>
                <w:lang w:val="en-US"/>
              </w:rPr>
              <w:t>xxx</w:t>
            </w:r>
          </w:p>
        </w:tc>
      </w:tr>
      <w:tr w:rsidR="00B06CDA" w:rsidRPr="00953054" w14:paraId="05FB28C1" w14:textId="77777777" w:rsidTr="00105FF4">
        <w:trPr>
          <w:trHeight w:val="340"/>
        </w:trPr>
        <w:tc>
          <w:tcPr>
            <w:tcW w:w="3839" w:type="pct"/>
            <w:shd w:val="clear" w:color="auto" w:fill="auto"/>
            <w:noWrap/>
            <w:vAlign w:val="center"/>
          </w:tcPr>
          <w:p w14:paraId="3D0746E6" w14:textId="77777777" w:rsidR="00B06CDA" w:rsidRPr="00953054" w:rsidRDefault="00B06CDA" w:rsidP="002122A0">
            <w:pPr>
              <w:autoSpaceDE/>
              <w:autoSpaceDN/>
              <w:spacing w:line="276" w:lineRule="auto"/>
              <w:jc w:val="both"/>
              <w:rPr>
                <w:sz w:val="22"/>
                <w:szCs w:val="22"/>
                <w:lang w:eastAsia="en-GB"/>
              </w:rPr>
            </w:pPr>
            <w:r w:rsidRPr="00953054">
              <w:rPr>
                <w:sz w:val="22"/>
                <w:szCs w:val="22"/>
                <w:lang w:val="en-US"/>
              </w:rPr>
              <w:t>Specialized materials and services</w:t>
            </w:r>
          </w:p>
        </w:tc>
        <w:tc>
          <w:tcPr>
            <w:tcW w:w="1161" w:type="pct"/>
            <w:shd w:val="clear" w:color="auto" w:fill="auto"/>
            <w:noWrap/>
            <w:vAlign w:val="center"/>
          </w:tcPr>
          <w:p w14:paraId="5B37C7DC" w14:textId="77777777" w:rsidR="00B06CDA" w:rsidRPr="00953054" w:rsidRDefault="00B06CDA" w:rsidP="00105FF4">
            <w:pPr>
              <w:autoSpaceDE/>
              <w:autoSpaceDN/>
              <w:spacing w:line="276" w:lineRule="auto"/>
              <w:jc w:val="center"/>
              <w:rPr>
                <w:sz w:val="22"/>
                <w:szCs w:val="22"/>
                <w:lang w:val="en-US"/>
              </w:rPr>
            </w:pPr>
            <w:r w:rsidRPr="00953054">
              <w:rPr>
                <w:sz w:val="22"/>
                <w:szCs w:val="22"/>
                <w:lang w:val="en-US"/>
              </w:rPr>
              <w:t>xxx</w:t>
            </w:r>
          </w:p>
        </w:tc>
      </w:tr>
      <w:tr w:rsidR="00B06CDA" w:rsidRPr="00953054" w14:paraId="0AF843DB" w14:textId="77777777" w:rsidTr="00105FF4">
        <w:trPr>
          <w:trHeight w:val="340"/>
        </w:trPr>
        <w:tc>
          <w:tcPr>
            <w:tcW w:w="3839" w:type="pct"/>
            <w:shd w:val="clear" w:color="auto" w:fill="auto"/>
            <w:noWrap/>
            <w:vAlign w:val="center"/>
          </w:tcPr>
          <w:p w14:paraId="0F5721D3" w14:textId="77777777" w:rsidR="00B06CDA" w:rsidRPr="00953054" w:rsidRDefault="00B06CDA" w:rsidP="002122A0">
            <w:pPr>
              <w:autoSpaceDE/>
              <w:autoSpaceDN/>
              <w:spacing w:line="276" w:lineRule="auto"/>
              <w:jc w:val="both"/>
              <w:rPr>
                <w:sz w:val="22"/>
                <w:szCs w:val="22"/>
                <w:lang w:val="en-US"/>
              </w:rPr>
            </w:pPr>
            <w:r w:rsidRPr="00953054">
              <w:rPr>
                <w:sz w:val="22"/>
                <w:szCs w:val="22"/>
                <w:lang w:val="en-US"/>
              </w:rPr>
              <w:t xml:space="preserve">Other operating expenses </w:t>
            </w:r>
            <w:r w:rsidRPr="00953054">
              <w:rPr>
                <w:i/>
                <w:iCs/>
                <w:sz w:val="22"/>
                <w:szCs w:val="22"/>
                <w:lang w:val="en-US"/>
              </w:rPr>
              <w:t>including bank Charges</w:t>
            </w:r>
          </w:p>
        </w:tc>
        <w:tc>
          <w:tcPr>
            <w:tcW w:w="1161" w:type="pct"/>
            <w:shd w:val="clear" w:color="auto" w:fill="auto"/>
            <w:noWrap/>
            <w:vAlign w:val="center"/>
          </w:tcPr>
          <w:p w14:paraId="1CB9477D" w14:textId="77777777" w:rsidR="00B06CDA" w:rsidRPr="00953054" w:rsidRDefault="00B06CDA" w:rsidP="00105FF4">
            <w:pPr>
              <w:autoSpaceDE/>
              <w:autoSpaceDN/>
              <w:spacing w:line="276" w:lineRule="auto"/>
              <w:jc w:val="center"/>
              <w:rPr>
                <w:sz w:val="22"/>
                <w:szCs w:val="22"/>
                <w:lang w:val="en-US"/>
              </w:rPr>
            </w:pPr>
            <w:r w:rsidRPr="00953054">
              <w:rPr>
                <w:sz w:val="22"/>
                <w:szCs w:val="22"/>
                <w:lang w:val="en-US"/>
              </w:rPr>
              <w:t>xxx</w:t>
            </w:r>
          </w:p>
        </w:tc>
      </w:tr>
      <w:tr w:rsidR="00B06CDA" w:rsidRPr="00953054" w14:paraId="0AFE6001" w14:textId="77777777" w:rsidTr="00105FF4">
        <w:trPr>
          <w:trHeight w:val="340"/>
        </w:trPr>
        <w:tc>
          <w:tcPr>
            <w:tcW w:w="3839" w:type="pct"/>
            <w:shd w:val="clear" w:color="auto" w:fill="auto"/>
            <w:noWrap/>
            <w:vAlign w:val="center"/>
          </w:tcPr>
          <w:p w14:paraId="714FD9EF" w14:textId="77777777" w:rsidR="00B06CDA" w:rsidRPr="00953054" w:rsidRDefault="00B06CDA" w:rsidP="002122A0">
            <w:pPr>
              <w:autoSpaceDE/>
              <w:autoSpaceDN/>
              <w:spacing w:line="276" w:lineRule="auto"/>
              <w:jc w:val="both"/>
              <w:rPr>
                <w:sz w:val="22"/>
                <w:szCs w:val="22"/>
                <w:lang w:eastAsia="en-GB"/>
              </w:rPr>
            </w:pPr>
            <w:r w:rsidRPr="00953054">
              <w:rPr>
                <w:sz w:val="22"/>
                <w:szCs w:val="22"/>
                <w:lang w:val="en-US"/>
              </w:rPr>
              <w:t>Office and general supplies and services</w:t>
            </w:r>
          </w:p>
        </w:tc>
        <w:tc>
          <w:tcPr>
            <w:tcW w:w="1161" w:type="pct"/>
            <w:shd w:val="clear" w:color="auto" w:fill="auto"/>
            <w:noWrap/>
            <w:vAlign w:val="center"/>
          </w:tcPr>
          <w:p w14:paraId="1F689A91" w14:textId="77777777" w:rsidR="00B06CDA" w:rsidRPr="00953054" w:rsidRDefault="00B06CDA" w:rsidP="00105FF4">
            <w:pPr>
              <w:autoSpaceDE/>
              <w:autoSpaceDN/>
              <w:spacing w:line="276" w:lineRule="auto"/>
              <w:jc w:val="center"/>
              <w:rPr>
                <w:sz w:val="22"/>
                <w:szCs w:val="22"/>
                <w:lang w:val="en-US"/>
              </w:rPr>
            </w:pPr>
            <w:r w:rsidRPr="00953054">
              <w:rPr>
                <w:sz w:val="22"/>
                <w:szCs w:val="22"/>
                <w:lang w:val="en-US"/>
              </w:rPr>
              <w:t>xxx</w:t>
            </w:r>
          </w:p>
        </w:tc>
      </w:tr>
      <w:tr w:rsidR="00B06CDA" w:rsidRPr="00953054" w14:paraId="55CFF3F5" w14:textId="77777777" w:rsidTr="00105FF4">
        <w:trPr>
          <w:trHeight w:val="340"/>
        </w:trPr>
        <w:tc>
          <w:tcPr>
            <w:tcW w:w="3839" w:type="pct"/>
            <w:shd w:val="clear" w:color="auto" w:fill="auto"/>
            <w:noWrap/>
            <w:vAlign w:val="center"/>
          </w:tcPr>
          <w:p w14:paraId="5BB5CA19" w14:textId="77777777" w:rsidR="00B06CDA" w:rsidRPr="00953054" w:rsidRDefault="00B06CDA" w:rsidP="002122A0">
            <w:pPr>
              <w:autoSpaceDE/>
              <w:autoSpaceDN/>
              <w:spacing w:line="276" w:lineRule="auto"/>
              <w:jc w:val="both"/>
              <w:rPr>
                <w:sz w:val="22"/>
                <w:szCs w:val="22"/>
                <w:lang w:eastAsia="en-GB"/>
              </w:rPr>
            </w:pPr>
            <w:r w:rsidRPr="00953054">
              <w:rPr>
                <w:sz w:val="22"/>
                <w:szCs w:val="22"/>
                <w:lang w:val="en-US"/>
              </w:rPr>
              <w:t>Fuel Oil and Lubricants</w:t>
            </w:r>
          </w:p>
        </w:tc>
        <w:tc>
          <w:tcPr>
            <w:tcW w:w="1161" w:type="pct"/>
            <w:shd w:val="clear" w:color="auto" w:fill="auto"/>
            <w:noWrap/>
            <w:vAlign w:val="center"/>
          </w:tcPr>
          <w:p w14:paraId="681702B6" w14:textId="77777777" w:rsidR="00B06CDA" w:rsidRPr="00953054" w:rsidRDefault="00B06CDA" w:rsidP="00105FF4">
            <w:pPr>
              <w:autoSpaceDE/>
              <w:autoSpaceDN/>
              <w:spacing w:line="276" w:lineRule="auto"/>
              <w:jc w:val="center"/>
              <w:rPr>
                <w:sz w:val="22"/>
                <w:szCs w:val="22"/>
                <w:lang w:val="en-US"/>
              </w:rPr>
            </w:pPr>
            <w:r w:rsidRPr="00953054">
              <w:rPr>
                <w:sz w:val="22"/>
                <w:szCs w:val="22"/>
                <w:lang w:val="en-US"/>
              </w:rPr>
              <w:t>xxx</w:t>
            </w:r>
          </w:p>
        </w:tc>
      </w:tr>
      <w:tr w:rsidR="00B06CDA" w:rsidRPr="00953054" w14:paraId="7EE39BBE" w14:textId="77777777" w:rsidTr="00105FF4">
        <w:trPr>
          <w:trHeight w:val="340"/>
        </w:trPr>
        <w:tc>
          <w:tcPr>
            <w:tcW w:w="3839" w:type="pct"/>
            <w:shd w:val="clear" w:color="auto" w:fill="auto"/>
            <w:noWrap/>
            <w:vAlign w:val="center"/>
          </w:tcPr>
          <w:p w14:paraId="25CED0CD" w14:textId="77777777" w:rsidR="00B06CDA" w:rsidRPr="00953054" w:rsidRDefault="00B06CDA" w:rsidP="002122A0">
            <w:pPr>
              <w:autoSpaceDE/>
              <w:autoSpaceDN/>
              <w:spacing w:line="276" w:lineRule="auto"/>
              <w:jc w:val="both"/>
              <w:rPr>
                <w:sz w:val="22"/>
                <w:szCs w:val="22"/>
                <w:lang w:eastAsia="en-GB"/>
              </w:rPr>
            </w:pPr>
            <w:r w:rsidRPr="00953054">
              <w:rPr>
                <w:sz w:val="22"/>
                <w:szCs w:val="22"/>
                <w:lang w:val="en-US"/>
              </w:rPr>
              <w:t>Routine maintenance – vehicles and other transport equipment</w:t>
            </w:r>
          </w:p>
        </w:tc>
        <w:tc>
          <w:tcPr>
            <w:tcW w:w="1161" w:type="pct"/>
            <w:shd w:val="clear" w:color="auto" w:fill="auto"/>
            <w:noWrap/>
            <w:vAlign w:val="center"/>
          </w:tcPr>
          <w:p w14:paraId="0A2D174D" w14:textId="77777777" w:rsidR="00B06CDA" w:rsidRPr="00953054" w:rsidRDefault="00B06CDA" w:rsidP="00105FF4">
            <w:pPr>
              <w:autoSpaceDE/>
              <w:autoSpaceDN/>
              <w:spacing w:line="276" w:lineRule="auto"/>
              <w:jc w:val="center"/>
              <w:rPr>
                <w:sz w:val="22"/>
                <w:szCs w:val="22"/>
                <w:lang w:val="en-US"/>
              </w:rPr>
            </w:pPr>
            <w:r w:rsidRPr="00953054">
              <w:rPr>
                <w:sz w:val="22"/>
                <w:szCs w:val="22"/>
                <w:lang w:val="en-US"/>
              </w:rPr>
              <w:t>xxx</w:t>
            </w:r>
          </w:p>
        </w:tc>
      </w:tr>
      <w:tr w:rsidR="00B06CDA" w:rsidRPr="00953054" w14:paraId="3B9FD6D8" w14:textId="77777777" w:rsidTr="00105FF4">
        <w:trPr>
          <w:trHeight w:val="340"/>
        </w:trPr>
        <w:tc>
          <w:tcPr>
            <w:tcW w:w="3839" w:type="pct"/>
            <w:shd w:val="clear" w:color="auto" w:fill="auto"/>
            <w:noWrap/>
            <w:vAlign w:val="center"/>
          </w:tcPr>
          <w:p w14:paraId="7CDABFC1" w14:textId="77777777" w:rsidR="00B06CDA" w:rsidRPr="00953054" w:rsidRDefault="00B06CDA" w:rsidP="002122A0">
            <w:pPr>
              <w:autoSpaceDE/>
              <w:autoSpaceDN/>
              <w:spacing w:line="276" w:lineRule="auto"/>
              <w:jc w:val="both"/>
              <w:rPr>
                <w:sz w:val="22"/>
                <w:szCs w:val="22"/>
                <w:lang w:eastAsia="en-GB"/>
              </w:rPr>
            </w:pPr>
            <w:r w:rsidRPr="00953054">
              <w:rPr>
                <w:sz w:val="22"/>
                <w:szCs w:val="22"/>
                <w:lang w:val="en-US"/>
              </w:rPr>
              <w:t>Routine maintenance – other assets</w:t>
            </w:r>
          </w:p>
        </w:tc>
        <w:tc>
          <w:tcPr>
            <w:tcW w:w="1161" w:type="pct"/>
            <w:shd w:val="clear" w:color="auto" w:fill="auto"/>
            <w:noWrap/>
            <w:vAlign w:val="center"/>
          </w:tcPr>
          <w:p w14:paraId="6EFB595A" w14:textId="77777777" w:rsidR="00B06CDA" w:rsidRPr="00953054" w:rsidRDefault="00B06CDA" w:rsidP="00105FF4">
            <w:pPr>
              <w:autoSpaceDE/>
              <w:autoSpaceDN/>
              <w:spacing w:line="276" w:lineRule="auto"/>
              <w:jc w:val="center"/>
              <w:rPr>
                <w:sz w:val="22"/>
                <w:szCs w:val="22"/>
                <w:lang w:val="en-US"/>
              </w:rPr>
            </w:pPr>
            <w:r w:rsidRPr="00953054">
              <w:rPr>
                <w:sz w:val="22"/>
                <w:szCs w:val="22"/>
                <w:lang w:val="en-US"/>
              </w:rPr>
              <w:t>xxx</w:t>
            </w:r>
          </w:p>
        </w:tc>
      </w:tr>
      <w:tr w:rsidR="00FC4593" w:rsidRPr="000300E7" w14:paraId="1779ADCF" w14:textId="77777777" w:rsidTr="00105FF4">
        <w:trPr>
          <w:trHeight w:val="340"/>
        </w:trPr>
        <w:tc>
          <w:tcPr>
            <w:tcW w:w="3839" w:type="pct"/>
            <w:shd w:val="clear" w:color="auto" w:fill="auto"/>
            <w:noWrap/>
            <w:vAlign w:val="center"/>
          </w:tcPr>
          <w:p w14:paraId="68BD21A7" w14:textId="22F7A392" w:rsidR="00FC4593" w:rsidRPr="000300E7" w:rsidRDefault="00FC4593" w:rsidP="00FC4593">
            <w:pPr>
              <w:autoSpaceDE/>
              <w:autoSpaceDN/>
              <w:spacing w:line="276" w:lineRule="auto"/>
              <w:jc w:val="both"/>
              <w:rPr>
                <w:b/>
                <w:bCs/>
                <w:sz w:val="22"/>
                <w:szCs w:val="22"/>
                <w:lang w:val="en-US"/>
              </w:rPr>
            </w:pPr>
            <w:r>
              <w:rPr>
                <w:sz w:val="22"/>
                <w:szCs w:val="22"/>
                <w:lang w:val="en-US"/>
              </w:rPr>
              <w:t>Others (specify)</w:t>
            </w:r>
          </w:p>
        </w:tc>
        <w:tc>
          <w:tcPr>
            <w:tcW w:w="1161" w:type="pct"/>
            <w:shd w:val="clear" w:color="auto" w:fill="auto"/>
            <w:noWrap/>
            <w:vAlign w:val="center"/>
          </w:tcPr>
          <w:p w14:paraId="3AC0F4BC" w14:textId="1006F5A9" w:rsidR="00FC4593" w:rsidRPr="000300E7" w:rsidRDefault="00FC4593" w:rsidP="00105FF4">
            <w:pPr>
              <w:autoSpaceDE/>
              <w:autoSpaceDN/>
              <w:spacing w:line="276" w:lineRule="auto"/>
              <w:jc w:val="center"/>
              <w:rPr>
                <w:b/>
                <w:bCs/>
                <w:sz w:val="22"/>
                <w:szCs w:val="22"/>
                <w:lang w:val="en-US"/>
              </w:rPr>
            </w:pPr>
            <w:r>
              <w:rPr>
                <w:sz w:val="22"/>
                <w:szCs w:val="22"/>
                <w:lang w:val="en-US"/>
              </w:rPr>
              <w:t>xxx</w:t>
            </w:r>
          </w:p>
        </w:tc>
      </w:tr>
      <w:tr w:rsidR="00FC4593" w:rsidRPr="000300E7" w14:paraId="6CCD1C5D" w14:textId="77777777" w:rsidTr="00105FF4">
        <w:trPr>
          <w:trHeight w:val="340"/>
        </w:trPr>
        <w:tc>
          <w:tcPr>
            <w:tcW w:w="3839" w:type="pct"/>
            <w:shd w:val="clear" w:color="auto" w:fill="auto"/>
            <w:noWrap/>
            <w:vAlign w:val="center"/>
          </w:tcPr>
          <w:p w14:paraId="7E01EDC3" w14:textId="77777777" w:rsidR="00FC4593" w:rsidRPr="000300E7" w:rsidRDefault="00FC4593" w:rsidP="00FC4593">
            <w:pPr>
              <w:autoSpaceDE/>
              <w:autoSpaceDN/>
              <w:spacing w:line="276" w:lineRule="auto"/>
              <w:jc w:val="both"/>
              <w:rPr>
                <w:b/>
                <w:bCs/>
                <w:sz w:val="22"/>
                <w:szCs w:val="22"/>
                <w:lang w:val="en-US"/>
              </w:rPr>
            </w:pPr>
            <w:r w:rsidRPr="000300E7">
              <w:rPr>
                <w:b/>
                <w:bCs/>
                <w:sz w:val="22"/>
                <w:szCs w:val="22"/>
                <w:lang w:val="en-US"/>
              </w:rPr>
              <w:t>Total</w:t>
            </w:r>
          </w:p>
        </w:tc>
        <w:tc>
          <w:tcPr>
            <w:tcW w:w="1161" w:type="pct"/>
            <w:shd w:val="clear" w:color="auto" w:fill="auto"/>
            <w:noWrap/>
            <w:vAlign w:val="center"/>
          </w:tcPr>
          <w:p w14:paraId="2B0B551E" w14:textId="77777777" w:rsidR="00FC4593" w:rsidRPr="000300E7" w:rsidRDefault="00FC4593" w:rsidP="00105FF4">
            <w:pPr>
              <w:autoSpaceDE/>
              <w:autoSpaceDN/>
              <w:spacing w:line="276" w:lineRule="auto"/>
              <w:jc w:val="center"/>
              <w:rPr>
                <w:b/>
                <w:bCs/>
                <w:sz w:val="22"/>
                <w:szCs w:val="22"/>
                <w:lang w:val="en-US"/>
              </w:rPr>
            </w:pPr>
            <w:r w:rsidRPr="000300E7">
              <w:rPr>
                <w:b/>
                <w:bCs/>
                <w:sz w:val="22"/>
                <w:szCs w:val="22"/>
                <w:lang w:val="en-US"/>
              </w:rPr>
              <w:t>xxx</w:t>
            </w:r>
          </w:p>
        </w:tc>
      </w:tr>
    </w:tbl>
    <w:p w14:paraId="159B7E4B" w14:textId="4C756470" w:rsidR="00850420" w:rsidRDefault="00850420" w:rsidP="000D330E">
      <w:pPr>
        <w:pStyle w:val="Header"/>
        <w:tabs>
          <w:tab w:val="clear" w:pos="4320"/>
          <w:tab w:val="clear" w:pos="8640"/>
          <w:tab w:val="decimal" w:pos="5760"/>
          <w:tab w:val="decimal" w:pos="7920"/>
        </w:tabs>
        <w:spacing w:line="360" w:lineRule="auto"/>
        <w:jc w:val="both"/>
        <w:rPr>
          <w:i/>
        </w:rPr>
      </w:pPr>
    </w:p>
    <w:p w14:paraId="4E9AF0C2" w14:textId="77777777" w:rsidR="00850420" w:rsidRDefault="00850420">
      <w:pPr>
        <w:autoSpaceDE/>
        <w:autoSpaceDN/>
        <w:rPr>
          <w:i/>
        </w:rPr>
      </w:pPr>
      <w:r>
        <w:rPr>
          <w:i/>
        </w:rPr>
        <w:br w:type="page"/>
      </w:r>
    </w:p>
    <w:p w14:paraId="5969D74C" w14:textId="77777777" w:rsidR="000D330E" w:rsidRDefault="000D330E" w:rsidP="000D330E">
      <w:pPr>
        <w:pStyle w:val="Header"/>
        <w:tabs>
          <w:tab w:val="clear" w:pos="4320"/>
          <w:tab w:val="clear" w:pos="8640"/>
          <w:tab w:val="decimal" w:pos="5760"/>
          <w:tab w:val="decimal" w:pos="7920"/>
        </w:tabs>
        <w:spacing w:line="360" w:lineRule="auto"/>
        <w:jc w:val="both"/>
        <w:rPr>
          <w:i/>
        </w:rPr>
      </w:pPr>
    </w:p>
    <w:p w14:paraId="0948CEB4" w14:textId="77777777" w:rsidR="000D330E" w:rsidRDefault="000D330E" w:rsidP="00EB068E">
      <w:pPr>
        <w:pStyle w:val="ListParagraph"/>
        <w:numPr>
          <w:ilvl w:val="0"/>
          <w:numId w:val="42"/>
        </w:numPr>
        <w:spacing w:line="360" w:lineRule="auto"/>
        <w:ind w:right="-20"/>
        <w:jc w:val="both"/>
        <w:rPr>
          <w:b/>
          <w:bCs/>
        </w:rPr>
      </w:pPr>
      <w:bookmarkStart w:id="107" w:name="_Toc72136439"/>
      <w:r>
        <w:rPr>
          <w:b/>
          <w:bCs/>
        </w:rPr>
        <w:t>Transfer to Other Government e</w:t>
      </w:r>
      <w:r w:rsidRPr="00295ACD">
        <w:rPr>
          <w:b/>
          <w:bCs/>
        </w:rPr>
        <w:t>ntities</w:t>
      </w:r>
      <w:bookmarkEnd w:id="107"/>
    </w:p>
    <w:p w14:paraId="492E7F7F" w14:textId="77777777" w:rsidR="000D330E" w:rsidRPr="00295ACD" w:rsidRDefault="000D330E" w:rsidP="000D330E">
      <w:pPr>
        <w:ind w:left="360"/>
        <w:rPr>
          <w:b/>
          <w:bC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344"/>
        <w:gridCol w:w="1974"/>
      </w:tblGrid>
      <w:tr w:rsidR="00CC4EA2" w:rsidRPr="00E95C5A" w14:paraId="007873D0" w14:textId="77777777" w:rsidTr="005F4E3D">
        <w:trPr>
          <w:trHeight w:val="340"/>
        </w:trPr>
        <w:tc>
          <w:tcPr>
            <w:tcW w:w="4015" w:type="pct"/>
            <w:shd w:val="clear" w:color="auto" w:fill="0070C0"/>
            <w:vAlign w:val="bottom"/>
            <w:hideMark/>
          </w:tcPr>
          <w:p w14:paraId="17DDF625" w14:textId="6110A604" w:rsidR="00CC4EA2" w:rsidRPr="00E95C5A" w:rsidRDefault="00CC4EA2" w:rsidP="00447BD8">
            <w:pPr>
              <w:autoSpaceDE/>
              <w:autoSpaceDN/>
              <w:spacing w:line="276" w:lineRule="auto"/>
              <w:rPr>
                <w:b/>
                <w:bCs/>
                <w:color w:val="000000"/>
                <w:lang w:val="en-US"/>
              </w:rPr>
            </w:pPr>
            <w:r w:rsidRPr="00000055">
              <w:rPr>
                <w:b/>
                <w:bCs/>
                <w:lang w:val="en-US"/>
              </w:rPr>
              <w:t>Description</w:t>
            </w:r>
          </w:p>
        </w:tc>
        <w:tc>
          <w:tcPr>
            <w:tcW w:w="985" w:type="pct"/>
            <w:shd w:val="clear" w:color="auto" w:fill="0070C0"/>
            <w:noWrap/>
            <w:vAlign w:val="bottom"/>
            <w:hideMark/>
          </w:tcPr>
          <w:p w14:paraId="39389619" w14:textId="48F228D0" w:rsidR="00CC4EA2" w:rsidRPr="00E95C5A" w:rsidRDefault="00CC4EA2" w:rsidP="00447BD8">
            <w:pPr>
              <w:autoSpaceDE/>
              <w:autoSpaceDN/>
              <w:spacing w:line="276" w:lineRule="auto"/>
              <w:ind w:hanging="98"/>
              <w:jc w:val="center"/>
              <w:rPr>
                <w:b/>
                <w:bCs/>
                <w:color w:val="000000"/>
                <w:lang w:val="sw-KE" w:eastAsia="sw-KE"/>
              </w:rPr>
            </w:pPr>
            <w:r w:rsidRPr="00501A84">
              <w:rPr>
                <w:b/>
                <w:bCs/>
                <w:color w:val="000000"/>
                <w:sz w:val="22"/>
                <w:szCs w:val="22"/>
                <w:lang w:val="en-US"/>
              </w:rPr>
              <w:t>Insert Current FY</w:t>
            </w:r>
          </w:p>
        </w:tc>
      </w:tr>
      <w:tr w:rsidR="00CC4EA2" w:rsidRPr="00E95C5A" w14:paraId="1C9D64C0" w14:textId="77777777" w:rsidTr="005F4E3D">
        <w:trPr>
          <w:trHeight w:val="340"/>
        </w:trPr>
        <w:tc>
          <w:tcPr>
            <w:tcW w:w="4015" w:type="pct"/>
            <w:shd w:val="clear" w:color="auto" w:fill="0070C0"/>
            <w:vAlign w:val="bottom"/>
            <w:hideMark/>
          </w:tcPr>
          <w:p w14:paraId="5C7061BD" w14:textId="77777777" w:rsidR="00CC4EA2" w:rsidRPr="00E95C5A" w:rsidRDefault="00CC4EA2" w:rsidP="00447BD8">
            <w:pPr>
              <w:autoSpaceDE/>
              <w:autoSpaceDN/>
              <w:spacing w:line="276" w:lineRule="auto"/>
              <w:rPr>
                <w:b/>
                <w:bCs/>
                <w:color w:val="000000"/>
                <w:lang w:val="en-US"/>
              </w:rPr>
            </w:pPr>
          </w:p>
        </w:tc>
        <w:tc>
          <w:tcPr>
            <w:tcW w:w="985" w:type="pct"/>
            <w:shd w:val="clear" w:color="auto" w:fill="0070C0"/>
            <w:noWrap/>
            <w:vAlign w:val="bottom"/>
            <w:hideMark/>
          </w:tcPr>
          <w:p w14:paraId="5E6268F9" w14:textId="3A8B4145" w:rsidR="00CC4EA2" w:rsidRPr="00E95C5A" w:rsidRDefault="00CC4EA2" w:rsidP="00447BD8">
            <w:pPr>
              <w:autoSpaceDE/>
              <w:autoSpaceDN/>
              <w:spacing w:line="276" w:lineRule="auto"/>
              <w:jc w:val="center"/>
              <w:rPr>
                <w:b/>
                <w:bCs/>
                <w:color w:val="000000"/>
                <w:lang w:val="en-US"/>
              </w:rPr>
            </w:pPr>
            <w:r w:rsidRPr="00501A84">
              <w:rPr>
                <w:b/>
                <w:bCs/>
                <w:color w:val="000000"/>
                <w:sz w:val="22"/>
                <w:szCs w:val="22"/>
                <w:lang w:val="en-US"/>
              </w:rPr>
              <w:t>Kshs</w:t>
            </w:r>
          </w:p>
        </w:tc>
      </w:tr>
      <w:tr w:rsidR="00A85FE7" w:rsidRPr="00E95C5A" w14:paraId="4BBB1DF1" w14:textId="77777777" w:rsidTr="00105FF4">
        <w:trPr>
          <w:trHeight w:val="340"/>
        </w:trPr>
        <w:tc>
          <w:tcPr>
            <w:tcW w:w="4015" w:type="pct"/>
            <w:shd w:val="clear" w:color="auto" w:fill="auto"/>
            <w:vAlign w:val="center"/>
            <w:hideMark/>
          </w:tcPr>
          <w:p w14:paraId="6DEF19AE" w14:textId="62BD4712" w:rsidR="00A85FE7" w:rsidRPr="00E95C5A" w:rsidRDefault="00A85FE7" w:rsidP="00A85FE7">
            <w:pPr>
              <w:autoSpaceDE/>
              <w:autoSpaceDN/>
              <w:spacing w:line="276" w:lineRule="auto"/>
              <w:rPr>
                <w:b/>
                <w:color w:val="000000"/>
                <w:lang w:val="en-US"/>
              </w:rPr>
            </w:pPr>
            <w:r w:rsidRPr="00953054">
              <w:rPr>
                <w:sz w:val="22"/>
                <w:szCs w:val="22"/>
                <w:lang w:val="en-US"/>
              </w:rPr>
              <w:t>Transfers to other County Government entities</w:t>
            </w:r>
          </w:p>
        </w:tc>
        <w:tc>
          <w:tcPr>
            <w:tcW w:w="985" w:type="pct"/>
            <w:shd w:val="clear" w:color="auto" w:fill="auto"/>
            <w:noWrap/>
            <w:vAlign w:val="center"/>
            <w:hideMark/>
          </w:tcPr>
          <w:p w14:paraId="08B91B01" w14:textId="6AF00775" w:rsidR="00A85FE7" w:rsidRPr="00E95C5A" w:rsidRDefault="00260544" w:rsidP="00105FF4">
            <w:pPr>
              <w:autoSpaceDE/>
              <w:autoSpaceDN/>
              <w:spacing w:line="276" w:lineRule="auto"/>
              <w:ind w:firstLineChars="500" w:firstLine="1200"/>
              <w:jc w:val="center"/>
              <w:rPr>
                <w:color w:val="000000"/>
                <w:lang w:val="en-US"/>
              </w:rPr>
            </w:pPr>
            <w:r>
              <w:rPr>
                <w:color w:val="000000"/>
                <w:lang w:val="en-US"/>
              </w:rPr>
              <w:t>xx</w:t>
            </w:r>
          </w:p>
        </w:tc>
      </w:tr>
      <w:tr w:rsidR="00A85FE7" w:rsidRPr="00E95C5A" w14:paraId="52E6F395" w14:textId="77777777" w:rsidTr="00105FF4">
        <w:trPr>
          <w:trHeight w:val="340"/>
        </w:trPr>
        <w:tc>
          <w:tcPr>
            <w:tcW w:w="4015" w:type="pct"/>
            <w:shd w:val="clear" w:color="auto" w:fill="auto"/>
            <w:vAlign w:val="center"/>
            <w:hideMark/>
          </w:tcPr>
          <w:p w14:paraId="225FC161" w14:textId="125C6FBC" w:rsidR="00A85FE7" w:rsidRPr="00E95C5A" w:rsidRDefault="00A85FE7" w:rsidP="00A85FE7">
            <w:pPr>
              <w:autoSpaceDE/>
              <w:autoSpaceDN/>
              <w:spacing w:line="276" w:lineRule="auto"/>
              <w:rPr>
                <w:color w:val="000000"/>
                <w:lang w:val="en-US"/>
              </w:rPr>
            </w:pPr>
            <w:r w:rsidRPr="00953054">
              <w:rPr>
                <w:sz w:val="22"/>
                <w:szCs w:val="22"/>
                <w:lang w:val="en-US"/>
              </w:rPr>
              <w:t>Transfers to self-reporting projects</w:t>
            </w:r>
          </w:p>
        </w:tc>
        <w:tc>
          <w:tcPr>
            <w:tcW w:w="985" w:type="pct"/>
            <w:shd w:val="clear" w:color="auto" w:fill="auto"/>
            <w:noWrap/>
            <w:vAlign w:val="center"/>
            <w:hideMark/>
          </w:tcPr>
          <w:p w14:paraId="4E8A5C43" w14:textId="2FF4E532" w:rsidR="00A85FE7" w:rsidRPr="00E95C5A" w:rsidRDefault="00260544" w:rsidP="00105FF4">
            <w:pPr>
              <w:autoSpaceDE/>
              <w:autoSpaceDN/>
              <w:spacing w:line="276" w:lineRule="auto"/>
              <w:jc w:val="center"/>
              <w:rPr>
                <w:color w:val="000000"/>
                <w:lang w:val="en-US"/>
              </w:rPr>
            </w:pPr>
            <w:r>
              <w:rPr>
                <w:color w:val="000000"/>
                <w:lang w:val="en-US"/>
              </w:rPr>
              <w:t>xx</w:t>
            </w:r>
          </w:p>
        </w:tc>
      </w:tr>
      <w:tr w:rsidR="00A85FE7" w:rsidRPr="00E95C5A" w14:paraId="0EC632D3" w14:textId="77777777" w:rsidTr="00105FF4">
        <w:trPr>
          <w:trHeight w:val="340"/>
        </w:trPr>
        <w:tc>
          <w:tcPr>
            <w:tcW w:w="4015" w:type="pct"/>
            <w:shd w:val="clear" w:color="auto" w:fill="auto"/>
            <w:vAlign w:val="center"/>
            <w:hideMark/>
          </w:tcPr>
          <w:p w14:paraId="6AEF9B11" w14:textId="7F372BE0" w:rsidR="00A85FE7" w:rsidRPr="00E95C5A" w:rsidRDefault="00A85FE7" w:rsidP="00A85FE7">
            <w:pPr>
              <w:autoSpaceDE/>
              <w:autoSpaceDN/>
              <w:spacing w:line="276" w:lineRule="auto"/>
              <w:rPr>
                <w:color w:val="000000"/>
                <w:lang w:val="en-US"/>
              </w:rPr>
            </w:pPr>
            <w:r w:rsidRPr="00953054">
              <w:rPr>
                <w:sz w:val="22"/>
                <w:szCs w:val="22"/>
                <w:lang w:val="en-US"/>
              </w:rPr>
              <w:t>Transfers to car loan and mortgage schemes</w:t>
            </w:r>
          </w:p>
        </w:tc>
        <w:tc>
          <w:tcPr>
            <w:tcW w:w="985" w:type="pct"/>
            <w:shd w:val="clear" w:color="auto" w:fill="auto"/>
            <w:noWrap/>
            <w:vAlign w:val="center"/>
            <w:hideMark/>
          </w:tcPr>
          <w:p w14:paraId="051CC8A6" w14:textId="46C8524D" w:rsidR="00A85FE7" w:rsidRPr="00E95C5A" w:rsidRDefault="00260544" w:rsidP="00105FF4">
            <w:pPr>
              <w:autoSpaceDE/>
              <w:autoSpaceDN/>
              <w:spacing w:line="276" w:lineRule="auto"/>
              <w:jc w:val="center"/>
              <w:rPr>
                <w:color w:val="000000"/>
                <w:lang w:val="en-US"/>
              </w:rPr>
            </w:pPr>
            <w:r>
              <w:rPr>
                <w:color w:val="000000"/>
                <w:lang w:val="en-US"/>
              </w:rPr>
              <w:t>xx</w:t>
            </w:r>
          </w:p>
        </w:tc>
      </w:tr>
      <w:tr w:rsidR="00A85FE7" w:rsidRPr="00E95C5A" w14:paraId="06412FBC" w14:textId="77777777" w:rsidTr="00105FF4">
        <w:trPr>
          <w:trHeight w:val="340"/>
        </w:trPr>
        <w:tc>
          <w:tcPr>
            <w:tcW w:w="4015" w:type="pct"/>
            <w:shd w:val="clear" w:color="auto" w:fill="auto"/>
            <w:vAlign w:val="center"/>
            <w:hideMark/>
          </w:tcPr>
          <w:p w14:paraId="0DD463B2" w14:textId="029B3381" w:rsidR="00A85FE7" w:rsidRPr="00E95C5A" w:rsidRDefault="00A85FE7" w:rsidP="00A85FE7">
            <w:pPr>
              <w:autoSpaceDE/>
              <w:autoSpaceDN/>
              <w:spacing w:line="276" w:lineRule="auto"/>
              <w:rPr>
                <w:b/>
                <w:color w:val="000000"/>
                <w:lang w:val="en-US"/>
              </w:rPr>
            </w:pPr>
            <w:r w:rsidRPr="00953054">
              <w:rPr>
                <w:sz w:val="22"/>
                <w:szCs w:val="22"/>
                <w:lang w:val="en-US"/>
              </w:rPr>
              <w:t>Others (specify)</w:t>
            </w:r>
          </w:p>
        </w:tc>
        <w:tc>
          <w:tcPr>
            <w:tcW w:w="985" w:type="pct"/>
            <w:shd w:val="clear" w:color="auto" w:fill="auto"/>
            <w:noWrap/>
            <w:vAlign w:val="center"/>
            <w:hideMark/>
          </w:tcPr>
          <w:p w14:paraId="28016DD8" w14:textId="37F6B173" w:rsidR="00A85FE7" w:rsidRPr="00E95C5A" w:rsidRDefault="00260544" w:rsidP="00105FF4">
            <w:pPr>
              <w:autoSpaceDE/>
              <w:autoSpaceDN/>
              <w:spacing w:line="276" w:lineRule="auto"/>
              <w:jc w:val="center"/>
              <w:rPr>
                <w:color w:val="000000"/>
                <w:lang w:val="en-US"/>
              </w:rPr>
            </w:pPr>
            <w:r>
              <w:rPr>
                <w:color w:val="000000"/>
                <w:lang w:val="en-US"/>
              </w:rPr>
              <w:t>xx</w:t>
            </w:r>
          </w:p>
        </w:tc>
      </w:tr>
      <w:tr w:rsidR="00CC4EA2" w:rsidRPr="00E95C5A" w14:paraId="075F3977" w14:textId="77777777" w:rsidTr="00105FF4">
        <w:trPr>
          <w:trHeight w:val="340"/>
        </w:trPr>
        <w:tc>
          <w:tcPr>
            <w:tcW w:w="4015" w:type="pct"/>
            <w:shd w:val="clear" w:color="auto" w:fill="auto"/>
            <w:vAlign w:val="bottom"/>
            <w:hideMark/>
          </w:tcPr>
          <w:p w14:paraId="6FAA0D68" w14:textId="77777777" w:rsidR="00CC4EA2" w:rsidRPr="00E95C5A" w:rsidRDefault="00CC4EA2" w:rsidP="002122A0">
            <w:pPr>
              <w:autoSpaceDE/>
              <w:autoSpaceDN/>
              <w:spacing w:line="276" w:lineRule="auto"/>
              <w:rPr>
                <w:b/>
                <w:bCs/>
                <w:color w:val="000000"/>
                <w:lang w:val="en-US"/>
              </w:rPr>
            </w:pPr>
            <w:r w:rsidRPr="00E95C5A">
              <w:rPr>
                <w:b/>
                <w:bCs/>
                <w:color w:val="000000"/>
                <w:lang w:val="en-US"/>
              </w:rPr>
              <w:t xml:space="preserve">Total </w:t>
            </w:r>
          </w:p>
        </w:tc>
        <w:tc>
          <w:tcPr>
            <w:tcW w:w="985" w:type="pct"/>
            <w:shd w:val="clear" w:color="auto" w:fill="auto"/>
            <w:noWrap/>
            <w:vAlign w:val="center"/>
            <w:hideMark/>
          </w:tcPr>
          <w:p w14:paraId="69D1337C" w14:textId="77777777" w:rsidR="00CC4EA2" w:rsidRPr="00E95C5A" w:rsidRDefault="00CC4EA2" w:rsidP="00105FF4">
            <w:pPr>
              <w:autoSpaceDE/>
              <w:autoSpaceDN/>
              <w:spacing w:line="276" w:lineRule="auto"/>
              <w:jc w:val="center"/>
              <w:rPr>
                <w:b/>
                <w:color w:val="000000"/>
                <w:lang w:val="en-US"/>
              </w:rPr>
            </w:pPr>
            <w:r w:rsidRPr="00E95C5A">
              <w:rPr>
                <w:b/>
                <w:color w:val="000000"/>
                <w:lang w:val="en-US"/>
              </w:rPr>
              <w:t>xxx</w:t>
            </w:r>
          </w:p>
        </w:tc>
      </w:tr>
    </w:tbl>
    <w:p w14:paraId="2CBAC4ED" w14:textId="77777777" w:rsidR="00E21FA1" w:rsidRDefault="00E21FA1" w:rsidP="00E21FA1">
      <w:pPr>
        <w:rPr>
          <w:b/>
          <w:bCs/>
        </w:rPr>
      </w:pPr>
      <w:bookmarkStart w:id="108" w:name="_Toc72136440"/>
    </w:p>
    <w:p w14:paraId="5C0D3B5A" w14:textId="62F4A06C" w:rsidR="00E21FA1" w:rsidRPr="009C1F24" w:rsidRDefault="00D072D2" w:rsidP="00EB068E">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Depreciation and Amortization Expense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29"/>
        <w:gridCol w:w="2289"/>
      </w:tblGrid>
      <w:tr w:rsidR="00F027E7" w:rsidRPr="00953054" w14:paraId="6EAA3DC3" w14:textId="77777777" w:rsidTr="002122A0">
        <w:trPr>
          <w:trHeight w:val="340"/>
        </w:trPr>
        <w:tc>
          <w:tcPr>
            <w:tcW w:w="3772" w:type="pct"/>
            <w:tcBorders>
              <w:top w:val="single" w:sz="4" w:space="0" w:color="auto"/>
              <w:left w:val="single" w:sz="4" w:space="0" w:color="auto"/>
              <w:bottom w:val="single" w:sz="4" w:space="0" w:color="auto"/>
              <w:right w:val="single" w:sz="4" w:space="0" w:color="auto"/>
            </w:tcBorders>
            <w:shd w:val="clear" w:color="auto" w:fill="0070C0"/>
            <w:vAlign w:val="center"/>
            <w:hideMark/>
          </w:tcPr>
          <w:p w14:paraId="7A57A4F3" w14:textId="77777777" w:rsidR="00F027E7" w:rsidRPr="00953054" w:rsidRDefault="00F027E7" w:rsidP="002122A0">
            <w:pPr>
              <w:autoSpaceDE/>
              <w:autoSpaceDN/>
              <w:spacing w:line="276" w:lineRule="auto"/>
              <w:jc w:val="both"/>
              <w:rPr>
                <w:b/>
                <w:bCs/>
                <w:sz w:val="22"/>
                <w:szCs w:val="22"/>
                <w:lang w:eastAsia="en-GB"/>
              </w:rPr>
            </w:pPr>
            <w:r w:rsidRPr="00953054">
              <w:rPr>
                <w:b/>
                <w:bCs/>
                <w:sz w:val="22"/>
                <w:szCs w:val="22"/>
                <w:lang w:eastAsia="en-GB"/>
              </w:rPr>
              <w:t>Description</w:t>
            </w:r>
          </w:p>
        </w:tc>
        <w:tc>
          <w:tcPr>
            <w:tcW w:w="1228" w:type="pct"/>
            <w:shd w:val="clear" w:color="auto" w:fill="0070C0"/>
            <w:noWrap/>
            <w:vAlign w:val="center"/>
            <w:hideMark/>
          </w:tcPr>
          <w:p w14:paraId="0F5FF0EC" w14:textId="77777777" w:rsidR="00F027E7" w:rsidRPr="00953054" w:rsidRDefault="00F027E7" w:rsidP="002122A0">
            <w:pPr>
              <w:autoSpaceDE/>
              <w:autoSpaceDN/>
              <w:spacing w:line="276" w:lineRule="auto"/>
              <w:jc w:val="right"/>
              <w:rPr>
                <w:b/>
                <w:bCs/>
                <w:sz w:val="22"/>
                <w:szCs w:val="22"/>
                <w:lang w:val="en-US"/>
              </w:rPr>
            </w:pPr>
            <w:r w:rsidRPr="00953054">
              <w:rPr>
                <w:b/>
                <w:i/>
                <w:iCs/>
                <w:sz w:val="22"/>
                <w:szCs w:val="22"/>
                <w:lang w:val="en-US"/>
              </w:rPr>
              <w:t>Insert Current FY</w:t>
            </w:r>
          </w:p>
        </w:tc>
      </w:tr>
      <w:tr w:rsidR="00F027E7" w:rsidRPr="00953054" w14:paraId="323E4854" w14:textId="77777777" w:rsidTr="002122A0">
        <w:trPr>
          <w:trHeight w:val="340"/>
        </w:trPr>
        <w:tc>
          <w:tcPr>
            <w:tcW w:w="3772" w:type="pct"/>
            <w:tcBorders>
              <w:top w:val="single" w:sz="4" w:space="0" w:color="auto"/>
              <w:left w:val="single" w:sz="4" w:space="0" w:color="auto"/>
              <w:bottom w:val="single" w:sz="4" w:space="0" w:color="auto"/>
              <w:right w:val="single" w:sz="4" w:space="0" w:color="auto"/>
            </w:tcBorders>
            <w:shd w:val="clear" w:color="auto" w:fill="0070C0"/>
            <w:vAlign w:val="center"/>
            <w:hideMark/>
          </w:tcPr>
          <w:p w14:paraId="14104C3E" w14:textId="77777777" w:rsidR="00F027E7" w:rsidRPr="00953054" w:rsidRDefault="00F027E7" w:rsidP="002122A0">
            <w:pPr>
              <w:autoSpaceDE/>
              <w:autoSpaceDN/>
              <w:spacing w:line="276" w:lineRule="auto"/>
              <w:jc w:val="both"/>
              <w:rPr>
                <w:b/>
                <w:bCs/>
                <w:sz w:val="22"/>
                <w:szCs w:val="22"/>
                <w:lang w:eastAsia="en-GB"/>
              </w:rPr>
            </w:pPr>
          </w:p>
        </w:tc>
        <w:tc>
          <w:tcPr>
            <w:tcW w:w="1228"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5049974D" w14:textId="77777777" w:rsidR="00F027E7" w:rsidRPr="00953054" w:rsidRDefault="00F027E7" w:rsidP="002122A0">
            <w:pPr>
              <w:autoSpaceDE/>
              <w:autoSpaceDN/>
              <w:spacing w:line="276" w:lineRule="auto"/>
              <w:jc w:val="right"/>
              <w:rPr>
                <w:b/>
                <w:bCs/>
                <w:sz w:val="22"/>
                <w:szCs w:val="22"/>
                <w:lang w:val="en-US"/>
              </w:rPr>
            </w:pPr>
            <w:r w:rsidRPr="00953054">
              <w:rPr>
                <w:b/>
                <w:bCs/>
                <w:sz w:val="22"/>
                <w:szCs w:val="22"/>
                <w:lang w:val="en-US"/>
              </w:rPr>
              <w:t>Kshs</w:t>
            </w:r>
          </w:p>
        </w:tc>
      </w:tr>
      <w:tr w:rsidR="00F027E7" w:rsidRPr="00953054" w14:paraId="1AC2BF6B" w14:textId="77777777" w:rsidTr="00105FF4">
        <w:trPr>
          <w:trHeight w:val="340"/>
        </w:trPr>
        <w:tc>
          <w:tcPr>
            <w:tcW w:w="3772" w:type="pct"/>
            <w:shd w:val="clear" w:color="auto" w:fill="auto"/>
            <w:noWrap/>
            <w:vAlign w:val="center"/>
            <w:hideMark/>
          </w:tcPr>
          <w:p w14:paraId="1A6992D0" w14:textId="77777777" w:rsidR="00F027E7" w:rsidRPr="00953054" w:rsidRDefault="00F027E7" w:rsidP="002122A0">
            <w:pPr>
              <w:autoSpaceDE/>
              <w:autoSpaceDN/>
              <w:spacing w:line="276" w:lineRule="auto"/>
              <w:jc w:val="both"/>
              <w:rPr>
                <w:sz w:val="22"/>
                <w:szCs w:val="22"/>
                <w:lang w:val="en-US"/>
              </w:rPr>
            </w:pPr>
            <w:r w:rsidRPr="00953054">
              <w:rPr>
                <w:sz w:val="22"/>
                <w:szCs w:val="22"/>
                <w:lang w:eastAsia="en-GB"/>
              </w:rPr>
              <w:t>Property, plant and equipment</w:t>
            </w:r>
          </w:p>
        </w:tc>
        <w:tc>
          <w:tcPr>
            <w:tcW w:w="1228" w:type="pct"/>
            <w:shd w:val="clear" w:color="auto" w:fill="auto"/>
            <w:noWrap/>
            <w:vAlign w:val="center"/>
            <w:hideMark/>
          </w:tcPr>
          <w:p w14:paraId="5F31F64D" w14:textId="77777777" w:rsidR="00F027E7" w:rsidRPr="00953054" w:rsidRDefault="00F027E7" w:rsidP="00105FF4">
            <w:pPr>
              <w:autoSpaceDE/>
              <w:autoSpaceDN/>
              <w:spacing w:line="276" w:lineRule="auto"/>
              <w:jc w:val="center"/>
              <w:rPr>
                <w:sz w:val="22"/>
                <w:szCs w:val="22"/>
                <w:lang w:val="en-US"/>
              </w:rPr>
            </w:pPr>
            <w:r w:rsidRPr="00953054">
              <w:rPr>
                <w:sz w:val="22"/>
                <w:szCs w:val="22"/>
                <w:lang w:val="en-US"/>
              </w:rPr>
              <w:t>xxx</w:t>
            </w:r>
          </w:p>
        </w:tc>
      </w:tr>
      <w:tr w:rsidR="00F027E7" w:rsidRPr="00953054" w14:paraId="184B7E2D" w14:textId="77777777" w:rsidTr="00105FF4">
        <w:trPr>
          <w:trHeight w:val="340"/>
        </w:trPr>
        <w:tc>
          <w:tcPr>
            <w:tcW w:w="3772" w:type="pct"/>
            <w:shd w:val="clear" w:color="auto" w:fill="auto"/>
            <w:noWrap/>
            <w:vAlign w:val="center"/>
            <w:hideMark/>
          </w:tcPr>
          <w:p w14:paraId="3C361E60" w14:textId="77777777" w:rsidR="00F027E7" w:rsidRPr="00953054" w:rsidRDefault="00F027E7" w:rsidP="002122A0">
            <w:pPr>
              <w:autoSpaceDE/>
              <w:autoSpaceDN/>
              <w:spacing w:line="276" w:lineRule="auto"/>
              <w:jc w:val="both"/>
              <w:rPr>
                <w:sz w:val="22"/>
                <w:szCs w:val="22"/>
                <w:lang w:val="en-US"/>
              </w:rPr>
            </w:pPr>
            <w:r w:rsidRPr="00953054">
              <w:rPr>
                <w:sz w:val="22"/>
                <w:szCs w:val="22"/>
                <w:lang w:eastAsia="en-GB"/>
              </w:rPr>
              <w:t>Intangible assets</w:t>
            </w:r>
          </w:p>
        </w:tc>
        <w:tc>
          <w:tcPr>
            <w:tcW w:w="1228" w:type="pct"/>
            <w:shd w:val="clear" w:color="auto" w:fill="auto"/>
            <w:noWrap/>
            <w:vAlign w:val="center"/>
            <w:hideMark/>
          </w:tcPr>
          <w:p w14:paraId="03380CB0" w14:textId="77777777" w:rsidR="00F027E7" w:rsidRPr="00953054" w:rsidRDefault="00F027E7" w:rsidP="00105FF4">
            <w:pPr>
              <w:autoSpaceDE/>
              <w:autoSpaceDN/>
              <w:spacing w:line="276" w:lineRule="auto"/>
              <w:jc w:val="center"/>
              <w:rPr>
                <w:sz w:val="22"/>
                <w:szCs w:val="22"/>
                <w:lang w:val="en-US"/>
              </w:rPr>
            </w:pPr>
            <w:r w:rsidRPr="00953054">
              <w:rPr>
                <w:sz w:val="22"/>
                <w:szCs w:val="22"/>
                <w:lang w:val="en-US"/>
              </w:rPr>
              <w:t>xxx</w:t>
            </w:r>
          </w:p>
        </w:tc>
      </w:tr>
      <w:tr w:rsidR="00F027E7" w:rsidRPr="00953054" w14:paraId="183B68EA" w14:textId="77777777" w:rsidTr="00105FF4">
        <w:trPr>
          <w:trHeight w:val="340"/>
        </w:trPr>
        <w:tc>
          <w:tcPr>
            <w:tcW w:w="3772" w:type="pct"/>
            <w:shd w:val="clear" w:color="auto" w:fill="auto"/>
            <w:noWrap/>
            <w:vAlign w:val="center"/>
            <w:hideMark/>
          </w:tcPr>
          <w:p w14:paraId="23344DB5" w14:textId="77777777" w:rsidR="00F027E7" w:rsidRPr="00953054" w:rsidRDefault="00F027E7" w:rsidP="002122A0">
            <w:pPr>
              <w:autoSpaceDE/>
              <w:autoSpaceDN/>
              <w:spacing w:line="276" w:lineRule="auto"/>
              <w:jc w:val="both"/>
              <w:rPr>
                <w:sz w:val="22"/>
                <w:szCs w:val="22"/>
                <w:lang w:val="en-US"/>
              </w:rPr>
            </w:pPr>
            <w:r w:rsidRPr="00953054">
              <w:rPr>
                <w:sz w:val="22"/>
                <w:szCs w:val="22"/>
                <w:lang w:eastAsia="en-GB"/>
              </w:rPr>
              <w:t>Investment property carried at cost</w:t>
            </w:r>
          </w:p>
        </w:tc>
        <w:tc>
          <w:tcPr>
            <w:tcW w:w="1228" w:type="pct"/>
            <w:shd w:val="clear" w:color="auto" w:fill="auto"/>
            <w:noWrap/>
            <w:vAlign w:val="center"/>
            <w:hideMark/>
          </w:tcPr>
          <w:p w14:paraId="2895DC91" w14:textId="77777777" w:rsidR="00F027E7" w:rsidRPr="00953054" w:rsidRDefault="00F027E7" w:rsidP="00105FF4">
            <w:pPr>
              <w:autoSpaceDE/>
              <w:autoSpaceDN/>
              <w:spacing w:line="276" w:lineRule="auto"/>
              <w:jc w:val="center"/>
              <w:rPr>
                <w:sz w:val="22"/>
                <w:szCs w:val="22"/>
                <w:lang w:val="en-US"/>
              </w:rPr>
            </w:pPr>
            <w:r w:rsidRPr="00953054">
              <w:rPr>
                <w:sz w:val="22"/>
                <w:szCs w:val="22"/>
                <w:lang w:val="en-US"/>
              </w:rPr>
              <w:t>xxx</w:t>
            </w:r>
          </w:p>
        </w:tc>
      </w:tr>
      <w:tr w:rsidR="00F027E7" w:rsidRPr="00953054" w14:paraId="59A32E4E" w14:textId="77777777" w:rsidTr="00105FF4">
        <w:trPr>
          <w:trHeight w:val="340"/>
        </w:trPr>
        <w:tc>
          <w:tcPr>
            <w:tcW w:w="3772" w:type="pct"/>
            <w:shd w:val="clear" w:color="auto" w:fill="auto"/>
            <w:vAlign w:val="center"/>
            <w:hideMark/>
          </w:tcPr>
          <w:p w14:paraId="3A34A25D" w14:textId="77777777" w:rsidR="00F027E7" w:rsidRPr="00953054" w:rsidRDefault="00F027E7" w:rsidP="002122A0">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p>
        </w:tc>
        <w:tc>
          <w:tcPr>
            <w:tcW w:w="1228" w:type="pct"/>
            <w:shd w:val="clear" w:color="auto" w:fill="auto"/>
            <w:noWrap/>
            <w:vAlign w:val="center"/>
            <w:hideMark/>
          </w:tcPr>
          <w:p w14:paraId="10459CF5" w14:textId="77777777" w:rsidR="00F027E7" w:rsidRPr="00953054" w:rsidRDefault="00F027E7" w:rsidP="00105FF4">
            <w:pPr>
              <w:autoSpaceDE/>
              <w:autoSpaceDN/>
              <w:spacing w:line="276" w:lineRule="auto"/>
              <w:jc w:val="center"/>
              <w:rPr>
                <w:b/>
                <w:bCs/>
                <w:sz w:val="22"/>
                <w:szCs w:val="22"/>
                <w:lang w:val="en-US"/>
              </w:rPr>
            </w:pPr>
            <w:r w:rsidRPr="00953054">
              <w:rPr>
                <w:b/>
                <w:bCs/>
                <w:sz w:val="22"/>
                <w:szCs w:val="22"/>
                <w:lang w:val="en-US"/>
              </w:rPr>
              <w:t>xxx</w:t>
            </w:r>
          </w:p>
        </w:tc>
      </w:tr>
    </w:tbl>
    <w:p w14:paraId="6D2981C6" w14:textId="360CBA2A" w:rsidR="00EB068E" w:rsidRDefault="00EB068E" w:rsidP="00E21FA1">
      <w:pPr>
        <w:ind w:left="360"/>
        <w:rPr>
          <w:b/>
          <w:bCs/>
        </w:rPr>
      </w:pPr>
    </w:p>
    <w:p w14:paraId="214EB78C" w14:textId="77777777" w:rsidR="00EB068E" w:rsidRDefault="00EB068E">
      <w:pPr>
        <w:autoSpaceDE/>
        <w:autoSpaceDN/>
        <w:rPr>
          <w:b/>
          <w:bCs/>
        </w:rPr>
      </w:pPr>
      <w:r>
        <w:rPr>
          <w:b/>
          <w:bCs/>
        </w:rPr>
        <w:br w:type="page"/>
      </w:r>
    </w:p>
    <w:p w14:paraId="195391CA" w14:textId="77777777" w:rsidR="00E21FA1" w:rsidRDefault="00E21FA1" w:rsidP="00E21FA1">
      <w:pPr>
        <w:ind w:left="360"/>
        <w:rPr>
          <w:b/>
          <w:bCs/>
        </w:rPr>
      </w:pPr>
    </w:p>
    <w:p w14:paraId="6AD139A3" w14:textId="2CC58FCE" w:rsidR="000D330E" w:rsidRDefault="000D330E" w:rsidP="00EB068E">
      <w:pPr>
        <w:pStyle w:val="ListParagraph"/>
        <w:numPr>
          <w:ilvl w:val="0"/>
          <w:numId w:val="42"/>
        </w:numPr>
        <w:spacing w:line="360" w:lineRule="auto"/>
        <w:ind w:right="-20"/>
        <w:jc w:val="both"/>
        <w:rPr>
          <w:b/>
          <w:bCs/>
        </w:rPr>
      </w:pPr>
      <w:r>
        <w:rPr>
          <w:b/>
          <w:bCs/>
        </w:rPr>
        <w:t>Other Grants a</w:t>
      </w:r>
      <w:r w:rsidRPr="00295ACD">
        <w:rPr>
          <w:b/>
          <w:bCs/>
        </w:rPr>
        <w:t xml:space="preserve">nd </w:t>
      </w:r>
      <w:bookmarkEnd w:id="108"/>
      <w:r w:rsidR="009C1F24">
        <w:rPr>
          <w:b/>
          <w:bCs/>
        </w:rPr>
        <w:t>subsidies</w:t>
      </w:r>
    </w:p>
    <w:p w14:paraId="0AE65126" w14:textId="77777777" w:rsidR="00447BD8" w:rsidRPr="00295ACD" w:rsidRDefault="00447BD8" w:rsidP="00447BD8">
      <w:pPr>
        <w:ind w:left="360"/>
        <w:rPr>
          <w:b/>
          <w:bC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34"/>
        <w:gridCol w:w="2684"/>
      </w:tblGrid>
      <w:tr w:rsidR="00FD2DAC" w:rsidRPr="00E95C5A" w14:paraId="49C3D608" w14:textId="77777777" w:rsidTr="00AE1DC3">
        <w:trPr>
          <w:trHeight w:val="340"/>
        </w:trPr>
        <w:tc>
          <w:tcPr>
            <w:tcW w:w="3560" w:type="pct"/>
            <w:shd w:val="clear" w:color="auto" w:fill="0070C0"/>
            <w:vAlign w:val="bottom"/>
            <w:hideMark/>
          </w:tcPr>
          <w:p w14:paraId="779D062B" w14:textId="54E50E8B" w:rsidR="00FD2DAC" w:rsidRPr="00E95C5A" w:rsidRDefault="00FD2DAC" w:rsidP="00447BD8">
            <w:pPr>
              <w:autoSpaceDE/>
              <w:autoSpaceDN/>
              <w:spacing w:line="276" w:lineRule="auto"/>
              <w:rPr>
                <w:color w:val="000000"/>
                <w:lang w:val="en-US"/>
              </w:rPr>
            </w:pPr>
            <w:r w:rsidRPr="00000055">
              <w:rPr>
                <w:b/>
                <w:bCs/>
                <w:lang w:val="en-US"/>
              </w:rPr>
              <w:t>Description</w:t>
            </w:r>
          </w:p>
        </w:tc>
        <w:tc>
          <w:tcPr>
            <w:tcW w:w="1440" w:type="pct"/>
            <w:shd w:val="clear" w:color="auto" w:fill="0070C0"/>
            <w:noWrap/>
            <w:vAlign w:val="bottom"/>
            <w:hideMark/>
          </w:tcPr>
          <w:p w14:paraId="5E028572" w14:textId="2C1E3FFE" w:rsidR="00FD2DAC" w:rsidRPr="00E95C5A" w:rsidRDefault="00FD2DAC" w:rsidP="00447BD8">
            <w:pPr>
              <w:autoSpaceDE/>
              <w:autoSpaceDN/>
              <w:spacing w:line="276" w:lineRule="auto"/>
              <w:ind w:hanging="98"/>
              <w:jc w:val="center"/>
              <w:rPr>
                <w:b/>
                <w:bCs/>
                <w:color w:val="000000"/>
                <w:lang w:val="sw-KE" w:eastAsia="sw-KE"/>
              </w:rPr>
            </w:pPr>
            <w:r w:rsidRPr="00501A84">
              <w:rPr>
                <w:b/>
                <w:bCs/>
                <w:color w:val="000000"/>
                <w:sz w:val="22"/>
                <w:szCs w:val="22"/>
                <w:lang w:val="en-US"/>
              </w:rPr>
              <w:t>Insert Current FY</w:t>
            </w:r>
          </w:p>
        </w:tc>
      </w:tr>
      <w:tr w:rsidR="00FD2DAC" w:rsidRPr="00E95C5A" w14:paraId="051190BE" w14:textId="77777777" w:rsidTr="00AE1DC3">
        <w:trPr>
          <w:trHeight w:val="340"/>
        </w:trPr>
        <w:tc>
          <w:tcPr>
            <w:tcW w:w="3560" w:type="pct"/>
            <w:shd w:val="clear" w:color="auto" w:fill="0070C0"/>
            <w:vAlign w:val="bottom"/>
            <w:hideMark/>
          </w:tcPr>
          <w:p w14:paraId="3D58553D" w14:textId="77777777" w:rsidR="00FD2DAC" w:rsidRPr="00E95C5A" w:rsidRDefault="00FD2DAC" w:rsidP="00447BD8">
            <w:pPr>
              <w:autoSpaceDE/>
              <w:autoSpaceDN/>
              <w:spacing w:line="276" w:lineRule="auto"/>
              <w:rPr>
                <w:color w:val="000000"/>
                <w:lang w:val="en-US"/>
              </w:rPr>
            </w:pPr>
          </w:p>
        </w:tc>
        <w:tc>
          <w:tcPr>
            <w:tcW w:w="1440" w:type="pct"/>
            <w:shd w:val="clear" w:color="auto" w:fill="0070C0"/>
            <w:noWrap/>
            <w:vAlign w:val="bottom"/>
            <w:hideMark/>
          </w:tcPr>
          <w:p w14:paraId="00CADD48" w14:textId="3EA0395F" w:rsidR="00FD2DAC" w:rsidRPr="00E95C5A" w:rsidRDefault="00FD2DAC" w:rsidP="00447BD8">
            <w:pPr>
              <w:autoSpaceDE/>
              <w:autoSpaceDN/>
              <w:spacing w:line="276" w:lineRule="auto"/>
              <w:jc w:val="center"/>
              <w:rPr>
                <w:b/>
                <w:bCs/>
                <w:color w:val="000000"/>
                <w:lang w:val="en-US"/>
              </w:rPr>
            </w:pPr>
            <w:r w:rsidRPr="00501A84">
              <w:rPr>
                <w:b/>
                <w:bCs/>
                <w:color w:val="000000"/>
                <w:sz w:val="22"/>
                <w:szCs w:val="22"/>
                <w:lang w:val="en-US"/>
              </w:rPr>
              <w:t>Kshs</w:t>
            </w:r>
          </w:p>
        </w:tc>
      </w:tr>
      <w:tr w:rsidR="000B464B" w:rsidRPr="00E95C5A" w14:paraId="46B33730" w14:textId="77777777" w:rsidTr="00105FF4">
        <w:trPr>
          <w:trHeight w:val="340"/>
        </w:trPr>
        <w:tc>
          <w:tcPr>
            <w:tcW w:w="3560" w:type="pct"/>
            <w:shd w:val="clear" w:color="auto" w:fill="auto"/>
            <w:vAlign w:val="bottom"/>
            <w:hideMark/>
          </w:tcPr>
          <w:p w14:paraId="59806D6F" w14:textId="3B0B1646" w:rsidR="000B464B" w:rsidRPr="00E95C5A" w:rsidRDefault="000B464B" w:rsidP="000B464B">
            <w:pPr>
              <w:autoSpaceDE/>
              <w:autoSpaceDN/>
              <w:spacing w:line="276" w:lineRule="auto"/>
              <w:rPr>
                <w:color w:val="000000"/>
                <w:lang w:val="en-US"/>
              </w:rPr>
            </w:pPr>
            <w:r w:rsidRPr="00953054">
              <w:rPr>
                <w:sz w:val="22"/>
                <w:szCs w:val="22"/>
                <w:lang w:val="en-US"/>
              </w:rPr>
              <w:t>Membership dues and subscriptions to international organizations</w:t>
            </w:r>
          </w:p>
        </w:tc>
        <w:tc>
          <w:tcPr>
            <w:tcW w:w="1440" w:type="pct"/>
            <w:shd w:val="clear" w:color="auto" w:fill="auto"/>
            <w:noWrap/>
            <w:vAlign w:val="center"/>
            <w:hideMark/>
          </w:tcPr>
          <w:p w14:paraId="2EF3295C" w14:textId="78A644BC" w:rsidR="000B464B" w:rsidRPr="00E95C5A" w:rsidRDefault="000B464B" w:rsidP="00105FF4">
            <w:pPr>
              <w:autoSpaceDE/>
              <w:autoSpaceDN/>
              <w:spacing w:line="276" w:lineRule="auto"/>
              <w:jc w:val="center"/>
              <w:rPr>
                <w:color w:val="000000"/>
                <w:lang w:val="en-US"/>
              </w:rPr>
            </w:pPr>
            <w:r w:rsidRPr="00953054">
              <w:rPr>
                <w:sz w:val="22"/>
                <w:szCs w:val="22"/>
                <w:lang w:val="en-US"/>
              </w:rPr>
              <w:t>xxx</w:t>
            </w:r>
          </w:p>
        </w:tc>
      </w:tr>
      <w:tr w:rsidR="000B464B" w:rsidRPr="00E95C5A" w14:paraId="38D0B034" w14:textId="77777777" w:rsidTr="00105FF4">
        <w:trPr>
          <w:trHeight w:val="340"/>
        </w:trPr>
        <w:tc>
          <w:tcPr>
            <w:tcW w:w="3560" w:type="pct"/>
            <w:shd w:val="clear" w:color="auto" w:fill="auto"/>
            <w:vAlign w:val="bottom"/>
            <w:hideMark/>
          </w:tcPr>
          <w:p w14:paraId="030D1904" w14:textId="5CA7DE2C" w:rsidR="000B464B" w:rsidRPr="00E95C5A" w:rsidRDefault="000B464B" w:rsidP="000B464B">
            <w:pPr>
              <w:autoSpaceDE/>
              <w:autoSpaceDN/>
              <w:spacing w:line="276" w:lineRule="auto"/>
              <w:rPr>
                <w:color w:val="000000"/>
                <w:lang w:val="en-US"/>
              </w:rPr>
            </w:pPr>
            <w:r w:rsidRPr="00953054">
              <w:rPr>
                <w:sz w:val="22"/>
                <w:szCs w:val="22"/>
                <w:lang w:val="en-US"/>
              </w:rPr>
              <w:t>Scholarships and other educational benefits</w:t>
            </w:r>
          </w:p>
        </w:tc>
        <w:tc>
          <w:tcPr>
            <w:tcW w:w="1440" w:type="pct"/>
            <w:shd w:val="clear" w:color="auto" w:fill="auto"/>
            <w:noWrap/>
            <w:vAlign w:val="center"/>
            <w:hideMark/>
          </w:tcPr>
          <w:p w14:paraId="28855E09" w14:textId="4B738AA6" w:rsidR="000B464B" w:rsidRPr="00E95C5A" w:rsidRDefault="000B464B" w:rsidP="00105FF4">
            <w:pPr>
              <w:autoSpaceDE/>
              <w:autoSpaceDN/>
              <w:spacing w:line="276" w:lineRule="auto"/>
              <w:jc w:val="center"/>
              <w:rPr>
                <w:color w:val="000000"/>
                <w:lang w:val="en-US"/>
              </w:rPr>
            </w:pPr>
            <w:r w:rsidRPr="00953054">
              <w:rPr>
                <w:sz w:val="22"/>
                <w:szCs w:val="22"/>
                <w:lang w:val="en-US"/>
              </w:rPr>
              <w:t>xxx</w:t>
            </w:r>
          </w:p>
        </w:tc>
      </w:tr>
      <w:tr w:rsidR="000B464B" w:rsidRPr="00E95C5A" w14:paraId="582FDC8C" w14:textId="77777777" w:rsidTr="00105FF4">
        <w:trPr>
          <w:trHeight w:val="340"/>
        </w:trPr>
        <w:tc>
          <w:tcPr>
            <w:tcW w:w="3560" w:type="pct"/>
            <w:shd w:val="clear" w:color="auto" w:fill="auto"/>
            <w:vAlign w:val="bottom"/>
          </w:tcPr>
          <w:p w14:paraId="44F53202" w14:textId="2F031654" w:rsidR="000B464B" w:rsidRPr="00E95C5A" w:rsidRDefault="000B464B" w:rsidP="000B464B">
            <w:pPr>
              <w:autoSpaceDE/>
              <w:autoSpaceDN/>
              <w:spacing w:line="276" w:lineRule="auto"/>
              <w:rPr>
                <w:color w:val="000000"/>
                <w:lang w:val="en-US"/>
              </w:rPr>
            </w:pPr>
            <w:r w:rsidRPr="00953054">
              <w:rPr>
                <w:sz w:val="22"/>
                <w:szCs w:val="22"/>
                <w:lang w:val="en-US"/>
              </w:rPr>
              <w:t>Emergency relief and refugee assistance</w:t>
            </w:r>
          </w:p>
        </w:tc>
        <w:tc>
          <w:tcPr>
            <w:tcW w:w="1440" w:type="pct"/>
            <w:shd w:val="clear" w:color="auto" w:fill="auto"/>
            <w:noWrap/>
            <w:vAlign w:val="center"/>
          </w:tcPr>
          <w:p w14:paraId="0D8C3DE9" w14:textId="2A9AD03B" w:rsidR="000B464B" w:rsidRPr="00E95C5A" w:rsidRDefault="000B464B" w:rsidP="00105FF4">
            <w:pPr>
              <w:autoSpaceDE/>
              <w:autoSpaceDN/>
              <w:spacing w:line="276" w:lineRule="auto"/>
              <w:jc w:val="center"/>
              <w:rPr>
                <w:color w:val="000000"/>
                <w:lang w:val="en-US"/>
              </w:rPr>
            </w:pPr>
            <w:r w:rsidRPr="00953054">
              <w:rPr>
                <w:sz w:val="22"/>
                <w:szCs w:val="22"/>
                <w:lang w:val="en-US"/>
              </w:rPr>
              <w:t>xxx</w:t>
            </w:r>
          </w:p>
        </w:tc>
      </w:tr>
      <w:tr w:rsidR="000B464B" w:rsidRPr="00E95C5A" w14:paraId="3022CFF2" w14:textId="77777777" w:rsidTr="00105FF4">
        <w:trPr>
          <w:trHeight w:val="340"/>
        </w:trPr>
        <w:tc>
          <w:tcPr>
            <w:tcW w:w="3560" w:type="pct"/>
            <w:shd w:val="clear" w:color="auto" w:fill="auto"/>
            <w:vAlign w:val="bottom"/>
          </w:tcPr>
          <w:p w14:paraId="247AF133" w14:textId="247C4DEA" w:rsidR="000B464B" w:rsidRPr="00E95C5A" w:rsidRDefault="000B464B" w:rsidP="000B464B">
            <w:pPr>
              <w:autoSpaceDE/>
              <w:autoSpaceDN/>
              <w:spacing w:line="276" w:lineRule="auto"/>
              <w:rPr>
                <w:color w:val="000000"/>
                <w:lang w:val="en-US"/>
              </w:rPr>
            </w:pPr>
            <w:r w:rsidRPr="00953054">
              <w:rPr>
                <w:sz w:val="22"/>
                <w:szCs w:val="22"/>
                <w:lang w:val="en-US"/>
              </w:rPr>
              <w:t>Grants to small businesses, cooperatives, and self employed</w:t>
            </w:r>
          </w:p>
        </w:tc>
        <w:tc>
          <w:tcPr>
            <w:tcW w:w="1440" w:type="pct"/>
            <w:shd w:val="clear" w:color="auto" w:fill="auto"/>
            <w:noWrap/>
            <w:vAlign w:val="center"/>
          </w:tcPr>
          <w:p w14:paraId="1B83F38B" w14:textId="10333DAE" w:rsidR="000B464B" w:rsidRPr="00E95C5A" w:rsidRDefault="000B464B" w:rsidP="00105FF4">
            <w:pPr>
              <w:autoSpaceDE/>
              <w:autoSpaceDN/>
              <w:spacing w:line="276" w:lineRule="auto"/>
              <w:jc w:val="center"/>
              <w:rPr>
                <w:color w:val="000000"/>
                <w:lang w:val="en-US"/>
              </w:rPr>
            </w:pPr>
            <w:r w:rsidRPr="00953054">
              <w:rPr>
                <w:sz w:val="22"/>
                <w:szCs w:val="22"/>
                <w:lang w:val="en-US"/>
              </w:rPr>
              <w:t>xxx</w:t>
            </w:r>
          </w:p>
        </w:tc>
      </w:tr>
      <w:tr w:rsidR="000B464B" w:rsidRPr="00E95C5A" w14:paraId="1103D350" w14:textId="77777777" w:rsidTr="00105FF4">
        <w:trPr>
          <w:trHeight w:val="340"/>
        </w:trPr>
        <w:tc>
          <w:tcPr>
            <w:tcW w:w="3560" w:type="pct"/>
            <w:shd w:val="clear" w:color="auto" w:fill="auto"/>
            <w:vAlign w:val="bottom"/>
          </w:tcPr>
          <w:p w14:paraId="66A8E119" w14:textId="4FC5C2BA" w:rsidR="000B464B" w:rsidRPr="00E95C5A" w:rsidRDefault="000B464B" w:rsidP="000B464B">
            <w:pPr>
              <w:autoSpaceDE/>
              <w:autoSpaceDN/>
              <w:spacing w:line="276" w:lineRule="auto"/>
              <w:rPr>
                <w:color w:val="000000"/>
                <w:lang w:val="en-US"/>
              </w:rPr>
            </w:pPr>
            <w:r w:rsidRPr="00953054">
              <w:rPr>
                <w:sz w:val="22"/>
                <w:szCs w:val="22"/>
                <w:lang w:val="en-US"/>
              </w:rPr>
              <w:t>Subsidies to Public entities</w:t>
            </w:r>
          </w:p>
        </w:tc>
        <w:tc>
          <w:tcPr>
            <w:tcW w:w="1440" w:type="pct"/>
            <w:shd w:val="clear" w:color="auto" w:fill="auto"/>
            <w:noWrap/>
            <w:vAlign w:val="center"/>
          </w:tcPr>
          <w:p w14:paraId="77D066C7" w14:textId="18D1F250" w:rsidR="000B464B" w:rsidRPr="00E95C5A" w:rsidRDefault="000B464B" w:rsidP="00105FF4">
            <w:pPr>
              <w:autoSpaceDE/>
              <w:autoSpaceDN/>
              <w:spacing w:line="276" w:lineRule="auto"/>
              <w:jc w:val="center"/>
              <w:rPr>
                <w:color w:val="000000"/>
                <w:lang w:val="en-US"/>
              </w:rPr>
            </w:pPr>
            <w:r w:rsidRPr="00953054">
              <w:rPr>
                <w:sz w:val="22"/>
                <w:szCs w:val="22"/>
                <w:lang w:val="en-US"/>
              </w:rPr>
              <w:t>xxx</w:t>
            </w:r>
          </w:p>
        </w:tc>
      </w:tr>
      <w:tr w:rsidR="000B464B" w:rsidRPr="00E95C5A" w14:paraId="0C74E66B" w14:textId="77777777" w:rsidTr="00105FF4">
        <w:trPr>
          <w:trHeight w:val="340"/>
        </w:trPr>
        <w:tc>
          <w:tcPr>
            <w:tcW w:w="3560" w:type="pct"/>
            <w:shd w:val="clear" w:color="auto" w:fill="auto"/>
            <w:vAlign w:val="bottom"/>
          </w:tcPr>
          <w:p w14:paraId="59201C48" w14:textId="70CC46AA" w:rsidR="000B464B" w:rsidRPr="00E95C5A" w:rsidRDefault="000B464B" w:rsidP="000B464B">
            <w:pPr>
              <w:autoSpaceDE/>
              <w:autoSpaceDN/>
              <w:spacing w:line="276" w:lineRule="auto"/>
              <w:rPr>
                <w:color w:val="000000"/>
                <w:lang w:val="en-US"/>
              </w:rPr>
            </w:pPr>
            <w:r w:rsidRPr="00953054">
              <w:rPr>
                <w:sz w:val="22"/>
                <w:szCs w:val="22"/>
                <w:lang w:val="en-US"/>
              </w:rPr>
              <w:t>Subsidies to Private entities</w:t>
            </w:r>
          </w:p>
        </w:tc>
        <w:tc>
          <w:tcPr>
            <w:tcW w:w="1440" w:type="pct"/>
            <w:shd w:val="clear" w:color="auto" w:fill="auto"/>
            <w:noWrap/>
            <w:vAlign w:val="center"/>
          </w:tcPr>
          <w:p w14:paraId="3FE9EEA4" w14:textId="4949A015" w:rsidR="000B464B" w:rsidRPr="00E95C5A" w:rsidRDefault="000B464B" w:rsidP="00105FF4">
            <w:pPr>
              <w:autoSpaceDE/>
              <w:autoSpaceDN/>
              <w:spacing w:line="276" w:lineRule="auto"/>
              <w:jc w:val="center"/>
              <w:rPr>
                <w:color w:val="000000"/>
                <w:lang w:val="en-US"/>
              </w:rPr>
            </w:pPr>
            <w:r w:rsidRPr="00953054">
              <w:rPr>
                <w:sz w:val="22"/>
                <w:szCs w:val="22"/>
                <w:lang w:val="en-US"/>
              </w:rPr>
              <w:t>xxx</w:t>
            </w:r>
          </w:p>
        </w:tc>
      </w:tr>
      <w:tr w:rsidR="000B464B" w:rsidRPr="00E95C5A" w14:paraId="76A18C48" w14:textId="77777777" w:rsidTr="00105FF4">
        <w:trPr>
          <w:trHeight w:val="340"/>
        </w:trPr>
        <w:tc>
          <w:tcPr>
            <w:tcW w:w="3560" w:type="pct"/>
            <w:shd w:val="clear" w:color="auto" w:fill="auto"/>
            <w:vAlign w:val="bottom"/>
            <w:hideMark/>
          </w:tcPr>
          <w:p w14:paraId="0C664301" w14:textId="4524BD4A" w:rsidR="000B464B" w:rsidRPr="00E95C5A" w:rsidRDefault="000B464B" w:rsidP="000B464B">
            <w:pPr>
              <w:autoSpaceDE/>
              <w:autoSpaceDN/>
              <w:spacing w:line="276" w:lineRule="auto"/>
              <w:rPr>
                <w:color w:val="000000"/>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Grants</w:t>
            </w:r>
            <w:r w:rsidRPr="00953054">
              <w:rPr>
                <w:sz w:val="22"/>
                <w:szCs w:val="22"/>
                <w:lang w:eastAsia="en-GB"/>
              </w:rPr>
              <w:t xml:space="preserve"> </w:t>
            </w:r>
            <w:r w:rsidRPr="00953054">
              <w:rPr>
                <w:b/>
                <w:bCs/>
                <w:sz w:val="22"/>
                <w:szCs w:val="22"/>
                <w:lang w:eastAsia="en-GB"/>
              </w:rPr>
              <w:t>and</w:t>
            </w:r>
            <w:r w:rsidRPr="00953054">
              <w:rPr>
                <w:sz w:val="22"/>
                <w:szCs w:val="22"/>
                <w:lang w:eastAsia="en-GB"/>
              </w:rPr>
              <w:t xml:space="preserve"> </w:t>
            </w:r>
            <w:r w:rsidRPr="00953054">
              <w:rPr>
                <w:b/>
                <w:bCs/>
                <w:sz w:val="22"/>
                <w:szCs w:val="22"/>
                <w:lang w:eastAsia="en-GB"/>
              </w:rPr>
              <w:t>Subsidies</w:t>
            </w:r>
          </w:p>
        </w:tc>
        <w:tc>
          <w:tcPr>
            <w:tcW w:w="1440" w:type="pct"/>
            <w:shd w:val="clear" w:color="auto" w:fill="auto"/>
            <w:noWrap/>
            <w:vAlign w:val="center"/>
            <w:hideMark/>
          </w:tcPr>
          <w:p w14:paraId="4A254153" w14:textId="17076123" w:rsidR="000B464B" w:rsidRPr="00E95C5A" w:rsidRDefault="000B464B" w:rsidP="00105FF4">
            <w:pPr>
              <w:autoSpaceDE/>
              <w:autoSpaceDN/>
              <w:spacing w:line="276" w:lineRule="auto"/>
              <w:jc w:val="center"/>
              <w:rPr>
                <w:color w:val="000000"/>
                <w:lang w:val="en-US"/>
              </w:rPr>
            </w:pPr>
            <w:r w:rsidRPr="00953054">
              <w:rPr>
                <w:b/>
                <w:bCs/>
                <w:sz w:val="22"/>
                <w:szCs w:val="22"/>
                <w:lang w:val="en-US"/>
              </w:rPr>
              <w:t>xxx</w:t>
            </w:r>
          </w:p>
        </w:tc>
      </w:tr>
    </w:tbl>
    <w:p w14:paraId="487D7B4B" w14:textId="12498672" w:rsidR="000D330E" w:rsidRPr="00E44376" w:rsidRDefault="000D330E" w:rsidP="00447BD8">
      <w:pPr>
        <w:tabs>
          <w:tab w:val="decimal" w:pos="7938"/>
        </w:tabs>
        <w:jc w:val="both"/>
        <w:rPr>
          <w:bCs/>
          <w:i/>
        </w:rPr>
      </w:pPr>
    </w:p>
    <w:p w14:paraId="10EFC57D" w14:textId="77777777" w:rsidR="000D330E" w:rsidRPr="00235A23" w:rsidRDefault="000D330E" w:rsidP="000D330E">
      <w:pPr>
        <w:tabs>
          <w:tab w:val="decimal" w:pos="7938"/>
        </w:tabs>
        <w:spacing w:line="360" w:lineRule="auto"/>
        <w:ind w:right="-360"/>
        <w:rPr>
          <w:b/>
          <w:i/>
        </w:rPr>
      </w:pPr>
    </w:p>
    <w:p w14:paraId="34380D29" w14:textId="03103B67" w:rsidR="000B5334" w:rsidRPr="00B927A3" w:rsidRDefault="00B927A3" w:rsidP="004625A6">
      <w:pPr>
        <w:pStyle w:val="ListParagraph"/>
        <w:numPr>
          <w:ilvl w:val="0"/>
          <w:numId w:val="42"/>
        </w:numPr>
        <w:spacing w:line="360" w:lineRule="auto"/>
        <w:ind w:right="-20"/>
        <w:jc w:val="both"/>
        <w:rPr>
          <w:rFonts w:eastAsia="Arial"/>
          <w:b/>
          <w:bCs/>
          <w:spacing w:val="3"/>
          <w:sz w:val="22"/>
          <w:szCs w:val="22"/>
        </w:rPr>
      </w:pPr>
      <w:bookmarkStart w:id="109" w:name="_Toc72136441"/>
      <w:r w:rsidRPr="00953054">
        <w:rPr>
          <w:rFonts w:eastAsia="Arial"/>
          <w:b/>
          <w:bCs/>
          <w:spacing w:val="3"/>
          <w:sz w:val="22"/>
          <w:szCs w:val="22"/>
        </w:rPr>
        <w:t>Finance Costs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59"/>
        <w:gridCol w:w="2659"/>
      </w:tblGrid>
      <w:tr w:rsidR="00261C5A" w:rsidRPr="00953054" w14:paraId="47719024" w14:textId="77777777" w:rsidTr="00105FF4">
        <w:trPr>
          <w:trHeight w:val="340"/>
        </w:trPr>
        <w:tc>
          <w:tcPr>
            <w:tcW w:w="3573" w:type="pct"/>
            <w:shd w:val="clear" w:color="auto" w:fill="0070C0"/>
            <w:noWrap/>
            <w:vAlign w:val="bottom"/>
            <w:hideMark/>
          </w:tcPr>
          <w:p w14:paraId="6D4CC409" w14:textId="77777777" w:rsidR="00261C5A" w:rsidRPr="00953054" w:rsidRDefault="00261C5A" w:rsidP="002122A0">
            <w:pPr>
              <w:autoSpaceDE/>
              <w:autoSpaceDN/>
              <w:spacing w:line="276" w:lineRule="auto"/>
              <w:jc w:val="both"/>
              <w:rPr>
                <w:sz w:val="22"/>
                <w:szCs w:val="22"/>
                <w:lang w:val="en-US"/>
              </w:rPr>
            </w:pPr>
            <w:r w:rsidRPr="00953054">
              <w:rPr>
                <w:b/>
                <w:bCs/>
                <w:sz w:val="22"/>
                <w:szCs w:val="22"/>
                <w:lang w:val="en-US"/>
              </w:rPr>
              <w:t>Description</w:t>
            </w:r>
          </w:p>
        </w:tc>
        <w:tc>
          <w:tcPr>
            <w:tcW w:w="1427" w:type="pct"/>
            <w:shd w:val="clear" w:color="auto" w:fill="0070C0"/>
            <w:noWrap/>
            <w:vAlign w:val="center"/>
            <w:hideMark/>
          </w:tcPr>
          <w:p w14:paraId="350978F1" w14:textId="77777777" w:rsidR="00261C5A" w:rsidRPr="00953054" w:rsidRDefault="00261C5A" w:rsidP="002122A0">
            <w:pPr>
              <w:autoSpaceDE/>
              <w:autoSpaceDN/>
              <w:spacing w:line="276" w:lineRule="auto"/>
              <w:jc w:val="right"/>
              <w:rPr>
                <w:b/>
                <w:bCs/>
                <w:sz w:val="22"/>
                <w:szCs w:val="22"/>
                <w:lang w:val="en-US"/>
              </w:rPr>
            </w:pPr>
            <w:r w:rsidRPr="00953054">
              <w:rPr>
                <w:b/>
                <w:i/>
                <w:iCs/>
                <w:sz w:val="22"/>
                <w:szCs w:val="22"/>
                <w:lang w:val="en-US"/>
              </w:rPr>
              <w:t>Insert Current FY</w:t>
            </w:r>
          </w:p>
        </w:tc>
      </w:tr>
      <w:tr w:rsidR="00261C5A" w:rsidRPr="00953054" w14:paraId="73D24A94" w14:textId="77777777" w:rsidTr="00105FF4">
        <w:trPr>
          <w:trHeight w:val="340"/>
        </w:trPr>
        <w:tc>
          <w:tcPr>
            <w:tcW w:w="3573" w:type="pct"/>
            <w:shd w:val="clear" w:color="auto" w:fill="0070C0"/>
            <w:noWrap/>
            <w:vAlign w:val="bottom"/>
            <w:hideMark/>
          </w:tcPr>
          <w:p w14:paraId="6AB37FB4" w14:textId="77777777" w:rsidR="00261C5A" w:rsidRPr="00953054" w:rsidRDefault="00261C5A" w:rsidP="002122A0">
            <w:pPr>
              <w:autoSpaceDE/>
              <w:autoSpaceDN/>
              <w:spacing w:line="276" w:lineRule="auto"/>
              <w:jc w:val="both"/>
              <w:rPr>
                <w:sz w:val="22"/>
                <w:szCs w:val="22"/>
                <w:lang w:val="en-US"/>
              </w:rPr>
            </w:pPr>
          </w:p>
        </w:tc>
        <w:tc>
          <w:tcPr>
            <w:tcW w:w="1427" w:type="pct"/>
            <w:shd w:val="clear" w:color="auto" w:fill="0070C0"/>
            <w:noWrap/>
            <w:vAlign w:val="bottom"/>
            <w:hideMark/>
          </w:tcPr>
          <w:p w14:paraId="0337194D" w14:textId="77777777" w:rsidR="00261C5A" w:rsidRPr="00953054" w:rsidRDefault="00261C5A" w:rsidP="002122A0">
            <w:pPr>
              <w:autoSpaceDE/>
              <w:autoSpaceDN/>
              <w:spacing w:line="276" w:lineRule="auto"/>
              <w:jc w:val="right"/>
              <w:rPr>
                <w:b/>
                <w:bCs/>
                <w:sz w:val="22"/>
                <w:szCs w:val="22"/>
                <w:lang w:val="en-US"/>
              </w:rPr>
            </w:pPr>
            <w:r w:rsidRPr="00953054">
              <w:rPr>
                <w:b/>
                <w:bCs/>
                <w:sz w:val="22"/>
                <w:szCs w:val="22"/>
                <w:lang w:val="en-US"/>
              </w:rPr>
              <w:t>Kshs</w:t>
            </w:r>
          </w:p>
        </w:tc>
      </w:tr>
      <w:tr w:rsidR="00261C5A" w:rsidRPr="00953054" w14:paraId="6BA142DA" w14:textId="77777777" w:rsidTr="00105FF4">
        <w:trPr>
          <w:trHeight w:val="340"/>
        </w:trPr>
        <w:tc>
          <w:tcPr>
            <w:tcW w:w="3573" w:type="pct"/>
            <w:shd w:val="clear" w:color="auto" w:fill="auto"/>
            <w:noWrap/>
            <w:vAlign w:val="bottom"/>
          </w:tcPr>
          <w:p w14:paraId="65840507" w14:textId="77777777" w:rsidR="00261C5A" w:rsidRPr="00953054" w:rsidRDefault="00261C5A" w:rsidP="002122A0">
            <w:pPr>
              <w:autoSpaceDE/>
              <w:autoSpaceDN/>
              <w:spacing w:line="276" w:lineRule="auto"/>
              <w:jc w:val="both"/>
              <w:rPr>
                <w:sz w:val="22"/>
                <w:szCs w:val="22"/>
                <w:lang w:val="en-US"/>
              </w:rPr>
            </w:pPr>
            <w:r w:rsidRPr="00953054">
              <w:rPr>
                <w:sz w:val="22"/>
                <w:szCs w:val="22"/>
              </w:rPr>
              <w:t>Interest Payments on Guaranteed Debt Taken over by Govt</w:t>
            </w:r>
          </w:p>
        </w:tc>
        <w:tc>
          <w:tcPr>
            <w:tcW w:w="1427" w:type="pct"/>
            <w:shd w:val="clear" w:color="auto" w:fill="auto"/>
            <w:noWrap/>
            <w:vAlign w:val="center"/>
            <w:hideMark/>
          </w:tcPr>
          <w:p w14:paraId="14C1D8A7" w14:textId="77777777" w:rsidR="00261C5A" w:rsidRPr="00953054" w:rsidRDefault="00261C5A" w:rsidP="00105FF4">
            <w:pPr>
              <w:autoSpaceDE/>
              <w:autoSpaceDN/>
              <w:spacing w:line="276" w:lineRule="auto"/>
              <w:jc w:val="center"/>
              <w:rPr>
                <w:sz w:val="22"/>
                <w:szCs w:val="22"/>
                <w:lang w:val="en-US"/>
              </w:rPr>
            </w:pPr>
            <w:r w:rsidRPr="00953054">
              <w:rPr>
                <w:sz w:val="22"/>
                <w:szCs w:val="22"/>
              </w:rPr>
              <w:t>xxx</w:t>
            </w:r>
          </w:p>
        </w:tc>
      </w:tr>
      <w:tr w:rsidR="00261C5A" w:rsidRPr="00953054" w14:paraId="4F7BDB69" w14:textId="77777777" w:rsidTr="00105FF4">
        <w:trPr>
          <w:trHeight w:val="340"/>
        </w:trPr>
        <w:tc>
          <w:tcPr>
            <w:tcW w:w="3573" w:type="pct"/>
            <w:shd w:val="clear" w:color="auto" w:fill="auto"/>
            <w:noWrap/>
            <w:vAlign w:val="bottom"/>
          </w:tcPr>
          <w:p w14:paraId="248E8A47" w14:textId="77777777" w:rsidR="00261C5A" w:rsidRPr="00953054" w:rsidRDefault="00261C5A" w:rsidP="002122A0">
            <w:pPr>
              <w:autoSpaceDE/>
              <w:autoSpaceDN/>
              <w:spacing w:line="276" w:lineRule="auto"/>
              <w:jc w:val="both"/>
              <w:rPr>
                <w:sz w:val="22"/>
                <w:szCs w:val="22"/>
                <w:lang w:val="en-US"/>
              </w:rPr>
            </w:pPr>
            <w:r w:rsidRPr="00953054">
              <w:rPr>
                <w:sz w:val="22"/>
                <w:szCs w:val="22"/>
              </w:rPr>
              <w:t>Interest on Domestic Borrowings (Non-Govt)</w:t>
            </w:r>
          </w:p>
        </w:tc>
        <w:tc>
          <w:tcPr>
            <w:tcW w:w="1427" w:type="pct"/>
            <w:shd w:val="clear" w:color="auto" w:fill="auto"/>
            <w:noWrap/>
            <w:vAlign w:val="center"/>
            <w:hideMark/>
          </w:tcPr>
          <w:p w14:paraId="0B5B7A9F" w14:textId="77777777" w:rsidR="00261C5A" w:rsidRPr="00953054" w:rsidRDefault="00261C5A" w:rsidP="00105FF4">
            <w:pPr>
              <w:autoSpaceDE/>
              <w:autoSpaceDN/>
              <w:spacing w:line="276" w:lineRule="auto"/>
              <w:jc w:val="center"/>
              <w:rPr>
                <w:sz w:val="22"/>
                <w:szCs w:val="22"/>
                <w:lang w:val="en-US"/>
              </w:rPr>
            </w:pPr>
            <w:r w:rsidRPr="00953054">
              <w:rPr>
                <w:sz w:val="22"/>
                <w:szCs w:val="22"/>
              </w:rPr>
              <w:t>xxx</w:t>
            </w:r>
          </w:p>
        </w:tc>
      </w:tr>
      <w:tr w:rsidR="00261C5A" w:rsidRPr="00953054" w14:paraId="6E3C37AB" w14:textId="77777777" w:rsidTr="00105FF4">
        <w:trPr>
          <w:trHeight w:val="340"/>
        </w:trPr>
        <w:tc>
          <w:tcPr>
            <w:tcW w:w="3573" w:type="pct"/>
            <w:shd w:val="clear" w:color="auto" w:fill="auto"/>
            <w:noWrap/>
            <w:vAlign w:val="bottom"/>
          </w:tcPr>
          <w:p w14:paraId="5D9D2714" w14:textId="77777777" w:rsidR="00261C5A" w:rsidRPr="00953054" w:rsidRDefault="00261C5A" w:rsidP="002122A0">
            <w:pPr>
              <w:autoSpaceDE/>
              <w:autoSpaceDN/>
              <w:spacing w:line="276" w:lineRule="auto"/>
              <w:jc w:val="both"/>
              <w:rPr>
                <w:sz w:val="22"/>
                <w:szCs w:val="22"/>
                <w:lang w:val="en-US"/>
              </w:rPr>
            </w:pPr>
            <w:r w:rsidRPr="00953054">
              <w:rPr>
                <w:sz w:val="22"/>
                <w:szCs w:val="22"/>
              </w:rPr>
              <w:t>Interest on Borrowings from Other Government Units</w:t>
            </w:r>
          </w:p>
        </w:tc>
        <w:tc>
          <w:tcPr>
            <w:tcW w:w="1427" w:type="pct"/>
            <w:shd w:val="clear" w:color="auto" w:fill="auto"/>
            <w:noWrap/>
            <w:vAlign w:val="center"/>
          </w:tcPr>
          <w:p w14:paraId="70F12598" w14:textId="77777777" w:rsidR="00261C5A" w:rsidRPr="00953054" w:rsidRDefault="00261C5A" w:rsidP="00105FF4">
            <w:pPr>
              <w:autoSpaceDE/>
              <w:autoSpaceDN/>
              <w:spacing w:line="276" w:lineRule="auto"/>
              <w:jc w:val="center"/>
              <w:rPr>
                <w:sz w:val="22"/>
                <w:szCs w:val="22"/>
                <w:lang w:val="en-US"/>
              </w:rPr>
            </w:pPr>
            <w:r w:rsidRPr="00953054">
              <w:rPr>
                <w:sz w:val="22"/>
                <w:szCs w:val="22"/>
              </w:rPr>
              <w:t>xxx</w:t>
            </w:r>
          </w:p>
        </w:tc>
      </w:tr>
      <w:tr w:rsidR="00261C5A" w:rsidRPr="00953054" w14:paraId="67C0DD71" w14:textId="77777777" w:rsidTr="00105FF4">
        <w:trPr>
          <w:trHeight w:val="340"/>
        </w:trPr>
        <w:tc>
          <w:tcPr>
            <w:tcW w:w="3573" w:type="pct"/>
            <w:shd w:val="clear" w:color="auto" w:fill="auto"/>
            <w:noWrap/>
            <w:vAlign w:val="bottom"/>
            <w:hideMark/>
          </w:tcPr>
          <w:p w14:paraId="17309A47" w14:textId="77777777" w:rsidR="00261C5A" w:rsidRPr="00953054" w:rsidRDefault="00261C5A" w:rsidP="002122A0">
            <w:pPr>
              <w:autoSpaceDE/>
              <w:autoSpaceDN/>
              <w:spacing w:line="276" w:lineRule="auto"/>
              <w:jc w:val="both"/>
              <w:rPr>
                <w:sz w:val="22"/>
                <w:szCs w:val="22"/>
                <w:lang w:val="en-US"/>
              </w:rPr>
            </w:pPr>
            <w:r w:rsidRPr="00953054">
              <w:rPr>
                <w:sz w:val="22"/>
                <w:szCs w:val="22"/>
                <w:lang w:eastAsia="en-GB"/>
              </w:rPr>
              <w:t>Interest on bank overdrafts</w:t>
            </w:r>
          </w:p>
        </w:tc>
        <w:tc>
          <w:tcPr>
            <w:tcW w:w="1427" w:type="pct"/>
            <w:shd w:val="clear" w:color="auto" w:fill="auto"/>
            <w:noWrap/>
            <w:vAlign w:val="bottom"/>
            <w:hideMark/>
          </w:tcPr>
          <w:p w14:paraId="3E9B52B6" w14:textId="77777777" w:rsidR="00261C5A" w:rsidRPr="00953054" w:rsidRDefault="00261C5A" w:rsidP="00105FF4">
            <w:pPr>
              <w:autoSpaceDE/>
              <w:autoSpaceDN/>
              <w:spacing w:line="276" w:lineRule="auto"/>
              <w:jc w:val="center"/>
              <w:rPr>
                <w:sz w:val="22"/>
                <w:szCs w:val="22"/>
                <w:lang w:val="en-US"/>
              </w:rPr>
            </w:pPr>
            <w:r w:rsidRPr="00953054">
              <w:rPr>
                <w:sz w:val="22"/>
                <w:szCs w:val="22"/>
                <w:lang w:val="en-US"/>
              </w:rPr>
              <w:t>xxx</w:t>
            </w:r>
          </w:p>
        </w:tc>
      </w:tr>
      <w:tr w:rsidR="00261C5A" w:rsidRPr="00953054" w14:paraId="3DDFE386" w14:textId="77777777" w:rsidTr="00105FF4">
        <w:trPr>
          <w:trHeight w:val="89"/>
        </w:trPr>
        <w:tc>
          <w:tcPr>
            <w:tcW w:w="3573" w:type="pct"/>
            <w:shd w:val="clear" w:color="auto" w:fill="auto"/>
            <w:noWrap/>
            <w:vAlign w:val="bottom"/>
            <w:hideMark/>
          </w:tcPr>
          <w:p w14:paraId="6CFC2345" w14:textId="77777777" w:rsidR="00261C5A" w:rsidRPr="00953054" w:rsidRDefault="00261C5A" w:rsidP="002122A0">
            <w:pPr>
              <w:autoSpaceDE/>
              <w:autoSpaceDN/>
              <w:spacing w:line="276" w:lineRule="auto"/>
              <w:jc w:val="both"/>
              <w:rPr>
                <w:sz w:val="22"/>
                <w:szCs w:val="22"/>
                <w:lang w:eastAsia="en-GB"/>
              </w:rPr>
            </w:pPr>
            <w:r w:rsidRPr="00953054">
              <w:rPr>
                <w:sz w:val="22"/>
                <w:szCs w:val="22"/>
                <w:lang w:eastAsia="en-GB"/>
              </w:rPr>
              <w:t>Interest on loans from commercial banks</w:t>
            </w:r>
          </w:p>
        </w:tc>
        <w:tc>
          <w:tcPr>
            <w:tcW w:w="1427" w:type="pct"/>
            <w:shd w:val="clear" w:color="auto" w:fill="auto"/>
            <w:noWrap/>
            <w:vAlign w:val="bottom"/>
            <w:hideMark/>
          </w:tcPr>
          <w:p w14:paraId="1FE20B80" w14:textId="77777777" w:rsidR="00261C5A" w:rsidRPr="00953054" w:rsidRDefault="00261C5A" w:rsidP="00105FF4">
            <w:pPr>
              <w:autoSpaceDE/>
              <w:autoSpaceDN/>
              <w:spacing w:line="276" w:lineRule="auto"/>
              <w:jc w:val="center"/>
              <w:rPr>
                <w:sz w:val="22"/>
                <w:szCs w:val="22"/>
                <w:lang w:val="en-US"/>
              </w:rPr>
            </w:pPr>
            <w:r w:rsidRPr="00953054">
              <w:rPr>
                <w:sz w:val="22"/>
                <w:szCs w:val="22"/>
                <w:lang w:val="en-US"/>
              </w:rPr>
              <w:t>xxx</w:t>
            </w:r>
          </w:p>
        </w:tc>
      </w:tr>
      <w:tr w:rsidR="00261C5A" w:rsidRPr="00953054" w14:paraId="09809761" w14:textId="77777777" w:rsidTr="00105FF4">
        <w:trPr>
          <w:trHeight w:val="340"/>
        </w:trPr>
        <w:tc>
          <w:tcPr>
            <w:tcW w:w="3573" w:type="pct"/>
            <w:shd w:val="clear" w:color="auto" w:fill="auto"/>
            <w:noWrap/>
            <w:vAlign w:val="bottom"/>
            <w:hideMark/>
          </w:tcPr>
          <w:p w14:paraId="51286418" w14:textId="77777777" w:rsidR="00261C5A" w:rsidRPr="00953054" w:rsidRDefault="00261C5A" w:rsidP="002122A0">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finance</w:t>
            </w:r>
            <w:r w:rsidRPr="00953054">
              <w:rPr>
                <w:sz w:val="22"/>
                <w:szCs w:val="22"/>
                <w:lang w:eastAsia="en-GB"/>
              </w:rPr>
              <w:t xml:space="preserve"> </w:t>
            </w:r>
            <w:r w:rsidRPr="00953054">
              <w:rPr>
                <w:b/>
                <w:bCs/>
                <w:sz w:val="22"/>
                <w:szCs w:val="22"/>
                <w:lang w:eastAsia="en-GB"/>
              </w:rPr>
              <w:t>costs</w:t>
            </w:r>
          </w:p>
        </w:tc>
        <w:tc>
          <w:tcPr>
            <w:tcW w:w="1427" w:type="pct"/>
            <w:shd w:val="clear" w:color="auto" w:fill="auto"/>
            <w:noWrap/>
            <w:vAlign w:val="bottom"/>
            <w:hideMark/>
          </w:tcPr>
          <w:p w14:paraId="1594D373" w14:textId="77777777" w:rsidR="00261C5A" w:rsidRPr="00953054" w:rsidRDefault="00261C5A" w:rsidP="00105FF4">
            <w:pPr>
              <w:autoSpaceDE/>
              <w:autoSpaceDN/>
              <w:spacing w:line="276" w:lineRule="auto"/>
              <w:jc w:val="center"/>
              <w:rPr>
                <w:b/>
                <w:bCs/>
                <w:sz w:val="22"/>
                <w:szCs w:val="22"/>
                <w:lang w:val="en-US"/>
              </w:rPr>
            </w:pPr>
            <w:r w:rsidRPr="00953054">
              <w:rPr>
                <w:b/>
                <w:bCs/>
                <w:sz w:val="22"/>
                <w:szCs w:val="22"/>
                <w:lang w:val="en-US"/>
              </w:rPr>
              <w:t>xxx</w:t>
            </w:r>
          </w:p>
        </w:tc>
      </w:tr>
    </w:tbl>
    <w:p w14:paraId="53B56321" w14:textId="77777777" w:rsidR="000B5334" w:rsidRDefault="000B5334" w:rsidP="000B5334">
      <w:pPr>
        <w:ind w:left="360"/>
        <w:rPr>
          <w:b/>
          <w:bCs/>
        </w:rPr>
      </w:pPr>
    </w:p>
    <w:p w14:paraId="59780CB3" w14:textId="655D9F4E" w:rsidR="000D330E" w:rsidRDefault="000D330E" w:rsidP="004625A6">
      <w:pPr>
        <w:pStyle w:val="ListParagraph"/>
        <w:numPr>
          <w:ilvl w:val="0"/>
          <w:numId w:val="42"/>
        </w:numPr>
        <w:spacing w:line="360" w:lineRule="auto"/>
        <w:ind w:right="-20"/>
        <w:jc w:val="both"/>
        <w:rPr>
          <w:b/>
          <w:bCs/>
        </w:rPr>
      </w:pPr>
      <w:r w:rsidRPr="00295ACD">
        <w:rPr>
          <w:b/>
          <w:bCs/>
        </w:rPr>
        <w:t>Social Security Benefits</w:t>
      </w:r>
      <w:bookmarkEnd w:id="109"/>
    </w:p>
    <w:p w14:paraId="518BB1A6" w14:textId="77777777" w:rsidR="00447BD8" w:rsidRPr="00295ACD" w:rsidRDefault="00447BD8" w:rsidP="00447BD8">
      <w:pPr>
        <w:ind w:left="360"/>
        <w:rPr>
          <w:b/>
          <w:bC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899"/>
        <w:gridCol w:w="2419"/>
      </w:tblGrid>
      <w:tr w:rsidR="00A600EB" w:rsidRPr="00953054" w14:paraId="4588D1D3" w14:textId="77777777" w:rsidTr="002122A0">
        <w:trPr>
          <w:trHeight w:val="340"/>
        </w:trPr>
        <w:tc>
          <w:tcPr>
            <w:tcW w:w="3702" w:type="pct"/>
            <w:vMerge w:val="restart"/>
            <w:shd w:val="clear" w:color="auto" w:fill="0070C0"/>
            <w:noWrap/>
            <w:vAlign w:val="center"/>
            <w:hideMark/>
          </w:tcPr>
          <w:p w14:paraId="30011523" w14:textId="77777777" w:rsidR="00A600EB" w:rsidRPr="00953054" w:rsidRDefault="00A600EB" w:rsidP="002122A0">
            <w:pPr>
              <w:autoSpaceDE/>
              <w:autoSpaceDN/>
              <w:spacing w:line="276" w:lineRule="auto"/>
              <w:jc w:val="both"/>
              <w:rPr>
                <w:b/>
                <w:bCs/>
                <w:sz w:val="22"/>
                <w:szCs w:val="22"/>
                <w:lang w:val="en-US"/>
              </w:rPr>
            </w:pPr>
            <w:r w:rsidRPr="00953054">
              <w:rPr>
                <w:b/>
                <w:bCs/>
                <w:sz w:val="22"/>
                <w:szCs w:val="22"/>
                <w:lang w:val="en-US"/>
              </w:rPr>
              <w:t>Description</w:t>
            </w:r>
          </w:p>
        </w:tc>
        <w:tc>
          <w:tcPr>
            <w:tcW w:w="1298" w:type="pct"/>
            <w:shd w:val="clear" w:color="auto" w:fill="0070C0"/>
            <w:noWrap/>
            <w:vAlign w:val="bottom"/>
            <w:hideMark/>
          </w:tcPr>
          <w:p w14:paraId="3494A4F3" w14:textId="77777777" w:rsidR="00A600EB" w:rsidRPr="00953054" w:rsidRDefault="00A600EB" w:rsidP="002122A0">
            <w:pPr>
              <w:autoSpaceDE/>
              <w:autoSpaceDN/>
              <w:spacing w:line="276" w:lineRule="auto"/>
              <w:jc w:val="right"/>
              <w:rPr>
                <w:b/>
                <w:bCs/>
                <w:sz w:val="22"/>
                <w:szCs w:val="22"/>
                <w:lang w:val="en-US"/>
              </w:rPr>
            </w:pPr>
            <w:r w:rsidRPr="00953054">
              <w:rPr>
                <w:b/>
                <w:bCs/>
                <w:color w:val="000000"/>
                <w:sz w:val="22"/>
                <w:szCs w:val="22"/>
                <w:lang w:val="en-US"/>
              </w:rPr>
              <w:t>Insert Current FY</w:t>
            </w:r>
          </w:p>
        </w:tc>
      </w:tr>
      <w:tr w:rsidR="00A600EB" w:rsidRPr="00953054" w14:paraId="0E609328" w14:textId="77777777" w:rsidTr="002122A0">
        <w:trPr>
          <w:trHeight w:val="340"/>
        </w:trPr>
        <w:tc>
          <w:tcPr>
            <w:tcW w:w="3702" w:type="pct"/>
            <w:vMerge/>
            <w:shd w:val="clear" w:color="auto" w:fill="0070C0"/>
            <w:noWrap/>
            <w:vAlign w:val="bottom"/>
            <w:hideMark/>
          </w:tcPr>
          <w:p w14:paraId="2CE6536F" w14:textId="77777777" w:rsidR="00A600EB" w:rsidRPr="00953054" w:rsidRDefault="00A600EB" w:rsidP="002122A0">
            <w:pPr>
              <w:pStyle w:val="ListParagraph"/>
              <w:autoSpaceDE/>
              <w:autoSpaceDN/>
              <w:spacing w:line="276" w:lineRule="auto"/>
              <w:ind w:left="342"/>
              <w:jc w:val="both"/>
              <w:rPr>
                <w:b/>
                <w:bCs/>
                <w:sz w:val="22"/>
                <w:szCs w:val="22"/>
                <w:lang w:val="en-US"/>
              </w:rPr>
            </w:pPr>
          </w:p>
        </w:tc>
        <w:tc>
          <w:tcPr>
            <w:tcW w:w="1298" w:type="pct"/>
            <w:shd w:val="clear" w:color="auto" w:fill="0070C0"/>
            <w:noWrap/>
            <w:vAlign w:val="bottom"/>
            <w:hideMark/>
          </w:tcPr>
          <w:p w14:paraId="1B1BA39E" w14:textId="77777777" w:rsidR="00A600EB" w:rsidRPr="00953054" w:rsidRDefault="00A600EB" w:rsidP="002122A0">
            <w:pPr>
              <w:autoSpaceDE/>
              <w:autoSpaceDN/>
              <w:spacing w:line="276" w:lineRule="auto"/>
              <w:jc w:val="right"/>
              <w:rPr>
                <w:b/>
                <w:bCs/>
                <w:sz w:val="22"/>
                <w:szCs w:val="22"/>
                <w:lang w:val="en-US"/>
              </w:rPr>
            </w:pPr>
            <w:r w:rsidRPr="00953054">
              <w:rPr>
                <w:b/>
                <w:bCs/>
                <w:sz w:val="22"/>
                <w:szCs w:val="22"/>
                <w:lang w:val="en-US"/>
              </w:rPr>
              <w:t>Kshs</w:t>
            </w:r>
          </w:p>
        </w:tc>
      </w:tr>
      <w:tr w:rsidR="00A600EB" w:rsidRPr="00953054" w14:paraId="728F7633" w14:textId="77777777" w:rsidTr="002122A0">
        <w:trPr>
          <w:trHeight w:val="170"/>
        </w:trPr>
        <w:tc>
          <w:tcPr>
            <w:tcW w:w="3702" w:type="pct"/>
            <w:shd w:val="clear" w:color="auto" w:fill="auto"/>
            <w:noWrap/>
            <w:vAlign w:val="bottom"/>
            <w:hideMark/>
          </w:tcPr>
          <w:p w14:paraId="29FA2632" w14:textId="77777777" w:rsidR="00A600EB" w:rsidRPr="00953054" w:rsidRDefault="00A600EB" w:rsidP="002122A0">
            <w:pPr>
              <w:autoSpaceDE/>
              <w:autoSpaceDN/>
              <w:spacing w:line="276" w:lineRule="auto"/>
              <w:jc w:val="both"/>
              <w:rPr>
                <w:sz w:val="22"/>
                <w:szCs w:val="22"/>
                <w:lang w:val="en-US"/>
              </w:rPr>
            </w:pPr>
            <w:r w:rsidRPr="00953054">
              <w:rPr>
                <w:sz w:val="22"/>
                <w:szCs w:val="22"/>
                <w:lang w:eastAsia="en-GB"/>
              </w:rPr>
              <w:t>Transfers to the elderly</w:t>
            </w:r>
          </w:p>
        </w:tc>
        <w:tc>
          <w:tcPr>
            <w:tcW w:w="1298" w:type="pct"/>
            <w:shd w:val="clear" w:color="auto" w:fill="auto"/>
            <w:noWrap/>
            <w:vAlign w:val="bottom"/>
            <w:hideMark/>
          </w:tcPr>
          <w:p w14:paraId="7C981CA2" w14:textId="77777777" w:rsidR="00A600EB" w:rsidRPr="00953054" w:rsidRDefault="00A600EB" w:rsidP="00105FF4">
            <w:pPr>
              <w:autoSpaceDE/>
              <w:autoSpaceDN/>
              <w:spacing w:line="276" w:lineRule="auto"/>
              <w:jc w:val="center"/>
              <w:rPr>
                <w:sz w:val="22"/>
                <w:szCs w:val="22"/>
                <w:lang w:val="en-US"/>
              </w:rPr>
            </w:pPr>
            <w:r w:rsidRPr="00953054">
              <w:rPr>
                <w:sz w:val="22"/>
                <w:szCs w:val="22"/>
                <w:lang w:val="en-US"/>
              </w:rPr>
              <w:t>xxx</w:t>
            </w:r>
          </w:p>
        </w:tc>
      </w:tr>
      <w:tr w:rsidR="00A600EB" w:rsidRPr="00953054" w14:paraId="1A35DD27" w14:textId="77777777" w:rsidTr="002122A0">
        <w:trPr>
          <w:trHeight w:val="206"/>
        </w:trPr>
        <w:tc>
          <w:tcPr>
            <w:tcW w:w="3702" w:type="pct"/>
            <w:shd w:val="clear" w:color="auto" w:fill="auto"/>
            <w:noWrap/>
            <w:vAlign w:val="bottom"/>
            <w:hideMark/>
          </w:tcPr>
          <w:p w14:paraId="04B66C68" w14:textId="77777777" w:rsidR="00A600EB" w:rsidRPr="00953054" w:rsidRDefault="00A600EB" w:rsidP="002122A0">
            <w:pPr>
              <w:autoSpaceDE/>
              <w:autoSpaceDN/>
              <w:spacing w:line="276" w:lineRule="auto"/>
              <w:jc w:val="both"/>
              <w:rPr>
                <w:sz w:val="22"/>
                <w:szCs w:val="22"/>
                <w:lang w:val="en-US"/>
              </w:rPr>
            </w:pPr>
            <w:r w:rsidRPr="00953054">
              <w:rPr>
                <w:sz w:val="22"/>
                <w:szCs w:val="22"/>
                <w:lang w:eastAsia="en-GB"/>
              </w:rPr>
              <w:t>Transfers to orphans</w:t>
            </w:r>
          </w:p>
        </w:tc>
        <w:tc>
          <w:tcPr>
            <w:tcW w:w="1298" w:type="pct"/>
            <w:shd w:val="clear" w:color="auto" w:fill="auto"/>
            <w:noWrap/>
            <w:vAlign w:val="bottom"/>
            <w:hideMark/>
          </w:tcPr>
          <w:p w14:paraId="65697838" w14:textId="77777777" w:rsidR="00A600EB" w:rsidRPr="00953054" w:rsidRDefault="00A600EB" w:rsidP="00105FF4">
            <w:pPr>
              <w:autoSpaceDE/>
              <w:autoSpaceDN/>
              <w:spacing w:line="276" w:lineRule="auto"/>
              <w:jc w:val="center"/>
              <w:rPr>
                <w:sz w:val="22"/>
                <w:szCs w:val="22"/>
                <w:lang w:val="en-US"/>
              </w:rPr>
            </w:pPr>
            <w:r w:rsidRPr="00953054">
              <w:rPr>
                <w:sz w:val="22"/>
                <w:szCs w:val="22"/>
                <w:lang w:val="en-US"/>
              </w:rPr>
              <w:t>xxx</w:t>
            </w:r>
          </w:p>
        </w:tc>
      </w:tr>
      <w:tr w:rsidR="00A600EB" w:rsidRPr="00953054" w14:paraId="58054560" w14:textId="77777777" w:rsidTr="002122A0">
        <w:trPr>
          <w:trHeight w:val="62"/>
        </w:trPr>
        <w:tc>
          <w:tcPr>
            <w:tcW w:w="3702" w:type="pct"/>
            <w:shd w:val="clear" w:color="auto" w:fill="auto"/>
            <w:noWrap/>
            <w:vAlign w:val="bottom"/>
            <w:hideMark/>
          </w:tcPr>
          <w:p w14:paraId="1F71EEB9" w14:textId="77777777" w:rsidR="00A600EB" w:rsidRPr="00953054" w:rsidRDefault="00A600EB" w:rsidP="002122A0">
            <w:pPr>
              <w:autoSpaceDE/>
              <w:autoSpaceDN/>
              <w:spacing w:line="276" w:lineRule="auto"/>
              <w:jc w:val="both"/>
              <w:rPr>
                <w:sz w:val="22"/>
                <w:szCs w:val="22"/>
                <w:lang w:val="en-US"/>
              </w:rPr>
            </w:pPr>
            <w:r w:rsidRPr="00953054">
              <w:rPr>
                <w:sz w:val="22"/>
                <w:szCs w:val="22"/>
                <w:lang w:eastAsia="en-GB"/>
              </w:rPr>
              <w:t>Transfers to the physically challenged</w:t>
            </w:r>
          </w:p>
        </w:tc>
        <w:tc>
          <w:tcPr>
            <w:tcW w:w="1298" w:type="pct"/>
            <w:shd w:val="clear" w:color="auto" w:fill="auto"/>
            <w:noWrap/>
            <w:vAlign w:val="bottom"/>
            <w:hideMark/>
          </w:tcPr>
          <w:p w14:paraId="70DFE29B" w14:textId="77777777" w:rsidR="00A600EB" w:rsidRPr="00953054" w:rsidRDefault="00A600EB" w:rsidP="00105FF4">
            <w:pPr>
              <w:autoSpaceDE/>
              <w:autoSpaceDN/>
              <w:spacing w:line="276" w:lineRule="auto"/>
              <w:jc w:val="center"/>
              <w:rPr>
                <w:sz w:val="22"/>
                <w:szCs w:val="22"/>
                <w:lang w:val="en-US"/>
              </w:rPr>
            </w:pPr>
            <w:r w:rsidRPr="00953054">
              <w:rPr>
                <w:sz w:val="22"/>
                <w:szCs w:val="22"/>
                <w:lang w:val="en-US"/>
              </w:rPr>
              <w:t>xxx</w:t>
            </w:r>
          </w:p>
        </w:tc>
      </w:tr>
      <w:tr w:rsidR="00A600EB" w:rsidRPr="00953054" w14:paraId="58565B17" w14:textId="77777777" w:rsidTr="002122A0">
        <w:trPr>
          <w:trHeight w:val="62"/>
        </w:trPr>
        <w:tc>
          <w:tcPr>
            <w:tcW w:w="3702" w:type="pct"/>
            <w:shd w:val="clear" w:color="auto" w:fill="auto"/>
            <w:noWrap/>
            <w:vAlign w:val="bottom"/>
          </w:tcPr>
          <w:p w14:paraId="5D435175" w14:textId="77777777" w:rsidR="00A600EB" w:rsidRPr="00953054" w:rsidRDefault="00A600EB" w:rsidP="002122A0">
            <w:pPr>
              <w:autoSpaceDE/>
              <w:autoSpaceDN/>
              <w:spacing w:line="276" w:lineRule="auto"/>
              <w:jc w:val="both"/>
              <w:rPr>
                <w:i/>
                <w:sz w:val="22"/>
                <w:szCs w:val="22"/>
                <w:lang w:eastAsia="en-GB"/>
              </w:rPr>
            </w:pPr>
            <w:r w:rsidRPr="00953054">
              <w:rPr>
                <w:i/>
                <w:sz w:val="22"/>
                <w:szCs w:val="22"/>
                <w:lang w:eastAsia="en-GB"/>
              </w:rPr>
              <w:t xml:space="preserve">Add any other </w:t>
            </w:r>
            <w:r w:rsidRPr="00953054">
              <w:rPr>
                <w:i/>
                <w:iCs/>
                <w:sz w:val="22"/>
                <w:szCs w:val="22"/>
                <w:lang w:eastAsia="en-GB"/>
              </w:rPr>
              <w:t>category</w:t>
            </w:r>
          </w:p>
        </w:tc>
        <w:tc>
          <w:tcPr>
            <w:tcW w:w="1298" w:type="pct"/>
            <w:shd w:val="clear" w:color="auto" w:fill="auto"/>
            <w:noWrap/>
            <w:vAlign w:val="bottom"/>
          </w:tcPr>
          <w:p w14:paraId="7A98F0AF" w14:textId="77777777" w:rsidR="00A600EB" w:rsidRPr="00953054" w:rsidRDefault="00A600EB" w:rsidP="00105FF4">
            <w:pPr>
              <w:autoSpaceDE/>
              <w:autoSpaceDN/>
              <w:spacing w:line="276" w:lineRule="auto"/>
              <w:jc w:val="center"/>
              <w:rPr>
                <w:sz w:val="22"/>
                <w:szCs w:val="22"/>
                <w:lang w:val="en-US"/>
              </w:rPr>
            </w:pPr>
            <w:r w:rsidRPr="00953054">
              <w:rPr>
                <w:sz w:val="22"/>
                <w:szCs w:val="22"/>
                <w:lang w:val="en-US"/>
              </w:rPr>
              <w:t>xxx</w:t>
            </w:r>
          </w:p>
        </w:tc>
      </w:tr>
      <w:tr w:rsidR="00A600EB" w:rsidRPr="00953054" w14:paraId="7D5EC6A2" w14:textId="77777777" w:rsidTr="002122A0">
        <w:trPr>
          <w:trHeight w:val="51"/>
        </w:trPr>
        <w:tc>
          <w:tcPr>
            <w:tcW w:w="3702" w:type="pct"/>
            <w:shd w:val="clear" w:color="auto" w:fill="auto"/>
            <w:noWrap/>
            <w:vAlign w:val="bottom"/>
            <w:hideMark/>
          </w:tcPr>
          <w:p w14:paraId="03F16264" w14:textId="77777777" w:rsidR="00A600EB" w:rsidRPr="00953054" w:rsidRDefault="00A600EB" w:rsidP="002122A0">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social benefit expenses</w:t>
            </w:r>
          </w:p>
        </w:tc>
        <w:tc>
          <w:tcPr>
            <w:tcW w:w="1298" w:type="pct"/>
            <w:shd w:val="clear" w:color="auto" w:fill="auto"/>
            <w:noWrap/>
            <w:vAlign w:val="bottom"/>
            <w:hideMark/>
          </w:tcPr>
          <w:p w14:paraId="5E58526B" w14:textId="77777777" w:rsidR="00A600EB" w:rsidRPr="00953054" w:rsidRDefault="00A600EB" w:rsidP="00105FF4">
            <w:pPr>
              <w:autoSpaceDE/>
              <w:autoSpaceDN/>
              <w:spacing w:line="276" w:lineRule="auto"/>
              <w:jc w:val="center"/>
              <w:rPr>
                <w:b/>
                <w:bCs/>
                <w:sz w:val="22"/>
                <w:szCs w:val="22"/>
                <w:lang w:val="en-US"/>
              </w:rPr>
            </w:pPr>
            <w:r w:rsidRPr="00953054">
              <w:rPr>
                <w:b/>
                <w:bCs/>
                <w:sz w:val="22"/>
                <w:szCs w:val="22"/>
                <w:lang w:val="en-US"/>
              </w:rPr>
              <w:t>xxx</w:t>
            </w:r>
          </w:p>
        </w:tc>
      </w:tr>
    </w:tbl>
    <w:p w14:paraId="23CF8416" w14:textId="77777777" w:rsidR="00A600EB" w:rsidRPr="00A600EB" w:rsidRDefault="00A600EB" w:rsidP="004625A6">
      <w:pPr>
        <w:rPr>
          <w:b/>
          <w:bCs/>
        </w:rPr>
      </w:pPr>
      <w:bookmarkStart w:id="110" w:name="_Toc72136442"/>
    </w:p>
    <w:bookmarkEnd w:id="110"/>
    <w:p w14:paraId="4FC3E60B" w14:textId="77777777" w:rsidR="001338D7" w:rsidRDefault="001338D7" w:rsidP="004625A6">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Gain/Loss on Sale of Assets</w:t>
      </w:r>
    </w:p>
    <w:p w14:paraId="07D6A518" w14:textId="77777777" w:rsidR="005A647F" w:rsidRPr="00953054" w:rsidRDefault="005A647F" w:rsidP="005A647F">
      <w:pPr>
        <w:ind w:left="360"/>
        <w:rPr>
          <w:rFonts w:eastAsia="Arial"/>
          <w:b/>
          <w:bCs/>
          <w:spacing w:val="3"/>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72"/>
        <w:gridCol w:w="2346"/>
      </w:tblGrid>
      <w:tr w:rsidR="005A647F" w:rsidRPr="00953054" w14:paraId="539F694F" w14:textId="77777777" w:rsidTr="002122A0">
        <w:trPr>
          <w:trHeight w:val="340"/>
        </w:trPr>
        <w:tc>
          <w:tcPr>
            <w:tcW w:w="3741"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3855B19" w14:textId="77777777" w:rsidR="005A647F" w:rsidRPr="00953054" w:rsidRDefault="005A647F" w:rsidP="002122A0">
            <w:pPr>
              <w:autoSpaceDE/>
              <w:autoSpaceDN/>
              <w:spacing w:line="276" w:lineRule="auto"/>
              <w:jc w:val="both"/>
              <w:rPr>
                <w:b/>
                <w:bCs/>
                <w:sz w:val="22"/>
                <w:szCs w:val="22"/>
                <w:lang w:eastAsia="en-GB"/>
              </w:rPr>
            </w:pPr>
            <w:r w:rsidRPr="00953054">
              <w:rPr>
                <w:b/>
                <w:bCs/>
                <w:sz w:val="22"/>
                <w:szCs w:val="22"/>
                <w:lang w:val="en-US"/>
              </w:rPr>
              <w:t>Description</w:t>
            </w:r>
          </w:p>
        </w:tc>
        <w:tc>
          <w:tcPr>
            <w:tcW w:w="1259" w:type="pct"/>
            <w:shd w:val="clear" w:color="auto" w:fill="0070C0"/>
            <w:noWrap/>
            <w:vAlign w:val="center"/>
            <w:hideMark/>
          </w:tcPr>
          <w:p w14:paraId="3E04A7A0" w14:textId="77777777" w:rsidR="005A647F" w:rsidRPr="00953054" w:rsidRDefault="005A647F" w:rsidP="002122A0">
            <w:pPr>
              <w:autoSpaceDE/>
              <w:autoSpaceDN/>
              <w:spacing w:line="276" w:lineRule="auto"/>
              <w:jc w:val="right"/>
              <w:rPr>
                <w:b/>
                <w:sz w:val="22"/>
                <w:szCs w:val="22"/>
                <w:lang w:val="en-US"/>
              </w:rPr>
            </w:pPr>
            <w:r w:rsidRPr="00953054">
              <w:rPr>
                <w:b/>
                <w:i/>
                <w:iCs/>
                <w:sz w:val="22"/>
                <w:szCs w:val="22"/>
                <w:lang w:val="en-US"/>
              </w:rPr>
              <w:t>Insert Current FY</w:t>
            </w:r>
          </w:p>
        </w:tc>
      </w:tr>
      <w:tr w:rsidR="005A647F" w:rsidRPr="00953054" w14:paraId="13EA23D4" w14:textId="77777777" w:rsidTr="002122A0">
        <w:trPr>
          <w:trHeight w:val="340"/>
        </w:trPr>
        <w:tc>
          <w:tcPr>
            <w:tcW w:w="3741"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2597E0C8" w14:textId="77777777" w:rsidR="005A647F" w:rsidRPr="00953054" w:rsidRDefault="005A647F" w:rsidP="002122A0">
            <w:pPr>
              <w:autoSpaceDE/>
              <w:autoSpaceDN/>
              <w:spacing w:line="276" w:lineRule="auto"/>
              <w:jc w:val="both"/>
              <w:rPr>
                <w:b/>
                <w:bCs/>
                <w:sz w:val="22"/>
                <w:szCs w:val="22"/>
                <w:lang w:eastAsia="en-GB"/>
              </w:rPr>
            </w:pPr>
          </w:p>
        </w:tc>
        <w:tc>
          <w:tcPr>
            <w:tcW w:w="1259"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4E970D68" w14:textId="77777777" w:rsidR="005A647F" w:rsidRPr="00953054" w:rsidRDefault="005A647F" w:rsidP="002122A0">
            <w:pPr>
              <w:autoSpaceDE/>
              <w:autoSpaceDN/>
              <w:spacing w:line="276" w:lineRule="auto"/>
              <w:jc w:val="right"/>
              <w:rPr>
                <w:b/>
                <w:bCs/>
                <w:sz w:val="22"/>
                <w:szCs w:val="22"/>
                <w:lang w:val="en-US"/>
              </w:rPr>
            </w:pPr>
            <w:r w:rsidRPr="00953054">
              <w:rPr>
                <w:b/>
                <w:bCs/>
                <w:sz w:val="22"/>
                <w:szCs w:val="22"/>
                <w:lang w:val="en-US"/>
              </w:rPr>
              <w:t>Kshs</w:t>
            </w:r>
          </w:p>
        </w:tc>
      </w:tr>
      <w:tr w:rsidR="005A647F" w:rsidRPr="00953054" w14:paraId="457531BB" w14:textId="77777777" w:rsidTr="00875E5A">
        <w:trPr>
          <w:trHeight w:val="340"/>
        </w:trPr>
        <w:tc>
          <w:tcPr>
            <w:tcW w:w="3741" w:type="pct"/>
            <w:shd w:val="clear" w:color="auto" w:fill="auto"/>
            <w:noWrap/>
            <w:vAlign w:val="bottom"/>
            <w:hideMark/>
          </w:tcPr>
          <w:p w14:paraId="186D35B7" w14:textId="77777777" w:rsidR="005A647F" w:rsidRPr="00953054" w:rsidRDefault="005A647F" w:rsidP="002122A0">
            <w:pPr>
              <w:autoSpaceDE/>
              <w:autoSpaceDN/>
              <w:spacing w:line="276" w:lineRule="auto"/>
              <w:jc w:val="both"/>
              <w:rPr>
                <w:sz w:val="22"/>
                <w:szCs w:val="22"/>
                <w:lang w:val="en-US"/>
              </w:rPr>
            </w:pPr>
            <w:r w:rsidRPr="00953054">
              <w:rPr>
                <w:sz w:val="22"/>
                <w:szCs w:val="22"/>
                <w:lang w:eastAsia="en-GB"/>
              </w:rPr>
              <w:t>Property, plant and equipment</w:t>
            </w:r>
          </w:p>
        </w:tc>
        <w:tc>
          <w:tcPr>
            <w:tcW w:w="1259" w:type="pct"/>
            <w:shd w:val="clear" w:color="auto" w:fill="auto"/>
            <w:noWrap/>
            <w:vAlign w:val="center"/>
            <w:hideMark/>
          </w:tcPr>
          <w:p w14:paraId="30B25BB6" w14:textId="3DFAAEC2" w:rsidR="005A647F" w:rsidRPr="00953054" w:rsidRDefault="0060099B" w:rsidP="00875E5A">
            <w:pPr>
              <w:autoSpaceDE/>
              <w:autoSpaceDN/>
              <w:spacing w:line="276" w:lineRule="auto"/>
              <w:jc w:val="center"/>
              <w:rPr>
                <w:sz w:val="22"/>
                <w:szCs w:val="22"/>
                <w:lang w:val="en-US"/>
              </w:rPr>
            </w:pPr>
            <w:r>
              <w:rPr>
                <w:sz w:val="22"/>
                <w:szCs w:val="22"/>
                <w:lang w:val="en-US"/>
              </w:rPr>
              <w:t>x</w:t>
            </w:r>
            <w:r w:rsidR="005A647F" w:rsidRPr="00953054">
              <w:rPr>
                <w:sz w:val="22"/>
                <w:szCs w:val="22"/>
                <w:lang w:val="en-US"/>
              </w:rPr>
              <w:t>xx</w:t>
            </w:r>
            <w:r w:rsidR="008C4EA5">
              <w:rPr>
                <w:sz w:val="22"/>
                <w:szCs w:val="22"/>
                <w:lang w:val="en-US"/>
              </w:rPr>
              <w:t>/(xx</w:t>
            </w:r>
            <w:r>
              <w:rPr>
                <w:sz w:val="22"/>
                <w:szCs w:val="22"/>
                <w:lang w:val="en-US"/>
              </w:rPr>
              <w:t>x)</w:t>
            </w:r>
          </w:p>
        </w:tc>
      </w:tr>
      <w:tr w:rsidR="0060099B" w:rsidRPr="00953054" w14:paraId="681D25E3" w14:textId="77777777" w:rsidTr="00875E5A">
        <w:trPr>
          <w:trHeight w:val="340"/>
        </w:trPr>
        <w:tc>
          <w:tcPr>
            <w:tcW w:w="3741" w:type="pct"/>
            <w:shd w:val="clear" w:color="auto" w:fill="auto"/>
            <w:noWrap/>
            <w:vAlign w:val="bottom"/>
            <w:hideMark/>
          </w:tcPr>
          <w:p w14:paraId="3C0199E4" w14:textId="77777777" w:rsidR="0060099B" w:rsidRPr="00953054" w:rsidRDefault="0060099B" w:rsidP="0060099B">
            <w:pPr>
              <w:autoSpaceDE/>
              <w:autoSpaceDN/>
              <w:spacing w:line="276" w:lineRule="auto"/>
              <w:jc w:val="both"/>
              <w:rPr>
                <w:sz w:val="22"/>
                <w:szCs w:val="22"/>
                <w:lang w:eastAsia="en-GB"/>
              </w:rPr>
            </w:pPr>
            <w:r w:rsidRPr="00953054">
              <w:rPr>
                <w:sz w:val="22"/>
                <w:szCs w:val="22"/>
                <w:lang w:eastAsia="en-GB"/>
              </w:rPr>
              <w:t>Intangible assets</w:t>
            </w:r>
          </w:p>
        </w:tc>
        <w:tc>
          <w:tcPr>
            <w:tcW w:w="1259" w:type="pct"/>
            <w:shd w:val="clear" w:color="auto" w:fill="auto"/>
            <w:noWrap/>
            <w:vAlign w:val="center"/>
            <w:hideMark/>
          </w:tcPr>
          <w:p w14:paraId="24799A32" w14:textId="647CE909" w:rsidR="0060099B" w:rsidRPr="00953054" w:rsidRDefault="0060099B" w:rsidP="00875E5A">
            <w:pPr>
              <w:autoSpaceDE/>
              <w:autoSpaceDN/>
              <w:spacing w:line="276" w:lineRule="auto"/>
              <w:jc w:val="center"/>
              <w:rPr>
                <w:sz w:val="22"/>
                <w:szCs w:val="22"/>
                <w:lang w:val="en-US"/>
              </w:rPr>
            </w:pPr>
            <w:r w:rsidRPr="00DF53EE">
              <w:rPr>
                <w:sz w:val="22"/>
                <w:szCs w:val="22"/>
                <w:lang w:val="en-US"/>
              </w:rPr>
              <w:t>xxx/(xxx)</w:t>
            </w:r>
          </w:p>
        </w:tc>
      </w:tr>
      <w:tr w:rsidR="0060099B" w:rsidRPr="00953054" w14:paraId="15B473E4" w14:textId="77777777" w:rsidTr="00875E5A">
        <w:trPr>
          <w:trHeight w:val="340"/>
        </w:trPr>
        <w:tc>
          <w:tcPr>
            <w:tcW w:w="3741" w:type="pct"/>
            <w:shd w:val="clear" w:color="auto" w:fill="auto"/>
            <w:noWrap/>
            <w:vAlign w:val="bottom"/>
            <w:hideMark/>
          </w:tcPr>
          <w:p w14:paraId="4143585F" w14:textId="77777777" w:rsidR="0060099B" w:rsidRPr="00953054" w:rsidRDefault="0060099B" w:rsidP="0060099B">
            <w:pPr>
              <w:autoSpaceDE/>
              <w:autoSpaceDN/>
              <w:spacing w:line="276" w:lineRule="auto"/>
              <w:jc w:val="both"/>
              <w:rPr>
                <w:sz w:val="22"/>
                <w:szCs w:val="22"/>
                <w:lang w:val="en-US"/>
              </w:rPr>
            </w:pPr>
            <w:r w:rsidRPr="00953054">
              <w:rPr>
                <w:sz w:val="22"/>
                <w:szCs w:val="22"/>
                <w:lang w:eastAsia="en-GB"/>
              </w:rPr>
              <w:t>Other assets not capitalised</w:t>
            </w:r>
          </w:p>
        </w:tc>
        <w:tc>
          <w:tcPr>
            <w:tcW w:w="1259" w:type="pct"/>
            <w:shd w:val="clear" w:color="auto" w:fill="auto"/>
            <w:noWrap/>
            <w:vAlign w:val="center"/>
            <w:hideMark/>
          </w:tcPr>
          <w:p w14:paraId="4FA2055C" w14:textId="025EBF44" w:rsidR="0060099B" w:rsidRPr="00953054" w:rsidRDefault="0060099B" w:rsidP="00875E5A">
            <w:pPr>
              <w:autoSpaceDE/>
              <w:autoSpaceDN/>
              <w:spacing w:line="276" w:lineRule="auto"/>
              <w:jc w:val="center"/>
              <w:rPr>
                <w:sz w:val="22"/>
                <w:szCs w:val="22"/>
                <w:lang w:val="en-US"/>
              </w:rPr>
            </w:pPr>
            <w:r w:rsidRPr="00DF53EE">
              <w:rPr>
                <w:sz w:val="22"/>
                <w:szCs w:val="22"/>
                <w:lang w:val="en-US"/>
              </w:rPr>
              <w:t>xxx/(xxx)</w:t>
            </w:r>
          </w:p>
        </w:tc>
      </w:tr>
      <w:tr w:rsidR="0060099B" w:rsidRPr="00953054" w14:paraId="244347E6" w14:textId="77777777" w:rsidTr="00875E5A">
        <w:trPr>
          <w:trHeight w:val="340"/>
        </w:trPr>
        <w:tc>
          <w:tcPr>
            <w:tcW w:w="3741" w:type="pct"/>
            <w:shd w:val="clear" w:color="auto" w:fill="auto"/>
            <w:noWrap/>
            <w:vAlign w:val="bottom"/>
            <w:hideMark/>
          </w:tcPr>
          <w:p w14:paraId="46CEA0A9" w14:textId="77777777" w:rsidR="0060099B" w:rsidRPr="00953054" w:rsidRDefault="0060099B" w:rsidP="0060099B">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gain</w:t>
            </w:r>
            <w:r w:rsidRPr="00953054">
              <w:rPr>
                <w:sz w:val="22"/>
                <w:szCs w:val="22"/>
                <w:lang w:eastAsia="en-GB"/>
              </w:rPr>
              <w:t xml:space="preserve"> </w:t>
            </w:r>
            <w:r w:rsidRPr="00953054">
              <w:rPr>
                <w:b/>
                <w:bCs/>
                <w:sz w:val="22"/>
                <w:szCs w:val="22"/>
                <w:lang w:eastAsia="en-GB"/>
              </w:rPr>
              <w:t>on</w:t>
            </w:r>
            <w:r w:rsidRPr="00953054">
              <w:rPr>
                <w:sz w:val="22"/>
                <w:szCs w:val="22"/>
                <w:lang w:eastAsia="en-GB"/>
              </w:rPr>
              <w:t xml:space="preserve"> </w:t>
            </w:r>
            <w:r w:rsidRPr="00953054">
              <w:rPr>
                <w:b/>
                <w:bCs/>
                <w:sz w:val="22"/>
                <w:szCs w:val="22"/>
                <w:lang w:eastAsia="en-GB"/>
              </w:rPr>
              <w:t>sale</w:t>
            </w:r>
            <w:r w:rsidRPr="00953054">
              <w:rPr>
                <w:sz w:val="22"/>
                <w:szCs w:val="22"/>
                <w:lang w:eastAsia="en-GB"/>
              </w:rPr>
              <w:t xml:space="preserve"> </w:t>
            </w:r>
            <w:r w:rsidRPr="00953054">
              <w:rPr>
                <w:b/>
                <w:bCs/>
                <w:sz w:val="22"/>
                <w:szCs w:val="22"/>
                <w:lang w:eastAsia="en-GB"/>
              </w:rPr>
              <w:t>of</w:t>
            </w:r>
            <w:r w:rsidRPr="00953054">
              <w:rPr>
                <w:sz w:val="22"/>
                <w:szCs w:val="22"/>
                <w:lang w:eastAsia="en-GB"/>
              </w:rPr>
              <w:t xml:space="preserve"> </w:t>
            </w:r>
            <w:r w:rsidRPr="00953054">
              <w:rPr>
                <w:b/>
                <w:bCs/>
                <w:sz w:val="22"/>
                <w:szCs w:val="22"/>
                <w:lang w:eastAsia="en-GB"/>
              </w:rPr>
              <w:t>assets</w:t>
            </w:r>
          </w:p>
        </w:tc>
        <w:tc>
          <w:tcPr>
            <w:tcW w:w="1259" w:type="pct"/>
            <w:shd w:val="clear" w:color="auto" w:fill="auto"/>
            <w:noWrap/>
            <w:vAlign w:val="center"/>
            <w:hideMark/>
          </w:tcPr>
          <w:p w14:paraId="7FF63B06" w14:textId="2A1090F6" w:rsidR="0060099B" w:rsidRPr="0060099B" w:rsidRDefault="0060099B" w:rsidP="00875E5A">
            <w:pPr>
              <w:autoSpaceDE/>
              <w:autoSpaceDN/>
              <w:spacing w:line="276" w:lineRule="auto"/>
              <w:jc w:val="center"/>
              <w:rPr>
                <w:b/>
                <w:bCs/>
                <w:sz w:val="22"/>
                <w:szCs w:val="22"/>
                <w:lang w:val="en-US"/>
              </w:rPr>
            </w:pPr>
            <w:r w:rsidRPr="0060099B">
              <w:rPr>
                <w:b/>
                <w:bCs/>
                <w:sz w:val="22"/>
                <w:szCs w:val="22"/>
                <w:lang w:val="en-US"/>
              </w:rPr>
              <w:t>xxx/(xxx)</w:t>
            </w:r>
          </w:p>
        </w:tc>
      </w:tr>
    </w:tbl>
    <w:p w14:paraId="7BF896DF" w14:textId="77777777" w:rsidR="00447BD8" w:rsidRPr="00295ACD" w:rsidRDefault="00447BD8" w:rsidP="00447BD8">
      <w:pPr>
        <w:ind w:left="360"/>
        <w:rPr>
          <w:b/>
          <w:bCs/>
        </w:rPr>
      </w:pPr>
    </w:p>
    <w:p w14:paraId="4313D8B4" w14:textId="77777777" w:rsidR="000D330E" w:rsidRPr="00E95C5A" w:rsidRDefault="000D330E" w:rsidP="000D330E">
      <w:pPr>
        <w:spacing w:line="360" w:lineRule="auto"/>
      </w:pPr>
    </w:p>
    <w:p w14:paraId="68E9BB42" w14:textId="77777777" w:rsidR="00995533" w:rsidRPr="00995533" w:rsidRDefault="00995533" w:rsidP="004625A6">
      <w:pPr>
        <w:pStyle w:val="ListParagraph"/>
        <w:numPr>
          <w:ilvl w:val="0"/>
          <w:numId w:val="42"/>
        </w:numPr>
        <w:spacing w:line="360" w:lineRule="auto"/>
        <w:ind w:right="-20"/>
        <w:jc w:val="both"/>
        <w:rPr>
          <w:b/>
          <w:bCs/>
        </w:rPr>
      </w:pPr>
      <w:r w:rsidRPr="00995533">
        <w:rPr>
          <w:b/>
          <w:bCs/>
        </w:rPr>
        <w:lastRenderedPageBreak/>
        <w:t xml:space="preserve">Gain/Loss on Foreign Exchange </w:t>
      </w:r>
    </w:p>
    <w:p w14:paraId="7C0A7072" w14:textId="77777777" w:rsidR="00F02016" w:rsidRPr="003711B7" w:rsidRDefault="00F02016" w:rsidP="00F02016">
      <w:pPr>
        <w:ind w:left="360"/>
        <w:rPr>
          <w:b/>
          <w:bC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46"/>
        <w:gridCol w:w="2272"/>
      </w:tblGrid>
      <w:tr w:rsidR="00723B63" w:rsidRPr="00953054" w14:paraId="0D0461FF" w14:textId="77777777" w:rsidTr="002122A0">
        <w:trPr>
          <w:trHeight w:val="340"/>
        </w:trPr>
        <w:tc>
          <w:tcPr>
            <w:tcW w:w="3781" w:type="pct"/>
            <w:shd w:val="clear" w:color="auto" w:fill="0070C0"/>
            <w:vAlign w:val="bottom"/>
            <w:hideMark/>
          </w:tcPr>
          <w:p w14:paraId="4C1E7A82" w14:textId="77777777" w:rsidR="00723B63" w:rsidRPr="00953054" w:rsidRDefault="00723B63" w:rsidP="002122A0">
            <w:pPr>
              <w:autoSpaceDE/>
              <w:autoSpaceDN/>
              <w:spacing w:line="276" w:lineRule="auto"/>
              <w:jc w:val="both"/>
              <w:rPr>
                <w:b/>
                <w:bCs/>
                <w:sz w:val="22"/>
                <w:szCs w:val="22"/>
                <w:lang w:eastAsia="en-GB"/>
              </w:rPr>
            </w:pPr>
            <w:r w:rsidRPr="00953054">
              <w:rPr>
                <w:b/>
                <w:bCs/>
                <w:sz w:val="22"/>
                <w:szCs w:val="22"/>
                <w:lang w:val="en-US"/>
              </w:rPr>
              <w:t>Description</w:t>
            </w:r>
          </w:p>
        </w:tc>
        <w:tc>
          <w:tcPr>
            <w:tcW w:w="1219" w:type="pct"/>
            <w:shd w:val="clear" w:color="auto" w:fill="0070C0"/>
            <w:vAlign w:val="center"/>
          </w:tcPr>
          <w:p w14:paraId="484EAB09" w14:textId="77777777" w:rsidR="00723B63" w:rsidRPr="00953054" w:rsidRDefault="00723B63" w:rsidP="002122A0">
            <w:pPr>
              <w:autoSpaceDE/>
              <w:autoSpaceDN/>
              <w:spacing w:line="276" w:lineRule="auto"/>
              <w:jc w:val="right"/>
              <w:rPr>
                <w:b/>
                <w:bCs/>
                <w:sz w:val="22"/>
                <w:szCs w:val="22"/>
                <w:lang w:val="en-US"/>
              </w:rPr>
            </w:pPr>
            <w:r w:rsidRPr="00953054">
              <w:rPr>
                <w:b/>
                <w:i/>
                <w:iCs/>
                <w:sz w:val="22"/>
                <w:szCs w:val="22"/>
                <w:lang w:val="en-US"/>
              </w:rPr>
              <w:t>Insert Current FY</w:t>
            </w:r>
          </w:p>
        </w:tc>
      </w:tr>
      <w:tr w:rsidR="00723B63" w:rsidRPr="00953054" w14:paraId="2FAF2136" w14:textId="77777777" w:rsidTr="002122A0">
        <w:trPr>
          <w:trHeight w:val="340"/>
        </w:trPr>
        <w:tc>
          <w:tcPr>
            <w:tcW w:w="3781" w:type="pct"/>
            <w:shd w:val="clear" w:color="auto" w:fill="0070C0"/>
            <w:vAlign w:val="bottom"/>
            <w:hideMark/>
          </w:tcPr>
          <w:p w14:paraId="7C30326C" w14:textId="77777777" w:rsidR="00723B63" w:rsidRPr="00953054" w:rsidRDefault="00723B63" w:rsidP="002122A0">
            <w:pPr>
              <w:autoSpaceDE/>
              <w:autoSpaceDN/>
              <w:spacing w:line="276" w:lineRule="auto"/>
              <w:jc w:val="both"/>
              <w:rPr>
                <w:b/>
                <w:bCs/>
                <w:sz w:val="22"/>
                <w:szCs w:val="22"/>
                <w:lang w:eastAsia="en-GB"/>
              </w:rPr>
            </w:pPr>
          </w:p>
        </w:tc>
        <w:tc>
          <w:tcPr>
            <w:tcW w:w="1219" w:type="pct"/>
            <w:shd w:val="clear" w:color="auto" w:fill="0070C0"/>
            <w:vAlign w:val="bottom"/>
          </w:tcPr>
          <w:p w14:paraId="600B61AD" w14:textId="77777777" w:rsidR="00723B63" w:rsidRPr="00953054" w:rsidRDefault="00723B63" w:rsidP="002122A0">
            <w:pPr>
              <w:autoSpaceDE/>
              <w:autoSpaceDN/>
              <w:spacing w:line="276" w:lineRule="auto"/>
              <w:jc w:val="right"/>
              <w:rPr>
                <w:b/>
                <w:bCs/>
                <w:sz w:val="22"/>
                <w:szCs w:val="22"/>
                <w:lang w:val="en-US"/>
              </w:rPr>
            </w:pPr>
            <w:r w:rsidRPr="00953054">
              <w:rPr>
                <w:b/>
                <w:bCs/>
                <w:sz w:val="22"/>
                <w:szCs w:val="22"/>
                <w:lang w:val="en-US"/>
              </w:rPr>
              <w:t>Kshs</w:t>
            </w:r>
          </w:p>
        </w:tc>
      </w:tr>
      <w:tr w:rsidR="0060099B" w:rsidRPr="00953054" w14:paraId="5CFD3E00" w14:textId="77777777" w:rsidTr="00875E5A">
        <w:trPr>
          <w:trHeight w:val="340"/>
        </w:trPr>
        <w:tc>
          <w:tcPr>
            <w:tcW w:w="3781" w:type="pct"/>
            <w:shd w:val="clear" w:color="auto" w:fill="auto"/>
            <w:noWrap/>
            <w:vAlign w:val="bottom"/>
            <w:hideMark/>
          </w:tcPr>
          <w:p w14:paraId="6C99D5A7" w14:textId="77777777" w:rsidR="0060099B" w:rsidRPr="00953054" w:rsidRDefault="0060099B" w:rsidP="0060099B">
            <w:pPr>
              <w:autoSpaceDE/>
              <w:autoSpaceDN/>
              <w:spacing w:line="276" w:lineRule="auto"/>
              <w:jc w:val="both"/>
              <w:rPr>
                <w:sz w:val="22"/>
                <w:szCs w:val="22"/>
                <w:lang w:val="en-US"/>
              </w:rPr>
            </w:pPr>
            <w:r w:rsidRPr="00953054">
              <w:rPr>
                <w:sz w:val="22"/>
                <w:szCs w:val="22"/>
                <w:lang w:val="en-US"/>
              </w:rPr>
              <w:t>Gain or loss on foreign exchange transactions</w:t>
            </w:r>
          </w:p>
        </w:tc>
        <w:tc>
          <w:tcPr>
            <w:tcW w:w="1219" w:type="pct"/>
            <w:shd w:val="clear" w:color="auto" w:fill="auto"/>
            <w:noWrap/>
            <w:vAlign w:val="center"/>
            <w:hideMark/>
          </w:tcPr>
          <w:p w14:paraId="64A65AFB" w14:textId="168CDC00" w:rsidR="0060099B" w:rsidRPr="00953054" w:rsidRDefault="0060099B" w:rsidP="00875E5A">
            <w:pPr>
              <w:autoSpaceDE/>
              <w:autoSpaceDN/>
              <w:spacing w:line="276" w:lineRule="auto"/>
              <w:jc w:val="center"/>
              <w:rPr>
                <w:sz w:val="22"/>
                <w:szCs w:val="22"/>
                <w:lang w:val="en-US"/>
              </w:rPr>
            </w:pPr>
            <w:r w:rsidRPr="0042079A">
              <w:rPr>
                <w:sz w:val="22"/>
                <w:szCs w:val="22"/>
                <w:lang w:val="en-US"/>
              </w:rPr>
              <w:t>xxx/(xxx)</w:t>
            </w:r>
          </w:p>
        </w:tc>
      </w:tr>
      <w:tr w:rsidR="0060099B" w:rsidRPr="00953054" w14:paraId="22957192" w14:textId="77777777" w:rsidTr="00875E5A">
        <w:trPr>
          <w:trHeight w:val="340"/>
        </w:trPr>
        <w:tc>
          <w:tcPr>
            <w:tcW w:w="3781" w:type="pct"/>
            <w:shd w:val="clear" w:color="auto" w:fill="auto"/>
            <w:noWrap/>
            <w:vAlign w:val="bottom"/>
          </w:tcPr>
          <w:p w14:paraId="7A4078A3" w14:textId="77777777" w:rsidR="0060099B" w:rsidRPr="00953054" w:rsidRDefault="0060099B" w:rsidP="0060099B">
            <w:pPr>
              <w:autoSpaceDE/>
              <w:autoSpaceDN/>
              <w:spacing w:line="276" w:lineRule="auto"/>
              <w:jc w:val="both"/>
              <w:rPr>
                <w:sz w:val="22"/>
                <w:szCs w:val="22"/>
                <w:lang w:val="en-US"/>
              </w:rPr>
            </w:pPr>
            <w:r w:rsidRPr="00953054">
              <w:rPr>
                <w:sz w:val="22"/>
                <w:szCs w:val="22"/>
                <w:lang w:val="en-US"/>
              </w:rPr>
              <w:t>Gain or loss on balances in foreign exchanges</w:t>
            </w:r>
          </w:p>
        </w:tc>
        <w:tc>
          <w:tcPr>
            <w:tcW w:w="1219" w:type="pct"/>
            <w:shd w:val="clear" w:color="auto" w:fill="auto"/>
            <w:noWrap/>
            <w:vAlign w:val="center"/>
          </w:tcPr>
          <w:p w14:paraId="166101F9" w14:textId="288C5A68" w:rsidR="0060099B" w:rsidRPr="00953054" w:rsidRDefault="0060099B" w:rsidP="00875E5A">
            <w:pPr>
              <w:autoSpaceDE/>
              <w:autoSpaceDN/>
              <w:spacing w:line="276" w:lineRule="auto"/>
              <w:jc w:val="center"/>
              <w:rPr>
                <w:sz w:val="22"/>
                <w:szCs w:val="22"/>
                <w:lang w:val="en-US"/>
              </w:rPr>
            </w:pPr>
            <w:r w:rsidRPr="0042079A">
              <w:rPr>
                <w:sz w:val="22"/>
                <w:szCs w:val="22"/>
                <w:lang w:val="en-US"/>
              </w:rPr>
              <w:t>xxx/(xxx)</w:t>
            </w:r>
          </w:p>
        </w:tc>
      </w:tr>
      <w:tr w:rsidR="0060099B" w:rsidRPr="00953054" w14:paraId="2BFD6549" w14:textId="77777777" w:rsidTr="00875E5A">
        <w:trPr>
          <w:trHeight w:val="340"/>
        </w:trPr>
        <w:tc>
          <w:tcPr>
            <w:tcW w:w="3781" w:type="pct"/>
            <w:shd w:val="clear" w:color="auto" w:fill="auto"/>
            <w:noWrap/>
            <w:vAlign w:val="bottom"/>
            <w:hideMark/>
          </w:tcPr>
          <w:p w14:paraId="5A32A5C9" w14:textId="77777777" w:rsidR="0060099B" w:rsidRPr="00953054" w:rsidRDefault="0060099B" w:rsidP="0060099B">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p>
        </w:tc>
        <w:tc>
          <w:tcPr>
            <w:tcW w:w="1219" w:type="pct"/>
            <w:shd w:val="clear" w:color="auto" w:fill="auto"/>
            <w:noWrap/>
            <w:vAlign w:val="center"/>
            <w:hideMark/>
          </w:tcPr>
          <w:p w14:paraId="640EEF40" w14:textId="46ABED0A" w:rsidR="0060099B" w:rsidRPr="00F75CE5" w:rsidRDefault="0060099B" w:rsidP="00875E5A">
            <w:pPr>
              <w:autoSpaceDE/>
              <w:autoSpaceDN/>
              <w:spacing w:line="276" w:lineRule="auto"/>
              <w:jc w:val="center"/>
              <w:rPr>
                <w:b/>
                <w:bCs/>
                <w:sz w:val="22"/>
                <w:szCs w:val="22"/>
                <w:lang w:val="en-US"/>
              </w:rPr>
            </w:pPr>
            <w:r w:rsidRPr="00F75CE5">
              <w:rPr>
                <w:b/>
                <w:bCs/>
                <w:sz w:val="22"/>
                <w:szCs w:val="22"/>
                <w:lang w:val="en-US"/>
              </w:rPr>
              <w:t>xxx/(xxx)</w:t>
            </w:r>
          </w:p>
        </w:tc>
      </w:tr>
    </w:tbl>
    <w:p w14:paraId="658323DB" w14:textId="69926C39" w:rsidR="000D330E" w:rsidRDefault="000D330E" w:rsidP="005B6F02">
      <w:pPr>
        <w:tabs>
          <w:tab w:val="decimal" w:pos="7938"/>
        </w:tabs>
        <w:spacing w:line="480" w:lineRule="auto"/>
        <w:rPr>
          <w:b/>
          <w:bCs/>
        </w:rPr>
      </w:pPr>
    </w:p>
    <w:p w14:paraId="320A3D84" w14:textId="584AB671" w:rsidR="00CE1E9C" w:rsidRDefault="00CE1E9C" w:rsidP="004625A6">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Gain/Loss on Fair Value Investments</w:t>
      </w:r>
    </w:p>
    <w:p w14:paraId="24D75497" w14:textId="77777777" w:rsidR="00CE1E9C" w:rsidRPr="00CE1E9C" w:rsidRDefault="00CE1E9C" w:rsidP="00CE1E9C">
      <w:pPr>
        <w:ind w:left="360"/>
        <w:rPr>
          <w:rFonts w:eastAsia="Arial"/>
          <w:b/>
          <w:bCs/>
          <w:spacing w:val="3"/>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46"/>
        <w:gridCol w:w="2272"/>
      </w:tblGrid>
      <w:tr w:rsidR="00F750F9" w:rsidRPr="00953054" w14:paraId="6D379263" w14:textId="77777777" w:rsidTr="002122A0">
        <w:trPr>
          <w:trHeight w:val="340"/>
        </w:trPr>
        <w:tc>
          <w:tcPr>
            <w:tcW w:w="3781" w:type="pct"/>
            <w:shd w:val="clear" w:color="auto" w:fill="0070C0"/>
            <w:vAlign w:val="bottom"/>
            <w:hideMark/>
          </w:tcPr>
          <w:p w14:paraId="14A09C2A" w14:textId="77777777" w:rsidR="00F750F9" w:rsidRPr="00953054" w:rsidRDefault="00F750F9" w:rsidP="002122A0">
            <w:pPr>
              <w:autoSpaceDE/>
              <w:autoSpaceDN/>
              <w:spacing w:line="276" w:lineRule="auto"/>
              <w:jc w:val="both"/>
              <w:rPr>
                <w:b/>
                <w:bCs/>
                <w:sz w:val="22"/>
                <w:szCs w:val="22"/>
                <w:lang w:eastAsia="en-GB"/>
              </w:rPr>
            </w:pPr>
            <w:r w:rsidRPr="00953054">
              <w:rPr>
                <w:b/>
                <w:bCs/>
                <w:sz w:val="22"/>
                <w:szCs w:val="22"/>
                <w:lang w:val="en-US"/>
              </w:rPr>
              <w:t>Description</w:t>
            </w:r>
          </w:p>
        </w:tc>
        <w:tc>
          <w:tcPr>
            <w:tcW w:w="1219" w:type="pct"/>
            <w:shd w:val="clear" w:color="auto" w:fill="0070C0"/>
            <w:vAlign w:val="center"/>
          </w:tcPr>
          <w:p w14:paraId="7093B299" w14:textId="77777777" w:rsidR="00F750F9" w:rsidRPr="00953054" w:rsidRDefault="00F750F9" w:rsidP="002122A0">
            <w:pPr>
              <w:autoSpaceDE/>
              <w:autoSpaceDN/>
              <w:spacing w:line="276" w:lineRule="auto"/>
              <w:jc w:val="both"/>
              <w:rPr>
                <w:b/>
                <w:bCs/>
                <w:sz w:val="22"/>
                <w:szCs w:val="22"/>
                <w:lang w:val="en-US"/>
              </w:rPr>
            </w:pPr>
            <w:r w:rsidRPr="00953054">
              <w:rPr>
                <w:b/>
                <w:i/>
                <w:iCs/>
                <w:sz w:val="22"/>
                <w:szCs w:val="22"/>
                <w:lang w:val="en-US"/>
              </w:rPr>
              <w:t>Insert Current FY</w:t>
            </w:r>
          </w:p>
        </w:tc>
      </w:tr>
      <w:tr w:rsidR="00F750F9" w:rsidRPr="00953054" w14:paraId="6E55F5B0" w14:textId="77777777" w:rsidTr="002122A0">
        <w:trPr>
          <w:trHeight w:val="340"/>
        </w:trPr>
        <w:tc>
          <w:tcPr>
            <w:tcW w:w="3781" w:type="pct"/>
            <w:shd w:val="clear" w:color="auto" w:fill="0070C0"/>
            <w:vAlign w:val="bottom"/>
            <w:hideMark/>
          </w:tcPr>
          <w:p w14:paraId="07F7D515" w14:textId="77777777" w:rsidR="00F750F9" w:rsidRPr="00953054" w:rsidRDefault="00F750F9" w:rsidP="002122A0">
            <w:pPr>
              <w:autoSpaceDE/>
              <w:autoSpaceDN/>
              <w:spacing w:line="276" w:lineRule="auto"/>
              <w:jc w:val="both"/>
              <w:rPr>
                <w:b/>
                <w:bCs/>
                <w:sz w:val="22"/>
                <w:szCs w:val="22"/>
                <w:lang w:eastAsia="en-GB"/>
              </w:rPr>
            </w:pPr>
          </w:p>
        </w:tc>
        <w:tc>
          <w:tcPr>
            <w:tcW w:w="1219" w:type="pct"/>
            <w:shd w:val="clear" w:color="auto" w:fill="0070C0"/>
            <w:vAlign w:val="center"/>
          </w:tcPr>
          <w:p w14:paraId="49B63682" w14:textId="77777777" w:rsidR="00F750F9" w:rsidRPr="00953054" w:rsidRDefault="00F750F9" w:rsidP="002122A0">
            <w:pPr>
              <w:autoSpaceDE/>
              <w:autoSpaceDN/>
              <w:spacing w:line="276" w:lineRule="auto"/>
              <w:jc w:val="both"/>
              <w:rPr>
                <w:b/>
                <w:bCs/>
                <w:sz w:val="22"/>
                <w:szCs w:val="22"/>
                <w:lang w:val="en-US"/>
              </w:rPr>
            </w:pPr>
            <w:r w:rsidRPr="00953054">
              <w:rPr>
                <w:b/>
                <w:bCs/>
                <w:sz w:val="22"/>
                <w:szCs w:val="22"/>
                <w:lang w:val="en-US"/>
              </w:rPr>
              <w:t>Kshs</w:t>
            </w:r>
          </w:p>
        </w:tc>
      </w:tr>
      <w:tr w:rsidR="00F75CE5" w:rsidRPr="00953054" w14:paraId="3A3519FA" w14:textId="77777777" w:rsidTr="00875E5A">
        <w:trPr>
          <w:trHeight w:val="340"/>
        </w:trPr>
        <w:tc>
          <w:tcPr>
            <w:tcW w:w="3781" w:type="pct"/>
            <w:shd w:val="clear" w:color="auto" w:fill="auto"/>
            <w:noWrap/>
            <w:vAlign w:val="bottom"/>
            <w:hideMark/>
          </w:tcPr>
          <w:p w14:paraId="72BF4052" w14:textId="77777777" w:rsidR="00F75CE5" w:rsidRPr="00953054" w:rsidRDefault="00F75CE5" w:rsidP="00F75CE5">
            <w:pPr>
              <w:autoSpaceDE/>
              <w:autoSpaceDN/>
              <w:spacing w:line="276" w:lineRule="auto"/>
              <w:jc w:val="both"/>
              <w:rPr>
                <w:sz w:val="22"/>
                <w:szCs w:val="22"/>
                <w:lang w:val="en-US"/>
              </w:rPr>
            </w:pPr>
            <w:r w:rsidRPr="00953054">
              <w:rPr>
                <w:sz w:val="22"/>
                <w:szCs w:val="22"/>
                <w:lang w:eastAsia="en-GB"/>
              </w:rPr>
              <w:t>Investments at Fair Value</w:t>
            </w:r>
          </w:p>
        </w:tc>
        <w:tc>
          <w:tcPr>
            <w:tcW w:w="1219" w:type="pct"/>
            <w:shd w:val="clear" w:color="auto" w:fill="auto"/>
            <w:noWrap/>
            <w:vAlign w:val="center"/>
            <w:hideMark/>
          </w:tcPr>
          <w:p w14:paraId="2E136C79" w14:textId="5C6BED09" w:rsidR="00F75CE5" w:rsidRPr="00953054" w:rsidRDefault="00F75CE5" w:rsidP="00875E5A">
            <w:pPr>
              <w:autoSpaceDE/>
              <w:autoSpaceDN/>
              <w:spacing w:line="276" w:lineRule="auto"/>
              <w:jc w:val="center"/>
              <w:rPr>
                <w:sz w:val="22"/>
                <w:szCs w:val="22"/>
                <w:lang w:val="en-US"/>
              </w:rPr>
            </w:pPr>
            <w:r w:rsidRPr="00D87047">
              <w:rPr>
                <w:sz w:val="22"/>
                <w:szCs w:val="22"/>
                <w:lang w:val="en-US"/>
              </w:rPr>
              <w:t>xxx/(xxx)</w:t>
            </w:r>
          </w:p>
        </w:tc>
      </w:tr>
      <w:tr w:rsidR="00F75CE5" w:rsidRPr="00953054" w14:paraId="794E01E1" w14:textId="77777777" w:rsidTr="00875E5A">
        <w:trPr>
          <w:trHeight w:val="340"/>
        </w:trPr>
        <w:tc>
          <w:tcPr>
            <w:tcW w:w="3781" w:type="pct"/>
            <w:shd w:val="clear" w:color="auto" w:fill="auto"/>
            <w:noWrap/>
            <w:vAlign w:val="bottom"/>
            <w:hideMark/>
          </w:tcPr>
          <w:p w14:paraId="22325241" w14:textId="77777777" w:rsidR="00F75CE5" w:rsidRPr="00953054" w:rsidRDefault="00F75CE5" w:rsidP="00F75CE5">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Gain</w:t>
            </w:r>
          </w:p>
        </w:tc>
        <w:tc>
          <w:tcPr>
            <w:tcW w:w="1219" w:type="pct"/>
            <w:shd w:val="clear" w:color="auto" w:fill="auto"/>
            <w:noWrap/>
            <w:vAlign w:val="center"/>
            <w:hideMark/>
          </w:tcPr>
          <w:p w14:paraId="7F8A578F" w14:textId="1D001A28" w:rsidR="00F75CE5" w:rsidRPr="00953054" w:rsidRDefault="00F75CE5" w:rsidP="00875E5A">
            <w:pPr>
              <w:autoSpaceDE/>
              <w:autoSpaceDN/>
              <w:spacing w:line="276" w:lineRule="auto"/>
              <w:jc w:val="center"/>
              <w:rPr>
                <w:b/>
                <w:bCs/>
                <w:sz w:val="22"/>
                <w:szCs w:val="22"/>
                <w:lang w:val="en-US"/>
              </w:rPr>
            </w:pPr>
            <w:r w:rsidRPr="00D87047">
              <w:rPr>
                <w:sz w:val="22"/>
                <w:szCs w:val="22"/>
                <w:lang w:val="en-US"/>
              </w:rPr>
              <w:t>xxx/(xxx)</w:t>
            </w:r>
          </w:p>
        </w:tc>
      </w:tr>
    </w:tbl>
    <w:p w14:paraId="2E4B2A40" w14:textId="77777777" w:rsidR="00F750F9" w:rsidRDefault="00F750F9" w:rsidP="005B6F02">
      <w:pPr>
        <w:tabs>
          <w:tab w:val="decimal" w:pos="7938"/>
        </w:tabs>
        <w:spacing w:line="480" w:lineRule="auto"/>
        <w:rPr>
          <w:b/>
          <w:bCs/>
        </w:rPr>
      </w:pPr>
    </w:p>
    <w:p w14:paraId="3015839D" w14:textId="1AB4B801" w:rsidR="00527E05" w:rsidRPr="00D679C3" w:rsidRDefault="00F061AB" w:rsidP="004625A6">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Impairment Loss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02"/>
        <w:gridCol w:w="2316"/>
      </w:tblGrid>
      <w:tr w:rsidR="00527E05" w:rsidRPr="00953054" w14:paraId="4A796961" w14:textId="77777777" w:rsidTr="002122A0">
        <w:trPr>
          <w:trHeight w:val="340"/>
        </w:trPr>
        <w:tc>
          <w:tcPr>
            <w:tcW w:w="3757" w:type="pct"/>
            <w:shd w:val="clear" w:color="auto" w:fill="0070C0"/>
            <w:noWrap/>
            <w:vAlign w:val="bottom"/>
            <w:hideMark/>
          </w:tcPr>
          <w:p w14:paraId="5EA15653" w14:textId="77777777" w:rsidR="00527E05" w:rsidRPr="00953054" w:rsidRDefault="00527E05" w:rsidP="002122A0">
            <w:pPr>
              <w:autoSpaceDE/>
              <w:autoSpaceDN/>
              <w:spacing w:line="276" w:lineRule="auto"/>
              <w:jc w:val="both"/>
              <w:rPr>
                <w:b/>
                <w:bCs/>
                <w:sz w:val="22"/>
                <w:szCs w:val="22"/>
                <w:lang w:eastAsia="en-GB"/>
              </w:rPr>
            </w:pPr>
            <w:r w:rsidRPr="00953054">
              <w:rPr>
                <w:b/>
                <w:bCs/>
                <w:sz w:val="22"/>
                <w:szCs w:val="22"/>
                <w:lang w:val="en-US"/>
              </w:rPr>
              <w:t>Description</w:t>
            </w:r>
          </w:p>
        </w:tc>
        <w:tc>
          <w:tcPr>
            <w:tcW w:w="1243" w:type="pct"/>
            <w:shd w:val="clear" w:color="auto" w:fill="0070C0"/>
            <w:noWrap/>
            <w:vAlign w:val="center"/>
            <w:hideMark/>
          </w:tcPr>
          <w:p w14:paraId="6E799C98" w14:textId="77777777" w:rsidR="00527E05" w:rsidRPr="00953054" w:rsidRDefault="00527E05" w:rsidP="002122A0">
            <w:pPr>
              <w:autoSpaceDE/>
              <w:autoSpaceDN/>
              <w:spacing w:line="276" w:lineRule="auto"/>
              <w:jc w:val="right"/>
              <w:rPr>
                <w:b/>
                <w:bCs/>
                <w:sz w:val="22"/>
                <w:szCs w:val="22"/>
                <w:lang w:val="en-US"/>
              </w:rPr>
            </w:pPr>
            <w:r w:rsidRPr="00953054">
              <w:rPr>
                <w:b/>
                <w:i/>
                <w:iCs/>
                <w:sz w:val="22"/>
                <w:szCs w:val="22"/>
                <w:lang w:val="en-US"/>
              </w:rPr>
              <w:t>Insert Current FY</w:t>
            </w:r>
          </w:p>
        </w:tc>
      </w:tr>
      <w:tr w:rsidR="00527E05" w:rsidRPr="00953054" w14:paraId="13114B6F" w14:textId="77777777" w:rsidTr="002122A0">
        <w:trPr>
          <w:trHeight w:val="340"/>
        </w:trPr>
        <w:tc>
          <w:tcPr>
            <w:tcW w:w="3757" w:type="pct"/>
            <w:shd w:val="clear" w:color="auto" w:fill="0070C0"/>
            <w:noWrap/>
            <w:vAlign w:val="bottom"/>
            <w:hideMark/>
          </w:tcPr>
          <w:p w14:paraId="2ECC9950" w14:textId="77777777" w:rsidR="00527E05" w:rsidRPr="00953054" w:rsidRDefault="00527E05" w:rsidP="002122A0">
            <w:pPr>
              <w:autoSpaceDE/>
              <w:autoSpaceDN/>
              <w:spacing w:line="276" w:lineRule="auto"/>
              <w:jc w:val="both"/>
              <w:rPr>
                <w:b/>
                <w:bCs/>
                <w:sz w:val="22"/>
                <w:szCs w:val="22"/>
                <w:lang w:eastAsia="en-GB"/>
              </w:rPr>
            </w:pPr>
          </w:p>
        </w:tc>
        <w:tc>
          <w:tcPr>
            <w:tcW w:w="1243" w:type="pct"/>
            <w:shd w:val="clear" w:color="auto" w:fill="0070C0"/>
            <w:noWrap/>
            <w:vAlign w:val="center"/>
            <w:hideMark/>
          </w:tcPr>
          <w:p w14:paraId="7A225B30" w14:textId="77777777" w:rsidR="00527E05" w:rsidRPr="00953054" w:rsidRDefault="00527E05" w:rsidP="002122A0">
            <w:pPr>
              <w:autoSpaceDE/>
              <w:autoSpaceDN/>
              <w:spacing w:line="276" w:lineRule="auto"/>
              <w:jc w:val="right"/>
              <w:rPr>
                <w:b/>
                <w:bCs/>
                <w:sz w:val="22"/>
                <w:szCs w:val="22"/>
                <w:lang w:val="en-US"/>
              </w:rPr>
            </w:pPr>
            <w:r w:rsidRPr="00953054">
              <w:rPr>
                <w:b/>
                <w:bCs/>
                <w:sz w:val="22"/>
                <w:szCs w:val="22"/>
                <w:lang w:val="en-US"/>
              </w:rPr>
              <w:t>Kshs</w:t>
            </w:r>
          </w:p>
        </w:tc>
      </w:tr>
      <w:tr w:rsidR="00527E05" w:rsidRPr="00953054" w14:paraId="706325E4" w14:textId="77777777" w:rsidTr="00875E5A">
        <w:trPr>
          <w:trHeight w:val="340"/>
        </w:trPr>
        <w:tc>
          <w:tcPr>
            <w:tcW w:w="3757" w:type="pct"/>
            <w:shd w:val="clear" w:color="auto" w:fill="auto"/>
            <w:noWrap/>
            <w:vAlign w:val="bottom"/>
            <w:hideMark/>
          </w:tcPr>
          <w:p w14:paraId="198792B4" w14:textId="77777777" w:rsidR="00527E05" w:rsidRPr="00953054" w:rsidRDefault="00527E05" w:rsidP="002122A0">
            <w:pPr>
              <w:autoSpaceDE/>
              <w:autoSpaceDN/>
              <w:spacing w:line="276" w:lineRule="auto"/>
              <w:jc w:val="both"/>
              <w:rPr>
                <w:sz w:val="22"/>
                <w:szCs w:val="22"/>
                <w:lang w:val="en-US"/>
              </w:rPr>
            </w:pPr>
            <w:r w:rsidRPr="00953054">
              <w:rPr>
                <w:sz w:val="22"/>
                <w:szCs w:val="22"/>
                <w:lang w:eastAsia="en-GB"/>
              </w:rPr>
              <w:t>Property, Plant and Equipment</w:t>
            </w:r>
          </w:p>
        </w:tc>
        <w:tc>
          <w:tcPr>
            <w:tcW w:w="1243" w:type="pct"/>
            <w:shd w:val="clear" w:color="auto" w:fill="auto"/>
            <w:noWrap/>
            <w:vAlign w:val="center"/>
            <w:hideMark/>
          </w:tcPr>
          <w:p w14:paraId="0113D1C5" w14:textId="77777777" w:rsidR="00527E05" w:rsidRPr="00953054" w:rsidRDefault="00527E05" w:rsidP="00875E5A">
            <w:pPr>
              <w:autoSpaceDE/>
              <w:autoSpaceDN/>
              <w:spacing w:line="276" w:lineRule="auto"/>
              <w:jc w:val="center"/>
              <w:rPr>
                <w:sz w:val="22"/>
                <w:szCs w:val="22"/>
                <w:lang w:val="en-US"/>
              </w:rPr>
            </w:pPr>
            <w:r w:rsidRPr="00953054">
              <w:rPr>
                <w:sz w:val="22"/>
                <w:szCs w:val="22"/>
                <w:lang w:val="en-US"/>
              </w:rPr>
              <w:t>xxx</w:t>
            </w:r>
          </w:p>
        </w:tc>
      </w:tr>
      <w:tr w:rsidR="00527E05" w:rsidRPr="00953054" w14:paraId="58089D7E" w14:textId="77777777" w:rsidTr="00875E5A">
        <w:trPr>
          <w:trHeight w:val="340"/>
        </w:trPr>
        <w:tc>
          <w:tcPr>
            <w:tcW w:w="3757" w:type="pct"/>
            <w:shd w:val="clear" w:color="auto" w:fill="auto"/>
            <w:noWrap/>
            <w:vAlign w:val="bottom"/>
            <w:hideMark/>
          </w:tcPr>
          <w:p w14:paraId="26B185EE" w14:textId="77777777" w:rsidR="00527E05" w:rsidRPr="00953054" w:rsidRDefault="00527E05" w:rsidP="002122A0">
            <w:pPr>
              <w:autoSpaceDE/>
              <w:autoSpaceDN/>
              <w:spacing w:line="276" w:lineRule="auto"/>
              <w:jc w:val="both"/>
              <w:rPr>
                <w:sz w:val="22"/>
                <w:szCs w:val="22"/>
                <w:lang w:val="en-US"/>
              </w:rPr>
            </w:pPr>
            <w:r w:rsidRPr="00953054">
              <w:rPr>
                <w:sz w:val="22"/>
                <w:szCs w:val="22"/>
                <w:lang w:eastAsia="en-GB"/>
              </w:rPr>
              <w:t>Intangible Assets</w:t>
            </w:r>
          </w:p>
        </w:tc>
        <w:tc>
          <w:tcPr>
            <w:tcW w:w="1243" w:type="pct"/>
            <w:shd w:val="clear" w:color="auto" w:fill="auto"/>
            <w:noWrap/>
            <w:vAlign w:val="center"/>
            <w:hideMark/>
          </w:tcPr>
          <w:p w14:paraId="036BC246" w14:textId="77777777" w:rsidR="00527E05" w:rsidRPr="00953054" w:rsidRDefault="00527E05" w:rsidP="00875E5A">
            <w:pPr>
              <w:autoSpaceDE/>
              <w:autoSpaceDN/>
              <w:spacing w:line="276" w:lineRule="auto"/>
              <w:jc w:val="center"/>
              <w:rPr>
                <w:sz w:val="22"/>
                <w:szCs w:val="22"/>
                <w:lang w:val="en-US"/>
              </w:rPr>
            </w:pPr>
            <w:r w:rsidRPr="00953054">
              <w:rPr>
                <w:sz w:val="22"/>
                <w:szCs w:val="22"/>
                <w:lang w:val="en-US"/>
              </w:rPr>
              <w:t>xxx</w:t>
            </w:r>
          </w:p>
        </w:tc>
      </w:tr>
      <w:tr w:rsidR="00527E05" w:rsidRPr="00953054" w14:paraId="42B9BDD6" w14:textId="77777777" w:rsidTr="00875E5A">
        <w:trPr>
          <w:trHeight w:val="340"/>
        </w:trPr>
        <w:tc>
          <w:tcPr>
            <w:tcW w:w="3757" w:type="pct"/>
            <w:shd w:val="clear" w:color="auto" w:fill="auto"/>
            <w:noWrap/>
            <w:vAlign w:val="bottom"/>
            <w:hideMark/>
          </w:tcPr>
          <w:p w14:paraId="5D8ECF1A" w14:textId="77777777" w:rsidR="00527E05" w:rsidRPr="00953054" w:rsidRDefault="00527E05" w:rsidP="002122A0">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Impairment</w:t>
            </w:r>
            <w:r w:rsidRPr="00953054">
              <w:rPr>
                <w:sz w:val="22"/>
                <w:szCs w:val="22"/>
                <w:lang w:eastAsia="en-GB"/>
              </w:rPr>
              <w:t xml:space="preserve"> </w:t>
            </w:r>
            <w:r w:rsidRPr="00953054">
              <w:rPr>
                <w:b/>
                <w:bCs/>
                <w:sz w:val="22"/>
                <w:szCs w:val="22"/>
                <w:lang w:eastAsia="en-GB"/>
              </w:rPr>
              <w:t>Loss</w:t>
            </w:r>
          </w:p>
        </w:tc>
        <w:tc>
          <w:tcPr>
            <w:tcW w:w="1243" w:type="pct"/>
            <w:shd w:val="clear" w:color="auto" w:fill="auto"/>
            <w:noWrap/>
            <w:vAlign w:val="center"/>
            <w:hideMark/>
          </w:tcPr>
          <w:p w14:paraId="4AABFA9A" w14:textId="77777777" w:rsidR="00527E05" w:rsidRPr="00953054" w:rsidRDefault="00527E05" w:rsidP="00875E5A">
            <w:pPr>
              <w:autoSpaceDE/>
              <w:autoSpaceDN/>
              <w:spacing w:line="276" w:lineRule="auto"/>
              <w:jc w:val="center"/>
              <w:rPr>
                <w:b/>
                <w:bCs/>
                <w:sz w:val="22"/>
                <w:szCs w:val="22"/>
                <w:lang w:val="en-US"/>
              </w:rPr>
            </w:pPr>
            <w:r w:rsidRPr="00953054">
              <w:rPr>
                <w:b/>
                <w:bCs/>
                <w:sz w:val="22"/>
                <w:szCs w:val="22"/>
                <w:lang w:val="en-US"/>
              </w:rPr>
              <w:t>xxx</w:t>
            </w:r>
          </w:p>
        </w:tc>
      </w:tr>
    </w:tbl>
    <w:p w14:paraId="38779524" w14:textId="77777777" w:rsidR="00527E05" w:rsidRDefault="00527E05" w:rsidP="005B6F02">
      <w:pPr>
        <w:tabs>
          <w:tab w:val="decimal" w:pos="7938"/>
        </w:tabs>
        <w:spacing w:line="480" w:lineRule="auto"/>
        <w:rPr>
          <w:b/>
          <w:bCs/>
        </w:rPr>
      </w:pPr>
    </w:p>
    <w:p w14:paraId="6C3123D7" w14:textId="77777777" w:rsidR="00D679C3" w:rsidRPr="005720ED" w:rsidRDefault="00D679C3" w:rsidP="004625A6">
      <w:pPr>
        <w:pStyle w:val="ListParagraph"/>
        <w:numPr>
          <w:ilvl w:val="0"/>
          <w:numId w:val="42"/>
        </w:numPr>
        <w:spacing w:line="360" w:lineRule="auto"/>
        <w:ind w:right="-20"/>
        <w:jc w:val="both"/>
        <w:rPr>
          <w:rFonts w:eastAsia="Arial"/>
          <w:b/>
          <w:bCs/>
          <w:spacing w:val="3"/>
          <w:sz w:val="22"/>
          <w:szCs w:val="22"/>
        </w:rPr>
      </w:pPr>
      <w:r w:rsidRPr="005720ED">
        <w:rPr>
          <w:rFonts w:eastAsia="Arial"/>
          <w:b/>
          <w:bCs/>
          <w:spacing w:val="3"/>
          <w:sz w:val="22"/>
          <w:szCs w:val="22"/>
        </w:rPr>
        <w:t>Taxation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42"/>
        <w:gridCol w:w="2376"/>
      </w:tblGrid>
      <w:tr w:rsidR="005906AB" w:rsidRPr="00953054" w14:paraId="52167932" w14:textId="77777777" w:rsidTr="00850420">
        <w:trPr>
          <w:trHeight w:val="340"/>
        </w:trPr>
        <w:tc>
          <w:tcPr>
            <w:tcW w:w="3725" w:type="pct"/>
            <w:vMerge w:val="restart"/>
            <w:shd w:val="clear" w:color="auto" w:fill="0070C0"/>
            <w:noWrap/>
            <w:vAlign w:val="center"/>
            <w:hideMark/>
          </w:tcPr>
          <w:p w14:paraId="6E661F7B" w14:textId="77777777" w:rsidR="005906AB" w:rsidRPr="00953054" w:rsidRDefault="005906AB" w:rsidP="002122A0">
            <w:pPr>
              <w:autoSpaceDE/>
              <w:autoSpaceDN/>
              <w:spacing w:line="276" w:lineRule="auto"/>
              <w:jc w:val="both"/>
              <w:rPr>
                <w:b/>
                <w:bCs/>
                <w:sz w:val="22"/>
                <w:szCs w:val="22"/>
                <w:lang w:eastAsia="en-GB"/>
              </w:rPr>
            </w:pPr>
            <w:r w:rsidRPr="00953054">
              <w:rPr>
                <w:b/>
                <w:bCs/>
                <w:sz w:val="22"/>
                <w:szCs w:val="22"/>
                <w:lang w:val="en-US"/>
              </w:rPr>
              <w:t>Description</w:t>
            </w:r>
          </w:p>
        </w:tc>
        <w:tc>
          <w:tcPr>
            <w:tcW w:w="1275" w:type="pct"/>
            <w:shd w:val="clear" w:color="auto" w:fill="0070C0"/>
            <w:noWrap/>
            <w:vAlign w:val="bottom"/>
            <w:hideMark/>
          </w:tcPr>
          <w:p w14:paraId="5ED2A526" w14:textId="77777777" w:rsidR="005906AB" w:rsidRPr="00953054" w:rsidRDefault="005906AB" w:rsidP="002122A0">
            <w:pPr>
              <w:autoSpaceDE/>
              <w:autoSpaceDN/>
              <w:spacing w:line="276" w:lineRule="auto"/>
              <w:jc w:val="right"/>
              <w:rPr>
                <w:b/>
                <w:bCs/>
                <w:sz w:val="22"/>
                <w:szCs w:val="22"/>
                <w:lang w:val="en-US"/>
              </w:rPr>
            </w:pPr>
            <w:r w:rsidRPr="00953054">
              <w:rPr>
                <w:b/>
                <w:bCs/>
                <w:color w:val="000000"/>
                <w:sz w:val="22"/>
                <w:szCs w:val="22"/>
                <w:lang w:val="en-US"/>
              </w:rPr>
              <w:t>Insert Current FY</w:t>
            </w:r>
          </w:p>
        </w:tc>
      </w:tr>
      <w:tr w:rsidR="005906AB" w:rsidRPr="00953054" w14:paraId="6247297E" w14:textId="77777777" w:rsidTr="00850420">
        <w:trPr>
          <w:trHeight w:val="340"/>
        </w:trPr>
        <w:tc>
          <w:tcPr>
            <w:tcW w:w="3725" w:type="pct"/>
            <w:vMerge/>
            <w:shd w:val="clear" w:color="auto" w:fill="0070C0"/>
            <w:noWrap/>
            <w:hideMark/>
          </w:tcPr>
          <w:p w14:paraId="43345D90" w14:textId="77777777" w:rsidR="005906AB" w:rsidRPr="00953054" w:rsidRDefault="005906AB" w:rsidP="002122A0">
            <w:pPr>
              <w:autoSpaceDE/>
              <w:autoSpaceDN/>
              <w:spacing w:line="276" w:lineRule="auto"/>
              <w:jc w:val="both"/>
              <w:rPr>
                <w:b/>
                <w:bCs/>
                <w:sz w:val="22"/>
                <w:szCs w:val="22"/>
                <w:lang w:eastAsia="en-GB"/>
              </w:rPr>
            </w:pPr>
          </w:p>
        </w:tc>
        <w:tc>
          <w:tcPr>
            <w:tcW w:w="1275" w:type="pct"/>
            <w:shd w:val="clear" w:color="auto" w:fill="0070C0"/>
            <w:noWrap/>
            <w:vAlign w:val="bottom"/>
            <w:hideMark/>
          </w:tcPr>
          <w:p w14:paraId="4AF63474" w14:textId="77777777" w:rsidR="005906AB" w:rsidRPr="00953054" w:rsidRDefault="005906AB" w:rsidP="002122A0">
            <w:pPr>
              <w:autoSpaceDE/>
              <w:autoSpaceDN/>
              <w:spacing w:line="276" w:lineRule="auto"/>
              <w:jc w:val="right"/>
              <w:rPr>
                <w:b/>
                <w:bCs/>
                <w:sz w:val="22"/>
                <w:szCs w:val="22"/>
                <w:lang w:val="en-US"/>
              </w:rPr>
            </w:pPr>
            <w:r w:rsidRPr="00953054">
              <w:rPr>
                <w:b/>
                <w:bCs/>
                <w:sz w:val="22"/>
                <w:szCs w:val="22"/>
                <w:lang w:val="en-US"/>
              </w:rPr>
              <w:t>Kshs</w:t>
            </w:r>
          </w:p>
        </w:tc>
      </w:tr>
      <w:tr w:rsidR="005906AB" w:rsidRPr="00953054" w14:paraId="1549BD42" w14:textId="77777777" w:rsidTr="00875E5A">
        <w:trPr>
          <w:trHeight w:val="340"/>
        </w:trPr>
        <w:tc>
          <w:tcPr>
            <w:tcW w:w="3725" w:type="pct"/>
            <w:shd w:val="clear" w:color="auto" w:fill="auto"/>
            <w:noWrap/>
            <w:hideMark/>
          </w:tcPr>
          <w:p w14:paraId="5F0FC16E" w14:textId="77777777" w:rsidR="005906AB" w:rsidRPr="00953054" w:rsidRDefault="005906AB" w:rsidP="002122A0">
            <w:pPr>
              <w:autoSpaceDE/>
              <w:autoSpaceDN/>
              <w:spacing w:line="276" w:lineRule="auto"/>
              <w:jc w:val="both"/>
              <w:rPr>
                <w:sz w:val="22"/>
                <w:szCs w:val="22"/>
                <w:lang w:val="en-US"/>
              </w:rPr>
            </w:pPr>
            <w:r w:rsidRPr="00953054">
              <w:rPr>
                <w:sz w:val="22"/>
                <w:szCs w:val="22"/>
                <w:lang w:eastAsia="en-GB"/>
              </w:rPr>
              <w:t>Current income tax charge</w:t>
            </w:r>
          </w:p>
        </w:tc>
        <w:tc>
          <w:tcPr>
            <w:tcW w:w="1275" w:type="pct"/>
            <w:shd w:val="clear" w:color="auto" w:fill="auto"/>
            <w:noWrap/>
            <w:vAlign w:val="center"/>
            <w:hideMark/>
          </w:tcPr>
          <w:p w14:paraId="7A7C800F" w14:textId="77777777" w:rsidR="005906AB" w:rsidRPr="00953054" w:rsidRDefault="005906AB" w:rsidP="00875E5A">
            <w:pPr>
              <w:autoSpaceDE/>
              <w:autoSpaceDN/>
              <w:spacing w:line="276" w:lineRule="auto"/>
              <w:jc w:val="center"/>
              <w:rPr>
                <w:sz w:val="22"/>
                <w:szCs w:val="22"/>
                <w:lang w:val="en-US"/>
              </w:rPr>
            </w:pPr>
            <w:r w:rsidRPr="00953054">
              <w:rPr>
                <w:sz w:val="22"/>
                <w:szCs w:val="22"/>
                <w:lang w:val="en-US"/>
              </w:rPr>
              <w:t>xxx</w:t>
            </w:r>
          </w:p>
        </w:tc>
      </w:tr>
      <w:tr w:rsidR="005906AB" w:rsidRPr="00953054" w14:paraId="2DB9D544" w14:textId="77777777" w:rsidTr="00875E5A">
        <w:trPr>
          <w:trHeight w:val="340"/>
        </w:trPr>
        <w:tc>
          <w:tcPr>
            <w:tcW w:w="3725" w:type="pct"/>
            <w:shd w:val="clear" w:color="auto" w:fill="auto"/>
            <w:noWrap/>
          </w:tcPr>
          <w:p w14:paraId="48EE3F8E" w14:textId="77777777" w:rsidR="005906AB" w:rsidRPr="00953054" w:rsidRDefault="005906AB" w:rsidP="002122A0">
            <w:pPr>
              <w:autoSpaceDE/>
              <w:autoSpaceDN/>
              <w:spacing w:line="276" w:lineRule="auto"/>
              <w:jc w:val="both"/>
              <w:rPr>
                <w:sz w:val="22"/>
                <w:szCs w:val="22"/>
                <w:lang w:eastAsia="en-GB"/>
              </w:rPr>
            </w:pPr>
            <w:r w:rsidRPr="00953054">
              <w:rPr>
                <w:sz w:val="22"/>
                <w:szCs w:val="22"/>
                <w:lang w:eastAsia="en-GB"/>
              </w:rPr>
              <w:t>Tax charged on rental income</w:t>
            </w:r>
          </w:p>
        </w:tc>
        <w:tc>
          <w:tcPr>
            <w:tcW w:w="1275" w:type="pct"/>
            <w:shd w:val="clear" w:color="auto" w:fill="auto"/>
            <w:noWrap/>
            <w:vAlign w:val="center"/>
          </w:tcPr>
          <w:p w14:paraId="7708F55D" w14:textId="77777777" w:rsidR="005906AB" w:rsidRPr="00953054" w:rsidRDefault="005906AB" w:rsidP="00875E5A">
            <w:pPr>
              <w:autoSpaceDE/>
              <w:autoSpaceDN/>
              <w:spacing w:line="276" w:lineRule="auto"/>
              <w:jc w:val="center"/>
              <w:rPr>
                <w:sz w:val="22"/>
                <w:szCs w:val="22"/>
                <w:lang w:val="en-US"/>
              </w:rPr>
            </w:pPr>
            <w:r w:rsidRPr="00953054">
              <w:rPr>
                <w:sz w:val="22"/>
                <w:szCs w:val="22"/>
                <w:lang w:val="en-US"/>
              </w:rPr>
              <w:t>xxx</w:t>
            </w:r>
          </w:p>
        </w:tc>
      </w:tr>
      <w:tr w:rsidR="005906AB" w:rsidRPr="00953054" w14:paraId="25961769" w14:textId="77777777" w:rsidTr="00875E5A">
        <w:trPr>
          <w:trHeight w:val="340"/>
        </w:trPr>
        <w:tc>
          <w:tcPr>
            <w:tcW w:w="3725" w:type="pct"/>
            <w:shd w:val="clear" w:color="auto" w:fill="auto"/>
            <w:noWrap/>
          </w:tcPr>
          <w:p w14:paraId="4D375B82" w14:textId="77777777" w:rsidR="005906AB" w:rsidRPr="00953054" w:rsidRDefault="005906AB" w:rsidP="002122A0">
            <w:pPr>
              <w:autoSpaceDE/>
              <w:autoSpaceDN/>
              <w:spacing w:line="276" w:lineRule="auto"/>
              <w:jc w:val="both"/>
              <w:rPr>
                <w:sz w:val="22"/>
                <w:szCs w:val="22"/>
                <w:lang w:eastAsia="en-GB"/>
              </w:rPr>
            </w:pPr>
            <w:r w:rsidRPr="00953054">
              <w:rPr>
                <w:sz w:val="22"/>
                <w:szCs w:val="22"/>
                <w:lang w:eastAsia="en-GB"/>
              </w:rPr>
              <w:t>Tax charged on interest income</w:t>
            </w:r>
          </w:p>
        </w:tc>
        <w:tc>
          <w:tcPr>
            <w:tcW w:w="1275" w:type="pct"/>
            <w:shd w:val="clear" w:color="auto" w:fill="auto"/>
            <w:noWrap/>
            <w:vAlign w:val="center"/>
          </w:tcPr>
          <w:p w14:paraId="5FBE60D8" w14:textId="77777777" w:rsidR="005906AB" w:rsidRPr="00953054" w:rsidRDefault="005906AB" w:rsidP="00875E5A">
            <w:pPr>
              <w:autoSpaceDE/>
              <w:autoSpaceDN/>
              <w:spacing w:line="276" w:lineRule="auto"/>
              <w:jc w:val="center"/>
              <w:rPr>
                <w:sz w:val="22"/>
                <w:szCs w:val="22"/>
                <w:lang w:val="en-US"/>
              </w:rPr>
            </w:pPr>
            <w:r w:rsidRPr="00953054">
              <w:rPr>
                <w:sz w:val="22"/>
                <w:szCs w:val="22"/>
                <w:lang w:val="en-US"/>
              </w:rPr>
              <w:t>xxx</w:t>
            </w:r>
          </w:p>
        </w:tc>
      </w:tr>
      <w:tr w:rsidR="005906AB" w:rsidRPr="00953054" w14:paraId="6AA2AAB5" w14:textId="77777777" w:rsidTr="00875E5A">
        <w:trPr>
          <w:trHeight w:val="340"/>
        </w:trPr>
        <w:tc>
          <w:tcPr>
            <w:tcW w:w="3725" w:type="pct"/>
            <w:shd w:val="clear" w:color="auto" w:fill="auto"/>
            <w:hideMark/>
          </w:tcPr>
          <w:p w14:paraId="0A0CE1ED" w14:textId="77777777" w:rsidR="005906AB" w:rsidRPr="00953054" w:rsidRDefault="005906AB" w:rsidP="002122A0">
            <w:pPr>
              <w:autoSpaceDE/>
              <w:autoSpaceDN/>
              <w:spacing w:line="276" w:lineRule="auto"/>
              <w:jc w:val="both"/>
              <w:rPr>
                <w:sz w:val="22"/>
                <w:szCs w:val="22"/>
                <w:lang w:val="en-US"/>
              </w:rPr>
            </w:pPr>
            <w:r w:rsidRPr="00953054">
              <w:rPr>
                <w:sz w:val="22"/>
                <w:szCs w:val="22"/>
                <w:lang w:eastAsia="en-GB"/>
              </w:rPr>
              <w:t>Original and reversal of temporary differences</w:t>
            </w:r>
          </w:p>
        </w:tc>
        <w:tc>
          <w:tcPr>
            <w:tcW w:w="1275" w:type="pct"/>
            <w:shd w:val="clear" w:color="auto" w:fill="auto"/>
            <w:noWrap/>
            <w:vAlign w:val="center"/>
            <w:hideMark/>
          </w:tcPr>
          <w:p w14:paraId="2B43FF37" w14:textId="77777777" w:rsidR="005906AB" w:rsidRPr="00953054" w:rsidRDefault="005906AB" w:rsidP="00875E5A">
            <w:pPr>
              <w:autoSpaceDE/>
              <w:autoSpaceDN/>
              <w:spacing w:line="276" w:lineRule="auto"/>
              <w:jc w:val="center"/>
              <w:rPr>
                <w:sz w:val="22"/>
                <w:szCs w:val="22"/>
                <w:lang w:val="en-US"/>
              </w:rPr>
            </w:pPr>
            <w:r w:rsidRPr="00953054">
              <w:rPr>
                <w:sz w:val="22"/>
                <w:szCs w:val="22"/>
                <w:lang w:val="en-US"/>
              </w:rPr>
              <w:t>xxx</w:t>
            </w:r>
          </w:p>
        </w:tc>
      </w:tr>
      <w:tr w:rsidR="005906AB" w:rsidRPr="00953054" w14:paraId="1B4D961C" w14:textId="77777777" w:rsidTr="00875E5A">
        <w:trPr>
          <w:trHeight w:val="340"/>
        </w:trPr>
        <w:tc>
          <w:tcPr>
            <w:tcW w:w="3725" w:type="pct"/>
            <w:shd w:val="clear" w:color="auto" w:fill="auto"/>
            <w:hideMark/>
          </w:tcPr>
          <w:p w14:paraId="7D7BD7C3" w14:textId="77777777" w:rsidR="005906AB" w:rsidRPr="00953054" w:rsidRDefault="005906AB" w:rsidP="002122A0">
            <w:pPr>
              <w:autoSpaceDE/>
              <w:autoSpaceDN/>
              <w:spacing w:line="276" w:lineRule="auto"/>
              <w:jc w:val="both"/>
              <w:rPr>
                <w:b/>
                <w:bCs/>
                <w:sz w:val="22"/>
                <w:szCs w:val="22"/>
                <w:lang w:val="en-US"/>
              </w:rPr>
            </w:pPr>
            <w:r w:rsidRPr="00953054">
              <w:rPr>
                <w:b/>
                <w:bCs/>
                <w:sz w:val="22"/>
                <w:szCs w:val="22"/>
                <w:lang w:eastAsia="en-GB"/>
              </w:rPr>
              <w:t>Income tax expense reported in the statement of financial performance</w:t>
            </w:r>
          </w:p>
        </w:tc>
        <w:tc>
          <w:tcPr>
            <w:tcW w:w="1275" w:type="pct"/>
            <w:shd w:val="clear" w:color="auto" w:fill="auto"/>
            <w:noWrap/>
            <w:vAlign w:val="center"/>
            <w:hideMark/>
          </w:tcPr>
          <w:p w14:paraId="13115744" w14:textId="77777777" w:rsidR="005906AB" w:rsidRPr="00953054" w:rsidRDefault="005906AB" w:rsidP="00875E5A">
            <w:pPr>
              <w:autoSpaceDE/>
              <w:autoSpaceDN/>
              <w:spacing w:line="276" w:lineRule="auto"/>
              <w:jc w:val="center"/>
              <w:rPr>
                <w:b/>
                <w:bCs/>
                <w:sz w:val="22"/>
                <w:szCs w:val="22"/>
                <w:lang w:val="en-US"/>
              </w:rPr>
            </w:pPr>
            <w:r w:rsidRPr="00953054">
              <w:rPr>
                <w:b/>
                <w:bCs/>
                <w:sz w:val="22"/>
                <w:szCs w:val="22"/>
                <w:lang w:val="en-US"/>
              </w:rPr>
              <w:t>xxx</w:t>
            </w:r>
          </w:p>
        </w:tc>
      </w:tr>
    </w:tbl>
    <w:p w14:paraId="7286805C" w14:textId="77777777" w:rsidR="00C6759A" w:rsidRDefault="00C6759A" w:rsidP="00C6759A">
      <w:pPr>
        <w:autoSpaceDE/>
        <w:autoSpaceDN/>
        <w:jc w:val="both"/>
        <w:rPr>
          <w:i/>
          <w:sz w:val="22"/>
          <w:szCs w:val="22"/>
        </w:rPr>
      </w:pPr>
      <w:r w:rsidRPr="00953054">
        <w:rPr>
          <w:i/>
          <w:sz w:val="22"/>
          <w:szCs w:val="22"/>
        </w:rPr>
        <w:t>(The amount should agree with the closing and opening balances as included in the statement of cash flows)</w:t>
      </w:r>
    </w:p>
    <w:p w14:paraId="086A5689" w14:textId="4F4F6759" w:rsidR="00653195" w:rsidRDefault="00653195">
      <w:pPr>
        <w:autoSpaceDE/>
        <w:autoSpaceDN/>
        <w:rPr>
          <w:b/>
          <w:bCs/>
        </w:rPr>
      </w:pPr>
      <w:r>
        <w:rPr>
          <w:b/>
          <w:bCs/>
        </w:rPr>
        <w:br w:type="page"/>
      </w:r>
    </w:p>
    <w:p w14:paraId="343CA793" w14:textId="77777777" w:rsidR="00C6759A" w:rsidRPr="003711B7" w:rsidRDefault="00C6759A" w:rsidP="005B6F02">
      <w:pPr>
        <w:tabs>
          <w:tab w:val="decimal" w:pos="7938"/>
        </w:tabs>
        <w:spacing w:line="480" w:lineRule="auto"/>
        <w:rPr>
          <w:b/>
          <w:bCs/>
        </w:rPr>
      </w:pPr>
    </w:p>
    <w:p w14:paraId="3A2AA59B" w14:textId="60A93D52" w:rsidR="00FC73C5" w:rsidRPr="00DD1E1F" w:rsidRDefault="0098517C" w:rsidP="008B2181">
      <w:pPr>
        <w:pStyle w:val="ListParagraph"/>
        <w:numPr>
          <w:ilvl w:val="0"/>
          <w:numId w:val="42"/>
        </w:numPr>
        <w:spacing w:line="360" w:lineRule="auto"/>
        <w:ind w:right="-20"/>
        <w:jc w:val="both"/>
        <w:rPr>
          <w:rFonts w:eastAsia="Arial"/>
          <w:b/>
          <w:bCs/>
          <w:spacing w:val="3"/>
          <w:sz w:val="22"/>
          <w:szCs w:val="22"/>
        </w:rPr>
      </w:pPr>
      <w:r w:rsidRPr="00711ECF">
        <w:rPr>
          <w:b/>
          <w:bCs/>
        </w:rPr>
        <w:t xml:space="preserve"> </w:t>
      </w:r>
      <w:r w:rsidR="00DD1E1F" w:rsidRPr="00953054">
        <w:rPr>
          <w:rFonts w:eastAsia="Arial"/>
          <w:b/>
          <w:bCs/>
          <w:spacing w:val="3"/>
          <w:sz w:val="22"/>
          <w:szCs w:val="22"/>
        </w:rPr>
        <w:t>Cash and Cash Equivalents</w:t>
      </w:r>
    </w:p>
    <w:p w14:paraId="1BA3E885" w14:textId="77777777" w:rsidR="003B1979" w:rsidRPr="00711ECF" w:rsidRDefault="003B1979" w:rsidP="003B1979">
      <w:pPr>
        <w:ind w:left="360"/>
        <w:rPr>
          <w:b/>
          <w:bC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493"/>
        <w:gridCol w:w="1867"/>
        <w:gridCol w:w="1958"/>
      </w:tblGrid>
      <w:tr w:rsidR="005B4375" w:rsidRPr="00953054" w14:paraId="0131AE37" w14:textId="77777777" w:rsidTr="00405BE9">
        <w:trPr>
          <w:trHeight w:val="356"/>
        </w:trPr>
        <w:tc>
          <w:tcPr>
            <w:tcW w:w="2955" w:type="pct"/>
            <w:shd w:val="clear" w:color="auto" w:fill="0070C0"/>
            <w:noWrap/>
            <w:vAlign w:val="center"/>
            <w:hideMark/>
          </w:tcPr>
          <w:p w14:paraId="2DEF1889" w14:textId="77777777" w:rsidR="005B4375" w:rsidRPr="00953054" w:rsidRDefault="005B4375" w:rsidP="002122A0">
            <w:pPr>
              <w:autoSpaceDE/>
              <w:autoSpaceDN/>
              <w:spacing w:line="276" w:lineRule="auto"/>
              <w:jc w:val="both"/>
              <w:rPr>
                <w:b/>
                <w:bCs/>
                <w:sz w:val="22"/>
                <w:szCs w:val="22"/>
                <w:lang w:eastAsia="en-GB"/>
              </w:rPr>
            </w:pPr>
            <w:r w:rsidRPr="00953054">
              <w:rPr>
                <w:b/>
                <w:bCs/>
                <w:sz w:val="22"/>
                <w:szCs w:val="22"/>
                <w:lang w:val="en-US"/>
              </w:rPr>
              <w:t>Description</w:t>
            </w:r>
          </w:p>
        </w:tc>
        <w:tc>
          <w:tcPr>
            <w:tcW w:w="998" w:type="pct"/>
            <w:shd w:val="clear" w:color="auto" w:fill="0070C0"/>
            <w:noWrap/>
            <w:vAlign w:val="center"/>
            <w:hideMark/>
          </w:tcPr>
          <w:p w14:paraId="488D02E8" w14:textId="77777777" w:rsidR="005B4375" w:rsidRPr="00953054" w:rsidRDefault="005B4375" w:rsidP="002122A0">
            <w:pPr>
              <w:autoSpaceDE/>
              <w:autoSpaceDN/>
              <w:spacing w:line="276" w:lineRule="auto"/>
              <w:jc w:val="right"/>
              <w:rPr>
                <w:b/>
                <w:bCs/>
                <w:sz w:val="22"/>
                <w:szCs w:val="22"/>
                <w:lang w:val="en-US"/>
              </w:rPr>
            </w:pPr>
            <w:r w:rsidRPr="00953054">
              <w:rPr>
                <w:b/>
                <w:i/>
                <w:iCs/>
                <w:sz w:val="22"/>
                <w:szCs w:val="22"/>
                <w:lang w:val="en-US"/>
              </w:rPr>
              <w:t>Insert Current FY</w:t>
            </w:r>
          </w:p>
        </w:tc>
        <w:tc>
          <w:tcPr>
            <w:tcW w:w="1047" w:type="pct"/>
            <w:shd w:val="clear" w:color="auto" w:fill="0070C0"/>
            <w:noWrap/>
            <w:vAlign w:val="center"/>
            <w:hideMark/>
          </w:tcPr>
          <w:p w14:paraId="64B54E87" w14:textId="77777777" w:rsidR="005B4375" w:rsidRPr="00953054" w:rsidRDefault="005B4375" w:rsidP="002122A0">
            <w:pPr>
              <w:autoSpaceDE/>
              <w:autoSpaceDN/>
              <w:spacing w:line="276" w:lineRule="auto"/>
              <w:jc w:val="right"/>
              <w:rPr>
                <w:b/>
                <w:i/>
                <w:iCs/>
                <w:sz w:val="22"/>
                <w:szCs w:val="22"/>
                <w:lang w:val="en-US"/>
              </w:rPr>
            </w:pPr>
            <w:r w:rsidRPr="00953054">
              <w:rPr>
                <w:b/>
                <w:i/>
                <w:iCs/>
                <w:sz w:val="22"/>
                <w:szCs w:val="22"/>
                <w:lang w:val="en-US"/>
              </w:rPr>
              <w:t>Opening Statement</w:t>
            </w:r>
          </w:p>
          <w:p w14:paraId="1A927F7D" w14:textId="77777777" w:rsidR="005B4375" w:rsidRPr="00953054" w:rsidRDefault="005B4375" w:rsidP="002122A0">
            <w:pPr>
              <w:autoSpaceDE/>
              <w:autoSpaceDN/>
              <w:spacing w:line="276" w:lineRule="auto"/>
              <w:jc w:val="right"/>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5B4375" w:rsidRPr="00953054" w14:paraId="4C948BCA" w14:textId="77777777" w:rsidTr="00405BE9">
        <w:trPr>
          <w:trHeight w:val="356"/>
        </w:trPr>
        <w:tc>
          <w:tcPr>
            <w:tcW w:w="2955" w:type="pct"/>
            <w:shd w:val="clear" w:color="auto" w:fill="0070C0"/>
            <w:noWrap/>
            <w:vAlign w:val="center"/>
            <w:hideMark/>
          </w:tcPr>
          <w:p w14:paraId="69F51240" w14:textId="77777777" w:rsidR="005B4375" w:rsidRPr="00953054" w:rsidRDefault="005B4375" w:rsidP="002122A0">
            <w:pPr>
              <w:autoSpaceDE/>
              <w:autoSpaceDN/>
              <w:spacing w:line="276" w:lineRule="auto"/>
              <w:jc w:val="both"/>
              <w:rPr>
                <w:b/>
                <w:bCs/>
                <w:sz w:val="22"/>
                <w:szCs w:val="22"/>
                <w:lang w:eastAsia="en-GB"/>
              </w:rPr>
            </w:pPr>
          </w:p>
        </w:tc>
        <w:tc>
          <w:tcPr>
            <w:tcW w:w="998" w:type="pct"/>
            <w:shd w:val="clear" w:color="auto" w:fill="0070C0"/>
            <w:noWrap/>
            <w:vAlign w:val="center"/>
            <w:hideMark/>
          </w:tcPr>
          <w:p w14:paraId="79CA09C6" w14:textId="77777777" w:rsidR="005B4375" w:rsidRPr="00953054" w:rsidRDefault="005B4375" w:rsidP="002122A0">
            <w:pPr>
              <w:autoSpaceDE/>
              <w:autoSpaceDN/>
              <w:spacing w:line="276" w:lineRule="auto"/>
              <w:jc w:val="right"/>
              <w:rPr>
                <w:b/>
                <w:bCs/>
                <w:sz w:val="22"/>
                <w:szCs w:val="22"/>
                <w:lang w:val="en-US"/>
              </w:rPr>
            </w:pPr>
            <w:r w:rsidRPr="00953054">
              <w:rPr>
                <w:b/>
                <w:bCs/>
                <w:sz w:val="22"/>
                <w:szCs w:val="22"/>
                <w:lang w:val="en-US"/>
              </w:rPr>
              <w:t>Kshs</w:t>
            </w:r>
          </w:p>
        </w:tc>
        <w:tc>
          <w:tcPr>
            <w:tcW w:w="1047" w:type="pct"/>
            <w:shd w:val="clear" w:color="auto" w:fill="0070C0"/>
            <w:noWrap/>
            <w:vAlign w:val="center"/>
            <w:hideMark/>
          </w:tcPr>
          <w:p w14:paraId="56E5E524" w14:textId="77777777" w:rsidR="005B4375" w:rsidRPr="00953054" w:rsidRDefault="005B4375" w:rsidP="002122A0">
            <w:pPr>
              <w:autoSpaceDE/>
              <w:autoSpaceDN/>
              <w:spacing w:line="276" w:lineRule="auto"/>
              <w:jc w:val="right"/>
              <w:rPr>
                <w:b/>
                <w:bCs/>
                <w:sz w:val="22"/>
                <w:szCs w:val="22"/>
                <w:lang w:val="en-US"/>
              </w:rPr>
            </w:pPr>
            <w:r w:rsidRPr="00953054">
              <w:rPr>
                <w:b/>
                <w:bCs/>
                <w:sz w:val="22"/>
                <w:szCs w:val="22"/>
                <w:lang w:val="en-US"/>
              </w:rPr>
              <w:t>Kshs</w:t>
            </w:r>
          </w:p>
        </w:tc>
      </w:tr>
      <w:tr w:rsidR="005B4375" w:rsidRPr="00953054" w14:paraId="7B270FB0" w14:textId="77777777" w:rsidTr="00875E5A">
        <w:trPr>
          <w:trHeight w:val="356"/>
        </w:trPr>
        <w:tc>
          <w:tcPr>
            <w:tcW w:w="2955" w:type="pct"/>
            <w:shd w:val="clear" w:color="auto" w:fill="auto"/>
            <w:noWrap/>
            <w:vAlign w:val="center"/>
            <w:hideMark/>
          </w:tcPr>
          <w:p w14:paraId="79C3ABEE" w14:textId="77777777" w:rsidR="005B4375" w:rsidRPr="00953054" w:rsidRDefault="005B4375" w:rsidP="002122A0">
            <w:pPr>
              <w:autoSpaceDE/>
              <w:autoSpaceDN/>
              <w:spacing w:line="276" w:lineRule="auto"/>
              <w:jc w:val="both"/>
              <w:rPr>
                <w:sz w:val="22"/>
                <w:szCs w:val="22"/>
                <w:lang w:val="en-US"/>
              </w:rPr>
            </w:pPr>
            <w:r w:rsidRPr="00953054">
              <w:rPr>
                <w:sz w:val="22"/>
                <w:szCs w:val="22"/>
                <w:lang w:eastAsia="en-GB"/>
              </w:rPr>
              <w:t>Recurrent Account</w:t>
            </w:r>
          </w:p>
        </w:tc>
        <w:tc>
          <w:tcPr>
            <w:tcW w:w="998" w:type="pct"/>
            <w:shd w:val="clear" w:color="auto" w:fill="auto"/>
            <w:noWrap/>
            <w:vAlign w:val="center"/>
            <w:hideMark/>
          </w:tcPr>
          <w:p w14:paraId="62A7CAB6" w14:textId="77777777" w:rsidR="005B4375" w:rsidRPr="00953054" w:rsidRDefault="005B4375" w:rsidP="00875E5A">
            <w:pPr>
              <w:autoSpaceDE/>
              <w:autoSpaceDN/>
              <w:spacing w:line="276" w:lineRule="auto"/>
              <w:jc w:val="center"/>
              <w:rPr>
                <w:sz w:val="22"/>
                <w:szCs w:val="22"/>
                <w:lang w:val="en-US"/>
              </w:rPr>
            </w:pPr>
            <w:r w:rsidRPr="00953054">
              <w:rPr>
                <w:sz w:val="22"/>
                <w:szCs w:val="22"/>
                <w:lang w:val="en-US"/>
              </w:rPr>
              <w:t>xxx</w:t>
            </w:r>
          </w:p>
        </w:tc>
        <w:tc>
          <w:tcPr>
            <w:tcW w:w="1047" w:type="pct"/>
            <w:noWrap/>
            <w:vAlign w:val="center"/>
            <w:hideMark/>
          </w:tcPr>
          <w:p w14:paraId="5A188EB1" w14:textId="77777777" w:rsidR="005B4375" w:rsidRPr="00953054" w:rsidRDefault="005B4375" w:rsidP="00875E5A">
            <w:pPr>
              <w:autoSpaceDE/>
              <w:autoSpaceDN/>
              <w:spacing w:line="276" w:lineRule="auto"/>
              <w:jc w:val="center"/>
              <w:rPr>
                <w:sz w:val="22"/>
                <w:szCs w:val="22"/>
                <w:lang w:val="en-US"/>
              </w:rPr>
            </w:pPr>
            <w:r w:rsidRPr="00953054">
              <w:rPr>
                <w:sz w:val="22"/>
                <w:szCs w:val="22"/>
                <w:lang w:val="en-US"/>
              </w:rPr>
              <w:t>xxx</w:t>
            </w:r>
          </w:p>
        </w:tc>
      </w:tr>
      <w:tr w:rsidR="005B4375" w:rsidRPr="00953054" w14:paraId="513108CE" w14:textId="77777777" w:rsidTr="00875E5A">
        <w:trPr>
          <w:trHeight w:val="356"/>
        </w:trPr>
        <w:tc>
          <w:tcPr>
            <w:tcW w:w="2955" w:type="pct"/>
            <w:shd w:val="clear" w:color="auto" w:fill="auto"/>
            <w:noWrap/>
            <w:vAlign w:val="center"/>
          </w:tcPr>
          <w:p w14:paraId="2491C8A7" w14:textId="77777777" w:rsidR="005B4375" w:rsidRPr="00953054" w:rsidRDefault="005B4375" w:rsidP="002122A0">
            <w:pPr>
              <w:autoSpaceDE/>
              <w:autoSpaceDN/>
              <w:spacing w:line="276" w:lineRule="auto"/>
              <w:jc w:val="both"/>
              <w:rPr>
                <w:sz w:val="22"/>
                <w:szCs w:val="22"/>
                <w:lang w:eastAsia="en-GB"/>
              </w:rPr>
            </w:pPr>
            <w:r w:rsidRPr="00953054">
              <w:rPr>
                <w:sz w:val="22"/>
                <w:szCs w:val="22"/>
                <w:lang w:eastAsia="en-GB"/>
              </w:rPr>
              <w:t>Development Account</w:t>
            </w:r>
          </w:p>
        </w:tc>
        <w:tc>
          <w:tcPr>
            <w:tcW w:w="998" w:type="pct"/>
            <w:shd w:val="clear" w:color="auto" w:fill="auto"/>
            <w:noWrap/>
            <w:vAlign w:val="center"/>
          </w:tcPr>
          <w:p w14:paraId="07CB6FEF" w14:textId="77777777" w:rsidR="005B4375" w:rsidRPr="00953054" w:rsidRDefault="005B4375" w:rsidP="00875E5A">
            <w:pPr>
              <w:autoSpaceDE/>
              <w:autoSpaceDN/>
              <w:spacing w:line="276" w:lineRule="auto"/>
              <w:jc w:val="center"/>
              <w:rPr>
                <w:sz w:val="22"/>
                <w:szCs w:val="22"/>
                <w:lang w:val="en-US"/>
              </w:rPr>
            </w:pPr>
            <w:r w:rsidRPr="00953054">
              <w:rPr>
                <w:sz w:val="22"/>
                <w:szCs w:val="22"/>
                <w:lang w:val="en-US"/>
              </w:rPr>
              <w:t>xxx</w:t>
            </w:r>
          </w:p>
        </w:tc>
        <w:tc>
          <w:tcPr>
            <w:tcW w:w="1047" w:type="pct"/>
            <w:noWrap/>
            <w:vAlign w:val="center"/>
          </w:tcPr>
          <w:p w14:paraId="2291DF52" w14:textId="77777777" w:rsidR="005B4375" w:rsidRPr="00953054" w:rsidRDefault="005B4375" w:rsidP="00875E5A">
            <w:pPr>
              <w:autoSpaceDE/>
              <w:autoSpaceDN/>
              <w:spacing w:line="276" w:lineRule="auto"/>
              <w:jc w:val="center"/>
              <w:rPr>
                <w:sz w:val="22"/>
                <w:szCs w:val="22"/>
                <w:lang w:val="en-US"/>
              </w:rPr>
            </w:pPr>
            <w:r w:rsidRPr="00953054">
              <w:rPr>
                <w:sz w:val="22"/>
                <w:szCs w:val="22"/>
                <w:lang w:val="en-US"/>
              </w:rPr>
              <w:t>xxx</w:t>
            </w:r>
          </w:p>
        </w:tc>
      </w:tr>
      <w:tr w:rsidR="005B4375" w:rsidRPr="00953054" w14:paraId="1E90CA48" w14:textId="77777777" w:rsidTr="00875E5A">
        <w:trPr>
          <w:trHeight w:val="356"/>
        </w:trPr>
        <w:tc>
          <w:tcPr>
            <w:tcW w:w="2955" w:type="pct"/>
            <w:shd w:val="clear" w:color="auto" w:fill="auto"/>
            <w:noWrap/>
            <w:vAlign w:val="center"/>
          </w:tcPr>
          <w:p w14:paraId="612BB3A1" w14:textId="77777777" w:rsidR="005B4375" w:rsidRPr="00953054" w:rsidRDefault="005B4375" w:rsidP="002122A0">
            <w:pPr>
              <w:autoSpaceDE/>
              <w:autoSpaceDN/>
              <w:spacing w:line="276" w:lineRule="auto"/>
              <w:jc w:val="both"/>
              <w:rPr>
                <w:sz w:val="22"/>
                <w:szCs w:val="22"/>
                <w:lang w:eastAsia="en-GB"/>
              </w:rPr>
            </w:pPr>
            <w:r w:rsidRPr="00953054">
              <w:rPr>
                <w:sz w:val="22"/>
                <w:szCs w:val="22"/>
                <w:lang w:eastAsia="en-GB"/>
              </w:rPr>
              <w:t>Deposits Account</w:t>
            </w:r>
          </w:p>
        </w:tc>
        <w:tc>
          <w:tcPr>
            <w:tcW w:w="998" w:type="pct"/>
            <w:shd w:val="clear" w:color="auto" w:fill="auto"/>
            <w:noWrap/>
            <w:vAlign w:val="center"/>
          </w:tcPr>
          <w:p w14:paraId="64971DCC" w14:textId="77777777" w:rsidR="005B4375" w:rsidRPr="00953054" w:rsidRDefault="005B4375" w:rsidP="00875E5A">
            <w:pPr>
              <w:autoSpaceDE/>
              <w:autoSpaceDN/>
              <w:spacing w:line="276" w:lineRule="auto"/>
              <w:jc w:val="center"/>
              <w:rPr>
                <w:sz w:val="22"/>
                <w:szCs w:val="22"/>
                <w:lang w:val="en-US"/>
              </w:rPr>
            </w:pPr>
            <w:r w:rsidRPr="00953054">
              <w:rPr>
                <w:sz w:val="22"/>
                <w:szCs w:val="22"/>
                <w:lang w:val="en-US"/>
              </w:rPr>
              <w:t>xxx</w:t>
            </w:r>
          </w:p>
        </w:tc>
        <w:tc>
          <w:tcPr>
            <w:tcW w:w="1047" w:type="pct"/>
            <w:noWrap/>
            <w:vAlign w:val="center"/>
          </w:tcPr>
          <w:p w14:paraId="145F140C" w14:textId="77777777" w:rsidR="005B4375" w:rsidRPr="00953054" w:rsidRDefault="005B4375" w:rsidP="00875E5A">
            <w:pPr>
              <w:autoSpaceDE/>
              <w:autoSpaceDN/>
              <w:spacing w:line="276" w:lineRule="auto"/>
              <w:jc w:val="center"/>
              <w:rPr>
                <w:sz w:val="22"/>
                <w:szCs w:val="22"/>
                <w:lang w:val="en-US"/>
              </w:rPr>
            </w:pPr>
            <w:r w:rsidRPr="00953054">
              <w:rPr>
                <w:sz w:val="22"/>
                <w:szCs w:val="22"/>
                <w:lang w:val="en-US"/>
              </w:rPr>
              <w:t>xxx</w:t>
            </w:r>
          </w:p>
        </w:tc>
      </w:tr>
      <w:tr w:rsidR="005B4375" w:rsidRPr="00953054" w14:paraId="0317A425" w14:textId="77777777" w:rsidTr="00875E5A">
        <w:trPr>
          <w:trHeight w:val="356"/>
        </w:trPr>
        <w:tc>
          <w:tcPr>
            <w:tcW w:w="2955" w:type="pct"/>
            <w:shd w:val="clear" w:color="auto" w:fill="auto"/>
            <w:noWrap/>
            <w:vAlign w:val="center"/>
          </w:tcPr>
          <w:p w14:paraId="33ACEF4B" w14:textId="77777777" w:rsidR="005B4375" w:rsidRPr="00953054" w:rsidRDefault="005B4375" w:rsidP="002122A0">
            <w:pPr>
              <w:autoSpaceDE/>
              <w:autoSpaceDN/>
              <w:spacing w:line="276" w:lineRule="auto"/>
              <w:jc w:val="both"/>
              <w:rPr>
                <w:sz w:val="22"/>
                <w:szCs w:val="22"/>
                <w:lang w:val="en-US"/>
              </w:rPr>
            </w:pPr>
            <w:r w:rsidRPr="00953054">
              <w:rPr>
                <w:sz w:val="22"/>
                <w:szCs w:val="22"/>
                <w:lang w:val="en-US"/>
              </w:rPr>
              <w:t>Special Purpose Accounts</w:t>
            </w:r>
          </w:p>
        </w:tc>
        <w:tc>
          <w:tcPr>
            <w:tcW w:w="998" w:type="pct"/>
            <w:shd w:val="clear" w:color="auto" w:fill="auto"/>
            <w:noWrap/>
            <w:vAlign w:val="center"/>
          </w:tcPr>
          <w:p w14:paraId="0C64E07F" w14:textId="77777777" w:rsidR="005B4375" w:rsidRPr="00953054" w:rsidRDefault="005B4375" w:rsidP="00875E5A">
            <w:pPr>
              <w:autoSpaceDE/>
              <w:autoSpaceDN/>
              <w:spacing w:line="276" w:lineRule="auto"/>
              <w:jc w:val="center"/>
              <w:rPr>
                <w:sz w:val="22"/>
                <w:szCs w:val="22"/>
                <w:lang w:val="en-US"/>
              </w:rPr>
            </w:pPr>
            <w:r w:rsidRPr="00953054">
              <w:rPr>
                <w:sz w:val="22"/>
                <w:szCs w:val="22"/>
                <w:lang w:val="en-US"/>
              </w:rPr>
              <w:t>xxx</w:t>
            </w:r>
          </w:p>
        </w:tc>
        <w:tc>
          <w:tcPr>
            <w:tcW w:w="1047" w:type="pct"/>
            <w:noWrap/>
            <w:vAlign w:val="center"/>
          </w:tcPr>
          <w:p w14:paraId="15053038" w14:textId="77777777" w:rsidR="005B4375" w:rsidRPr="00953054" w:rsidRDefault="005B4375" w:rsidP="00875E5A">
            <w:pPr>
              <w:autoSpaceDE/>
              <w:autoSpaceDN/>
              <w:spacing w:line="276" w:lineRule="auto"/>
              <w:jc w:val="center"/>
              <w:rPr>
                <w:sz w:val="22"/>
                <w:szCs w:val="22"/>
                <w:lang w:val="en-US"/>
              </w:rPr>
            </w:pPr>
            <w:r w:rsidRPr="00953054">
              <w:rPr>
                <w:sz w:val="22"/>
                <w:szCs w:val="22"/>
                <w:lang w:val="en-US"/>
              </w:rPr>
              <w:t>xxx</w:t>
            </w:r>
          </w:p>
        </w:tc>
      </w:tr>
      <w:tr w:rsidR="005B4375" w:rsidRPr="00953054" w14:paraId="7E6028EB" w14:textId="77777777" w:rsidTr="00875E5A">
        <w:trPr>
          <w:trHeight w:val="356"/>
        </w:trPr>
        <w:tc>
          <w:tcPr>
            <w:tcW w:w="2955" w:type="pct"/>
            <w:shd w:val="clear" w:color="auto" w:fill="auto"/>
            <w:noWrap/>
            <w:vAlign w:val="center"/>
            <w:hideMark/>
          </w:tcPr>
          <w:p w14:paraId="3D00E414" w14:textId="77777777" w:rsidR="005B4375" w:rsidRPr="00953054" w:rsidRDefault="005B4375" w:rsidP="002122A0">
            <w:pPr>
              <w:autoSpaceDE/>
              <w:autoSpaceDN/>
              <w:spacing w:line="276" w:lineRule="auto"/>
              <w:jc w:val="both"/>
              <w:rPr>
                <w:sz w:val="22"/>
                <w:szCs w:val="22"/>
                <w:lang w:val="en-US"/>
              </w:rPr>
            </w:pPr>
            <w:r w:rsidRPr="00953054">
              <w:rPr>
                <w:sz w:val="22"/>
                <w:szCs w:val="22"/>
                <w:lang w:val="en-US"/>
              </w:rPr>
              <w:t>Other operating commercial accounts (</w:t>
            </w:r>
            <w:r w:rsidRPr="00953054">
              <w:rPr>
                <w:i/>
                <w:iCs/>
                <w:sz w:val="22"/>
                <w:szCs w:val="22"/>
                <w:lang w:val="en-US"/>
              </w:rPr>
              <w:t>Specify</w:t>
            </w:r>
            <w:r w:rsidRPr="00953054">
              <w:rPr>
                <w:sz w:val="22"/>
                <w:szCs w:val="22"/>
                <w:lang w:val="en-US"/>
              </w:rPr>
              <w:t>)</w:t>
            </w:r>
          </w:p>
        </w:tc>
        <w:tc>
          <w:tcPr>
            <w:tcW w:w="998" w:type="pct"/>
            <w:shd w:val="clear" w:color="auto" w:fill="auto"/>
            <w:noWrap/>
            <w:vAlign w:val="center"/>
            <w:hideMark/>
          </w:tcPr>
          <w:p w14:paraId="663A956D" w14:textId="77777777" w:rsidR="005B4375" w:rsidRPr="00953054" w:rsidRDefault="005B4375" w:rsidP="00875E5A">
            <w:pPr>
              <w:autoSpaceDE/>
              <w:autoSpaceDN/>
              <w:spacing w:line="276" w:lineRule="auto"/>
              <w:jc w:val="center"/>
              <w:rPr>
                <w:sz w:val="22"/>
                <w:szCs w:val="22"/>
                <w:lang w:val="en-US"/>
              </w:rPr>
            </w:pPr>
            <w:r w:rsidRPr="00953054">
              <w:rPr>
                <w:sz w:val="22"/>
                <w:szCs w:val="22"/>
                <w:lang w:val="en-US"/>
              </w:rPr>
              <w:t>xxx</w:t>
            </w:r>
          </w:p>
        </w:tc>
        <w:tc>
          <w:tcPr>
            <w:tcW w:w="1047" w:type="pct"/>
            <w:noWrap/>
            <w:vAlign w:val="center"/>
            <w:hideMark/>
          </w:tcPr>
          <w:p w14:paraId="70837659" w14:textId="77777777" w:rsidR="005B4375" w:rsidRPr="00953054" w:rsidRDefault="005B4375" w:rsidP="00875E5A">
            <w:pPr>
              <w:autoSpaceDE/>
              <w:autoSpaceDN/>
              <w:spacing w:line="276" w:lineRule="auto"/>
              <w:jc w:val="center"/>
              <w:rPr>
                <w:sz w:val="22"/>
                <w:szCs w:val="22"/>
                <w:lang w:val="en-US"/>
              </w:rPr>
            </w:pPr>
            <w:r w:rsidRPr="00953054">
              <w:rPr>
                <w:sz w:val="22"/>
                <w:szCs w:val="22"/>
                <w:lang w:val="en-US"/>
              </w:rPr>
              <w:t>xxx</w:t>
            </w:r>
          </w:p>
        </w:tc>
      </w:tr>
      <w:tr w:rsidR="005B4375" w:rsidRPr="00953054" w14:paraId="1A86553F" w14:textId="77777777" w:rsidTr="00875E5A">
        <w:trPr>
          <w:trHeight w:val="356"/>
        </w:trPr>
        <w:tc>
          <w:tcPr>
            <w:tcW w:w="2955" w:type="pct"/>
            <w:shd w:val="clear" w:color="auto" w:fill="auto"/>
            <w:noWrap/>
            <w:vAlign w:val="center"/>
            <w:hideMark/>
          </w:tcPr>
          <w:p w14:paraId="4A0EB17D" w14:textId="77777777" w:rsidR="005B4375" w:rsidRPr="00953054" w:rsidRDefault="005B4375" w:rsidP="002122A0">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p>
        </w:tc>
        <w:tc>
          <w:tcPr>
            <w:tcW w:w="998" w:type="pct"/>
            <w:shd w:val="clear" w:color="auto" w:fill="auto"/>
            <w:noWrap/>
            <w:vAlign w:val="center"/>
            <w:hideMark/>
          </w:tcPr>
          <w:p w14:paraId="30BBD477" w14:textId="77777777" w:rsidR="005B4375" w:rsidRPr="00953054" w:rsidRDefault="005B4375" w:rsidP="00875E5A">
            <w:pPr>
              <w:autoSpaceDE/>
              <w:autoSpaceDN/>
              <w:spacing w:line="276" w:lineRule="auto"/>
              <w:jc w:val="center"/>
              <w:rPr>
                <w:b/>
                <w:bCs/>
                <w:sz w:val="22"/>
                <w:szCs w:val="22"/>
                <w:lang w:val="en-US"/>
              </w:rPr>
            </w:pPr>
            <w:r w:rsidRPr="00953054">
              <w:rPr>
                <w:b/>
                <w:bCs/>
                <w:sz w:val="22"/>
                <w:szCs w:val="22"/>
                <w:lang w:val="en-US"/>
              </w:rPr>
              <w:t>xxx</w:t>
            </w:r>
          </w:p>
        </w:tc>
        <w:tc>
          <w:tcPr>
            <w:tcW w:w="1047" w:type="pct"/>
            <w:noWrap/>
            <w:vAlign w:val="center"/>
            <w:hideMark/>
          </w:tcPr>
          <w:p w14:paraId="30D29AB8" w14:textId="77777777" w:rsidR="005B4375" w:rsidRPr="00953054" w:rsidRDefault="005B4375" w:rsidP="00875E5A">
            <w:pPr>
              <w:autoSpaceDE/>
              <w:autoSpaceDN/>
              <w:spacing w:line="276" w:lineRule="auto"/>
              <w:jc w:val="center"/>
              <w:rPr>
                <w:b/>
                <w:bCs/>
                <w:sz w:val="22"/>
                <w:szCs w:val="22"/>
                <w:lang w:val="en-US"/>
              </w:rPr>
            </w:pPr>
            <w:r w:rsidRPr="00953054">
              <w:rPr>
                <w:b/>
                <w:bCs/>
                <w:sz w:val="22"/>
                <w:szCs w:val="22"/>
                <w:lang w:val="en-US"/>
              </w:rPr>
              <w:t>xxx</w:t>
            </w:r>
          </w:p>
        </w:tc>
      </w:tr>
    </w:tbl>
    <w:p w14:paraId="221C78F1" w14:textId="77777777" w:rsidR="00405BE9" w:rsidRDefault="00405BE9" w:rsidP="00405BE9">
      <w:pPr>
        <w:autoSpaceDE/>
        <w:autoSpaceDN/>
        <w:jc w:val="both"/>
        <w:rPr>
          <w:i/>
          <w:sz w:val="22"/>
          <w:szCs w:val="22"/>
        </w:rPr>
      </w:pPr>
    </w:p>
    <w:p w14:paraId="62BC16E8" w14:textId="3666D595" w:rsidR="00405BE9" w:rsidRDefault="00405BE9" w:rsidP="00405BE9">
      <w:pPr>
        <w:autoSpaceDE/>
        <w:autoSpaceDN/>
        <w:jc w:val="both"/>
        <w:rPr>
          <w:i/>
          <w:sz w:val="22"/>
          <w:szCs w:val="22"/>
        </w:rPr>
      </w:pPr>
      <w:r w:rsidRPr="00953054">
        <w:rPr>
          <w:i/>
          <w:sz w:val="22"/>
          <w:szCs w:val="22"/>
        </w:rPr>
        <w:t>(The amount should agree with the closing and opening balances as included in the statement of cash flows)</w:t>
      </w:r>
    </w:p>
    <w:p w14:paraId="2BD9EF3F" w14:textId="52D2F20A" w:rsidR="00405BE9" w:rsidRPr="004757A8" w:rsidRDefault="00932DC9" w:rsidP="004757A8">
      <w:pPr>
        <w:autoSpaceDE/>
        <w:autoSpaceDN/>
        <w:spacing w:line="360" w:lineRule="auto"/>
        <w:jc w:val="both"/>
        <w:rPr>
          <w:b/>
          <w:sz w:val="22"/>
          <w:szCs w:val="22"/>
          <w:lang w:eastAsia="en-GB"/>
        </w:rPr>
      </w:pPr>
      <w:r>
        <w:rPr>
          <w:b/>
          <w:sz w:val="22"/>
          <w:szCs w:val="22"/>
          <w:lang w:eastAsia="en-GB"/>
        </w:rPr>
        <w:t>24</w:t>
      </w:r>
      <w:r w:rsidR="004757A8" w:rsidRPr="00953054">
        <w:rPr>
          <w:b/>
          <w:sz w:val="22"/>
          <w:szCs w:val="22"/>
          <w:lang w:eastAsia="en-GB"/>
        </w:rPr>
        <w:t xml:space="preserve"> (a) Detailed Analysis of the Cash and Cash Equivalent</w:t>
      </w:r>
    </w:p>
    <w:p w14:paraId="193F0B54" w14:textId="77777777" w:rsidR="004757A8" w:rsidRDefault="004757A8" w:rsidP="005845AB">
      <w:pPr>
        <w:pStyle w:val="Header"/>
        <w:tabs>
          <w:tab w:val="clear" w:pos="4320"/>
          <w:tab w:val="clear" w:pos="8640"/>
          <w:tab w:val="decimal" w:pos="5760"/>
          <w:tab w:val="decimal" w:pos="7938"/>
        </w:tabs>
        <w:jc w:val="both"/>
        <w:rPr>
          <w:bCs/>
          <w:i/>
        </w:rPr>
      </w:pPr>
    </w:p>
    <w:tbl>
      <w:tblPr>
        <w:tblW w:w="9360"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402"/>
        <w:gridCol w:w="1985"/>
        <w:gridCol w:w="1873"/>
        <w:gridCol w:w="2100"/>
      </w:tblGrid>
      <w:tr w:rsidR="002A7C16" w:rsidRPr="00953054" w14:paraId="681F2C6F" w14:textId="77777777" w:rsidTr="005E12E4">
        <w:trPr>
          <w:trHeight w:val="340"/>
          <w:tblHeader/>
        </w:trPr>
        <w:tc>
          <w:tcPr>
            <w:tcW w:w="3402" w:type="dxa"/>
            <w:shd w:val="clear" w:color="auto" w:fill="0070C0"/>
            <w:noWrap/>
            <w:vAlign w:val="center"/>
            <w:hideMark/>
          </w:tcPr>
          <w:p w14:paraId="33FD75C8" w14:textId="77777777" w:rsidR="007A7A69" w:rsidRPr="00953054" w:rsidRDefault="007A7A69" w:rsidP="002122A0">
            <w:pPr>
              <w:autoSpaceDE/>
              <w:autoSpaceDN/>
              <w:spacing w:line="276" w:lineRule="auto"/>
              <w:jc w:val="both"/>
              <w:rPr>
                <w:b/>
                <w:bCs/>
                <w:sz w:val="22"/>
                <w:szCs w:val="22"/>
                <w:lang w:val="en-US"/>
              </w:rPr>
            </w:pPr>
          </w:p>
        </w:tc>
        <w:tc>
          <w:tcPr>
            <w:tcW w:w="1985" w:type="dxa"/>
            <w:shd w:val="clear" w:color="auto" w:fill="0070C0"/>
          </w:tcPr>
          <w:p w14:paraId="1D9C4C9B" w14:textId="77777777" w:rsidR="007A7A69" w:rsidRPr="00953054" w:rsidRDefault="007A7A69" w:rsidP="002122A0">
            <w:pPr>
              <w:autoSpaceDE/>
              <w:autoSpaceDN/>
              <w:spacing w:line="276" w:lineRule="auto"/>
              <w:jc w:val="right"/>
              <w:rPr>
                <w:sz w:val="22"/>
                <w:szCs w:val="22"/>
                <w:lang w:val="en-US"/>
              </w:rPr>
            </w:pPr>
          </w:p>
        </w:tc>
        <w:tc>
          <w:tcPr>
            <w:tcW w:w="1873" w:type="dxa"/>
            <w:shd w:val="clear" w:color="auto" w:fill="0070C0"/>
            <w:noWrap/>
            <w:vAlign w:val="center"/>
            <w:hideMark/>
          </w:tcPr>
          <w:p w14:paraId="10338CB6" w14:textId="77777777" w:rsidR="007A7A69" w:rsidRPr="00953054" w:rsidRDefault="007A7A69" w:rsidP="002122A0">
            <w:pPr>
              <w:autoSpaceDE/>
              <w:autoSpaceDN/>
              <w:spacing w:line="276" w:lineRule="auto"/>
              <w:jc w:val="right"/>
              <w:rPr>
                <w:b/>
                <w:bCs/>
                <w:sz w:val="22"/>
                <w:szCs w:val="22"/>
                <w:lang w:val="en-US"/>
              </w:rPr>
            </w:pPr>
            <w:r w:rsidRPr="00953054">
              <w:rPr>
                <w:b/>
                <w:i/>
                <w:iCs/>
                <w:sz w:val="22"/>
                <w:szCs w:val="22"/>
                <w:lang w:val="en-US"/>
              </w:rPr>
              <w:t>Insert Current FY</w:t>
            </w:r>
          </w:p>
        </w:tc>
        <w:tc>
          <w:tcPr>
            <w:tcW w:w="2100" w:type="dxa"/>
            <w:shd w:val="clear" w:color="auto" w:fill="0070C0"/>
            <w:noWrap/>
            <w:vAlign w:val="center"/>
            <w:hideMark/>
          </w:tcPr>
          <w:p w14:paraId="24A9D0A6" w14:textId="77777777" w:rsidR="007A7A69" w:rsidRPr="00953054" w:rsidRDefault="007A7A69" w:rsidP="002122A0">
            <w:pPr>
              <w:autoSpaceDE/>
              <w:autoSpaceDN/>
              <w:spacing w:line="276" w:lineRule="auto"/>
              <w:jc w:val="right"/>
              <w:rPr>
                <w:b/>
                <w:i/>
                <w:iCs/>
                <w:sz w:val="22"/>
                <w:szCs w:val="22"/>
                <w:lang w:val="en-US"/>
              </w:rPr>
            </w:pPr>
            <w:r w:rsidRPr="00953054">
              <w:rPr>
                <w:b/>
                <w:i/>
                <w:iCs/>
                <w:sz w:val="22"/>
                <w:szCs w:val="22"/>
                <w:lang w:val="en-US"/>
              </w:rPr>
              <w:t>Opening Statement</w:t>
            </w:r>
          </w:p>
          <w:p w14:paraId="21B6426E" w14:textId="77777777" w:rsidR="007A7A69" w:rsidRPr="00953054" w:rsidRDefault="007A7A69" w:rsidP="002122A0">
            <w:pPr>
              <w:autoSpaceDE/>
              <w:autoSpaceDN/>
              <w:spacing w:line="276" w:lineRule="auto"/>
              <w:jc w:val="right"/>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2A7C16" w:rsidRPr="00953054" w14:paraId="0EBE05F4" w14:textId="77777777" w:rsidTr="005E12E4">
        <w:trPr>
          <w:trHeight w:val="340"/>
          <w:tblHeader/>
        </w:trPr>
        <w:tc>
          <w:tcPr>
            <w:tcW w:w="3402" w:type="dxa"/>
            <w:shd w:val="clear" w:color="auto" w:fill="0070C0"/>
            <w:noWrap/>
            <w:vAlign w:val="center"/>
            <w:hideMark/>
          </w:tcPr>
          <w:p w14:paraId="0EF87A31" w14:textId="77777777" w:rsidR="007A7A69" w:rsidRPr="00953054" w:rsidRDefault="007A7A69" w:rsidP="002122A0">
            <w:pPr>
              <w:autoSpaceDE/>
              <w:autoSpaceDN/>
              <w:spacing w:line="276" w:lineRule="auto"/>
              <w:jc w:val="both"/>
              <w:rPr>
                <w:b/>
                <w:bCs/>
                <w:sz w:val="22"/>
                <w:szCs w:val="22"/>
                <w:lang w:val="en-US"/>
              </w:rPr>
            </w:pPr>
            <w:r w:rsidRPr="00953054">
              <w:rPr>
                <w:b/>
                <w:bCs/>
                <w:sz w:val="22"/>
                <w:szCs w:val="22"/>
                <w:lang w:val="en-US"/>
              </w:rPr>
              <w:t>Financial Institution</w:t>
            </w:r>
          </w:p>
        </w:tc>
        <w:tc>
          <w:tcPr>
            <w:tcW w:w="1985" w:type="dxa"/>
            <w:shd w:val="clear" w:color="auto" w:fill="0070C0"/>
            <w:vAlign w:val="bottom"/>
          </w:tcPr>
          <w:p w14:paraId="6D74516F" w14:textId="77777777" w:rsidR="007A7A69" w:rsidRPr="00953054" w:rsidRDefault="007A7A69" w:rsidP="002122A0">
            <w:pPr>
              <w:autoSpaceDE/>
              <w:autoSpaceDN/>
              <w:spacing w:line="276" w:lineRule="auto"/>
              <w:jc w:val="right"/>
              <w:rPr>
                <w:b/>
                <w:bCs/>
                <w:sz w:val="22"/>
                <w:szCs w:val="22"/>
                <w:lang w:val="en-US"/>
              </w:rPr>
            </w:pPr>
            <w:r w:rsidRPr="00953054">
              <w:rPr>
                <w:b/>
                <w:bCs/>
                <w:sz w:val="22"/>
                <w:szCs w:val="22"/>
                <w:lang w:val="en-US"/>
              </w:rPr>
              <w:t>Account number</w:t>
            </w:r>
          </w:p>
        </w:tc>
        <w:tc>
          <w:tcPr>
            <w:tcW w:w="1873" w:type="dxa"/>
            <w:shd w:val="clear" w:color="auto" w:fill="0070C0"/>
            <w:noWrap/>
            <w:vAlign w:val="center"/>
            <w:hideMark/>
          </w:tcPr>
          <w:p w14:paraId="226512E7" w14:textId="77777777" w:rsidR="007A7A69" w:rsidRPr="00953054" w:rsidRDefault="007A7A69" w:rsidP="002122A0">
            <w:pPr>
              <w:autoSpaceDE/>
              <w:autoSpaceDN/>
              <w:spacing w:line="276" w:lineRule="auto"/>
              <w:jc w:val="right"/>
              <w:rPr>
                <w:b/>
                <w:bCs/>
                <w:sz w:val="22"/>
                <w:szCs w:val="22"/>
                <w:lang w:val="en-US"/>
              </w:rPr>
            </w:pPr>
            <w:r w:rsidRPr="00953054">
              <w:rPr>
                <w:b/>
                <w:bCs/>
                <w:sz w:val="22"/>
                <w:szCs w:val="22"/>
                <w:lang w:val="en-US"/>
              </w:rPr>
              <w:t>Kshs</w:t>
            </w:r>
          </w:p>
        </w:tc>
        <w:tc>
          <w:tcPr>
            <w:tcW w:w="2100" w:type="dxa"/>
            <w:shd w:val="clear" w:color="auto" w:fill="0070C0"/>
            <w:noWrap/>
            <w:vAlign w:val="center"/>
            <w:hideMark/>
          </w:tcPr>
          <w:p w14:paraId="1A92D9E6" w14:textId="77777777" w:rsidR="007A7A69" w:rsidRPr="00953054" w:rsidRDefault="007A7A69" w:rsidP="002122A0">
            <w:pPr>
              <w:autoSpaceDE/>
              <w:autoSpaceDN/>
              <w:spacing w:line="276" w:lineRule="auto"/>
              <w:jc w:val="right"/>
              <w:rPr>
                <w:b/>
                <w:bCs/>
                <w:sz w:val="22"/>
                <w:szCs w:val="22"/>
                <w:lang w:val="en-US"/>
              </w:rPr>
            </w:pPr>
            <w:r w:rsidRPr="00953054">
              <w:rPr>
                <w:b/>
                <w:bCs/>
                <w:sz w:val="22"/>
                <w:szCs w:val="22"/>
                <w:lang w:val="en-US"/>
              </w:rPr>
              <w:t>Kshs</w:t>
            </w:r>
          </w:p>
        </w:tc>
      </w:tr>
      <w:tr w:rsidR="00AD58FD" w:rsidRPr="00953054" w14:paraId="70468204" w14:textId="77777777" w:rsidTr="005E12E4">
        <w:trPr>
          <w:trHeight w:val="346"/>
        </w:trPr>
        <w:tc>
          <w:tcPr>
            <w:tcW w:w="3402" w:type="dxa"/>
            <w:shd w:val="clear" w:color="auto" w:fill="auto"/>
            <w:noWrap/>
            <w:vAlign w:val="center"/>
          </w:tcPr>
          <w:p w14:paraId="2AF71A5D" w14:textId="77777777" w:rsidR="007A7A69" w:rsidRPr="00953054" w:rsidRDefault="007A7A69" w:rsidP="002122A0">
            <w:pPr>
              <w:autoSpaceDE/>
              <w:autoSpaceDN/>
              <w:spacing w:line="276" w:lineRule="auto"/>
              <w:jc w:val="both"/>
              <w:rPr>
                <w:sz w:val="22"/>
                <w:szCs w:val="22"/>
                <w:lang w:val="en-US"/>
              </w:rPr>
            </w:pPr>
            <w:r w:rsidRPr="00953054">
              <w:rPr>
                <w:sz w:val="22"/>
                <w:szCs w:val="22"/>
                <w:lang w:val="en-US"/>
              </w:rPr>
              <w:t>Recurrent Accounts</w:t>
            </w:r>
          </w:p>
        </w:tc>
        <w:tc>
          <w:tcPr>
            <w:tcW w:w="1985" w:type="dxa"/>
          </w:tcPr>
          <w:p w14:paraId="64BB2884" w14:textId="77777777" w:rsidR="007A7A69" w:rsidRPr="00953054" w:rsidRDefault="007A7A69" w:rsidP="002122A0">
            <w:pPr>
              <w:autoSpaceDE/>
              <w:autoSpaceDN/>
              <w:spacing w:line="276" w:lineRule="auto"/>
              <w:jc w:val="right"/>
              <w:rPr>
                <w:b/>
                <w:bCs/>
                <w:sz w:val="22"/>
                <w:szCs w:val="22"/>
                <w:lang w:val="en-US"/>
              </w:rPr>
            </w:pPr>
          </w:p>
        </w:tc>
        <w:tc>
          <w:tcPr>
            <w:tcW w:w="1873" w:type="dxa"/>
            <w:shd w:val="clear" w:color="auto" w:fill="auto"/>
            <w:noWrap/>
            <w:vAlign w:val="center"/>
          </w:tcPr>
          <w:p w14:paraId="7B0E3BC6" w14:textId="77777777" w:rsidR="007A7A69" w:rsidRPr="00953054" w:rsidRDefault="007A7A69" w:rsidP="002122A0">
            <w:pPr>
              <w:autoSpaceDE/>
              <w:autoSpaceDN/>
              <w:spacing w:line="276" w:lineRule="auto"/>
              <w:jc w:val="right"/>
              <w:rPr>
                <w:b/>
                <w:bCs/>
                <w:sz w:val="22"/>
                <w:szCs w:val="22"/>
                <w:lang w:val="en-US"/>
              </w:rPr>
            </w:pPr>
          </w:p>
        </w:tc>
        <w:tc>
          <w:tcPr>
            <w:tcW w:w="2100" w:type="dxa"/>
            <w:shd w:val="clear" w:color="auto" w:fill="auto"/>
            <w:noWrap/>
            <w:vAlign w:val="center"/>
          </w:tcPr>
          <w:p w14:paraId="6C180361" w14:textId="77777777" w:rsidR="007A7A69" w:rsidRPr="00953054" w:rsidRDefault="007A7A69" w:rsidP="002122A0">
            <w:pPr>
              <w:autoSpaceDE/>
              <w:autoSpaceDN/>
              <w:spacing w:line="276" w:lineRule="auto"/>
              <w:jc w:val="right"/>
              <w:rPr>
                <w:b/>
                <w:bCs/>
                <w:sz w:val="22"/>
                <w:szCs w:val="22"/>
                <w:lang w:val="en-US"/>
              </w:rPr>
            </w:pPr>
          </w:p>
        </w:tc>
      </w:tr>
      <w:tr w:rsidR="00FC311D" w:rsidRPr="00953054" w14:paraId="221E8540" w14:textId="77777777" w:rsidTr="00875E5A">
        <w:trPr>
          <w:trHeight w:val="340"/>
        </w:trPr>
        <w:tc>
          <w:tcPr>
            <w:tcW w:w="3402" w:type="dxa"/>
            <w:shd w:val="clear" w:color="auto" w:fill="auto"/>
            <w:noWrap/>
            <w:vAlign w:val="center"/>
          </w:tcPr>
          <w:p w14:paraId="5BF6D54D" w14:textId="77777777" w:rsidR="007A7A69" w:rsidRPr="00953054" w:rsidRDefault="007A7A69" w:rsidP="002122A0">
            <w:pPr>
              <w:autoSpaceDE/>
              <w:autoSpaceDN/>
              <w:spacing w:line="276" w:lineRule="auto"/>
              <w:jc w:val="both"/>
              <w:rPr>
                <w:i/>
                <w:iCs/>
                <w:sz w:val="22"/>
                <w:szCs w:val="22"/>
                <w:lang w:val="en-US"/>
              </w:rPr>
            </w:pPr>
            <w:r w:rsidRPr="00953054">
              <w:rPr>
                <w:i/>
                <w:iCs/>
                <w:sz w:val="22"/>
                <w:szCs w:val="22"/>
                <w:lang w:val="en-US"/>
              </w:rPr>
              <w:t>CBK00001</w:t>
            </w:r>
          </w:p>
        </w:tc>
        <w:tc>
          <w:tcPr>
            <w:tcW w:w="1985" w:type="dxa"/>
          </w:tcPr>
          <w:p w14:paraId="2761E2EF" w14:textId="77777777" w:rsidR="007A7A69" w:rsidRPr="00953054" w:rsidRDefault="007A7A69" w:rsidP="002122A0">
            <w:pPr>
              <w:autoSpaceDE/>
              <w:autoSpaceDN/>
              <w:spacing w:line="276" w:lineRule="auto"/>
              <w:jc w:val="right"/>
              <w:rPr>
                <w:sz w:val="22"/>
                <w:szCs w:val="22"/>
                <w:lang w:val="en-US"/>
              </w:rPr>
            </w:pPr>
            <w:r w:rsidRPr="00953054">
              <w:rPr>
                <w:sz w:val="22"/>
                <w:szCs w:val="22"/>
                <w:lang w:val="en-US"/>
              </w:rPr>
              <w:t>1000xxxx</w:t>
            </w:r>
          </w:p>
        </w:tc>
        <w:tc>
          <w:tcPr>
            <w:tcW w:w="1873" w:type="dxa"/>
            <w:shd w:val="clear" w:color="auto" w:fill="auto"/>
            <w:noWrap/>
            <w:vAlign w:val="center"/>
          </w:tcPr>
          <w:p w14:paraId="714BBD3E" w14:textId="77777777" w:rsidR="007A7A69" w:rsidRPr="00953054" w:rsidRDefault="007A7A69" w:rsidP="00875E5A">
            <w:pPr>
              <w:autoSpaceDE/>
              <w:autoSpaceDN/>
              <w:spacing w:line="276" w:lineRule="auto"/>
              <w:jc w:val="center"/>
              <w:rPr>
                <w:sz w:val="22"/>
                <w:szCs w:val="22"/>
                <w:lang w:val="en-US"/>
              </w:rPr>
            </w:pPr>
            <w:r w:rsidRPr="00953054">
              <w:rPr>
                <w:sz w:val="22"/>
                <w:szCs w:val="22"/>
                <w:lang w:val="en-US"/>
              </w:rPr>
              <w:t>xxx</w:t>
            </w:r>
          </w:p>
        </w:tc>
        <w:tc>
          <w:tcPr>
            <w:tcW w:w="2100" w:type="dxa"/>
            <w:shd w:val="clear" w:color="auto" w:fill="auto"/>
            <w:noWrap/>
            <w:vAlign w:val="center"/>
          </w:tcPr>
          <w:p w14:paraId="01A7EC3D" w14:textId="77777777" w:rsidR="007A7A69" w:rsidRPr="00953054" w:rsidRDefault="007A7A69" w:rsidP="00875E5A">
            <w:pPr>
              <w:autoSpaceDE/>
              <w:autoSpaceDN/>
              <w:spacing w:line="276" w:lineRule="auto"/>
              <w:jc w:val="center"/>
              <w:rPr>
                <w:sz w:val="22"/>
                <w:szCs w:val="22"/>
                <w:lang w:val="en-US"/>
              </w:rPr>
            </w:pPr>
            <w:r w:rsidRPr="00953054">
              <w:rPr>
                <w:sz w:val="22"/>
                <w:szCs w:val="22"/>
                <w:lang w:val="en-US"/>
              </w:rPr>
              <w:t>xxx</w:t>
            </w:r>
          </w:p>
        </w:tc>
      </w:tr>
      <w:tr w:rsidR="00FC311D" w:rsidRPr="00953054" w14:paraId="1171AFEF" w14:textId="77777777" w:rsidTr="00875E5A">
        <w:trPr>
          <w:trHeight w:val="340"/>
        </w:trPr>
        <w:tc>
          <w:tcPr>
            <w:tcW w:w="3402" w:type="dxa"/>
            <w:shd w:val="clear" w:color="auto" w:fill="auto"/>
            <w:noWrap/>
            <w:vAlign w:val="center"/>
          </w:tcPr>
          <w:p w14:paraId="07EABEB9" w14:textId="77777777" w:rsidR="007A7A69" w:rsidRPr="00953054" w:rsidRDefault="007A7A69" w:rsidP="002122A0">
            <w:pPr>
              <w:autoSpaceDE/>
              <w:autoSpaceDN/>
              <w:spacing w:line="276" w:lineRule="auto"/>
              <w:jc w:val="both"/>
              <w:rPr>
                <w:sz w:val="22"/>
                <w:szCs w:val="22"/>
                <w:lang w:val="en-US"/>
              </w:rPr>
            </w:pPr>
            <w:r w:rsidRPr="00953054">
              <w:rPr>
                <w:sz w:val="22"/>
                <w:szCs w:val="22"/>
                <w:lang w:val="en-US"/>
              </w:rPr>
              <w:t>Development Accounts</w:t>
            </w:r>
          </w:p>
        </w:tc>
        <w:tc>
          <w:tcPr>
            <w:tcW w:w="1985" w:type="dxa"/>
          </w:tcPr>
          <w:p w14:paraId="53A36F59" w14:textId="77777777" w:rsidR="007A7A69" w:rsidRPr="00953054" w:rsidRDefault="007A7A69" w:rsidP="002122A0">
            <w:pPr>
              <w:autoSpaceDE/>
              <w:autoSpaceDN/>
              <w:spacing w:line="276" w:lineRule="auto"/>
              <w:jc w:val="right"/>
              <w:rPr>
                <w:sz w:val="22"/>
                <w:szCs w:val="22"/>
                <w:lang w:val="en-US"/>
              </w:rPr>
            </w:pPr>
          </w:p>
        </w:tc>
        <w:tc>
          <w:tcPr>
            <w:tcW w:w="1873" w:type="dxa"/>
            <w:shd w:val="clear" w:color="auto" w:fill="auto"/>
            <w:noWrap/>
            <w:vAlign w:val="center"/>
          </w:tcPr>
          <w:p w14:paraId="3FF38B00" w14:textId="77777777" w:rsidR="007A7A69" w:rsidRPr="00953054" w:rsidRDefault="007A7A69" w:rsidP="00875E5A">
            <w:pPr>
              <w:autoSpaceDE/>
              <w:autoSpaceDN/>
              <w:spacing w:line="276" w:lineRule="auto"/>
              <w:jc w:val="center"/>
              <w:rPr>
                <w:sz w:val="22"/>
                <w:szCs w:val="22"/>
                <w:lang w:val="en-US"/>
              </w:rPr>
            </w:pPr>
          </w:p>
        </w:tc>
        <w:tc>
          <w:tcPr>
            <w:tcW w:w="2100" w:type="dxa"/>
            <w:shd w:val="clear" w:color="auto" w:fill="auto"/>
            <w:noWrap/>
            <w:vAlign w:val="center"/>
          </w:tcPr>
          <w:p w14:paraId="7D28632D" w14:textId="77777777" w:rsidR="007A7A69" w:rsidRPr="00953054" w:rsidRDefault="007A7A69" w:rsidP="00875E5A">
            <w:pPr>
              <w:autoSpaceDE/>
              <w:autoSpaceDN/>
              <w:spacing w:line="276" w:lineRule="auto"/>
              <w:jc w:val="center"/>
              <w:rPr>
                <w:sz w:val="22"/>
                <w:szCs w:val="22"/>
                <w:lang w:val="en-US"/>
              </w:rPr>
            </w:pPr>
          </w:p>
        </w:tc>
      </w:tr>
      <w:tr w:rsidR="00FC311D" w:rsidRPr="00953054" w14:paraId="01D4FA90" w14:textId="77777777" w:rsidTr="00875E5A">
        <w:trPr>
          <w:trHeight w:val="340"/>
        </w:trPr>
        <w:tc>
          <w:tcPr>
            <w:tcW w:w="3402" w:type="dxa"/>
            <w:shd w:val="clear" w:color="auto" w:fill="auto"/>
            <w:noWrap/>
            <w:vAlign w:val="center"/>
          </w:tcPr>
          <w:p w14:paraId="51771D98" w14:textId="77777777" w:rsidR="007A7A69" w:rsidRPr="00953054" w:rsidRDefault="007A7A69" w:rsidP="002122A0">
            <w:pPr>
              <w:autoSpaceDE/>
              <w:autoSpaceDN/>
              <w:spacing w:line="276" w:lineRule="auto"/>
              <w:jc w:val="both"/>
              <w:rPr>
                <w:i/>
                <w:iCs/>
                <w:sz w:val="22"/>
                <w:szCs w:val="22"/>
                <w:lang w:val="en-US"/>
              </w:rPr>
            </w:pPr>
            <w:r w:rsidRPr="00953054">
              <w:rPr>
                <w:sz w:val="22"/>
                <w:szCs w:val="22"/>
                <w:lang w:val="en-US"/>
              </w:rPr>
              <w:t xml:space="preserve"> </w:t>
            </w:r>
            <w:r w:rsidRPr="00953054">
              <w:rPr>
                <w:i/>
                <w:iCs/>
                <w:sz w:val="22"/>
                <w:szCs w:val="22"/>
                <w:lang w:val="en-US"/>
              </w:rPr>
              <w:t>CBK00002</w:t>
            </w:r>
          </w:p>
        </w:tc>
        <w:tc>
          <w:tcPr>
            <w:tcW w:w="1985" w:type="dxa"/>
          </w:tcPr>
          <w:p w14:paraId="61B72BC8" w14:textId="77777777" w:rsidR="007A7A69" w:rsidRPr="00953054" w:rsidRDefault="007A7A69" w:rsidP="002122A0">
            <w:pPr>
              <w:autoSpaceDE/>
              <w:autoSpaceDN/>
              <w:spacing w:line="276" w:lineRule="auto"/>
              <w:jc w:val="right"/>
              <w:rPr>
                <w:sz w:val="22"/>
                <w:szCs w:val="22"/>
                <w:lang w:val="en-US"/>
              </w:rPr>
            </w:pPr>
            <w:r w:rsidRPr="00953054">
              <w:rPr>
                <w:sz w:val="22"/>
                <w:szCs w:val="22"/>
                <w:lang w:val="en-US"/>
              </w:rPr>
              <w:t>1000xxxx</w:t>
            </w:r>
          </w:p>
        </w:tc>
        <w:tc>
          <w:tcPr>
            <w:tcW w:w="1873" w:type="dxa"/>
            <w:shd w:val="clear" w:color="auto" w:fill="auto"/>
            <w:noWrap/>
            <w:vAlign w:val="center"/>
          </w:tcPr>
          <w:p w14:paraId="4B177025" w14:textId="77777777" w:rsidR="007A7A69" w:rsidRPr="00953054" w:rsidRDefault="007A7A69" w:rsidP="00875E5A">
            <w:pPr>
              <w:autoSpaceDE/>
              <w:autoSpaceDN/>
              <w:spacing w:line="276" w:lineRule="auto"/>
              <w:jc w:val="center"/>
              <w:rPr>
                <w:sz w:val="22"/>
                <w:szCs w:val="22"/>
                <w:lang w:val="en-US"/>
              </w:rPr>
            </w:pPr>
            <w:r w:rsidRPr="00953054">
              <w:rPr>
                <w:sz w:val="22"/>
                <w:szCs w:val="22"/>
                <w:lang w:val="en-US"/>
              </w:rPr>
              <w:t>xxx</w:t>
            </w:r>
          </w:p>
        </w:tc>
        <w:tc>
          <w:tcPr>
            <w:tcW w:w="2100" w:type="dxa"/>
            <w:shd w:val="clear" w:color="auto" w:fill="auto"/>
            <w:noWrap/>
            <w:vAlign w:val="center"/>
          </w:tcPr>
          <w:p w14:paraId="5D362923" w14:textId="77777777" w:rsidR="007A7A69" w:rsidRPr="00953054" w:rsidRDefault="007A7A69" w:rsidP="00875E5A">
            <w:pPr>
              <w:autoSpaceDE/>
              <w:autoSpaceDN/>
              <w:spacing w:line="276" w:lineRule="auto"/>
              <w:jc w:val="center"/>
              <w:rPr>
                <w:sz w:val="22"/>
                <w:szCs w:val="22"/>
                <w:lang w:val="en-US"/>
              </w:rPr>
            </w:pPr>
            <w:r w:rsidRPr="00953054">
              <w:rPr>
                <w:sz w:val="22"/>
                <w:szCs w:val="22"/>
                <w:lang w:val="en-US"/>
              </w:rPr>
              <w:t>xxx</w:t>
            </w:r>
          </w:p>
        </w:tc>
      </w:tr>
      <w:tr w:rsidR="00FC311D" w:rsidRPr="00953054" w14:paraId="4CB981A4" w14:textId="77777777" w:rsidTr="00875E5A">
        <w:trPr>
          <w:trHeight w:val="340"/>
        </w:trPr>
        <w:tc>
          <w:tcPr>
            <w:tcW w:w="3402" w:type="dxa"/>
            <w:shd w:val="clear" w:color="auto" w:fill="auto"/>
            <w:noWrap/>
            <w:vAlign w:val="center"/>
          </w:tcPr>
          <w:p w14:paraId="629D076E" w14:textId="77777777" w:rsidR="007A7A69" w:rsidRPr="00953054" w:rsidRDefault="007A7A69" w:rsidP="002122A0">
            <w:pPr>
              <w:autoSpaceDE/>
              <w:autoSpaceDN/>
              <w:spacing w:line="276" w:lineRule="auto"/>
              <w:jc w:val="both"/>
              <w:rPr>
                <w:sz w:val="22"/>
                <w:szCs w:val="22"/>
                <w:lang w:val="en-US"/>
              </w:rPr>
            </w:pPr>
            <w:r w:rsidRPr="00953054">
              <w:rPr>
                <w:sz w:val="22"/>
                <w:szCs w:val="22"/>
                <w:lang w:val="en-US"/>
              </w:rPr>
              <w:t>Deposits Accounts</w:t>
            </w:r>
          </w:p>
        </w:tc>
        <w:tc>
          <w:tcPr>
            <w:tcW w:w="1985" w:type="dxa"/>
          </w:tcPr>
          <w:p w14:paraId="3D32EBBE" w14:textId="77777777" w:rsidR="007A7A69" w:rsidRPr="00953054" w:rsidRDefault="007A7A69" w:rsidP="002122A0">
            <w:pPr>
              <w:autoSpaceDE/>
              <w:autoSpaceDN/>
              <w:spacing w:line="276" w:lineRule="auto"/>
              <w:jc w:val="right"/>
              <w:rPr>
                <w:b/>
                <w:bCs/>
                <w:sz w:val="22"/>
                <w:szCs w:val="22"/>
                <w:lang w:val="en-US"/>
              </w:rPr>
            </w:pPr>
          </w:p>
        </w:tc>
        <w:tc>
          <w:tcPr>
            <w:tcW w:w="1873" w:type="dxa"/>
            <w:shd w:val="clear" w:color="auto" w:fill="auto"/>
            <w:noWrap/>
            <w:vAlign w:val="center"/>
          </w:tcPr>
          <w:p w14:paraId="658AAE44" w14:textId="77777777" w:rsidR="007A7A69" w:rsidRPr="00953054" w:rsidRDefault="007A7A69" w:rsidP="00875E5A">
            <w:pPr>
              <w:autoSpaceDE/>
              <w:autoSpaceDN/>
              <w:spacing w:line="276" w:lineRule="auto"/>
              <w:jc w:val="center"/>
              <w:rPr>
                <w:b/>
                <w:bCs/>
                <w:sz w:val="22"/>
                <w:szCs w:val="22"/>
                <w:lang w:val="en-US"/>
              </w:rPr>
            </w:pPr>
          </w:p>
        </w:tc>
        <w:tc>
          <w:tcPr>
            <w:tcW w:w="2100" w:type="dxa"/>
            <w:shd w:val="clear" w:color="auto" w:fill="auto"/>
            <w:noWrap/>
            <w:vAlign w:val="center"/>
          </w:tcPr>
          <w:p w14:paraId="144C432B" w14:textId="77777777" w:rsidR="007A7A69" w:rsidRPr="00953054" w:rsidRDefault="007A7A69" w:rsidP="00875E5A">
            <w:pPr>
              <w:autoSpaceDE/>
              <w:autoSpaceDN/>
              <w:spacing w:line="276" w:lineRule="auto"/>
              <w:jc w:val="center"/>
              <w:rPr>
                <w:b/>
                <w:bCs/>
                <w:sz w:val="22"/>
                <w:szCs w:val="22"/>
                <w:lang w:val="en-US"/>
              </w:rPr>
            </w:pPr>
          </w:p>
        </w:tc>
      </w:tr>
      <w:tr w:rsidR="00FC311D" w:rsidRPr="00953054" w14:paraId="3BC38B3A" w14:textId="77777777" w:rsidTr="00875E5A">
        <w:trPr>
          <w:trHeight w:val="340"/>
        </w:trPr>
        <w:tc>
          <w:tcPr>
            <w:tcW w:w="3402" w:type="dxa"/>
            <w:shd w:val="clear" w:color="auto" w:fill="auto"/>
            <w:noWrap/>
            <w:vAlign w:val="center"/>
          </w:tcPr>
          <w:p w14:paraId="03AF5330" w14:textId="77777777" w:rsidR="007A7A69" w:rsidRPr="00953054" w:rsidRDefault="007A7A69" w:rsidP="002122A0">
            <w:pPr>
              <w:autoSpaceDE/>
              <w:autoSpaceDN/>
              <w:spacing w:line="276" w:lineRule="auto"/>
              <w:jc w:val="both"/>
              <w:rPr>
                <w:i/>
                <w:iCs/>
                <w:sz w:val="22"/>
                <w:szCs w:val="22"/>
                <w:lang w:val="en-US"/>
              </w:rPr>
            </w:pPr>
            <w:r w:rsidRPr="00953054">
              <w:rPr>
                <w:i/>
                <w:iCs/>
                <w:sz w:val="22"/>
                <w:szCs w:val="22"/>
                <w:lang w:val="en-US"/>
              </w:rPr>
              <w:t>CBK00003</w:t>
            </w:r>
          </w:p>
        </w:tc>
        <w:tc>
          <w:tcPr>
            <w:tcW w:w="1985" w:type="dxa"/>
          </w:tcPr>
          <w:p w14:paraId="78170D69" w14:textId="77777777" w:rsidR="007A7A69" w:rsidRPr="00953054" w:rsidRDefault="007A7A69" w:rsidP="002122A0">
            <w:pPr>
              <w:autoSpaceDE/>
              <w:autoSpaceDN/>
              <w:spacing w:line="276" w:lineRule="auto"/>
              <w:jc w:val="right"/>
              <w:rPr>
                <w:sz w:val="22"/>
                <w:szCs w:val="22"/>
                <w:lang w:val="en-US"/>
              </w:rPr>
            </w:pPr>
            <w:r w:rsidRPr="00953054">
              <w:rPr>
                <w:sz w:val="22"/>
                <w:szCs w:val="22"/>
                <w:lang w:val="en-US"/>
              </w:rPr>
              <w:t>10000xxx</w:t>
            </w:r>
          </w:p>
        </w:tc>
        <w:tc>
          <w:tcPr>
            <w:tcW w:w="1873" w:type="dxa"/>
            <w:shd w:val="clear" w:color="auto" w:fill="auto"/>
            <w:noWrap/>
            <w:vAlign w:val="center"/>
          </w:tcPr>
          <w:p w14:paraId="276A5F18" w14:textId="77777777" w:rsidR="007A7A69" w:rsidRPr="00953054" w:rsidRDefault="007A7A69" w:rsidP="00875E5A">
            <w:pPr>
              <w:autoSpaceDE/>
              <w:autoSpaceDN/>
              <w:spacing w:line="276" w:lineRule="auto"/>
              <w:jc w:val="center"/>
              <w:rPr>
                <w:b/>
                <w:bCs/>
                <w:sz w:val="22"/>
                <w:szCs w:val="22"/>
                <w:lang w:val="en-US"/>
              </w:rPr>
            </w:pPr>
            <w:r w:rsidRPr="00953054">
              <w:rPr>
                <w:sz w:val="22"/>
                <w:szCs w:val="22"/>
                <w:lang w:val="en-US"/>
              </w:rPr>
              <w:t>xxx</w:t>
            </w:r>
          </w:p>
        </w:tc>
        <w:tc>
          <w:tcPr>
            <w:tcW w:w="2100" w:type="dxa"/>
            <w:shd w:val="clear" w:color="auto" w:fill="auto"/>
            <w:noWrap/>
            <w:vAlign w:val="center"/>
          </w:tcPr>
          <w:p w14:paraId="36CEEF6A" w14:textId="77777777" w:rsidR="007A7A69" w:rsidRPr="00953054" w:rsidRDefault="007A7A69" w:rsidP="00875E5A">
            <w:pPr>
              <w:autoSpaceDE/>
              <w:autoSpaceDN/>
              <w:spacing w:line="276" w:lineRule="auto"/>
              <w:jc w:val="center"/>
              <w:rPr>
                <w:b/>
                <w:bCs/>
                <w:sz w:val="22"/>
                <w:szCs w:val="22"/>
                <w:lang w:val="en-US"/>
              </w:rPr>
            </w:pPr>
            <w:r w:rsidRPr="00953054">
              <w:rPr>
                <w:sz w:val="22"/>
                <w:szCs w:val="22"/>
                <w:lang w:val="en-US"/>
              </w:rPr>
              <w:t>xxx</w:t>
            </w:r>
          </w:p>
        </w:tc>
      </w:tr>
      <w:tr w:rsidR="00AD58FD" w:rsidRPr="00953054" w14:paraId="4832A68B" w14:textId="77777777" w:rsidTr="00875E5A">
        <w:trPr>
          <w:trHeight w:val="340"/>
        </w:trPr>
        <w:tc>
          <w:tcPr>
            <w:tcW w:w="3402" w:type="dxa"/>
            <w:shd w:val="clear" w:color="auto" w:fill="auto"/>
            <w:noWrap/>
            <w:vAlign w:val="center"/>
          </w:tcPr>
          <w:p w14:paraId="57C1021E" w14:textId="77777777" w:rsidR="007A7A69" w:rsidRPr="00953054" w:rsidRDefault="007A7A69" w:rsidP="002122A0">
            <w:pPr>
              <w:autoSpaceDE/>
              <w:autoSpaceDN/>
              <w:spacing w:line="276" w:lineRule="auto"/>
              <w:jc w:val="both"/>
              <w:rPr>
                <w:sz w:val="22"/>
                <w:szCs w:val="22"/>
                <w:lang w:val="en-US"/>
              </w:rPr>
            </w:pPr>
            <w:r w:rsidRPr="00953054">
              <w:rPr>
                <w:sz w:val="22"/>
                <w:szCs w:val="22"/>
                <w:lang w:val="en-US"/>
              </w:rPr>
              <w:t>Special Purpose Accounts</w:t>
            </w:r>
          </w:p>
        </w:tc>
        <w:tc>
          <w:tcPr>
            <w:tcW w:w="1985" w:type="dxa"/>
          </w:tcPr>
          <w:p w14:paraId="227B0EC5" w14:textId="77777777" w:rsidR="007A7A69" w:rsidRPr="00953054" w:rsidRDefault="007A7A69" w:rsidP="002122A0">
            <w:pPr>
              <w:autoSpaceDE/>
              <w:autoSpaceDN/>
              <w:spacing w:line="276" w:lineRule="auto"/>
              <w:jc w:val="right"/>
              <w:rPr>
                <w:sz w:val="22"/>
                <w:szCs w:val="22"/>
                <w:lang w:val="en-US"/>
              </w:rPr>
            </w:pPr>
          </w:p>
        </w:tc>
        <w:tc>
          <w:tcPr>
            <w:tcW w:w="1873" w:type="dxa"/>
            <w:shd w:val="clear" w:color="auto" w:fill="auto"/>
            <w:noWrap/>
            <w:vAlign w:val="center"/>
          </w:tcPr>
          <w:p w14:paraId="65F2552F" w14:textId="77777777" w:rsidR="007A7A69" w:rsidRPr="00953054" w:rsidRDefault="007A7A69" w:rsidP="00875E5A">
            <w:pPr>
              <w:autoSpaceDE/>
              <w:autoSpaceDN/>
              <w:spacing w:line="276" w:lineRule="auto"/>
              <w:jc w:val="center"/>
              <w:rPr>
                <w:sz w:val="22"/>
                <w:szCs w:val="22"/>
                <w:lang w:val="en-US"/>
              </w:rPr>
            </w:pPr>
          </w:p>
        </w:tc>
        <w:tc>
          <w:tcPr>
            <w:tcW w:w="2100" w:type="dxa"/>
            <w:shd w:val="clear" w:color="auto" w:fill="auto"/>
            <w:noWrap/>
            <w:vAlign w:val="center"/>
          </w:tcPr>
          <w:p w14:paraId="1CBAE011" w14:textId="77777777" w:rsidR="007A7A69" w:rsidRPr="00953054" w:rsidRDefault="007A7A69" w:rsidP="00875E5A">
            <w:pPr>
              <w:autoSpaceDE/>
              <w:autoSpaceDN/>
              <w:spacing w:line="276" w:lineRule="auto"/>
              <w:jc w:val="center"/>
              <w:rPr>
                <w:sz w:val="22"/>
                <w:szCs w:val="22"/>
                <w:lang w:val="en-US"/>
              </w:rPr>
            </w:pPr>
          </w:p>
        </w:tc>
      </w:tr>
      <w:tr w:rsidR="00FC311D" w:rsidRPr="00953054" w14:paraId="50BA7201" w14:textId="77777777" w:rsidTr="00875E5A">
        <w:trPr>
          <w:trHeight w:val="340"/>
        </w:trPr>
        <w:tc>
          <w:tcPr>
            <w:tcW w:w="3402" w:type="dxa"/>
            <w:shd w:val="clear" w:color="auto" w:fill="auto"/>
            <w:noWrap/>
            <w:vAlign w:val="center"/>
          </w:tcPr>
          <w:p w14:paraId="5A2C0F71" w14:textId="77777777" w:rsidR="007A7A69" w:rsidRPr="00953054" w:rsidRDefault="007A7A69" w:rsidP="002122A0">
            <w:pPr>
              <w:autoSpaceDE/>
              <w:autoSpaceDN/>
              <w:spacing w:line="276" w:lineRule="auto"/>
              <w:jc w:val="both"/>
              <w:rPr>
                <w:i/>
                <w:iCs/>
                <w:sz w:val="22"/>
                <w:szCs w:val="22"/>
                <w:lang w:val="en-US"/>
              </w:rPr>
            </w:pPr>
            <w:r w:rsidRPr="00953054">
              <w:rPr>
                <w:sz w:val="22"/>
                <w:szCs w:val="22"/>
                <w:lang w:val="en-US"/>
              </w:rPr>
              <w:t xml:space="preserve">  </w:t>
            </w:r>
            <w:r w:rsidRPr="00953054">
              <w:rPr>
                <w:i/>
                <w:iCs/>
                <w:sz w:val="22"/>
                <w:szCs w:val="22"/>
                <w:lang w:val="en-US"/>
              </w:rPr>
              <w:t>CBK00004</w:t>
            </w:r>
          </w:p>
        </w:tc>
        <w:tc>
          <w:tcPr>
            <w:tcW w:w="1985" w:type="dxa"/>
          </w:tcPr>
          <w:p w14:paraId="67593FEF" w14:textId="77777777" w:rsidR="007A7A69" w:rsidRPr="00953054" w:rsidRDefault="007A7A69" w:rsidP="002122A0">
            <w:pPr>
              <w:autoSpaceDE/>
              <w:autoSpaceDN/>
              <w:spacing w:line="276" w:lineRule="auto"/>
              <w:jc w:val="right"/>
              <w:rPr>
                <w:sz w:val="22"/>
                <w:szCs w:val="22"/>
                <w:lang w:val="en-US"/>
              </w:rPr>
            </w:pPr>
            <w:r w:rsidRPr="00953054">
              <w:rPr>
                <w:sz w:val="22"/>
                <w:szCs w:val="22"/>
                <w:lang w:val="en-US"/>
              </w:rPr>
              <w:t>10000xxx</w:t>
            </w:r>
          </w:p>
        </w:tc>
        <w:tc>
          <w:tcPr>
            <w:tcW w:w="1873" w:type="dxa"/>
            <w:shd w:val="clear" w:color="auto" w:fill="auto"/>
            <w:noWrap/>
            <w:vAlign w:val="center"/>
          </w:tcPr>
          <w:p w14:paraId="65F6A484" w14:textId="77777777" w:rsidR="007A7A69" w:rsidRPr="00953054" w:rsidRDefault="007A7A69" w:rsidP="00875E5A">
            <w:pPr>
              <w:autoSpaceDE/>
              <w:autoSpaceDN/>
              <w:spacing w:line="276" w:lineRule="auto"/>
              <w:jc w:val="center"/>
              <w:rPr>
                <w:sz w:val="22"/>
                <w:szCs w:val="22"/>
                <w:lang w:val="en-US"/>
              </w:rPr>
            </w:pPr>
            <w:r w:rsidRPr="00953054">
              <w:rPr>
                <w:sz w:val="22"/>
                <w:szCs w:val="22"/>
                <w:lang w:val="en-US"/>
              </w:rPr>
              <w:t>xxx</w:t>
            </w:r>
          </w:p>
        </w:tc>
        <w:tc>
          <w:tcPr>
            <w:tcW w:w="2100" w:type="dxa"/>
            <w:shd w:val="clear" w:color="auto" w:fill="auto"/>
            <w:noWrap/>
            <w:vAlign w:val="center"/>
          </w:tcPr>
          <w:p w14:paraId="42123CFC" w14:textId="77777777" w:rsidR="007A7A69" w:rsidRPr="00953054" w:rsidRDefault="007A7A69" w:rsidP="00875E5A">
            <w:pPr>
              <w:autoSpaceDE/>
              <w:autoSpaceDN/>
              <w:spacing w:line="276" w:lineRule="auto"/>
              <w:jc w:val="center"/>
              <w:rPr>
                <w:sz w:val="22"/>
                <w:szCs w:val="22"/>
                <w:lang w:val="en-US"/>
              </w:rPr>
            </w:pPr>
            <w:r w:rsidRPr="00953054">
              <w:rPr>
                <w:sz w:val="22"/>
                <w:szCs w:val="22"/>
                <w:lang w:val="en-US"/>
              </w:rPr>
              <w:t>xxx</w:t>
            </w:r>
          </w:p>
        </w:tc>
      </w:tr>
      <w:tr w:rsidR="00FC311D" w:rsidRPr="00953054" w14:paraId="499127C5" w14:textId="77777777" w:rsidTr="00875E5A">
        <w:trPr>
          <w:trHeight w:val="340"/>
        </w:trPr>
        <w:tc>
          <w:tcPr>
            <w:tcW w:w="3402" w:type="dxa"/>
            <w:shd w:val="clear" w:color="auto" w:fill="auto"/>
            <w:noWrap/>
            <w:vAlign w:val="center"/>
          </w:tcPr>
          <w:p w14:paraId="1BB45DC4" w14:textId="77777777" w:rsidR="007A7A69" w:rsidRPr="00953054" w:rsidRDefault="007A7A69" w:rsidP="002122A0">
            <w:pPr>
              <w:autoSpaceDE/>
              <w:autoSpaceDN/>
              <w:spacing w:line="276" w:lineRule="auto"/>
              <w:jc w:val="both"/>
              <w:rPr>
                <w:i/>
                <w:iCs/>
                <w:sz w:val="22"/>
                <w:szCs w:val="22"/>
                <w:lang w:val="en-US"/>
              </w:rPr>
            </w:pPr>
            <w:r w:rsidRPr="00953054">
              <w:rPr>
                <w:sz w:val="22"/>
                <w:szCs w:val="22"/>
                <w:lang w:val="en-US"/>
              </w:rPr>
              <w:t xml:space="preserve">  </w:t>
            </w:r>
            <w:r w:rsidRPr="00953054">
              <w:rPr>
                <w:i/>
                <w:iCs/>
                <w:sz w:val="22"/>
                <w:szCs w:val="22"/>
                <w:lang w:val="en-US"/>
              </w:rPr>
              <w:t>CBK00005</w:t>
            </w:r>
          </w:p>
        </w:tc>
        <w:tc>
          <w:tcPr>
            <w:tcW w:w="1985" w:type="dxa"/>
          </w:tcPr>
          <w:p w14:paraId="717DF407" w14:textId="77777777" w:rsidR="007A7A69" w:rsidRPr="00953054" w:rsidRDefault="007A7A69" w:rsidP="002122A0">
            <w:pPr>
              <w:autoSpaceDE/>
              <w:autoSpaceDN/>
              <w:spacing w:line="276" w:lineRule="auto"/>
              <w:jc w:val="right"/>
              <w:rPr>
                <w:sz w:val="22"/>
                <w:szCs w:val="22"/>
                <w:lang w:val="en-US"/>
              </w:rPr>
            </w:pPr>
            <w:r w:rsidRPr="00953054">
              <w:rPr>
                <w:sz w:val="22"/>
                <w:szCs w:val="22"/>
                <w:lang w:val="en-US"/>
              </w:rPr>
              <w:t>10000xxx</w:t>
            </w:r>
          </w:p>
        </w:tc>
        <w:tc>
          <w:tcPr>
            <w:tcW w:w="1873" w:type="dxa"/>
            <w:shd w:val="clear" w:color="auto" w:fill="auto"/>
            <w:noWrap/>
            <w:vAlign w:val="center"/>
          </w:tcPr>
          <w:p w14:paraId="0807A9DB" w14:textId="77777777" w:rsidR="007A7A69" w:rsidRPr="00953054" w:rsidRDefault="007A7A69" w:rsidP="00875E5A">
            <w:pPr>
              <w:autoSpaceDE/>
              <w:autoSpaceDN/>
              <w:spacing w:line="276" w:lineRule="auto"/>
              <w:jc w:val="center"/>
              <w:rPr>
                <w:sz w:val="22"/>
                <w:szCs w:val="22"/>
                <w:lang w:val="en-US"/>
              </w:rPr>
            </w:pPr>
            <w:r w:rsidRPr="00953054">
              <w:rPr>
                <w:sz w:val="22"/>
                <w:szCs w:val="22"/>
                <w:lang w:val="en-US"/>
              </w:rPr>
              <w:t>xxx</w:t>
            </w:r>
          </w:p>
        </w:tc>
        <w:tc>
          <w:tcPr>
            <w:tcW w:w="2100" w:type="dxa"/>
            <w:shd w:val="clear" w:color="auto" w:fill="auto"/>
            <w:noWrap/>
            <w:vAlign w:val="center"/>
          </w:tcPr>
          <w:p w14:paraId="290BED08" w14:textId="77777777" w:rsidR="007A7A69" w:rsidRPr="00953054" w:rsidRDefault="007A7A69" w:rsidP="00875E5A">
            <w:pPr>
              <w:autoSpaceDE/>
              <w:autoSpaceDN/>
              <w:spacing w:line="276" w:lineRule="auto"/>
              <w:jc w:val="center"/>
              <w:rPr>
                <w:sz w:val="22"/>
                <w:szCs w:val="22"/>
                <w:lang w:val="en-US"/>
              </w:rPr>
            </w:pPr>
            <w:r w:rsidRPr="00953054">
              <w:rPr>
                <w:sz w:val="22"/>
                <w:szCs w:val="22"/>
                <w:lang w:val="en-US"/>
              </w:rPr>
              <w:t>xxx</w:t>
            </w:r>
          </w:p>
        </w:tc>
      </w:tr>
      <w:tr w:rsidR="00AD58FD" w:rsidRPr="00953054" w14:paraId="5A0F394D" w14:textId="77777777" w:rsidTr="00875E5A">
        <w:trPr>
          <w:trHeight w:val="340"/>
        </w:trPr>
        <w:tc>
          <w:tcPr>
            <w:tcW w:w="3402" w:type="dxa"/>
            <w:shd w:val="clear" w:color="auto" w:fill="auto"/>
            <w:noWrap/>
            <w:vAlign w:val="center"/>
            <w:hideMark/>
          </w:tcPr>
          <w:p w14:paraId="60AF7E91" w14:textId="77777777" w:rsidR="007A7A69" w:rsidRPr="00953054" w:rsidRDefault="007A7A69" w:rsidP="002122A0">
            <w:pPr>
              <w:autoSpaceDE/>
              <w:autoSpaceDN/>
              <w:spacing w:line="276" w:lineRule="auto"/>
              <w:jc w:val="both"/>
              <w:rPr>
                <w:b/>
                <w:bCs/>
                <w:sz w:val="22"/>
                <w:szCs w:val="22"/>
                <w:lang w:val="en-US"/>
              </w:rPr>
            </w:pPr>
            <w:r w:rsidRPr="00953054">
              <w:rPr>
                <w:sz w:val="22"/>
                <w:szCs w:val="22"/>
                <w:lang w:val="en-US"/>
              </w:rPr>
              <w:t>Other operating commercial accounts (</w:t>
            </w:r>
            <w:r w:rsidRPr="00953054">
              <w:rPr>
                <w:i/>
                <w:iCs/>
                <w:sz w:val="22"/>
                <w:szCs w:val="22"/>
                <w:lang w:val="en-US"/>
              </w:rPr>
              <w:t>Specify</w:t>
            </w:r>
            <w:r w:rsidRPr="00953054">
              <w:rPr>
                <w:sz w:val="22"/>
                <w:szCs w:val="22"/>
                <w:lang w:val="en-US"/>
              </w:rPr>
              <w:t>)</w:t>
            </w:r>
          </w:p>
        </w:tc>
        <w:tc>
          <w:tcPr>
            <w:tcW w:w="1985" w:type="dxa"/>
          </w:tcPr>
          <w:p w14:paraId="47975DE3" w14:textId="77777777" w:rsidR="007A7A69" w:rsidRPr="00953054" w:rsidRDefault="007A7A69" w:rsidP="002122A0">
            <w:pPr>
              <w:autoSpaceDE/>
              <w:autoSpaceDN/>
              <w:spacing w:line="276" w:lineRule="auto"/>
              <w:jc w:val="right"/>
              <w:rPr>
                <w:sz w:val="22"/>
                <w:szCs w:val="22"/>
                <w:lang w:val="en-US"/>
              </w:rPr>
            </w:pPr>
          </w:p>
        </w:tc>
        <w:tc>
          <w:tcPr>
            <w:tcW w:w="1873" w:type="dxa"/>
            <w:shd w:val="clear" w:color="auto" w:fill="auto"/>
            <w:noWrap/>
            <w:vAlign w:val="center"/>
            <w:hideMark/>
          </w:tcPr>
          <w:p w14:paraId="14F9A5CF" w14:textId="77777777" w:rsidR="007A7A69" w:rsidRPr="00953054" w:rsidRDefault="007A7A69" w:rsidP="00875E5A">
            <w:pPr>
              <w:autoSpaceDE/>
              <w:autoSpaceDN/>
              <w:spacing w:line="276" w:lineRule="auto"/>
              <w:jc w:val="center"/>
              <w:rPr>
                <w:sz w:val="22"/>
                <w:szCs w:val="22"/>
                <w:lang w:val="en-US"/>
              </w:rPr>
            </w:pPr>
          </w:p>
        </w:tc>
        <w:tc>
          <w:tcPr>
            <w:tcW w:w="2100" w:type="dxa"/>
            <w:shd w:val="clear" w:color="auto" w:fill="auto"/>
            <w:noWrap/>
            <w:vAlign w:val="center"/>
            <w:hideMark/>
          </w:tcPr>
          <w:p w14:paraId="485AAF98" w14:textId="77777777" w:rsidR="007A7A69" w:rsidRPr="00953054" w:rsidRDefault="007A7A69" w:rsidP="00875E5A">
            <w:pPr>
              <w:autoSpaceDE/>
              <w:autoSpaceDN/>
              <w:spacing w:line="276" w:lineRule="auto"/>
              <w:jc w:val="center"/>
              <w:rPr>
                <w:sz w:val="22"/>
                <w:szCs w:val="22"/>
                <w:lang w:val="en-US"/>
              </w:rPr>
            </w:pPr>
          </w:p>
        </w:tc>
      </w:tr>
      <w:tr w:rsidR="00AD58FD" w:rsidRPr="00953054" w14:paraId="64D2766A" w14:textId="77777777" w:rsidTr="00875E5A">
        <w:trPr>
          <w:trHeight w:val="340"/>
        </w:trPr>
        <w:tc>
          <w:tcPr>
            <w:tcW w:w="3402" w:type="dxa"/>
            <w:shd w:val="clear" w:color="auto" w:fill="auto"/>
            <w:noWrap/>
            <w:vAlign w:val="center"/>
            <w:hideMark/>
          </w:tcPr>
          <w:p w14:paraId="15162C12" w14:textId="77777777" w:rsidR="007A7A69" w:rsidRPr="00953054" w:rsidRDefault="007A7A69" w:rsidP="002122A0">
            <w:pPr>
              <w:autoSpaceDE/>
              <w:autoSpaceDN/>
              <w:spacing w:line="276" w:lineRule="auto"/>
              <w:jc w:val="both"/>
              <w:rPr>
                <w:i/>
                <w:iCs/>
                <w:sz w:val="22"/>
                <w:szCs w:val="22"/>
                <w:lang w:val="en-US"/>
              </w:rPr>
            </w:pPr>
            <w:r w:rsidRPr="00953054">
              <w:rPr>
                <w:i/>
                <w:iCs/>
                <w:sz w:val="22"/>
                <w:szCs w:val="22"/>
                <w:lang w:val="en-US"/>
              </w:rPr>
              <w:t>Cash on Hand</w:t>
            </w:r>
          </w:p>
        </w:tc>
        <w:tc>
          <w:tcPr>
            <w:tcW w:w="1985" w:type="dxa"/>
          </w:tcPr>
          <w:p w14:paraId="0EA57400" w14:textId="77777777" w:rsidR="007A7A69" w:rsidRPr="00953054" w:rsidRDefault="007A7A69" w:rsidP="002122A0">
            <w:pPr>
              <w:autoSpaceDE/>
              <w:autoSpaceDN/>
              <w:spacing w:line="276" w:lineRule="auto"/>
              <w:jc w:val="right"/>
              <w:rPr>
                <w:sz w:val="22"/>
                <w:szCs w:val="22"/>
                <w:lang w:val="en-US"/>
              </w:rPr>
            </w:pPr>
          </w:p>
        </w:tc>
        <w:tc>
          <w:tcPr>
            <w:tcW w:w="1873" w:type="dxa"/>
            <w:shd w:val="clear" w:color="auto" w:fill="auto"/>
            <w:noWrap/>
            <w:vAlign w:val="center"/>
            <w:hideMark/>
          </w:tcPr>
          <w:p w14:paraId="7C5FE615" w14:textId="77777777" w:rsidR="007A7A69" w:rsidRPr="00953054" w:rsidRDefault="007A7A69" w:rsidP="00875E5A">
            <w:pPr>
              <w:autoSpaceDE/>
              <w:autoSpaceDN/>
              <w:spacing w:line="276" w:lineRule="auto"/>
              <w:jc w:val="center"/>
              <w:rPr>
                <w:sz w:val="22"/>
                <w:szCs w:val="22"/>
                <w:lang w:val="en-US"/>
              </w:rPr>
            </w:pPr>
            <w:r w:rsidRPr="00953054">
              <w:rPr>
                <w:sz w:val="22"/>
                <w:szCs w:val="22"/>
                <w:lang w:val="en-US"/>
              </w:rPr>
              <w:t>xxx</w:t>
            </w:r>
          </w:p>
        </w:tc>
        <w:tc>
          <w:tcPr>
            <w:tcW w:w="2100" w:type="dxa"/>
            <w:shd w:val="clear" w:color="auto" w:fill="auto"/>
            <w:noWrap/>
            <w:vAlign w:val="center"/>
            <w:hideMark/>
          </w:tcPr>
          <w:p w14:paraId="060ABBC7" w14:textId="77777777" w:rsidR="007A7A69" w:rsidRPr="00953054" w:rsidRDefault="007A7A69" w:rsidP="00875E5A">
            <w:pPr>
              <w:autoSpaceDE/>
              <w:autoSpaceDN/>
              <w:spacing w:line="276" w:lineRule="auto"/>
              <w:jc w:val="center"/>
              <w:rPr>
                <w:sz w:val="22"/>
                <w:szCs w:val="22"/>
                <w:lang w:val="en-US"/>
              </w:rPr>
            </w:pPr>
            <w:r w:rsidRPr="00953054">
              <w:rPr>
                <w:sz w:val="22"/>
                <w:szCs w:val="22"/>
                <w:lang w:val="en-US"/>
              </w:rPr>
              <w:t>xxx</w:t>
            </w:r>
          </w:p>
        </w:tc>
      </w:tr>
      <w:tr w:rsidR="00AD58FD" w:rsidRPr="00953054" w14:paraId="4BE8E537" w14:textId="77777777" w:rsidTr="00875E5A">
        <w:trPr>
          <w:trHeight w:val="340"/>
        </w:trPr>
        <w:tc>
          <w:tcPr>
            <w:tcW w:w="3402" w:type="dxa"/>
            <w:shd w:val="clear" w:color="auto" w:fill="auto"/>
            <w:noWrap/>
            <w:vAlign w:val="center"/>
          </w:tcPr>
          <w:p w14:paraId="7915B864" w14:textId="77777777" w:rsidR="007A7A69" w:rsidRPr="00953054" w:rsidRDefault="007A7A69" w:rsidP="002122A0">
            <w:pPr>
              <w:autoSpaceDE/>
              <w:autoSpaceDN/>
              <w:spacing w:line="276" w:lineRule="auto"/>
              <w:jc w:val="both"/>
              <w:rPr>
                <w:i/>
                <w:iCs/>
                <w:sz w:val="22"/>
                <w:szCs w:val="22"/>
                <w:lang w:val="en-US"/>
              </w:rPr>
            </w:pPr>
          </w:p>
        </w:tc>
        <w:tc>
          <w:tcPr>
            <w:tcW w:w="1985" w:type="dxa"/>
          </w:tcPr>
          <w:p w14:paraId="514FC625" w14:textId="77777777" w:rsidR="007A7A69" w:rsidRPr="00953054" w:rsidRDefault="007A7A69" w:rsidP="002122A0">
            <w:pPr>
              <w:autoSpaceDE/>
              <w:autoSpaceDN/>
              <w:spacing w:line="276" w:lineRule="auto"/>
              <w:jc w:val="right"/>
              <w:rPr>
                <w:sz w:val="22"/>
                <w:szCs w:val="22"/>
                <w:lang w:val="en-US"/>
              </w:rPr>
            </w:pPr>
          </w:p>
        </w:tc>
        <w:tc>
          <w:tcPr>
            <w:tcW w:w="1873" w:type="dxa"/>
            <w:shd w:val="clear" w:color="auto" w:fill="auto"/>
            <w:noWrap/>
            <w:vAlign w:val="center"/>
            <w:hideMark/>
          </w:tcPr>
          <w:p w14:paraId="7C714FFB" w14:textId="77777777" w:rsidR="007A7A69" w:rsidRPr="00953054" w:rsidRDefault="007A7A69" w:rsidP="00875E5A">
            <w:pPr>
              <w:autoSpaceDE/>
              <w:autoSpaceDN/>
              <w:spacing w:line="276" w:lineRule="auto"/>
              <w:jc w:val="center"/>
              <w:rPr>
                <w:sz w:val="22"/>
                <w:szCs w:val="22"/>
                <w:lang w:val="en-US"/>
              </w:rPr>
            </w:pPr>
          </w:p>
        </w:tc>
        <w:tc>
          <w:tcPr>
            <w:tcW w:w="2100" w:type="dxa"/>
            <w:shd w:val="clear" w:color="auto" w:fill="auto"/>
            <w:noWrap/>
            <w:vAlign w:val="center"/>
            <w:hideMark/>
          </w:tcPr>
          <w:p w14:paraId="22164885" w14:textId="77777777" w:rsidR="007A7A69" w:rsidRPr="00953054" w:rsidRDefault="007A7A69" w:rsidP="00875E5A">
            <w:pPr>
              <w:autoSpaceDE/>
              <w:autoSpaceDN/>
              <w:spacing w:line="276" w:lineRule="auto"/>
              <w:jc w:val="center"/>
              <w:rPr>
                <w:sz w:val="22"/>
                <w:szCs w:val="22"/>
                <w:lang w:val="en-US"/>
              </w:rPr>
            </w:pPr>
          </w:p>
        </w:tc>
      </w:tr>
      <w:tr w:rsidR="00AD58FD" w:rsidRPr="00953054" w14:paraId="4D3D81B2" w14:textId="77777777" w:rsidTr="00875E5A">
        <w:trPr>
          <w:trHeight w:val="340"/>
        </w:trPr>
        <w:tc>
          <w:tcPr>
            <w:tcW w:w="3402" w:type="dxa"/>
            <w:shd w:val="clear" w:color="auto" w:fill="auto"/>
            <w:noWrap/>
            <w:vAlign w:val="center"/>
            <w:hideMark/>
          </w:tcPr>
          <w:p w14:paraId="40AE5316" w14:textId="77777777" w:rsidR="007A7A69" w:rsidRPr="00953054" w:rsidRDefault="007A7A69" w:rsidP="002122A0">
            <w:pPr>
              <w:autoSpaceDE/>
              <w:autoSpaceDN/>
              <w:spacing w:line="276" w:lineRule="auto"/>
              <w:jc w:val="both"/>
              <w:rPr>
                <w:b/>
                <w:bCs/>
                <w:sz w:val="22"/>
                <w:szCs w:val="22"/>
                <w:lang w:val="en-US"/>
              </w:rPr>
            </w:pPr>
            <w:r w:rsidRPr="00953054">
              <w:rPr>
                <w:b/>
                <w:bCs/>
                <w:sz w:val="22"/>
                <w:szCs w:val="22"/>
                <w:lang w:val="en-US"/>
              </w:rPr>
              <w:t>Total</w:t>
            </w:r>
          </w:p>
        </w:tc>
        <w:tc>
          <w:tcPr>
            <w:tcW w:w="1985" w:type="dxa"/>
          </w:tcPr>
          <w:p w14:paraId="7AB6403D" w14:textId="77777777" w:rsidR="007A7A69" w:rsidRPr="00953054" w:rsidRDefault="007A7A69" w:rsidP="002122A0">
            <w:pPr>
              <w:autoSpaceDE/>
              <w:autoSpaceDN/>
              <w:spacing w:line="276" w:lineRule="auto"/>
              <w:jc w:val="right"/>
              <w:rPr>
                <w:b/>
                <w:bCs/>
                <w:sz w:val="22"/>
                <w:szCs w:val="22"/>
                <w:lang w:val="en-US"/>
              </w:rPr>
            </w:pPr>
          </w:p>
        </w:tc>
        <w:tc>
          <w:tcPr>
            <w:tcW w:w="1873" w:type="dxa"/>
            <w:shd w:val="clear" w:color="auto" w:fill="auto"/>
            <w:noWrap/>
            <w:vAlign w:val="center"/>
            <w:hideMark/>
          </w:tcPr>
          <w:p w14:paraId="3CCB6EC7" w14:textId="77777777" w:rsidR="007A7A69" w:rsidRPr="00953054" w:rsidRDefault="007A7A69" w:rsidP="00875E5A">
            <w:pPr>
              <w:autoSpaceDE/>
              <w:autoSpaceDN/>
              <w:spacing w:line="276" w:lineRule="auto"/>
              <w:jc w:val="center"/>
              <w:rPr>
                <w:b/>
                <w:bCs/>
                <w:sz w:val="22"/>
                <w:szCs w:val="22"/>
                <w:lang w:val="en-US"/>
              </w:rPr>
            </w:pPr>
            <w:r w:rsidRPr="00953054">
              <w:rPr>
                <w:b/>
                <w:bCs/>
                <w:sz w:val="22"/>
                <w:szCs w:val="22"/>
                <w:lang w:val="en-US"/>
              </w:rPr>
              <w:t>xxx</w:t>
            </w:r>
          </w:p>
        </w:tc>
        <w:tc>
          <w:tcPr>
            <w:tcW w:w="2100" w:type="dxa"/>
            <w:shd w:val="clear" w:color="auto" w:fill="auto"/>
            <w:noWrap/>
            <w:vAlign w:val="center"/>
            <w:hideMark/>
          </w:tcPr>
          <w:p w14:paraId="6365A37B" w14:textId="77777777" w:rsidR="007A7A69" w:rsidRPr="00953054" w:rsidRDefault="007A7A69" w:rsidP="00875E5A">
            <w:pPr>
              <w:autoSpaceDE/>
              <w:autoSpaceDN/>
              <w:spacing w:line="276" w:lineRule="auto"/>
              <w:jc w:val="center"/>
              <w:rPr>
                <w:b/>
                <w:bCs/>
                <w:sz w:val="22"/>
                <w:szCs w:val="22"/>
                <w:lang w:val="en-US"/>
              </w:rPr>
            </w:pPr>
            <w:r w:rsidRPr="00953054">
              <w:rPr>
                <w:b/>
                <w:bCs/>
                <w:sz w:val="22"/>
                <w:szCs w:val="22"/>
                <w:lang w:val="en-US"/>
              </w:rPr>
              <w:t>xxx</w:t>
            </w:r>
          </w:p>
        </w:tc>
      </w:tr>
    </w:tbl>
    <w:p w14:paraId="1C7E4A84" w14:textId="77777777" w:rsidR="007A7A69" w:rsidRPr="005845AB" w:rsidRDefault="007A7A69" w:rsidP="005845AB">
      <w:pPr>
        <w:pStyle w:val="Header"/>
        <w:tabs>
          <w:tab w:val="clear" w:pos="4320"/>
          <w:tab w:val="clear" w:pos="8640"/>
          <w:tab w:val="decimal" w:pos="5760"/>
          <w:tab w:val="decimal" w:pos="7938"/>
        </w:tabs>
        <w:jc w:val="both"/>
        <w:rPr>
          <w:bCs/>
          <w:i/>
        </w:rPr>
      </w:pPr>
    </w:p>
    <w:p w14:paraId="257EF0B7" w14:textId="4ED8C973" w:rsidR="00A52555" w:rsidRDefault="00A52555">
      <w:pPr>
        <w:autoSpaceDE/>
        <w:autoSpaceDN/>
        <w:rPr>
          <w:b/>
        </w:rPr>
      </w:pPr>
      <w:r>
        <w:rPr>
          <w:b/>
        </w:rPr>
        <w:br w:type="page"/>
      </w:r>
    </w:p>
    <w:p w14:paraId="6500C037" w14:textId="11E56551" w:rsidR="001C1B43" w:rsidRDefault="001C1B43" w:rsidP="00A573A2">
      <w:pPr>
        <w:pStyle w:val="ListParagraph"/>
        <w:numPr>
          <w:ilvl w:val="0"/>
          <w:numId w:val="42"/>
        </w:numPr>
        <w:spacing w:line="360" w:lineRule="auto"/>
        <w:ind w:right="-20"/>
        <w:jc w:val="both"/>
        <w:rPr>
          <w:b/>
          <w:bCs/>
        </w:rPr>
      </w:pPr>
      <w:r w:rsidRPr="001C1B43">
        <w:rPr>
          <w:b/>
          <w:bCs/>
        </w:rPr>
        <w:lastRenderedPageBreak/>
        <w:t>Receivables from Exchange Transactions</w:t>
      </w:r>
    </w:p>
    <w:p w14:paraId="17F3D8B1" w14:textId="77777777" w:rsidR="000A5DEF" w:rsidRPr="001C1B43" w:rsidRDefault="000A5DEF" w:rsidP="000A5DEF">
      <w:pPr>
        <w:ind w:left="360"/>
        <w:rPr>
          <w:b/>
          <w:bC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770"/>
        <w:gridCol w:w="1774"/>
        <w:gridCol w:w="1774"/>
      </w:tblGrid>
      <w:tr w:rsidR="000A5DEF" w:rsidRPr="00953054" w14:paraId="18219A5A" w14:textId="77777777" w:rsidTr="00BE4A63">
        <w:trPr>
          <w:trHeight w:val="340"/>
        </w:trPr>
        <w:tc>
          <w:tcPr>
            <w:tcW w:w="309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0BB2DA43" w14:textId="77777777" w:rsidR="000A5DEF" w:rsidRPr="00953054" w:rsidRDefault="000A5DEF" w:rsidP="002122A0">
            <w:pPr>
              <w:autoSpaceDE/>
              <w:autoSpaceDN/>
              <w:spacing w:line="276" w:lineRule="auto"/>
              <w:jc w:val="both"/>
              <w:rPr>
                <w:b/>
                <w:bCs/>
                <w:sz w:val="22"/>
                <w:szCs w:val="22"/>
                <w:lang w:eastAsia="en-GB"/>
              </w:rPr>
            </w:pPr>
            <w:r w:rsidRPr="00953054">
              <w:rPr>
                <w:b/>
                <w:bCs/>
                <w:sz w:val="22"/>
                <w:szCs w:val="22"/>
                <w:lang w:eastAsia="en-GB"/>
              </w:rPr>
              <w:t>Description</w:t>
            </w:r>
          </w:p>
        </w:tc>
        <w:tc>
          <w:tcPr>
            <w:tcW w:w="952" w:type="pct"/>
            <w:shd w:val="clear" w:color="auto" w:fill="0070C0"/>
            <w:vAlign w:val="center"/>
          </w:tcPr>
          <w:p w14:paraId="676BE6D2" w14:textId="77777777" w:rsidR="000A5DEF" w:rsidRPr="00953054" w:rsidRDefault="000A5DEF" w:rsidP="00BE4A63">
            <w:pPr>
              <w:autoSpaceDE/>
              <w:autoSpaceDN/>
              <w:spacing w:line="276" w:lineRule="auto"/>
              <w:jc w:val="center"/>
              <w:rPr>
                <w:b/>
                <w:i/>
                <w:iCs/>
                <w:sz w:val="22"/>
                <w:szCs w:val="22"/>
                <w:lang w:val="en-US"/>
              </w:rPr>
            </w:pPr>
            <w:r w:rsidRPr="00953054">
              <w:rPr>
                <w:b/>
                <w:i/>
                <w:iCs/>
                <w:sz w:val="22"/>
                <w:szCs w:val="22"/>
                <w:lang w:val="en-US"/>
              </w:rPr>
              <w:t>Insert Current FY</w:t>
            </w:r>
          </w:p>
        </w:tc>
        <w:tc>
          <w:tcPr>
            <w:tcW w:w="952" w:type="pct"/>
            <w:shd w:val="clear" w:color="auto" w:fill="0070C0"/>
            <w:vAlign w:val="center"/>
          </w:tcPr>
          <w:p w14:paraId="3183061E" w14:textId="77777777" w:rsidR="000A5DEF" w:rsidRPr="00953054" w:rsidRDefault="000A5DEF" w:rsidP="00BE4A63">
            <w:pPr>
              <w:autoSpaceDE/>
              <w:autoSpaceDN/>
              <w:spacing w:line="276" w:lineRule="auto"/>
              <w:jc w:val="center"/>
              <w:rPr>
                <w:b/>
                <w:i/>
                <w:iCs/>
                <w:sz w:val="22"/>
                <w:szCs w:val="22"/>
                <w:lang w:val="en-US"/>
              </w:rPr>
            </w:pPr>
            <w:r w:rsidRPr="00953054">
              <w:rPr>
                <w:b/>
                <w:i/>
                <w:iCs/>
                <w:sz w:val="22"/>
                <w:szCs w:val="22"/>
                <w:lang w:val="en-US"/>
              </w:rPr>
              <w:t>Opening Statement</w:t>
            </w:r>
          </w:p>
          <w:p w14:paraId="0A8E8218" w14:textId="5EF554AF" w:rsidR="000A5DEF" w:rsidRPr="00953054" w:rsidRDefault="000A5DEF" w:rsidP="00BE4A63">
            <w:pPr>
              <w:autoSpaceDE/>
              <w:autoSpaceDN/>
              <w:spacing w:line="276" w:lineRule="auto"/>
              <w:jc w:val="center"/>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0A5DEF" w:rsidRPr="00953054" w14:paraId="56F349C7" w14:textId="77777777" w:rsidTr="00BE4A63">
        <w:trPr>
          <w:trHeight w:val="340"/>
        </w:trPr>
        <w:tc>
          <w:tcPr>
            <w:tcW w:w="309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C2B3B0C" w14:textId="77777777" w:rsidR="000A5DEF" w:rsidRPr="00953054" w:rsidRDefault="000A5DEF" w:rsidP="002122A0">
            <w:pPr>
              <w:autoSpaceDE/>
              <w:autoSpaceDN/>
              <w:spacing w:line="276" w:lineRule="auto"/>
              <w:jc w:val="both"/>
              <w:rPr>
                <w:b/>
                <w:bCs/>
                <w:sz w:val="22"/>
                <w:szCs w:val="22"/>
                <w:lang w:eastAsia="en-GB"/>
              </w:rPr>
            </w:pPr>
          </w:p>
        </w:tc>
        <w:tc>
          <w:tcPr>
            <w:tcW w:w="952" w:type="pct"/>
            <w:tcBorders>
              <w:top w:val="single" w:sz="4" w:space="0" w:color="auto"/>
              <w:left w:val="single" w:sz="4" w:space="0" w:color="auto"/>
              <w:bottom w:val="single" w:sz="4" w:space="0" w:color="auto"/>
              <w:right w:val="single" w:sz="4" w:space="0" w:color="auto"/>
            </w:tcBorders>
            <w:shd w:val="clear" w:color="auto" w:fill="0070C0"/>
            <w:vAlign w:val="center"/>
          </w:tcPr>
          <w:p w14:paraId="018518B9" w14:textId="77777777" w:rsidR="000A5DEF" w:rsidRDefault="000A5DEF" w:rsidP="00BE4A63">
            <w:pPr>
              <w:autoSpaceDE/>
              <w:autoSpaceDN/>
              <w:spacing w:line="276" w:lineRule="auto"/>
              <w:jc w:val="center"/>
              <w:rPr>
                <w:b/>
                <w:bCs/>
                <w:sz w:val="22"/>
                <w:szCs w:val="22"/>
                <w:lang w:val="en-US"/>
              </w:rPr>
            </w:pPr>
            <w:r>
              <w:rPr>
                <w:b/>
                <w:bCs/>
                <w:sz w:val="22"/>
                <w:szCs w:val="22"/>
                <w:lang w:val="en-US"/>
              </w:rPr>
              <w:t>Kshs</w:t>
            </w:r>
          </w:p>
        </w:tc>
        <w:tc>
          <w:tcPr>
            <w:tcW w:w="952" w:type="pct"/>
            <w:tcBorders>
              <w:top w:val="single" w:sz="4" w:space="0" w:color="auto"/>
              <w:left w:val="single" w:sz="4" w:space="0" w:color="auto"/>
              <w:bottom w:val="single" w:sz="4" w:space="0" w:color="auto"/>
              <w:right w:val="single" w:sz="4" w:space="0" w:color="auto"/>
            </w:tcBorders>
            <w:shd w:val="clear" w:color="auto" w:fill="0070C0"/>
            <w:vAlign w:val="center"/>
          </w:tcPr>
          <w:p w14:paraId="6A12311E" w14:textId="77777777" w:rsidR="000A5DEF" w:rsidRPr="00953054" w:rsidRDefault="000A5DEF" w:rsidP="00BE4A63">
            <w:pPr>
              <w:autoSpaceDE/>
              <w:autoSpaceDN/>
              <w:spacing w:line="276" w:lineRule="auto"/>
              <w:jc w:val="center"/>
              <w:rPr>
                <w:b/>
                <w:bCs/>
                <w:sz w:val="22"/>
                <w:szCs w:val="22"/>
                <w:lang w:val="en-US"/>
              </w:rPr>
            </w:pPr>
            <w:r w:rsidRPr="00953054">
              <w:rPr>
                <w:b/>
                <w:bCs/>
                <w:sz w:val="22"/>
                <w:szCs w:val="22"/>
                <w:lang w:val="en-US"/>
              </w:rPr>
              <w:t>Kshs</w:t>
            </w:r>
          </w:p>
        </w:tc>
      </w:tr>
      <w:tr w:rsidR="000A5DEF" w:rsidRPr="00953054" w14:paraId="2BF5C083" w14:textId="77777777" w:rsidTr="00BE4A63">
        <w:trPr>
          <w:trHeight w:val="340"/>
        </w:trPr>
        <w:tc>
          <w:tcPr>
            <w:tcW w:w="3096" w:type="pct"/>
            <w:shd w:val="clear" w:color="auto" w:fill="auto"/>
            <w:noWrap/>
            <w:vAlign w:val="bottom"/>
            <w:hideMark/>
          </w:tcPr>
          <w:p w14:paraId="4E624297" w14:textId="5DA76BE2" w:rsidR="000A5DEF" w:rsidRPr="00204FD5" w:rsidRDefault="00204FD5" w:rsidP="002122A0">
            <w:pPr>
              <w:autoSpaceDE/>
              <w:autoSpaceDN/>
              <w:spacing w:line="276" w:lineRule="auto"/>
              <w:jc w:val="both"/>
              <w:rPr>
                <w:sz w:val="22"/>
                <w:szCs w:val="22"/>
                <w:lang w:val="en-US"/>
              </w:rPr>
            </w:pPr>
            <w:r w:rsidRPr="00204FD5">
              <w:rPr>
                <w:sz w:val="22"/>
                <w:szCs w:val="22"/>
                <w:lang w:eastAsia="en-GB"/>
              </w:rPr>
              <w:t>R</w:t>
            </w:r>
            <w:r w:rsidR="000A5DEF" w:rsidRPr="00204FD5">
              <w:rPr>
                <w:sz w:val="22"/>
                <w:szCs w:val="22"/>
                <w:lang w:eastAsia="en-GB"/>
              </w:rPr>
              <w:t>eceivables</w:t>
            </w:r>
          </w:p>
        </w:tc>
        <w:tc>
          <w:tcPr>
            <w:tcW w:w="952" w:type="pct"/>
            <w:vAlign w:val="center"/>
          </w:tcPr>
          <w:p w14:paraId="2AA178E4" w14:textId="77777777" w:rsidR="000A5DEF" w:rsidRPr="00953054" w:rsidRDefault="000A5DEF" w:rsidP="00BE4A63">
            <w:pPr>
              <w:autoSpaceDE/>
              <w:autoSpaceDN/>
              <w:spacing w:line="276" w:lineRule="auto"/>
              <w:jc w:val="center"/>
              <w:rPr>
                <w:sz w:val="22"/>
                <w:szCs w:val="22"/>
                <w:lang w:val="en-US"/>
              </w:rPr>
            </w:pPr>
          </w:p>
        </w:tc>
        <w:tc>
          <w:tcPr>
            <w:tcW w:w="952" w:type="pct"/>
            <w:vAlign w:val="center"/>
          </w:tcPr>
          <w:p w14:paraId="0FA79B19" w14:textId="77777777" w:rsidR="000A5DEF" w:rsidRPr="00953054" w:rsidRDefault="000A5DEF" w:rsidP="00BE4A63">
            <w:pPr>
              <w:autoSpaceDE/>
              <w:autoSpaceDN/>
              <w:spacing w:line="276" w:lineRule="auto"/>
              <w:jc w:val="center"/>
              <w:rPr>
                <w:sz w:val="22"/>
                <w:szCs w:val="22"/>
                <w:lang w:val="en-US"/>
              </w:rPr>
            </w:pPr>
          </w:p>
        </w:tc>
      </w:tr>
      <w:tr w:rsidR="000A5DEF" w:rsidRPr="00953054" w14:paraId="696C1647" w14:textId="77777777" w:rsidTr="00BE4A63">
        <w:trPr>
          <w:trHeight w:val="340"/>
        </w:trPr>
        <w:tc>
          <w:tcPr>
            <w:tcW w:w="3096" w:type="pct"/>
            <w:shd w:val="clear" w:color="auto" w:fill="auto"/>
            <w:noWrap/>
            <w:vAlign w:val="bottom"/>
            <w:hideMark/>
          </w:tcPr>
          <w:p w14:paraId="0DE71E6F" w14:textId="77777777" w:rsidR="000A5DEF" w:rsidRPr="00953054" w:rsidRDefault="000A5DEF" w:rsidP="002122A0">
            <w:pPr>
              <w:autoSpaceDE/>
              <w:autoSpaceDN/>
              <w:spacing w:line="276" w:lineRule="auto"/>
              <w:jc w:val="both"/>
              <w:rPr>
                <w:sz w:val="22"/>
                <w:szCs w:val="22"/>
                <w:lang w:val="en-US"/>
              </w:rPr>
            </w:pPr>
            <w:r w:rsidRPr="00953054">
              <w:rPr>
                <w:sz w:val="22"/>
                <w:szCs w:val="22"/>
                <w:lang w:eastAsia="en-GB"/>
              </w:rPr>
              <w:t>Other exchange debtors (</w:t>
            </w:r>
            <w:r w:rsidRPr="00953054">
              <w:rPr>
                <w:i/>
                <w:iCs/>
                <w:sz w:val="22"/>
                <w:szCs w:val="22"/>
                <w:lang w:eastAsia="en-GB"/>
              </w:rPr>
              <w:t>Specify</w:t>
            </w:r>
            <w:r w:rsidRPr="00953054">
              <w:rPr>
                <w:sz w:val="22"/>
                <w:szCs w:val="22"/>
                <w:lang w:eastAsia="en-GB"/>
              </w:rPr>
              <w:t>)</w:t>
            </w:r>
          </w:p>
        </w:tc>
        <w:tc>
          <w:tcPr>
            <w:tcW w:w="952" w:type="pct"/>
            <w:vAlign w:val="center"/>
          </w:tcPr>
          <w:p w14:paraId="76874EAE" w14:textId="77777777" w:rsidR="000A5DEF" w:rsidRPr="00953054" w:rsidRDefault="000A5DEF" w:rsidP="00BE4A63">
            <w:pPr>
              <w:autoSpaceDE/>
              <w:autoSpaceDN/>
              <w:spacing w:line="276" w:lineRule="auto"/>
              <w:jc w:val="center"/>
              <w:rPr>
                <w:sz w:val="22"/>
                <w:szCs w:val="22"/>
                <w:lang w:val="en-US"/>
              </w:rPr>
            </w:pPr>
            <w:r w:rsidRPr="00953054">
              <w:rPr>
                <w:sz w:val="22"/>
                <w:szCs w:val="22"/>
                <w:lang w:val="en-US"/>
              </w:rPr>
              <w:t>xxx</w:t>
            </w:r>
          </w:p>
        </w:tc>
        <w:tc>
          <w:tcPr>
            <w:tcW w:w="952" w:type="pct"/>
            <w:vAlign w:val="center"/>
          </w:tcPr>
          <w:p w14:paraId="3FE2588E" w14:textId="77777777" w:rsidR="000A5DEF" w:rsidRPr="00953054" w:rsidRDefault="000A5DEF" w:rsidP="00BE4A63">
            <w:pPr>
              <w:autoSpaceDE/>
              <w:autoSpaceDN/>
              <w:spacing w:line="276" w:lineRule="auto"/>
              <w:jc w:val="center"/>
              <w:rPr>
                <w:sz w:val="22"/>
                <w:szCs w:val="22"/>
                <w:lang w:val="en-US"/>
              </w:rPr>
            </w:pPr>
            <w:r w:rsidRPr="00953054">
              <w:rPr>
                <w:sz w:val="22"/>
                <w:szCs w:val="22"/>
                <w:lang w:val="en-US"/>
              </w:rPr>
              <w:t>xxx</w:t>
            </w:r>
          </w:p>
        </w:tc>
      </w:tr>
      <w:tr w:rsidR="000A5DEF" w:rsidRPr="00953054" w14:paraId="358F7623" w14:textId="77777777" w:rsidTr="00BE4A63">
        <w:trPr>
          <w:trHeight w:val="340"/>
        </w:trPr>
        <w:tc>
          <w:tcPr>
            <w:tcW w:w="3096" w:type="pct"/>
            <w:shd w:val="clear" w:color="auto" w:fill="auto"/>
            <w:noWrap/>
            <w:vAlign w:val="bottom"/>
            <w:hideMark/>
          </w:tcPr>
          <w:p w14:paraId="729F81B3" w14:textId="77777777" w:rsidR="000A5DEF" w:rsidRPr="00953054" w:rsidRDefault="000A5DEF" w:rsidP="002122A0">
            <w:pPr>
              <w:autoSpaceDE/>
              <w:autoSpaceDN/>
              <w:spacing w:line="276" w:lineRule="auto"/>
              <w:jc w:val="both"/>
              <w:rPr>
                <w:sz w:val="22"/>
                <w:szCs w:val="22"/>
                <w:lang w:val="en-US"/>
              </w:rPr>
            </w:pPr>
            <w:r w:rsidRPr="00953054">
              <w:rPr>
                <w:sz w:val="22"/>
                <w:szCs w:val="22"/>
                <w:lang w:eastAsia="en-GB"/>
              </w:rPr>
              <w:t>Less: impairment allowance</w:t>
            </w:r>
          </w:p>
        </w:tc>
        <w:tc>
          <w:tcPr>
            <w:tcW w:w="952" w:type="pct"/>
            <w:vAlign w:val="center"/>
          </w:tcPr>
          <w:p w14:paraId="6C3F9D0C" w14:textId="77777777" w:rsidR="000A5DEF" w:rsidRPr="00953054" w:rsidRDefault="000A5DEF" w:rsidP="00BE4A63">
            <w:pPr>
              <w:autoSpaceDE/>
              <w:autoSpaceDN/>
              <w:spacing w:line="276" w:lineRule="auto"/>
              <w:jc w:val="center"/>
              <w:rPr>
                <w:sz w:val="22"/>
                <w:szCs w:val="22"/>
                <w:lang w:val="en-US"/>
              </w:rPr>
            </w:pPr>
            <w:r w:rsidRPr="00953054">
              <w:rPr>
                <w:sz w:val="22"/>
                <w:szCs w:val="22"/>
                <w:lang w:val="en-US"/>
              </w:rPr>
              <w:t>(xxx)</w:t>
            </w:r>
          </w:p>
        </w:tc>
        <w:tc>
          <w:tcPr>
            <w:tcW w:w="952" w:type="pct"/>
            <w:vAlign w:val="center"/>
          </w:tcPr>
          <w:p w14:paraId="5F78BA49" w14:textId="77777777" w:rsidR="000A5DEF" w:rsidRPr="00953054" w:rsidRDefault="000A5DEF" w:rsidP="00BE4A63">
            <w:pPr>
              <w:autoSpaceDE/>
              <w:autoSpaceDN/>
              <w:spacing w:line="276" w:lineRule="auto"/>
              <w:jc w:val="center"/>
              <w:rPr>
                <w:sz w:val="22"/>
                <w:szCs w:val="22"/>
                <w:lang w:val="en-US"/>
              </w:rPr>
            </w:pPr>
            <w:r w:rsidRPr="00953054">
              <w:rPr>
                <w:sz w:val="22"/>
                <w:szCs w:val="22"/>
                <w:lang w:val="en-US"/>
              </w:rPr>
              <w:t>(xxx)</w:t>
            </w:r>
          </w:p>
        </w:tc>
      </w:tr>
      <w:tr w:rsidR="000A5DEF" w:rsidRPr="00953054" w14:paraId="4A2920BE" w14:textId="77777777" w:rsidTr="00BE4A63">
        <w:trPr>
          <w:trHeight w:val="340"/>
        </w:trPr>
        <w:tc>
          <w:tcPr>
            <w:tcW w:w="3096" w:type="pct"/>
            <w:shd w:val="clear" w:color="auto" w:fill="auto"/>
            <w:noWrap/>
            <w:vAlign w:val="bottom"/>
            <w:hideMark/>
          </w:tcPr>
          <w:p w14:paraId="5BB3DA9B" w14:textId="77777777" w:rsidR="000A5DEF" w:rsidRPr="00953054" w:rsidRDefault="000A5DEF" w:rsidP="002122A0">
            <w:pPr>
              <w:autoSpaceDE/>
              <w:autoSpaceDN/>
              <w:spacing w:line="276" w:lineRule="auto"/>
              <w:jc w:val="both"/>
              <w:rPr>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 xml:space="preserve">receivables </w:t>
            </w:r>
          </w:p>
        </w:tc>
        <w:tc>
          <w:tcPr>
            <w:tcW w:w="952" w:type="pct"/>
            <w:vAlign w:val="center"/>
          </w:tcPr>
          <w:p w14:paraId="1DD64780" w14:textId="77777777" w:rsidR="000A5DEF" w:rsidRPr="00953054" w:rsidRDefault="000A5DEF" w:rsidP="00BE4A63">
            <w:pPr>
              <w:autoSpaceDE/>
              <w:autoSpaceDN/>
              <w:spacing w:line="276" w:lineRule="auto"/>
              <w:jc w:val="center"/>
              <w:rPr>
                <w:b/>
                <w:bCs/>
                <w:sz w:val="22"/>
                <w:szCs w:val="22"/>
                <w:lang w:val="en-US"/>
              </w:rPr>
            </w:pPr>
            <w:r w:rsidRPr="00953054">
              <w:rPr>
                <w:b/>
                <w:bCs/>
                <w:sz w:val="22"/>
                <w:szCs w:val="22"/>
                <w:lang w:val="en-US"/>
              </w:rPr>
              <w:t>xxx</w:t>
            </w:r>
          </w:p>
        </w:tc>
        <w:tc>
          <w:tcPr>
            <w:tcW w:w="952" w:type="pct"/>
            <w:vAlign w:val="center"/>
          </w:tcPr>
          <w:p w14:paraId="4081AF26" w14:textId="77777777" w:rsidR="000A5DEF" w:rsidRPr="00953054" w:rsidRDefault="000A5DEF" w:rsidP="00BE4A63">
            <w:pPr>
              <w:autoSpaceDE/>
              <w:autoSpaceDN/>
              <w:spacing w:line="276" w:lineRule="auto"/>
              <w:jc w:val="center"/>
              <w:rPr>
                <w:b/>
                <w:bCs/>
                <w:sz w:val="22"/>
                <w:szCs w:val="22"/>
                <w:lang w:val="en-US"/>
              </w:rPr>
            </w:pPr>
            <w:r w:rsidRPr="00953054">
              <w:rPr>
                <w:b/>
                <w:bCs/>
                <w:sz w:val="22"/>
                <w:szCs w:val="22"/>
                <w:lang w:val="en-US"/>
              </w:rPr>
              <w:t>xxx</w:t>
            </w:r>
          </w:p>
        </w:tc>
      </w:tr>
      <w:tr w:rsidR="000A5DEF" w:rsidRPr="00953054" w14:paraId="0FF244BD" w14:textId="77777777" w:rsidTr="00BE4A63">
        <w:trPr>
          <w:trHeight w:val="340"/>
        </w:trPr>
        <w:tc>
          <w:tcPr>
            <w:tcW w:w="3096" w:type="pct"/>
            <w:shd w:val="clear" w:color="auto" w:fill="auto"/>
            <w:vAlign w:val="bottom"/>
            <w:hideMark/>
          </w:tcPr>
          <w:p w14:paraId="26D9EDFE" w14:textId="77777777" w:rsidR="000A5DEF" w:rsidRPr="00953054" w:rsidRDefault="000A5DEF" w:rsidP="00AD5B89">
            <w:pPr>
              <w:pStyle w:val="ListParagraph"/>
              <w:numPr>
                <w:ilvl w:val="0"/>
                <w:numId w:val="24"/>
              </w:numPr>
              <w:autoSpaceDE/>
              <w:autoSpaceDN/>
              <w:spacing w:line="276" w:lineRule="auto"/>
              <w:jc w:val="both"/>
              <w:rPr>
                <w:sz w:val="22"/>
                <w:szCs w:val="22"/>
                <w:lang w:val="en-US"/>
              </w:rPr>
            </w:pPr>
            <w:r w:rsidRPr="00953054">
              <w:rPr>
                <w:sz w:val="22"/>
                <w:szCs w:val="22"/>
                <w:lang w:eastAsia="en-GB"/>
              </w:rPr>
              <w:t xml:space="preserve">Current receivables </w:t>
            </w:r>
          </w:p>
        </w:tc>
        <w:tc>
          <w:tcPr>
            <w:tcW w:w="952" w:type="pct"/>
            <w:vAlign w:val="center"/>
          </w:tcPr>
          <w:p w14:paraId="118C025E" w14:textId="77777777" w:rsidR="000A5DEF" w:rsidRPr="00953054" w:rsidRDefault="000A5DEF" w:rsidP="00BE4A63">
            <w:pPr>
              <w:autoSpaceDE/>
              <w:autoSpaceDN/>
              <w:spacing w:line="276" w:lineRule="auto"/>
              <w:jc w:val="center"/>
              <w:rPr>
                <w:sz w:val="22"/>
                <w:szCs w:val="22"/>
                <w:lang w:val="en-US"/>
              </w:rPr>
            </w:pPr>
            <w:r w:rsidRPr="00953054">
              <w:rPr>
                <w:sz w:val="22"/>
                <w:szCs w:val="22"/>
                <w:lang w:val="en-US"/>
              </w:rPr>
              <w:t>xxx</w:t>
            </w:r>
          </w:p>
        </w:tc>
        <w:tc>
          <w:tcPr>
            <w:tcW w:w="952" w:type="pct"/>
            <w:vAlign w:val="center"/>
          </w:tcPr>
          <w:p w14:paraId="43438280" w14:textId="77777777" w:rsidR="000A5DEF" w:rsidRPr="00953054" w:rsidRDefault="000A5DEF" w:rsidP="00BE4A63">
            <w:pPr>
              <w:autoSpaceDE/>
              <w:autoSpaceDN/>
              <w:spacing w:line="276" w:lineRule="auto"/>
              <w:jc w:val="center"/>
              <w:rPr>
                <w:sz w:val="22"/>
                <w:szCs w:val="22"/>
                <w:lang w:val="en-US"/>
              </w:rPr>
            </w:pPr>
            <w:r w:rsidRPr="00953054">
              <w:rPr>
                <w:sz w:val="22"/>
                <w:szCs w:val="22"/>
                <w:lang w:val="en-US"/>
              </w:rPr>
              <w:t>xxx</w:t>
            </w:r>
          </w:p>
        </w:tc>
      </w:tr>
      <w:tr w:rsidR="000A5DEF" w:rsidRPr="00953054" w14:paraId="10486489" w14:textId="77777777" w:rsidTr="00BE4A63">
        <w:trPr>
          <w:trHeight w:val="340"/>
        </w:trPr>
        <w:tc>
          <w:tcPr>
            <w:tcW w:w="3096" w:type="pct"/>
            <w:shd w:val="clear" w:color="auto" w:fill="auto"/>
            <w:noWrap/>
            <w:vAlign w:val="bottom"/>
            <w:hideMark/>
          </w:tcPr>
          <w:p w14:paraId="5C43D123" w14:textId="77777777" w:rsidR="000A5DEF" w:rsidRPr="00953054" w:rsidRDefault="000A5DEF" w:rsidP="00AD5B89">
            <w:pPr>
              <w:pStyle w:val="ListParagraph"/>
              <w:numPr>
                <w:ilvl w:val="0"/>
                <w:numId w:val="24"/>
              </w:numPr>
              <w:autoSpaceDE/>
              <w:autoSpaceDN/>
              <w:spacing w:line="276" w:lineRule="auto"/>
              <w:jc w:val="both"/>
              <w:rPr>
                <w:sz w:val="22"/>
                <w:szCs w:val="22"/>
                <w:lang w:val="en-US"/>
              </w:rPr>
            </w:pPr>
            <w:r w:rsidRPr="00953054">
              <w:rPr>
                <w:sz w:val="22"/>
                <w:szCs w:val="22"/>
                <w:lang w:eastAsia="en-GB"/>
              </w:rPr>
              <w:t>Non-current receivables</w:t>
            </w:r>
          </w:p>
        </w:tc>
        <w:tc>
          <w:tcPr>
            <w:tcW w:w="952" w:type="pct"/>
            <w:vAlign w:val="center"/>
          </w:tcPr>
          <w:p w14:paraId="30BB1AAF" w14:textId="77777777" w:rsidR="000A5DEF" w:rsidRPr="00953054" w:rsidRDefault="000A5DEF" w:rsidP="00BE4A63">
            <w:pPr>
              <w:autoSpaceDE/>
              <w:autoSpaceDN/>
              <w:spacing w:line="276" w:lineRule="auto"/>
              <w:jc w:val="center"/>
              <w:rPr>
                <w:sz w:val="22"/>
                <w:szCs w:val="22"/>
                <w:lang w:val="en-US"/>
              </w:rPr>
            </w:pPr>
            <w:r w:rsidRPr="00953054">
              <w:rPr>
                <w:sz w:val="22"/>
                <w:szCs w:val="22"/>
                <w:lang w:val="en-US"/>
              </w:rPr>
              <w:t>xxx</w:t>
            </w:r>
          </w:p>
        </w:tc>
        <w:tc>
          <w:tcPr>
            <w:tcW w:w="952" w:type="pct"/>
            <w:vAlign w:val="center"/>
          </w:tcPr>
          <w:p w14:paraId="14FB85CA" w14:textId="77777777" w:rsidR="000A5DEF" w:rsidRPr="00953054" w:rsidRDefault="000A5DEF" w:rsidP="00BE4A63">
            <w:pPr>
              <w:autoSpaceDE/>
              <w:autoSpaceDN/>
              <w:spacing w:line="276" w:lineRule="auto"/>
              <w:jc w:val="center"/>
              <w:rPr>
                <w:sz w:val="22"/>
                <w:szCs w:val="22"/>
                <w:lang w:val="en-US"/>
              </w:rPr>
            </w:pPr>
            <w:r w:rsidRPr="00953054">
              <w:rPr>
                <w:sz w:val="22"/>
                <w:szCs w:val="22"/>
                <w:lang w:val="en-US"/>
              </w:rPr>
              <w:t>xxx</w:t>
            </w:r>
          </w:p>
        </w:tc>
      </w:tr>
      <w:tr w:rsidR="000A5DEF" w:rsidRPr="00953054" w14:paraId="023B9EAC" w14:textId="77777777" w:rsidTr="00BE4A63">
        <w:trPr>
          <w:trHeight w:val="340"/>
        </w:trPr>
        <w:tc>
          <w:tcPr>
            <w:tcW w:w="3096" w:type="pct"/>
            <w:shd w:val="clear" w:color="auto" w:fill="auto"/>
            <w:noWrap/>
            <w:vAlign w:val="bottom"/>
          </w:tcPr>
          <w:p w14:paraId="4445A08E" w14:textId="77777777" w:rsidR="000A5DEF" w:rsidRPr="00953054" w:rsidRDefault="000A5DEF" w:rsidP="002122A0">
            <w:pPr>
              <w:autoSpaceDE/>
              <w:autoSpaceDN/>
              <w:spacing w:line="276" w:lineRule="auto"/>
              <w:jc w:val="both"/>
              <w:rPr>
                <w:b/>
                <w:bCs/>
                <w:sz w:val="22"/>
                <w:szCs w:val="22"/>
                <w:lang w:val="en-US"/>
              </w:rPr>
            </w:pPr>
            <w:r w:rsidRPr="00953054">
              <w:rPr>
                <w:b/>
                <w:bCs/>
                <w:sz w:val="22"/>
                <w:szCs w:val="22"/>
                <w:lang w:val="en-US"/>
              </w:rPr>
              <w:t>Total Receivables (a+b)</w:t>
            </w:r>
          </w:p>
        </w:tc>
        <w:tc>
          <w:tcPr>
            <w:tcW w:w="952" w:type="pct"/>
            <w:vAlign w:val="center"/>
          </w:tcPr>
          <w:p w14:paraId="3E2D37AF" w14:textId="77777777" w:rsidR="000A5DEF" w:rsidRPr="00953054" w:rsidRDefault="000A5DEF" w:rsidP="00BE4A63">
            <w:pPr>
              <w:autoSpaceDE/>
              <w:autoSpaceDN/>
              <w:spacing w:line="276" w:lineRule="auto"/>
              <w:jc w:val="center"/>
              <w:rPr>
                <w:b/>
                <w:bCs/>
                <w:sz w:val="22"/>
                <w:szCs w:val="22"/>
                <w:lang w:val="en-US"/>
              </w:rPr>
            </w:pPr>
            <w:r w:rsidRPr="00953054">
              <w:rPr>
                <w:b/>
                <w:bCs/>
                <w:sz w:val="22"/>
                <w:szCs w:val="22"/>
                <w:lang w:val="en-US"/>
              </w:rPr>
              <w:t>xxx</w:t>
            </w:r>
          </w:p>
        </w:tc>
        <w:tc>
          <w:tcPr>
            <w:tcW w:w="952" w:type="pct"/>
            <w:vAlign w:val="center"/>
          </w:tcPr>
          <w:p w14:paraId="67BE1514" w14:textId="77777777" w:rsidR="000A5DEF" w:rsidRPr="00953054" w:rsidRDefault="000A5DEF" w:rsidP="00BE4A63">
            <w:pPr>
              <w:autoSpaceDE/>
              <w:autoSpaceDN/>
              <w:spacing w:line="276" w:lineRule="auto"/>
              <w:jc w:val="center"/>
              <w:rPr>
                <w:b/>
                <w:bCs/>
                <w:sz w:val="22"/>
                <w:szCs w:val="22"/>
                <w:lang w:val="en-US"/>
              </w:rPr>
            </w:pPr>
            <w:r w:rsidRPr="00953054">
              <w:rPr>
                <w:b/>
                <w:bCs/>
                <w:sz w:val="22"/>
                <w:szCs w:val="22"/>
                <w:lang w:val="en-US"/>
              </w:rPr>
              <w:t>xxx</w:t>
            </w:r>
          </w:p>
        </w:tc>
      </w:tr>
    </w:tbl>
    <w:p w14:paraId="3B73B69B" w14:textId="4AE2D136" w:rsidR="00711ECF" w:rsidRPr="00711ECF" w:rsidRDefault="00711ECF" w:rsidP="00711ECF">
      <w:pPr>
        <w:ind w:left="360"/>
        <w:rPr>
          <w:b/>
          <w:bCs/>
        </w:rPr>
      </w:pPr>
    </w:p>
    <w:p w14:paraId="6CFC99E7" w14:textId="2EB57A26" w:rsidR="00120251" w:rsidRPr="009D7A55" w:rsidRDefault="009D7A55" w:rsidP="00AD5B89">
      <w:pPr>
        <w:numPr>
          <w:ilvl w:val="0"/>
          <w:numId w:val="25"/>
        </w:numPr>
        <w:spacing w:after="240"/>
        <w:rPr>
          <w:b/>
          <w:bCs/>
          <w:i/>
        </w:rPr>
      </w:pPr>
      <w:r w:rsidRPr="009D7A55">
        <w:rPr>
          <w:b/>
          <w:bCs/>
          <w:i/>
        </w:rPr>
        <w:t xml:space="preserve">    Ageing analysis for Receivables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646"/>
        <w:gridCol w:w="1107"/>
        <w:gridCol w:w="687"/>
        <w:gridCol w:w="1824"/>
        <w:gridCol w:w="1054"/>
      </w:tblGrid>
      <w:tr w:rsidR="00120251" w:rsidRPr="00953054" w14:paraId="448E5746" w14:textId="77777777" w:rsidTr="000F6124">
        <w:trPr>
          <w:trHeight w:val="340"/>
        </w:trPr>
        <w:tc>
          <w:tcPr>
            <w:tcW w:w="2518" w:type="pct"/>
            <w:vMerge w:val="restart"/>
            <w:tcBorders>
              <w:top w:val="single" w:sz="4" w:space="0" w:color="auto"/>
              <w:left w:val="single" w:sz="4" w:space="0" w:color="auto"/>
              <w:right w:val="single" w:sz="4" w:space="0" w:color="auto"/>
            </w:tcBorders>
            <w:shd w:val="clear" w:color="auto" w:fill="0070C0"/>
            <w:noWrap/>
            <w:vAlign w:val="center"/>
            <w:hideMark/>
          </w:tcPr>
          <w:p w14:paraId="390C7324" w14:textId="77777777" w:rsidR="00120251" w:rsidRPr="00953054" w:rsidRDefault="00120251" w:rsidP="002122A0">
            <w:pPr>
              <w:autoSpaceDE/>
              <w:autoSpaceDN/>
              <w:spacing w:line="276" w:lineRule="auto"/>
              <w:jc w:val="both"/>
              <w:rPr>
                <w:b/>
                <w:bCs/>
                <w:sz w:val="22"/>
                <w:szCs w:val="22"/>
                <w:lang w:eastAsia="en-GB"/>
              </w:rPr>
            </w:pPr>
            <w:r w:rsidRPr="00953054">
              <w:rPr>
                <w:b/>
                <w:bCs/>
                <w:sz w:val="22"/>
                <w:szCs w:val="22"/>
                <w:lang w:eastAsia="en-GB"/>
              </w:rPr>
              <w:t>Description</w:t>
            </w:r>
          </w:p>
        </w:tc>
        <w:tc>
          <w:tcPr>
            <w:tcW w:w="1013" w:type="pct"/>
            <w:gridSpan w:val="2"/>
            <w:tcBorders>
              <w:top w:val="single" w:sz="4" w:space="0" w:color="auto"/>
              <w:left w:val="single" w:sz="4" w:space="0" w:color="auto"/>
              <w:bottom w:val="single" w:sz="4" w:space="0" w:color="auto"/>
              <w:right w:val="single" w:sz="4" w:space="0" w:color="auto"/>
            </w:tcBorders>
            <w:shd w:val="clear" w:color="auto" w:fill="0070C0"/>
            <w:vAlign w:val="center"/>
          </w:tcPr>
          <w:p w14:paraId="2DA9F07D" w14:textId="77777777" w:rsidR="00120251" w:rsidRPr="00953054" w:rsidRDefault="00120251" w:rsidP="000F6124">
            <w:pPr>
              <w:autoSpaceDE/>
              <w:autoSpaceDN/>
              <w:spacing w:line="276" w:lineRule="auto"/>
              <w:jc w:val="center"/>
              <w:rPr>
                <w:b/>
                <w:bCs/>
                <w:sz w:val="22"/>
                <w:szCs w:val="22"/>
                <w:lang w:val="en-US"/>
              </w:rPr>
            </w:pPr>
            <w:r w:rsidRPr="00953054">
              <w:rPr>
                <w:b/>
                <w:bCs/>
                <w:color w:val="000000"/>
                <w:sz w:val="22"/>
                <w:szCs w:val="22"/>
                <w:lang w:val="en-US"/>
              </w:rPr>
              <w:t>Insert Current FY</w:t>
            </w:r>
          </w:p>
        </w:tc>
        <w:tc>
          <w:tcPr>
            <w:tcW w:w="1469" w:type="pct"/>
            <w:gridSpan w:val="2"/>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6B7BBF07" w14:textId="77777777" w:rsidR="00120251" w:rsidRPr="00953054" w:rsidRDefault="00120251" w:rsidP="000F6124">
            <w:pPr>
              <w:autoSpaceDE/>
              <w:autoSpaceDN/>
              <w:spacing w:line="276" w:lineRule="auto"/>
              <w:jc w:val="center"/>
              <w:rPr>
                <w:b/>
                <w:i/>
                <w:iCs/>
                <w:sz w:val="22"/>
                <w:szCs w:val="22"/>
                <w:lang w:val="en-US"/>
              </w:rPr>
            </w:pPr>
            <w:r w:rsidRPr="00953054">
              <w:rPr>
                <w:b/>
                <w:i/>
                <w:iCs/>
                <w:sz w:val="22"/>
                <w:szCs w:val="22"/>
                <w:lang w:val="en-US"/>
              </w:rPr>
              <w:t>Opening Statement</w:t>
            </w:r>
          </w:p>
          <w:p w14:paraId="055C64A9" w14:textId="77777777" w:rsidR="00120251" w:rsidRPr="00953054" w:rsidRDefault="00120251" w:rsidP="000F6124">
            <w:pPr>
              <w:autoSpaceDE/>
              <w:autoSpaceDN/>
              <w:spacing w:line="276" w:lineRule="auto"/>
              <w:jc w:val="center"/>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120251" w:rsidRPr="00953054" w14:paraId="5453D60B" w14:textId="77777777" w:rsidTr="000F6124">
        <w:trPr>
          <w:trHeight w:val="340"/>
        </w:trPr>
        <w:tc>
          <w:tcPr>
            <w:tcW w:w="2518" w:type="pct"/>
            <w:vMerge/>
            <w:tcBorders>
              <w:left w:val="single" w:sz="4" w:space="0" w:color="auto"/>
              <w:bottom w:val="single" w:sz="4" w:space="0" w:color="auto"/>
              <w:right w:val="single" w:sz="4" w:space="0" w:color="auto"/>
            </w:tcBorders>
            <w:shd w:val="clear" w:color="auto" w:fill="0070C0"/>
            <w:noWrap/>
            <w:vAlign w:val="bottom"/>
            <w:hideMark/>
          </w:tcPr>
          <w:p w14:paraId="23B6F4E5" w14:textId="77777777" w:rsidR="00120251" w:rsidRPr="00953054" w:rsidRDefault="00120251" w:rsidP="002122A0">
            <w:pPr>
              <w:autoSpaceDE/>
              <w:autoSpaceDN/>
              <w:spacing w:line="276" w:lineRule="auto"/>
              <w:jc w:val="both"/>
              <w:rPr>
                <w:b/>
                <w:bCs/>
                <w:sz w:val="22"/>
                <w:szCs w:val="22"/>
                <w:lang w:eastAsia="en-GB"/>
              </w:rPr>
            </w:pPr>
          </w:p>
        </w:tc>
        <w:tc>
          <w:tcPr>
            <w:tcW w:w="1013" w:type="pct"/>
            <w:gridSpan w:val="2"/>
            <w:tcBorders>
              <w:top w:val="single" w:sz="4" w:space="0" w:color="auto"/>
              <w:left w:val="single" w:sz="4" w:space="0" w:color="auto"/>
              <w:bottom w:val="single" w:sz="4" w:space="0" w:color="auto"/>
              <w:right w:val="single" w:sz="4" w:space="0" w:color="auto"/>
            </w:tcBorders>
            <w:shd w:val="clear" w:color="auto" w:fill="0070C0"/>
            <w:vAlign w:val="center"/>
          </w:tcPr>
          <w:p w14:paraId="3CDDAE36" w14:textId="77777777" w:rsidR="00120251" w:rsidRPr="00953054" w:rsidRDefault="00120251" w:rsidP="000F6124">
            <w:pPr>
              <w:autoSpaceDE/>
              <w:autoSpaceDN/>
              <w:spacing w:line="276" w:lineRule="auto"/>
              <w:jc w:val="center"/>
              <w:rPr>
                <w:b/>
                <w:bCs/>
                <w:sz w:val="22"/>
                <w:szCs w:val="22"/>
                <w:lang w:val="en-US"/>
              </w:rPr>
            </w:pPr>
            <w:r w:rsidRPr="00953054">
              <w:rPr>
                <w:b/>
                <w:bCs/>
                <w:sz w:val="22"/>
                <w:szCs w:val="22"/>
                <w:lang w:val="en-US"/>
              </w:rPr>
              <w:t>Kshs</w:t>
            </w:r>
          </w:p>
        </w:tc>
        <w:tc>
          <w:tcPr>
            <w:tcW w:w="1469" w:type="pct"/>
            <w:gridSpan w:val="2"/>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1F71303A" w14:textId="77777777" w:rsidR="00120251" w:rsidRPr="00953054" w:rsidRDefault="00120251" w:rsidP="000F6124">
            <w:pPr>
              <w:autoSpaceDE/>
              <w:autoSpaceDN/>
              <w:spacing w:line="276" w:lineRule="auto"/>
              <w:jc w:val="center"/>
              <w:rPr>
                <w:b/>
                <w:bCs/>
                <w:sz w:val="22"/>
                <w:szCs w:val="22"/>
                <w:lang w:val="en-US"/>
              </w:rPr>
            </w:pPr>
            <w:r w:rsidRPr="00953054">
              <w:rPr>
                <w:b/>
                <w:bCs/>
                <w:sz w:val="22"/>
                <w:szCs w:val="22"/>
                <w:lang w:val="en-US"/>
              </w:rPr>
              <w:t>Kshs</w:t>
            </w:r>
          </w:p>
        </w:tc>
      </w:tr>
      <w:tr w:rsidR="00120251" w:rsidRPr="00953054" w14:paraId="1F126CE1" w14:textId="77777777" w:rsidTr="000F6124">
        <w:trPr>
          <w:trHeight w:val="674"/>
        </w:trPr>
        <w:tc>
          <w:tcPr>
            <w:tcW w:w="2518" w:type="pct"/>
            <w:shd w:val="clear" w:color="auto" w:fill="auto"/>
            <w:noWrap/>
            <w:vAlign w:val="bottom"/>
          </w:tcPr>
          <w:p w14:paraId="2F474DF2" w14:textId="77777777" w:rsidR="00120251" w:rsidRPr="00953054" w:rsidRDefault="00120251" w:rsidP="002122A0">
            <w:pPr>
              <w:autoSpaceDE/>
              <w:autoSpaceDN/>
              <w:spacing w:line="276" w:lineRule="auto"/>
              <w:jc w:val="both"/>
              <w:rPr>
                <w:b/>
                <w:bCs/>
                <w:sz w:val="22"/>
                <w:szCs w:val="22"/>
                <w:lang w:val="en-US"/>
              </w:rPr>
            </w:pPr>
          </w:p>
        </w:tc>
        <w:tc>
          <w:tcPr>
            <w:tcW w:w="619" w:type="pct"/>
            <w:vAlign w:val="center"/>
          </w:tcPr>
          <w:p w14:paraId="5D86109C" w14:textId="77777777" w:rsidR="00120251" w:rsidRPr="00953054" w:rsidRDefault="00120251" w:rsidP="000F6124">
            <w:pPr>
              <w:autoSpaceDE/>
              <w:autoSpaceDN/>
              <w:spacing w:line="276" w:lineRule="auto"/>
              <w:jc w:val="center"/>
              <w:rPr>
                <w:b/>
                <w:bCs/>
                <w:sz w:val="22"/>
                <w:szCs w:val="22"/>
                <w:lang w:val="en-US"/>
              </w:rPr>
            </w:pPr>
            <w:r w:rsidRPr="00953054">
              <w:rPr>
                <w:b/>
                <w:bCs/>
                <w:sz w:val="22"/>
                <w:szCs w:val="22"/>
                <w:lang w:val="en-US"/>
              </w:rPr>
              <w:t>Current FY</w:t>
            </w:r>
          </w:p>
        </w:tc>
        <w:tc>
          <w:tcPr>
            <w:tcW w:w="394" w:type="pct"/>
            <w:vAlign w:val="center"/>
          </w:tcPr>
          <w:p w14:paraId="7B380663" w14:textId="77777777" w:rsidR="00120251" w:rsidRPr="00953054" w:rsidRDefault="00120251" w:rsidP="000F6124">
            <w:pPr>
              <w:autoSpaceDE/>
              <w:autoSpaceDN/>
              <w:spacing w:line="276" w:lineRule="auto"/>
              <w:jc w:val="center"/>
              <w:rPr>
                <w:b/>
                <w:bCs/>
                <w:sz w:val="22"/>
                <w:szCs w:val="22"/>
                <w:lang w:val="en-US"/>
              </w:rPr>
            </w:pPr>
            <w:r w:rsidRPr="00953054">
              <w:rPr>
                <w:b/>
                <w:bCs/>
                <w:sz w:val="22"/>
                <w:szCs w:val="22"/>
                <w:lang w:val="en-US"/>
              </w:rPr>
              <w:t>% of the total</w:t>
            </w:r>
          </w:p>
        </w:tc>
        <w:tc>
          <w:tcPr>
            <w:tcW w:w="878" w:type="pct"/>
            <w:shd w:val="clear" w:color="auto" w:fill="auto"/>
            <w:noWrap/>
            <w:vAlign w:val="center"/>
          </w:tcPr>
          <w:p w14:paraId="2F59FC60" w14:textId="77777777" w:rsidR="00120251" w:rsidRPr="00953054" w:rsidRDefault="00120251" w:rsidP="000F6124">
            <w:pPr>
              <w:autoSpaceDE/>
              <w:autoSpaceDN/>
              <w:spacing w:line="276" w:lineRule="auto"/>
              <w:jc w:val="center"/>
              <w:rPr>
                <w:b/>
                <w:bCs/>
                <w:sz w:val="22"/>
                <w:szCs w:val="22"/>
                <w:lang w:val="en-US"/>
              </w:rPr>
            </w:pPr>
            <w:r>
              <w:rPr>
                <w:b/>
                <w:bCs/>
                <w:sz w:val="22"/>
                <w:szCs w:val="22"/>
                <w:lang w:val="en-US"/>
              </w:rPr>
              <w:t>Opening Balance</w:t>
            </w:r>
          </w:p>
        </w:tc>
        <w:tc>
          <w:tcPr>
            <w:tcW w:w="591" w:type="pct"/>
            <w:shd w:val="clear" w:color="auto" w:fill="auto"/>
            <w:vAlign w:val="center"/>
          </w:tcPr>
          <w:p w14:paraId="2A33C4D2" w14:textId="77777777" w:rsidR="00120251" w:rsidRPr="00953054" w:rsidRDefault="00120251" w:rsidP="000F6124">
            <w:pPr>
              <w:autoSpaceDE/>
              <w:autoSpaceDN/>
              <w:spacing w:line="276" w:lineRule="auto"/>
              <w:jc w:val="center"/>
              <w:rPr>
                <w:b/>
                <w:bCs/>
                <w:sz w:val="22"/>
                <w:szCs w:val="22"/>
                <w:lang w:val="en-US"/>
              </w:rPr>
            </w:pPr>
            <w:r w:rsidRPr="00953054">
              <w:rPr>
                <w:b/>
                <w:bCs/>
                <w:sz w:val="22"/>
                <w:szCs w:val="22"/>
                <w:lang w:val="en-US"/>
              </w:rPr>
              <w:t>% of the total</w:t>
            </w:r>
          </w:p>
        </w:tc>
      </w:tr>
      <w:tr w:rsidR="00120251" w:rsidRPr="00953054" w14:paraId="24B7674F" w14:textId="77777777" w:rsidTr="000F6124">
        <w:trPr>
          <w:trHeight w:val="340"/>
        </w:trPr>
        <w:tc>
          <w:tcPr>
            <w:tcW w:w="2518" w:type="pct"/>
            <w:shd w:val="clear" w:color="auto" w:fill="auto"/>
            <w:noWrap/>
            <w:vAlign w:val="bottom"/>
          </w:tcPr>
          <w:p w14:paraId="20E7BD3F" w14:textId="77777777" w:rsidR="00120251" w:rsidRPr="00953054" w:rsidRDefault="00120251" w:rsidP="002122A0">
            <w:pPr>
              <w:autoSpaceDE/>
              <w:autoSpaceDN/>
              <w:spacing w:line="276" w:lineRule="auto"/>
              <w:jc w:val="both"/>
              <w:rPr>
                <w:sz w:val="22"/>
                <w:szCs w:val="22"/>
                <w:lang w:val="en-US"/>
              </w:rPr>
            </w:pPr>
            <w:r w:rsidRPr="00953054">
              <w:rPr>
                <w:sz w:val="22"/>
                <w:szCs w:val="22"/>
                <w:lang w:val="en-US"/>
              </w:rPr>
              <w:t>Less than 1 year</w:t>
            </w:r>
          </w:p>
        </w:tc>
        <w:tc>
          <w:tcPr>
            <w:tcW w:w="619" w:type="pct"/>
            <w:vAlign w:val="center"/>
          </w:tcPr>
          <w:p w14:paraId="7553D4A1"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xxx</w:t>
            </w:r>
          </w:p>
        </w:tc>
        <w:tc>
          <w:tcPr>
            <w:tcW w:w="394" w:type="pct"/>
            <w:vAlign w:val="center"/>
          </w:tcPr>
          <w:p w14:paraId="2C110DEA"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w:t>
            </w:r>
          </w:p>
        </w:tc>
        <w:tc>
          <w:tcPr>
            <w:tcW w:w="878" w:type="pct"/>
            <w:shd w:val="clear" w:color="auto" w:fill="auto"/>
            <w:noWrap/>
            <w:vAlign w:val="center"/>
          </w:tcPr>
          <w:p w14:paraId="254F935D"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xxx</w:t>
            </w:r>
          </w:p>
        </w:tc>
        <w:tc>
          <w:tcPr>
            <w:tcW w:w="591" w:type="pct"/>
            <w:shd w:val="clear" w:color="auto" w:fill="auto"/>
            <w:vAlign w:val="center"/>
          </w:tcPr>
          <w:p w14:paraId="78D529F4"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w:t>
            </w:r>
          </w:p>
        </w:tc>
      </w:tr>
      <w:tr w:rsidR="00120251" w:rsidRPr="00953054" w14:paraId="2D61AF48" w14:textId="77777777" w:rsidTr="000F6124">
        <w:trPr>
          <w:trHeight w:val="340"/>
        </w:trPr>
        <w:tc>
          <w:tcPr>
            <w:tcW w:w="2518" w:type="pct"/>
            <w:shd w:val="clear" w:color="auto" w:fill="auto"/>
            <w:noWrap/>
            <w:vAlign w:val="bottom"/>
          </w:tcPr>
          <w:p w14:paraId="2B030A4E" w14:textId="77777777" w:rsidR="00120251" w:rsidRPr="00953054" w:rsidRDefault="00120251" w:rsidP="002122A0">
            <w:pPr>
              <w:autoSpaceDE/>
              <w:autoSpaceDN/>
              <w:spacing w:line="276" w:lineRule="auto"/>
              <w:jc w:val="both"/>
              <w:rPr>
                <w:sz w:val="22"/>
                <w:szCs w:val="22"/>
                <w:lang w:val="en-US"/>
              </w:rPr>
            </w:pPr>
            <w:r w:rsidRPr="00953054">
              <w:rPr>
                <w:sz w:val="22"/>
                <w:szCs w:val="22"/>
                <w:lang w:val="en-US"/>
              </w:rPr>
              <w:t>Between 1- 2 years</w:t>
            </w:r>
          </w:p>
        </w:tc>
        <w:tc>
          <w:tcPr>
            <w:tcW w:w="619" w:type="pct"/>
            <w:vAlign w:val="center"/>
          </w:tcPr>
          <w:p w14:paraId="2EAF2C8D"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xxx</w:t>
            </w:r>
          </w:p>
        </w:tc>
        <w:tc>
          <w:tcPr>
            <w:tcW w:w="394" w:type="pct"/>
            <w:vAlign w:val="center"/>
          </w:tcPr>
          <w:p w14:paraId="114CEB60"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w:t>
            </w:r>
          </w:p>
        </w:tc>
        <w:tc>
          <w:tcPr>
            <w:tcW w:w="878" w:type="pct"/>
            <w:shd w:val="clear" w:color="auto" w:fill="auto"/>
            <w:noWrap/>
            <w:vAlign w:val="center"/>
          </w:tcPr>
          <w:p w14:paraId="4EEE86A9"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xxx</w:t>
            </w:r>
          </w:p>
        </w:tc>
        <w:tc>
          <w:tcPr>
            <w:tcW w:w="591" w:type="pct"/>
            <w:shd w:val="clear" w:color="auto" w:fill="auto"/>
            <w:vAlign w:val="center"/>
          </w:tcPr>
          <w:p w14:paraId="2FB0D17F"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w:t>
            </w:r>
          </w:p>
        </w:tc>
      </w:tr>
      <w:tr w:rsidR="00120251" w:rsidRPr="00953054" w14:paraId="7323DD52" w14:textId="77777777" w:rsidTr="000F6124">
        <w:trPr>
          <w:trHeight w:val="340"/>
        </w:trPr>
        <w:tc>
          <w:tcPr>
            <w:tcW w:w="2518" w:type="pct"/>
            <w:shd w:val="clear" w:color="auto" w:fill="auto"/>
            <w:noWrap/>
            <w:vAlign w:val="bottom"/>
          </w:tcPr>
          <w:p w14:paraId="178E3533" w14:textId="77777777" w:rsidR="00120251" w:rsidRPr="00953054" w:rsidRDefault="00120251" w:rsidP="002122A0">
            <w:pPr>
              <w:autoSpaceDE/>
              <w:autoSpaceDN/>
              <w:spacing w:line="276" w:lineRule="auto"/>
              <w:jc w:val="both"/>
              <w:rPr>
                <w:sz w:val="22"/>
                <w:szCs w:val="22"/>
                <w:lang w:val="en-US"/>
              </w:rPr>
            </w:pPr>
            <w:r w:rsidRPr="00953054">
              <w:rPr>
                <w:sz w:val="22"/>
                <w:szCs w:val="22"/>
                <w:lang w:val="en-US"/>
              </w:rPr>
              <w:t>Between 2-3 years</w:t>
            </w:r>
          </w:p>
        </w:tc>
        <w:tc>
          <w:tcPr>
            <w:tcW w:w="619" w:type="pct"/>
            <w:vAlign w:val="center"/>
          </w:tcPr>
          <w:p w14:paraId="459BA96A"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xxx</w:t>
            </w:r>
          </w:p>
        </w:tc>
        <w:tc>
          <w:tcPr>
            <w:tcW w:w="394" w:type="pct"/>
            <w:vAlign w:val="center"/>
          </w:tcPr>
          <w:p w14:paraId="7FBF10B6"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w:t>
            </w:r>
          </w:p>
        </w:tc>
        <w:tc>
          <w:tcPr>
            <w:tcW w:w="878" w:type="pct"/>
            <w:shd w:val="clear" w:color="auto" w:fill="auto"/>
            <w:noWrap/>
            <w:vAlign w:val="center"/>
          </w:tcPr>
          <w:p w14:paraId="5FF101B6"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xxx</w:t>
            </w:r>
          </w:p>
        </w:tc>
        <w:tc>
          <w:tcPr>
            <w:tcW w:w="591" w:type="pct"/>
            <w:shd w:val="clear" w:color="auto" w:fill="auto"/>
            <w:vAlign w:val="center"/>
          </w:tcPr>
          <w:p w14:paraId="3BDB9D07"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w:t>
            </w:r>
          </w:p>
        </w:tc>
      </w:tr>
      <w:tr w:rsidR="00120251" w:rsidRPr="00953054" w14:paraId="3AD9DAD5" w14:textId="77777777" w:rsidTr="000F6124">
        <w:trPr>
          <w:trHeight w:val="340"/>
        </w:trPr>
        <w:tc>
          <w:tcPr>
            <w:tcW w:w="2518" w:type="pct"/>
            <w:shd w:val="clear" w:color="auto" w:fill="auto"/>
            <w:noWrap/>
            <w:vAlign w:val="bottom"/>
          </w:tcPr>
          <w:p w14:paraId="41EE9371" w14:textId="77777777" w:rsidR="00120251" w:rsidRPr="00953054" w:rsidRDefault="00120251" w:rsidP="002122A0">
            <w:pPr>
              <w:autoSpaceDE/>
              <w:autoSpaceDN/>
              <w:spacing w:line="276" w:lineRule="auto"/>
              <w:jc w:val="both"/>
              <w:rPr>
                <w:sz w:val="22"/>
                <w:szCs w:val="22"/>
                <w:lang w:val="en-US"/>
              </w:rPr>
            </w:pPr>
            <w:r w:rsidRPr="00953054">
              <w:rPr>
                <w:sz w:val="22"/>
                <w:szCs w:val="22"/>
                <w:lang w:val="en-US"/>
              </w:rPr>
              <w:t>Over 3 years</w:t>
            </w:r>
          </w:p>
        </w:tc>
        <w:tc>
          <w:tcPr>
            <w:tcW w:w="619" w:type="pct"/>
            <w:vAlign w:val="center"/>
          </w:tcPr>
          <w:p w14:paraId="789B2B3E"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xxx</w:t>
            </w:r>
          </w:p>
        </w:tc>
        <w:tc>
          <w:tcPr>
            <w:tcW w:w="394" w:type="pct"/>
            <w:vAlign w:val="center"/>
          </w:tcPr>
          <w:p w14:paraId="73D6D784"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w:t>
            </w:r>
          </w:p>
        </w:tc>
        <w:tc>
          <w:tcPr>
            <w:tcW w:w="878" w:type="pct"/>
            <w:shd w:val="clear" w:color="auto" w:fill="auto"/>
            <w:noWrap/>
            <w:vAlign w:val="center"/>
          </w:tcPr>
          <w:p w14:paraId="1416D5AC"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xxx</w:t>
            </w:r>
          </w:p>
        </w:tc>
        <w:tc>
          <w:tcPr>
            <w:tcW w:w="591" w:type="pct"/>
            <w:shd w:val="clear" w:color="auto" w:fill="auto"/>
            <w:vAlign w:val="center"/>
          </w:tcPr>
          <w:p w14:paraId="4B0FDE8E" w14:textId="77777777" w:rsidR="00120251" w:rsidRPr="00953054" w:rsidRDefault="00120251" w:rsidP="000F6124">
            <w:pPr>
              <w:autoSpaceDE/>
              <w:autoSpaceDN/>
              <w:spacing w:line="276" w:lineRule="auto"/>
              <w:jc w:val="center"/>
              <w:rPr>
                <w:sz w:val="22"/>
                <w:szCs w:val="22"/>
                <w:lang w:val="en-US"/>
              </w:rPr>
            </w:pPr>
            <w:r w:rsidRPr="00953054">
              <w:rPr>
                <w:sz w:val="22"/>
                <w:szCs w:val="22"/>
                <w:lang w:val="en-US"/>
              </w:rPr>
              <w:t>%</w:t>
            </w:r>
          </w:p>
        </w:tc>
      </w:tr>
      <w:tr w:rsidR="00120251" w:rsidRPr="00953054" w14:paraId="5ABF79E5" w14:textId="77777777" w:rsidTr="000F6124">
        <w:trPr>
          <w:trHeight w:val="340"/>
        </w:trPr>
        <w:tc>
          <w:tcPr>
            <w:tcW w:w="2518" w:type="pct"/>
            <w:shd w:val="clear" w:color="auto" w:fill="auto"/>
            <w:noWrap/>
            <w:vAlign w:val="bottom"/>
          </w:tcPr>
          <w:p w14:paraId="52ACF0C6" w14:textId="77777777" w:rsidR="00120251" w:rsidRPr="00953054" w:rsidRDefault="00120251" w:rsidP="002122A0">
            <w:pPr>
              <w:autoSpaceDE/>
              <w:autoSpaceDN/>
              <w:spacing w:line="276" w:lineRule="auto"/>
              <w:jc w:val="both"/>
              <w:rPr>
                <w:b/>
                <w:bCs/>
                <w:sz w:val="22"/>
                <w:szCs w:val="22"/>
                <w:lang w:val="en-US"/>
              </w:rPr>
            </w:pPr>
            <w:r w:rsidRPr="00953054">
              <w:rPr>
                <w:b/>
                <w:bCs/>
                <w:sz w:val="22"/>
                <w:szCs w:val="22"/>
                <w:lang w:val="en-US"/>
              </w:rPr>
              <w:t>Total (a+b)</w:t>
            </w:r>
          </w:p>
        </w:tc>
        <w:tc>
          <w:tcPr>
            <w:tcW w:w="619" w:type="pct"/>
            <w:vAlign w:val="center"/>
          </w:tcPr>
          <w:p w14:paraId="4F9DBC23" w14:textId="77777777" w:rsidR="00120251" w:rsidRPr="00953054" w:rsidRDefault="00120251" w:rsidP="000F6124">
            <w:pPr>
              <w:autoSpaceDE/>
              <w:autoSpaceDN/>
              <w:spacing w:line="276" w:lineRule="auto"/>
              <w:jc w:val="center"/>
              <w:rPr>
                <w:b/>
                <w:bCs/>
                <w:sz w:val="22"/>
                <w:szCs w:val="22"/>
                <w:lang w:val="en-US"/>
              </w:rPr>
            </w:pPr>
            <w:r w:rsidRPr="00953054">
              <w:rPr>
                <w:b/>
                <w:bCs/>
                <w:sz w:val="22"/>
                <w:szCs w:val="22"/>
                <w:lang w:val="en-US"/>
              </w:rPr>
              <w:t>xxx</w:t>
            </w:r>
          </w:p>
        </w:tc>
        <w:tc>
          <w:tcPr>
            <w:tcW w:w="394" w:type="pct"/>
            <w:vAlign w:val="center"/>
          </w:tcPr>
          <w:p w14:paraId="71476D3E" w14:textId="77777777" w:rsidR="00120251" w:rsidRPr="00953054" w:rsidRDefault="00120251" w:rsidP="000F6124">
            <w:pPr>
              <w:autoSpaceDE/>
              <w:autoSpaceDN/>
              <w:spacing w:line="276" w:lineRule="auto"/>
              <w:jc w:val="center"/>
              <w:rPr>
                <w:b/>
                <w:bCs/>
                <w:sz w:val="22"/>
                <w:szCs w:val="22"/>
                <w:lang w:val="en-US"/>
              </w:rPr>
            </w:pPr>
            <w:r w:rsidRPr="00953054">
              <w:rPr>
                <w:b/>
                <w:bCs/>
                <w:sz w:val="22"/>
                <w:szCs w:val="22"/>
                <w:lang w:val="en-US"/>
              </w:rPr>
              <w:t>%</w:t>
            </w:r>
          </w:p>
        </w:tc>
        <w:tc>
          <w:tcPr>
            <w:tcW w:w="878" w:type="pct"/>
            <w:shd w:val="clear" w:color="auto" w:fill="auto"/>
            <w:noWrap/>
            <w:vAlign w:val="center"/>
          </w:tcPr>
          <w:p w14:paraId="5C36DE41" w14:textId="77777777" w:rsidR="00120251" w:rsidRPr="00953054" w:rsidRDefault="00120251" w:rsidP="000F6124">
            <w:pPr>
              <w:autoSpaceDE/>
              <w:autoSpaceDN/>
              <w:spacing w:line="276" w:lineRule="auto"/>
              <w:jc w:val="center"/>
              <w:rPr>
                <w:b/>
                <w:bCs/>
                <w:sz w:val="22"/>
                <w:szCs w:val="22"/>
                <w:lang w:val="en-US"/>
              </w:rPr>
            </w:pPr>
            <w:r w:rsidRPr="00953054">
              <w:rPr>
                <w:b/>
                <w:bCs/>
                <w:sz w:val="22"/>
                <w:szCs w:val="22"/>
                <w:lang w:val="en-US"/>
              </w:rPr>
              <w:t>xxx</w:t>
            </w:r>
          </w:p>
        </w:tc>
        <w:tc>
          <w:tcPr>
            <w:tcW w:w="591" w:type="pct"/>
            <w:shd w:val="clear" w:color="auto" w:fill="auto"/>
            <w:vAlign w:val="center"/>
          </w:tcPr>
          <w:p w14:paraId="3FF951AF" w14:textId="77777777" w:rsidR="00120251" w:rsidRPr="00953054" w:rsidRDefault="00120251" w:rsidP="000F6124">
            <w:pPr>
              <w:autoSpaceDE/>
              <w:autoSpaceDN/>
              <w:spacing w:line="276" w:lineRule="auto"/>
              <w:jc w:val="center"/>
              <w:rPr>
                <w:b/>
                <w:bCs/>
                <w:sz w:val="22"/>
                <w:szCs w:val="22"/>
                <w:lang w:val="en-US"/>
              </w:rPr>
            </w:pPr>
            <w:r w:rsidRPr="00953054">
              <w:rPr>
                <w:b/>
                <w:bCs/>
                <w:sz w:val="22"/>
                <w:szCs w:val="22"/>
                <w:lang w:val="en-US"/>
              </w:rPr>
              <w:t>%</w:t>
            </w:r>
          </w:p>
        </w:tc>
      </w:tr>
    </w:tbl>
    <w:p w14:paraId="40A29A76" w14:textId="77777777" w:rsidR="00120251" w:rsidRDefault="00120251" w:rsidP="007558E2">
      <w:pPr>
        <w:spacing w:after="240"/>
        <w:rPr>
          <w:i/>
          <w:lang w:val="en-US"/>
        </w:rPr>
      </w:pPr>
    </w:p>
    <w:p w14:paraId="6F9CF71D" w14:textId="77777777" w:rsidR="00266CB2" w:rsidRPr="00953054" w:rsidRDefault="00266CB2" w:rsidP="00AD5B89">
      <w:pPr>
        <w:pStyle w:val="ListParagraph"/>
        <w:numPr>
          <w:ilvl w:val="0"/>
          <w:numId w:val="25"/>
        </w:numPr>
        <w:spacing w:line="360" w:lineRule="auto"/>
        <w:ind w:right="-20"/>
        <w:jc w:val="both"/>
        <w:rPr>
          <w:b/>
          <w:bCs/>
          <w:sz w:val="22"/>
          <w:szCs w:val="22"/>
          <w:lang w:eastAsia="en-GB"/>
        </w:rPr>
      </w:pPr>
      <w:r w:rsidRPr="00953054">
        <w:rPr>
          <w:b/>
          <w:bCs/>
          <w:sz w:val="22"/>
          <w:szCs w:val="22"/>
          <w:lang w:eastAsia="en-GB"/>
        </w:rPr>
        <w:t>Reconciliation for Impairment Allowance on Receivables from Exchange Transactions</w:t>
      </w:r>
    </w:p>
    <w:p w14:paraId="7F8D6D09" w14:textId="77777777" w:rsidR="00266CB2" w:rsidRDefault="00266CB2" w:rsidP="007558E2">
      <w:pPr>
        <w:spacing w:after="240"/>
        <w:rPr>
          <w:i/>
          <w:lang w:val="en-U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07"/>
        <w:gridCol w:w="2311"/>
      </w:tblGrid>
      <w:tr w:rsidR="00FE5C96" w:rsidRPr="00953054" w14:paraId="53247941" w14:textId="77777777" w:rsidTr="000F6124">
        <w:trPr>
          <w:trHeight w:val="340"/>
        </w:trPr>
        <w:tc>
          <w:tcPr>
            <w:tcW w:w="3760"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35ECB89" w14:textId="77777777" w:rsidR="00FE5C96" w:rsidRPr="00953054" w:rsidRDefault="00FE5C96" w:rsidP="002122A0">
            <w:pPr>
              <w:autoSpaceDE/>
              <w:autoSpaceDN/>
              <w:spacing w:line="276" w:lineRule="auto"/>
              <w:jc w:val="both"/>
              <w:rPr>
                <w:b/>
                <w:bCs/>
                <w:sz w:val="22"/>
                <w:szCs w:val="22"/>
                <w:lang w:eastAsia="en-GB"/>
              </w:rPr>
            </w:pPr>
            <w:r w:rsidRPr="00953054">
              <w:rPr>
                <w:b/>
                <w:bCs/>
                <w:sz w:val="22"/>
                <w:szCs w:val="22"/>
                <w:lang w:eastAsia="en-GB"/>
              </w:rPr>
              <w:t>Impairment allowance</w:t>
            </w:r>
          </w:p>
        </w:tc>
        <w:tc>
          <w:tcPr>
            <w:tcW w:w="1240" w:type="pct"/>
            <w:shd w:val="clear" w:color="auto" w:fill="0070C0"/>
            <w:vAlign w:val="center"/>
          </w:tcPr>
          <w:p w14:paraId="76B32F24" w14:textId="77777777" w:rsidR="00FE5C96" w:rsidRPr="00953054" w:rsidRDefault="00FE5C96" w:rsidP="000F6124">
            <w:pPr>
              <w:autoSpaceDE/>
              <w:autoSpaceDN/>
              <w:spacing w:line="276" w:lineRule="auto"/>
              <w:jc w:val="center"/>
              <w:rPr>
                <w:b/>
                <w:bCs/>
                <w:sz w:val="22"/>
                <w:szCs w:val="22"/>
                <w:lang w:val="en-US"/>
              </w:rPr>
            </w:pPr>
            <w:r w:rsidRPr="00953054">
              <w:rPr>
                <w:b/>
                <w:i/>
                <w:iCs/>
                <w:sz w:val="22"/>
                <w:szCs w:val="22"/>
                <w:lang w:val="en-US"/>
              </w:rPr>
              <w:t>Insert Current FY</w:t>
            </w:r>
          </w:p>
        </w:tc>
      </w:tr>
      <w:tr w:rsidR="00FE5C96" w:rsidRPr="00953054" w14:paraId="2213E7A5" w14:textId="77777777" w:rsidTr="000F6124">
        <w:trPr>
          <w:trHeight w:val="340"/>
        </w:trPr>
        <w:tc>
          <w:tcPr>
            <w:tcW w:w="3760"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394C9226" w14:textId="77777777" w:rsidR="00FE5C96" w:rsidRPr="00953054" w:rsidRDefault="00FE5C96" w:rsidP="002122A0">
            <w:pPr>
              <w:autoSpaceDE/>
              <w:autoSpaceDN/>
              <w:spacing w:line="276" w:lineRule="auto"/>
              <w:jc w:val="both"/>
              <w:rPr>
                <w:b/>
                <w:bCs/>
                <w:sz w:val="22"/>
                <w:szCs w:val="22"/>
                <w:lang w:eastAsia="en-GB"/>
              </w:rPr>
            </w:pPr>
          </w:p>
        </w:tc>
        <w:tc>
          <w:tcPr>
            <w:tcW w:w="1240" w:type="pct"/>
            <w:tcBorders>
              <w:top w:val="single" w:sz="4" w:space="0" w:color="auto"/>
              <w:left w:val="single" w:sz="4" w:space="0" w:color="auto"/>
              <w:bottom w:val="single" w:sz="4" w:space="0" w:color="auto"/>
              <w:right w:val="single" w:sz="4" w:space="0" w:color="auto"/>
            </w:tcBorders>
            <w:shd w:val="clear" w:color="auto" w:fill="0070C0"/>
            <w:vAlign w:val="center"/>
          </w:tcPr>
          <w:p w14:paraId="498F85FC" w14:textId="77777777" w:rsidR="00FE5C96" w:rsidRPr="00953054" w:rsidRDefault="00FE5C96" w:rsidP="000F6124">
            <w:pPr>
              <w:autoSpaceDE/>
              <w:autoSpaceDN/>
              <w:spacing w:line="276" w:lineRule="auto"/>
              <w:jc w:val="center"/>
              <w:rPr>
                <w:b/>
                <w:bCs/>
                <w:sz w:val="22"/>
                <w:szCs w:val="22"/>
                <w:lang w:val="en-US"/>
              </w:rPr>
            </w:pPr>
            <w:r w:rsidRPr="00953054">
              <w:rPr>
                <w:b/>
                <w:bCs/>
                <w:sz w:val="22"/>
                <w:szCs w:val="22"/>
                <w:lang w:val="en-US"/>
              </w:rPr>
              <w:t>Kshs</w:t>
            </w:r>
          </w:p>
        </w:tc>
      </w:tr>
      <w:tr w:rsidR="00FE5C96" w:rsidRPr="00953054" w14:paraId="0993095D" w14:textId="77777777" w:rsidTr="000F6124">
        <w:trPr>
          <w:trHeight w:val="340"/>
        </w:trPr>
        <w:tc>
          <w:tcPr>
            <w:tcW w:w="3760" w:type="pct"/>
            <w:shd w:val="clear" w:color="auto" w:fill="auto"/>
            <w:noWrap/>
            <w:vAlign w:val="bottom"/>
            <w:hideMark/>
          </w:tcPr>
          <w:p w14:paraId="70AA6946" w14:textId="77777777" w:rsidR="00FE5C96" w:rsidRPr="00953054" w:rsidRDefault="00FE5C96" w:rsidP="002122A0">
            <w:pPr>
              <w:autoSpaceDE/>
              <w:autoSpaceDN/>
              <w:spacing w:line="276" w:lineRule="auto"/>
              <w:jc w:val="both"/>
              <w:rPr>
                <w:sz w:val="22"/>
                <w:szCs w:val="22"/>
                <w:lang w:val="en-US"/>
              </w:rPr>
            </w:pPr>
            <w:r w:rsidRPr="00953054">
              <w:rPr>
                <w:sz w:val="22"/>
                <w:szCs w:val="22"/>
                <w:lang w:val="en-US"/>
              </w:rPr>
              <w:t>At the beginning of the year</w:t>
            </w:r>
          </w:p>
        </w:tc>
        <w:tc>
          <w:tcPr>
            <w:tcW w:w="1240" w:type="pct"/>
            <w:vAlign w:val="center"/>
          </w:tcPr>
          <w:p w14:paraId="54959572" w14:textId="77777777" w:rsidR="00FE5C96" w:rsidRPr="00953054" w:rsidRDefault="00FE5C96" w:rsidP="000F6124">
            <w:pPr>
              <w:autoSpaceDE/>
              <w:autoSpaceDN/>
              <w:spacing w:line="276" w:lineRule="auto"/>
              <w:jc w:val="center"/>
              <w:rPr>
                <w:sz w:val="22"/>
                <w:szCs w:val="22"/>
                <w:lang w:val="en-US"/>
              </w:rPr>
            </w:pPr>
            <w:r w:rsidRPr="00953054">
              <w:rPr>
                <w:sz w:val="22"/>
                <w:szCs w:val="22"/>
                <w:lang w:val="en-US"/>
              </w:rPr>
              <w:t>xxx</w:t>
            </w:r>
          </w:p>
        </w:tc>
      </w:tr>
      <w:tr w:rsidR="00FE5C96" w:rsidRPr="00953054" w14:paraId="2CE58237" w14:textId="77777777" w:rsidTr="000F6124">
        <w:trPr>
          <w:trHeight w:val="340"/>
        </w:trPr>
        <w:tc>
          <w:tcPr>
            <w:tcW w:w="3760" w:type="pct"/>
            <w:shd w:val="clear" w:color="auto" w:fill="auto"/>
            <w:noWrap/>
            <w:vAlign w:val="bottom"/>
          </w:tcPr>
          <w:p w14:paraId="68DAEB2E" w14:textId="77777777" w:rsidR="00FE5C96" w:rsidRPr="00953054" w:rsidRDefault="00FE5C96" w:rsidP="002122A0">
            <w:pPr>
              <w:autoSpaceDE/>
              <w:autoSpaceDN/>
              <w:spacing w:line="276" w:lineRule="auto"/>
              <w:jc w:val="both"/>
              <w:rPr>
                <w:sz w:val="22"/>
                <w:szCs w:val="22"/>
                <w:lang w:val="en-US"/>
              </w:rPr>
            </w:pPr>
            <w:r w:rsidRPr="00953054">
              <w:rPr>
                <w:sz w:val="22"/>
                <w:szCs w:val="22"/>
                <w:lang w:val="en-US"/>
              </w:rPr>
              <w:t xml:space="preserve">Additional </w:t>
            </w:r>
            <w:r>
              <w:rPr>
                <w:sz w:val="22"/>
                <w:szCs w:val="22"/>
                <w:lang w:val="en-US"/>
              </w:rPr>
              <w:t>allowance</w:t>
            </w:r>
            <w:r w:rsidRPr="00953054">
              <w:rPr>
                <w:sz w:val="22"/>
                <w:szCs w:val="22"/>
                <w:lang w:val="en-US"/>
              </w:rPr>
              <w:t xml:space="preserve"> during the year</w:t>
            </w:r>
          </w:p>
        </w:tc>
        <w:tc>
          <w:tcPr>
            <w:tcW w:w="1240" w:type="pct"/>
            <w:vAlign w:val="center"/>
          </w:tcPr>
          <w:p w14:paraId="317D3EF8" w14:textId="77777777" w:rsidR="00FE5C96" w:rsidRPr="00953054" w:rsidRDefault="00FE5C96" w:rsidP="000F6124">
            <w:pPr>
              <w:autoSpaceDE/>
              <w:autoSpaceDN/>
              <w:spacing w:line="276" w:lineRule="auto"/>
              <w:jc w:val="center"/>
              <w:rPr>
                <w:sz w:val="22"/>
                <w:szCs w:val="22"/>
                <w:lang w:val="en-US"/>
              </w:rPr>
            </w:pPr>
            <w:r w:rsidRPr="00953054">
              <w:rPr>
                <w:sz w:val="22"/>
                <w:szCs w:val="22"/>
                <w:lang w:val="en-US"/>
              </w:rPr>
              <w:t>xxx</w:t>
            </w:r>
          </w:p>
        </w:tc>
      </w:tr>
      <w:tr w:rsidR="00FE5C96" w:rsidRPr="00953054" w14:paraId="1AB46063" w14:textId="77777777" w:rsidTr="000F6124">
        <w:trPr>
          <w:trHeight w:val="340"/>
        </w:trPr>
        <w:tc>
          <w:tcPr>
            <w:tcW w:w="3760" w:type="pct"/>
            <w:shd w:val="clear" w:color="auto" w:fill="auto"/>
            <w:noWrap/>
            <w:vAlign w:val="bottom"/>
          </w:tcPr>
          <w:p w14:paraId="7BC154D0" w14:textId="77777777" w:rsidR="00FE5C96" w:rsidRPr="00953054" w:rsidRDefault="00FE5C96" w:rsidP="002122A0">
            <w:pPr>
              <w:autoSpaceDE/>
              <w:autoSpaceDN/>
              <w:spacing w:line="276" w:lineRule="auto"/>
              <w:jc w:val="both"/>
              <w:rPr>
                <w:sz w:val="22"/>
                <w:szCs w:val="22"/>
                <w:lang w:val="en-US"/>
              </w:rPr>
            </w:pPr>
            <w:r w:rsidRPr="00953054">
              <w:rPr>
                <w:sz w:val="22"/>
                <w:szCs w:val="22"/>
                <w:lang w:val="en-US"/>
              </w:rPr>
              <w:t>Recovered during the year</w:t>
            </w:r>
          </w:p>
        </w:tc>
        <w:tc>
          <w:tcPr>
            <w:tcW w:w="1240" w:type="pct"/>
            <w:vAlign w:val="center"/>
          </w:tcPr>
          <w:p w14:paraId="42DFB1CA" w14:textId="77777777" w:rsidR="00FE5C96" w:rsidRPr="00953054" w:rsidRDefault="00FE5C96" w:rsidP="000F6124">
            <w:pPr>
              <w:autoSpaceDE/>
              <w:autoSpaceDN/>
              <w:spacing w:line="276" w:lineRule="auto"/>
              <w:jc w:val="center"/>
              <w:rPr>
                <w:sz w:val="22"/>
                <w:szCs w:val="22"/>
                <w:lang w:val="en-US"/>
              </w:rPr>
            </w:pPr>
            <w:r w:rsidRPr="00953054">
              <w:rPr>
                <w:sz w:val="22"/>
                <w:szCs w:val="22"/>
                <w:lang w:val="en-US"/>
              </w:rPr>
              <w:t>(xxx)</w:t>
            </w:r>
          </w:p>
        </w:tc>
      </w:tr>
      <w:tr w:rsidR="00FE5C96" w:rsidRPr="00953054" w14:paraId="262160AE" w14:textId="77777777" w:rsidTr="000F6124">
        <w:trPr>
          <w:trHeight w:val="340"/>
        </w:trPr>
        <w:tc>
          <w:tcPr>
            <w:tcW w:w="3760" w:type="pct"/>
            <w:shd w:val="clear" w:color="auto" w:fill="auto"/>
            <w:noWrap/>
            <w:vAlign w:val="bottom"/>
            <w:hideMark/>
          </w:tcPr>
          <w:p w14:paraId="14E26CD1" w14:textId="77777777" w:rsidR="00FE5C96" w:rsidRPr="00953054" w:rsidRDefault="00FE5C96" w:rsidP="002122A0">
            <w:pPr>
              <w:autoSpaceDE/>
              <w:autoSpaceDN/>
              <w:spacing w:line="276" w:lineRule="auto"/>
              <w:jc w:val="both"/>
              <w:rPr>
                <w:sz w:val="22"/>
                <w:szCs w:val="22"/>
                <w:lang w:val="en-US"/>
              </w:rPr>
            </w:pPr>
            <w:r w:rsidRPr="00953054">
              <w:rPr>
                <w:sz w:val="22"/>
                <w:szCs w:val="22"/>
                <w:lang w:val="en-US"/>
              </w:rPr>
              <w:t>Written off during the year</w:t>
            </w:r>
          </w:p>
        </w:tc>
        <w:tc>
          <w:tcPr>
            <w:tcW w:w="1240" w:type="pct"/>
            <w:vAlign w:val="center"/>
          </w:tcPr>
          <w:p w14:paraId="4D753FE7" w14:textId="77777777" w:rsidR="00FE5C96" w:rsidRPr="00953054" w:rsidRDefault="00FE5C96" w:rsidP="000F6124">
            <w:pPr>
              <w:autoSpaceDE/>
              <w:autoSpaceDN/>
              <w:spacing w:line="276" w:lineRule="auto"/>
              <w:jc w:val="center"/>
              <w:rPr>
                <w:sz w:val="22"/>
                <w:szCs w:val="22"/>
                <w:lang w:val="en-US"/>
              </w:rPr>
            </w:pPr>
            <w:r w:rsidRPr="00953054">
              <w:rPr>
                <w:sz w:val="22"/>
                <w:szCs w:val="22"/>
                <w:lang w:val="en-US"/>
              </w:rPr>
              <w:t>(xxx)</w:t>
            </w:r>
          </w:p>
        </w:tc>
      </w:tr>
      <w:tr w:rsidR="00FE5C96" w:rsidRPr="00953054" w14:paraId="0E2E5169" w14:textId="77777777" w:rsidTr="000F6124">
        <w:trPr>
          <w:trHeight w:val="340"/>
        </w:trPr>
        <w:tc>
          <w:tcPr>
            <w:tcW w:w="3760" w:type="pct"/>
            <w:shd w:val="clear" w:color="auto" w:fill="auto"/>
            <w:noWrap/>
            <w:vAlign w:val="bottom"/>
            <w:hideMark/>
          </w:tcPr>
          <w:p w14:paraId="6986ABEE" w14:textId="77777777" w:rsidR="00FE5C96" w:rsidRPr="00953054" w:rsidRDefault="00FE5C96" w:rsidP="002122A0">
            <w:pPr>
              <w:autoSpaceDE/>
              <w:autoSpaceDN/>
              <w:spacing w:line="276" w:lineRule="auto"/>
              <w:jc w:val="both"/>
              <w:rPr>
                <w:sz w:val="22"/>
                <w:szCs w:val="22"/>
                <w:lang w:val="en-US"/>
              </w:rPr>
            </w:pPr>
            <w:r w:rsidRPr="00953054">
              <w:rPr>
                <w:sz w:val="22"/>
                <w:szCs w:val="22"/>
                <w:lang w:val="en-US"/>
              </w:rPr>
              <w:t>At the end of the year</w:t>
            </w:r>
          </w:p>
        </w:tc>
        <w:tc>
          <w:tcPr>
            <w:tcW w:w="1240" w:type="pct"/>
            <w:vAlign w:val="center"/>
          </w:tcPr>
          <w:p w14:paraId="6E7EB68E" w14:textId="77777777" w:rsidR="00FE5C96" w:rsidRPr="00953054" w:rsidRDefault="00FE5C96" w:rsidP="000F6124">
            <w:pPr>
              <w:autoSpaceDE/>
              <w:autoSpaceDN/>
              <w:spacing w:line="276" w:lineRule="auto"/>
              <w:jc w:val="center"/>
              <w:rPr>
                <w:b/>
                <w:bCs/>
                <w:sz w:val="22"/>
                <w:szCs w:val="22"/>
                <w:lang w:val="en-US"/>
              </w:rPr>
            </w:pPr>
            <w:r w:rsidRPr="00953054">
              <w:rPr>
                <w:b/>
                <w:bCs/>
                <w:sz w:val="22"/>
                <w:szCs w:val="22"/>
                <w:lang w:val="en-US"/>
              </w:rPr>
              <w:t>xxx</w:t>
            </w:r>
          </w:p>
        </w:tc>
      </w:tr>
    </w:tbl>
    <w:p w14:paraId="66292434" w14:textId="77777777" w:rsidR="00FE5C96" w:rsidRDefault="00FE5C96" w:rsidP="007558E2">
      <w:pPr>
        <w:spacing w:after="240"/>
        <w:rPr>
          <w:i/>
          <w:lang w:val="en-US"/>
        </w:rPr>
      </w:pPr>
    </w:p>
    <w:p w14:paraId="17AD1C3D" w14:textId="2995E770" w:rsidR="00987392" w:rsidRDefault="00DE7053" w:rsidP="007558E2">
      <w:pPr>
        <w:spacing w:after="240"/>
        <w:rPr>
          <w:i/>
          <w:lang w:val="en-US"/>
        </w:rPr>
      </w:pPr>
      <w:r w:rsidRPr="00FB6607">
        <w:rPr>
          <w:i/>
          <w:lang w:val="en-US"/>
        </w:rPr>
        <w:t>[Include a breakdown of the outstanding imprest as an annex to the notes</w:t>
      </w:r>
      <w:r w:rsidR="0030070D">
        <w:rPr>
          <w:i/>
          <w:lang w:val="en-US"/>
        </w:rPr>
        <w:t>]</w:t>
      </w:r>
      <w:r w:rsidRPr="00FB6607">
        <w:rPr>
          <w:i/>
          <w:lang w:val="en-US"/>
        </w:rPr>
        <w:t xml:space="preserve"> </w:t>
      </w:r>
    </w:p>
    <w:p w14:paraId="34C2A08C" w14:textId="3D3D2862" w:rsidR="00FB6607" w:rsidRPr="00EE45E3" w:rsidRDefault="00987392" w:rsidP="00EE45E3">
      <w:pPr>
        <w:autoSpaceDE/>
        <w:autoSpaceDN/>
        <w:rPr>
          <w:i/>
          <w:lang w:val="en-US"/>
        </w:rPr>
      </w:pPr>
      <w:r>
        <w:rPr>
          <w:i/>
          <w:lang w:val="en-US"/>
        </w:rPr>
        <w:br w:type="page"/>
      </w:r>
    </w:p>
    <w:p w14:paraId="1A217C8B" w14:textId="77777777" w:rsidR="00AF02F5" w:rsidRDefault="00AF02F5" w:rsidP="00A573A2">
      <w:pPr>
        <w:pStyle w:val="ListParagraph"/>
        <w:numPr>
          <w:ilvl w:val="0"/>
          <w:numId w:val="42"/>
        </w:numPr>
        <w:spacing w:line="360" w:lineRule="auto"/>
        <w:ind w:right="-20"/>
        <w:jc w:val="both"/>
        <w:rPr>
          <w:b/>
          <w:bCs/>
        </w:rPr>
      </w:pPr>
      <w:r w:rsidRPr="00AF02F5">
        <w:rPr>
          <w:b/>
          <w:bCs/>
        </w:rPr>
        <w:lastRenderedPageBreak/>
        <w:t>Receivables from Non-Exchange Transactions</w:t>
      </w:r>
    </w:p>
    <w:p w14:paraId="313454F4" w14:textId="77777777" w:rsidR="00514C39" w:rsidRPr="00AF02F5" w:rsidRDefault="00514C39" w:rsidP="00514C39">
      <w:pPr>
        <w:ind w:left="360"/>
        <w:rPr>
          <w:b/>
          <w:bC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31"/>
        <w:gridCol w:w="986"/>
        <w:gridCol w:w="765"/>
        <w:gridCol w:w="1824"/>
        <w:gridCol w:w="912"/>
      </w:tblGrid>
      <w:tr w:rsidR="000A75F5" w:rsidRPr="00953054" w14:paraId="035510AD" w14:textId="77777777" w:rsidTr="00AC3D5C">
        <w:trPr>
          <w:trHeight w:val="335"/>
        </w:trPr>
        <w:tc>
          <w:tcPr>
            <w:tcW w:w="2618" w:type="pct"/>
            <w:vMerge w:val="restart"/>
            <w:shd w:val="clear" w:color="auto" w:fill="0070C0"/>
            <w:vAlign w:val="center"/>
            <w:hideMark/>
          </w:tcPr>
          <w:p w14:paraId="2CC31D4A" w14:textId="77777777" w:rsidR="000A75F5" w:rsidRPr="00953054" w:rsidRDefault="000A75F5" w:rsidP="002122A0">
            <w:pPr>
              <w:autoSpaceDE/>
              <w:autoSpaceDN/>
              <w:spacing w:line="276" w:lineRule="auto"/>
              <w:jc w:val="both"/>
              <w:rPr>
                <w:b/>
                <w:bCs/>
                <w:sz w:val="22"/>
                <w:szCs w:val="22"/>
                <w:lang w:eastAsia="en-GB"/>
              </w:rPr>
            </w:pPr>
            <w:r w:rsidRPr="00953054">
              <w:rPr>
                <w:b/>
                <w:bCs/>
                <w:sz w:val="22"/>
                <w:szCs w:val="22"/>
                <w:lang w:val="en-US"/>
              </w:rPr>
              <w:t>Description</w:t>
            </w:r>
          </w:p>
        </w:tc>
        <w:tc>
          <w:tcPr>
            <w:tcW w:w="965" w:type="pct"/>
            <w:gridSpan w:val="2"/>
            <w:shd w:val="clear" w:color="auto" w:fill="0070C0"/>
            <w:vAlign w:val="center"/>
          </w:tcPr>
          <w:p w14:paraId="54475ADA" w14:textId="77777777" w:rsidR="000A75F5" w:rsidRPr="00953054" w:rsidRDefault="000A75F5" w:rsidP="00AC3D5C">
            <w:pPr>
              <w:autoSpaceDE/>
              <w:autoSpaceDN/>
              <w:spacing w:line="276" w:lineRule="auto"/>
              <w:jc w:val="center"/>
              <w:rPr>
                <w:b/>
                <w:bCs/>
                <w:sz w:val="22"/>
                <w:szCs w:val="22"/>
                <w:lang w:val="en-US"/>
              </w:rPr>
            </w:pPr>
            <w:r w:rsidRPr="00953054">
              <w:rPr>
                <w:b/>
                <w:bCs/>
                <w:color w:val="000000"/>
                <w:sz w:val="22"/>
                <w:szCs w:val="22"/>
                <w:lang w:val="en-US"/>
              </w:rPr>
              <w:t>Insert Current FY</w:t>
            </w:r>
          </w:p>
        </w:tc>
        <w:tc>
          <w:tcPr>
            <w:tcW w:w="1417" w:type="pct"/>
            <w:gridSpan w:val="2"/>
            <w:shd w:val="clear" w:color="auto" w:fill="0070C0"/>
            <w:noWrap/>
            <w:vAlign w:val="center"/>
          </w:tcPr>
          <w:p w14:paraId="50753529" w14:textId="77777777" w:rsidR="000A75F5" w:rsidRPr="00953054" w:rsidRDefault="000A75F5" w:rsidP="00AC3D5C">
            <w:pPr>
              <w:autoSpaceDE/>
              <w:autoSpaceDN/>
              <w:spacing w:line="276" w:lineRule="auto"/>
              <w:jc w:val="center"/>
              <w:rPr>
                <w:b/>
                <w:i/>
                <w:iCs/>
                <w:sz w:val="22"/>
                <w:szCs w:val="22"/>
                <w:lang w:val="en-US"/>
              </w:rPr>
            </w:pPr>
            <w:r w:rsidRPr="00953054">
              <w:rPr>
                <w:b/>
                <w:i/>
                <w:iCs/>
                <w:sz w:val="22"/>
                <w:szCs w:val="22"/>
                <w:lang w:val="en-US"/>
              </w:rPr>
              <w:t>Opening Statement</w:t>
            </w:r>
          </w:p>
          <w:p w14:paraId="3B85492D" w14:textId="77777777" w:rsidR="000A75F5" w:rsidRPr="00953054" w:rsidRDefault="000A75F5" w:rsidP="00AC3D5C">
            <w:pPr>
              <w:autoSpaceDE/>
              <w:autoSpaceDN/>
              <w:spacing w:line="276" w:lineRule="auto"/>
              <w:jc w:val="center"/>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0A75F5" w:rsidRPr="00953054" w14:paraId="06128CB1" w14:textId="77777777" w:rsidTr="00AC3D5C">
        <w:trPr>
          <w:trHeight w:val="335"/>
        </w:trPr>
        <w:tc>
          <w:tcPr>
            <w:tcW w:w="2618" w:type="pct"/>
            <w:vMerge/>
            <w:shd w:val="clear" w:color="auto" w:fill="0070C0"/>
            <w:vAlign w:val="bottom"/>
            <w:hideMark/>
          </w:tcPr>
          <w:p w14:paraId="716D81B4" w14:textId="77777777" w:rsidR="000A75F5" w:rsidRPr="00953054" w:rsidRDefault="000A75F5" w:rsidP="002122A0">
            <w:pPr>
              <w:autoSpaceDE/>
              <w:autoSpaceDN/>
              <w:spacing w:line="276" w:lineRule="auto"/>
              <w:jc w:val="both"/>
              <w:rPr>
                <w:b/>
                <w:bCs/>
                <w:sz w:val="22"/>
                <w:szCs w:val="22"/>
                <w:lang w:eastAsia="en-GB"/>
              </w:rPr>
            </w:pPr>
          </w:p>
        </w:tc>
        <w:tc>
          <w:tcPr>
            <w:tcW w:w="965" w:type="pct"/>
            <w:gridSpan w:val="2"/>
            <w:shd w:val="clear" w:color="auto" w:fill="0070C0"/>
            <w:vAlign w:val="center"/>
          </w:tcPr>
          <w:p w14:paraId="1115D3D3" w14:textId="77777777" w:rsidR="000A75F5" w:rsidRPr="00953054" w:rsidRDefault="000A75F5" w:rsidP="00AC3D5C">
            <w:pPr>
              <w:autoSpaceDE/>
              <w:autoSpaceDN/>
              <w:spacing w:line="276" w:lineRule="auto"/>
              <w:jc w:val="center"/>
              <w:rPr>
                <w:b/>
                <w:bCs/>
                <w:sz w:val="22"/>
                <w:szCs w:val="22"/>
                <w:lang w:val="en-US"/>
              </w:rPr>
            </w:pPr>
            <w:r w:rsidRPr="00953054">
              <w:rPr>
                <w:b/>
                <w:bCs/>
                <w:sz w:val="22"/>
                <w:szCs w:val="22"/>
                <w:lang w:val="en-US"/>
              </w:rPr>
              <w:t>Kshs</w:t>
            </w:r>
          </w:p>
        </w:tc>
        <w:tc>
          <w:tcPr>
            <w:tcW w:w="1417" w:type="pct"/>
            <w:gridSpan w:val="2"/>
            <w:shd w:val="clear" w:color="auto" w:fill="0070C0"/>
            <w:noWrap/>
            <w:vAlign w:val="center"/>
          </w:tcPr>
          <w:p w14:paraId="0D6C129B" w14:textId="77777777" w:rsidR="000A75F5" w:rsidRPr="00953054" w:rsidRDefault="000A75F5" w:rsidP="00AC3D5C">
            <w:pPr>
              <w:autoSpaceDE/>
              <w:autoSpaceDN/>
              <w:spacing w:line="276" w:lineRule="auto"/>
              <w:jc w:val="center"/>
              <w:rPr>
                <w:b/>
                <w:bCs/>
                <w:sz w:val="22"/>
                <w:szCs w:val="22"/>
                <w:lang w:val="en-US"/>
              </w:rPr>
            </w:pPr>
            <w:r w:rsidRPr="00953054">
              <w:rPr>
                <w:b/>
                <w:bCs/>
                <w:sz w:val="22"/>
                <w:szCs w:val="22"/>
                <w:lang w:val="en-US"/>
              </w:rPr>
              <w:t>Kshs</w:t>
            </w:r>
          </w:p>
        </w:tc>
      </w:tr>
      <w:tr w:rsidR="0043708B" w:rsidRPr="00953054" w14:paraId="5325C174" w14:textId="77777777" w:rsidTr="00AC3D5C">
        <w:trPr>
          <w:trHeight w:val="335"/>
        </w:trPr>
        <w:tc>
          <w:tcPr>
            <w:tcW w:w="2618" w:type="pct"/>
            <w:shd w:val="clear" w:color="auto" w:fill="auto"/>
            <w:vAlign w:val="bottom"/>
          </w:tcPr>
          <w:p w14:paraId="5EF6981C" w14:textId="4633E836" w:rsidR="0043708B" w:rsidRPr="00953054" w:rsidRDefault="0043708B" w:rsidP="0043708B">
            <w:pPr>
              <w:autoSpaceDE/>
              <w:autoSpaceDN/>
              <w:spacing w:line="276" w:lineRule="auto"/>
              <w:jc w:val="both"/>
              <w:rPr>
                <w:sz w:val="22"/>
                <w:szCs w:val="22"/>
                <w:lang w:eastAsia="en-GB"/>
              </w:rPr>
            </w:pPr>
            <w:r>
              <w:rPr>
                <w:sz w:val="22"/>
                <w:szCs w:val="22"/>
                <w:lang w:eastAsia="en-GB"/>
              </w:rPr>
              <w:t>Receivables</w:t>
            </w:r>
          </w:p>
        </w:tc>
        <w:tc>
          <w:tcPr>
            <w:tcW w:w="965" w:type="pct"/>
            <w:gridSpan w:val="2"/>
            <w:vAlign w:val="center"/>
          </w:tcPr>
          <w:p w14:paraId="35365240" w14:textId="23066DDB" w:rsidR="0043708B" w:rsidRPr="00953054" w:rsidRDefault="0043708B" w:rsidP="00AC3D5C">
            <w:pPr>
              <w:autoSpaceDE/>
              <w:autoSpaceDN/>
              <w:spacing w:line="276" w:lineRule="auto"/>
              <w:jc w:val="center"/>
              <w:rPr>
                <w:sz w:val="22"/>
                <w:szCs w:val="22"/>
                <w:lang w:val="en-US"/>
              </w:rPr>
            </w:pPr>
            <w:r>
              <w:rPr>
                <w:sz w:val="22"/>
                <w:szCs w:val="22"/>
                <w:lang w:val="en-US"/>
              </w:rPr>
              <w:t>xxx</w:t>
            </w:r>
          </w:p>
        </w:tc>
        <w:tc>
          <w:tcPr>
            <w:tcW w:w="1417" w:type="pct"/>
            <w:gridSpan w:val="2"/>
            <w:shd w:val="clear" w:color="auto" w:fill="auto"/>
            <w:noWrap/>
            <w:vAlign w:val="center"/>
          </w:tcPr>
          <w:p w14:paraId="7FFE2030" w14:textId="48B12E5E" w:rsidR="0043708B" w:rsidRPr="00953054" w:rsidRDefault="0043708B" w:rsidP="00AC3D5C">
            <w:pPr>
              <w:autoSpaceDE/>
              <w:autoSpaceDN/>
              <w:spacing w:line="276" w:lineRule="auto"/>
              <w:jc w:val="center"/>
              <w:rPr>
                <w:sz w:val="22"/>
                <w:szCs w:val="22"/>
                <w:lang w:val="en-US"/>
              </w:rPr>
            </w:pPr>
            <w:r>
              <w:rPr>
                <w:sz w:val="22"/>
                <w:szCs w:val="22"/>
                <w:lang w:val="en-US"/>
              </w:rPr>
              <w:t>xx</w:t>
            </w:r>
          </w:p>
        </w:tc>
      </w:tr>
      <w:tr w:rsidR="0043708B" w:rsidRPr="00953054" w14:paraId="7284B0BE" w14:textId="77777777" w:rsidTr="00AC3D5C">
        <w:trPr>
          <w:trHeight w:val="335"/>
        </w:trPr>
        <w:tc>
          <w:tcPr>
            <w:tcW w:w="2618" w:type="pct"/>
            <w:shd w:val="clear" w:color="auto" w:fill="auto"/>
            <w:vAlign w:val="bottom"/>
            <w:hideMark/>
          </w:tcPr>
          <w:p w14:paraId="10AC279D" w14:textId="77777777" w:rsidR="0043708B" w:rsidRPr="00953054" w:rsidRDefault="0043708B" w:rsidP="0043708B">
            <w:pPr>
              <w:autoSpaceDE/>
              <w:autoSpaceDN/>
              <w:spacing w:line="276" w:lineRule="auto"/>
              <w:jc w:val="both"/>
              <w:rPr>
                <w:sz w:val="22"/>
                <w:szCs w:val="22"/>
                <w:lang w:val="en-US"/>
              </w:rPr>
            </w:pPr>
            <w:r w:rsidRPr="00953054">
              <w:rPr>
                <w:sz w:val="22"/>
                <w:szCs w:val="22"/>
                <w:lang w:eastAsia="en-GB"/>
              </w:rPr>
              <w:t>Other debtors (non-exchange transactions)</w:t>
            </w:r>
          </w:p>
        </w:tc>
        <w:tc>
          <w:tcPr>
            <w:tcW w:w="965" w:type="pct"/>
            <w:gridSpan w:val="2"/>
            <w:vAlign w:val="center"/>
          </w:tcPr>
          <w:p w14:paraId="37786630"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xxx</w:t>
            </w:r>
          </w:p>
        </w:tc>
        <w:tc>
          <w:tcPr>
            <w:tcW w:w="1417" w:type="pct"/>
            <w:gridSpan w:val="2"/>
            <w:shd w:val="clear" w:color="auto" w:fill="auto"/>
            <w:noWrap/>
            <w:vAlign w:val="center"/>
            <w:hideMark/>
          </w:tcPr>
          <w:p w14:paraId="20F5031A"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xxx</w:t>
            </w:r>
          </w:p>
        </w:tc>
      </w:tr>
      <w:tr w:rsidR="0043708B" w:rsidRPr="00953054" w14:paraId="4C1F8D52" w14:textId="77777777" w:rsidTr="00AC3D5C">
        <w:trPr>
          <w:trHeight w:val="335"/>
        </w:trPr>
        <w:tc>
          <w:tcPr>
            <w:tcW w:w="2618" w:type="pct"/>
            <w:shd w:val="clear" w:color="auto" w:fill="auto"/>
            <w:noWrap/>
            <w:vAlign w:val="bottom"/>
            <w:hideMark/>
          </w:tcPr>
          <w:p w14:paraId="677D60FB" w14:textId="77777777" w:rsidR="0043708B" w:rsidRPr="00953054" w:rsidRDefault="0043708B" w:rsidP="0043708B">
            <w:pPr>
              <w:autoSpaceDE/>
              <w:autoSpaceDN/>
              <w:spacing w:line="276" w:lineRule="auto"/>
              <w:jc w:val="both"/>
              <w:rPr>
                <w:sz w:val="22"/>
                <w:szCs w:val="22"/>
                <w:lang w:val="en-US"/>
              </w:rPr>
            </w:pPr>
            <w:r w:rsidRPr="00953054">
              <w:rPr>
                <w:sz w:val="22"/>
                <w:szCs w:val="22"/>
                <w:lang w:eastAsia="en-GB"/>
              </w:rPr>
              <w:t>Less: impairment allowance</w:t>
            </w:r>
          </w:p>
        </w:tc>
        <w:tc>
          <w:tcPr>
            <w:tcW w:w="965" w:type="pct"/>
            <w:gridSpan w:val="2"/>
            <w:vAlign w:val="center"/>
          </w:tcPr>
          <w:p w14:paraId="4FFE760B"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(xxx)</w:t>
            </w:r>
          </w:p>
        </w:tc>
        <w:tc>
          <w:tcPr>
            <w:tcW w:w="1417" w:type="pct"/>
            <w:gridSpan w:val="2"/>
            <w:shd w:val="clear" w:color="auto" w:fill="auto"/>
            <w:noWrap/>
            <w:vAlign w:val="center"/>
            <w:hideMark/>
          </w:tcPr>
          <w:p w14:paraId="70035D4F"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(xxx)</w:t>
            </w:r>
          </w:p>
        </w:tc>
      </w:tr>
      <w:tr w:rsidR="0043708B" w:rsidRPr="00953054" w14:paraId="2F57780E" w14:textId="77777777" w:rsidTr="00AC3D5C">
        <w:trPr>
          <w:trHeight w:val="335"/>
        </w:trPr>
        <w:tc>
          <w:tcPr>
            <w:tcW w:w="2618" w:type="pct"/>
            <w:shd w:val="clear" w:color="auto" w:fill="auto"/>
            <w:noWrap/>
            <w:vAlign w:val="bottom"/>
            <w:hideMark/>
          </w:tcPr>
          <w:p w14:paraId="717D52BC" w14:textId="6E83E4BF" w:rsidR="0043708B" w:rsidRPr="00953054" w:rsidRDefault="0043708B" w:rsidP="0043708B">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 xml:space="preserve">receivables </w:t>
            </w:r>
          </w:p>
        </w:tc>
        <w:tc>
          <w:tcPr>
            <w:tcW w:w="965" w:type="pct"/>
            <w:gridSpan w:val="2"/>
            <w:vAlign w:val="center"/>
          </w:tcPr>
          <w:p w14:paraId="6FDBEF3B" w14:textId="77777777" w:rsidR="0043708B" w:rsidRPr="00953054" w:rsidRDefault="0043708B" w:rsidP="00AC3D5C">
            <w:pPr>
              <w:autoSpaceDE/>
              <w:autoSpaceDN/>
              <w:spacing w:line="276" w:lineRule="auto"/>
              <w:jc w:val="center"/>
              <w:rPr>
                <w:b/>
                <w:bCs/>
                <w:sz w:val="22"/>
                <w:szCs w:val="22"/>
                <w:lang w:val="en-US"/>
              </w:rPr>
            </w:pPr>
            <w:r w:rsidRPr="00953054">
              <w:rPr>
                <w:b/>
                <w:bCs/>
                <w:sz w:val="22"/>
                <w:szCs w:val="22"/>
                <w:lang w:val="en-US"/>
              </w:rPr>
              <w:t>xxx</w:t>
            </w:r>
          </w:p>
        </w:tc>
        <w:tc>
          <w:tcPr>
            <w:tcW w:w="1417" w:type="pct"/>
            <w:gridSpan w:val="2"/>
            <w:shd w:val="clear" w:color="auto" w:fill="auto"/>
            <w:noWrap/>
            <w:vAlign w:val="center"/>
            <w:hideMark/>
          </w:tcPr>
          <w:p w14:paraId="63758AB7" w14:textId="77777777" w:rsidR="0043708B" w:rsidRPr="00953054" w:rsidRDefault="0043708B" w:rsidP="00AC3D5C">
            <w:pPr>
              <w:autoSpaceDE/>
              <w:autoSpaceDN/>
              <w:spacing w:line="276" w:lineRule="auto"/>
              <w:jc w:val="center"/>
              <w:rPr>
                <w:b/>
                <w:bCs/>
                <w:sz w:val="22"/>
                <w:szCs w:val="22"/>
                <w:lang w:val="en-US"/>
              </w:rPr>
            </w:pPr>
            <w:r w:rsidRPr="00953054">
              <w:rPr>
                <w:b/>
                <w:bCs/>
                <w:sz w:val="22"/>
                <w:szCs w:val="22"/>
                <w:lang w:val="en-US"/>
              </w:rPr>
              <w:t>xxx</w:t>
            </w:r>
          </w:p>
        </w:tc>
      </w:tr>
      <w:tr w:rsidR="0043708B" w:rsidRPr="00953054" w14:paraId="44DA2322" w14:textId="77777777" w:rsidTr="00AC3D5C">
        <w:trPr>
          <w:trHeight w:val="335"/>
        </w:trPr>
        <w:tc>
          <w:tcPr>
            <w:tcW w:w="2618" w:type="pct"/>
            <w:shd w:val="clear" w:color="auto" w:fill="auto"/>
            <w:noWrap/>
            <w:vAlign w:val="bottom"/>
          </w:tcPr>
          <w:p w14:paraId="49A5884D" w14:textId="77777777" w:rsidR="0043708B" w:rsidRPr="00953054" w:rsidRDefault="0043708B" w:rsidP="0043708B">
            <w:pPr>
              <w:autoSpaceDE/>
              <w:autoSpaceDN/>
              <w:spacing w:line="276" w:lineRule="auto"/>
              <w:jc w:val="both"/>
              <w:rPr>
                <w:b/>
                <w:bCs/>
                <w:sz w:val="22"/>
                <w:szCs w:val="22"/>
                <w:lang w:eastAsia="en-GB"/>
              </w:rPr>
            </w:pPr>
          </w:p>
        </w:tc>
        <w:tc>
          <w:tcPr>
            <w:tcW w:w="965" w:type="pct"/>
            <w:gridSpan w:val="2"/>
            <w:vAlign w:val="center"/>
          </w:tcPr>
          <w:p w14:paraId="6E6ADC4B" w14:textId="77777777" w:rsidR="0043708B" w:rsidRPr="00953054" w:rsidRDefault="0043708B" w:rsidP="00AC3D5C">
            <w:pPr>
              <w:autoSpaceDE/>
              <w:autoSpaceDN/>
              <w:spacing w:line="276" w:lineRule="auto"/>
              <w:jc w:val="center"/>
              <w:rPr>
                <w:b/>
                <w:bCs/>
                <w:sz w:val="22"/>
                <w:szCs w:val="22"/>
                <w:lang w:val="en-US"/>
              </w:rPr>
            </w:pPr>
          </w:p>
        </w:tc>
        <w:tc>
          <w:tcPr>
            <w:tcW w:w="1417" w:type="pct"/>
            <w:gridSpan w:val="2"/>
            <w:shd w:val="clear" w:color="auto" w:fill="auto"/>
            <w:noWrap/>
            <w:vAlign w:val="center"/>
          </w:tcPr>
          <w:p w14:paraId="14921FC9" w14:textId="77777777" w:rsidR="0043708B" w:rsidRPr="00953054" w:rsidRDefault="0043708B" w:rsidP="00AC3D5C">
            <w:pPr>
              <w:autoSpaceDE/>
              <w:autoSpaceDN/>
              <w:spacing w:line="276" w:lineRule="auto"/>
              <w:jc w:val="center"/>
              <w:rPr>
                <w:b/>
                <w:bCs/>
                <w:sz w:val="22"/>
                <w:szCs w:val="22"/>
                <w:lang w:val="en-US"/>
              </w:rPr>
            </w:pPr>
          </w:p>
        </w:tc>
      </w:tr>
      <w:tr w:rsidR="0043708B" w:rsidRPr="00953054" w14:paraId="46BBE933" w14:textId="77777777" w:rsidTr="00AC3D5C">
        <w:trPr>
          <w:trHeight w:val="335"/>
        </w:trPr>
        <w:tc>
          <w:tcPr>
            <w:tcW w:w="2618" w:type="pct"/>
            <w:shd w:val="clear" w:color="auto" w:fill="auto"/>
            <w:noWrap/>
            <w:vAlign w:val="bottom"/>
          </w:tcPr>
          <w:p w14:paraId="7F82A345" w14:textId="77777777" w:rsidR="0043708B" w:rsidRPr="00953054" w:rsidRDefault="0043708B" w:rsidP="0043708B">
            <w:pPr>
              <w:autoSpaceDE/>
              <w:autoSpaceDN/>
              <w:spacing w:line="276" w:lineRule="auto"/>
              <w:jc w:val="both"/>
              <w:rPr>
                <w:b/>
                <w:bCs/>
                <w:sz w:val="22"/>
                <w:szCs w:val="22"/>
                <w:lang w:eastAsia="en-GB"/>
              </w:rPr>
            </w:pPr>
            <w:r w:rsidRPr="00953054">
              <w:rPr>
                <w:b/>
                <w:bCs/>
                <w:sz w:val="22"/>
                <w:szCs w:val="22"/>
                <w:lang w:eastAsia="en-GB"/>
              </w:rPr>
              <w:t xml:space="preserve">Ageing Analysis- Receivables from non- </w:t>
            </w:r>
          </w:p>
          <w:p w14:paraId="51BE78B0" w14:textId="77777777" w:rsidR="0043708B" w:rsidRPr="00953054" w:rsidRDefault="0043708B" w:rsidP="0043708B">
            <w:pPr>
              <w:autoSpaceDE/>
              <w:autoSpaceDN/>
              <w:spacing w:line="276" w:lineRule="auto"/>
              <w:jc w:val="both"/>
              <w:rPr>
                <w:b/>
                <w:bCs/>
                <w:sz w:val="22"/>
                <w:szCs w:val="22"/>
                <w:lang w:eastAsia="en-GB"/>
              </w:rPr>
            </w:pPr>
            <w:r w:rsidRPr="00953054">
              <w:rPr>
                <w:b/>
                <w:bCs/>
                <w:sz w:val="22"/>
                <w:szCs w:val="22"/>
                <w:lang w:eastAsia="en-GB"/>
              </w:rPr>
              <w:t>exchange transactions</w:t>
            </w:r>
          </w:p>
        </w:tc>
        <w:tc>
          <w:tcPr>
            <w:tcW w:w="529" w:type="pct"/>
            <w:vAlign w:val="center"/>
          </w:tcPr>
          <w:p w14:paraId="1328E410" w14:textId="77777777" w:rsidR="0043708B" w:rsidRPr="00953054" w:rsidRDefault="0043708B" w:rsidP="00AC3D5C">
            <w:pPr>
              <w:autoSpaceDE/>
              <w:autoSpaceDN/>
              <w:spacing w:line="276" w:lineRule="auto"/>
              <w:jc w:val="center"/>
              <w:rPr>
                <w:b/>
                <w:bCs/>
                <w:color w:val="000000"/>
                <w:sz w:val="22"/>
                <w:szCs w:val="22"/>
                <w:lang w:val="en-US"/>
              </w:rPr>
            </w:pPr>
            <w:r w:rsidRPr="00953054">
              <w:rPr>
                <w:b/>
                <w:bCs/>
                <w:color w:val="000000"/>
                <w:sz w:val="22"/>
                <w:szCs w:val="22"/>
                <w:lang w:val="en-US"/>
              </w:rPr>
              <w:t>Insert Current FY</w:t>
            </w:r>
          </w:p>
        </w:tc>
        <w:tc>
          <w:tcPr>
            <w:tcW w:w="436" w:type="pct"/>
            <w:vAlign w:val="center"/>
          </w:tcPr>
          <w:p w14:paraId="22C1F169" w14:textId="77777777" w:rsidR="0043708B" w:rsidRPr="00953054" w:rsidRDefault="0043708B" w:rsidP="00AC3D5C">
            <w:pPr>
              <w:autoSpaceDE/>
              <w:autoSpaceDN/>
              <w:spacing w:line="276" w:lineRule="auto"/>
              <w:jc w:val="center"/>
              <w:rPr>
                <w:b/>
                <w:bCs/>
                <w:sz w:val="22"/>
                <w:szCs w:val="22"/>
                <w:lang w:val="en-US"/>
              </w:rPr>
            </w:pPr>
            <w:r w:rsidRPr="00953054">
              <w:rPr>
                <w:b/>
                <w:bCs/>
                <w:sz w:val="22"/>
                <w:szCs w:val="22"/>
                <w:lang w:val="en-US"/>
              </w:rPr>
              <w:t>% of the total</w:t>
            </w:r>
          </w:p>
        </w:tc>
        <w:tc>
          <w:tcPr>
            <w:tcW w:w="902" w:type="pct"/>
            <w:shd w:val="clear" w:color="auto" w:fill="auto"/>
            <w:noWrap/>
            <w:vAlign w:val="center"/>
          </w:tcPr>
          <w:p w14:paraId="05571A72" w14:textId="77777777" w:rsidR="0043708B" w:rsidRPr="00953054" w:rsidRDefault="0043708B" w:rsidP="00AC3D5C">
            <w:pPr>
              <w:autoSpaceDE/>
              <w:autoSpaceDN/>
              <w:spacing w:line="276" w:lineRule="auto"/>
              <w:jc w:val="center"/>
              <w:rPr>
                <w:b/>
                <w:bCs/>
                <w:sz w:val="22"/>
                <w:szCs w:val="22"/>
                <w:lang w:val="en-US"/>
              </w:rPr>
            </w:pPr>
            <w:r>
              <w:rPr>
                <w:b/>
                <w:bCs/>
                <w:sz w:val="22"/>
                <w:szCs w:val="22"/>
                <w:lang w:val="en-US"/>
              </w:rPr>
              <w:t>Opening Balance</w:t>
            </w:r>
          </w:p>
        </w:tc>
        <w:tc>
          <w:tcPr>
            <w:tcW w:w="515" w:type="pct"/>
            <w:shd w:val="clear" w:color="auto" w:fill="auto"/>
            <w:vAlign w:val="center"/>
          </w:tcPr>
          <w:p w14:paraId="799E3DF5" w14:textId="77777777" w:rsidR="0043708B" w:rsidRPr="00953054" w:rsidRDefault="0043708B" w:rsidP="00AC3D5C">
            <w:pPr>
              <w:autoSpaceDE/>
              <w:autoSpaceDN/>
              <w:spacing w:line="276" w:lineRule="auto"/>
              <w:jc w:val="center"/>
              <w:rPr>
                <w:b/>
                <w:bCs/>
                <w:sz w:val="22"/>
                <w:szCs w:val="22"/>
                <w:lang w:val="en-US"/>
              </w:rPr>
            </w:pPr>
            <w:r w:rsidRPr="00953054">
              <w:rPr>
                <w:b/>
                <w:bCs/>
                <w:sz w:val="22"/>
                <w:szCs w:val="22"/>
                <w:lang w:val="en-US"/>
              </w:rPr>
              <w:t>% of the total</w:t>
            </w:r>
          </w:p>
        </w:tc>
      </w:tr>
      <w:tr w:rsidR="0043708B" w:rsidRPr="00953054" w14:paraId="6C0052DC" w14:textId="77777777" w:rsidTr="00AC3D5C">
        <w:trPr>
          <w:trHeight w:val="256"/>
        </w:trPr>
        <w:tc>
          <w:tcPr>
            <w:tcW w:w="2618" w:type="pct"/>
            <w:shd w:val="clear" w:color="auto" w:fill="auto"/>
            <w:noWrap/>
            <w:vAlign w:val="bottom"/>
          </w:tcPr>
          <w:p w14:paraId="31EE137C" w14:textId="77777777" w:rsidR="0043708B" w:rsidRPr="00953054" w:rsidRDefault="0043708B" w:rsidP="0043708B">
            <w:pPr>
              <w:autoSpaceDE/>
              <w:autoSpaceDN/>
              <w:spacing w:line="276" w:lineRule="auto"/>
              <w:jc w:val="both"/>
              <w:rPr>
                <w:sz w:val="22"/>
                <w:szCs w:val="22"/>
                <w:lang w:eastAsia="en-GB"/>
              </w:rPr>
            </w:pPr>
            <w:r w:rsidRPr="00953054">
              <w:rPr>
                <w:sz w:val="22"/>
                <w:szCs w:val="22"/>
                <w:lang w:eastAsia="en-GB"/>
              </w:rPr>
              <w:t>Less than 1 year</w:t>
            </w:r>
          </w:p>
        </w:tc>
        <w:tc>
          <w:tcPr>
            <w:tcW w:w="529" w:type="pct"/>
            <w:vAlign w:val="center"/>
          </w:tcPr>
          <w:p w14:paraId="156E3A3E"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xxx</w:t>
            </w:r>
          </w:p>
        </w:tc>
        <w:tc>
          <w:tcPr>
            <w:tcW w:w="436" w:type="pct"/>
            <w:vAlign w:val="center"/>
          </w:tcPr>
          <w:p w14:paraId="40BD06DC"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w:t>
            </w:r>
          </w:p>
        </w:tc>
        <w:tc>
          <w:tcPr>
            <w:tcW w:w="902" w:type="pct"/>
            <w:shd w:val="clear" w:color="auto" w:fill="auto"/>
            <w:noWrap/>
            <w:vAlign w:val="center"/>
          </w:tcPr>
          <w:p w14:paraId="2EBCF173"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xxx</w:t>
            </w:r>
          </w:p>
        </w:tc>
        <w:tc>
          <w:tcPr>
            <w:tcW w:w="515" w:type="pct"/>
            <w:shd w:val="clear" w:color="auto" w:fill="auto"/>
            <w:vAlign w:val="center"/>
          </w:tcPr>
          <w:p w14:paraId="2187A637"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w:t>
            </w:r>
          </w:p>
        </w:tc>
      </w:tr>
      <w:tr w:rsidR="0043708B" w:rsidRPr="00953054" w14:paraId="2BD08A0C" w14:textId="77777777" w:rsidTr="00AC3D5C">
        <w:trPr>
          <w:trHeight w:val="335"/>
        </w:trPr>
        <w:tc>
          <w:tcPr>
            <w:tcW w:w="2618" w:type="pct"/>
            <w:shd w:val="clear" w:color="auto" w:fill="auto"/>
            <w:noWrap/>
            <w:vAlign w:val="bottom"/>
          </w:tcPr>
          <w:p w14:paraId="6377BBAE" w14:textId="77777777" w:rsidR="0043708B" w:rsidRPr="00953054" w:rsidRDefault="0043708B" w:rsidP="0043708B">
            <w:pPr>
              <w:autoSpaceDE/>
              <w:autoSpaceDN/>
              <w:spacing w:line="276" w:lineRule="auto"/>
              <w:jc w:val="both"/>
              <w:rPr>
                <w:sz w:val="22"/>
                <w:szCs w:val="22"/>
                <w:lang w:eastAsia="en-GB"/>
              </w:rPr>
            </w:pPr>
            <w:r w:rsidRPr="00953054">
              <w:rPr>
                <w:sz w:val="22"/>
                <w:szCs w:val="22"/>
                <w:lang w:eastAsia="en-GB"/>
              </w:rPr>
              <w:t>Between 1-2 years</w:t>
            </w:r>
          </w:p>
        </w:tc>
        <w:tc>
          <w:tcPr>
            <w:tcW w:w="529" w:type="pct"/>
            <w:vAlign w:val="center"/>
          </w:tcPr>
          <w:p w14:paraId="0367E27F"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xxx</w:t>
            </w:r>
          </w:p>
        </w:tc>
        <w:tc>
          <w:tcPr>
            <w:tcW w:w="436" w:type="pct"/>
            <w:vAlign w:val="center"/>
          </w:tcPr>
          <w:p w14:paraId="4368E546"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w:t>
            </w:r>
          </w:p>
        </w:tc>
        <w:tc>
          <w:tcPr>
            <w:tcW w:w="902" w:type="pct"/>
            <w:shd w:val="clear" w:color="auto" w:fill="auto"/>
            <w:noWrap/>
            <w:vAlign w:val="center"/>
          </w:tcPr>
          <w:p w14:paraId="2A307EAE"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xxx</w:t>
            </w:r>
          </w:p>
        </w:tc>
        <w:tc>
          <w:tcPr>
            <w:tcW w:w="515" w:type="pct"/>
            <w:shd w:val="clear" w:color="auto" w:fill="auto"/>
            <w:vAlign w:val="center"/>
          </w:tcPr>
          <w:p w14:paraId="2178A14B"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w:t>
            </w:r>
          </w:p>
        </w:tc>
      </w:tr>
      <w:tr w:rsidR="0043708B" w:rsidRPr="00953054" w14:paraId="67A78F54" w14:textId="77777777" w:rsidTr="00AC3D5C">
        <w:trPr>
          <w:trHeight w:val="179"/>
        </w:trPr>
        <w:tc>
          <w:tcPr>
            <w:tcW w:w="2618" w:type="pct"/>
            <w:shd w:val="clear" w:color="auto" w:fill="auto"/>
            <w:noWrap/>
            <w:vAlign w:val="bottom"/>
          </w:tcPr>
          <w:p w14:paraId="7A4CB2FE" w14:textId="77777777" w:rsidR="0043708B" w:rsidRPr="00953054" w:rsidRDefault="0043708B" w:rsidP="0043708B">
            <w:pPr>
              <w:autoSpaceDE/>
              <w:autoSpaceDN/>
              <w:spacing w:line="276" w:lineRule="auto"/>
              <w:jc w:val="both"/>
              <w:rPr>
                <w:sz w:val="22"/>
                <w:szCs w:val="22"/>
                <w:lang w:eastAsia="en-GB"/>
              </w:rPr>
            </w:pPr>
            <w:r w:rsidRPr="00953054">
              <w:rPr>
                <w:sz w:val="22"/>
                <w:szCs w:val="22"/>
                <w:lang w:eastAsia="en-GB"/>
              </w:rPr>
              <w:t>Over 3 years</w:t>
            </w:r>
          </w:p>
        </w:tc>
        <w:tc>
          <w:tcPr>
            <w:tcW w:w="529" w:type="pct"/>
            <w:vAlign w:val="center"/>
          </w:tcPr>
          <w:p w14:paraId="6B7BA2CC" w14:textId="2645272F" w:rsidR="0043708B" w:rsidRDefault="0043708B" w:rsidP="00AC3D5C">
            <w:pPr>
              <w:autoSpaceDE/>
              <w:autoSpaceDN/>
              <w:spacing w:line="276" w:lineRule="auto"/>
              <w:jc w:val="center"/>
              <w:rPr>
                <w:sz w:val="22"/>
                <w:szCs w:val="22"/>
                <w:lang w:val="en-US"/>
              </w:rPr>
            </w:pPr>
            <w:r w:rsidRPr="00953054">
              <w:rPr>
                <w:sz w:val="22"/>
                <w:szCs w:val="22"/>
                <w:lang w:val="en-US"/>
              </w:rPr>
              <w:t>xxx</w:t>
            </w:r>
          </w:p>
        </w:tc>
        <w:tc>
          <w:tcPr>
            <w:tcW w:w="436" w:type="pct"/>
            <w:vAlign w:val="center"/>
          </w:tcPr>
          <w:p w14:paraId="012154F0"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w:t>
            </w:r>
          </w:p>
        </w:tc>
        <w:tc>
          <w:tcPr>
            <w:tcW w:w="902" w:type="pct"/>
            <w:shd w:val="clear" w:color="auto" w:fill="auto"/>
            <w:noWrap/>
            <w:vAlign w:val="center"/>
          </w:tcPr>
          <w:p w14:paraId="76C43328"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xxx</w:t>
            </w:r>
          </w:p>
        </w:tc>
        <w:tc>
          <w:tcPr>
            <w:tcW w:w="515" w:type="pct"/>
            <w:shd w:val="clear" w:color="auto" w:fill="auto"/>
            <w:vAlign w:val="center"/>
          </w:tcPr>
          <w:p w14:paraId="5FEB79AB"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w:t>
            </w:r>
          </w:p>
        </w:tc>
      </w:tr>
      <w:tr w:rsidR="0043708B" w:rsidRPr="00953054" w14:paraId="362700FF" w14:textId="77777777" w:rsidTr="00AC3D5C">
        <w:trPr>
          <w:trHeight w:val="335"/>
        </w:trPr>
        <w:tc>
          <w:tcPr>
            <w:tcW w:w="2618" w:type="pct"/>
            <w:shd w:val="clear" w:color="auto" w:fill="auto"/>
            <w:noWrap/>
            <w:vAlign w:val="bottom"/>
          </w:tcPr>
          <w:p w14:paraId="22326D2C" w14:textId="77777777" w:rsidR="0043708B" w:rsidRPr="00953054" w:rsidRDefault="0043708B" w:rsidP="0043708B">
            <w:pPr>
              <w:autoSpaceDE/>
              <w:autoSpaceDN/>
              <w:spacing w:line="276" w:lineRule="auto"/>
              <w:jc w:val="both"/>
              <w:rPr>
                <w:b/>
                <w:bCs/>
                <w:sz w:val="22"/>
                <w:szCs w:val="22"/>
                <w:lang w:eastAsia="en-GB"/>
              </w:rPr>
            </w:pPr>
            <w:r w:rsidRPr="00953054">
              <w:rPr>
                <w:b/>
                <w:bCs/>
                <w:sz w:val="22"/>
                <w:szCs w:val="22"/>
                <w:lang w:eastAsia="en-GB"/>
              </w:rPr>
              <w:t>Total</w:t>
            </w:r>
          </w:p>
        </w:tc>
        <w:tc>
          <w:tcPr>
            <w:tcW w:w="529" w:type="pct"/>
            <w:vAlign w:val="center"/>
          </w:tcPr>
          <w:p w14:paraId="0392FACB"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xxx</w:t>
            </w:r>
          </w:p>
        </w:tc>
        <w:tc>
          <w:tcPr>
            <w:tcW w:w="436" w:type="pct"/>
            <w:vAlign w:val="center"/>
          </w:tcPr>
          <w:p w14:paraId="38ABEE00"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w:t>
            </w:r>
          </w:p>
        </w:tc>
        <w:tc>
          <w:tcPr>
            <w:tcW w:w="902" w:type="pct"/>
            <w:shd w:val="clear" w:color="auto" w:fill="auto"/>
            <w:noWrap/>
            <w:vAlign w:val="center"/>
          </w:tcPr>
          <w:p w14:paraId="36D64EF1"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xxx</w:t>
            </w:r>
          </w:p>
        </w:tc>
        <w:tc>
          <w:tcPr>
            <w:tcW w:w="515" w:type="pct"/>
            <w:shd w:val="clear" w:color="auto" w:fill="auto"/>
            <w:vAlign w:val="center"/>
          </w:tcPr>
          <w:p w14:paraId="569F3E54" w14:textId="77777777" w:rsidR="0043708B" w:rsidRPr="00953054" w:rsidRDefault="0043708B" w:rsidP="00AC3D5C">
            <w:pPr>
              <w:autoSpaceDE/>
              <w:autoSpaceDN/>
              <w:spacing w:line="276" w:lineRule="auto"/>
              <w:jc w:val="center"/>
              <w:rPr>
                <w:sz w:val="22"/>
                <w:szCs w:val="22"/>
                <w:lang w:val="en-US"/>
              </w:rPr>
            </w:pPr>
            <w:r w:rsidRPr="00953054">
              <w:rPr>
                <w:sz w:val="22"/>
                <w:szCs w:val="22"/>
                <w:lang w:val="en-US"/>
              </w:rPr>
              <w:t>%</w:t>
            </w:r>
          </w:p>
        </w:tc>
      </w:tr>
    </w:tbl>
    <w:p w14:paraId="24F9DCD1" w14:textId="77777777" w:rsidR="00C8694D" w:rsidRDefault="00C8694D" w:rsidP="007558E2">
      <w:pPr>
        <w:pStyle w:val="Header"/>
        <w:tabs>
          <w:tab w:val="clear" w:pos="4320"/>
          <w:tab w:val="clear" w:pos="8640"/>
          <w:tab w:val="decimal" w:pos="5760"/>
          <w:tab w:val="decimal" w:pos="7200"/>
          <w:tab w:val="decimal" w:pos="7938"/>
          <w:tab w:val="decimal" w:pos="9000"/>
        </w:tabs>
        <w:spacing w:after="240"/>
        <w:rPr>
          <w:i/>
        </w:rPr>
      </w:pPr>
    </w:p>
    <w:p w14:paraId="2F92814A" w14:textId="77777777" w:rsidR="00514C39" w:rsidRDefault="00514C39" w:rsidP="00AD5B89">
      <w:pPr>
        <w:pStyle w:val="ListParagraph"/>
        <w:numPr>
          <w:ilvl w:val="0"/>
          <w:numId w:val="26"/>
        </w:numPr>
        <w:autoSpaceDE/>
        <w:autoSpaceDN/>
        <w:spacing w:line="360" w:lineRule="auto"/>
        <w:ind w:right="-302"/>
        <w:jc w:val="both"/>
        <w:rPr>
          <w:b/>
          <w:bCs/>
          <w:sz w:val="22"/>
          <w:szCs w:val="22"/>
          <w:lang w:eastAsia="en-GB"/>
        </w:rPr>
      </w:pPr>
      <w:r w:rsidRPr="00953054">
        <w:rPr>
          <w:b/>
          <w:bCs/>
          <w:sz w:val="22"/>
          <w:szCs w:val="22"/>
          <w:lang w:eastAsia="en-GB"/>
        </w:rPr>
        <w:t>Reconciliation for Impairment Allowance on Receivables from Non-Exchange Transactions</w:t>
      </w:r>
    </w:p>
    <w:p w14:paraId="162D4C61" w14:textId="77777777" w:rsidR="006F754F" w:rsidRPr="00953054" w:rsidRDefault="006F754F" w:rsidP="006F754F">
      <w:pPr>
        <w:pStyle w:val="ListParagraph"/>
        <w:autoSpaceDE/>
        <w:autoSpaceDN/>
        <w:spacing w:line="360" w:lineRule="auto"/>
        <w:ind w:left="360" w:right="-302"/>
        <w:jc w:val="both"/>
        <w:rPr>
          <w:b/>
          <w:bCs/>
          <w:sz w:val="22"/>
          <w:szCs w:val="22"/>
          <w:lang w:eastAsia="en-GB"/>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61"/>
        <w:gridCol w:w="123"/>
        <w:gridCol w:w="2234"/>
      </w:tblGrid>
      <w:tr w:rsidR="006F754F" w:rsidRPr="00953054" w14:paraId="0DFCB336" w14:textId="77777777" w:rsidTr="002122A0">
        <w:trPr>
          <w:trHeight w:val="340"/>
        </w:trPr>
        <w:tc>
          <w:tcPr>
            <w:tcW w:w="373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3F46E247" w14:textId="77777777" w:rsidR="006F754F" w:rsidRPr="00953054" w:rsidRDefault="006F754F" w:rsidP="002122A0">
            <w:pPr>
              <w:autoSpaceDE/>
              <w:autoSpaceDN/>
              <w:spacing w:line="276" w:lineRule="auto"/>
              <w:jc w:val="both"/>
              <w:rPr>
                <w:b/>
                <w:bCs/>
                <w:sz w:val="22"/>
                <w:szCs w:val="22"/>
                <w:lang w:eastAsia="en-GB"/>
              </w:rPr>
            </w:pPr>
            <w:r w:rsidRPr="00953054">
              <w:rPr>
                <w:b/>
                <w:bCs/>
                <w:sz w:val="22"/>
                <w:szCs w:val="22"/>
                <w:lang w:eastAsia="en-GB"/>
              </w:rPr>
              <w:t>Description</w:t>
            </w:r>
          </w:p>
        </w:tc>
        <w:tc>
          <w:tcPr>
            <w:tcW w:w="1265" w:type="pct"/>
            <w:gridSpan w:val="2"/>
            <w:shd w:val="clear" w:color="auto" w:fill="0070C0"/>
            <w:vAlign w:val="center"/>
          </w:tcPr>
          <w:p w14:paraId="1D638547" w14:textId="77777777" w:rsidR="006F754F" w:rsidRPr="00953054" w:rsidRDefault="006F754F" w:rsidP="002122A0">
            <w:pPr>
              <w:autoSpaceDE/>
              <w:autoSpaceDN/>
              <w:spacing w:line="276" w:lineRule="auto"/>
              <w:jc w:val="both"/>
              <w:rPr>
                <w:b/>
                <w:bCs/>
                <w:sz w:val="22"/>
                <w:szCs w:val="22"/>
                <w:lang w:val="en-US"/>
              </w:rPr>
            </w:pPr>
            <w:r w:rsidRPr="00953054">
              <w:rPr>
                <w:b/>
                <w:i/>
                <w:iCs/>
                <w:sz w:val="22"/>
                <w:szCs w:val="22"/>
                <w:lang w:val="en-US"/>
              </w:rPr>
              <w:t>Insert Current FY</w:t>
            </w:r>
          </w:p>
        </w:tc>
      </w:tr>
      <w:tr w:rsidR="006F754F" w:rsidRPr="00953054" w14:paraId="4DF72A8D" w14:textId="77777777" w:rsidTr="002122A0">
        <w:trPr>
          <w:trHeight w:val="340"/>
        </w:trPr>
        <w:tc>
          <w:tcPr>
            <w:tcW w:w="373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3273DDDC" w14:textId="77777777" w:rsidR="006F754F" w:rsidRPr="00953054" w:rsidRDefault="006F754F" w:rsidP="002122A0">
            <w:pPr>
              <w:autoSpaceDE/>
              <w:autoSpaceDN/>
              <w:spacing w:line="276" w:lineRule="auto"/>
              <w:jc w:val="both"/>
              <w:rPr>
                <w:b/>
                <w:bCs/>
                <w:sz w:val="22"/>
                <w:szCs w:val="22"/>
                <w:lang w:eastAsia="en-GB"/>
              </w:rPr>
            </w:pPr>
          </w:p>
        </w:tc>
        <w:tc>
          <w:tcPr>
            <w:tcW w:w="1265" w:type="pct"/>
            <w:gridSpan w:val="2"/>
            <w:tcBorders>
              <w:top w:val="single" w:sz="4" w:space="0" w:color="auto"/>
              <w:left w:val="single" w:sz="4" w:space="0" w:color="auto"/>
              <w:bottom w:val="single" w:sz="4" w:space="0" w:color="auto"/>
              <w:right w:val="single" w:sz="4" w:space="0" w:color="auto"/>
            </w:tcBorders>
            <w:shd w:val="clear" w:color="auto" w:fill="0070C0"/>
            <w:vAlign w:val="bottom"/>
          </w:tcPr>
          <w:p w14:paraId="22130017" w14:textId="77777777" w:rsidR="006F754F" w:rsidRPr="00953054" w:rsidRDefault="006F754F" w:rsidP="002122A0">
            <w:pPr>
              <w:autoSpaceDE/>
              <w:autoSpaceDN/>
              <w:spacing w:line="276" w:lineRule="auto"/>
              <w:jc w:val="both"/>
              <w:rPr>
                <w:b/>
                <w:bCs/>
                <w:sz w:val="22"/>
                <w:szCs w:val="22"/>
                <w:lang w:val="en-US"/>
              </w:rPr>
            </w:pPr>
            <w:r w:rsidRPr="00953054">
              <w:rPr>
                <w:b/>
                <w:bCs/>
                <w:sz w:val="22"/>
                <w:szCs w:val="22"/>
                <w:lang w:val="en-US"/>
              </w:rPr>
              <w:t>Kshs</w:t>
            </w:r>
          </w:p>
        </w:tc>
      </w:tr>
      <w:tr w:rsidR="006F754F" w:rsidRPr="00953054" w14:paraId="6BE61D88" w14:textId="77777777" w:rsidTr="00AC3D5C">
        <w:trPr>
          <w:trHeight w:val="340"/>
        </w:trPr>
        <w:tc>
          <w:tcPr>
            <w:tcW w:w="3801" w:type="pct"/>
            <w:gridSpan w:val="2"/>
            <w:shd w:val="clear" w:color="auto" w:fill="auto"/>
            <w:noWrap/>
            <w:vAlign w:val="bottom"/>
            <w:hideMark/>
          </w:tcPr>
          <w:p w14:paraId="1E2845E8" w14:textId="77777777" w:rsidR="006F754F" w:rsidRPr="00953054" w:rsidRDefault="006F754F" w:rsidP="002122A0">
            <w:pPr>
              <w:autoSpaceDE/>
              <w:autoSpaceDN/>
              <w:spacing w:line="276" w:lineRule="auto"/>
              <w:jc w:val="both"/>
              <w:rPr>
                <w:sz w:val="22"/>
                <w:szCs w:val="22"/>
                <w:lang w:val="en-US"/>
              </w:rPr>
            </w:pPr>
            <w:r w:rsidRPr="00953054">
              <w:rPr>
                <w:sz w:val="22"/>
                <w:szCs w:val="22"/>
                <w:lang w:val="en-US"/>
              </w:rPr>
              <w:t>At the beginning of the year</w:t>
            </w:r>
          </w:p>
        </w:tc>
        <w:tc>
          <w:tcPr>
            <w:tcW w:w="1199" w:type="pct"/>
            <w:vAlign w:val="center"/>
          </w:tcPr>
          <w:p w14:paraId="0A0E913A" w14:textId="77777777" w:rsidR="006F754F" w:rsidRPr="00953054" w:rsidRDefault="006F754F" w:rsidP="00AC3D5C">
            <w:pPr>
              <w:autoSpaceDE/>
              <w:autoSpaceDN/>
              <w:spacing w:line="276" w:lineRule="auto"/>
              <w:jc w:val="center"/>
              <w:rPr>
                <w:sz w:val="22"/>
                <w:szCs w:val="22"/>
                <w:lang w:val="en-US"/>
              </w:rPr>
            </w:pPr>
            <w:r w:rsidRPr="00953054">
              <w:rPr>
                <w:sz w:val="22"/>
                <w:szCs w:val="22"/>
                <w:lang w:val="en-US"/>
              </w:rPr>
              <w:t>xxx</w:t>
            </w:r>
          </w:p>
        </w:tc>
      </w:tr>
      <w:tr w:rsidR="006F754F" w:rsidRPr="00953054" w14:paraId="457713DA" w14:textId="77777777" w:rsidTr="00AC3D5C">
        <w:trPr>
          <w:trHeight w:val="340"/>
        </w:trPr>
        <w:tc>
          <w:tcPr>
            <w:tcW w:w="3801" w:type="pct"/>
            <w:gridSpan w:val="2"/>
            <w:shd w:val="clear" w:color="auto" w:fill="auto"/>
            <w:noWrap/>
            <w:vAlign w:val="bottom"/>
          </w:tcPr>
          <w:p w14:paraId="7607E4D6" w14:textId="77777777" w:rsidR="006F754F" w:rsidRPr="00953054" w:rsidRDefault="006F754F" w:rsidP="002122A0">
            <w:pPr>
              <w:autoSpaceDE/>
              <w:autoSpaceDN/>
              <w:spacing w:line="276" w:lineRule="auto"/>
              <w:jc w:val="both"/>
              <w:rPr>
                <w:sz w:val="22"/>
                <w:szCs w:val="22"/>
                <w:lang w:val="en-US"/>
              </w:rPr>
            </w:pPr>
            <w:r w:rsidRPr="00953054">
              <w:rPr>
                <w:sz w:val="22"/>
                <w:szCs w:val="22"/>
                <w:lang w:val="en-US"/>
              </w:rPr>
              <w:t>Additional provisions during the year</w:t>
            </w:r>
          </w:p>
        </w:tc>
        <w:tc>
          <w:tcPr>
            <w:tcW w:w="1199" w:type="pct"/>
            <w:vAlign w:val="center"/>
          </w:tcPr>
          <w:p w14:paraId="27E2DE4E" w14:textId="77777777" w:rsidR="006F754F" w:rsidRPr="00953054" w:rsidRDefault="006F754F" w:rsidP="00AC3D5C">
            <w:pPr>
              <w:autoSpaceDE/>
              <w:autoSpaceDN/>
              <w:spacing w:line="276" w:lineRule="auto"/>
              <w:jc w:val="center"/>
              <w:rPr>
                <w:sz w:val="22"/>
                <w:szCs w:val="22"/>
                <w:lang w:val="en-US"/>
              </w:rPr>
            </w:pPr>
            <w:r w:rsidRPr="00953054">
              <w:rPr>
                <w:sz w:val="22"/>
                <w:szCs w:val="22"/>
                <w:lang w:val="en-US"/>
              </w:rPr>
              <w:t>xxx</w:t>
            </w:r>
          </w:p>
        </w:tc>
      </w:tr>
      <w:tr w:rsidR="006F754F" w:rsidRPr="00953054" w14:paraId="418CE7D5" w14:textId="77777777" w:rsidTr="00AC3D5C">
        <w:trPr>
          <w:trHeight w:val="340"/>
        </w:trPr>
        <w:tc>
          <w:tcPr>
            <w:tcW w:w="3801" w:type="pct"/>
            <w:gridSpan w:val="2"/>
            <w:shd w:val="clear" w:color="auto" w:fill="auto"/>
            <w:noWrap/>
            <w:vAlign w:val="bottom"/>
          </w:tcPr>
          <w:p w14:paraId="044170E9" w14:textId="77777777" w:rsidR="006F754F" w:rsidRPr="00953054" w:rsidRDefault="006F754F" w:rsidP="002122A0">
            <w:pPr>
              <w:autoSpaceDE/>
              <w:autoSpaceDN/>
              <w:spacing w:line="276" w:lineRule="auto"/>
              <w:jc w:val="both"/>
              <w:rPr>
                <w:sz w:val="22"/>
                <w:szCs w:val="22"/>
                <w:lang w:val="en-US"/>
              </w:rPr>
            </w:pPr>
            <w:r w:rsidRPr="00953054">
              <w:rPr>
                <w:sz w:val="22"/>
                <w:szCs w:val="22"/>
                <w:lang w:val="en-US"/>
              </w:rPr>
              <w:t>Recovered during the year</w:t>
            </w:r>
          </w:p>
        </w:tc>
        <w:tc>
          <w:tcPr>
            <w:tcW w:w="1199" w:type="pct"/>
            <w:vAlign w:val="center"/>
          </w:tcPr>
          <w:p w14:paraId="5D953E89" w14:textId="77777777" w:rsidR="006F754F" w:rsidRPr="00953054" w:rsidRDefault="006F754F" w:rsidP="00AC3D5C">
            <w:pPr>
              <w:autoSpaceDE/>
              <w:autoSpaceDN/>
              <w:spacing w:line="276" w:lineRule="auto"/>
              <w:jc w:val="center"/>
              <w:rPr>
                <w:sz w:val="22"/>
                <w:szCs w:val="22"/>
                <w:lang w:val="en-US"/>
              </w:rPr>
            </w:pPr>
            <w:r w:rsidRPr="00953054">
              <w:rPr>
                <w:sz w:val="22"/>
                <w:szCs w:val="22"/>
                <w:lang w:val="en-US"/>
              </w:rPr>
              <w:t>(xxx)</w:t>
            </w:r>
          </w:p>
        </w:tc>
      </w:tr>
      <w:tr w:rsidR="006F754F" w:rsidRPr="00953054" w14:paraId="72589241" w14:textId="77777777" w:rsidTr="00AC3D5C">
        <w:trPr>
          <w:trHeight w:val="340"/>
        </w:trPr>
        <w:tc>
          <w:tcPr>
            <w:tcW w:w="3801" w:type="pct"/>
            <w:gridSpan w:val="2"/>
            <w:shd w:val="clear" w:color="auto" w:fill="auto"/>
            <w:noWrap/>
            <w:vAlign w:val="bottom"/>
            <w:hideMark/>
          </w:tcPr>
          <w:p w14:paraId="55A6BCF4" w14:textId="77777777" w:rsidR="006F754F" w:rsidRPr="00953054" w:rsidRDefault="006F754F" w:rsidP="002122A0">
            <w:pPr>
              <w:autoSpaceDE/>
              <w:autoSpaceDN/>
              <w:spacing w:line="276" w:lineRule="auto"/>
              <w:jc w:val="both"/>
              <w:rPr>
                <w:sz w:val="22"/>
                <w:szCs w:val="22"/>
                <w:lang w:val="en-US"/>
              </w:rPr>
            </w:pPr>
            <w:r w:rsidRPr="00953054">
              <w:rPr>
                <w:sz w:val="22"/>
                <w:szCs w:val="22"/>
                <w:lang w:val="en-US"/>
              </w:rPr>
              <w:t>Written off during the year</w:t>
            </w:r>
          </w:p>
        </w:tc>
        <w:tc>
          <w:tcPr>
            <w:tcW w:w="1199" w:type="pct"/>
            <w:vAlign w:val="center"/>
          </w:tcPr>
          <w:p w14:paraId="78ABD007" w14:textId="77777777" w:rsidR="006F754F" w:rsidRPr="00953054" w:rsidRDefault="006F754F" w:rsidP="00AC3D5C">
            <w:pPr>
              <w:autoSpaceDE/>
              <w:autoSpaceDN/>
              <w:spacing w:line="276" w:lineRule="auto"/>
              <w:jc w:val="center"/>
              <w:rPr>
                <w:sz w:val="22"/>
                <w:szCs w:val="22"/>
                <w:lang w:val="en-US"/>
              </w:rPr>
            </w:pPr>
            <w:r w:rsidRPr="00953054">
              <w:rPr>
                <w:sz w:val="22"/>
                <w:szCs w:val="22"/>
                <w:lang w:val="en-US"/>
              </w:rPr>
              <w:t>(xxx)</w:t>
            </w:r>
          </w:p>
        </w:tc>
      </w:tr>
      <w:tr w:rsidR="006F754F" w:rsidRPr="00953054" w14:paraId="1257F0B5" w14:textId="77777777" w:rsidTr="00AC3D5C">
        <w:trPr>
          <w:trHeight w:val="340"/>
        </w:trPr>
        <w:tc>
          <w:tcPr>
            <w:tcW w:w="3801" w:type="pct"/>
            <w:gridSpan w:val="2"/>
            <w:shd w:val="clear" w:color="auto" w:fill="auto"/>
            <w:noWrap/>
            <w:vAlign w:val="bottom"/>
            <w:hideMark/>
          </w:tcPr>
          <w:p w14:paraId="4AEFAF3D" w14:textId="77777777" w:rsidR="006F754F" w:rsidRPr="00953054" w:rsidRDefault="006F754F" w:rsidP="002122A0">
            <w:pPr>
              <w:autoSpaceDE/>
              <w:autoSpaceDN/>
              <w:spacing w:line="276" w:lineRule="auto"/>
              <w:jc w:val="both"/>
              <w:rPr>
                <w:sz w:val="22"/>
                <w:szCs w:val="22"/>
                <w:lang w:val="en-US"/>
              </w:rPr>
            </w:pPr>
            <w:r w:rsidRPr="00953054">
              <w:rPr>
                <w:sz w:val="22"/>
                <w:szCs w:val="22"/>
                <w:lang w:val="en-US"/>
              </w:rPr>
              <w:t>At the end of the year</w:t>
            </w:r>
          </w:p>
        </w:tc>
        <w:tc>
          <w:tcPr>
            <w:tcW w:w="1199" w:type="pct"/>
            <w:vAlign w:val="center"/>
          </w:tcPr>
          <w:p w14:paraId="68229917" w14:textId="77777777" w:rsidR="006F754F" w:rsidRPr="00953054" w:rsidRDefault="006F754F" w:rsidP="00AC3D5C">
            <w:pPr>
              <w:autoSpaceDE/>
              <w:autoSpaceDN/>
              <w:spacing w:line="276" w:lineRule="auto"/>
              <w:jc w:val="center"/>
              <w:rPr>
                <w:b/>
                <w:bCs/>
                <w:sz w:val="22"/>
                <w:szCs w:val="22"/>
                <w:lang w:val="en-US"/>
              </w:rPr>
            </w:pPr>
            <w:r w:rsidRPr="00953054">
              <w:rPr>
                <w:b/>
                <w:bCs/>
                <w:sz w:val="22"/>
                <w:szCs w:val="22"/>
                <w:lang w:val="en-US"/>
              </w:rPr>
              <w:t>xxx</w:t>
            </w:r>
          </w:p>
        </w:tc>
      </w:tr>
    </w:tbl>
    <w:p w14:paraId="56A2ABC5" w14:textId="77777777" w:rsidR="006F754F" w:rsidRDefault="006F754F" w:rsidP="008C2F8B">
      <w:pPr>
        <w:pStyle w:val="Heading3"/>
        <w:spacing w:after="240"/>
        <w:rPr>
          <w:rFonts w:ascii="Times New Roman" w:hAnsi="Times New Roman"/>
        </w:rPr>
      </w:pPr>
    </w:p>
    <w:p w14:paraId="5ED752BE" w14:textId="63E4E9E4" w:rsidR="00DE7053" w:rsidRPr="00CF4B5A" w:rsidRDefault="00BC1936" w:rsidP="00A573A2">
      <w:pPr>
        <w:pStyle w:val="ListParagraph"/>
        <w:numPr>
          <w:ilvl w:val="0"/>
          <w:numId w:val="42"/>
        </w:numPr>
        <w:spacing w:line="360" w:lineRule="auto"/>
        <w:ind w:right="-20"/>
        <w:jc w:val="both"/>
        <w:rPr>
          <w:b/>
          <w:bCs/>
        </w:rPr>
      </w:pPr>
      <w:r w:rsidRPr="00CF4B5A">
        <w:rPr>
          <w:b/>
          <w:bCs/>
          <w:lang w:val="en-US"/>
        </w:rPr>
        <w:t>Inventories</w:t>
      </w:r>
    </w:p>
    <w:p w14:paraId="5FEC84A5" w14:textId="77777777" w:rsidR="00CF4B5A" w:rsidRPr="005C372A" w:rsidRDefault="00CF4B5A" w:rsidP="008C2F8B"/>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99"/>
        <w:gridCol w:w="1979"/>
        <w:gridCol w:w="2240"/>
      </w:tblGrid>
      <w:tr w:rsidR="00BC1936" w:rsidRPr="00953054" w14:paraId="6FA1DBF0" w14:textId="77777777" w:rsidTr="00AC3D5C">
        <w:trPr>
          <w:trHeight w:val="340"/>
        </w:trPr>
        <w:tc>
          <w:tcPr>
            <w:tcW w:w="273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6C5B90DD" w14:textId="77777777" w:rsidR="00BC1936" w:rsidRPr="00953054" w:rsidRDefault="00BC1936" w:rsidP="002122A0">
            <w:pPr>
              <w:autoSpaceDE/>
              <w:autoSpaceDN/>
              <w:spacing w:line="276" w:lineRule="auto"/>
              <w:jc w:val="both"/>
              <w:rPr>
                <w:b/>
                <w:bCs/>
                <w:sz w:val="22"/>
                <w:szCs w:val="22"/>
                <w:lang w:eastAsia="en-GB"/>
              </w:rPr>
            </w:pPr>
            <w:r w:rsidRPr="00953054">
              <w:rPr>
                <w:b/>
                <w:bCs/>
                <w:sz w:val="22"/>
                <w:szCs w:val="22"/>
                <w:lang w:val="en-US"/>
              </w:rPr>
              <w:t>Description</w:t>
            </w:r>
          </w:p>
        </w:tc>
        <w:tc>
          <w:tcPr>
            <w:tcW w:w="1062" w:type="pct"/>
            <w:shd w:val="clear" w:color="auto" w:fill="0070C0"/>
            <w:noWrap/>
            <w:vAlign w:val="center"/>
            <w:hideMark/>
          </w:tcPr>
          <w:p w14:paraId="0FD15910" w14:textId="77777777" w:rsidR="00BC1936" w:rsidRPr="00953054" w:rsidRDefault="00BC1936" w:rsidP="00AC3D5C">
            <w:pPr>
              <w:autoSpaceDE/>
              <w:autoSpaceDN/>
              <w:spacing w:line="276" w:lineRule="auto"/>
              <w:jc w:val="center"/>
              <w:rPr>
                <w:b/>
                <w:bCs/>
                <w:sz w:val="22"/>
                <w:szCs w:val="22"/>
                <w:lang w:val="en-US"/>
              </w:rPr>
            </w:pPr>
            <w:r w:rsidRPr="00953054">
              <w:rPr>
                <w:b/>
                <w:i/>
                <w:iCs/>
                <w:sz w:val="22"/>
                <w:szCs w:val="22"/>
                <w:lang w:val="en-US"/>
              </w:rPr>
              <w:t>Insert Current FY</w:t>
            </w:r>
          </w:p>
        </w:tc>
        <w:tc>
          <w:tcPr>
            <w:tcW w:w="1202" w:type="pct"/>
            <w:shd w:val="clear" w:color="auto" w:fill="0070C0"/>
            <w:noWrap/>
            <w:vAlign w:val="center"/>
            <w:hideMark/>
          </w:tcPr>
          <w:p w14:paraId="6D526824" w14:textId="77777777" w:rsidR="00BC1936" w:rsidRPr="00953054" w:rsidRDefault="00BC1936" w:rsidP="00AC3D5C">
            <w:pPr>
              <w:autoSpaceDE/>
              <w:autoSpaceDN/>
              <w:spacing w:line="276" w:lineRule="auto"/>
              <w:jc w:val="center"/>
              <w:rPr>
                <w:b/>
                <w:i/>
                <w:iCs/>
                <w:sz w:val="22"/>
                <w:szCs w:val="22"/>
                <w:lang w:val="en-US"/>
              </w:rPr>
            </w:pPr>
            <w:r w:rsidRPr="00953054">
              <w:rPr>
                <w:b/>
                <w:i/>
                <w:iCs/>
                <w:sz w:val="22"/>
                <w:szCs w:val="22"/>
                <w:lang w:val="en-US"/>
              </w:rPr>
              <w:t>Opening Statement</w:t>
            </w:r>
          </w:p>
          <w:p w14:paraId="0D72292A" w14:textId="77777777" w:rsidR="00BC1936" w:rsidRPr="00953054" w:rsidRDefault="00BC1936" w:rsidP="00AC3D5C">
            <w:pPr>
              <w:autoSpaceDE/>
              <w:autoSpaceDN/>
              <w:spacing w:line="276" w:lineRule="auto"/>
              <w:jc w:val="center"/>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BC1936" w:rsidRPr="00953054" w14:paraId="2A4860CF" w14:textId="77777777" w:rsidTr="00AC3D5C">
        <w:trPr>
          <w:trHeight w:val="340"/>
        </w:trPr>
        <w:tc>
          <w:tcPr>
            <w:tcW w:w="273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2F7F826C" w14:textId="77777777" w:rsidR="00BC1936" w:rsidRPr="00953054" w:rsidRDefault="00BC1936" w:rsidP="002122A0">
            <w:pPr>
              <w:autoSpaceDE/>
              <w:autoSpaceDN/>
              <w:spacing w:line="276" w:lineRule="auto"/>
              <w:jc w:val="both"/>
              <w:rPr>
                <w:b/>
                <w:bCs/>
                <w:sz w:val="22"/>
                <w:szCs w:val="22"/>
                <w:lang w:eastAsia="en-GB"/>
              </w:rPr>
            </w:pPr>
          </w:p>
        </w:tc>
        <w:tc>
          <w:tcPr>
            <w:tcW w:w="1062"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49BB22DB" w14:textId="77777777" w:rsidR="00BC1936" w:rsidRPr="00953054" w:rsidRDefault="00BC1936" w:rsidP="00AC3D5C">
            <w:pPr>
              <w:autoSpaceDE/>
              <w:autoSpaceDN/>
              <w:spacing w:line="276" w:lineRule="auto"/>
              <w:jc w:val="center"/>
              <w:rPr>
                <w:b/>
                <w:bCs/>
                <w:sz w:val="22"/>
                <w:szCs w:val="22"/>
                <w:lang w:val="en-US"/>
              </w:rPr>
            </w:pPr>
            <w:r w:rsidRPr="00953054">
              <w:rPr>
                <w:b/>
                <w:bCs/>
                <w:sz w:val="22"/>
                <w:szCs w:val="22"/>
                <w:lang w:val="en-US"/>
              </w:rPr>
              <w:t>Kshs</w:t>
            </w:r>
          </w:p>
        </w:tc>
        <w:tc>
          <w:tcPr>
            <w:tcW w:w="1202"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2B34F930" w14:textId="77777777" w:rsidR="00BC1936" w:rsidRPr="00953054" w:rsidRDefault="00BC1936" w:rsidP="00AC3D5C">
            <w:pPr>
              <w:autoSpaceDE/>
              <w:autoSpaceDN/>
              <w:spacing w:line="276" w:lineRule="auto"/>
              <w:jc w:val="center"/>
              <w:rPr>
                <w:b/>
                <w:bCs/>
                <w:sz w:val="22"/>
                <w:szCs w:val="22"/>
                <w:lang w:val="en-US"/>
              </w:rPr>
            </w:pPr>
            <w:r w:rsidRPr="00953054">
              <w:rPr>
                <w:b/>
                <w:bCs/>
                <w:sz w:val="22"/>
                <w:szCs w:val="22"/>
                <w:lang w:val="en-US"/>
              </w:rPr>
              <w:t>Kshs</w:t>
            </w:r>
          </w:p>
        </w:tc>
      </w:tr>
      <w:tr w:rsidR="00BC1936" w:rsidRPr="00953054" w14:paraId="6E71A644" w14:textId="77777777" w:rsidTr="00AC3D5C">
        <w:trPr>
          <w:trHeight w:val="340"/>
        </w:trPr>
        <w:tc>
          <w:tcPr>
            <w:tcW w:w="2736" w:type="pct"/>
            <w:shd w:val="clear" w:color="auto" w:fill="auto"/>
            <w:noWrap/>
            <w:vAlign w:val="bottom"/>
          </w:tcPr>
          <w:p w14:paraId="302B161B" w14:textId="77777777" w:rsidR="00BC1936" w:rsidRPr="00953054" w:rsidRDefault="00BC1936" w:rsidP="002122A0">
            <w:pPr>
              <w:autoSpaceDE/>
              <w:autoSpaceDN/>
              <w:spacing w:line="276" w:lineRule="auto"/>
              <w:jc w:val="both"/>
              <w:rPr>
                <w:sz w:val="22"/>
                <w:szCs w:val="22"/>
                <w:lang w:eastAsia="en-GB"/>
              </w:rPr>
            </w:pPr>
            <w:r w:rsidRPr="00953054">
              <w:rPr>
                <w:sz w:val="22"/>
                <w:szCs w:val="22"/>
                <w:lang w:eastAsia="en-GB"/>
              </w:rPr>
              <w:t>Goods held for distribution</w:t>
            </w:r>
          </w:p>
        </w:tc>
        <w:tc>
          <w:tcPr>
            <w:tcW w:w="1062" w:type="pct"/>
            <w:shd w:val="clear" w:color="auto" w:fill="auto"/>
            <w:noWrap/>
            <w:vAlign w:val="center"/>
          </w:tcPr>
          <w:p w14:paraId="7FFBDE2D" w14:textId="77777777" w:rsidR="00BC1936" w:rsidRPr="00953054" w:rsidRDefault="00BC1936" w:rsidP="00AC3D5C">
            <w:pPr>
              <w:autoSpaceDE/>
              <w:autoSpaceDN/>
              <w:spacing w:line="276" w:lineRule="auto"/>
              <w:jc w:val="center"/>
              <w:rPr>
                <w:sz w:val="22"/>
                <w:szCs w:val="22"/>
                <w:lang w:val="en-US"/>
              </w:rPr>
            </w:pPr>
            <w:r w:rsidRPr="00953054">
              <w:rPr>
                <w:sz w:val="22"/>
                <w:szCs w:val="22"/>
                <w:lang w:val="en-US"/>
              </w:rPr>
              <w:t>xxx</w:t>
            </w:r>
          </w:p>
        </w:tc>
        <w:tc>
          <w:tcPr>
            <w:tcW w:w="1202" w:type="pct"/>
            <w:shd w:val="clear" w:color="auto" w:fill="auto"/>
            <w:noWrap/>
            <w:vAlign w:val="center"/>
          </w:tcPr>
          <w:p w14:paraId="7C87526A" w14:textId="77777777" w:rsidR="00BC1936" w:rsidRPr="00953054" w:rsidRDefault="00BC1936" w:rsidP="00AC3D5C">
            <w:pPr>
              <w:autoSpaceDE/>
              <w:autoSpaceDN/>
              <w:spacing w:line="276" w:lineRule="auto"/>
              <w:jc w:val="center"/>
              <w:rPr>
                <w:sz w:val="22"/>
                <w:szCs w:val="22"/>
                <w:lang w:val="en-US"/>
              </w:rPr>
            </w:pPr>
            <w:r w:rsidRPr="00953054">
              <w:rPr>
                <w:sz w:val="22"/>
                <w:szCs w:val="22"/>
                <w:lang w:val="en-US"/>
              </w:rPr>
              <w:t>xxx</w:t>
            </w:r>
          </w:p>
        </w:tc>
      </w:tr>
      <w:tr w:rsidR="00E94724" w:rsidRPr="00953054" w14:paraId="0841D2F3" w14:textId="77777777" w:rsidTr="00AC3D5C">
        <w:trPr>
          <w:trHeight w:val="340"/>
        </w:trPr>
        <w:tc>
          <w:tcPr>
            <w:tcW w:w="2736" w:type="pct"/>
            <w:shd w:val="clear" w:color="auto" w:fill="auto"/>
            <w:noWrap/>
            <w:vAlign w:val="bottom"/>
          </w:tcPr>
          <w:p w14:paraId="46E092A9" w14:textId="41B8A0EE" w:rsidR="00E94724" w:rsidRPr="00953054" w:rsidRDefault="00E94724" w:rsidP="00E94724">
            <w:pPr>
              <w:autoSpaceDE/>
              <w:autoSpaceDN/>
              <w:spacing w:line="276" w:lineRule="auto"/>
              <w:jc w:val="both"/>
              <w:rPr>
                <w:sz w:val="22"/>
                <w:szCs w:val="22"/>
                <w:lang w:eastAsia="en-GB"/>
              </w:rPr>
            </w:pPr>
            <w:r w:rsidRPr="00953054">
              <w:rPr>
                <w:sz w:val="22"/>
                <w:szCs w:val="22"/>
                <w:lang w:eastAsia="en-GB"/>
              </w:rPr>
              <w:t xml:space="preserve">Goods held for </w:t>
            </w:r>
            <w:r>
              <w:rPr>
                <w:sz w:val="22"/>
                <w:szCs w:val="22"/>
                <w:lang w:eastAsia="en-GB"/>
              </w:rPr>
              <w:t>Sale</w:t>
            </w:r>
          </w:p>
        </w:tc>
        <w:tc>
          <w:tcPr>
            <w:tcW w:w="1062" w:type="pct"/>
            <w:shd w:val="clear" w:color="auto" w:fill="auto"/>
            <w:noWrap/>
            <w:vAlign w:val="center"/>
          </w:tcPr>
          <w:p w14:paraId="30672C4C" w14:textId="6AEBDBE1" w:rsidR="00E94724" w:rsidRPr="00953054" w:rsidRDefault="00E94724" w:rsidP="00AC3D5C">
            <w:pPr>
              <w:autoSpaceDE/>
              <w:autoSpaceDN/>
              <w:spacing w:line="276" w:lineRule="auto"/>
              <w:jc w:val="center"/>
              <w:rPr>
                <w:sz w:val="22"/>
                <w:szCs w:val="22"/>
                <w:lang w:val="en-US"/>
              </w:rPr>
            </w:pPr>
            <w:r w:rsidRPr="00C30397">
              <w:rPr>
                <w:sz w:val="22"/>
                <w:szCs w:val="22"/>
                <w:lang w:val="en-US"/>
              </w:rPr>
              <w:t>xxx</w:t>
            </w:r>
          </w:p>
        </w:tc>
        <w:tc>
          <w:tcPr>
            <w:tcW w:w="1202" w:type="pct"/>
            <w:shd w:val="clear" w:color="auto" w:fill="auto"/>
            <w:noWrap/>
            <w:vAlign w:val="center"/>
          </w:tcPr>
          <w:p w14:paraId="011B1D5B" w14:textId="6185107E" w:rsidR="00E94724" w:rsidRPr="00953054" w:rsidRDefault="00E94724" w:rsidP="00AC3D5C">
            <w:pPr>
              <w:autoSpaceDE/>
              <w:autoSpaceDN/>
              <w:spacing w:line="276" w:lineRule="auto"/>
              <w:jc w:val="center"/>
              <w:rPr>
                <w:sz w:val="22"/>
                <w:szCs w:val="22"/>
                <w:lang w:val="en-US"/>
              </w:rPr>
            </w:pPr>
            <w:r w:rsidRPr="00C30397">
              <w:rPr>
                <w:sz w:val="22"/>
                <w:szCs w:val="22"/>
                <w:lang w:val="en-US"/>
              </w:rPr>
              <w:t>xxx</w:t>
            </w:r>
          </w:p>
        </w:tc>
      </w:tr>
      <w:tr w:rsidR="00E94724" w:rsidRPr="00953054" w14:paraId="2640F44B" w14:textId="77777777" w:rsidTr="00AC3D5C">
        <w:trPr>
          <w:trHeight w:val="340"/>
        </w:trPr>
        <w:tc>
          <w:tcPr>
            <w:tcW w:w="2736" w:type="pct"/>
            <w:shd w:val="clear" w:color="auto" w:fill="auto"/>
            <w:noWrap/>
            <w:vAlign w:val="bottom"/>
          </w:tcPr>
          <w:p w14:paraId="3DF31ECD" w14:textId="0F8301E5" w:rsidR="00E94724" w:rsidRPr="00953054" w:rsidRDefault="00E94724" w:rsidP="00E94724">
            <w:pPr>
              <w:autoSpaceDE/>
              <w:autoSpaceDN/>
              <w:spacing w:line="276" w:lineRule="auto"/>
              <w:jc w:val="both"/>
              <w:rPr>
                <w:sz w:val="22"/>
                <w:szCs w:val="22"/>
                <w:lang w:eastAsia="en-GB"/>
              </w:rPr>
            </w:pPr>
            <w:r>
              <w:rPr>
                <w:sz w:val="22"/>
                <w:szCs w:val="22"/>
                <w:lang w:eastAsia="en-GB"/>
              </w:rPr>
              <w:t>Others (</w:t>
            </w:r>
            <w:r w:rsidRPr="00E94724">
              <w:rPr>
                <w:i/>
                <w:iCs/>
                <w:sz w:val="22"/>
                <w:szCs w:val="22"/>
                <w:lang w:eastAsia="en-GB"/>
              </w:rPr>
              <w:t>Specify</w:t>
            </w:r>
            <w:r>
              <w:rPr>
                <w:sz w:val="22"/>
                <w:szCs w:val="22"/>
                <w:lang w:eastAsia="en-GB"/>
              </w:rPr>
              <w:t>)</w:t>
            </w:r>
          </w:p>
        </w:tc>
        <w:tc>
          <w:tcPr>
            <w:tcW w:w="1062" w:type="pct"/>
            <w:shd w:val="clear" w:color="auto" w:fill="auto"/>
            <w:noWrap/>
            <w:vAlign w:val="center"/>
          </w:tcPr>
          <w:p w14:paraId="32F1710B" w14:textId="755F3BC6" w:rsidR="00E94724" w:rsidRPr="00953054" w:rsidRDefault="00E94724" w:rsidP="00AC3D5C">
            <w:pPr>
              <w:autoSpaceDE/>
              <w:autoSpaceDN/>
              <w:spacing w:line="276" w:lineRule="auto"/>
              <w:jc w:val="center"/>
              <w:rPr>
                <w:sz w:val="22"/>
                <w:szCs w:val="22"/>
                <w:lang w:val="en-US"/>
              </w:rPr>
            </w:pPr>
            <w:r w:rsidRPr="00C30397">
              <w:rPr>
                <w:sz w:val="22"/>
                <w:szCs w:val="22"/>
                <w:lang w:val="en-US"/>
              </w:rPr>
              <w:t>xxx</w:t>
            </w:r>
          </w:p>
        </w:tc>
        <w:tc>
          <w:tcPr>
            <w:tcW w:w="1202" w:type="pct"/>
            <w:shd w:val="clear" w:color="auto" w:fill="auto"/>
            <w:noWrap/>
            <w:vAlign w:val="center"/>
          </w:tcPr>
          <w:p w14:paraId="738A9347" w14:textId="48D68B76" w:rsidR="00E94724" w:rsidRPr="00953054" w:rsidRDefault="00E94724" w:rsidP="00AC3D5C">
            <w:pPr>
              <w:autoSpaceDE/>
              <w:autoSpaceDN/>
              <w:spacing w:line="276" w:lineRule="auto"/>
              <w:jc w:val="center"/>
              <w:rPr>
                <w:sz w:val="22"/>
                <w:szCs w:val="22"/>
                <w:lang w:val="en-US"/>
              </w:rPr>
            </w:pPr>
            <w:r w:rsidRPr="00C30397">
              <w:rPr>
                <w:sz w:val="22"/>
                <w:szCs w:val="22"/>
                <w:lang w:val="en-US"/>
              </w:rPr>
              <w:t>xxx</w:t>
            </w:r>
          </w:p>
        </w:tc>
      </w:tr>
      <w:tr w:rsidR="00BC1936" w:rsidRPr="00953054" w14:paraId="40E9E9A5" w14:textId="77777777" w:rsidTr="00AC3D5C">
        <w:trPr>
          <w:trHeight w:val="340"/>
        </w:trPr>
        <w:tc>
          <w:tcPr>
            <w:tcW w:w="2736" w:type="pct"/>
            <w:shd w:val="clear" w:color="auto" w:fill="auto"/>
            <w:noWrap/>
            <w:vAlign w:val="bottom"/>
          </w:tcPr>
          <w:p w14:paraId="19045EFD" w14:textId="77777777" w:rsidR="00BC1936" w:rsidRPr="00953054" w:rsidRDefault="00BC1936" w:rsidP="002122A0">
            <w:pPr>
              <w:autoSpaceDE/>
              <w:autoSpaceDN/>
              <w:spacing w:line="276" w:lineRule="auto"/>
              <w:jc w:val="both"/>
              <w:rPr>
                <w:sz w:val="22"/>
                <w:szCs w:val="22"/>
                <w:lang w:eastAsia="en-GB"/>
              </w:rPr>
            </w:pPr>
            <w:r w:rsidRPr="00953054">
              <w:rPr>
                <w:sz w:val="22"/>
                <w:szCs w:val="22"/>
                <w:lang w:eastAsia="en-GB"/>
              </w:rPr>
              <w:t>Less: allowance for impairment</w:t>
            </w:r>
          </w:p>
        </w:tc>
        <w:tc>
          <w:tcPr>
            <w:tcW w:w="1062" w:type="pct"/>
            <w:shd w:val="clear" w:color="auto" w:fill="auto"/>
            <w:noWrap/>
            <w:vAlign w:val="center"/>
          </w:tcPr>
          <w:p w14:paraId="57BCD31F" w14:textId="77777777" w:rsidR="00BC1936" w:rsidRPr="00953054" w:rsidRDefault="00BC1936" w:rsidP="00AC3D5C">
            <w:pPr>
              <w:autoSpaceDE/>
              <w:autoSpaceDN/>
              <w:spacing w:line="276" w:lineRule="auto"/>
              <w:jc w:val="center"/>
              <w:rPr>
                <w:sz w:val="22"/>
                <w:szCs w:val="22"/>
                <w:lang w:val="en-US"/>
              </w:rPr>
            </w:pPr>
            <w:r w:rsidRPr="00953054">
              <w:rPr>
                <w:sz w:val="22"/>
                <w:szCs w:val="22"/>
                <w:lang w:val="en-US"/>
              </w:rPr>
              <w:t>(xxx)</w:t>
            </w:r>
          </w:p>
        </w:tc>
        <w:tc>
          <w:tcPr>
            <w:tcW w:w="1202" w:type="pct"/>
            <w:shd w:val="clear" w:color="auto" w:fill="auto"/>
            <w:noWrap/>
            <w:vAlign w:val="center"/>
          </w:tcPr>
          <w:p w14:paraId="01FC237B" w14:textId="77777777" w:rsidR="00BC1936" w:rsidRPr="00953054" w:rsidRDefault="00BC1936" w:rsidP="00AC3D5C">
            <w:pPr>
              <w:autoSpaceDE/>
              <w:autoSpaceDN/>
              <w:spacing w:line="276" w:lineRule="auto"/>
              <w:jc w:val="center"/>
              <w:rPr>
                <w:sz w:val="22"/>
                <w:szCs w:val="22"/>
                <w:lang w:val="en-US"/>
              </w:rPr>
            </w:pPr>
            <w:r w:rsidRPr="00953054">
              <w:rPr>
                <w:sz w:val="22"/>
                <w:szCs w:val="22"/>
                <w:lang w:val="en-US"/>
              </w:rPr>
              <w:t>(xxx)</w:t>
            </w:r>
          </w:p>
        </w:tc>
      </w:tr>
      <w:tr w:rsidR="00BC1936" w:rsidRPr="00953054" w14:paraId="37E829C9" w14:textId="77777777" w:rsidTr="00AC3D5C">
        <w:trPr>
          <w:trHeight w:val="340"/>
        </w:trPr>
        <w:tc>
          <w:tcPr>
            <w:tcW w:w="2736" w:type="pct"/>
            <w:shd w:val="clear" w:color="auto" w:fill="auto"/>
            <w:vAlign w:val="bottom"/>
            <w:hideMark/>
          </w:tcPr>
          <w:p w14:paraId="68B52F1D" w14:textId="77777777" w:rsidR="00BC1936" w:rsidRPr="00953054" w:rsidRDefault="00BC1936" w:rsidP="002122A0">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p>
        </w:tc>
        <w:tc>
          <w:tcPr>
            <w:tcW w:w="1062" w:type="pct"/>
            <w:shd w:val="clear" w:color="auto" w:fill="auto"/>
            <w:noWrap/>
            <w:vAlign w:val="center"/>
            <w:hideMark/>
          </w:tcPr>
          <w:p w14:paraId="09DD6A05" w14:textId="77777777" w:rsidR="00BC1936" w:rsidRPr="00953054" w:rsidRDefault="00BC1936" w:rsidP="00AC3D5C">
            <w:pPr>
              <w:autoSpaceDE/>
              <w:autoSpaceDN/>
              <w:spacing w:line="276" w:lineRule="auto"/>
              <w:jc w:val="center"/>
              <w:rPr>
                <w:b/>
                <w:bCs/>
                <w:sz w:val="22"/>
                <w:szCs w:val="22"/>
                <w:lang w:val="en-US"/>
              </w:rPr>
            </w:pPr>
            <w:r w:rsidRPr="00953054">
              <w:rPr>
                <w:b/>
                <w:bCs/>
                <w:sz w:val="22"/>
                <w:szCs w:val="22"/>
                <w:lang w:val="en-US"/>
              </w:rPr>
              <w:t>xxx</w:t>
            </w:r>
          </w:p>
        </w:tc>
        <w:tc>
          <w:tcPr>
            <w:tcW w:w="1202" w:type="pct"/>
            <w:shd w:val="clear" w:color="auto" w:fill="auto"/>
            <w:noWrap/>
            <w:vAlign w:val="center"/>
            <w:hideMark/>
          </w:tcPr>
          <w:p w14:paraId="0E38E64F" w14:textId="77777777" w:rsidR="00BC1936" w:rsidRPr="00953054" w:rsidRDefault="00BC1936" w:rsidP="00AC3D5C">
            <w:pPr>
              <w:autoSpaceDE/>
              <w:autoSpaceDN/>
              <w:spacing w:line="276" w:lineRule="auto"/>
              <w:jc w:val="center"/>
              <w:rPr>
                <w:b/>
                <w:bCs/>
                <w:sz w:val="22"/>
                <w:szCs w:val="22"/>
                <w:lang w:val="en-US"/>
              </w:rPr>
            </w:pPr>
            <w:r w:rsidRPr="00953054">
              <w:rPr>
                <w:b/>
                <w:bCs/>
                <w:sz w:val="22"/>
                <w:szCs w:val="22"/>
                <w:lang w:val="en-US"/>
              </w:rPr>
              <w:t>xxx</w:t>
            </w:r>
          </w:p>
        </w:tc>
      </w:tr>
    </w:tbl>
    <w:p w14:paraId="173BF0D4" w14:textId="0FBD0558" w:rsidR="00E9664B" w:rsidRDefault="00E9664B" w:rsidP="00E9664B">
      <w:pPr>
        <w:ind w:left="360"/>
        <w:rPr>
          <w:rFonts w:eastAsia="Arial"/>
          <w:b/>
          <w:bCs/>
          <w:spacing w:val="3"/>
          <w:sz w:val="22"/>
          <w:szCs w:val="22"/>
        </w:rPr>
      </w:pPr>
    </w:p>
    <w:p w14:paraId="6182AD2D" w14:textId="77777777" w:rsidR="00E9664B" w:rsidRDefault="00E9664B">
      <w:pPr>
        <w:autoSpaceDE/>
        <w:autoSpaceDN/>
        <w:rPr>
          <w:rFonts w:eastAsia="Arial"/>
          <w:b/>
          <w:bCs/>
          <w:spacing w:val="3"/>
          <w:sz w:val="22"/>
          <w:szCs w:val="22"/>
        </w:rPr>
      </w:pPr>
      <w:r>
        <w:rPr>
          <w:rFonts w:eastAsia="Arial"/>
          <w:b/>
          <w:bCs/>
          <w:spacing w:val="3"/>
          <w:sz w:val="22"/>
          <w:szCs w:val="22"/>
        </w:rPr>
        <w:br w:type="page"/>
      </w:r>
    </w:p>
    <w:p w14:paraId="239E6CB4" w14:textId="77777777" w:rsidR="00E9664B" w:rsidRPr="00E9664B" w:rsidRDefault="00E9664B" w:rsidP="00E9664B">
      <w:pPr>
        <w:ind w:left="360"/>
        <w:rPr>
          <w:rFonts w:eastAsia="Arial"/>
          <w:b/>
          <w:bCs/>
          <w:spacing w:val="3"/>
          <w:sz w:val="22"/>
          <w:szCs w:val="22"/>
        </w:rPr>
      </w:pPr>
    </w:p>
    <w:p w14:paraId="01F797CA" w14:textId="59153C13" w:rsidR="00765E1A" w:rsidRPr="00765E1A" w:rsidRDefault="00E77B33" w:rsidP="00CC3671">
      <w:pPr>
        <w:pStyle w:val="ListParagraph"/>
        <w:numPr>
          <w:ilvl w:val="0"/>
          <w:numId w:val="42"/>
        </w:numPr>
        <w:spacing w:line="360" w:lineRule="auto"/>
        <w:ind w:right="-20"/>
        <w:jc w:val="both"/>
        <w:rPr>
          <w:rFonts w:eastAsia="Arial"/>
          <w:b/>
          <w:bCs/>
          <w:spacing w:val="3"/>
          <w:sz w:val="22"/>
          <w:szCs w:val="22"/>
        </w:rPr>
      </w:pPr>
      <w:r>
        <w:rPr>
          <w:b/>
          <w:bCs/>
        </w:rPr>
        <w:t xml:space="preserve"> </w:t>
      </w:r>
      <w:r w:rsidR="00765E1A">
        <w:rPr>
          <w:b/>
          <w:bCs/>
        </w:rPr>
        <w:t>Prepayments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99"/>
        <w:gridCol w:w="1979"/>
        <w:gridCol w:w="2240"/>
      </w:tblGrid>
      <w:tr w:rsidR="00765E1A" w:rsidRPr="00953054" w14:paraId="58CC3799" w14:textId="77777777" w:rsidTr="00730FDC">
        <w:trPr>
          <w:trHeight w:val="340"/>
        </w:trPr>
        <w:tc>
          <w:tcPr>
            <w:tcW w:w="273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46466C30" w14:textId="77777777" w:rsidR="00765E1A" w:rsidRPr="00953054" w:rsidRDefault="00765E1A" w:rsidP="00730FDC">
            <w:pPr>
              <w:autoSpaceDE/>
              <w:autoSpaceDN/>
              <w:spacing w:line="276" w:lineRule="auto"/>
              <w:jc w:val="both"/>
              <w:rPr>
                <w:b/>
                <w:bCs/>
                <w:sz w:val="22"/>
                <w:szCs w:val="22"/>
                <w:lang w:eastAsia="en-GB"/>
              </w:rPr>
            </w:pPr>
            <w:r w:rsidRPr="00953054">
              <w:rPr>
                <w:b/>
                <w:bCs/>
                <w:sz w:val="22"/>
                <w:szCs w:val="22"/>
                <w:lang w:val="en-US"/>
              </w:rPr>
              <w:t>Description</w:t>
            </w:r>
          </w:p>
        </w:tc>
        <w:tc>
          <w:tcPr>
            <w:tcW w:w="1062" w:type="pct"/>
            <w:shd w:val="clear" w:color="auto" w:fill="0070C0"/>
            <w:noWrap/>
            <w:vAlign w:val="center"/>
            <w:hideMark/>
          </w:tcPr>
          <w:p w14:paraId="16B14D0D" w14:textId="77777777" w:rsidR="00765E1A" w:rsidRPr="00953054" w:rsidRDefault="00765E1A" w:rsidP="00730FDC">
            <w:pPr>
              <w:autoSpaceDE/>
              <w:autoSpaceDN/>
              <w:spacing w:line="276" w:lineRule="auto"/>
              <w:jc w:val="both"/>
              <w:rPr>
                <w:b/>
                <w:bCs/>
                <w:sz w:val="22"/>
                <w:szCs w:val="22"/>
                <w:lang w:val="en-US"/>
              </w:rPr>
            </w:pPr>
            <w:r w:rsidRPr="00953054">
              <w:rPr>
                <w:b/>
                <w:i/>
                <w:iCs/>
                <w:sz w:val="22"/>
                <w:szCs w:val="22"/>
                <w:lang w:val="en-US"/>
              </w:rPr>
              <w:t>Insert Current FY</w:t>
            </w:r>
          </w:p>
        </w:tc>
        <w:tc>
          <w:tcPr>
            <w:tcW w:w="1202" w:type="pct"/>
            <w:shd w:val="clear" w:color="auto" w:fill="0070C0"/>
            <w:noWrap/>
            <w:hideMark/>
          </w:tcPr>
          <w:p w14:paraId="2AE59682" w14:textId="77777777" w:rsidR="00765E1A" w:rsidRPr="00953054" w:rsidRDefault="00765E1A" w:rsidP="00730FDC">
            <w:pPr>
              <w:autoSpaceDE/>
              <w:autoSpaceDN/>
              <w:spacing w:line="276" w:lineRule="auto"/>
              <w:jc w:val="right"/>
              <w:rPr>
                <w:b/>
                <w:i/>
                <w:iCs/>
                <w:sz w:val="22"/>
                <w:szCs w:val="22"/>
                <w:lang w:val="en-US"/>
              </w:rPr>
            </w:pPr>
            <w:r w:rsidRPr="00953054">
              <w:rPr>
                <w:b/>
                <w:i/>
                <w:iCs/>
                <w:sz w:val="22"/>
                <w:szCs w:val="22"/>
                <w:lang w:val="en-US"/>
              </w:rPr>
              <w:t>Opening Statement</w:t>
            </w:r>
          </w:p>
          <w:p w14:paraId="44CBC833" w14:textId="77777777" w:rsidR="00765E1A" w:rsidRPr="00953054" w:rsidRDefault="00765E1A" w:rsidP="00730FDC">
            <w:pPr>
              <w:autoSpaceDE/>
              <w:autoSpaceDN/>
              <w:spacing w:line="276" w:lineRule="auto"/>
              <w:jc w:val="both"/>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765E1A" w:rsidRPr="00953054" w14:paraId="01B0F250" w14:textId="77777777" w:rsidTr="00730FDC">
        <w:trPr>
          <w:trHeight w:val="340"/>
        </w:trPr>
        <w:tc>
          <w:tcPr>
            <w:tcW w:w="273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2D7DD814" w14:textId="77777777" w:rsidR="00765E1A" w:rsidRPr="00953054" w:rsidRDefault="00765E1A" w:rsidP="00730FDC">
            <w:pPr>
              <w:autoSpaceDE/>
              <w:autoSpaceDN/>
              <w:spacing w:line="276" w:lineRule="auto"/>
              <w:jc w:val="both"/>
              <w:rPr>
                <w:b/>
                <w:bCs/>
                <w:sz w:val="22"/>
                <w:szCs w:val="22"/>
                <w:lang w:eastAsia="en-GB"/>
              </w:rPr>
            </w:pPr>
          </w:p>
        </w:tc>
        <w:tc>
          <w:tcPr>
            <w:tcW w:w="1062"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4FD73588" w14:textId="77777777" w:rsidR="00765E1A" w:rsidRPr="00953054" w:rsidRDefault="00765E1A" w:rsidP="00730FDC">
            <w:pPr>
              <w:autoSpaceDE/>
              <w:autoSpaceDN/>
              <w:spacing w:line="276" w:lineRule="auto"/>
              <w:jc w:val="both"/>
              <w:rPr>
                <w:b/>
                <w:bCs/>
                <w:sz w:val="22"/>
                <w:szCs w:val="22"/>
                <w:lang w:val="en-US"/>
              </w:rPr>
            </w:pPr>
            <w:r w:rsidRPr="00953054">
              <w:rPr>
                <w:b/>
                <w:bCs/>
                <w:sz w:val="22"/>
                <w:szCs w:val="22"/>
                <w:lang w:val="en-US"/>
              </w:rPr>
              <w:t>Kshs</w:t>
            </w:r>
          </w:p>
        </w:tc>
        <w:tc>
          <w:tcPr>
            <w:tcW w:w="1202"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0E2D7A13" w14:textId="77777777" w:rsidR="00765E1A" w:rsidRPr="00953054" w:rsidRDefault="00765E1A" w:rsidP="00730FDC">
            <w:pPr>
              <w:autoSpaceDE/>
              <w:autoSpaceDN/>
              <w:spacing w:line="276" w:lineRule="auto"/>
              <w:jc w:val="both"/>
              <w:rPr>
                <w:b/>
                <w:bCs/>
                <w:sz w:val="22"/>
                <w:szCs w:val="22"/>
                <w:lang w:val="en-US"/>
              </w:rPr>
            </w:pPr>
            <w:r w:rsidRPr="00953054">
              <w:rPr>
                <w:b/>
                <w:bCs/>
                <w:sz w:val="22"/>
                <w:szCs w:val="22"/>
                <w:lang w:val="en-US"/>
              </w:rPr>
              <w:t>Kshs</w:t>
            </w:r>
          </w:p>
        </w:tc>
      </w:tr>
      <w:tr w:rsidR="00765E1A" w:rsidRPr="00953054" w14:paraId="26652357" w14:textId="77777777" w:rsidTr="00730FDC">
        <w:trPr>
          <w:trHeight w:val="340"/>
        </w:trPr>
        <w:tc>
          <w:tcPr>
            <w:tcW w:w="2736" w:type="pct"/>
            <w:shd w:val="clear" w:color="auto" w:fill="auto"/>
            <w:noWrap/>
            <w:vAlign w:val="bottom"/>
            <w:hideMark/>
          </w:tcPr>
          <w:p w14:paraId="7C4C9E82" w14:textId="3F74B670" w:rsidR="00765E1A" w:rsidRPr="00953054" w:rsidRDefault="00EA5DB9" w:rsidP="00730FDC">
            <w:pPr>
              <w:autoSpaceDE/>
              <w:autoSpaceDN/>
              <w:spacing w:line="276" w:lineRule="auto"/>
              <w:jc w:val="both"/>
              <w:rPr>
                <w:sz w:val="22"/>
                <w:szCs w:val="22"/>
                <w:lang w:val="en-US"/>
              </w:rPr>
            </w:pPr>
            <w:r>
              <w:rPr>
                <w:sz w:val="22"/>
                <w:szCs w:val="22"/>
                <w:lang w:eastAsia="en-GB"/>
              </w:rPr>
              <w:t xml:space="preserve">Rent </w:t>
            </w:r>
            <w:r w:rsidR="00765E1A" w:rsidRPr="00953054">
              <w:rPr>
                <w:sz w:val="22"/>
                <w:szCs w:val="22"/>
                <w:lang w:eastAsia="en-GB"/>
              </w:rPr>
              <w:t xml:space="preserve"> </w:t>
            </w:r>
          </w:p>
        </w:tc>
        <w:tc>
          <w:tcPr>
            <w:tcW w:w="1062" w:type="pct"/>
            <w:shd w:val="clear" w:color="auto" w:fill="auto"/>
            <w:noWrap/>
            <w:vAlign w:val="bottom"/>
            <w:hideMark/>
          </w:tcPr>
          <w:p w14:paraId="2269CAF4" w14:textId="77777777" w:rsidR="00765E1A" w:rsidRPr="00953054" w:rsidRDefault="00765E1A" w:rsidP="00730FDC">
            <w:pPr>
              <w:autoSpaceDE/>
              <w:autoSpaceDN/>
              <w:spacing w:line="276" w:lineRule="auto"/>
              <w:jc w:val="both"/>
              <w:rPr>
                <w:sz w:val="22"/>
                <w:szCs w:val="22"/>
                <w:lang w:val="en-US"/>
              </w:rPr>
            </w:pPr>
            <w:r w:rsidRPr="00953054">
              <w:rPr>
                <w:sz w:val="22"/>
                <w:szCs w:val="22"/>
                <w:lang w:val="en-US"/>
              </w:rPr>
              <w:t>xxx</w:t>
            </w:r>
          </w:p>
        </w:tc>
        <w:tc>
          <w:tcPr>
            <w:tcW w:w="1202" w:type="pct"/>
            <w:shd w:val="clear" w:color="auto" w:fill="auto"/>
            <w:noWrap/>
            <w:vAlign w:val="bottom"/>
            <w:hideMark/>
          </w:tcPr>
          <w:p w14:paraId="4F9BC86F" w14:textId="77777777" w:rsidR="00765E1A" w:rsidRPr="00953054" w:rsidRDefault="00765E1A" w:rsidP="00730FDC">
            <w:pPr>
              <w:autoSpaceDE/>
              <w:autoSpaceDN/>
              <w:spacing w:line="276" w:lineRule="auto"/>
              <w:jc w:val="both"/>
              <w:rPr>
                <w:sz w:val="22"/>
                <w:szCs w:val="22"/>
                <w:lang w:val="en-US"/>
              </w:rPr>
            </w:pPr>
            <w:r w:rsidRPr="00953054">
              <w:rPr>
                <w:sz w:val="22"/>
                <w:szCs w:val="22"/>
                <w:lang w:val="en-US"/>
              </w:rPr>
              <w:t>xxx</w:t>
            </w:r>
          </w:p>
        </w:tc>
      </w:tr>
      <w:tr w:rsidR="00765E1A" w:rsidRPr="00953054" w14:paraId="6BCA79ED" w14:textId="77777777" w:rsidTr="00730FDC">
        <w:trPr>
          <w:trHeight w:val="340"/>
        </w:trPr>
        <w:tc>
          <w:tcPr>
            <w:tcW w:w="2736" w:type="pct"/>
            <w:shd w:val="clear" w:color="auto" w:fill="auto"/>
            <w:noWrap/>
            <w:vAlign w:val="bottom"/>
          </w:tcPr>
          <w:p w14:paraId="1109925B" w14:textId="101A76A1" w:rsidR="00765E1A" w:rsidRPr="00953054" w:rsidRDefault="00EA5DB9" w:rsidP="00730FDC">
            <w:pPr>
              <w:autoSpaceDE/>
              <w:autoSpaceDN/>
              <w:spacing w:line="276" w:lineRule="auto"/>
              <w:jc w:val="both"/>
              <w:rPr>
                <w:sz w:val="22"/>
                <w:szCs w:val="22"/>
                <w:lang w:eastAsia="en-GB"/>
              </w:rPr>
            </w:pPr>
            <w:r>
              <w:rPr>
                <w:sz w:val="22"/>
                <w:szCs w:val="22"/>
                <w:lang w:eastAsia="en-GB"/>
              </w:rPr>
              <w:t>Insurance</w:t>
            </w:r>
          </w:p>
        </w:tc>
        <w:tc>
          <w:tcPr>
            <w:tcW w:w="1062" w:type="pct"/>
            <w:shd w:val="clear" w:color="auto" w:fill="auto"/>
            <w:noWrap/>
            <w:vAlign w:val="bottom"/>
          </w:tcPr>
          <w:p w14:paraId="3740670E" w14:textId="77777777" w:rsidR="00765E1A" w:rsidRPr="00953054" w:rsidRDefault="00765E1A" w:rsidP="00730FDC">
            <w:pPr>
              <w:autoSpaceDE/>
              <w:autoSpaceDN/>
              <w:spacing w:line="276" w:lineRule="auto"/>
              <w:jc w:val="both"/>
              <w:rPr>
                <w:sz w:val="22"/>
                <w:szCs w:val="22"/>
                <w:lang w:val="en-US"/>
              </w:rPr>
            </w:pPr>
            <w:r w:rsidRPr="00953054">
              <w:rPr>
                <w:sz w:val="22"/>
                <w:szCs w:val="22"/>
                <w:lang w:val="en-US"/>
              </w:rPr>
              <w:t>xxx</w:t>
            </w:r>
          </w:p>
        </w:tc>
        <w:tc>
          <w:tcPr>
            <w:tcW w:w="1202" w:type="pct"/>
            <w:shd w:val="clear" w:color="auto" w:fill="auto"/>
            <w:noWrap/>
            <w:vAlign w:val="bottom"/>
          </w:tcPr>
          <w:p w14:paraId="3CBE4E31" w14:textId="77777777" w:rsidR="00765E1A" w:rsidRPr="00953054" w:rsidRDefault="00765E1A" w:rsidP="00730FDC">
            <w:pPr>
              <w:autoSpaceDE/>
              <w:autoSpaceDN/>
              <w:spacing w:line="276" w:lineRule="auto"/>
              <w:jc w:val="both"/>
              <w:rPr>
                <w:sz w:val="22"/>
                <w:szCs w:val="22"/>
                <w:lang w:val="en-US"/>
              </w:rPr>
            </w:pPr>
            <w:r w:rsidRPr="00953054">
              <w:rPr>
                <w:sz w:val="22"/>
                <w:szCs w:val="22"/>
                <w:lang w:val="en-US"/>
              </w:rPr>
              <w:t>xxx</w:t>
            </w:r>
          </w:p>
        </w:tc>
      </w:tr>
      <w:tr w:rsidR="00765E1A" w:rsidRPr="00953054" w14:paraId="750C7CF3" w14:textId="77777777" w:rsidTr="00730FDC">
        <w:trPr>
          <w:trHeight w:val="340"/>
        </w:trPr>
        <w:tc>
          <w:tcPr>
            <w:tcW w:w="2736" w:type="pct"/>
            <w:shd w:val="clear" w:color="auto" w:fill="auto"/>
            <w:noWrap/>
            <w:vAlign w:val="bottom"/>
          </w:tcPr>
          <w:p w14:paraId="51B467EA" w14:textId="183DF06F" w:rsidR="00765E1A" w:rsidRPr="00953054" w:rsidRDefault="00686004" w:rsidP="00730FDC">
            <w:pPr>
              <w:autoSpaceDE/>
              <w:autoSpaceDN/>
              <w:spacing w:line="276" w:lineRule="auto"/>
              <w:jc w:val="both"/>
              <w:rPr>
                <w:sz w:val="22"/>
                <w:szCs w:val="22"/>
                <w:lang w:eastAsia="en-GB"/>
              </w:rPr>
            </w:pPr>
            <w:r>
              <w:rPr>
                <w:sz w:val="22"/>
                <w:szCs w:val="22"/>
                <w:lang w:eastAsia="en-GB"/>
              </w:rPr>
              <w:t>Others (</w:t>
            </w:r>
            <w:r w:rsidRPr="00686004">
              <w:rPr>
                <w:i/>
                <w:iCs/>
                <w:sz w:val="22"/>
                <w:szCs w:val="22"/>
                <w:lang w:eastAsia="en-GB"/>
              </w:rPr>
              <w:t>Specify</w:t>
            </w:r>
            <w:r>
              <w:rPr>
                <w:sz w:val="22"/>
                <w:szCs w:val="22"/>
                <w:lang w:eastAsia="en-GB"/>
              </w:rPr>
              <w:t>)</w:t>
            </w:r>
          </w:p>
        </w:tc>
        <w:tc>
          <w:tcPr>
            <w:tcW w:w="1062" w:type="pct"/>
            <w:shd w:val="clear" w:color="auto" w:fill="auto"/>
            <w:noWrap/>
            <w:vAlign w:val="bottom"/>
          </w:tcPr>
          <w:p w14:paraId="11036EBA" w14:textId="3A1A9465" w:rsidR="00765E1A" w:rsidRPr="00953054" w:rsidRDefault="00765E1A" w:rsidP="00730FDC">
            <w:pPr>
              <w:autoSpaceDE/>
              <w:autoSpaceDN/>
              <w:spacing w:line="276" w:lineRule="auto"/>
              <w:jc w:val="both"/>
              <w:rPr>
                <w:sz w:val="22"/>
                <w:szCs w:val="22"/>
                <w:lang w:val="en-US"/>
              </w:rPr>
            </w:pPr>
            <w:r w:rsidRPr="00953054">
              <w:rPr>
                <w:sz w:val="22"/>
                <w:szCs w:val="22"/>
                <w:lang w:val="en-US"/>
              </w:rPr>
              <w:t>xxx</w:t>
            </w:r>
          </w:p>
        </w:tc>
        <w:tc>
          <w:tcPr>
            <w:tcW w:w="1202" w:type="pct"/>
            <w:shd w:val="clear" w:color="auto" w:fill="auto"/>
            <w:noWrap/>
            <w:vAlign w:val="bottom"/>
          </w:tcPr>
          <w:p w14:paraId="4BBB8C91" w14:textId="44186720" w:rsidR="00765E1A" w:rsidRPr="00953054" w:rsidRDefault="00765E1A" w:rsidP="00730FDC">
            <w:pPr>
              <w:autoSpaceDE/>
              <w:autoSpaceDN/>
              <w:spacing w:line="276" w:lineRule="auto"/>
              <w:jc w:val="both"/>
              <w:rPr>
                <w:sz w:val="22"/>
                <w:szCs w:val="22"/>
                <w:lang w:val="en-US"/>
              </w:rPr>
            </w:pPr>
            <w:r w:rsidRPr="00953054">
              <w:rPr>
                <w:sz w:val="22"/>
                <w:szCs w:val="22"/>
                <w:lang w:val="en-US"/>
              </w:rPr>
              <w:t>xxx</w:t>
            </w:r>
          </w:p>
        </w:tc>
      </w:tr>
      <w:tr w:rsidR="00765E1A" w:rsidRPr="00953054" w14:paraId="2F8FCDAA" w14:textId="77777777" w:rsidTr="00730FDC">
        <w:trPr>
          <w:trHeight w:val="340"/>
        </w:trPr>
        <w:tc>
          <w:tcPr>
            <w:tcW w:w="2736" w:type="pct"/>
            <w:shd w:val="clear" w:color="auto" w:fill="auto"/>
            <w:vAlign w:val="bottom"/>
            <w:hideMark/>
          </w:tcPr>
          <w:p w14:paraId="7B227427" w14:textId="77777777" w:rsidR="00765E1A" w:rsidRPr="00953054" w:rsidRDefault="00765E1A" w:rsidP="00730FDC">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p>
        </w:tc>
        <w:tc>
          <w:tcPr>
            <w:tcW w:w="1062" w:type="pct"/>
            <w:shd w:val="clear" w:color="auto" w:fill="auto"/>
            <w:noWrap/>
            <w:vAlign w:val="bottom"/>
            <w:hideMark/>
          </w:tcPr>
          <w:p w14:paraId="73CF025D" w14:textId="77777777" w:rsidR="00765E1A" w:rsidRPr="00953054" w:rsidRDefault="00765E1A" w:rsidP="00730FDC">
            <w:pPr>
              <w:autoSpaceDE/>
              <w:autoSpaceDN/>
              <w:spacing w:line="276" w:lineRule="auto"/>
              <w:jc w:val="both"/>
              <w:rPr>
                <w:b/>
                <w:bCs/>
                <w:sz w:val="22"/>
                <w:szCs w:val="22"/>
                <w:lang w:val="en-US"/>
              </w:rPr>
            </w:pPr>
            <w:r w:rsidRPr="00953054">
              <w:rPr>
                <w:b/>
                <w:bCs/>
                <w:sz w:val="22"/>
                <w:szCs w:val="22"/>
                <w:lang w:val="en-US"/>
              </w:rPr>
              <w:t>xxx</w:t>
            </w:r>
          </w:p>
        </w:tc>
        <w:tc>
          <w:tcPr>
            <w:tcW w:w="1202" w:type="pct"/>
            <w:shd w:val="clear" w:color="auto" w:fill="auto"/>
            <w:noWrap/>
            <w:vAlign w:val="bottom"/>
            <w:hideMark/>
          </w:tcPr>
          <w:p w14:paraId="679A8FE9" w14:textId="77777777" w:rsidR="00765E1A" w:rsidRPr="00953054" w:rsidRDefault="00765E1A" w:rsidP="00730FDC">
            <w:pPr>
              <w:autoSpaceDE/>
              <w:autoSpaceDN/>
              <w:spacing w:line="276" w:lineRule="auto"/>
              <w:jc w:val="both"/>
              <w:rPr>
                <w:b/>
                <w:bCs/>
                <w:sz w:val="22"/>
                <w:szCs w:val="22"/>
                <w:lang w:val="en-US"/>
              </w:rPr>
            </w:pPr>
            <w:r w:rsidRPr="00953054">
              <w:rPr>
                <w:b/>
                <w:bCs/>
                <w:sz w:val="22"/>
                <w:szCs w:val="22"/>
                <w:lang w:val="en-US"/>
              </w:rPr>
              <w:t>xxx</w:t>
            </w:r>
          </w:p>
        </w:tc>
      </w:tr>
    </w:tbl>
    <w:p w14:paraId="56D6EEFD" w14:textId="77777777" w:rsidR="00765E1A" w:rsidRPr="00765E1A" w:rsidRDefault="00765E1A" w:rsidP="00765E1A">
      <w:pPr>
        <w:pStyle w:val="ListParagraph"/>
        <w:spacing w:line="360" w:lineRule="auto"/>
        <w:ind w:left="360" w:right="-20"/>
        <w:jc w:val="both"/>
        <w:rPr>
          <w:rFonts w:eastAsia="Arial"/>
          <w:b/>
          <w:bCs/>
          <w:spacing w:val="3"/>
          <w:sz w:val="22"/>
          <w:szCs w:val="22"/>
        </w:rPr>
      </w:pPr>
    </w:p>
    <w:p w14:paraId="554DFE35" w14:textId="48E39F7D" w:rsidR="00CA5A9D" w:rsidRPr="00953054" w:rsidRDefault="00E77B33" w:rsidP="00CC3671">
      <w:pPr>
        <w:pStyle w:val="ListParagraph"/>
        <w:numPr>
          <w:ilvl w:val="0"/>
          <w:numId w:val="42"/>
        </w:numPr>
        <w:spacing w:line="360" w:lineRule="auto"/>
        <w:ind w:right="-20"/>
        <w:jc w:val="both"/>
        <w:rPr>
          <w:rFonts w:eastAsia="Arial"/>
          <w:b/>
          <w:bCs/>
          <w:spacing w:val="3"/>
          <w:sz w:val="22"/>
          <w:szCs w:val="22"/>
        </w:rPr>
      </w:pPr>
      <w:r>
        <w:rPr>
          <w:b/>
          <w:bCs/>
        </w:rPr>
        <w:t xml:space="preserve"> </w:t>
      </w:r>
      <w:r w:rsidR="00CA5A9D" w:rsidRPr="00953054">
        <w:rPr>
          <w:rFonts w:eastAsia="Arial"/>
          <w:b/>
          <w:bCs/>
          <w:spacing w:val="3"/>
          <w:sz w:val="22"/>
          <w:szCs w:val="22"/>
        </w:rPr>
        <w:t>Investments</w:t>
      </w:r>
    </w:p>
    <w:p w14:paraId="0AF030C3" w14:textId="2C1E2A92" w:rsidR="00E77B33" w:rsidRDefault="00E77B33" w:rsidP="0020569D">
      <w:pPr>
        <w:rPr>
          <w:b/>
          <w:bCs/>
        </w:rPr>
      </w:pPr>
    </w:p>
    <w:tbl>
      <w:tblPr>
        <w:tblW w:w="5000" w:type="pct"/>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ook w:val="04A0" w:firstRow="1" w:lastRow="0" w:firstColumn="1" w:lastColumn="0" w:noHBand="0" w:noVBand="1"/>
      </w:tblPr>
      <w:tblGrid>
        <w:gridCol w:w="5692"/>
        <w:gridCol w:w="1382"/>
        <w:gridCol w:w="2248"/>
      </w:tblGrid>
      <w:tr w:rsidR="00E77B33" w:rsidRPr="00953054" w14:paraId="051B26EC" w14:textId="77777777" w:rsidTr="00A33C7B">
        <w:trPr>
          <w:trHeight w:val="340"/>
        </w:trPr>
        <w:tc>
          <w:tcPr>
            <w:tcW w:w="3053" w:type="pct"/>
            <w:shd w:val="clear" w:color="auto" w:fill="0070C0"/>
            <w:noWrap/>
          </w:tcPr>
          <w:p w14:paraId="3B8B5366" w14:textId="77777777" w:rsidR="00E77B33" w:rsidRPr="00953054" w:rsidRDefault="00E77B33" w:rsidP="002122A0">
            <w:pPr>
              <w:autoSpaceDE/>
              <w:autoSpaceDN/>
              <w:spacing w:line="276" w:lineRule="auto"/>
              <w:jc w:val="both"/>
              <w:rPr>
                <w:b/>
                <w:bCs/>
                <w:sz w:val="22"/>
                <w:szCs w:val="22"/>
                <w:lang w:eastAsia="en-GB"/>
              </w:rPr>
            </w:pPr>
            <w:r w:rsidRPr="00953054">
              <w:rPr>
                <w:b/>
                <w:bCs/>
                <w:sz w:val="22"/>
                <w:szCs w:val="22"/>
                <w:lang w:val="en-US"/>
              </w:rPr>
              <w:t>Description</w:t>
            </w:r>
          </w:p>
        </w:tc>
        <w:tc>
          <w:tcPr>
            <w:tcW w:w="741" w:type="pct"/>
            <w:shd w:val="clear" w:color="auto" w:fill="0070C0"/>
            <w:vAlign w:val="center"/>
          </w:tcPr>
          <w:p w14:paraId="6B0B507C" w14:textId="77777777" w:rsidR="00E77B33" w:rsidRPr="00953054" w:rsidRDefault="00E77B33" w:rsidP="00A33C7B">
            <w:pPr>
              <w:autoSpaceDE/>
              <w:autoSpaceDN/>
              <w:spacing w:line="276" w:lineRule="auto"/>
              <w:jc w:val="center"/>
              <w:rPr>
                <w:b/>
                <w:bCs/>
                <w:sz w:val="22"/>
                <w:szCs w:val="22"/>
                <w:lang w:val="en-US"/>
              </w:rPr>
            </w:pPr>
            <w:r w:rsidRPr="00953054">
              <w:rPr>
                <w:b/>
                <w:i/>
                <w:iCs/>
                <w:sz w:val="22"/>
                <w:szCs w:val="22"/>
                <w:lang w:val="en-US"/>
              </w:rPr>
              <w:t>Insert Current FY</w:t>
            </w:r>
          </w:p>
        </w:tc>
        <w:tc>
          <w:tcPr>
            <w:tcW w:w="1206" w:type="pct"/>
            <w:shd w:val="clear" w:color="auto" w:fill="0070C0"/>
            <w:noWrap/>
            <w:vAlign w:val="center"/>
          </w:tcPr>
          <w:p w14:paraId="2C1B9C7C" w14:textId="77777777" w:rsidR="00E77B33" w:rsidRPr="00953054" w:rsidRDefault="00E77B33" w:rsidP="00A33C7B">
            <w:pPr>
              <w:autoSpaceDE/>
              <w:autoSpaceDN/>
              <w:spacing w:line="276" w:lineRule="auto"/>
              <w:jc w:val="center"/>
              <w:rPr>
                <w:b/>
                <w:i/>
                <w:iCs/>
                <w:sz w:val="22"/>
                <w:szCs w:val="22"/>
                <w:lang w:val="en-US"/>
              </w:rPr>
            </w:pPr>
            <w:r w:rsidRPr="00953054">
              <w:rPr>
                <w:b/>
                <w:i/>
                <w:iCs/>
                <w:sz w:val="22"/>
                <w:szCs w:val="22"/>
                <w:lang w:val="en-US"/>
              </w:rPr>
              <w:t>Opening Statement</w:t>
            </w:r>
          </w:p>
          <w:p w14:paraId="3A4F090E" w14:textId="77777777" w:rsidR="00E77B33" w:rsidRPr="00953054" w:rsidRDefault="00E77B33" w:rsidP="00A33C7B">
            <w:pPr>
              <w:autoSpaceDE/>
              <w:autoSpaceDN/>
              <w:spacing w:line="276" w:lineRule="auto"/>
              <w:jc w:val="center"/>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E77B33" w:rsidRPr="00953054" w14:paraId="0A8E596E" w14:textId="77777777" w:rsidTr="00A33C7B">
        <w:trPr>
          <w:trHeight w:val="340"/>
        </w:trPr>
        <w:tc>
          <w:tcPr>
            <w:tcW w:w="3053" w:type="pct"/>
            <w:shd w:val="clear" w:color="auto" w:fill="0070C0"/>
            <w:noWrap/>
          </w:tcPr>
          <w:p w14:paraId="7DB0CE1F" w14:textId="77777777" w:rsidR="00E77B33" w:rsidRPr="00953054" w:rsidRDefault="00E77B33" w:rsidP="002122A0">
            <w:pPr>
              <w:autoSpaceDE/>
              <w:autoSpaceDN/>
              <w:spacing w:line="276" w:lineRule="auto"/>
              <w:jc w:val="both"/>
              <w:rPr>
                <w:b/>
                <w:bCs/>
                <w:sz w:val="22"/>
                <w:szCs w:val="22"/>
                <w:lang w:eastAsia="en-GB"/>
              </w:rPr>
            </w:pPr>
          </w:p>
        </w:tc>
        <w:tc>
          <w:tcPr>
            <w:tcW w:w="741" w:type="pct"/>
            <w:shd w:val="clear" w:color="auto" w:fill="0070C0"/>
            <w:vAlign w:val="center"/>
          </w:tcPr>
          <w:p w14:paraId="02E089C8" w14:textId="77777777" w:rsidR="00E77B33" w:rsidRPr="00953054" w:rsidRDefault="00E77B33" w:rsidP="00A33C7B">
            <w:pPr>
              <w:autoSpaceDE/>
              <w:autoSpaceDN/>
              <w:spacing w:line="276" w:lineRule="auto"/>
              <w:jc w:val="center"/>
              <w:rPr>
                <w:b/>
                <w:bCs/>
                <w:sz w:val="22"/>
                <w:szCs w:val="22"/>
                <w:lang w:val="en-US"/>
              </w:rPr>
            </w:pPr>
            <w:r w:rsidRPr="00953054">
              <w:rPr>
                <w:b/>
                <w:bCs/>
                <w:sz w:val="22"/>
                <w:szCs w:val="22"/>
                <w:lang w:val="en-US"/>
              </w:rPr>
              <w:t>Kshs</w:t>
            </w:r>
          </w:p>
        </w:tc>
        <w:tc>
          <w:tcPr>
            <w:tcW w:w="1206" w:type="pct"/>
            <w:shd w:val="clear" w:color="auto" w:fill="0070C0"/>
            <w:noWrap/>
            <w:vAlign w:val="center"/>
          </w:tcPr>
          <w:p w14:paraId="7B125D33" w14:textId="77777777" w:rsidR="00E77B33" w:rsidRPr="00953054" w:rsidRDefault="00E77B33" w:rsidP="00A33C7B">
            <w:pPr>
              <w:autoSpaceDE/>
              <w:autoSpaceDN/>
              <w:spacing w:line="276" w:lineRule="auto"/>
              <w:jc w:val="center"/>
              <w:rPr>
                <w:b/>
                <w:bCs/>
                <w:sz w:val="22"/>
                <w:szCs w:val="22"/>
                <w:lang w:val="en-US"/>
              </w:rPr>
            </w:pPr>
            <w:r w:rsidRPr="00953054">
              <w:rPr>
                <w:b/>
                <w:bCs/>
                <w:sz w:val="22"/>
                <w:szCs w:val="22"/>
                <w:lang w:val="en-US"/>
              </w:rPr>
              <w:t>Kshs</w:t>
            </w:r>
          </w:p>
        </w:tc>
      </w:tr>
      <w:tr w:rsidR="00E77B33" w:rsidRPr="00953054" w14:paraId="1696026B" w14:textId="77777777" w:rsidTr="00A33C7B">
        <w:trPr>
          <w:trHeight w:val="340"/>
        </w:trPr>
        <w:tc>
          <w:tcPr>
            <w:tcW w:w="3053" w:type="pct"/>
            <w:shd w:val="clear" w:color="auto" w:fill="auto"/>
            <w:noWrap/>
            <w:hideMark/>
          </w:tcPr>
          <w:p w14:paraId="12098A95" w14:textId="77777777" w:rsidR="00E77B33" w:rsidRPr="00953054" w:rsidRDefault="00E77B33" w:rsidP="00AD5B89">
            <w:pPr>
              <w:pStyle w:val="ListParagraph"/>
              <w:numPr>
                <w:ilvl w:val="0"/>
                <w:numId w:val="27"/>
              </w:numPr>
              <w:autoSpaceDE/>
              <w:autoSpaceDN/>
              <w:spacing w:line="276" w:lineRule="auto"/>
              <w:ind w:left="342"/>
              <w:jc w:val="both"/>
              <w:rPr>
                <w:b/>
                <w:bCs/>
                <w:sz w:val="22"/>
                <w:szCs w:val="22"/>
                <w:lang w:val="en-US"/>
              </w:rPr>
            </w:pPr>
            <w:r w:rsidRPr="00953054">
              <w:rPr>
                <w:b/>
                <w:bCs/>
                <w:sz w:val="22"/>
                <w:szCs w:val="22"/>
                <w:lang w:val="en-US"/>
              </w:rPr>
              <w:t>Investment in Treasury bills and bonds</w:t>
            </w:r>
          </w:p>
        </w:tc>
        <w:tc>
          <w:tcPr>
            <w:tcW w:w="741" w:type="pct"/>
            <w:vAlign w:val="center"/>
          </w:tcPr>
          <w:p w14:paraId="131643C2" w14:textId="77777777" w:rsidR="00E77B33" w:rsidRPr="00953054" w:rsidRDefault="00E77B33" w:rsidP="00A33C7B">
            <w:pPr>
              <w:autoSpaceDE/>
              <w:autoSpaceDN/>
              <w:spacing w:line="276" w:lineRule="auto"/>
              <w:jc w:val="center"/>
              <w:rPr>
                <w:b/>
                <w:bCs/>
                <w:sz w:val="22"/>
                <w:szCs w:val="22"/>
                <w:lang w:val="en-US"/>
              </w:rPr>
            </w:pPr>
          </w:p>
        </w:tc>
        <w:tc>
          <w:tcPr>
            <w:tcW w:w="1206" w:type="pct"/>
            <w:shd w:val="clear" w:color="auto" w:fill="auto"/>
            <w:noWrap/>
            <w:vAlign w:val="center"/>
          </w:tcPr>
          <w:p w14:paraId="583223D8" w14:textId="77777777" w:rsidR="00E77B33" w:rsidRPr="00953054" w:rsidRDefault="00E77B33" w:rsidP="00A33C7B">
            <w:pPr>
              <w:autoSpaceDE/>
              <w:autoSpaceDN/>
              <w:spacing w:line="276" w:lineRule="auto"/>
              <w:jc w:val="center"/>
              <w:rPr>
                <w:b/>
                <w:bCs/>
                <w:sz w:val="22"/>
                <w:szCs w:val="22"/>
                <w:lang w:val="en-US"/>
              </w:rPr>
            </w:pPr>
          </w:p>
        </w:tc>
      </w:tr>
      <w:tr w:rsidR="00E77B33" w:rsidRPr="00953054" w14:paraId="779BFE49" w14:textId="77777777" w:rsidTr="00A33C7B">
        <w:trPr>
          <w:trHeight w:val="340"/>
        </w:trPr>
        <w:tc>
          <w:tcPr>
            <w:tcW w:w="3053" w:type="pct"/>
            <w:shd w:val="clear" w:color="auto" w:fill="auto"/>
            <w:noWrap/>
            <w:hideMark/>
          </w:tcPr>
          <w:p w14:paraId="13E77A65" w14:textId="77777777" w:rsidR="00E77B33" w:rsidRPr="00953054" w:rsidRDefault="00E77B33" w:rsidP="002122A0">
            <w:pPr>
              <w:autoSpaceDE/>
              <w:autoSpaceDN/>
              <w:spacing w:line="276" w:lineRule="auto"/>
              <w:jc w:val="both"/>
              <w:rPr>
                <w:sz w:val="22"/>
                <w:szCs w:val="22"/>
                <w:lang w:val="en-US"/>
              </w:rPr>
            </w:pPr>
            <w:r w:rsidRPr="00953054">
              <w:rPr>
                <w:sz w:val="22"/>
                <w:szCs w:val="22"/>
                <w:lang w:val="en-US"/>
              </w:rPr>
              <w:t>Financial institution</w:t>
            </w:r>
          </w:p>
        </w:tc>
        <w:tc>
          <w:tcPr>
            <w:tcW w:w="741" w:type="pct"/>
            <w:vAlign w:val="center"/>
          </w:tcPr>
          <w:p w14:paraId="324F3F05" w14:textId="77777777" w:rsidR="00E77B33" w:rsidRPr="00953054" w:rsidRDefault="00E77B33" w:rsidP="00A33C7B">
            <w:pPr>
              <w:autoSpaceDE/>
              <w:autoSpaceDN/>
              <w:spacing w:line="276" w:lineRule="auto"/>
              <w:jc w:val="center"/>
              <w:rPr>
                <w:b/>
                <w:bCs/>
                <w:sz w:val="22"/>
                <w:szCs w:val="22"/>
                <w:lang w:val="en-US"/>
              </w:rPr>
            </w:pPr>
          </w:p>
        </w:tc>
        <w:tc>
          <w:tcPr>
            <w:tcW w:w="1206" w:type="pct"/>
            <w:shd w:val="clear" w:color="auto" w:fill="auto"/>
            <w:noWrap/>
            <w:vAlign w:val="center"/>
          </w:tcPr>
          <w:p w14:paraId="253183DA" w14:textId="77777777" w:rsidR="00E77B33" w:rsidRPr="00953054" w:rsidRDefault="00E77B33" w:rsidP="00A33C7B">
            <w:pPr>
              <w:autoSpaceDE/>
              <w:autoSpaceDN/>
              <w:spacing w:line="276" w:lineRule="auto"/>
              <w:jc w:val="center"/>
              <w:rPr>
                <w:b/>
                <w:bCs/>
                <w:sz w:val="22"/>
                <w:szCs w:val="22"/>
                <w:lang w:val="en-US"/>
              </w:rPr>
            </w:pPr>
          </w:p>
        </w:tc>
      </w:tr>
      <w:tr w:rsidR="00E77B33" w:rsidRPr="00953054" w14:paraId="1A873D73" w14:textId="77777777" w:rsidTr="00A33C7B">
        <w:trPr>
          <w:trHeight w:val="340"/>
        </w:trPr>
        <w:tc>
          <w:tcPr>
            <w:tcW w:w="3053" w:type="pct"/>
            <w:shd w:val="clear" w:color="auto" w:fill="auto"/>
            <w:noWrap/>
            <w:hideMark/>
          </w:tcPr>
          <w:p w14:paraId="36772A49" w14:textId="77777777" w:rsidR="00E77B33" w:rsidRPr="00953054" w:rsidRDefault="00E77B33" w:rsidP="002122A0">
            <w:pPr>
              <w:autoSpaceDE/>
              <w:autoSpaceDN/>
              <w:spacing w:line="276" w:lineRule="auto"/>
              <w:jc w:val="both"/>
              <w:rPr>
                <w:sz w:val="22"/>
                <w:szCs w:val="22"/>
                <w:lang w:val="en-US"/>
              </w:rPr>
            </w:pPr>
            <w:r w:rsidRPr="00953054">
              <w:rPr>
                <w:sz w:val="22"/>
                <w:szCs w:val="22"/>
                <w:lang w:val="en-US"/>
              </w:rPr>
              <w:t>CBK</w:t>
            </w:r>
          </w:p>
        </w:tc>
        <w:tc>
          <w:tcPr>
            <w:tcW w:w="741" w:type="pct"/>
            <w:vAlign w:val="center"/>
          </w:tcPr>
          <w:p w14:paraId="149DFE6D" w14:textId="77777777" w:rsidR="00E77B33" w:rsidRPr="00953054" w:rsidRDefault="00E77B33" w:rsidP="00A33C7B">
            <w:pPr>
              <w:autoSpaceDE/>
              <w:autoSpaceDN/>
              <w:spacing w:line="276" w:lineRule="auto"/>
              <w:jc w:val="center"/>
              <w:rPr>
                <w:sz w:val="22"/>
                <w:szCs w:val="22"/>
                <w:lang w:val="en-US"/>
              </w:rPr>
            </w:pPr>
            <w:r w:rsidRPr="00953054">
              <w:rPr>
                <w:sz w:val="22"/>
                <w:szCs w:val="22"/>
                <w:lang w:val="en-US"/>
              </w:rPr>
              <w:t>xxx</w:t>
            </w:r>
          </w:p>
        </w:tc>
        <w:tc>
          <w:tcPr>
            <w:tcW w:w="1206" w:type="pct"/>
            <w:shd w:val="clear" w:color="auto" w:fill="auto"/>
            <w:noWrap/>
            <w:vAlign w:val="center"/>
            <w:hideMark/>
          </w:tcPr>
          <w:p w14:paraId="0C364F27" w14:textId="77777777" w:rsidR="00E77B33" w:rsidRPr="00953054" w:rsidRDefault="00E77B33" w:rsidP="00A33C7B">
            <w:pPr>
              <w:autoSpaceDE/>
              <w:autoSpaceDN/>
              <w:spacing w:line="276" w:lineRule="auto"/>
              <w:jc w:val="center"/>
              <w:rPr>
                <w:sz w:val="22"/>
                <w:szCs w:val="22"/>
                <w:lang w:val="en-US"/>
              </w:rPr>
            </w:pPr>
            <w:r w:rsidRPr="00953054">
              <w:rPr>
                <w:sz w:val="22"/>
                <w:szCs w:val="22"/>
                <w:lang w:val="en-US"/>
              </w:rPr>
              <w:t>xxx</w:t>
            </w:r>
          </w:p>
        </w:tc>
      </w:tr>
      <w:tr w:rsidR="00E77B33" w:rsidRPr="00953054" w14:paraId="68056080" w14:textId="77777777" w:rsidTr="00A33C7B">
        <w:trPr>
          <w:trHeight w:val="340"/>
        </w:trPr>
        <w:tc>
          <w:tcPr>
            <w:tcW w:w="3053" w:type="pct"/>
            <w:shd w:val="clear" w:color="auto" w:fill="auto"/>
            <w:noWrap/>
            <w:hideMark/>
          </w:tcPr>
          <w:p w14:paraId="514D13AF" w14:textId="77777777" w:rsidR="00E77B33" w:rsidRPr="00953054" w:rsidRDefault="00E77B33" w:rsidP="002122A0">
            <w:pPr>
              <w:autoSpaceDE/>
              <w:autoSpaceDN/>
              <w:spacing w:line="276" w:lineRule="auto"/>
              <w:jc w:val="both"/>
              <w:rPr>
                <w:sz w:val="22"/>
                <w:szCs w:val="22"/>
                <w:lang w:val="en-US"/>
              </w:rPr>
            </w:pPr>
            <w:r w:rsidRPr="00953054">
              <w:rPr>
                <w:sz w:val="22"/>
                <w:szCs w:val="22"/>
                <w:lang w:val="en-US"/>
              </w:rPr>
              <w:t>CBK</w:t>
            </w:r>
          </w:p>
        </w:tc>
        <w:tc>
          <w:tcPr>
            <w:tcW w:w="741" w:type="pct"/>
            <w:vAlign w:val="center"/>
          </w:tcPr>
          <w:p w14:paraId="14F8EF2D" w14:textId="77777777" w:rsidR="00E77B33" w:rsidRPr="00953054" w:rsidRDefault="00E77B33" w:rsidP="00A33C7B">
            <w:pPr>
              <w:autoSpaceDE/>
              <w:autoSpaceDN/>
              <w:spacing w:line="276" w:lineRule="auto"/>
              <w:jc w:val="center"/>
              <w:rPr>
                <w:sz w:val="22"/>
                <w:szCs w:val="22"/>
                <w:lang w:val="en-US"/>
              </w:rPr>
            </w:pPr>
            <w:r w:rsidRPr="00953054">
              <w:rPr>
                <w:sz w:val="22"/>
                <w:szCs w:val="22"/>
                <w:lang w:val="en-US"/>
              </w:rPr>
              <w:t>xxx</w:t>
            </w:r>
          </w:p>
        </w:tc>
        <w:tc>
          <w:tcPr>
            <w:tcW w:w="1206" w:type="pct"/>
            <w:shd w:val="clear" w:color="auto" w:fill="auto"/>
            <w:noWrap/>
            <w:vAlign w:val="center"/>
            <w:hideMark/>
          </w:tcPr>
          <w:p w14:paraId="2CFC5994" w14:textId="77777777" w:rsidR="00E77B33" w:rsidRPr="00953054" w:rsidRDefault="00E77B33" w:rsidP="00A33C7B">
            <w:pPr>
              <w:autoSpaceDE/>
              <w:autoSpaceDN/>
              <w:spacing w:line="276" w:lineRule="auto"/>
              <w:jc w:val="center"/>
              <w:rPr>
                <w:sz w:val="22"/>
                <w:szCs w:val="22"/>
                <w:lang w:val="en-US"/>
              </w:rPr>
            </w:pPr>
            <w:r w:rsidRPr="00953054">
              <w:rPr>
                <w:sz w:val="22"/>
                <w:szCs w:val="22"/>
                <w:lang w:val="en-US"/>
              </w:rPr>
              <w:t>xxx</w:t>
            </w:r>
          </w:p>
        </w:tc>
      </w:tr>
      <w:tr w:rsidR="00E77B33" w:rsidRPr="00953054" w14:paraId="7683056D" w14:textId="77777777" w:rsidTr="00A33C7B">
        <w:trPr>
          <w:trHeight w:val="340"/>
        </w:trPr>
        <w:tc>
          <w:tcPr>
            <w:tcW w:w="3053" w:type="pct"/>
            <w:shd w:val="clear" w:color="auto" w:fill="auto"/>
            <w:noWrap/>
            <w:vAlign w:val="bottom"/>
            <w:hideMark/>
          </w:tcPr>
          <w:p w14:paraId="3153F142" w14:textId="77777777" w:rsidR="00E77B33" w:rsidRPr="00953054" w:rsidRDefault="00E77B33" w:rsidP="002122A0">
            <w:pPr>
              <w:autoSpaceDE/>
              <w:autoSpaceDN/>
              <w:spacing w:line="276" w:lineRule="auto"/>
              <w:jc w:val="both"/>
              <w:rPr>
                <w:sz w:val="22"/>
                <w:szCs w:val="22"/>
                <w:lang w:val="en-US"/>
              </w:rPr>
            </w:pPr>
            <w:r w:rsidRPr="00953054">
              <w:rPr>
                <w:sz w:val="22"/>
                <w:szCs w:val="22"/>
                <w:lang w:val="en-US"/>
              </w:rPr>
              <w:t>Sub- total</w:t>
            </w:r>
          </w:p>
        </w:tc>
        <w:tc>
          <w:tcPr>
            <w:tcW w:w="741" w:type="pct"/>
            <w:vAlign w:val="center"/>
          </w:tcPr>
          <w:p w14:paraId="7C5B33E2" w14:textId="77777777" w:rsidR="00E77B33" w:rsidRPr="00953054" w:rsidRDefault="00E77B33" w:rsidP="00A33C7B">
            <w:pPr>
              <w:autoSpaceDE/>
              <w:autoSpaceDN/>
              <w:spacing w:line="276" w:lineRule="auto"/>
              <w:jc w:val="center"/>
              <w:rPr>
                <w:b/>
                <w:bCs/>
                <w:sz w:val="22"/>
                <w:szCs w:val="22"/>
                <w:lang w:val="en-US"/>
              </w:rPr>
            </w:pPr>
            <w:r w:rsidRPr="00953054">
              <w:rPr>
                <w:b/>
                <w:bCs/>
                <w:sz w:val="22"/>
                <w:szCs w:val="22"/>
                <w:lang w:val="en-US"/>
              </w:rPr>
              <w:t>xxx</w:t>
            </w:r>
          </w:p>
        </w:tc>
        <w:tc>
          <w:tcPr>
            <w:tcW w:w="1206" w:type="pct"/>
            <w:shd w:val="clear" w:color="auto" w:fill="auto"/>
            <w:noWrap/>
            <w:vAlign w:val="center"/>
            <w:hideMark/>
          </w:tcPr>
          <w:p w14:paraId="51E26D2C" w14:textId="77777777" w:rsidR="00E77B33" w:rsidRPr="00953054" w:rsidRDefault="00E77B33" w:rsidP="00A33C7B">
            <w:pPr>
              <w:autoSpaceDE/>
              <w:autoSpaceDN/>
              <w:spacing w:line="276" w:lineRule="auto"/>
              <w:jc w:val="center"/>
              <w:rPr>
                <w:b/>
                <w:bCs/>
                <w:sz w:val="22"/>
                <w:szCs w:val="22"/>
                <w:lang w:val="en-US"/>
              </w:rPr>
            </w:pPr>
            <w:r w:rsidRPr="00953054">
              <w:rPr>
                <w:b/>
                <w:bCs/>
                <w:sz w:val="22"/>
                <w:szCs w:val="22"/>
                <w:lang w:val="en-US"/>
              </w:rPr>
              <w:t>xxx</w:t>
            </w:r>
          </w:p>
        </w:tc>
      </w:tr>
      <w:tr w:rsidR="00E77B33" w:rsidRPr="00953054" w14:paraId="494E7764" w14:textId="77777777" w:rsidTr="00A33C7B">
        <w:trPr>
          <w:trHeight w:val="340"/>
        </w:trPr>
        <w:tc>
          <w:tcPr>
            <w:tcW w:w="3053" w:type="pct"/>
            <w:shd w:val="clear" w:color="auto" w:fill="auto"/>
            <w:noWrap/>
            <w:hideMark/>
          </w:tcPr>
          <w:p w14:paraId="1B741BA3" w14:textId="77777777" w:rsidR="00E77B33" w:rsidRPr="00953054" w:rsidRDefault="00E77B33" w:rsidP="00AD5B89">
            <w:pPr>
              <w:pStyle w:val="ListParagraph"/>
              <w:numPr>
                <w:ilvl w:val="0"/>
                <w:numId w:val="27"/>
              </w:numPr>
              <w:autoSpaceDE/>
              <w:autoSpaceDN/>
              <w:spacing w:line="276" w:lineRule="auto"/>
              <w:ind w:left="342"/>
              <w:jc w:val="both"/>
              <w:rPr>
                <w:b/>
                <w:bCs/>
                <w:sz w:val="22"/>
                <w:szCs w:val="22"/>
                <w:lang w:val="en-US"/>
              </w:rPr>
            </w:pPr>
            <w:r w:rsidRPr="00953054">
              <w:rPr>
                <w:b/>
                <w:bCs/>
                <w:sz w:val="22"/>
                <w:szCs w:val="22"/>
                <w:lang w:val="en-US"/>
              </w:rPr>
              <w:t>Investment with Financial Institutions/ Banks</w:t>
            </w:r>
          </w:p>
        </w:tc>
        <w:tc>
          <w:tcPr>
            <w:tcW w:w="741" w:type="pct"/>
            <w:vAlign w:val="center"/>
          </w:tcPr>
          <w:p w14:paraId="50550B6A" w14:textId="77777777" w:rsidR="00E77B33" w:rsidRPr="00953054" w:rsidRDefault="00E77B33" w:rsidP="00A33C7B">
            <w:pPr>
              <w:autoSpaceDE/>
              <w:autoSpaceDN/>
              <w:spacing w:line="276" w:lineRule="auto"/>
              <w:jc w:val="center"/>
              <w:rPr>
                <w:sz w:val="22"/>
                <w:szCs w:val="22"/>
                <w:lang w:val="en-US"/>
              </w:rPr>
            </w:pPr>
          </w:p>
        </w:tc>
        <w:tc>
          <w:tcPr>
            <w:tcW w:w="1206" w:type="pct"/>
            <w:shd w:val="clear" w:color="auto" w:fill="auto"/>
            <w:noWrap/>
            <w:vAlign w:val="center"/>
            <w:hideMark/>
          </w:tcPr>
          <w:p w14:paraId="69A3BB1F" w14:textId="77777777" w:rsidR="00E77B33" w:rsidRPr="00953054" w:rsidRDefault="00E77B33" w:rsidP="00A33C7B">
            <w:pPr>
              <w:autoSpaceDE/>
              <w:autoSpaceDN/>
              <w:spacing w:line="276" w:lineRule="auto"/>
              <w:jc w:val="center"/>
              <w:rPr>
                <w:sz w:val="22"/>
                <w:szCs w:val="22"/>
                <w:lang w:val="en-US"/>
              </w:rPr>
            </w:pPr>
          </w:p>
        </w:tc>
      </w:tr>
      <w:tr w:rsidR="00E77B33" w:rsidRPr="00953054" w14:paraId="7DD0F9AD" w14:textId="77777777" w:rsidTr="00A33C7B">
        <w:trPr>
          <w:trHeight w:val="340"/>
        </w:trPr>
        <w:tc>
          <w:tcPr>
            <w:tcW w:w="3053" w:type="pct"/>
            <w:shd w:val="clear" w:color="auto" w:fill="auto"/>
            <w:noWrap/>
            <w:hideMark/>
          </w:tcPr>
          <w:p w14:paraId="62471D14" w14:textId="77777777" w:rsidR="00E77B33" w:rsidRPr="00953054" w:rsidRDefault="00E77B33" w:rsidP="002122A0">
            <w:pPr>
              <w:autoSpaceDE/>
              <w:autoSpaceDN/>
              <w:spacing w:line="276" w:lineRule="auto"/>
              <w:jc w:val="both"/>
              <w:rPr>
                <w:sz w:val="22"/>
                <w:szCs w:val="22"/>
                <w:lang w:val="en-US"/>
              </w:rPr>
            </w:pPr>
            <w:r w:rsidRPr="00953054">
              <w:rPr>
                <w:sz w:val="22"/>
                <w:szCs w:val="22"/>
                <w:lang w:val="en-US"/>
              </w:rPr>
              <w:t>Bank x</w:t>
            </w:r>
          </w:p>
        </w:tc>
        <w:tc>
          <w:tcPr>
            <w:tcW w:w="741" w:type="pct"/>
            <w:vAlign w:val="center"/>
          </w:tcPr>
          <w:p w14:paraId="5D337BBB" w14:textId="77777777" w:rsidR="00E77B33" w:rsidRPr="00953054" w:rsidRDefault="00E77B33" w:rsidP="00A33C7B">
            <w:pPr>
              <w:autoSpaceDE/>
              <w:autoSpaceDN/>
              <w:spacing w:line="276" w:lineRule="auto"/>
              <w:jc w:val="center"/>
              <w:rPr>
                <w:sz w:val="22"/>
                <w:szCs w:val="22"/>
                <w:lang w:val="en-US"/>
              </w:rPr>
            </w:pPr>
            <w:r w:rsidRPr="00953054">
              <w:rPr>
                <w:sz w:val="22"/>
                <w:szCs w:val="22"/>
                <w:lang w:val="en-US"/>
              </w:rPr>
              <w:t>xxx</w:t>
            </w:r>
          </w:p>
        </w:tc>
        <w:tc>
          <w:tcPr>
            <w:tcW w:w="1206" w:type="pct"/>
            <w:shd w:val="clear" w:color="auto" w:fill="auto"/>
            <w:noWrap/>
            <w:vAlign w:val="center"/>
            <w:hideMark/>
          </w:tcPr>
          <w:p w14:paraId="1B1E8B41" w14:textId="77777777" w:rsidR="00E77B33" w:rsidRPr="00953054" w:rsidRDefault="00E77B33" w:rsidP="00A33C7B">
            <w:pPr>
              <w:autoSpaceDE/>
              <w:autoSpaceDN/>
              <w:spacing w:line="276" w:lineRule="auto"/>
              <w:jc w:val="center"/>
              <w:rPr>
                <w:sz w:val="22"/>
                <w:szCs w:val="22"/>
                <w:lang w:val="en-US"/>
              </w:rPr>
            </w:pPr>
            <w:r w:rsidRPr="00953054">
              <w:rPr>
                <w:sz w:val="22"/>
                <w:szCs w:val="22"/>
                <w:lang w:val="en-US"/>
              </w:rPr>
              <w:t>xxx</w:t>
            </w:r>
          </w:p>
        </w:tc>
      </w:tr>
      <w:tr w:rsidR="00E77B33" w:rsidRPr="00953054" w14:paraId="6F4D41B4" w14:textId="77777777" w:rsidTr="00A33C7B">
        <w:trPr>
          <w:trHeight w:val="340"/>
        </w:trPr>
        <w:tc>
          <w:tcPr>
            <w:tcW w:w="3053" w:type="pct"/>
            <w:shd w:val="clear" w:color="auto" w:fill="auto"/>
            <w:noWrap/>
            <w:hideMark/>
          </w:tcPr>
          <w:p w14:paraId="55076379" w14:textId="77777777" w:rsidR="00E77B33" w:rsidRPr="00953054" w:rsidRDefault="00E77B33" w:rsidP="002122A0">
            <w:pPr>
              <w:autoSpaceDE/>
              <w:autoSpaceDN/>
              <w:spacing w:line="276" w:lineRule="auto"/>
              <w:jc w:val="both"/>
              <w:rPr>
                <w:sz w:val="22"/>
                <w:szCs w:val="22"/>
                <w:lang w:val="en-US"/>
              </w:rPr>
            </w:pPr>
            <w:r w:rsidRPr="00953054">
              <w:rPr>
                <w:sz w:val="22"/>
                <w:szCs w:val="22"/>
                <w:lang w:val="en-US"/>
              </w:rPr>
              <w:t>Bank y</w:t>
            </w:r>
          </w:p>
        </w:tc>
        <w:tc>
          <w:tcPr>
            <w:tcW w:w="741" w:type="pct"/>
            <w:vAlign w:val="center"/>
          </w:tcPr>
          <w:p w14:paraId="177FFBF1" w14:textId="77777777" w:rsidR="00E77B33" w:rsidRPr="00953054" w:rsidRDefault="00E77B33" w:rsidP="00A33C7B">
            <w:pPr>
              <w:autoSpaceDE/>
              <w:autoSpaceDN/>
              <w:spacing w:line="276" w:lineRule="auto"/>
              <w:jc w:val="center"/>
              <w:rPr>
                <w:sz w:val="22"/>
                <w:szCs w:val="22"/>
                <w:lang w:val="en-US"/>
              </w:rPr>
            </w:pPr>
            <w:r w:rsidRPr="00953054">
              <w:rPr>
                <w:sz w:val="22"/>
                <w:szCs w:val="22"/>
                <w:lang w:val="en-US"/>
              </w:rPr>
              <w:t>xxx</w:t>
            </w:r>
          </w:p>
        </w:tc>
        <w:tc>
          <w:tcPr>
            <w:tcW w:w="1206" w:type="pct"/>
            <w:shd w:val="clear" w:color="auto" w:fill="auto"/>
            <w:noWrap/>
            <w:vAlign w:val="center"/>
            <w:hideMark/>
          </w:tcPr>
          <w:p w14:paraId="23F0FE01" w14:textId="77777777" w:rsidR="00E77B33" w:rsidRPr="00953054" w:rsidRDefault="00E77B33" w:rsidP="00A33C7B">
            <w:pPr>
              <w:autoSpaceDE/>
              <w:autoSpaceDN/>
              <w:spacing w:line="276" w:lineRule="auto"/>
              <w:jc w:val="center"/>
              <w:rPr>
                <w:sz w:val="22"/>
                <w:szCs w:val="22"/>
                <w:lang w:val="en-US"/>
              </w:rPr>
            </w:pPr>
            <w:r w:rsidRPr="00953054">
              <w:rPr>
                <w:sz w:val="22"/>
                <w:szCs w:val="22"/>
                <w:lang w:val="en-US"/>
              </w:rPr>
              <w:t>xxx</w:t>
            </w:r>
          </w:p>
        </w:tc>
      </w:tr>
      <w:tr w:rsidR="00E77B33" w:rsidRPr="00953054" w14:paraId="48772804" w14:textId="77777777" w:rsidTr="00A33C7B">
        <w:trPr>
          <w:trHeight w:val="340"/>
        </w:trPr>
        <w:tc>
          <w:tcPr>
            <w:tcW w:w="3053" w:type="pct"/>
            <w:shd w:val="clear" w:color="auto" w:fill="auto"/>
            <w:noWrap/>
            <w:vAlign w:val="bottom"/>
            <w:hideMark/>
          </w:tcPr>
          <w:p w14:paraId="01DE9253" w14:textId="77777777" w:rsidR="00E77B33" w:rsidRPr="00953054" w:rsidRDefault="00E77B33" w:rsidP="002122A0">
            <w:pPr>
              <w:autoSpaceDE/>
              <w:autoSpaceDN/>
              <w:spacing w:line="276" w:lineRule="auto"/>
              <w:jc w:val="both"/>
              <w:rPr>
                <w:sz w:val="22"/>
                <w:szCs w:val="22"/>
                <w:lang w:val="en-US"/>
              </w:rPr>
            </w:pPr>
            <w:r w:rsidRPr="00953054">
              <w:rPr>
                <w:sz w:val="22"/>
                <w:szCs w:val="22"/>
                <w:lang w:val="en-US"/>
              </w:rPr>
              <w:t>Sub- total</w:t>
            </w:r>
          </w:p>
        </w:tc>
        <w:tc>
          <w:tcPr>
            <w:tcW w:w="741" w:type="pct"/>
            <w:vAlign w:val="center"/>
          </w:tcPr>
          <w:p w14:paraId="52A03E43" w14:textId="77777777" w:rsidR="00E77B33" w:rsidRPr="00953054" w:rsidRDefault="00E77B33" w:rsidP="00A33C7B">
            <w:pPr>
              <w:autoSpaceDE/>
              <w:autoSpaceDN/>
              <w:spacing w:line="276" w:lineRule="auto"/>
              <w:jc w:val="center"/>
              <w:rPr>
                <w:b/>
                <w:bCs/>
                <w:sz w:val="22"/>
                <w:szCs w:val="22"/>
                <w:lang w:val="en-US"/>
              </w:rPr>
            </w:pPr>
            <w:r w:rsidRPr="00953054">
              <w:rPr>
                <w:b/>
                <w:bCs/>
                <w:sz w:val="22"/>
                <w:szCs w:val="22"/>
                <w:lang w:val="en-US"/>
              </w:rPr>
              <w:t>xxx</w:t>
            </w:r>
          </w:p>
        </w:tc>
        <w:tc>
          <w:tcPr>
            <w:tcW w:w="1206" w:type="pct"/>
            <w:shd w:val="clear" w:color="auto" w:fill="auto"/>
            <w:noWrap/>
            <w:vAlign w:val="center"/>
            <w:hideMark/>
          </w:tcPr>
          <w:p w14:paraId="68816E73" w14:textId="77777777" w:rsidR="00E77B33" w:rsidRPr="00953054" w:rsidRDefault="00E77B33" w:rsidP="00A33C7B">
            <w:pPr>
              <w:autoSpaceDE/>
              <w:autoSpaceDN/>
              <w:spacing w:line="276" w:lineRule="auto"/>
              <w:jc w:val="center"/>
              <w:rPr>
                <w:b/>
                <w:bCs/>
                <w:sz w:val="22"/>
                <w:szCs w:val="22"/>
                <w:lang w:val="en-US"/>
              </w:rPr>
            </w:pPr>
            <w:r w:rsidRPr="00953054">
              <w:rPr>
                <w:b/>
                <w:bCs/>
                <w:sz w:val="22"/>
                <w:szCs w:val="22"/>
                <w:lang w:val="en-US"/>
              </w:rPr>
              <w:t>xxx</w:t>
            </w:r>
          </w:p>
        </w:tc>
      </w:tr>
      <w:tr w:rsidR="00E77B33" w:rsidRPr="00953054" w14:paraId="1210358B" w14:textId="77777777" w:rsidTr="00A33C7B">
        <w:trPr>
          <w:trHeight w:val="340"/>
        </w:trPr>
        <w:tc>
          <w:tcPr>
            <w:tcW w:w="3053" w:type="pct"/>
            <w:shd w:val="clear" w:color="auto" w:fill="auto"/>
            <w:noWrap/>
            <w:hideMark/>
          </w:tcPr>
          <w:p w14:paraId="1E46ED0F" w14:textId="77777777" w:rsidR="00E77B33" w:rsidRPr="00953054" w:rsidRDefault="00E77B33" w:rsidP="00AD5B89">
            <w:pPr>
              <w:pStyle w:val="ListParagraph"/>
              <w:numPr>
                <w:ilvl w:val="0"/>
                <w:numId w:val="27"/>
              </w:numPr>
              <w:autoSpaceDE/>
              <w:autoSpaceDN/>
              <w:spacing w:line="276" w:lineRule="auto"/>
              <w:ind w:left="342"/>
              <w:jc w:val="both"/>
              <w:rPr>
                <w:b/>
                <w:bCs/>
                <w:sz w:val="22"/>
                <w:szCs w:val="22"/>
                <w:lang w:val="en-US"/>
              </w:rPr>
            </w:pPr>
            <w:r w:rsidRPr="00953054">
              <w:rPr>
                <w:b/>
                <w:bCs/>
                <w:sz w:val="22"/>
                <w:szCs w:val="22"/>
                <w:lang w:val="en-US"/>
              </w:rPr>
              <w:t>Equity investments (specify)</w:t>
            </w:r>
          </w:p>
        </w:tc>
        <w:tc>
          <w:tcPr>
            <w:tcW w:w="741" w:type="pct"/>
            <w:vAlign w:val="center"/>
          </w:tcPr>
          <w:p w14:paraId="2201167E" w14:textId="77777777" w:rsidR="00E77B33" w:rsidRPr="00953054" w:rsidRDefault="00E77B33" w:rsidP="00A33C7B">
            <w:pPr>
              <w:autoSpaceDE/>
              <w:autoSpaceDN/>
              <w:spacing w:line="276" w:lineRule="auto"/>
              <w:jc w:val="center"/>
              <w:rPr>
                <w:sz w:val="22"/>
                <w:szCs w:val="22"/>
                <w:lang w:val="en-US"/>
              </w:rPr>
            </w:pPr>
          </w:p>
        </w:tc>
        <w:tc>
          <w:tcPr>
            <w:tcW w:w="1206" w:type="pct"/>
            <w:shd w:val="clear" w:color="auto" w:fill="auto"/>
            <w:noWrap/>
            <w:vAlign w:val="center"/>
            <w:hideMark/>
          </w:tcPr>
          <w:p w14:paraId="1EC8A289" w14:textId="77777777" w:rsidR="00E77B33" w:rsidRPr="00953054" w:rsidRDefault="00E77B33" w:rsidP="00A33C7B">
            <w:pPr>
              <w:autoSpaceDE/>
              <w:autoSpaceDN/>
              <w:spacing w:line="276" w:lineRule="auto"/>
              <w:jc w:val="center"/>
              <w:rPr>
                <w:sz w:val="22"/>
                <w:szCs w:val="22"/>
                <w:lang w:val="en-US"/>
              </w:rPr>
            </w:pPr>
          </w:p>
        </w:tc>
      </w:tr>
      <w:tr w:rsidR="00E77B33" w:rsidRPr="00953054" w14:paraId="302C982B" w14:textId="77777777" w:rsidTr="00A33C7B">
        <w:trPr>
          <w:trHeight w:val="340"/>
        </w:trPr>
        <w:tc>
          <w:tcPr>
            <w:tcW w:w="3053" w:type="pct"/>
            <w:shd w:val="clear" w:color="auto" w:fill="auto"/>
            <w:noWrap/>
            <w:hideMark/>
          </w:tcPr>
          <w:p w14:paraId="12E2CBD2" w14:textId="77777777" w:rsidR="00E77B33" w:rsidRPr="00953054" w:rsidRDefault="00E77B33" w:rsidP="002122A0">
            <w:pPr>
              <w:autoSpaceDE/>
              <w:autoSpaceDN/>
              <w:spacing w:line="276" w:lineRule="auto"/>
              <w:jc w:val="both"/>
              <w:rPr>
                <w:sz w:val="22"/>
                <w:szCs w:val="22"/>
                <w:lang w:val="en-US"/>
              </w:rPr>
            </w:pPr>
            <w:r w:rsidRPr="00953054">
              <w:rPr>
                <w:sz w:val="22"/>
                <w:szCs w:val="22"/>
                <w:lang w:val="en-US"/>
              </w:rPr>
              <w:t>Equity/ shares in Entity xxx</w:t>
            </w:r>
          </w:p>
        </w:tc>
        <w:tc>
          <w:tcPr>
            <w:tcW w:w="741" w:type="pct"/>
            <w:vAlign w:val="center"/>
          </w:tcPr>
          <w:p w14:paraId="21B20537" w14:textId="77777777" w:rsidR="00E77B33" w:rsidRPr="00953054" w:rsidRDefault="00E77B33" w:rsidP="00A33C7B">
            <w:pPr>
              <w:autoSpaceDE/>
              <w:autoSpaceDN/>
              <w:spacing w:line="276" w:lineRule="auto"/>
              <w:jc w:val="center"/>
              <w:rPr>
                <w:sz w:val="22"/>
                <w:szCs w:val="22"/>
                <w:lang w:val="en-US"/>
              </w:rPr>
            </w:pPr>
            <w:r w:rsidRPr="00953054">
              <w:rPr>
                <w:sz w:val="22"/>
                <w:szCs w:val="22"/>
                <w:lang w:val="en-US"/>
              </w:rPr>
              <w:t>xxx</w:t>
            </w:r>
          </w:p>
        </w:tc>
        <w:tc>
          <w:tcPr>
            <w:tcW w:w="1206" w:type="pct"/>
            <w:shd w:val="clear" w:color="auto" w:fill="auto"/>
            <w:noWrap/>
            <w:vAlign w:val="center"/>
            <w:hideMark/>
          </w:tcPr>
          <w:p w14:paraId="457EE539" w14:textId="77777777" w:rsidR="00E77B33" w:rsidRPr="00953054" w:rsidRDefault="00E77B33" w:rsidP="00A33C7B">
            <w:pPr>
              <w:autoSpaceDE/>
              <w:autoSpaceDN/>
              <w:spacing w:line="276" w:lineRule="auto"/>
              <w:jc w:val="center"/>
              <w:rPr>
                <w:sz w:val="22"/>
                <w:szCs w:val="22"/>
                <w:lang w:val="en-US"/>
              </w:rPr>
            </w:pPr>
            <w:r w:rsidRPr="00953054">
              <w:rPr>
                <w:sz w:val="22"/>
                <w:szCs w:val="22"/>
                <w:lang w:val="en-US"/>
              </w:rPr>
              <w:t>xxx</w:t>
            </w:r>
          </w:p>
        </w:tc>
      </w:tr>
      <w:tr w:rsidR="00E77B33" w:rsidRPr="00953054" w14:paraId="64632BFC" w14:textId="77777777" w:rsidTr="00A33C7B">
        <w:trPr>
          <w:trHeight w:val="340"/>
        </w:trPr>
        <w:tc>
          <w:tcPr>
            <w:tcW w:w="3053" w:type="pct"/>
            <w:shd w:val="clear" w:color="auto" w:fill="auto"/>
            <w:noWrap/>
            <w:vAlign w:val="bottom"/>
            <w:hideMark/>
          </w:tcPr>
          <w:p w14:paraId="39D68901" w14:textId="77777777" w:rsidR="00E77B33" w:rsidRPr="00953054" w:rsidRDefault="00E77B33" w:rsidP="002122A0">
            <w:pPr>
              <w:autoSpaceDE/>
              <w:autoSpaceDN/>
              <w:spacing w:line="276" w:lineRule="auto"/>
              <w:jc w:val="both"/>
              <w:rPr>
                <w:sz w:val="22"/>
                <w:szCs w:val="22"/>
                <w:lang w:val="en-US"/>
              </w:rPr>
            </w:pPr>
            <w:r w:rsidRPr="00953054">
              <w:rPr>
                <w:sz w:val="22"/>
                <w:szCs w:val="22"/>
                <w:lang w:val="en-US"/>
              </w:rPr>
              <w:t>Sub- total</w:t>
            </w:r>
          </w:p>
        </w:tc>
        <w:tc>
          <w:tcPr>
            <w:tcW w:w="741" w:type="pct"/>
            <w:vAlign w:val="center"/>
          </w:tcPr>
          <w:p w14:paraId="7652CDF7" w14:textId="77777777" w:rsidR="00E77B33" w:rsidRPr="00953054" w:rsidRDefault="00E77B33" w:rsidP="00A33C7B">
            <w:pPr>
              <w:autoSpaceDE/>
              <w:autoSpaceDN/>
              <w:spacing w:line="276" w:lineRule="auto"/>
              <w:jc w:val="center"/>
              <w:rPr>
                <w:b/>
                <w:bCs/>
                <w:sz w:val="22"/>
                <w:szCs w:val="22"/>
                <w:lang w:val="en-US"/>
              </w:rPr>
            </w:pPr>
            <w:r w:rsidRPr="00953054">
              <w:rPr>
                <w:b/>
                <w:bCs/>
                <w:sz w:val="22"/>
                <w:szCs w:val="22"/>
                <w:lang w:val="en-US"/>
              </w:rPr>
              <w:t>xxx</w:t>
            </w:r>
          </w:p>
        </w:tc>
        <w:tc>
          <w:tcPr>
            <w:tcW w:w="1206" w:type="pct"/>
            <w:shd w:val="clear" w:color="auto" w:fill="auto"/>
            <w:noWrap/>
            <w:vAlign w:val="center"/>
            <w:hideMark/>
          </w:tcPr>
          <w:p w14:paraId="61B47E6E" w14:textId="77777777" w:rsidR="00E77B33" w:rsidRPr="00953054" w:rsidRDefault="00E77B33" w:rsidP="00A33C7B">
            <w:pPr>
              <w:autoSpaceDE/>
              <w:autoSpaceDN/>
              <w:spacing w:line="276" w:lineRule="auto"/>
              <w:jc w:val="center"/>
              <w:rPr>
                <w:b/>
                <w:bCs/>
                <w:sz w:val="22"/>
                <w:szCs w:val="22"/>
                <w:lang w:val="en-US"/>
              </w:rPr>
            </w:pPr>
            <w:r w:rsidRPr="00953054">
              <w:rPr>
                <w:b/>
                <w:bCs/>
                <w:sz w:val="22"/>
                <w:szCs w:val="22"/>
                <w:lang w:val="en-US"/>
              </w:rPr>
              <w:t>xxx</w:t>
            </w:r>
          </w:p>
        </w:tc>
      </w:tr>
      <w:tr w:rsidR="00E77B33" w:rsidRPr="00953054" w14:paraId="254333C4" w14:textId="77777777" w:rsidTr="00A33C7B">
        <w:trPr>
          <w:trHeight w:val="340"/>
        </w:trPr>
        <w:tc>
          <w:tcPr>
            <w:tcW w:w="3053" w:type="pct"/>
            <w:shd w:val="clear" w:color="auto" w:fill="auto"/>
            <w:noWrap/>
            <w:vAlign w:val="bottom"/>
            <w:hideMark/>
          </w:tcPr>
          <w:p w14:paraId="4B9B3D36" w14:textId="77777777" w:rsidR="00E77B33" w:rsidRPr="00953054" w:rsidRDefault="00E77B33" w:rsidP="002122A0">
            <w:pPr>
              <w:autoSpaceDE/>
              <w:autoSpaceDN/>
              <w:spacing w:line="276" w:lineRule="auto"/>
              <w:jc w:val="both"/>
              <w:rPr>
                <w:sz w:val="22"/>
                <w:szCs w:val="22"/>
                <w:lang w:val="en-US"/>
              </w:rPr>
            </w:pPr>
            <w:r w:rsidRPr="00953054">
              <w:rPr>
                <w:sz w:val="22"/>
                <w:szCs w:val="22"/>
                <w:lang w:val="en-US"/>
              </w:rPr>
              <w:t>Grand total</w:t>
            </w:r>
          </w:p>
        </w:tc>
        <w:tc>
          <w:tcPr>
            <w:tcW w:w="741" w:type="pct"/>
            <w:vAlign w:val="center"/>
          </w:tcPr>
          <w:p w14:paraId="1D881237" w14:textId="77777777" w:rsidR="00E77B33" w:rsidRPr="00953054" w:rsidRDefault="00E77B33" w:rsidP="00A33C7B">
            <w:pPr>
              <w:autoSpaceDE/>
              <w:autoSpaceDN/>
              <w:spacing w:line="276" w:lineRule="auto"/>
              <w:jc w:val="center"/>
              <w:rPr>
                <w:b/>
                <w:bCs/>
                <w:sz w:val="22"/>
                <w:szCs w:val="22"/>
                <w:lang w:val="en-US"/>
              </w:rPr>
            </w:pPr>
            <w:r w:rsidRPr="00953054">
              <w:rPr>
                <w:b/>
                <w:bCs/>
                <w:sz w:val="22"/>
                <w:szCs w:val="22"/>
                <w:lang w:val="en-US"/>
              </w:rPr>
              <w:t>xxx</w:t>
            </w:r>
          </w:p>
        </w:tc>
        <w:tc>
          <w:tcPr>
            <w:tcW w:w="1206" w:type="pct"/>
            <w:shd w:val="clear" w:color="auto" w:fill="auto"/>
            <w:noWrap/>
            <w:vAlign w:val="center"/>
            <w:hideMark/>
          </w:tcPr>
          <w:p w14:paraId="082F9A68" w14:textId="77777777" w:rsidR="00E77B33" w:rsidRPr="00953054" w:rsidRDefault="00E77B33" w:rsidP="00A33C7B">
            <w:pPr>
              <w:autoSpaceDE/>
              <w:autoSpaceDN/>
              <w:spacing w:line="276" w:lineRule="auto"/>
              <w:jc w:val="center"/>
              <w:rPr>
                <w:b/>
                <w:bCs/>
                <w:sz w:val="22"/>
                <w:szCs w:val="22"/>
                <w:lang w:val="en-US"/>
              </w:rPr>
            </w:pPr>
            <w:r w:rsidRPr="00953054">
              <w:rPr>
                <w:b/>
                <w:bCs/>
                <w:sz w:val="22"/>
                <w:szCs w:val="22"/>
                <w:lang w:val="en-US"/>
              </w:rPr>
              <w:t>xxx</w:t>
            </w:r>
          </w:p>
        </w:tc>
      </w:tr>
      <w:tr w:rsidR="00E77B33" w:rsidRPr="00953054" w14:paraId="3B7B1CAF" w14:textId="77777777" w:rsidTr="00A33C7B">
        <w:trPr>
          <w:trHeight w:val="340"/>
        </w:trPr>
        <w:tc>
          <w:tcPr>
            <w:tcW w:w="3053" w:type="pct"/>
            <w:shd w:val="clear" w:color="auto" w:fill="auto"/>
            <w:noWrap/>
            <w:vAlign w:val="bottom"/>
          </w:tcPr>
          <w:p w14:paraId="1E25B195" w14:textId="77777777" w:rsidR="00E77B33" w:rsidRPr="000D1A57" w:rsidRDefault="00E77B33" w:rsidP="002122A0">
            <w:pPr>
              <w:autoSpaceDE/>
              <w:autoSpaceDN/>
              <w:spacing w:line="276" w:lineRule="auto"/>
              <w:jc w:val="both"/>
              <w:rPr>
                <w:b/>
                <w:bCs/>
                <w:sz w:val="22"/>
                <w:szCs w:val="22"/>
                <w:lang w:val="en-US"/>
              </w:rPr>
            </w:pPr>
            <w:r w:rsidRPr="000D1A57">
              <w:rPr>
                <w:b/>
                <w:bCs/>
                <w:sz w:val="22"/>
                <w:szCs w:val="22"/>
                <w:lang w:val="en-US"/>
              </w:rPr>
              <w:t>Analysed as:</w:t>
            </w:r>
          </w:p>
        </w:tc>
        <w:tc>
          <w:tcPr>
            <w:tcW w:w="741" w:type="pct"/>
            <w:vAlign w:val="center"/>
          </w:tcPr>
          <w:p w14:paraId="271A70A1" w14:textId="77777777" w:rsidR="00E77B33" w:rsidRPr="00953054" w:rsidRDefault="00E77B33" w:rsidP="00A33C7B">
            <w:pPr>
              <w:autoSpaceDE/>
              <w:autoSpaceDN/>
              <w:spacing w:line="276" w:lineRule="auto"/>
              <w:jc w:val="center"/>
              <w:rPr>
                <w:b/>
                <w:bCs/>
                <w:sz w:val="22"/>
                <w:szCs w:val="22"/>
                <w:lang w:val="en-US"/>
              </w:rPr>
            </w:pPr>
          </w:p>
        </w:tc>
        <w:tc>
          <w:tcPr>
            <w:tcW w:w="1206" w:type="pct"/>
            <w:shd w:val="clear" w:color="auto" w:fill="auto"/>
            <w:noWrap/>
            <w:vAlign w:val="center"/>
          </w:tcPr>
          <w:p w14:paraId="3C5F9F9D" w14:textId="77777777" w:rsidR="00E77B33" w:rsidRPr="00953054" w:rsidRDefault="00E77B33" w:rsidP="00A33C7B">
            <w:pPr>
              <w:autoSpaceDE/>
              <w:autoSpaceDN/>
              <w:spacing w:line="276" w:lineRule="auto"/>
              <w:jc w:val="center"/>
              <w:rPr>
                <w:b/>
                <w:bCs/>
                <w:sz w:val="22"/>
                <w:szCs w:val="22"/>
                <w:lang w:val="en-US"/>
              </w:rPr>
            </w:pPr>
          </w:p>
        </w:tc>
      </w:tr>
      <w:tr w:rsidR="00E77B33" w:rsidRPr="00953054" w14:paraId="2AFDD506" w14:textId="77777777" w:rsidTr="00A33C7B">
        <w:trPr>
          <w:trHeight w:val="340"/>
        </w:trPr>
        <w:tc>
          <w:tcPr>
            <w:tcW w:w="3053" w:type="pct"/>
            <w:shd w:val="clear" w:color="auto" w:fill="auto"/>
            <w:noWrap/>
            <w:vAlign w:val="bottom"/>
          </w:tcPr>
          <w:p w14:paraId="7D082675" w14:textId="0CC98F54" w:rsidR="00E77B33" w:rsidRPr="00953054" w:rsidRDefault="00E77B33" w:rsidP="002122A0">
            <w:pPr>
              <w:autoSpaceDE/>
              <w:autoSpaceDN/>
              <w:spacing w:line="276" w:lineRule="auto"/>
              <w:jc w:val="both"/>
              <w:rPr>
                <w:sz w:val="22"/>
                <w:szCs w:val="22"/>
                <w:lang w:val="en-US"/>
              </w:rPr>
            </w:pPr>
            <w:r>
              <w:rPr>
                <w:sz w:val="22"/>
                <w:szCs w:val="22"/>
                <w:lang w:val="en-US"/>
              </w:rPr>
              <w:t xml:space="preserve">Current portion of </w:t>
            </w:r>
            <w:r w:rsidR="00880F13">
              <w:rPr>
                <w:sz w:val="22"/>
                <w:szCs w:val="22"/>
                <w:lang w:val="en-US"/>
              </w:rPr>
              <w:t>i</w:t>
            </w:r>
            <w:r>
              <w:rPr>
                <w:sz w:val="22"/>
                <w:szCs w:val="22"/>
                <w:lang w:val="en-US"/>
              </w:rPr>
              <w:t>nvestment</w:t>
            </w:r>
          </w:p>
        </w:tc>
        <w:tc>
          <w:tcPr>
            <w:tcW w:w="741" w:type="pct"/>
            <w:vAlign w:val="center"/>
          </w:tcPr>
          <w:p w14:paraId="3CB8623F" w14:textId="77777777" w:rsidR="00E77B33" w:rsidRPr="00953054" w:rsidRDefault="00E77B33" w:rsidP="00A33C7B">
            <w:pPr>
              <w:autoSpaceDE/>
              <w:autoSpaceDN/>
              <w:spacing w:line="276" w:lineRule="auto"/>
              <w:jc w:val="center"/>
              <w:rPr>
                <w:b/>
                <w:bCs/>
                <w:sz w:val="22"/>
                <w:szCs w:val="22"/>
                <w:lang w:val="en-US"/>
              </w:rPr>
            </w:pPr>
            <w:r>
              <w:rPr>
                <w:b/>
                <w:bCs/>
                <w:sz w:val="22"/>
                <w:szCs w:val="22"/>
                <w:lang w:val="en-US"/>
              </w:rPr>
              <w:t>xx</w:t>
            </w:r>
          </w:p>
        </w:tc>
        <w:tc>
          <w:tcPr>
            <w:tcW w:w="1206" w:type="pct"/>
            <w:shd w:val="clear" w:color="auto" w:fill="auto"/>
            <w:noWrap/>
            <w:vAlign w:val="center"/>
          </w:tcPr>
          <w:p w14:paraId="089DDB97" w14:textId="77777777" w:rsidR="00E77B33" w:rsidRPr="00953054" w:rsidRDefault="00E77B33" w:rsidP="00A33C7B">
            <w:pPr>
              <w:autoSpaceDE/>
              <w:autoSpaceDN/>
              <w:spacing w:line="276" w:lineRule="auto"/>
              <w:jc w:val="center"/>
              <w:rPr>
                <w:b/>
                <w:bCs/>
                <w:sz w:val="22"/>
                <w:szCs w:val="22"/>
                <w:lang w:val="en-US"/>
              </w:rPr>
            </w:pPr>
            <w:r>
              <w:rPr>
                <w:b/>
                <w:bCs/>
                <w:sz w:val="22"/>
                <w:szCs w:val="22"/>
                <w:lang w:val="en-US"/>
              </w:rPr>
              <w:t>xx</w:t>
            </w:r>
          </w:p>
        </w:tc>
      </w:tr>
      <w:tr w:rsidR="00E77B33" w:rsidRPr="00953054" w14:paraId="7B316A9C" w14:textId="77777777" w:rsidTr="00A33C7B">
        <w:trPr>
          <w:trHeight w:val="340"/>
        </w:trPr>
        <w:tc>
          <w:tcPr>
            <w:tcW w:w="3053" w:type="pct"/>
            <w:shd w:val="clear" w:color="auto" w:fill="auto"/>
            <w:noWrap/>
            <w:vAlign w:val="bottom"/>
          </w:tcPr>
          <w:p w14:paraId="66E1FE40" w14:textId="77777777" w:rsidR="00E77B33" w:rsidRDefault="00E77B33" w:rsidP="002122A0">
            <w:pPr>
              <w:autoSpaceDE/>
              <w:autoSpaceDN/>
              <w:spacing w:line="276" w:lineRule="auto"/>
              <w:jc w:val="both"/>
              <w:rPr>
                <w:sz w:val="22"/>
                <w:szCs w:val="22"/>
                <w:lang w:val="en-US"/>
              </w:rPr>
            </w:pPr>
            <w:r>
              <w:rPr>
                <w:sz w:val="22"/>
                <w:szCs w:val="22"/>
                <w:lang w:val="en-US"/>
              </w:rPr>
              <w:t>Non-current portion of investment</w:t>
            </w:r>
          </w:p>
        </w:tc>
        <w:tc>
          <w:tcPr>
            <w:tcW w:w="741" w:type="pct"/>
            <w:vAlign w:val="center"/>
          </w:tcPr>
          <w:p w14:paraId="06E3CA80" w14:textId="77777777" w:rsidR="00E77B33" w:rsidRPr="00953054" w:rsidRDefault="00E77B33" w:rsidP="00A33C7B">
            <w:pPr>
              <w:autoSpaceDE/>
              <w:autoSpaceDN/>
              <w:spacing w:line="276" w:lineRule="auto"/>
              <w:jc w:val="center"/>
              <w:rPr>
                <w:b/>
                <w:bCs/>
                <w:sz w:val="22"/>
                <w:szCs w:val="22"/>
                <w:lang w:val="en-US"/>
              </w:rPr>
            </w:pPr>
            <w:r>
              <w:rPr>
                <w:b/>
                <w:bCs/>
                <w:sz w:val="22"/>
                <w:szCs w:val="22"/>
                <w:lang w:val="en-US"/>
              </w:rPr>
              <w:t>xx</w:t>
            </w:r>
          </w:p>
        </w:tc>
        <w:tc>
          <w:tcPr>
            <w:tcW w:w="1206" w:type="pct"/>
            <w:shd w:val="clear" w:color="auto" w:fill="auto"/>
            <w:noWrap/>
            <w:vAlign w:val="center"/>
          </w:tcPr>
          <w:p w14:paraId="6BDC3D88" w14:textId="77777777" w:rsidR="00E77B33" w:rsidRPr="00953054" w:rsidRDefault="00E77B33" w:rsidP="00A33C7B">
            <w:pPr>
              <w:autoSpaceDE/>
              <w:autoSpaceDN/>
              <w:spacing w:line="276" w:lineRule="auto"/>
              <w:jc w:val="center"/>
              <w:rPr>
                <w:b/>
                <w:bCs/>
                <w:sz w:val="22"/>
                <w:szCs w:val="22"/>
                <w:lang w:val="en-US"/>
              </w:rPr>
            </w:pPr>
            <w:r>
              <w:rPr>
                <w:b/>
                <w:bCs/>
                <w:sz w:val="22"/>
                <w:szCs w:val="22"/>
                <w:lang w:val="en-US"/>
              </w:rPr>
              <w:t>xx</w:t>
            </w:r>
          </w:p>
        </w:tc>
      </w:tr>
    </w:tbl>
    <w:p w14:paraId="32B4C567" w14:textId="0C82A492" w:rsidR="00AB6D11" w:rsidRDefault="00AB6D11" w:rsidP="0020569D">
      <w:pPr>
        <w:rPr>
          <w:b/>
          <w:bCs/>
        </w:rPr>
      </w:pPr>
    </w:p>
    <w:p w14:paraId="55E9BA82" w14:textId="77777777" w:rsidR="009921B1" w:rsidRPr="00953054" w:rsidRDefault="009921B1" w:rsidP="00AD5B89">
      <w:pPr>
        <w:pStyle w:val="ListParagraph"/>
        <w:numPr>
          <w:ilvl w:val="0"/>
          <w:numId w:val="27"/>
        </w:numPr>
        <w:autoSpaceDE/>
        <w:autoSpaceDN/>
        <w:spacing w:line="360" w:lineRule="auto"/>
        <w:ind w:left="360"/>
        <w:jc w:val="both"/>
        <w:rPr>
          <w:b/>
          <w:sz w:val="22"/>
          <w:szCs w:val="22"/>
        </w:rPr>
      </w:pPr>
      <w:r w:rsidRPr="00953054">
        <w:rPr>
          <w:b/>
          <w:sz w:val="22"/>
          <w:szCs w:val="22"/>
        </w:rPr>
        <w:t>Movement of Equity Investments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42"/>
        <w:gridCol w:w="2376"/>
      </w:tblGrid>
      <w:tr w:rsidR="004710C4" w:rsidRPr="00953054" w14:paraId="619AEF3E" w14:textId="77777777" w:rsidTr="00A33C7B">
        <w:trPr>
          <w:trHeight w:val="340"/>
        </w:trPr>
        <w:tc>
          <w:tcPr>
            <w:tcW w:w="372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7429C6A7" w14:textId="77777777" w:rsidR="004710C4" w:rsidRPr="00953054" w:rsidRDefault="004710C4" w:rsidP="002122A0">
            <w:pPr>
              <w:autoSpaceDE/>
              <w:autoSpaceDN/>
              <w:spacing w:line="276" w:lineRule="auto"/>
              <w:jc w:val="both"/>
              <w:rPr>
                <w:b/>
                <w:bCs/>
                <w:sz w:val="22"/>
                <w:szCs w:val="22"/>
                <w:lang w:eastAsia="en-GB"/>
              </w:rPr>
            </w:pPr>
          </w:p>
        </w:tc>
        <w:tc>
          <w:tcPr>
            <w:tcW w:w="1275" w:type="pct"/>
            <w:shd w:val="clear" w:color="auto" w:fill="0070C0"/>
            <w:vAlign w:val="center"/>
          </w:tcPr>
          <w:p w14:paraId="01B6EC7C" w14:textId="77777777" w:rsidR="004710C4" w:rsidRPr="00953054" w:rsidRDefault="004710C4" w:rsidP="00A33C7B">
            <w:pPr>
              <w:autoSpaceDE/>
              <w:autoSpaceDN/>
              <w:spacing w:line="276" w:lineRule="auto"/>
              <w:jc w:val="center"/>
              <w:rPr>
                <w:b/>
                <w:bCs/>
                <w:sz w:val="22"/>
                <w:szCs w:val="22"/>
                <w:lang w:val="en-US"/>
              </w:rPr>
            </w:pPr>
            <w:r w:rsidRPr="00953054">
              <w:rPr>
                <w:b/>
                <w:i/>
                <w:iCs/>
                <w:sz w:val="22"/>
                <w:szCs w:val="22"/>
                <w:lang w:val="en-US"/>
              </w:rPr>
              <w:t>Insert Current FY</w:t>
            </w:r>
          </w:p>
        </w:tc>
      </w:tr>
      <w:tr w:rsidR="004710C4" w:rsidRPr="00953054" w14:paraId="36F880EE" w14:textId="77777777" w:rsidTr="00A33C7B">
        <w:trPr>
          <w:trHeight w:val="340"/>
        </w:trPr>
        <w:tc>
          <w:tcPr>
            <w:tcW w:w="372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0FD8FF16" w14:textId="77777777" w:rsidR="004710C4" w:rsidRPr="00953054" w:rsidRDefault="004710C4" w:rsidP="002122A0">
            <w:pPr>
              <w:autoSpaceDE/>
              <w:autoSpaceDN/>
              <w:spacing w:line="276" w:lineRule="auto"/>
              <w:jc w:val="both"/>
              <w:rPr>
                <w:b/>
                <w:bCs/>
                <w:sz w:val="22"/>
                <w:szCs w:val="22"/>
                <w:lang w:eastAsia="en-GB"/>
              </w:rPr>
            </w:pPr>
          </w:p>
        </w:tc>
        <w:tc>
          <w:tcPr>
            <w:tcW w:w="1275" w:type="pct"/>
            <w:tcBorders>
              <w:top w:val="single" w:sz="4" w:space="0" w:color="auto"/>
              <w:left w:val="single" w:sz="4" w:space="0" w:color="auto"/>
              <w:bottom w:val="single" w:sz="4" w:space="0" w:color="auto"/>
              <w:right w:val="single" w:sz="4" w:space="0" w:color="auto"/>
            </w:tcBorders>
            <w:shd w:val="clear" w:color="auto" w:fill="0070C0"/>
            <w:vAlign w:val="center"/>
          </w:tcPr>
          <w:p w14:paraId="12BEA624" w14:textId="77777777" w:rsidR="004710C4" w:rsidRPr="00953054" w:rsidRDefault="004710C4" w:rsidP="00A33C7B">
            <w:pPr>
              <w:autoSpaceDE/>
              <w:autoSpaceDN/>
              <w:spacing w:line="276" w:lineRule="auto"/>
              <w:jc w:val="center"/>
              <w:rPr>
                <w:b/>
                <w:bCs/>
                <w:sz w:val="22"/>
                <w:szCs w:val="22"/>
                <w:lang w:val="en-US"/>
              </w:rPr>
            </w:pPr>
            <w:r w:rsidRPr="00953054">
              <w:rPr>
                <w:b/>
                <w:bCs/>
                <w:sz w:val="22"/>
                <w:szCs w:val="22"/>
                <w:lang w:val="en-US"/>
              </w:rPr>
              <w:t>Kshs</w:t>
            </w:r>
          </w:p>
        </w:tc>
      </w:tr>
      <w:tr w:rsidR="004710C4" w:rsidRPr="00953054" w14:paraId="311E73D3" w14:textId="77777777" w:rsidTr="00A33C7B">
        <w:trPr>
          <w:trHeight w:val="340"/>
        </w:trPr>
        <w:tc>
          <w:tcPr>
            <w:tcW w:w="3725" w:type="pct"/>
            <w:shd w:val="clear" w:color="auto" w:fill="auto"/>
            <w:noWrap/>
            <w:vAlign w:val="bottom"/>
            <w:hideMark/>
          </w:tcPr>
          <w:p w14:paraId="7676F9BB" w14:textId="77777777" w:rsidR="004710C4" w:rsidRPr="00953054" w:rsidRDefault="004710C4" w:rsidP="002122A0">
            <w:pPr>
              <w:autoSpaceDE/>
              <w:autoSpaceDN/>
              <w:spacing w:line="276" w:lineRule="auto"/>
              <w:jc w:val="both"/>
              <w:rPr>
                <w:sz w:val="22"/>
                <w:szCs w:val="22"/>
                <w:lang w:val="en-US"/>
              </w:rPr>
            </w:pPr>
            <w:r w:rsidRPr="00953054">
              <w:rPr>
                <w:sz w:val="22"/>
                <w:szCs w:val="22"/>
                <w:lang w:val="en-US"/>
              </w:rPr>
              <w:t>At the beginning of the year</w:t>
            </w:r>
          </w:p>
        </w:tc>
        <w:tc>
          <w:tcPr>
            <w:tcW w:w="1275" w:type="pct"/>
            <w:vAlign w:val="center"/>
          </w:tcPr>
          <w:p w14:paraId="4D5781E1" w14:textId="77777777" w:rsidR="004710C4" w:rsidRPr="00953054" w:rsidRDefault="004710C4" w:rsidP="00A33C7B">
            <w:pPr>
              <w:autoSpaceDE/>
              <w:autoSpaceDN/>
              <w:spacing w:line="276" w:lineRule="auto"/>
              <w:jc w:val="center"/>
              <w:rPr>
                <w:sz w:val="22"/>
                <w:szCs w:val="22"/>
                <w:lang w:val="en-US"/>
              </w:rPr>
            </w:pPr>
            <w:r w:rsidRPr="00953054">
              <w:rPr>
                <w:sz w:val="22"/>
                <w:szCs w:val="22"/>
                <w:lang w:val="en-US"/>
              </w:rPr>
              <w:t>xxx</w:t>
            </w:r>
          </w:p>
        </w:tc>
      </w:tr>
      <w:tr w:rsidR="004710C4" w:rsidRPr="00953054" w14:paraId="0D02F2C3" w14:textId="77777777" w:rsidTr="00A33C7B">
        <w:trPr>
          <w:trHeight w:val="340"/>
        </w:trPr>
        <w:tc>
          <w:tcPr>
            <w:tcW w:w="3725" w:type="pct"/>
            <w:shd w:val="clear" w:color="auto" w:fill="auto"/>
            <w:noWrap/>
            <w:vAlign w:val="bottom"/>
          </w:tcPr>
          <w:p w14:paraId="784E2C62" w14:textId="77777777" w:rsidR="004710C4" w:rsidRPr="00953054" w:rsidRDefault="004710C4" w:rsidP="002122A0">
            <w:pPr>
              <w:autoSpaceDE/>
              <w:autoSpaceDN/>
              <w:spacing w:line="276" w:lineRule="auto"/>
              <w:jc w:val="both"/>
              <w:rPr>
                <w:sz w:val="22"/>
                <w:szCs w:val="22"/>
                <w:lang w:val="en-US"/>
              </w:rPr>
            </w:pPr>
            <w:r w:rsidRPr="00953054">
              <w:rPr>
                <w:sz w:val="22"/>
                <w:szCs w:val="22"/>
                <w:lang w:val="en-US"/>
              </w:rPr>
              <w:t>Purchase of investments in the year</w:t>
            </w:r>
          </w:p>
        </w:tc>
        <w:tc>
          <w:tcPr>
            <w:tcW w:w="1275" w:type="pct"/>
            <w:vAlign w:val="center"/>
          </w:tcPr>
          <w:p w14:paraId="6A09976C" w14:textId="77777777" w:rsidR="004710C4" w:rsidRPr="00953054" w:rsidRDefault="004710C4" w:rsidP="00A33C7B">
            <w:pPr>
              <w:autoSpaceDE/>
              <w:autoSpaceDN/>
              <w:spacing w:line="276" w:lineRule="auto"/>
              <w:jc w:val="center"/>
              <w:rPr>
                <w:sz w:val="22"/>
                <w:szCs w:val="22"/>
                <w:lang w:val="en-US"/>
              </w:rPr>
            </w:pPr>
            <w:r w:rsidRPr="00953054">
              <w:rPr>
                <w:sz w:val="22"/>
                <w:szCs w:val="22"/>
                <w:lang w:val="en-US"/>
              </w:rPr>
              <w:t>xxx</w:t>
            </w:r>
          </w:p>
        </w:tc>
      </w:tr>
      <w:tr w:rsidR="004710C4" w:rsidRPr="00953054" w14:paraId="3F80EFB7" w14:textId="77777777" w:rsidTr="00A33C7B">
        <w:trPr>
          <w:trHeight w:val="340"/>
        </w:trPr>
        <w:tc>
          <w:tcPr>
            <w:tcW w:w="3725" w:type="pct"/>
            <w:shd w:val="clear" w:color="auto" w:fill="auto"/>
            <w:noWrap/>
            <w:vAlign w:val="bottom"/>
          </w:tcPr>
          <w:p w14:paraId="4527E53A" w14:textId="77777777" w:rsidR="004710C4" w:rsidRPr="00953054" w:rsidRDefault="004710C4" w:rsidP="002122A0">
            <w:pPr>
              <w:autoSpaceDE/>
              <w:autoSpaceDN/>
              <w:spacing w:line="276" w:lineRule="auto"/>
              <w:jc w:val="both"/>
              <w:rPr>
                <w:sz w:val="22"/>
                <w:szCs w:val="22"/>
                <w:lang w:val="en-US"/>
              </w:rPr>
            </w:pPr>
            <w:r w:rsidRPr="00953054">
              <w:rPr>
                <w:sz w:val="22"/>
                <w:szCs w:val="22"/>
                <w:lang w:val="en-US"/>
              </w:rPr>
              <w:t>Sale of investments during the year</w:t>
            </w:r>
          </w:p>
        </w:tc>
        <w:tc>
          <w:tcPr>
            <w:tcW w:w="1275" w:type="pct"/>
            <w:vAlign w:val="center"/>
          </w:tcPr>
          <w:p w14:paraId="2691B95D" w14:textId="77777777" w:rsidR="004710C4" w:rsidRPr="00953054" w:rsidRDefault="004710C4" w:rsidP="00A33C7B">
            <w:pPr>
              <w:autoSpaceDE/>
              <w:autoSpaceDN/>
              <w:spacing w:line="276" w:lineRule="auto"/>
              <w:jc w:val="center"/>
              <w:rPr>
                <w:sz w:val="22"/>
                <w:szCs w:val="22"/>
                <w:lang w:val="en-US"/>
              </w:rPr>
            </w:pPr>
            <w:r w:rsidRPr="00953054">
              <w:rPr>
                <w:sz w:val="22"/>
                <w:szCs w:val="22"/>
                <w:lang w:val="en-US"/>
              </w:rPr>
              <w:t>(xxx)</w:t>
            </w:r>
          </w:p>
        </w:tc>
      </w:tr>
      <w:tr w:rsidR="004710C4" w:rsidRPr="00953054" w14:paraId="282CDC60" w14:textId="77777777" w:rsidTr="00A33C7B">
        <w:trPr>
          <w:trHeight w:val="340"/>
        </w:trPr>
        <w:tc>
          <w:tcPr>
            <w:tcW w:w="3725" w:type="pct"/>
            <w:shd w:val="clear" w:color="auto" w:fill="auto"/>
            <w:noWrap/>
            <w:vAlign w:val="bottom"/>
            <w:hideMark/>
          </w:tcPr>
          <w:p w14:paraId="50790B88" w14:textId="67DD5281" w:rsidR="004710C4" w:rsidRPr="00953054" w:rsidRDefault="004710C4" w:rsidP="002122A0">
            <w:pPr>
              <w:autoSpaceDE/>
              <w:autoSpaceDN/>
              <w:spacing w:line="276" w:lineRule="auto"/>
              <w:jc w:val="both"/>
              <w:rPr>
                <w:sz w:val="22"/>
                <w:szCs w:val="22"/>
                <w:lang w:val="en-US"/>
              </w:rPr>
            </w:pPr>
            <w:r w:rsidRPr="087F2E4D">
              <w:rPr>
                <w:sz w:val="22"/>
                <w:szCs w:val="22"/>
                <w:lang w:val="en-US"/>
              </w:rPr>
              <w:t>Increase /(decrease ) in fair value of investments</w:t>
            </w:r>
          </w:p>
        </w:tc>
        <w:tc>
          <w:tcPr>
            <w:tcW w:w="1275" w:type="pct"/>
            <w:vAlign w:val="center"/>
          </w:tcPr>
          <w:p w14:paraId="4EBC4842" w14:textId="6626B669" w:rsidR="004710C4" w:rsidRPr="00953054" w:rsidRDefault="00880F13" w:rsidP="00A33C7B">
            <w:pPr>
              <w:autoSpaceDE/>
              <w:autoSpaceDN/>
              <w:spacing w:line="276" w:lineRule="auto"/>
              <w:jc w:val="center"/>
              <w:rPr>
                <w:sz w:val="22"/>
                <w:szCs w:val="22"/>
                <w:lang w:val="en-US"/>
              </w:rPr>
            </w:pPr>
            <w:r>
              <w:rPr>
                <w:sz w:val="22"/>
                <w:szCs w:val="22"/>
                <w:lang w:val="en-US"/>
              </w:rPr>
              <w:t>x</w:t>
            </w:r>
            <w:r w:rsidR="004710C4" w:rsidRPr="00953054">
              <w:rPr>
                <w:sz w:val="22"/>
                <w:szCs w:val="22"/>
                <w:lang w:val="en-US"/>
              </w:rPr>
              <w:t>xx</w:t>
            </w:r>
            <w:r>
              <w:rPr>
                <w:sz w:val="22"/>
                <w:szCs w:val="22"/>
                <w:lang w:val="en-US"/>
              </w:rPr>
              <w:t>/(xxx)</w:t>
            </w:r>
          </w:p>
        </w:tc>
      </w:tr>
      <w:tr w:rsidR="004710C4" w:rsidRPr="00953054" w14:paraId="4A4C8722" w14:textId="77777777" w:rsidTr="00A33C7B">
        <w:trPr>
          <w:trHeight w:val="340"/>
        </w:trPr>
        <w:tc>
          <w:tcPr>
            <w:tcW w:w="3725" w:type="pct"/>
            <w:shd w:val="clear" w:color="auto" w:fill="auto"/>
            <w:noWrap/>
            <w:vAlign w:val="bottom"/>
            <w:hideMark/>
          </w:tcPr>
          <w:p w14:paraId="5C0F24E4" w14:textId="77777777" w:rsidR="004710C4" w:rsidRPr="00953054" w:rsidRDefault="004710C4" w:rsidP="002122A0">
            <w:pPr>
              <w:autoSpaceDE/>
              <w:autoSpaceDN/>
              <w:spacing w:line="276" w:lineRule="auto"/>
              <w:jc w:val="both"/>
              <w:rPr>
                <w:sz w:val="22"/>
                <w:szCs w:val="22"/>
                <w:lang w:val="en-US"/>
              </w:rPr>
            </w:pPr>
            <w:r w:rsidRPr="00953054">
              <w:rPr>
                <w:sz w:val="22"/>
                <w:szCs w:val="22"/>
                <w:lang w:val="en-US"/>
              </w:rPr>
              <w:t>At the end of the year</w:t>
            </w:r>
          </w:p>
        </w:tc>
        <w:tc>
          <w:tcPr>
            <w:tcW w:w="1275" w:type="pct"/>
            <w:vAlign w:val="center"/>
          </w:tcPr>
          <w:p w14:paraId="4C072CBF" w14:textId="77777777" w:rsidR="004710C4" w:rsidRPr="00953054" w:rsidRDefault="004710C4" w:rsidP="00A33C7B">
            <w:pPr>
              <w:autoSpaceDE/>
              <w:autoSpaceDN/>
              <w:spacing w:line="276" w:lineRule="auto"/>
              <w:jc w:val="center"/>
              <w:rPr>
                <w:b/>
                <w:bCs/>
                <w:sz w:val="22"/>
                <w:szCs w:val="22"/>
                <w:lang w:val="en-US"/>
              </w:rPr>
            </w:pPr>
            <w:r w:rsidRPr="00953054">
              <w:rPr>
                <w:b/>
                <w:bCs/>
                <w:sz w:val="22"/>
                <w:szCs w:val="22"/>
                <w:lang w:val="en-US"/>
              </w:rPr>
              <w:t>xxx</w:t>
            </w:r>
          </w:p>
        </w:tc>
      </w:tr>
    </w:tbl>
    <w:p w14:paraId="688A1C86" w14:textId="278E6465" w:rsidR="009F3BE2" w:rsidRDefault="009F3BE2" w:rsidP="0020569D">
      <w:pPr>
        <w:rPr>
          <w:b/>
          <w:bCs/>
        </w:rPr>
      </w:pPr>
    </w:p>
    <w:p w14:paraId="1CAE3868" w14:textId="77777777" w:rsidR="009F3BE2" w:rsidRDefault="009F3BE2">
      <w:pPr>
        <w:autoSpaceDE/>
        <w:autoSpaceDN/>
        <w:rPr>
          <w:b/>
          <w:bCs/>
        </w:rPr>
      </w:pPr>
      <w:r>
        <w:rPr>
          <w:b/>
          <w:bCs/>
        </w:rPr>
        <w:br w:type="page"/>
      </w:r>
    </w:p>
    <w:p w14:paraId="5B7EB90F" w14:textId="77777777" w:rsidR="00AB6D11" w:rsidRDefault="00AB6D11" w:rsidP="0020569D">
      <w:pPr>
        <w:rPr>
          <w:b/>
          <w:bCs/>
        </w:rPr>
      </w:pPr>
    </w:p>
    <w:p w14:paraId="37391B74" w14:textId="77777777" w:rsidR="00F03025" w:rsidRPr="00953054" w:rsidRDefault="00F03025" w:rsidP="00AD5B89">
      <w:pPr>
        <w:pStyle w:val="ListParagraph"/>
        <w:numPr>
          <w:ilvl w:val="0"/>
          <w:numId w:val="27"/>
        </w:numPr>
        <w:autoSpaceDE/>
        <w:autoSpaceDN/>
        <w:spacing w:line="360" w:lineRule="auto"/>
        <w:ind w:left="360"/>
        <w:jc w:val="both"/>
        <w:rPr>
          <w:b/>
          <w:sz w:val="22"/>
          <w:szCs w:val="22"/>
        </w:rPr>
      </w:pPr>
      <w:r w:rsidRPr="00953054">
        <w:rPr>
          <w:b/>
          <w:sz w:val="22"/>
          <w:szCs w:val="22"/>
        </w:rPr>
        <w:tab/>
        <w:t>Shareholding in other entities</w:t>
      </w:r>
    </w:p>
    <w:p w14:paraId="24DF1027" w14:textId="7835FBA3" w:rsidR="00F03025" w:rsidRPr="00953054" w:rsidRDefault="00F03025" w:rsidP="002122A0">
      <w:pPr>
        <w:autoSpaceDE/>
        <w:autoSpaceDN/>
        <w:spacing w:line="360" w:lineRule="auto"/>
        <w:jc w:val="both"/>
        <w:rPr>
          <w:sz w:val="22"/>
          <w:szCs w:val="22"/>
        </w:rPr>
      </w:pPr>
      <w:r w:rsidRPr="00953054">
        <w:rPr>
          <w:sz w:val="22"/>
          <w:szCs w:val="22"/>
        </w:rPr>
        <w:t>For investments in equity share listed under note 2</w:t>
      </w:r>
      <w:r w:rsidR="00D01637">
        <w:rPr>
          <w:sz w:val="22"/>
          <w:szCs w:val="22"/>
        </w:rPr>
        <w:t>9</w:t>
      </w:r>
      <w:r w:rsidRPr="00953054">
        <w:rPr>
          <w:sz w:val="22"/>
          <w:szCs w:val="22"/>
        </w:rPr>
        <w:t xml:space="preserve"> above, list down the equity investments under the following categories.</w:t>
      </w:r>
    </w:p>
    <w:tbl>
      <w:tblPr>
        <w:tblW w:w="5000" w:type="pct"/>
        <w:tblLook w:val="04A0" w:firstRow="1" w:lastRow="0" w:firstColumn="1" w:lastColumn="0" w:noHBand="0" w:noVBand="1"/>
      </w:tblPr>
      <w:tblGrid>
        <w:gridCol w:w="1773"/>
        <w:gridCol w:w="1439"/>
        <w:gridCol w:w="1482"/>
        <w:gridCol w:w="1496"/>
        <w:gridCol w:w="1021"/>
        <w:gridCol w:w="986"/>
        <w:gridCol w:w="1121"/>
      </w:tblGrid>
      <w:tr w:rsidR="00F03025" w:rsidRPr="00953054" w14:paraId="6385D56A" w14:textId="77777777" w:rsidTr="002122A0">
        <w:trPr>
          <w:trHeight w:val="762"/>
        </w:trPr>
        <w:tc>
          <w:tcPr>
            <w:tcW w:w="1005"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1C7B67EF" w14:textId="77777777" w:rsidR="00F03025" w:rsidRPr="00953054" w:rsidRDefault="00F03025" w:rsidP="002122A0">
            <w:pPr>
              <w:autoSpaceDE/>
              <w:autoSpaceDN/>
              <w:spacing w:line="276" w:lineRule="auto"/>
              <w:jc w:val="both"/>
              <w:rPr>
                <w:bCs/>
                <w:sz w:val="22"/>
                <w:szCs w:val="22"/>
                <w:lang w:eastAsia="en-GB"/>
              </w:rPr>
            </w:pPr>
            <w:r w:rsidRPr="00953054">
              <w:rPr>
                <w:bCs/>
                <w:sz w:val="22"/>
                <w:szCs w:val="22"/>
                <w:lang w:eastAsia="en-GB"/>
              </w:rPr>
              <w:t>Name of Entity where investment is held</w:t>
            </w:r>
          </w:p>
        </w:tc>
        <w:tc>
          <w:tcPr>
            <w:tcW w:w="2447" w:type="pct"/>
            <w:gridSpan w:val="3"/>
            <w:tcBorders>
              <w:top w:val="single" w:sz="4" w:space="0" w:color="auto"/>
              <w:left w:val="single" w:sz="4" w:space="0" w:color="auto"/>
              <w:bottom w:val="single" w:sz="4" w:space="0" w:color="auto"/>
              <w:right w:val="single" w:sz="4" w:space="0" w:color="auto"/>
            </w:tcBorders>
            <w:shd w:val="clear" w:color="auto" w:fill="0070C0"/>
            <w:vAlign w:val="bottom"/>
            <w:hideMark/>
          </w:tcPr>
          <w:p w14:paraId="454F0567" w14:textId="77777777" w:rsidR="00F03025" w:rsidRPr="00953054" w:rsidRDefault="00F03025" w:rsidP="002122A0">
            <w:pPr>
              <w:autoSpaceDE/>
              <w:autoSpaceDN/>
              <w:spacing w:line="276" w:lineRule="auto"/>
              <w:jc w:val="both"/>
              <w:rPr>
                <w:bCs/>
                <w:sz w:val="22"/>
                <w:szCs w:val="22"/>
                <w:lang w:eastAsia="en-GB"/>
              </w:rPr>
            </w:pPr>
            <w:r w:rsidRPr="00953054">
              <w:rPr>
                <w:bCs/>
                <w:sz w:val="22"/>
                <w:szCs w:val="22"/>
                <w:lang w:eastAsia="en-GB"/>
              </w:rPr>
              <w:t>No of shares</w:t>
            </w:r>
          </w:p>
        </w:tc>
        <w:tc>
          <w:tcPr>
            <w:tcW w:w="601"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038F287F" w14:textId="77777777" w:rsidR="00F03025" w:rsidRPr="00953054" w:rsidRDefault="00F03025" w:rsidP="002122A0">
            <w:pPr>
              <w:autoSpaceDE/>
              <w:autoSpaceDN/>
              <w:spacing w:line="276" w:lineRule="auto"/>
              <w:jc w:val="both"/>
              <w:rPr>
                <w:bCs/>
                <w:sz w:val="22"/>
                <w:szCs w:val="22"/>
                <w:lang w:eastAsia="en-GB"/>
              </w:rPr>
            </w:pPr>
            <w:r w:rsidRPr="00953054">
              <w:rPr>
                <w:bCs/>
                <w:sz w:val="22"/>
                <w:szCs w:val="22"/>
                <w:lang w:eastAsia="en-GB"/>
              </w:rPr>
              <w:t>Nominal value of shares</w:t>
            </w:r>
          </w:p>
        </w:tc>
        <w:tc>
          <w:tcPr>
            <w:tcW w:w="439"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26114F14" w14:textId="77777777" w:rsidR="00F03025" w:rsidRPr="00953054" w:rsidRDefault="00F03025" w:rsidP="002122A0">
            <w:pPr>
              <w:autoSpaceDE/>
              <w:autoSpaceDN/>
              <w:spacing w:line="276" w:lineRule="auto"/>
              <w:jc w:val="both"/>
              <w:rPr>
                <w:bCs/>
                <w:sz w:val="22"/>
                <w:szCs w:val="22"/>
                <w:lang w:eastAsia="en-GB"/>
              </w:rPr>
            </w:pPr>
            <w:r w:rsidRPr="00953054">
              <w:rPr>
                <w:bCs/>
                <w:sz w:val="22"/>
                <w:szCs w:val="22"/>
                <w:lang w:eastAsia="en-GB"/>
              </w:rPr>
              <w:t>Fair value of shares</w:t>
            </w:r>
          </w:p>
        </w:tc>
        <w:tc>
          <w:tcPr>
            <w:tcW w:w="508"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01137BED" w14:textId="77777777" w:rsidR="00F03025" w:rsidRPr="00953054" w:rsidRDefault="00F03025" w:rsidP="002122A0">
            <w:pPr>
              <w:autoSpaceDE/>
              <w:autoSpaceDN/>
              <w:spacing w:line="276" w:lineRule="auto"/>
              <w:jc w:val="both"/>
              <w:rPr>
                <w:bCs/>
                <w:sz w:val="22"/>
                <w:szCs w:val="22"/>
                <w:lang w:eastAsia="en-GB"/>
              </w:rPr>
            </w:pPr>
            <w:r w:rsidRPr="00953054">
              <w:rPr>
                <w:bCs/>
                <w:sz w:val="22"/>
                <w:szCs w:val="22"/>
                <w:lang w:eastAsia="en-GB"/>
              </w:rPr>
              <w:t>Fair value of shares</w:t>
            </w:r>
          </w:p>
        </w:tc>
      </w:tr>
      <w:tr w:rsidR="00F03025" w:rsidRPr="00953054" w14:paraId="21B8A2D2" w14:textId="77777777" w:rsidTr="002122A0">
        <w:trPr>
          <w:trHeight w:val="762"/>
        </w:trPr>
        <w:tc>
          <w:tcPr>
            <w:tcW w:w="100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205924B1" w14:textId="77777777" w:rsidR="00F03025" w:rsidRPr="00953054" w:rsidRDefault="00F03025" w:rsidP="002122A0">
            <w:pPr>
              <w:autoSpaceDE/>
              <w:autoSpaceDN/>
              <w:spacing w:line="276" w:lineRule="auto"/>
              <w:jc w:val="both"/>
              <w:rPr>
                <w:b/>
                <w:sz w:val="22"/>
                <w:szCs w:val="22"/>
                <w:lang w:eastAsia="en-GB"/>
              </w:rPr>
            </w:pPr>
          </w:p>
        </w:tc>
        <w:tc>
          <w:tcPr>
            <w:tcW w:w="742"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16E16FCC" w14:textId="77777777" w:rsidR="00F03025" w:rsidRPr="00953054" w:rsidRDefault="00F03025" w:rsidP="002122A0">
            <w:pPr>
              <w:autoSpaceDE/>
              <w:autoSpaceDN/>
              <w:spacing w:line="276" w:lineRule="auto"/>
              <w:jc w:val="both"/>
              <w:rPr>
                <w:b/>
                <w:sz w:val="22"/>
                <w:szCs w:val="22"/>
                <w:lang w:eastAsia="en-GB"/>
              </w:rPr>
            </w:pPr>
            <w:r w:rsidRPr="00953054">
              <w:rPr>
                <w:b/>
                <w:sz w:val="22"/>
                <w:szCs w:val="22"/>
                <w:lang w:eastAsia="en-GB"/>
              </w:rPr>
              <w:t>Direct shareholding</w:t>
            </w:r>
          </w:p>
        </w:tc>
        <w:tc>
          <w:tcPr>
            <w:tcW w:w="849"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618AA240" w14:textId="77777777" w:rsidR="00F03025" w:rsidRPr="00953054" w:rsidRDefault="00F03025" w:rsidP="002122A0">
            <w:pPr>
              <w:autoSpaceDE/>
              <w:autoSpaceDN/>
              <w:spacing w:line="276" w:lineRule="auto"/>
              <w:jc w:val="both"/>
              <w:rPr>
                <w:b/>
                <w:sz w:val="22"/>
                <w:szCs w:val="22"/>
                <w:lang w:eastAsia="en-GB"/>
              </w:rPr>
            </w:pPr>
            <w:r w:rsidRPr="00953054">
              <w:rPr>
                <w:b/>
                <w:sz w:val="22"/>
                <w:szCs w:val="22"/>
                <w:lang w:eastAsia="en-GB"/>
              </w:rPr>
              <w:t>Indirect shareholding</w:t>
            </w:r>
          </w:p>
        </w:tc>
        <w:tc>
          <w:tcPr>
            <w:tcW w:w="856"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1E7F537C" w14:textId="77777777" w:rsidR="00F03025" w:rsidRPr="00953054" w:rsidRDefault="00F03025" w:rsidP="002122A0">
            <w:pPr>
              <w:autoSpaceDE/>
              <w:autoSpaceDN/>
              <w:spacing w:line="276" w:lineRule="auto"/>
              <w:jc w:val="both"/>
              <w:rPr>
                <w:b/>
                <w:sz w:val="22"/>
                <w:szCs w:val="22"/>
                <w:lang w:eastAsia="en-GB"/>
              </w:rPr>
            </w:pPr>
            <w:r w:rsidRPr="00953054">
              <w:rPr>
                <w:b/>
                <w:sz w:val="22"/>
                <w:szCs w:val="22"/>
                <w:lang w:eastAsia="en-GB"/>
              </w:rPr>
              <w:t>Effective shareholding</w:t>
            </w:r>
          </w:p>
        </w:tc>
        <w:tc>
          <w:tcPr>
            <w:tcW w:w="601"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15B2748C" w14:textId="77777777" w:rsidR="00F03025" w:rsidRPr="00953054" w:rsidRDefault="00F03025" w:rsidP="002122A0">
            <w:pPr>
              <w:autoSpaceDE/>
              <w:autoSpaceDN/>
              <w:spacing w:line="276" w:lineRule="auto"/>
              <w:jc w:val="both"/>
              <w:rPr>
                <w:b/>
                <w:sz w:val="22"/>
                <w:szCs w:val="22"/>
                <w:lang w:eastAsia="en-GB"/>
              </w:rPr>
            </w:pPr>
          </w:p>
        </w:tc>
        <w:tc>
          <w:tcPr>
            <w:tcW w:w="439"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7A2DD0AF" w14:textId="77777777" w:rsidR="00F03025" w:rsidRPr="00953054" w:rsidRDefault="00F03025" w:rsidP="002122A0">
            <w:pPr>
              <w:autoSpaceDE/>
              <w:autoSpaceDN/>
              <w:spacing w:line="276" w:lineRule="auto"/>
              <w:jc w:val="both"/>
              <w:rPr>
                <w:b/>
                <w:sz w:val="22"/>
                <w:szCs w:val="22"/>
                <w:lang w:eastAsia="en-GB"/>
              </w:rPr>
            </w:pPr>
            <w:r w:rsidRPr="00953054">
              <w:rPr>
                <w:b/>
                <w:sz w:val="22"/>
                <w:szCs w:val="22"/>
                <w:lang w:eastAsia="en-GB"/>
              </w:rPr>
              <w:t>Current year</w:t>
            </w:r>
          </w:p>
        </w:tc>
        <w:tc>
          <w:tcPr>
            <w:tcW w:w="508"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4AABC1C2" w14:textId="77777777" w:rsidR="00F03025" w:rsidRPr="00953054" w:rsidRDefault="00F03025" w:rsidP="002122A0">
            <w:pPr>
              <w:autoSpaceDE/>
              <w:autoSpaceDN/>
              <w:spacing w:line="276" w:lineRule="auto"/>
              <w:jc w:val="both"/>
              <w:rPr>
                <w:b/>
                <w:i/>
                <w:iCs/>
                <w:sz w:val="22"/>
                <w:szCs w:val="22"/>
                <w:lang w:val="en-US"/>
              </w:rPr>
            </w:pPr>
            <w:r w:rsidRPr="00953054">
              <w:rPr>
                <w:b/>
                <w:i/>
                <w:iCs/>
                <w:sz w:val="22"/>
                <w:szCs w:val="22"/>
                <w:lang w:val="en-US"/>
              </w:rPr>
              <w:t>Opening Statement</w:t>
            </w:r>
          </w:p>
          <w:p w14:paraId="3A3516CE" w14:textId="77777777" w:rsidR="00F03025" w:rsidRPr="00953054" w:rsidRDefault="00F03025" w:rsidP="002122A0">
            <w:pPr>
              <w:autoSpaceDE/>
              <w:autoSpaceDN/>
              <w:spacing w:line="276" w:lineRule="auto"/>
              <w:jc w:val="both"/>
              <w:rPr>
                <w:b/>
                <w:sz w:val="22"/>
                <w:szCs w:val="22"/>
                <w:lang w:eastAsia="en-GB"/>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F03025" w:rsidRPr="00953054" w14:paraId="3C0A8B04" w14:textId="77777777" w:rsidTr="002122A0">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34B1ECA" w14:textId="77777777" w:rsidR="00F03025" w:rsidRPr="00953054" w:rsidRDefault="00F03025" w:rsidP="002122A0">
            <w:pPr>
              <w:autoSpaceDE/>
              <w:autoSpaceDN/>
              <w:spacing w:line="276" w:lineRule="auto"/>
              <w:jc w:val="both"/>
              <w:rPr>
                <w:sz w:val="22"/>
                <w:szCs w:val="22"/>
                <w:lang w:eastAsia="en-GB"/>
              </w:rPr>
            </w:pP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3E916AE" w14:textId="77777777" w:rsidR="00F03025" w:rsidRPr="00953054" w:rsidRDefault="00F03025" w:rsidP="0029670B">
            <w:pPr>
              <w:autoSpaceDE/>
              <w:autoSpaceDN/>
              <w:spacing w:line="276" w:lineRule="auto"/>
              <w:jc w:val="center"/>
              <w:rPr>
                <w:b/>
                <w:bCs/>
                <w:sz w:val="22"/>
                <w:szCs w:val="22"/>
                <w:lang w:eastAsia="en-GB"/>
              </w:rPr>
            </w:pPr>
            <w:r w:rsidRPr="00953054">
              <w:rPr>
                <w:b/>
                <w:bCs/>
                <w:sz w:val="22"/>
                <w:szCs w:val="22"/>
                <w:lang w:eastAsia="en-GB"/>
              </w:rPr>
              <w:t>%</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017EF40" w14:textId="77777777" w:rsidR="00F03025" w:rsidRPr="00953054" w:rsidRDefault="00F03025" w:rsidP="0029670B">
            <w:pPr>
              <w:autoSpaceDE/>
              <w:autoSpaceDN/>
              <w:spacing w:line="276" w:lineRule="auto"/>
              <w:jc w:val="center"/>
              <w:rPr>
                <w:b/>
                <w:bCs/>
                <w:sz w:val="22"/>
                <w:szCs w:val="22"/>
                <w:lang w:eastAsia="en-GB"/>
              </w:rPr>
            </w:pPr>
            <w:r w:rsidRPr="00953054">
              <w:rPr>
                <w:b/>
                <w:bCs/>
                <w:sz w:val="22"/>
                <w:szCs w:val="22"/>
                <w:lang w:eastAsia="en-GB"/>
              </w:rPr>
              <w:t>%</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1421C28" w14:textId="77777777" w:rsidR="00F03025" w:rsidRPr="00953054" w:rsidRDefault="00F03025" w:rsidP="0029670B">
            <w:pPr>
              <w:autoSpaceDE/>
              <w:autoSpaceDN/>
              <w:spacing w:line="276" w:lineRule="auto"/>
              <w:jc w:val="center"/>
              <w:rPr>
                <w:b/>
                <w:bCs/>
                <w:sz w:val="22"/>
                <w:szCs w:val="22"/>
                <w:lang w:eastAsia="en-GB"/>
              </w:rPr>
            </w:pPr>
            <w:r w:rsidRPr="00953054">
              <w:rPr>
                <w:b/>
                <w:bCs/>
                <w:sz w:val="22"/>
                <w:szCs w:val="22"/>
                <w:lang w:eastAsia="en-GB"/>
              </w:rPr>
              <w:t>%</w:t>
            </w:r>
          </w:p>
        </w:tc>
        <w:tc>
          <w:tcPr>
            <w:tcW w:w="601" w:type="pct"/>
            <w:tcBorders>
              <w:top w:val="single" w:sz="4" w:space="0" w:color="auto"/>
              <w:left w:val="single" w:sz="4" w:space="0" w:color="auto"/>
              <w:bottom w:val="single" w:sz="4" w:space="0" w:color="auto"/>
              <w:right w:val="single" w:sz="4" w:space="0" w:color="auto"/>
            </w:tcBorders>
            <w:shd w:val="clear" w:color="auto" w:fill="auto"/>
            <w:vAlign w:val="bottom"/>
            <w:hideMark/>
          </w:tcPr>
          <w:p w14:paraId="603EDCF5" w14:textId="77777777" w:rsidR="00F03025" w:rsidRPr="00953054" w:rsidRDefault="00F03025" w:rsidP="0029670B">
            <w:pPr>
              <w:autoSpaceDE/>
              <w:autoSpaceDN/>
              <w:spacing w:line="276" w:lineRule="auto"/>
              <w:jc w:val="center"/>
              <w:rPr>
                <w:b/>
                <w:bCs/>
                <w:sz w:val="22"/>
                <w:szCs w:val="22"/>
                <w:lang w:eastAsia="en-GB"/>
              </w:rPr>
            </w:pPr>
            <w:r w:rsidRPr="00953054">
              <w:rPr>
                <w:b/>
                <w:bCs/>
                <w:sz w:val="22"/>
                <w:szCs w:val="22"/>
                <w:lang w:eastAsia="en-GB"/>
              </w:rPr>
              <w:t>Kshs</w:t>
            </w:r>
          </w:p>
        </w:tc>
        <w:tc>
          <w:tcPr>
            <w:tcW w:w="439" w:type="pct"/>
            <w:tcBorders>
              <w:top w:val="single" w:sz="4" w:space="0" w:color="auto"/>
              <w:left w:val="single" w:sz="4" w:space="0" w:color="auto"/>
              <w:bottom w:val="single" w:sz="4" w:space="0" w:color="auto"/>
              <w:right w:val="single" w:sz="4" w:space="0" w:color="auto"/>
            </w:tcBorders>
            <w:shd w:val="clear" w:color="auto" w:fill="auto"/>
            <w:vAlign w:val="bottom"/>
            <w:hideMark/>
          </w:tcPr>
          <w:p w14:paraId="66AF8635" w14:textId="77777777" w:rsidR="00F03025" w:rsidRPr="00953054" w:rsidRDefault="00F03025" w:rsidP="0029670B">
            <w:pPr>
              <w:autoSpaceDE/>
              <w:autoSpaceDN/>
              <w:spacing w:line="276" w:lineRule="auto"/>
              <w:jc w:val="center"/>
              <w:rPr>
                <w:b/>
                <w:bCs/>
                <w:sz w:val="22"/>
                <w:szCs w:val="22"/>
                <w:lang w:eastAsia="en-GB"/>
              </w:rPr>
            </w:pPr>
            <w:r w:rsidRPr="00953054">
              <w:rPr>
                <w:b/>
                <w:bCs/>
                <w:sz w:val="22"/>
                <w:szCs w:val="22"/>
                <w:lang w:eastAsia="en-GB"/>
              </w:rPr>
              <w:t>Kshs</w:t>
            </w:r>
          </w:p>
        </w:tc>
        <w:tc>
          <w:tcPr>
            <w:tcW w:w="508" w:type="pct"/>
            <w:tcBorders>
              <w:top w:val="single" w:sz="4" w:space="0" w:color="auto"/>
              <w:left w:val="single" w:sz="4" w:space="0" w:color="auto"/>
              <w:bottom w:val="single" w:sz="4" w:space="0" w:color="auto"/>
              <w:right w:val="single" w:sz="4" w:space="0" w:color="auto"/>
            </w:tcBorders>
            <w:shd w:val="clear" w:color="auto" w:fill="auto"/>
            <w:vAlign w:val="bottom"/>
            <w:hideMark/>
          </w:tcPr>
          <w:p w14:paraId="76BC9770" w14:textId="77777777" w:rsidR="00F03025" w:rsidRPr="00953054" w:rsidRDefault="00F03025" w:rsidP="0029670B">
            <w:pPr>
              <w:autoSpaceDE/>
              <w:autoSpaceDN/>
              <w:spacing w:line="276" w:lineRule="auto"/>
              <w:jc w:val="center"/>
              <w:rPr>
                <w:b/>
                <w:bCs/>
                <w:sz w:val="22"/>
                <w:szCs w:val="22"/>
                <w:lang w:eastAsia="en-GB"/>
              </w:rPr>
            </w:pPr>
            <w:r w:rsidRPr="00953054">
              <w:rPr>
                <w:b/>
                <w:bCs/>
                <w:sz w:val="22"/>
                <w:szCs w:val="22"/>
                <w:lang w:eastAsia="en-GB"/>
              </w:rPr>
              <w:t>Kshs</w:t>
            </w:r>
          </w:p>
        </w:tc>
      </w:tr>
      <w:tr w:rsidR="00F03025" w:rsidRPr="00953054" w14:paraId="73DDDEDB" w14:textId="77777777" w:rsidTr="002122A0">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B83DE82" w14:textId="77777777" w:rsidR="00F03025" w:rsidRPr="00953054" w:rsidRDefault="00F03025" w:rsidP="002122A0">
            <w:pPr>
              <w:autoSpaceDE/>
              <w:autoSpaceDN/>
              <w:spacing w:line="276" w:lineRule="auto"/>
              <w:jc w:val="both"/>
              <w:rPr>
                <w:sz w:val="22"/>
                <w:szCs w:val="22"/>
                <w:lang w:eastAsia="en-GB"/>
              </w:rPr>
            </w:pPr>
            <w:r w:rsidRPr="00953054">
              <w:rPr>
                <w:sz w:val="22"/>
                <w:szCs w:val="22"/>
                <w:lang w:eastAsia="en-GB"/>
              </w:rPr>
              <w:t>Entity A</w:t>
            </w: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CFC1B10"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EA6F5A0"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629D989"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601"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E8B3184"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43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CF75924"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508"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82378CB"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r>
      <w:tr w:rsidR="00F03025" w:rsidRPr="00953054" w14:paraId="4BEFB27A" w14:textId="77777777" w:rsidTr="002122A0">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1BB72F8" w14:textId="77777777" w:rsidR="00F03025" w:rsidRPr="00953054" w:rsidRDefault="00F03025" w:rsidP="002122A0">
            <w:pPr>
              <w:autoSpaceDE/>
              <w:autoSpaceDN/>
              <w:spacing w:line="276" w:lineRule="auto"/>
              <w:jc w:val="both"/>
              <w:rPr>
                <w:sz w:val="22"/>
                <w:szCs w:val="22"/>
                <w:lang w:eastAsia="en-GB"/>
              </w:rPr>
            </w:pPr>
            <w:r w:rsidRPr="00953054">
              <w:rPr>
                <w:sz w:val="22"/>
                <w:szCs w:val="22"/>
                <w:lang w:eastAsia="en-GB"/>
              </w:rPr>
              <w:t>Entity B</w:t>
            </w: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F364DDD"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155F2D9"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9524752"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601"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487027D"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43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A7725E4"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508"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7F5634F"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r>
      <w:tr w:rsidR="00F03025" w:rsidRPr="00953054" w14:paraId="30A75ACB" w14:textId="77777777" w:rsidTr="002122A0">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59ED7EC" w14:textId="77777777" w:rsidR="00F03025" w:rsidRPr="00953054" w:rsidRDefault="00F03025" w:rsidP="002122A0">
            <w:pPr>
              <w:autoSpaceDE/>
              <w:autoSpaceDN/>
              <w:spacing w:line="276" w:lineRule="auto"/>
              <w:jc w:val="both"/>
              <w:rPr>
                <w:sz w:val="22"/>
                <w:szCs w:val="22"/>
                <w:lang w:eastAsia="en-GB"/>
              </w:rPr>
            </w:pPr>
            <w:r w:rsidRPr="00953054">
              <w:rPr>
                <w:sz w:val="22"/>
                <w:szCs w:val="22"/>
                <w:lang w:eastAsia="en-GB"/>
              </w:rPr>
              <w:t>Entity C</w:t>
            </w: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9CE5E42"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D030EE5"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95F703B"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601"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D61902D"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43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2E4FB39"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c>
          <w:tcPr>
            <w:tcW w:w="508"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5866A43" w14:textId="77777777" w:rsidR="00F03025" w:rsidRPr="00953054" w:rsidRDefault="00F03025" w:rsidP="0029670B">
            <w:pPr>
              <w:autoSpaceDE/>
              <w:autoSpaceDN/>
              <w:spacing w:line="276" w:lineRule="auto"/>
              <w:jc w:val="center"/>
              <w:rPr>
                <w:sz w:val="22"/>
                <w:szCs w:val="22"/>
                <w:lang w:eastAsia="en-GB"/>
              </w:rPr>
            </w:pPr>
            <w:r w:rsidRPr="00953054">
              <w:rPr>
                <w:sz w:val="22"/>
                <w:szCs w:val="22"/>
                <w:lang w:eastAsia="en-GB"/>
              </w:rPr>
              <w:t>xxx</w:t>
            </w:r>
          </w:p>
        </w:tc>
      </w:tr>
      <w:tr w:rsidR="00F03025" w:rsidRPr="00953054" w14:paraId="6A2AC58D" w14:textId="77777777" w:rsidTr="002122A0">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F52EF0C" w14:textId="77777777" w:rsidR="00F03025" w:rsidRPr="00953054" w:rsidRDefault="00F03025" w:rsidP="002122A0">
            <w:pPr>
              <w:autoSpaceDE/>
              <w:autoSpaceDN/>
              <w:spacing w:line="276" w:lineRule="auto"/>
              <w:jc w:val="both"/>
              <w:rPr>
                <w:sz w:val="22"/>
                <w:szCs w:val="22"/>
                <w:lang w:eastAsia="en-GB"/>
              </w:rPr>
            </w:pP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BA955E8" w14:textId="77777777" w:rsidR="00F03025" w:rsidRPr="00953054" w:rsidRDefault="00F03025" w:rsidP="0029670B">
            <w:pPr>
              <w:autoSpaceDE/>
              <w:autoSpaceDN/>
              <w:spacing w:line="276" w:lineRule="auto"/>
              <w:jc w:val="center"/>
              <w:rPr>
                <w:b/>
                <w:bCs/>
                <w:sz w:val="22"/>
                <w:szCs w:val="22"/>
                <w:lang w:eastAsia="en-GB"/>
              </w:rPr>
            </w:pPr>
            <w:r w:rsidRPr="00953054">
              <w:rPr>
                <w:b/>
                <w:bCs/>
                <w:sz w:val="22"/>
                <w:szCs w:val="22"/>
                <w:lang w:eastAsia="en-GB"/>
              </w:rPr>
              <w:t>xxx</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A51881D" w14:textId="77777777" w:rsidR="00F03025" w:rsidRPr="00953054" w:rsidRDefault="00F03025" w:rsidP="0029670B">
            <w:pPr>
              <w:autoSpaceDE/>
              <w:autoSpaceDN/>
              <w:spacing w:line="276" w:lineRule="auto"/>
              <w:jc w:val="center"/>
              <w:rPr>
                <w:b/>
                <w:bCs/>
                <w:sz w:val="22"/>
                <w:szCs w:val="22"/>
                <w:lang w:eastAsia="en-GB"/>
              </w:rPr>
            </w:pPr>
            <w:r w:rsidRPr="00953054">
              <w:rPr>
                <w:b/>
                <w:bCs/>
                <w:sz w:val="22"/>
                <w:szCs w:val="22"/>
                <w:lang w:eastAsia="en-GB"/>
              </w:rPr>
              <w:t>xxx</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4DF8A6A" w14:textId="77777777" w:rsidR="00F03025" w:rsidRPr="00953054" w:rsidRDefault="00F03025" w:rsidP="0029670B">
            <w:pPr>
              <w:autoSpaceDE/>
              <w:autoSpaceDN/>
              <w:spacing w:line="276" w:lineRule="auto"/>
              <w:jc w:val="center"/>
              <w:rPr>
                <w:b/>
                <w:bCs/>
                <w:sz w:val="22"/>
                <w:szCs w:val="22"/>
                <w:lang w:eastAsia="en-GB"/>
              </w:rPr>
            </w:pPr>
            <w:r w:rsidRPr="00953054">
              <w:rPr>
                <w:b/>
                <w:bCs/>
                <w:sz w:val="22"/>
                <w:szCs w:val="22"/>
                <w:lang w:eastAsia="en-GB"/>
              </w:rPr>
              <w:t>xxx</w:t>
            </w:r>
          </w:p>
        </w:tc>
        <w:tc>
          <w:tcPr>
            <w:tcW w:w="601"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ECDE217" w14:textId="77777777" w:rsidR="00F03025" w:rsidRPr="00953054" w:rsidRDefault="00F03025" w:rsidP="0029670B">
            <w:pPr>
              <w:autoSpaceDE/>
              <w:autoSpaceDN/>
              <w:spacing w:line="276" w:lineRule="auto"/>
              <w:jc w:val="center"/>
              <w:rPr>
                <w:b/>
                <w:bCs/>
                <w:sz w:val="22"/>
                <w:szCs w:val="22"/>
                <w:lang w:eastAsia="en-GB"/>
              </w:rPr>
            </w:pPr>
            <w:r w:rsidRPr="00953054">
              <w:rPr>
                <w:b/>
                <w:bCs/>
                <w:sz w:val="22"/>
                <w:szCs w:val="22"/>
                <w:lang w:eastAsia="en-GB"/>
              </w:rPr>
              <w:t>xxx</w:t>
            </w:r>
          </w:p>
        </w:tc>
        <w:tc>
          <w:tcPr>
            <w:tcW w:w="43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B678789" w14:textId="77777777" w:rsidR="00F03025" w:rsidRPr="00953054" w:rsidRDefault="00F03025" w:rsidP="0029670B">
            <w:pPr>
              <w:autoSpaceDE/>
              <w:autoSpaceDN/>
              <w:spacing w:line="276" w:lineRule="auto"/>
              <w:jc w:val="center"/>
              <w:rPr>
                <w:b/>
                <w:bCs/>
                <w:sz w:val="22"/>
                <w:szCs w:val="22"/>
                <w:lang w:eastAsia="en-GB"/>
              </w:rPr>
            </w:pPr>
            <w:r w:rsidRPr="00953054">
              <w:rPr>
                <w:b/>
                <w:bCs/>
                <w:sz w:val="22"/>
                <w:szCs w:val="22"/>
                <w:lang w:eastAsia="en-GB"/>
              </w:rPr>
              <w:t>xxx</w:t>
            </w:r>
          </w:p>
        </w:tc>
        <w:tc>
          <w:tcPr>
            <w:tcW w:w="508"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DC78448" w14:textId="77777777" w:rsidR="00F03025" w:rsidRPr="00953054" w:rsidRDefault="00F03025" w:rsidP="0029670B">
            <w:pPr>
              <w:autoSpaceDE/>
              <w:autoSpaceDN/>
              <w:spacing w:line="276" w:lineRule="auto"/>
              <w:jc w:val="center"/>
              <w:rPr>
                <w:b/>
                <w:bCs/>
                <w:sz w:val="22"/>
                <w:szCs w:val="22"/>
                <w:lang w:eastAsia="en-GB"/>
              </w:rPr>
            </w:pPr>
            <w:r w:rsidRPr="00953054">
              <w:rPr>
                <w:b/>
                <w:bCs/>
                <w:sz w:val="22"/>
                <w:szCs w:val="22"/>
                <w:lang w:eastAsia="en-GB"/>
              </w:rPr>
              <w:t>xxx</w:t>
            </w:r>
          </w:p>
        </w:tc>
      </w:tr>
    </w:tbl>
    <w:p w14:paraId="05E994C2" w14:textId="77777777" w:rsidR="00F03025" w:rsidRPr="00953054" w:rsidRDefault="00F03025" w:rsidP="002122A0">
      <w:pPr>
        <w:spacing w:line="360" w:lineRule="auto"/>
        <w:jc w:val="both"/>
        <w:rPr>
          <w:sz w:val="22"/>
          <w:szCs w:val="22"/>
        </w:rPr>
        <w:sectPr w:rsidR="00F03025" w:rsidRPr="00953054" w:rsidSect="00F03025">
          <w:headerReference w:type="even" r:id="rId24"/>
          <w:headerReference w:type="default" r:id="rId25"/>
          <w:footerReference w:type="default" r:id="rId26"/>
          <w:headerReference w:type="first" r:id="rId27"/>
          <w:pgSz w:w="11920" w:h="16840"/>
          <w:pgMar w:top="864" w:right="1152" w:bottom="720" w:left="1440" w:header="510" w:footer="617" w:gutter="0"/>
          <w:cols w:space="720"/>
          <w:docGrid w:linePitch="326"/>
        </w:sectPr>
      </w:pPr>
    </w:p>
    <w:p w14:paraId="3B22353F" w14:textId="77777777" w:rsidR="00B07AD3" w:rsidRPr="00953054" w:rsidRDefault="00B07AD3" w:rsidP="00E36936">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lastRenderedPageBreak/>
        <w:t>Property, Plant and Equipment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415"/>
        <w:gridCol w:w="991"/>
        <w:gridCol w:w="1350"/>
        <w:gridCol w:w="1415"/>
        <w:gridCol w:w="1415"/>
        <w:gridCol w:w="1415"/>
        <w:gridCol w:w="1415"/>
        <w:gridCol w:w="1415"/>
        <w:gridCol w:w="1407"/>
      </w:tblGrid>
      <w:tr w:rsidR="00B07AD3" w:rsidRPr="00366CD1" w14:paraId="28BC88BD" w14:textId="77777777" w:rsidTr="002122A0">
        <w:trPr>
          <w:trHeight w:val="340"/>
          <w:tblHeader/>
        </w:trPr>
        <w:tc>
          <w:tcPr>
            <w:tcW w:w="1199" w:type="pct"/>
            <w:shd w:val="clear" w:color="auto" w:fill="0070C0"/>
            <w:noWrap/>
            <w:vAlign w:val="center"/>
            <w:hideMark/>
          </w:tcPr>
          <w:p w14:paraId="2A6185A8" w14:textId="77777777" w:rsidR="00B07AD3" w:rsidRPr="00997226" w:rsidRDefault="00B07AD3" w:rsidP="002122A0">
            <w:pPr>
              <w:pStyle w:val="ListParagraph"/>
              <w:spacing w:line="276" w:lineRule="auto"/>
              <w:ind w:left="360"/>
              <w:rPr>
                <w:sz w:val="22"/>
                <w:szCs w:val="22"/>
                <w:lang w:eastAsia="en-GB"/>
              </w:rPr>
            </w:pPr>
          </w:p>
        </w:tc>
        <w:tc>
          <w:tcPr>
            <w:tcW w:w="348" w:type="pct"/>
            <w:shd w:val="clear" w:color="auto" w:fill="0070C0"/>
            <w:vAlign w:val="center"/>
          </w:tcPr>
          <w:p w14:paraId="7A515AB7"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Land</w:t>
            </w:r>
          </w:p>
        </w:tc>
        <w:tc>
          <w:tcPr>
            <w:tcW w:w="474" w:type="pct"/>
            <w:shd w:val="clear" w:color="auto" w:fill="0070C0"/>
            <w:noWrap/>
            <w:vAlign w:val="center"/>
            <w:hideMark/>
          </w:tcPr>
          <w:p w14:paraId="1E1212C6"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Buildings</w:t>
            </w:r>
          </w:p>
        </w:tc>
        <w:tc>
          <w:tcPr>
            <w:tcW w:w="497" w:type="pct"/>
            <w:shd w:val="clear" w:color="auto" w:fill="0070C0"/>
            <w:noWrap/>
            <w:vAlign w:val="center"/>
            <w:hideMark/>
          </w:tcPr>
          <w:p w14:paraId="3666E5CF"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Motor vehicles</w:t>
            </w:r>
          </w:p>
        </w:tc>
        <w:tc>
          <w:tcPr>
            <w:tcW w:w="497" w:type="pct"/>
            <w:shd w:val="clear" w:color="auto" w:fill="0070C0"/>
            <w:noWrap/>
            <w:vAlign w:val="center"/>
            <w:hideMark/>
          </w:tcPr>
          <w:p w14:paraId="248B12AA"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Furniture and fittings</w:t>
            </w:r>
          </w:p>
        </w:tc>
        <w:tc>
          <w:tcPr>
            <w:tcW w:w="497" w:type="pct"/>
            <w:shd w:val="clear" w:color="auto" w:fill="0070C0"/>
            <w:noWrap/>
            <w:vAlign w:val="center"/>
            <w:hideMark/>
          </w:tcPr>
          <w:p w14:paraId="0657BCC8"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Computers</w:t>
            </w:r>
          </w:p>
        </w:tc>
        <w:tc>
          <w:tcPr>
            <w:tcW w:w="497" w:type="pct"/>
            <w:shd w:val="clear" w:color="auto" w:fill="0070C0"/>
            <w:noWrap/>
            <w:vAlign w:val="center"/>
            <w:hideMark/>
          </w:tcPr>
          <w:p w14:paraId="6EF200E5"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Other Assets</w:t>
            </w:r>
          </w:p>
          <w:p w14:paraId="551952E4"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(specify)</w:t>
            </w:r>
          </w:p>
        </w:tc>
        <w:tc>
          <w:tcPr>
            <w:tcW w:w="497" w:type="pct"/>
            <w:shd w:val="clear" w:color="auto" w:fill="0070C0"/>
            <w:noWrap/>
            <w:vAlign w:val="center"/>
            <w:hideMark/>
          </w:tcPr>
          <w:p w14:paraId="478DDEDA"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Capital</w:t>
            </w:r>
          </w:p>
          <w:p w14:paraId="28AB2BDC" w14:textId="77777777" w:rsidR="00B07AD3" w:rsidRPr="00366CD1" w:rsidRDefault="00B07AD3" w:rsidP="0029670B">
            <w:pPr>
              <w:autoSpaceDE/>
              <w:autoSpaceDN/>
              <w:spacing w:line="276" w:lineRule="auto"/>
              <w:jc w:val="center"/>
              <w:rPr>
                <w:sz w:val="22"/>
                <w:szCs w:val="22"/>
                <w:lang w:eastAsia="en-GB"/>
              </w:rPr>
            </w:pPr>
            <w:r w:rsidRPr="00366CD1">
              <w:rPr>
                <w:b/>
                <w:bCs/>
                <w:sz w:val="22"/>
                <w:szCs w:val="22"/>
                <w:lang w:eastAsia="en-GB"/>
              </w:rPr>
              <w:t>Work in progress</w:t>
            </w:r>
          </w:p>
        </w:tc>
        <w:tc>
          <w:tcPr>
            <w:tcW w:w="494" w:type="pct"/>
            <w:shd w:val="clear" w:color="auto" w:fill="0070C0"/>
            <w:noWrap/>
            <w:vAlign w:val="center"/>
            <w:hideMark/>
          </w:tcPr>
          <w:p w14:paraId="49BE6885"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Total</w:t>
            </w:r>
          </w:p>
        </w:tc>
      </w:tr>
      <w:tr w:rsidR="00B07AD3" w:rsidRPr="00366CD1" w14:paraId="15B4F7A3" w14:textId="77777777" w:rsidTr="002122A0">
        <w:trPr>
          <w:trHeight w:val="340"/>
          <w:tblHeader/>
        </w:trPr>
        <w:tc>
          <w:tcPr>
            <w:tcW w:w="1199" w:type="pct"/>
            <w:shd w:val="clear" w:color="auto" w:fill="0070C0"/>
            <w:noWrap/>
            <w:vAlign w:val="center"/>
          </w:tcPr>
          <w:p w14:paraId="63D68D01" w14:textId="77777777" w:rsidR="00B07AD3" w:rsidRPr="00997226" w:rsidRDefault="00B07AD3" w:rsidP="002122A0">
            <w:pPr>
              <w:pStyle w:val="ListParagraph"/>
              <w:spacing w:line="276" w:lineRule="auto"/>
              <w:ind w:left="360"/>
              <w:rPr>
                <w:b/>
                <w:bCs/>
                <w:sz w:val="22"/>
                <w:szCs w:val="22"/>
                <w:lang w:eastAsia="en-GB"/>
              </w:rPr>
            </w:pPr>
            <w:r>
              <w:rPr>
                <w:b/>
                <w:bCs/>
                <w:sz w:val="22"/>
                <w:szCs w:val="22"/>
                <w:lang w:eastAsia="en-GB"/>
              </w:rPr>
              <w:t>Depreciation rate</w:t>
            </w:r>
          </w:p>
        </w:tc>
        <w:tc>
          <w:tcPr>
            <w:tcW w:w="348" w:type="pct"/>
            <w:shd w:val="clear" w:color="auto" w:fill="0070C0"/>
            <w:vAlign w:val="center"/>
          </w:tcPr>
          <w:p w14:paraId="38EC511B" w14:textId="77777777" w:rsidR="00B07AD3" w:rsidRPr="00366CD1" w:rsidRDefault="00B07AD3" w:rsidP="0029670B">
            <w:pPr>
              <w:autoSpaceDE/>
              <w:autoSpaceDN/>
              <w:spacing w:line="276" w:lineRule="auto"/>
              <w:jc w:val="center"/>
              <w:rPr>
                <w:b/>
                <w:bCs/>
                <w:sz w:val="22"/>
                <w:szCs w:val="22"/>
                <w:lang w:eastAsia="en-GB"/>
              </w:rPr>
            </w:pPr>
          </w:p>
        </w:tc>
        <w:tc>
          <w:tcPr>
            <w:tcW w:w="474" w:type="pct"/>
            <w:shd w:val="clear" w:color="auto" w:fill="0070C0"/>
            <w:noWrap/>
          </w:tcPr>
          <w:p w14:paraId="5CF0484E" w14:textId="77777777" w:rsidR="00B07AD3" w:rsidRPr="00366CD1" w:rsidRDefault="00B07AD3" w:rsidP="0029670B">
            <w:pPr>
              <w:autoSpaceDE/>
              <w:autoSpaceDN/>
              <w:spacing w:line="276" w:lineRule="auto"/>
              <w:jc w:val="center"/>
              <w:rPr>
                <w:b/>
                <w:bCs/>
                <w:sz w:val="22"/>
                <w:szCs w:val="22"/>
                <w:lang w:eastAsia="en-GB"/>
              </w:rPr>
            </w:pPr>
            <w:r w:rsidRPr="00AB7CC7">
              <w:rPr>
                <w:b/>
                <w:bCs/>
                <w:sz w:val="22"/>
                <w:szCs w:val="22"/>
                <w:lang w:eastAsia="en-GB"/>
              </w:rPr>
              <w:t>%</w:t>
            </w:r>
          </w:p>
        </w:tc>
        <w:tc>
          <w:tcPr>
            <w:tcW w:w="497" w:type="pct"/>
            <w:shd w:val="clear" w:color="auto" w:fill="0070C0"/>
            <w:noWrap/>
          </w:tcPr>
          <w:p w14:paraId="0912CDD4" w14:textId="77777777" w:rsidR="00B07AD3" w:rsidRPr="00366CD1" w:rsidRDefault="00B07AD3" w:rsidP="0029670B">
            <w:pPr>
              <w:autoSpaceDE/>
              <w:autoSpaceDN/>
              <w:spacing w:line="276" w:lineRule="auto"/>
              <w:jc w:val="center"/>
              <w:rPr>
                <w:b/>
                <w:bCs/>
                <w:sz w:val="22"/>
                <w:szCs w:val="22"/>
                <w:lang w:eastAsia="en-GB"/>
              </w:rPr>
            </w:pPr>
            <w:r w:rsidRPr="00AB7CC7">
              <w:rPr>
                <w:b/>
                <w:bCs/>
                <w:sz w:val="22"/>
                <w:szCs w:val="22"/>
                <w:lang w:eastAsia="en-GB"/>
              </w:rPr>
              <w:t>%</w:t>
            </w:r>
          </w:p>
        </w:tc>
        <w:tc>
          <w:tcPr>
            <w:tcW w:w="497" w:type="pct"/>
            <w:shd w:val="clear" w:color="auto" w:fill="0070C0"/>
            <w:noWrap/>
          </w:tcPr>
          <w:p w14:paraId="316EEA4D" w14:textId="77777777" w:rsidR="00B07AD3" w:rsidRPr="00366CD1" w:rsidRDefault="00B07AD3" w:rsidP="0029670B">
            <w:pPr>
              <w:autoSpaceDE/>
              <w:autoSpaceDN/>
              <w:spacing w:line="276" w:lineRule="auto"/>
              <w:jc w:val="center"/>
              <w:rPr>
                <w:b/>
                <w:bCs/>
                <w:sz w:val="22"/>
                <w:szCs w:val="22"/>
                <w:lang w:eastAsia="en-GB"/>
              </w:rPr>
            </w:pPr>
            <w:r w:rsidRPr="00AB7CC7">
              <w:rPr>
                <w:b/>
                <w:bCs/>
                <w:sz w:val="22"/>
                <w:szCs w:val="22"/>
                <w:lang w:eastAsia="en-GB"/>
              </w:rPr>
              <w:t>%</w:t>
            </w:r>
          </w:p>
        </w:tc>
        <w:tc>
          <w:tcPr>
            <w:tcW w:w="497" w:type="pct"/>
            <w:shd w:val="clear" w:color="auto" w:fill="0070C0"/>
            <w:noWrap/>
          </w:tcPr>
          <w:p w14:paraId="071F4CDD" w14:textId="77777777" w:rsidR="00B07AD3" w:rsidRPr="00366CD1" w:rsidRDefault="00B07AD3" w:rsidP="0029670B">
            <w:pPr>
              <w:autoSpaceDE/>
              <w:autoSpaceDN/>
              <w:spacing w:line="276" w:lineRule="auto"/>
              <w:jc w:val="center"/>
              <w:rPr>
                <w:b/>
                <w:bCs/>
                <w:sz w:val="22"/>
                <w:szCs w:val="22"/>
                <w:lang w:eastAsia="en-GB"/>
              </w:rPr>
            </w:pPr>
            <w:r w:rsidRPr="00AB7CC7">
              <w:rPr>
                <w:b/>
                <w:bCs/>
                <w:sz w:val="22"/>
                <w:szCs w:val="22"/>
                <w:lang w:eastAsia="en-GB"/>
              </w:rPr>
              <w:t>%</w:t>
            </w:r>
          </w:p>
        </w:tc>
        <w:tc>
          <w:tcPr>
            <w:tcW w:w="497" w:type="pct"/>
            <w:shd w:val="clear" w:color="auto" w:fill="0070C0"/>
            <w:noWrap/>
          </w:tcPr>
          <w:p w14:paraId="56D4794C" w14:textId="77777777" w:rsidR="00B07AD3" w:rsidRPr="00366CD1" w:rsidRDefault="00B07AD3" w:rsidP="0029670B">
            <w:pPr>
              <w:autoSpaceDE/>
              <w:autoSpaceDN/>
              <w:spacing w:line="276" w:lineRule="auto"/>
              <w:jc w:val="center"/>
              <w:rPr>
                <w:b/>
                <w:bCs/>
                <w:sz w:val="22"/>
                <w:szCs w:val="22"/>
                <w:lang w:eastAsia="en-GB"/>
              </w:rPr>
            </w:pPr>
            <w:r w:rsidRPr="00AB7CC7">
              <w:rPr>
                <w:b/>
                <w:bCs/>
                <w:sz w:val="22"/>
                <w:szCs w:val="22"/>
                <w:lang w:eastAsia="en-GB"/>
              </w:rPr>
              <w:t>%</w:t>
            </w:r>
          </w:p>
        </w:tc>
        <w:tc>
          <w:tcPr>
            <w:tcW w:w="497" w:type="pct"/>
            <w:shd w:val="clear" w:color="auto" w:fill="0070C0"/>
            <w:noWrap/>
          </w:tcPr>
          <w:p w14:paraId="303E4F99" w14:textId="77777777" w:rsidR="00B07AD3" w:rsidRPr="00366CD1" w:rsidRDefault="00B07AD3" w:rsidP="0029670B">
            <w:pPr>
              <w:autoSpaceDE/>
              <w:autoSpaceDN/>
              <w:spacing w:line="276" w:lineRule="auto"/>
              <w:jc w:val="center"/>
              <w:rPr>
                <w:b/>
                <w:bCs/>
                <w:sz w:val="22"/>
                <w:szCs w:val="22"/>
                <w:lang w:eastAsia="en-GB"/>
              </w:rPr>
            </w:pPr>
          </w:p>
        </w:tc>
        <w:tc>
          <w:tcPr>
            <w:tcW w:w="494" w:type="pct"/>
            <w:shd w:val="clear" w:color="auto" w:fill="0070C0"/>
            <w:noWrap/>
            <w:vAlign w:val="center"/>
          </w:tcPr>
          <w:p w14:paraId="61806524" w14:textId="77777777" w:rsidR="00B07AD3" w:rsidRPr="00366CD1" w:rsidRDefault="00B07AD3" w:rsidP="0029670B">
            <w:pPr>
              <w:autoSpaceDE/>
              <w:autoSpaceDN/>
              <w:spacing w:line="276" w:lineRule="auto"/>
              <w:jc w:val="center"/>
              <w:rPr>
                <w:b/>
                <w:bCs/>
                <w:sz w:val="22"/>
                <w:szCs w:val="22"/>
                <w:lang w:eastAsia="en-GB"/>
              </w:rPr>
            </w:pPr>
          </w:p>
        </w:tc>
      </w:tr>
      <w:tr w:rsidR="00B07AD3" w:rsidRPr="00366CD1" w14:paraId="34DB5303" w14:textId="77777777" w:rsidTr="002122A0">
        <w:trPr>
          <w:trHeight w:val="143"/>
          <w:tblHeader/>
        </w:trPr>
        <w:tc>
          <w:tcPr>
            <w:tcW w:w="1199" w:type="pct"/>
            <w:shd w:val="clear" w:color="auto" w:fill="0070C0"/>
            <w:noWrap/>
            <w:vAlign w:val="bottom"/>
            <w:hideMark/>
          </w:tcPr>
          <w:p w14:paraId="5A8CEEB9" w14:textId="77777777" w:rsidR="00B07AD3" w:rsidRPr="00366CD1" w:rsidRDefault="00B07AD3" w:rsidP="002122A0">
            <w:pPr>
              <w:autoSpaceDE/>
              <w:autoSpaceDN/>
              <w:spacing w:line="276" w:lineRule="auto"/>
              <w:rPr>
                <w:b/>
                <w:bCs/>
                <w:sz w:val="22"/>
                <w:szCs w:val="22"/>
                <w:lang w:eastAsia="en-GB"/>
              </w:rPr>
            </w:pPr>
          </w:p>
        </w:tc>
        <w:tc>
          <w:tcPr>
            <w:tcW w:w="348" w:type="pct"/>
            <w:shd w:val="clear" w:color="auto" w:fill="0070C0"/>
            <w:vAlign w:val="center"/>
          </w:tcPr>
          <w:p w14:paraId="6BAF061F"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Kshs</w:t>
            </w:r>
          </w:p>
        </w:tc>
        <w:tc>
          <w:tcPr>
            <w:tcW w:w="474" w:type="pct"/>
            <w:shd w:val="clear" w:color="auto" w:fill="0070C0"/>
            <w:noWrap/>
            <w:hideMark/>
          </w:tcPr>
          <w:p w14:paraId="348AC813"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Kshs</w:t>
            </w:r>
          </w:p>
        </w:tc>
        <w:tc>
          <w:tcPr>
            <w:tcW w:w="497" w:type="pct"/>
            <w:shd w:val="clear" w:color="auto" w:fill="0070C0"/>
            <w:noWrap/>
            <w:hideMark/>
          </w:tcPr>
          <w:p w14:paraId="4B2A61A2"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Kshs</w:t>
            </w:r>
          </w:p>
        </w:tc>
        <w:tc>
          <w:tcPr>
            <w:tcW w:w="497" w:type="pct"/>
            <w:shd w:val="clear" w:color="auto" w:fill="0070C0"/>
            <w:noWrap/>
            <w:hideMark/>
          </w:tcPr>
          <w:p w14:paraId="33F070CC"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Kshs</w:t>
            </w:r>
          </w:p>
        </w:tc>
        <w:tc>
          <w:tcPr>
            <w:tcW w:w="497" w:type="pct"/>
            <w:shd w:val="clear" w:color="auto" w:fill="0070C0"/>
            <w:noWrap/>
            <w:hideMark/>
          </w:tcPr>
          <w:p w14:paraId="2A241FFF"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Kshs</w:t>
            </w:r>
          </w:p>
        </w:tc>
        <w:tc>
          <w:tcPr>
            <w:tcW w:w="497" w:type="pct"/>
            <w:shd w:val="clear" w:color="auto" w:fill="0070C0"/>
            <w:noWrap/>
            <w:hideMark/>
          </w:tcPr>
          <w:p w14:paraId="46EC43F7"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Kshs</w:t>
            </w:r>
          </w:p>
        </w:tc>
        <w:tc>
          <w:tcPr>
            <w:tcW w:w="497" w:type="pct"/>
            <w:shd w:val="clear" w:color="auto" w:fill="0070C0"/>
            <w:noWrap/>
            <w:hideMark/>
          </w:tcPr>
          <w:p w14:paraId="70F83BC3"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Kshs</w:t>
            </w:r>
          </w:p>
        </w:tc>
        <w:tc>
          <w:tcPr>
            <w:tcW w:w="494" w:type="pct"/>
            <w:shd w:val="clear" w:color="auto" w:fill="0070C0"/>
            <w:noWrap/>
            <w:hideMark/>
          </w:tcPr>
          <w:p w14:paraId="7E198A4B"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Kshs</w:t>
            </w:r>
          </w:p>
        </w:tc>
      </w:tr>
      <w:tr w:rsidR="00B07AD3" w:rsidRPr="00366CD1" w14:paraId="600FAF75" w14:textId="77777777" w:rsidTr="002122A0">
        <w:trPr>
          <w:trHeight w:val="116"/>
        </w:trPr>
        <w:tc>
          <w:tcPr>
            <w:tcW w:w="1199" w:type="pct"/>
            <w:shd w:val="clear" w:color="auto" w:fill="auto"/>
            <w:noWrap/>
            <w:vAlign w:val="bottom"/>
          </w:tcPr>
          <w:p w14:paraId="5D0C65FE" w14:textId="77777777" w:rsidR="00B07AD3" w:rsidRPr="00366CD1" w:rsidRDefault="00B07AD3" w:rsidP="002122A0">
            <w:pPr>
              <w:autoSpaceDE/>
              <w:autoSpaceDN/>
              <w:spacing w:line="276" w:lineRule="auto"/>
              <w:rPr>
                <w:b/>
                <w:bCs/>
                <w:sz w:val="22"/>
                <w:szCs w:val="22"/>
                <w:lang w:eastAsia="en-GB"/>
              </w:rPr>
            </w:pPr>
            <w:r>
              <w:rPr>
                <w:b/>
                <w:bCs/>
                <w:sz w:val="22"/>
                <w:szCs w:val="22"/>
                <w:lang w:eastAsia="en-GB"/>
              </w:rPr>
              <w:t xml:space="preserve"> </w:t>
            </w:r>
          </w:p>
        </w:tc>
        <w:tc>
          <w:tcPr>
            <w:tcW w:w="348" w:type="pct"/>
            <w:shd w:val="clear" w:color="auto" w:fill="auto"/>
            <w:vAlign w:val="bottom"/>
          </w:tcPr>
          <w:p w14:paraId="3FB19B30" w14:textId="77777777" w:rsidR="00B07AD3" w:rsidRPr="00366CD1" w:rsidRDefault="00B07AD3" w:rsidP="0029670B">
            <w:pPr>
              <w:autoSpaceDE/>
              <w:autoSpaceDN/>
              <w:spacing w:line="276" w:lineRule="auto"/>
              <w:jc w:val="center"/>
              <w:rPr>
                <w:b/>
                <w:bCs/>
                <w:sz w:val="22"/>
                <w:szCs w:val="22"/>
                <w:lang w:eastAsia="en-GB"/>
              </w:rPr>
            </w:pPr>
          </w:p>
        </w:tc>
        <w:tc>
          <w:tcPr>
            <w:tcW w:w="474" w:type="pct"/>
            <w:shd w:val="clear" w:color="auto" w:fill="auto"/>
            <w:noWrap/>
            <w:vAlign w:val="bottom"/>
          </w:tcPr>
          <w:p w14:paraId="1B9B5915" w14:textId="77777777" w:rsidR="00B07AD3" w:rsidRPr="00366CD1" w:rsidRDefault="00B07AD3" w:rsidP="0029670B">
            <w:pPr>
              <w:autoSpaceDE/>
              <w:autoSpaceDN/>
              <w:spacing w:line="276" w:lineRule="auto"/>
              <w:jc w:val="center"/>
              <w:rPr>
                <w:b/>
                <w:bCs/>
                <w:sz w:val="22"/>
                <w:szCs w:val="22"/>
                <w:lang w:eastAsia="en-GB"/>
              </w:rPr>
            </w:pPr>
          </w:p>
        </w:tc>
        <w:tc>
          <w:tcPr>
            <w:tcW w:w="497" w:type="pct"/>
            <w:shd w:val="clear" w:color="auto" w:fill="auto"/>
            <w:noWrap/>
            <w:vAlign w:val="bottom"/>
          </w:tcPr>
          <w:p w14:paraId="31B52989" w14:textId="77777777" w:rsidR="00B07AD3" w:rsidRPr="00366CD1" w:rsidRDefault="00B07AD3" w:rsidP="0029670B">
            <w:pPr>
              <w:autoSpaceDE/>
              <w:autoSpaceDN/>
              <w:spacing w:line="276" w:lineRule="auto"/>
              <w:jc w:val="center"/>
              <w:rPr>
                <w:b/>
                <w:bCs/>
                <w:sz w:val="22"/>
                <w:szCs w:val="22"/>
                <w:lang w:eastAsia="en-GB"/>
              </w:rPr>
            </w:pPr>
          </w:p>
        </w:tc>
        <w:tc>
          <w:tcPr>
            <w:tcW w:w="497" w:type="pct"/>
            <w:shd w:val="clear" w:color="auto" w:fill="auto"/>
            <w:noWrap/>
            <w:vAlign w:val="bottom"/>
          </w:tcPr>
          <w:p w14:paraId="0E073B5F" w14:textId="77777777" w:rsidR="00B07AD3" w:rsidRPr="00366CD1" w:rsidRDefault="00B07AD3" w:rsidP="0029670B">
            <w:pPr>
              <w:autoSpaceDE/>
              <w:autoSpaceDN/>
              <w:spacing w:line="276" w:lineRule="auto"/>
              <w:jc w:val="center"/>
              <w:rPr>
                <w:b/>
                <w:bCs/>
                <w:sz w:val="22"/>
                <w:szCs w:val="22"/>
                <w:lang w:eastAsia="en-GB"/>
              </w:rPr>
            </w:pPr>
          </w:p>
        </w:tc>
        <w:tc>
          <w:tcPr>
            <w:tcW w:w="497" w:type="pct"/>
            <w:shd w:val="clear" w:color="auto" w:fill="auto"/>
            <w:noWrap/>
            <w:vAlign w:val="bottom"/>
          </w:tcPr>
          <w:p w14:paraId="467D73BE" w14:textId="77777777" w:rsidR="00B07AD3" w:rsidRPr="00366CD1" w:rsidRDefault="00B07AD3" w:rsidP="0029670B">
            <w:pPr>
              <w:autoSpaceDE/>
              <w:autoSpaceDN/>
              <w:spacing w:line="276" w:lineRule="auto"/>
              <w:jc w:val="center"/>
              <w:rPr>
                <w:b/>
                <w:bCs/>
                <w:sz w:val="22"/>
                <w:szCs w:val="22"/>
                <w:lang w:eastAsia="en-GB"/>
              </w:rPr>
            </w:pPr>
          </w:p>
        </w:tc>
        <w:tc>
          <w:tcPr>
            <w:tcW w:w="497" w:type="pct"/>
            <w:shd w:val="clear" w:color="auto" w:fill="auto"/>
            <w:noWrap/>
            <w:vAlign w:val="bottom"/>
          </w:tcPr>
          <w:p w14:paraId="55CE1DC2" w14:textId="77777777" w:rsidR="00B07AD3" w:rsidRPr="00366CD1" w:rsidRDefault="00B07AD3" w:rsidP="0029670B">
            <w:pPr>
              <w:autoSpaceDE/>
              <w:autoSpaceDN/>
              <w:spacing w:line="276" w:lineRule="auto"/>
              <w:jc w:val="center"/>
              <w:rPr>
                <w:b/>
                <w:bCs/>
                <w:sz w:val="22"/>
                <w:szCs w:val="22"/>
                <w:lang w:eastAsia="en-GB"/>
              </w:rPr>
            </w:pPr>
          </w:p>
        </w:tc>
        <w:tc>
          <w:tcPr>
            <w:tcW w:w="497" w:type="pct"/>
            <w:shd w:val="clear" w:color="auto" w:fill="auto"/>
            <w:noWrap/>
            <w:vAlign w:val="bottom"/>
          </w:tcPr>
          <w:p w14:paraId="5F587E3B" w14:textId="77777777" w:rsidR="00B07AD3" w:rsidRPr="00366CD1" w:rsidRDefault="00B07AD3" w:rsidP="0029670B">
            <w:pPr>
              <w:autoSpaceDE/>
              <w:autoSpaceDN/>
              <w:spacing w:line="276" w:lineRule="auto"/>
              <w:jc w:val="center"/>
              <w:rPr>
                <w:b/>
                <w:bCs/>
                <w:sz w:val="22"/>
                <w:szCs w:val="22"/>
                <w:lang w:eastAsia="en-GB"/>
              </w:rPr>
            </w:pPr>
          </w:p>
        </w:tc>
        <w:tc>
          <w:tcPr>
            <w:tcW w:w="494" w:type="pct"/>
            <w:shd w:val="clear" w:color="auto" w:fill="auto"/>
            <w:noWrap/>
            <w:vAlign w:val="bottom"/>
          </w:tcPr>
          <w:p w14:paraId="60EF86B5" w14:textId="77777777" w:rsidR="00B07AD3" w:rsidRPr="00366CD1" w:rsidRDefault="00B07AD3" w:rsidP="0029670B">
            <w:pPr>
              <w:autoSpaceDE/>
              <w:autoSpaceDN/>
              <w:spacing w:line="276" w:lineRule="auto"/>
              <w:jc w:val="center"/>
              <w:rPr>
                <w:b/>
                <w:bCs/>
                <w:sz w:val="22"/>
                <w:szCs w:val="22"/>
                <w:lang w:eastAsia="en-GB"/>
              </w:rPr>
            </w:pPr>
          </w:p>
        </w:tc>
      </w:tr>
      <w:tr w:rsidR="00B07AD3" w:rsidRPr="00366CD1" w14:paraId="4BBD1B96" w14:textId="77777777" w:rsidTr="002122A0">
        <w:trPr>
          <w:trHeight w:val="116"/>
        </w:trPr>
        <w:tc>
          <w:tcPr>
            <w:tcW w:w="1199" w:type="pct"/>
            <w:shd w:val="clear" w:color="auto" w:fill="auto"/>
            <w:noWrap/>
            <w:vAlign w:val="bottom"/>
            <w:hideMark/>
          </w:tcPr>
          <w:p w14:paraId="54CB164F" w14:textId="77777777" w:rsidR="00B07AD3" w:rsidRPr="00366CD1" w:rsidRDefault="00B07AD3" w:rsidP="002122A0">
            <w:pPr>
              <w:autoSpaceDE/>
              <w:autoSpaceDN/>
              <w:spacing w:line="276" w:lineRule="auto"/>
              <w:rPr>
                <w:b/>
                <w:bCs/>
                <w:sz w:val="22"/>
                <w:szCs w:val="22"/>
                <w:lang w:eastAsia="en-GB"/>
              </w:rPr>
            </w:pPr>
            <w:r w:rsidRPr="00997226">
              <w:rPr>
                <w:b/>
                <w:bCs/>
                <w:sz w:val="22"/>
                <w:szCs w:val="22"/>
                <w:lang w:eastAsia="en-GB"/>
              </w:rPr>
              <w:t>Cost</w:t>
            </w:r>
            <w:r>
              <w:rPr>
                <w:b/>
                <w:bCs/>
                <w:sz w:val="22"/>
                <w:szCs w:val="22"/>
                <w:lang w:eastAsia="en-GB"/>
              </w:rPr>
              <w:t>/Opening balance as</w:t>
            </w:r>
            <w:r w:rsidRPr="00366CD1">
              <w:rPr>
                <w:b/>
                <w:bCs/>
                <w:sz w:val="22"/>
                <w:szCs w:val="22"/>
                <w:lang w:eastAsia="en-GB"/>
              </w:rPr>
              <w:t xml:space="preserve"> </w:t>
            </w:r>
            <w:r>
              <w:rPr>
                <w:b/>
                <w:bCs/>
                <w:sz w:val="22"/>
                <w:szCs w:val="22"/>
                <w:lang w:eastAsia="en-GB"/>
              </w:rPr>
              <w:t>a</w:t>
            </w:r>
            <w:r w:rsidRPr="00366CD1">
              <w:rPr>
                <w:b/>
                <w:bCs/>
                <w:sz w:val="22"/>
                <w:szCs w:val="22"/>
                <w:lang w:eastAsia="en-GB"/>
              </w:rPr>
              <w:t>t 1</w:t>
            </w:r>
            <w:r w:rsidRPr="00905EA6">
              <w:rPr>
                <w:b/>
                <w:bCs/>
                <w:sz w:val="22"/>
                <w:szCs w:val="22"/>
                <w:vertAlign w:val="superscript"/>
                <w:lang w:eastAsia="en-GB"/>
              </w:rPr>
              <w:t>st</w:t>
            </w:r>
            <w:r>
              <w:rPr>
                <w:b/>
                <w:bCs/>
                <w:sz w:val="22"/>
                <w:szCs w:val="22"/>
                <w:lang w:eastAsia="en-GB"/>
              </w:rPr>
              <w:t xml:space="preserve"> </w:t>
            </w:r>
            <w:r w:rsidRPr="00366CD1">
              <w:rPr>
                <w:b/>
                <w:bCs/>
                <w:sz w:val="22"/>
                <w:szCs w:val="22"/>
                <w:lang w:eastAsia="en-GB"/>
              </w:rPr>
              <w:t xml:space="preserve">July </w:t>
            </w:r>
            <w:r>
              <w:rPr>
                <w:b/>
                <w:bCs/>
                <w:sz w:val="22"/>
                <w:szCs w:val="22"/>
                <w:lang w:eastAsia="en-GB"/>
              </w:rPr>
              <w:t>20xx</w:t>
            </w:r>
          </w:p>
        </w:tc>
        <w:tc>
          <w:tcPr>
            <w:tcW w:w="348" w:type="pct"/>
            <w:shd w:val="clear" w:color="auto" w:fill="auto"/>
            <w:vAlign w:val="bottom"/>
          </w:tcPr>
          <w:p w14:paraId="0E23C9BE"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74" w:type="pct"/>
            <w:shd w:val="clear" w:color="auto" w:fill="auto"/>
            <w:noWrap/>
            <w:vAlign w:val="bottom"/>
            <w:hideMark/>
          </w:tcPr>
          <w:p w14:paraId="0DFF26DD"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10829F8A"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7E2F2DE5"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7300B64E"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7D5EC1CC"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373DABDE"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4" w:type="pct"/>
            <w:shd w:val="clear" w:color="auto" w:fill="auto"/>
            <w:noWrap/>
            <w:vAlign w:val="bottom"/>
            <w:hideMark/>
          </w:tcPr>
          <w:p w14:paraId="53F727C2"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r>
      <w:tr w:rsidR="00B07AD3" w:rsidRPr="00366CD1" w14:paraId="5EEF4F90" w14:textId="77777777" w:rsidTr="002122A0">
        <w:trPr>
          <w:trHeight w:val="362"/>
        </w:trPr>
        <w:tc>
          <w:tcPr>
            <w:tcW w:w="1199" w:type="pct"/>
            <w:shd w:val="clear" w:color="auto" w:fill="auto"/>
            <w:noWrap/>
            <w:vAlign w:val="bottom"/>
            <w:hideMark/>
          </w:tcPr>
          <w:p w14:paraId="30D828BA" w14:textId="77777777" w:rsidR="00B07AD3" w:rsidRPr="00366CD1" w:rsidRDefault="00B07AD3" w:rsidP="002122A0">
            <w:pPr>
              <w:autoSpaceDE/>
              <w:autoSpaceDN/>
              <w:spacing w:line="276" w:lineRule="auto"/>
              <w:rPr>
                <w:sz w:val="22"/>
                <w:szCs w:val="22"/>
                <w:lang w:eastAsia="en-GB"/>
              </w:rPr>
            </w:pPr>
            <w:r w:rsidRPr="00366CD1">
              <w:rPr>
                <w:sz w:val="22"/>
                <w:szCs w:val="22"/>
                <w:lang w:eastAsia="en-GB"/>
              </w:rPr>
              <w:t>Additions</w:t>
            </w:r>
          </w:p>
        </w:tc>
        <w:tc>
          <w:tcPr>
            <w:tcW w:w="348" w:type="pct"/>
            <w:shd w:val="clear" w:color="auto" w:fill="auto"/>
            <w:vAlign w:val="bottom"/>
          </w:tcPr>
          <w:p w14:paraId="6F9F3C3D"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74" w:type="pct"/>
            <w:shd w:val="clear" w:color="auto" w:fill="auto"/>
            <w:noWrap/>
            <w:vAlign w:val="bottom"/>
            <w:hideMark/>
          </w:tcPr>
          <w:p w14:paraId="4AD6D3BD"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2E85E2F0"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615FCC87"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333651DA"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w:t>
            </w:r>
          </w:p>
        </w:tc>
        <w:tc>
          <w:tcPr>
            <w:tcW w:w="497" w:type="pct"/>
            <w:shd w:val="clear" w:color="auto" w:fill="auto"/>
            <w:noWrap/>
            <w:vAlign w:val="bottom"/>
            <w:hideMark/>
          </w:tcPr>
          <w:p w14:paraId="45EEE6DF"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791BC835"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4" w:type="pct"/>
            <w:shd w:val="clear" w:color="auto" w:fill="auto"/>
            <w:noWrap/>
            <w:vAlign w:val="bottom"/>
            <w:hideMark/>
          </w:tcPr>
          <w:p w14:paraId="39DC993B"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r>
      <w:tr w:rsidR="00B07AD3" w:rsidRPr="00366CD1" w14:paraId="7550EF36" w14:textId="77777777" w:rsidTr="002122A0">
        <w:trPr>
          <w:trHeight w:val="134"/>
        </w:trPr>
        <w:tc>
          <w:tcPr>
            <w:tcW w:w="1199" w:type="pct"/>
            <w:shd w:val="clear" w:color="auto" w:fill="auto"/>
            <w:noWrap/>
            <w:vAlign w:val="bottom"/>
            <w:hideMark/>
          </w:tcPr>
          <w:p w14:paraId="1DCC2D11" w14:textId="77777777" w:rsidR="00B07AD3" w:rsidRPr="00366CD1" w:rsidRDefault="00B07AD3" w:rsidP="002122A0">
            <w:pPr>
              <w:autoSpaceDE/>
              <w:autoSpaceDN/>
              <w:spacing w:line="276" w:lineRule="auto"/>
              <w:rPr>
                <w:sz w:val="22"/>
                <w:szCs w:val="22"/>
                <w:lang w:eastAsia="en-GB"/>
              </w:rPr>
            </w:pPr>
            <w:r w:rsidRPr="00366CD1">
              <w:rPr>
                <w:sz w:val="22"/>
                <w:szCs w:val="22"/>
                <w:lang w:eastAsia="en-GB"/>
              </w:rPr>
              <w:t>Disposals</w:t>
            </w:r>
          </w:p>
        </w:tc>
        <w:tc>
          <w:tcPr>
            <w:tcW w:w="348" w:type="pct"/>
            <w:shd w:val="clear" w:color="auto" w:fill="auto"/>
            <w:vAlign w:val="bottom"/>
          </w:tcPr>
          <w:p w14:paraId="3CE9B247"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74" w:type="pct"/>
            <w:shd w:val="clear" w:color="auto" w:fill="auto"/>
            <w:noWrap/>
            <w:vAlign w:val="bottom"/>
            <w:hideMark/>
          </w:tcPr>
          <w:p w14:paraId="6C69241C"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189B299B"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1397D449"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w:t>
            </w:r>
          </w:p>
        </w:tc>
        <w:tc>
          <w:tcPr>
            <w:tcW w:w="497" w:type="pct"/>
            <w:shd w:val="clear" w:color="auto" w:fill="auto"/>
            <w:noWrap/>
            <w:vAlign w:val="bottom"/>
            <w:hideMark/>
          </w:tcPr>
          <w:p w14:paraId="42B7B81B"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w:t>
            </w:r>
          </w:p>
        </w:tc>
        <w:tc>
          <w:tcPr>
            <w:tcW w:w="497" w:type="pct"/>
            <w:shd w:val="clear" w:color="auto" w:fill="auto"/>
            <w:noWrap/>
            <w:vAlign w:val="bottom"/>
            <w:hideMark/>
          </w:tcPr>
          <w:p w14:paraId="1D1EB782"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3E72A595"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4" w:type="pct"/>
            <w:shd w:val="clear" w:color="auto" w:fill="auto"/>
            <w:noWrap/>
            <w:vAlign w:val="bottom"/>
            <w:hideMark/>
          </w:tcPr>
          <w:p w14:paraId="4F47172D"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r>
      <w:tr w:rsidR="00B07AD3" w:rsidRPr="00366CD1" w14:paraId="04356234" w14:textId="77777777" w:rsidTr="002122A0">
        <w:trPr>
          <w:trHeight w:val="188"/>
        </w:trPr>
        <w:tc>
          <w:tcPr>
            <w:tcW w:w="1199" w:type="pct"/>
            <w:shd w:val="clear" w:color="auto" w:fill="auto"/>
            <w:noWrap/>
            <w:vAlign w:val="bottom"/>
            <w:hideMark/>
          </w:tcPr>
          <w:p w14:paraId="3CF5F0F7" w14:textId="77777777" w:rsidR="00B07AD3" w:rsidRPr="00366CD1" w:rsidRDefault="00B07AD3" w:rsidP="002122A0">
            <w:pPr>
              <w:autoSpaceDE/>
              <w:autoSpaceDN/>
              <w:spacing w:line="276" w:lineRule="auto"/>
              <w:rPr>
                <w:sz w:val="22"/>
                <w:szCs w:val="22"/>
                <w:lang w:eastAsia="en-GB"/>
              </w:rPr>
            </w:pPr>
            <w:r w:rsidRPr="00366CD1">
              <w:rPr>
                <w:sz w:val="22"/>
                <w:szCs w:val="22"/>
                <w:lang w:eastAsia="en-GB"/>
              </w:rPr>
              <w:t>Transfers/Adjustments</w:t>
            </w:r>
          </w:p>
        </w:tc>
        <w:tc>
          <w:tcPr>
            <w:tcW w:w="348" w:type="pct"/>
            <w:shd w:val="clear" w:color="auto" w:fill="auto"/>
            <w:vAlign w:val="bottom"/>
          </w:tcPr>
          <w:p w14:paraId="422A016E"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74" w:type="pct"/>
            <w:shd w:val="clear" w:color="auto" w:fill="auto"/>
            <w:noWrap/>
            <w:vAlign w:val="bottom"/>
            <w:hideMark/>
          </w:tcPr>
          <w:p w14:paraId="6085C0A9"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063CFC39"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6CA4CE9A"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0996D71F"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7AC76666"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4EB0425A"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4" w:type="pct"/>
            <w:shd w:val="clear" w:color="auto" w:fill="auto"/>
            <w:noWrap/>
            <w:vAlign w:val="bottom"/>
            <w:hideMark/>
          </w:tcPr>
          <w:p w14:paraId="5AEE54BB"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r>
      <w:tr w:rsidR="00B07AD3" w:rsidRPr="00366CD1" w14:paraId="5B38B349" w14:textId="77777777" w:rsidTr="002122A0">
        <w:trPr>
          <w:trHeight w:val="251"/>
        </w:trPr>
        <w:tc>
          <w:tcPr>
            <w:tcW w:w="1199" w:type="pct"/>
            <w:shd w:val="clear" w:color="auto" w:fill="auto"/>
            <w:noWrap/>
            <w:vAlign w:val="bottom"/>
            <w:hideMark/>
          </w:tcPr>
          <w:p w14:paraId="0F051752" w14:textId="77777777" w:rsidR="00B07AD3" w:rsidRPr="00366CD1" w:rsidRDefault="00B07AD3" w:rsidP="002122A0">
            <w:pPr>
              <w:autoSpaceDE/>
              <w:autoSpaceDN/>
              <w:spacing w:line="276" w:lineRule="auto"/>
              <w:rPr>
                <w:sz w:val="22"/>
                <w:szCs w:val="22"/>
                <w:lang w:eastAsia="en-GB"/>
              </w:rPr>
            </w:pPr>
            <w:r w:rsidRPr="00366CD1">
              <w:rPr>
                <w:b/>
                <w:bCs/>
                <w:sz w:val="22"/>
                <w:szCs w:val="22"/>
                <w:lang w:eastAsia="en-GB"/>
              </w:rPr>
              <w:t>As at 30</w:t>
            </w:r>
            <w:r w:rsidRPr="00366CD1">
              <w:rPr>
                <w:b/>
                <w:bCs/>
                <w:sz w:val="22"/>
                <w:szCs w:val="22"/>
                <w:vertAlign w:val="superscript"/>
                <w:lang w:eastAsia="en-GB"/>
              </w:rPr>
              <w:t>th</w:t>
            </w:r>
            <w:r w:rsidRPr="00366CD1">
              <w:rPr>
                <w:b/>
                <w:bCs/>
                <w:sz w:val="22"/>
                <w:szCs w:val="22"/>
                <w:lang w:eastAsia="en-GB"/>
              </w:rPr>
              <w:t xml:space="preserve"> June (</w:t>
            </w:r>
            <w:r>
              <w:rPr>
                <w:b/>
                <w:bCs/>
                <w:sz w:val="22"/>
                <w:szCs w:val="22"/>
                <w:lang w:eastAsia="en-GB"/>
              </w:rPr>
              <w:t>Current</w:t>
            </w:r>
            <w:r w:rsidRPr="00366CD1">
              <w:rPr>
                <w:b/>
                <w:bCs/>
                <w:sz w:val="22"/>
                <w:szCs w:val="22"/>
                <w:lang w:eastAsia="en-GB"/>
              </w:rPr>
              <w:t xml:space="preserve"> FY)</w:t>
            </w:r>
          </w:p>
        </w:tc>
        <w:tc>
          <w:tcPr>
            <w:tcW w:w="348" w:type="pct"/>
            <w:shd w:val="clear" w:color="auto" w:fill="auto"/>
            <w:vAlign w:val="bottom"/>
          </w:tcPr>
          <w:p w14:paraId="515C61A1"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74" w:type="pct"/>
            <w:shd w:val="clear" w:color="auto" w:fill="auto"/>
            <w:noWrap/>
            <w:vAlign w:val="bottom"/>
            <w:hideMark/>
          </w:tcPr>
          <w:p w14:paraId="601A4A35"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6B9DC298"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1E3F3E47"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7B44E369"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1CD52723"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384B2416"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4" w:type="pct"/>
            <w:shd w:val="clear" w:color="auto" w:fill="auto"/>
            <w:noWrap/>
            <w:vAlign w:val="bottom"/>
            <w:hideMark/>
          </w:tcPr>
          <w:p w14:paraId="35B42693"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r>
      <w:tr w:rsidR="00B07AD3" w:rsidRPr="00366CD1" w14:paraId="01460E82" w14:textId="77777777" w:rsidTr="002122A0">
        <w:trPr>
          <w:trHeight w:val="233"/>
        </w:trPr>
        <w:tc>
          <w:tcPr>
            <w:tcW w:w="1199" w:type="pct"/>
            <w:shd w:val="clear" w:color="auto" w:fill="auto"/>
            <w:noWrap/>
            <w:vAlign w:val="bottom"/>
            <w:hideMark/>
          </w:tcPr>
          <w:p w14:paraId="2942E837" w14:textId="77777777" w:rsidR="00B07AD3" w:rsidRPr="00366CD1" w:rsidRDefault="00B07AD3" w:rsidP="002122A0">
            <w:pPr>
              <w:autoSpaceDE/>
              <w:autoSpaceDN/>
              <w:spacing w:line="276" w:lineRule="auto"/>
              <w:rPr>
                <w:sz w:val="22"/>
                <w:szCs w:val="22"/>
                <w:lang w:eastAsia="en-GB"/>
              </w:rPr>
            </w:pPr>
            <w:r w:rsidRPr="00366CD1">
              <w:rPr>
                <w:b/>
                <w:bCs/>
                <w:sz w:val="22"/>
                <w:szCs w:val="22"/>
                <w:lang w:eastAsia="en-GB"/>
              </w:rPr>
              <w:t>Depreciation And Impairment</w:t>
            </w:r>
          </w:p>
        </w:tc>
        <w:tc>
          <w:tcPr>
            <w:tcW w:w="348" w:type="pct"/>
            <w:shd w:val="clear" w:color="auto" w:fill="auto"/>
            <w:vAlign w:val="bottom"/>
          </w:tcPr>
          <w:p w14:paraId="06D340A7" w14:textId="77777777" w:rsidR="00B07AD3" w:rsidRPr="00366CD1" w:rsidRDefault="00B07AD3" w:rsidP="0029670B">
            <w:pPr>
              <w:autoSpaceDE/>
              <w:autoSpaceDN/>
              <w:spacing w:line="276" w:lineRule="auto"/>
              <w:jc w:val="center"/>
              <w:rPr>
                <w:sz w:val="22"/>
                <w:szCs w:val="22"/>
                <w:lang w:eastAsia="en-GB"/>
              </w:rPr>
            </w:pPr>
          </w:p>
        </w:tc>
        <w:tc>
          <w:tcPr>
            <w:tcW w:w="474" w:type="pct"/>
            <w:shd w:val="clear" w:color="auto" w:fill="auto"/>
            <w:noWrap/>
            <w:vAlign w:val="bottom"/>
            <w:hideMark/>
          </w:tcPr>
          <w:p w14:paraId="716402C2" w14:textId="77777777" w:rsidR="00B07AD3" w:rsidRPr="00366CD1" w:rsidRDefault="00B07AD3" w:rsidP="0029670B">
            <w:pPr>
              <w:autoSpaceDE/>
              <w:autoSpaceDN/>
              <w:spacing w:line="276" w:lineRule="auto"/>
              <w:jc w:val="center"/>
              <w:rPr>
                <w:sz w:val="22"/>
                <w:szCs w:val="22"/>
                <w:lang w:eastAsia="en-GB"/>
              </w:rPr>
            </w:pPr>
          </w:p>
        </w:tc>
        <w:tc>
          <w:tcPr>
            <w:tcW w:w="497" w:type="pct"/>
            <w:shd w:val="clear" w:color="auto" w:fill="auto"/>
            <w:noWrap/>
            <w:vAlign w:val="bottom"/>
            <w:hideMark/>
          </w:tcPr>
          <w:p w14:paraId="24CAC03E" w14:textId="77777777" w:rsidR="00B07AD3" w:rsidRPr="00366CD1" w:rsidRDefault="00B07AD3" w:rsidP="0029670B">
            <w:pPr>
              <w:autoSpaceDE/>
              <w:autoSpaceDN/>
              <w:spacing w:line="276" w:lineRule="auto"/>
              <w:jc w:val="center"/>
              <w:rPr>
                <w:sz w:val="22"/>
                <w:szCs w:val="22"/>
                <w:lang w:eastAsia="en-GB"/>
              </w:rPr>
            </w:pPr>
          </w:p>
        </w:tc>
        <w:tc>
          <w:tcPr>
            <w:tcW w:w="497" w:type="pct"/>
            <w:shd w:val="clear" w:color="auto" w:fill="auto"/>
            <w:noWrap/>
            <w:vAlign w:val="bottom"/>
            <w:hideMark/>
          </w:tcPr>
          <w:p w14:paraId="113DD66E" w14:textId="77777777" w:rsidR="00B07AD3" w:rsidRPr="00366CD1" w:rsidRDefault="00B07AD3" w:rsidP="0029670B">
            <w:pPr>
              <w:autoSpaceDE/>
              <w:autoSpaceDN/>
              <w:spacing w:line="276" w:lineRule="auto"/>
              <w:jc w:val="center"/>
              <w:rPr>
                <w:sz w:val="22"/>
                <w:szCs w:val="22"/>
                <w:lang w:eastAsia="en-GB"/>
              </w:rPr>
            </w:pPr>
          </w:p>
        </w:tc>
        <w:tc>
          <w:tcPr>
            <w:tcW w:w="497" w:type="pct"/>
            <w:shd w:val="clear" w:color="auto" w:fill="auto"/>
            <w:noWrap/>
            <w:vAlign w:val="bottom"/>
            <w:hideMark/>
          </w:tcPr>
          <w:p w14:paraId="0C57ED84" w14:textId="77777777" w:rsidR="00B07AD3" w:rsidRPr="00366CD1" w:rsidRDefault="00B07AD3" w:rsidP="0029670B">
            <w:pPr>
              <w:autoSpaceDE/>
              <w:autoSpaceDN/>
              <w:spacing w:line="276" w:lineRule="auto"/>
              <w:jc w:val="center"/>
              <w:rPr>
                <w:sz w:val="22"/>
                <w:szCs w:val="22"/>
                <w:lang w:eastAsia="en-GB"/>
              </w:rPr>
            </w:pPr>
          </w:p>
        </w:tc>
        <w:tc>
          <w:tcPr>
            <w:tcW w:w="497" w:type="pct"/>
            <w:shd w:val="clear" w:color="auto" w:fill="auto"/>
            <w:noWrap/>
            <w:vAlign w:val="bottom"/>
            <w:hideMark/>
          </w:tcPr>
          <w:p w14:paraId="243F933B" w14:textId="77777777" w:rsidR="00B07AD3" w:rsidRPr="00366CD1" w:rsidRDefault="00B07AD3" w:rsidP="0029670B">
            <w:pPr>
              <w:autoSpaceDE/>
              <w:autoSpaceDN/>
              <w:spacing w:line="276" w:lineRule="auto"/>
              <w:jc w:val="center"/>
              <w:rPr>
                <w:sz w:val="22"/>
                <w:szCs w:val="22"/>
                <w:lang w:eastAsia="en-GB"/>
              </w:rPr>
            </w:pPr>
          </w:p>
        </w:tc>
        <w:tc>
          <w:tcPr>
            <w:tcW w:w="497" w:type="pct"/>
            <w:shd w:val="clear" w:color="auto" w:fill="auto"/>
            <w:noWrap/>
            <w:vAlign w:val="bottom"/>
            <w:hideMark/>
          </w:tcPr>
          <w:p w14:paraId="360013B4" w14:textId="77777777" w:rsidR="00B07AD3" w:rsidRPr="00366CD1" w:rsidRDefault="00B07AD3" w:rsidP="0029670B">
            <w:pPr>
              <w:autoSpaceDE/>
              <w:autoSpaceDN/>
              <w:spacing w:line="276" w:lineRule="auto"/>
              <w:jc w:val="center"/>
              <w:rPr>
                <w:sz w:val="22"/>
                <w:szCs w:val="22"/>
                <w:lang w:eastAsia="en-GB"/>
              </w:rPr>
            </w:pPr>
          </w:p>
        </w:tc>
        <w:tc>
          <w:tcPr>
            <w:tcW w:w="494" w:type="pct"/>
            <w:shd w:val="clear" w:color="auto" w:fill="auto"/>
            <w:noWrap/>
            <w:vAlign w:val="bottom"/>
            <w:hideMark/>
          </w:tcPr>
          <w:p w14:paraId="3C00AEFE" w14:textId="77777777" w:rsidR="00B07AD3" w:rsidRPr="00366CD1" w:rsidRDefault="00B07AD3" w:rsidP="0029670B">
            <w:pPr>
              <w:autoSpaceDE/>
              <w:autoSpaceDN/>
              <w:spacing w:line="276" w:lineRule="auto"/>
              <w:jc w:val="center"/>
              <w:rPr>
                <w:sz w:val="22"/>
                <w:szCs w:val="22"/>
                <w:lang w:eastAsia="en-GB"/>
              </w:rPr>
            </w:pPr>
          </w:p>
        </w:tc>
      </w:tr>
      <w:tr w:rsidR="00B07AD3" w:rsidRPr="00366CD1" w14:paraId="6A654F72" w14:textId="77777777" w:rsidTr="002122A0">
        <w:trPr>
          <w:trHeight w:val="71"/>
        </w:trPr>
        <w:tc>
          <w:tcPr>
            <w:tcW w:w="1199" w:type="pct"/>
            <w:shd w:val="clear" w:color="auto" w:fill="auto"/>
            <w:noWrap/>
            <w:vAlign w:val="bottom"/>
            <w:hideMark/>
          </w:tcPr>
          <w:p w14:paraId="77A74898" w14:textId="77777777" w:rsidR="00B07AD3" w:rsidRPr="00366CD1" w:rsidRDefault="00B07AD3" w:rsidP="002122A0">
            <w:pPr>
              <w:autoSpaceDE/>
              <w:autoSpaceDN/>
              <w:spacing w:line="276" w:lineRule="auto"/>
              <w:rPr>
                <w:sz w:val="22"/>
                <w:szCs w:val="22"/>
                <w:lang w:eastAsia="en-GB"/>
              </w:rPr>
            </w:pPr>
            <w:r w:rsidRPr="00366CD1">
              <w:rPr>
                <w:sz w:val="22"/>
                <w:szCs w:val="22"/>
                <w:lang w:eastAsia="en-GB"/>
              </w:rPr>
              <w:t>Depreciation</w:t>
            </w:r>
          </w:p>
        </w:tc>
        <w:tc>
          <w:tcPr>
            <w:tcW w:w="348" w:type="pct"/>
            <w:shd w:val="clear" w:color="auto" w:fill="auto"/>
            <w:vAlign w:val="bottom"/>
          </w:tcPr>
          <w:p w14:paraId="6798F856" w14:textId="77777777" w:rsidR="00B07AD3" w:rsidRPr="00366CD1" w:rsidRDefault="00B07AD3" w:rsidP="0029670B">
            <w:pPr>
              <w:autoSpaceDE/>
              <w:autoSpaceDN/>
              <w:spacing w:line="276" w:lineRule="auto"/>
              <w:jc w:val="center"/>
              <w:rPr>
                <w:sz w:val="22"/>
                <w:szCs w:val="22"/>
                <w:lang w:eastAsia="en-GB"/>
              </w:rPr>
            </w:pPr>
            <w:r>
              <w:rPr>
                <w:sz w:val="22"/>
                <w:szCs w:val="22"/>
                <w:lang w:eastAsia="en-GB"/>
              </w:rPr>
              <w:t>-</w:t>
            </w:r>
          </w:p>
        </w:tc>
        <w:tc>
          <w:tcPr>
            <w:tcW w:w="474" w:type="pct"/>
            <w:shd w:val="clear" w:color="auto" w:fill="auto"/>
            <w:noWrap/>
            <w:vAlign w:val="bottom"/>
            <w:hideMark/>
          </w:tcPr>
          <w:p w14:paraId="727BF00D"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17B529BF"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1C0F4401"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10B09602"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617794AE"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438FBBC4" w14:textId="77777777" w:rsidR="00B07AD3" w:rsidRPr="00366CD1" w:rsidRDefault="00B07AD3" w:rsidP="0029670B">
            <w:pPr>
              <w:autoSpaceDE/>
              <w:autoSpaceDN/>
              <w:spacing w:line="276" w:lineRule="auto"/>
              <w:jc w:val="center"/>
              <w:rPr>
                <w:sz w:val="22"/>
                <w:szCs w:val="22"/>
                <w:lang w:eastAsia="en-GB"/>
              </w:rPr>
            </w:pPr>
          </w:p>
        </w:tc>
        <w:tc>
          <w:tcPr>
            <w:tcW w:w="494" w:type="pct"/>
            <w:shd w:val="clear" w:color="auto" w:fill="auto"/>
            <w:noWrap/>
            <w:vAlign w:val="bottom"/>
            <w:hideMark/>
          </w:tcPr>
          <w:p w14:paraId="7C231EE6"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r>
      <w:tr w:rsidR="00B07AD3" w:rsidRPr="00366CD1" w14:paraId="52167D3C" w14:textId="77777777" w:rsidTr="002122A0">
        <w:trPr>
          <w:trHeight w:val="134"/>
        </w:trPr>
        <w:tc>
          <w:tcPr>
            <w:tcW w:w="1199" w:type="pct"/>
            <w:shd w:val="clear" w:color="auto" w:fill="auto"/>
            <w:noWrap/>
            <w:vAlign w:val="bottom"/>
            <w:hideMark/>
          </w:tcPr>
          <w:p w14:paraId="4BA5A5D9" w14:textId="77777777" w:rsidR="00B07AD3" w:rsidRPr="00366CD1" w:rsidRDefault="00B07AD3" w:rsidP="002122A0">
            <w:pPr>
              <w:autoSpaceDE/>
              <w:autoSpaceDN/>
              <w:spacing w:line="276" w:lineRule="auto"/>
              <w:rPr>
                <w:sz w:val="22"/>
                <w:szCs w:val="22"/>
                <w:lang w:eastAsia="en-GB"/>
              </w:rPr>
            </w:pPr>
            <w:r w:rsidRPr="00366CD1">
              <w:rPr>
                <w:sz w:val="22"/>
                <w:szCs w:val="22"/>
                <w:lang w:eastAsia="en-GB"/>
              </w:rPr>
              <w:t>Impairment</w:t>
            </w:r>
          </w:p>
        </w:tc>
        <w:tc>
          <w:tcPr>
            <w:tcW w:w="348" w:type="pct"/>
            <w:shd w:val="clear" w:color="auto" w:fill="auto"/>
            <w:vAlign w:val="bottom"/>
          </w:tcPr>
          <w:p w14:paraId="2CD86314" w14:textId="77777777" w:rsidR="00B07AD3" w:rsidRPr="00366CD1" w:rsidRDefault="00B07AD3" w:rsidP="0029670B">
            <w:pPr>
              <w:autoSpaceDE/>
              <w:autoSpaceDN/>
              <w:spacing w:line="276" w:lineRule="auto"/>
              <w:jc w:val="center"/>
              <w:rPr>
                <w:sz w:val="22"/>
                <w:szCs w:val="22"/>
                <w:lang w:eastAsia="en-GB"/>
              </w:rPr>
            </w:pPr>
            <w:r>
              <w:rPr>
                <w:sz w:val="22"/>
                <w:szCs w:val="22"/>
                <w:lang w:eastAsia="en-GB"/>
              </w:rPr>
              <w:t>-</w:t>
            </w:r>
          </w:p>
        </w:tc>
        <w:tc>
          <w:tcPr>
            <w:tcW w:w="474" w:type="pct"/>
            <w:shd w:val="clear" w:color="auto" w:fill="auto"/>
            <w:noWrap/>
            <w:vAlign w:val="bottom"/>
            <w:hideMark/>
          </w:tcPr>
          <w:p w14:paraId="045DC9AA"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1D0E389B"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w:t>
            </w:r>
          </w:p>
        </w:tc>
        <w:tc>
          <w:tcPr>
            <w:tcW w:w="497" w:type="pct"/>
            <w:shd w:val="clear" w:color="auto" w:fill="auto"/>
            <w:noWrap/>
            <w:vAlign w:val="bottom"/>
            <w:hideMark/>
          </w:tcPr>
          <w:p w14:paraId="459E4E7A"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w:t>
            </w:r>
          </w:p>
        </w:tc>
        <w:tc>
          <w:tcPr>
            <w:tcW w:w="497" w:type="pct"/>
            <w:shd w:val="clear" w:color="auto" w:fill="auto"/>
            <w:noWrap/>
            <w:vAlign w:val="bottom"/>
            <w:hideMark/>
          </w:tcPr>
          <w:p w14:paraId="653572B0"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w:t>
            </w:r>
          </w:p>
        </w:tc>
        <w:tc>
          <w:tcPr>
            <w:tcW w:w="497" w:type="pct"/>
            <w:shd w:val="clear" w:color="auto" w:fill="auto"/>
            <w:noWrap/>
            <w:vAlign w:val="bottom"/>
            <w:hideMark/>
          </w:tcPr>
          <w:p w14:paraId="4E7DB802"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hideMark/>
          </w:tcPr>
          <w:p w14:paraId="4808F80C" w14:textId="77777777" w:rsidR="00B07AD3" w:rsidRPr="00366CD1" w:rsidRDefault="00B07AD3" w:rsidP="0029670B">
            <w:pPr>
              <w:autoSpaceDE/>
              <w:autoSpaceDN/>
              <w:spacing w:line="276" w:lineRule="auto"/>
              <w:jc w:val="center"/>
              <w:rPr>
                <w:sz w:val="22"/>
                <w:szCs w:val="22"/>
                <w:lang w:eastAsia="en-GB"/>
              </w:rPr>
            </w:pPr>
          </w:p>
        </w:tc>
        <w:tc>
          <w:tcPr>
            <w:tcW w:w="494" w:type="pct"/>
            <w:shd w:val="clear" w:color="auto" w:fill="auto"/>
            <w:noWrap/>
            <w:vAlign w:val="bottom"/>
            <w:hideMark/>
          </w:tcPr>
          <w:p w14:paraId="1B20BD9A"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r>
      <w:tr w:rsidR="00B07AD3" w:rsidRPr="00366CD1" w14:paraId="774EC786" w14:textId="77777777" w:rsidTr="002122A0">
        <w:trPr>
          <w:trHeight w:val="188"/>
        </w:trPr>
        <w:tc>
          <w:tcPr>
            <w:tcW w:w="1199" w:type="pct"/>
            <w:shd w:val="clear" w:color="auto" w:fill="auto"/>
            <w:noWrap/>
            <w:vAlign w:val="bottom"/>
          </w:tcPr>
          <w:p w14:paraId="43CF3ACB" w14:textId="77777777" w:rsidR="00B07AD3" w:rsidRPr="00366CD1" w:rsidRDefault="00B07AD3" w:rsidP="002122A0">
            <w:pPr>
              <w:autoSpaceDE/>
              <w:autoSpaceDN/>
              <w:spacing w:line="276" w:lineRule="auto"/>
              <w:rPr>
                <w:sz w:val="22"/>
                <w:szCs w:val="22"/>
                <w:lang w:eastAsia="en-GB"/>
              </w:rPr>
            </w:pPr>
            <w:r w:rsidRPr="00366CD1">
              <w:rPr>
                <w:sz w:val="22"/>
                <w:szCs w:val="22"/>
                <w:lang w:eastAsia="en-GB"/>
              </w:rPr>
              <w:t>Transfers/ Adjustments</w:t>
            </w:r>
          </w:p>
        </w:tc>
        <w:tc>
          <w:tcPr>
            <w:tcW w:w="348" w:type="pct"/>
            <w:shd w:val="clear" w:color="auto" w:fill="auto"/>
            <w:vAlign w:val="bottom"/>
          </w:tcPr>
          <w:p w14:paraId="000F48FA" w14:textId="77777777" w:rsidR="00B07AD3" w:rsidRPr="00366CD1" w:rsidRDefault="00B07AD3" w:rsidP="0029670B">
            <w:pPr>
              <w:autoSpaceDE/>
              <w:autoSpaceDN/>
              <w:spacing w:line="276" w:lineRule="auto"/>
              <w:jc w:val="center"/>
              <w:rPr>
                <w:sz w:val="22"/>
                <w:szCs w:val="22"/>
                <w:lang w:eastAsia="en-GB"/>
              </w:rPr>
            </w:pPr>
            <w:r>
              <w:rPr>
                <w:sz w:val="22"/>
                <w:szCs w:val="22"/>
                <w:lang w:eastAsia="en-GB"/>
              </w:rPr>
              <w:t>-</w:t>
            </w:r>
          </w:p>
        </w:tc>
        <w:tc>
          <w:tcPr>
            <w:tcW w:w="474" w:type="pct"/>
            <w:shd w:val="clear" w:color="auto" w:fill="auto"/>
            <w:noWrap/>
            <w:vAlign w:val="bottom"/>
          </w:tcPr>
          <w:p w14:paraId="656F6061"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tcPr>
          <w:p w14:paraId="7CD166F7"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tcPr>
          <w:p w14:paraId="086817A2"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tcPr>
          <w:p w14:paraId="1C5F45BF"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tcPr>
          <w:p w14:paraId="0E036417" w14:textId="77777777" w:rsidR="00B07AD3" w:rsidRPr="00366CD1" w:rsidRDefault="00B07AD3" w:rsidP="0029670B">
            <w:pPr>
              <w:autoSpaceDE/>
              <w:autoSpaceDN/>
              <w:spacing w:line="276" w:lineRule="auto"/>
              <w:jc w:val="center"/>
              <w:rPr>
                <w:sz w:val="22"/>
                <w:szCs w:val="22"/>
                <w:lang w:eastAsia="en-GB"/>
              </w:rPr>
            </w:pPr>
            <w:r w:rsidRPr="00366CD1">
              <w:rPr>
                <w:sz w:val="22"/>
                <w:szCs w:val="22"/>
                <w:lang w:eastAsia="en-GB"/>
              </w:rPr>
              <w:t>(xxx)</w:t>
            </w:r>
          </w:p>
        </w:tc>
        <w:tc>
          <w:tcPr>
            <w:tcW w:w="497" w:type="pct"/>
            <w:shd w:val="clear" w:color="auto" w:fill="auto"/>
            <w:noWrap/>
            <w:vAlign w:val="bottom"/>
          </w:tcPr>
          <w:p w14:paraId="33238692" w14:textId="77777777" w:rsidR="00B07AD3" w:rsidRPr="00366CD1" w:rsidRDefault="00B07AD3" w:rsidP="0029670B">
            <w:pPr>
              <w:autoSpaceDE/>
              <w:autoSpaceDN/>
              <w:spacing w:line="276" w:lineRule="auto"/>
              <w:jc w:val="center"/>
              <w:rPr>
                <w:sz w:val="22"/>
                <w:szCs w:val="22"/>
                <w:lang w:eastAsia="en-GB"/>
              </w:rPr>
            </w:pPr>
          </w:p>
        </w:tc>
        <w:tc>
          <w:tcPr>
            <w:tcW w:w="494" w:type="pct"/>
            <w:shd w:val="clear" w:color="auto" w:fill="auto"/>
            <w:noWrap/>
            <w:vAlign w:val="bottom"/>
          </w:tcPr>
          <w:p w14:paraId="74EE5C10"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r>
      <w:tr w:rsidR="00B07AD3" w:rsidRPr="00366CD1" w14:paraId="77D53FE3" w14:textId="77777777" w:rsidTr="002122A0">
        <w:trPr>
          <w:trHeight w:val="161"/>
        </w:trPr>
        <w:tc>
          <w:tcPr>
            <w:tcW w:w="1199" w:type="pct"/>
            <w:shd w:val="clear" w:color="auto" w:fill="auto"/>
            <w:noWrap/>
            <w:vAlign w:val="bottom"/>
            <w:hideMark/>
          </w:tcPr>
          <w:p w14:paraId="2449474F" w14:textId="77777777" w:rsidR="00B07AD3" w:rsidRPr="00366CD1" w:rsidRDefault="00B07AD3" w:rsidP="002122A0">
            <w:pPr>
              <w:autoSpaceDE/>
              <w:autoSpaceDN/>
              <w:spacing w:line="276" w:lineRule="auto"/>
              <w:rPr>
                <w:sz w:val="22"/>
                <w:szCs w:val="22"/>
                <w:lang w:eastAsia="en-GB"/>
              </w:rPr>
            </w:pPr>
            <w:r w:rsidRPr="00366CD1">
              <w:rPr>
                <w:b/>
                <w:bCs/>
                <w:sz w:val="22"/>
                <w:szCs w:val="22"/>
                <w:lang w:eastAsia="en-GB"/>
              </w:rPr>
              <w:t>As At</w:t>
            </w:r>
            <w:r w:rsidRPr="00366CD1">
              <w:rPr>
                <w:sz w:val="22"/>
                <w:szCs w:val="22"/>
                <w:lang w:eastAsia="en-GB"/>
              </w:rPr>
              <w:t xml:space="preserve"> </w:t>
            </w:r>
            <w:r w:rsidRPr="00366CD1">
              <w:rPr>
                <w:b/>
                <w:bCs/>
                <w:sz w:val="22"/>
                <w:szCs w:val="22"/>
                <w:lang w:eastAsia="en-GB"/>
              </w:rPr>
              <w:t>30</w:t>
            </w:r>
            <w:r w:rsidRPr="00366CD1">
              <w:rPr>
                <w:b/>
                <w:bCs/>
                <w:sz w:val="22"/>
                <w:szCs w:val="22"/>
                <w:vertAlign w:val="superscript"/>
                <w:lang w:eastAsia="en-GB"/>
              </w:rPr>
              <w:t>th</w:t>
            </w:r>
            <w:r w:rsidRPr="00366CD1">
              <w:rPr>
                <w:b/>
                <w:bCs/>
                <w:sz w:val="22"/>
                <w:szCs w:val="22"/>
                <w:lang w:eastAsia="en-GB"/>
              </w:rPr>
              <w:t xml:space="preserve"> (Current FY)</w:t>
            </w:r>
          </w:p>
        </w:tc>
        <w:tc>
          <w:tcPr>
            <w:tcW w:w="348" w:type="pct"/>
            <w:shd w:val="clear" w:color="auto" w:fill="auto"/>
            <w:vAlign w:val="bottom"/>
          </w:tcPr>
          <w:p w14:paraId="2A415D45" w14:textId="77777777" w:rsidR="00B07AD3" w:rsidRPr="00366CD1" w:rsidRDefault="00B07AD3" w:rsidP="0029670B">
            <w:pPr>
              <w:autoSpaceDE/>
              <w:autoSpaceDN/>
              <w:spacing w:line="276" w:lineRule="auto"/>
              <w:jc w:val="center"/>
              <w:rPr>
                <w:b/>
                <w:bCs/>
                <w:sz w:val="22"/>
                <w:szCs w:val="22"/>
                <w:lang w:eastAsia="en-GB"/>
              </w:rPr>
            </w:pPr>
            <w:r>
              <w:rPr>
                <w:b/>
                <w:bCs/>
                <w:sz w:val="22"/>
                <w:szCs w:val="22"/>
                <w:lang w:eastAsia="en-GB"/>
              </w:rPr>
              <w:t>-</w:t>
            </w:r>
          </w:p>
        </w:tc>
        <w:tc>
          <w:tcPr>
            <w:tcW w:w="474" w:type="pct"/>
            <w:shd w:val="clear" w:color="auto" w:fill="auto"/>
            <w:noWrap/>
            <w:vAlign w:val="bottom"/>
            <w:hideMark/>
          </w:tcPr>
          <w:p w14:paraId="28A3E30E"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324A5266"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6847E360"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28EACF4A"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531F158F"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6A8AFA52" w14:textId="77777777" w:rsidR="00B07AD3" w:rsidRPr="00366CD1" w:rsidRDefault="00B07AD3" w:rsidP="0029670B">
            <w:pPr>
              <w:autoSpaceDE/>
              <w:autoSpaceDN/>
              <w:spacing w:line="276" w:lineRule="auto"/>
              <w:jc w:val="center"/>
              <w:rPr>
                <w:b/>
                <w:bCs/>
                <w:sz w:val="22"/>
                <w:szCs w:val="22"/>
                <w:lang w:eastAsia="en-GB"/>
              </w:rPr>
            </w:pPr>
          </w:p>
        </w:tc>
        <w:tc>
          <w:tcPr>
            <w:tcW w:w="494" w:type="pct"/>
            <w:shd w:val="clear" w:color="auto" w:fill="auto"/>
            <w:noWrap/>
            <w:vAlign w:val="bottom"/>
            <w:hideMark/>
          </w:tcPr>
          <w:p w14:paraId="70B200CA"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r>
      <w:tr w:rsidR="00B07AD3" w:rsidRPr="00366CD1" w14:paraId="18347D2B" w14:textId="77777777" w:rsidTr="002122A0">
        <w:trPr>
          <w:trHeight w:val="170"/>
        </w:trPr>
        <w:tc>
          <w:tcPr>
            <w:tcW w:w="1199" w:type="pct"/>
            <w:shd w:val="clear" w:color="auto" w:fill="auto"/>
            <w:noWrap/>
            <w:vAlign w:val="bottom"/>
            <w:hideMark/>
          </w:tcPr>
          <w:p w14:paraId="4B00E711" w14:textId="77777777" w:rsidR="00B07AD3" w:rsidRPr="00366CD1" w:rsidRDefault="00B07AD3" w:rsidP="002122A0">
            <w:pPr>
              <w:autoSpaceDE/>
              <w:autoSpaceDN/>
              <w:spacing w:line="276" w:lineRule="auto"/>
              <w:rPr>
                <w:sz w:val="22"/>
                <w:szCs w:val="22"/>
                <w:lang w:eastAsia="en-GB"/>
              </w:rPr>
            </w:pPr>
            <w:r w:rsidRPr="00366CD1">
              <w:rPr>
                <w:b/>
                <w:bCs/>
                <w:sz w:val="22"/>
                <w:szCs w:val="22"/>
                <w:lang w:eastAsia="en-GB"/>
              </w:rPr>
              <w:t>Net Book Values</w:t>
            </w:r>
          </w:p>
        </w:tc>
        <w:tc>
          <w:tcPr>
            <w:tcW w:w="348" w:type="pct"/>
            <w:shd w:val="clear" w:color="auto" w:fill="auto"/>
            <w:vAlign w:val="bottom"/>
          </w:tcPr>
          <w:p w14:paraId="7CAD5DE6" w14:textId="77777777" w:rsidR="00B07AD3" w:rsidRPr="00366CD1" w:rsidRDefault="00B07AD3" w:rsidP="0029670B">
            <w:pPr>
              <w:autoSpaceDE/>
              <w:autoSpaceDN/>
              <w:spacing w:line="276" w:lineRule="auto"/>
              <w:jc w:val="center"/>
              <w:rPr>
                <w:sz w:val="22"/>
                <w:szCs w:val="22"/>
                <w:lang w:eastAsia="en-GB"/>
              </w:rPr>
            </w:pPr>
          </w:p>
        </w:tc>
        <w:tc>
          <w:tcPr>
            <w:tcW w:w="474" w:type="pct"/>
            <w:shd w:val="clear" w:color="auto" w:fill="auto"/>
            <w:noWrap/>
            <w:vAlign w:val="bottom"/>
            <w:hideMark/>
          </w:tcPr>
          <w:p w14:paraId="21F841E2" w14:textId="77777777" w:rsidR="00B07AD3" w:rsidRPr="00366CD1" w:rsidRDefault="00B07AD3" w:rsidP="0029670B">
            <w:pPr>
              <w:autoSpaceDE/>
              <w:autoSpaceDN/>
              <w:spacing w:line="276" w:lineRule="auto"/>
              <w:jc w:val="center"/>
              <w:rPr>
                <w:sz w:val="22"/>
                <w:szCs w:val="22"/>
                <w:lang w:eastAsia="en-GB"/>
              </w:rPr>
            </w:pPr>
          </w:p>
        </w:tc>
        <w:tc>
          <w:tcPr>
            <w:tcW w:w="497" w:type="pct"/>
            <w:shd w:val="clear" w:color="auto" w:fill="auto"/>
            <w:noWrap/>
            <w:vAlign w:val="bottom"/>
            <w:hideMark/>
          </w:tcPr>
          <w:p w14:paraId="4C044235" w14:textId="77777777" w:rsidR="00B07AD3" w:rsidRPr="00366CD1" w:rsidRDefault="00B07AD3" w:rsidP="0029670B">
            <w:pPr>
              <w:autoSpaceDE/>
              <w:autoSpaceDN/>
              <w:spacing w:line="276" w:lineRule="auto"/>
              <w:jc w:val="center"/>
              <w:rPr>
                <w:sz w:val="22"/>
                <w:szCs w:val="22"/>
                <w:lang w:eastAsia="en-GB"/>
              </w:rPr>
            </w:pPr>
          </w:p>
        </w:tc>
        <w:tc>
          <w:tcPr>
            <w:tcW w:w="497" w:type="pct"/>
            <w:shd w:val="clear" w:color="auto" w:fill="auto"/>
            <w:noWrap/>
            <w:vAlign w:val="bottom"/>
            <w:hideMark/>
          </w:tcPr>
          <w:p w14:paraId="5A6CD38E" w14:textId="77777777" w:rsidR="00B07AD3" w:rsidRPr="00366CD1" w:rsidRDefault="00B07AD3" w:rsidP="0029670B">
            <w:pPr>
              <w:autoSpaceDE/>
              <w:autoSpaceDN/>
              <w:spacing w:line="276" w:lineRule="auto"/>
              <w:jc w:val="center"/>
              <w:rPr>
                <w:sz w:val="22"/>
                <w:szCs w:val="22"/>
                <w:lang w:eastAsia="en-GB"/>
              </w:rPr>
            </w:pPr>
          </w:p>
        </w:tc>
        <w:tc>
          <w:tcPr>
            <w:tcW w:w="497" w:type="pct"/>
            <w:shd w:val="clear" w:color="auto" w:fill="auto"/>
            <w:noWrap/>
            <w:vAlign w:val="bottom"/>
            <w:hideMark/>
          </w:tcPr>
          <w:p w14:paraId="1BFCC26F" w14:textId="77777777" w:rsidR="00B07AD3" w:rsidRPr="00366CD1" w:rsidRDefault="00B07AD3" w:rsidP="0029670B">
            <w:pPr>
              <w:autoSpaceDE/>
              <w:autoSpaceDN/>
              <w:spacing w:line="276" w:lineRule="auto"/>
              <w:jc w:val="center"/>
              <w:rPr>
                <w:sz w:val="22"/>
                <w:szCs w:val="22"/>
                <w:lang w:eastAsia="en-GB"/>
              </w:rPr>
            </w:pPr>
          </w:p>
        </w:tc>
        <w:tc>
          <w:tcPr>
            <w:tcW w:w="497" w:type="pct"/>
            <w:shd w:val="clear" w:color="auto" w:fill="auto"/>
            <w:noWrap/>
            <w:vAlign w:val="bottom"/>
            <w:hideMark/>
          </w:tcPr>
          <w:p w14:paraId="4ABBD99E" w14:textId="77777777" w:rsidR="00B07AD3" w:rsidRPr="00366CD1" w:rsidRDefault="00B07AD3" w:rsidP="0029670B">
            <w:pPr>
              <w:autoSpaceDE/>
              <w:autoSpaceDN/>
              <w:spacing w:line="276" w:lineRule="auto"/>
              <w:jc w:val="center"/>
              <w:rPr>
                <w:sz w:val="22"/>
                <w:szCs w:val="22"/>
                <w:lang w:eastAsia="en-GB"/>
              </w:rPr>
            </w:pPr>
          </w:p>
        </w:tc>
        <w:tc>
          <w:tcPr>
            <w:tcW w:w="497" w:type="pct"/>
            <w:shd w:val="clear" w:color="auto" w:fill="auto"/>
            <w:noWrap/>
            <w:vAlign w:val="bottom"/>
            <w:hideMark/>
          </w:tcPr>
          <w:p w14:paraId="23984C34" w14:textId="77777777" w:rsidR="00B07AD3" w:rsidRPr="00366CD1" w:rsidRDefault="00B07AD3" w:rsidP="0029670B">
            <w:pPr>
              <w:autoSpaceDE/>
              <w:autoSpaceDN/>
              <w:spacing w:line="276" w:lineRule="auto"/>
              <w:jc w:val="center"/>
              <w:rPr>
                <w:sz w:val="22"/>
                <w:szCs w:val="22"/>
                <w:lang w:eastAsia="en-GB"/>
              </w:rPr>
            </w:pPr>
          </w:p>
        </w:tc>
        <w:tc>
          <w:tcPr>
            <w:tcW w:w="494" w:type="pct"/>
            <w:shd w:val="clear" w:color="auto" w:fill="auto"/>
            <w:noWrap/>
            <w:vAlign w:val="bottom"/>
            <w:hideMark/>
          </w:tcPr>
          <w:p w14:paraId="24B03D82" w14:textId="77777777" w:rsidR="00B07AD3" w:rsidRPr="00366CD1" w:rsidRDefault="00B07AD3" w:rsidP="0029670B">
            <w:pPr>
              <w:autoSpaceDE/>
              <w:autoSpaceDN/>
              <w:spacing w:line="276" w:lineRule="auto"/>
              <w:jc w:val="center"/>
              <w:rPr>
                <w:sz w:val="22"/>
                <w:szCs w:val="22"/>
                <w:lang w:eastAsia="en-GB"/>
              </w:rPr>
            </w:pPr>
          </w:p>
        </w:tc>
      </w:tr>
      <w:tr w:rsidR="00B07AD3" w:rsidRPr="00366CD1" w14:paraId="3A17B0D4" w14:textId="77777777" w:rsidTr="002122A0">
        <w:trPr>
          <w:trHeight w:val="98"/>
        </w:trPr>
        <w:tc>
          <w:tcPr>
            <w:tcW w:w="1199" w:type="pct"/>
            <w:shd w:val="clear" w:color="auto" w:fill="auto"/>
            <w:noWrap/>
            <w:vAlign w:val="bottom"/>
            <w:hideMark/>
          </w:tcPr>
          <w:p w14:paraId="30B2A567" w14:textId="77777777" w:rsidR="00B07AD3" w:rsidRPr="00366CD1" w:rsidRDefault="00B07AD3" w:rsidP="002122A0">
            <w:pPr>
              <w:autoSpaceDE/>
              <w:autoSpaceDN/>
              <w:spacing w:line="276" w:lineRule="auto"/>
              <w:rPr>
                <w:sz w:val="22"/>
                <w:szCs w:val="22"/>
                <w:lang w:eastAsia="en-GB"/>
              </w:rPr>
            </w:pPr>
            <w:r w:rsidRPr="00366CD1">
              <w:rPr>
                <w:b/>
                <w:bCs/>
                <w:sz w:val="22"/>
                <w:szCs w:val="22"/>
                <w:lang w:eastAsia="en-GB"/>
              </w:rPr>
              <w:t>As at 30</w:t>
            </w:r>
            <w:r w:rsidRPr="00366CD1">
              <w:rPr>
                <w:b/>
                <w:bCs/>
                <w:sz w:val="22"/>
                <w:szCs w:val="22"/>
                <w:vertAlign w:val="superscript"/>
                <w:lang w:eastAsia="en-GB"/>
              </w:rPr>
              <w:t>th</w:t>
            </w:r>
            <w:r w:rsidRPr="00366CD1">
              <w:rPr>
                <w:b/>
                <w:bCs/>
                <w:sz w:val="22"/>
                <w:szCs w:val="22"/>
                <w:lang w:eastAsia="en-GB"/>
              </w:rPr>
              <w:t xml:space="preserve"> June (Current FY)</w:t>
            </w:r>
          </w:p>
        </w:tc>
        <w:tc>
          <w:tcPr>
            <w:tcW w:w="348" w:type="pct"/>
            <w:shd w:val="clear" w:color="auto" w:fill="auto"/>
            <w:vAlign w:val="bottom"/>
          </w:tcPr>
          <w:p w14:paraId="50801E88"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74" w:type="pct"/>
            <w:shd w:val="clear" w:color="auto" w:fill="auto"/>
            <w:noWrap/>
            <w:vAlign w:val="bottom"/>
            <w:hideMark/>
          </w:tcPr>
          <w:p w14:paraId="5E20377F"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14FDF927"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6E4C03DD"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753D260D"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45E9A8CC"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c>
          <w:tcPr>
            <w:tcW w:w="497" w:type="pct"/>
            <w:shd w:val="clear" w:color="auto" w:fill="auto"/>
            <w:noWrap/>
            <w:vAlign w:val="bottom"/>
            <w:hideMark/>
          </w:tcPr>
          <w:p w14:paraId="2FFD7F7D" w14:textId="77777777" w:rsidR="00B07AD3" w:rsidRPr="00366CD1" w:rsidRDefault="00B07AD3" w:rsidP="0029670B">
            <w:pPr>
              <w:autoSpaceDE/>
              <w:autoSpaceDN/>
              <w:spacing w:line="276" w:lineRule="auto"/>
              <w:jc w:val="center"/>
              <w:rPr>
                <w:b/>
                <w:bCs/>
                <w:sz w:val="22"/>
                <w:szCs w:val="22"/>
                <w:lang w:eastAsia="en-GB"/>
              </w:rPr>
            </w:pPr>
          </w:p>
        </w:tc>
        <w:tc>
          <w:tcPr>
            <w:tcW w:w="494" w:type="pct"/>
            <w:shd w:val="clear" w:color="auto" w:fill="auto"/>
            <w:noWrap/>
            <w:vAlign w:val="bottom"/>
            <w:hideMark/>
          </w:tcPr>
          <w:p w14:paraId="2B10AF09" w14:textId="77777777" w:rsidR="00B07AD3" w:rsidRPr="00366CD1" w:rsidRDefault="00B07AD3" w:rsidP="0029670B">
            <w:pPr>
              <w:autoSpaceDE/>
              <w:autoSpaceDN/>
              <w:spacing w:line="276" w:lineRule="auto"/>
              <w:jc w:val="center"/>
              <w:rPr>
                <w:b/>
                <w:bCs/>
                <w:sz w:val="22"/>
                <w:szCs w:val="22"/>
                <w:lang w:eastAsia="en-GB"/>
              </w:rPr>
            </w:pPr>
            <w:r w:rsidRPr="00366CD1">
              <w:rPr>
                <w:b/>
                <w:bCs/>
                <w:sz w:val="22"/>
                <w:szCs w:val="22"/>
                <w:lang w:eastAsia="en-GB"/>
              </w:rPr>
              <w:t>xxx</w:t>
            </w:r>
          </w:p>
        </w:tc>
      </w:tr>
    </w:tbl>
    <w:p w14:paraId="39E79693" w14:textId="77777777" w:rsidR="00B07AD3" w:rsidRDefault="00B07AD3" w:rsidP="00B07AD3">
      <w:pPr>
        <w:autoSpaceDE/>
        <w:autoSpaceDN/>
        <w:spacing w:line="360" w:lineRule="auto"/>
        <w:jc w:val="both"/>
        <w:rPr>
          <w:i/>
          <w:iCs/>
          <w:sz w:val="22"/>
          <w:szCs w:val="22"/>
          <w:lang w:eastAsia="en-GB"/>
        </w:rPr>
      </w:pPr>
    </w:p>
    <w:p w14:paraId="04884BEA" w14:textId="77777777" w:rsidR="00B07AD3" w:rsidRDefault="00B07AD3" w:rsidP="00B07AD3">
      <w:pPr>
        <w:autoSpaceDE/>
        <w:autoSpaceDN/>
        <w:spacing w:line="360" w:lineRule="auto"/>
        <w:jc w:val="both"/>
        <w:rPr>
          <w:i/>
          <w:iCs/>
          <w:sz w:val="22"/>
          <w:szCs w:val="22"/>
          <w:lang w:eastAsia="en-GB"/>
        </w:rPr>
      </w:pPr>
    </w:p>
    <w:p w14:paraId="7BD5008F" w14:textId="77777777" w:rsidR="00B07AD3" w:rsidRPr="00953054" w:rsidRDefault="00B07AD3" w:rsidP="00B07AD3">
      <w:pPr>
        <w:autoSpaceDE/>
        <w:autoSpaceDN/>
        <w:spacing w:line="360" w:lineRule="auto"/>
        <w:jc w:val="both"/>
        <w:rPr>
          <w:i/>
          <w:iCs/>
          <w:sz w:val="22"/>
          <w:szCs w:val="22"/>
          <w:lang w:eastAsia="en-GB"/>
        </w:rPr>
      </w:pPr>
      <w:r w:rsidRPr="00953054">
        <w:rPr>
          <w:i/>
          <w:iCs/>
          <w:sz w:val="22"/>
          <w:szCs w:val="22"/>
          <w:lang w:eastAsia="en-GB"/>
        </w:rPr>
        <w:t>(Include a brief description of WIP as a footer.)</w:t>
      </w:r>
    </w:p>
    <w:p w14:paraId="358362C3" w14:textId="77777777" w:rsidR="00B07AD3" w:rsidRPr="00953054" w:rsidRDefault="00B07AD3" w:rsidP="00B07AD3">
      <w:pPr>
        <w:autoSpaceDE/>
        <w:autoSpaceDN/>
        <w:spacing w:line="360" w:lineRule="auto"/>
        <w:jc w:val="both"/>
        <w:rPr>
          <w:sz w:val="22"/>
          <w:szCs w:val="22"/>
          <w:lang w:eastAsia="en-GB"/>
        </w:rPr>
      </w:pPr>
    </w:p>
    <w:p w14:paraId="0C70B393" w14:textId="77777777" w:rsidR="00B07AD3" w:rsidRPr="00953054" w:rsidRDefault="00B07AD3" w:rsidP="00B07AD3">
      <w:pPr>
        <w:autoSpaceDE/>
        <w:autoSpaceDN/>
        <w:spacing w:line="360" w:lineRule="auto"/>
        <w:jc w:val="both"/>
        <w:rPr>
          <w:sz w:val="22"/>
          <w:szCs w:val="22"/>
          <w:lang w:eastAsia="en-GB"/>
        </w:rPr>
        <w:sectPr w:rsidR="00B07AD3" w:rsidRPr="00953054" w:rsidSect="00B07AD3">
          <w:pgSz w:w="16840" w:h="11920" w:orient="landscape"/>
          <w:pgMar w:top="864" w:right="1152" w:bottom="720" w:left="1440" w:header="743" w:footer="395" w:gutter="0"/>
          <w:cols w:space="720"/>
          <w:docGrid w:linePitch="326"/>
        </w:sectPr>
      </w:pPr>
    </w:p>
    <w:p w14:paraId="5AA5D4FC" w14:textId="77777777" w:rsidR="00B07AD3" w:rsidRPr="00953054" w:rsidRDefault="00B07AD3" w:rsidP="00B07AD3">
      <w:pPr>
        <w:autoSpaceDE/>
        <w:autoSpaceDN/>
        <w:spacing w:line="360" w:lineRule="auto"/>
        <w:jc w:val="both"/>
        <w:rPr>
          <w:b/>
          <w:sz w:val="22"/>
          <w:szCs w:val="22"/>
        </w:rPr>
      </w:pPr>
      <w:r w:rsidRPr="00953054">
        <w:rPr>
          <w:b/>
          <w:sz w:val="22"/>
          <w:szCs w:val="22"/>
        </w:rPr>
        <w:lastRenderedPageBreak/>
        <w:t>Notes to the Financial Statements (Continued)</w:t>
      </w:r>
    </w:p>
    <w:p w14:paraId="26E8A56F" w14:textId="77777777" w:rsidR="00B07AD3" w:rsidRPr="00953054" w:rsidRDefault="00B07AD3" w:rsidP="00B07AD3">
      <w:pPr>
        <w:autoSpaceDE/>
        <w:autoSpaceDN/>
        <w:spacing w:line="360" w:lineRule="auto"/>
        <w:jc w:val="both"/>
        <w:rPr>
          <w:b/>
          <w:sz w:val="22"/>
          <w:szCs w:val="22"/>
        </w:rPr>
      </w:pPr>
      <w:r w:rsidRPr="00953054">
        <w:rPr>
          <w:b/>
          <w:sz w:val="22"/>
          <w:szCs w:val="22"/>
        </w:rPr>
        <w:t>Valuation</w:t>
      </w:r>
    </w:p>
    <w:p w14:paraId="461F5DA7" w14:textId="77777777" w:rsidR="00B07AD3" w:rsidRPr="00953054" w:rsidRDefault="00B07AD3" w:rsidP="00B07AD3">
      <w:pPr>
        <w:autoSpaceDE/>
        <w:autoSpaceDN/>
        <w:spacing w:line="360" w:lineRule="auto"/>
        <w:jc w:val="both"/>
        <w:rPr>
          <w:bCs/>
          <w:sz w:val="22"/>
          <w:szCs w:val="22"/>
        </w:rPr>
      </w:pPr>
      <w:r w:rsidRPr="00953054">
        <w:rPr>
          <w:bCs/>
          <w:sz w:val="22"/>
          <w:szCs w:val="22"/>
        </w:rPr>
        <w:t>Land and buildings/ Equipment (be specific) were valued by in line with the National Assets and Liabilities Management Policy and Guidelines (Issued 30</w:t>
      </w:r>
      <w:r w:rsidRPr="00953054">
        <w:rPr>
          <w:bCs/>
          <w:sz w:val="22"/>
          <w:szCs w:val="22"/>
          <w:vertAlign w:val="superscript"/>
        </w:rPr>
        <w:t>th</w:t>
      </w:r>
      <w:r w:rsidRPr="00953054">
        <w:rPr>
          <w:bCs/>
          <w:sz w:val="22"/>
          <w:szCs w:val="22"/>
        </w:rPr>
        <w:t xml:space="preserve"> June 2020). These amounts were adopted on xxx.</w:t>
      </w:r>
    </w:p>
    <w:p w14:paraId="3C58B0B3" w14:textId="2752FDAD" w:rsidR="00B07AD3" w:rsidRPr="00B23578" w:rsidRDefault="0043410F" w:rsidP="00B23578">
      <w:pPr>
        <w:spacing w:line="360" w:lineRule="auto"/>
        <w:ind w:right="-20"/>
        <w:jc w:val="both"/>
        <w:rPr>
          <w:b/>
          <w:bCs/>
          <w:sz w:val="22"/>
          <w:szCs w:val="22"/>
          <w:lang w:eastAsia="en-GB"/>
        </w:rPr>
      </w:pPr>
      <w:r>
        <w:rPr>
          <w:b/>
          <w:bCs/>
          <w:sz w:val="22"/>
          <w:szCs w:val="22"/>
          <w:lang w:eastAsia="en-GB"/>
        </w:rPr>
        <w:t>30</w:t>
      </w:r>
      <w:r w:rsidR="00B07AD3" w:rsidRPr="00B23578">
        <w:rPr>
          <w:b/>
          <w:bCs/>
          <w:sz w:val="22"/>
          <w:szCs w:val="22"/>
          <w:lang w:eastAsia="en-GB"/>
        </w:rPr>
        <w:t xml:space="preserve"> (b) Property, Plant and Equipment at Cost</w:t>
      </w:r>
    </w:p>
    <w:p w14:paraId="317FA57C" w14:textId="77777777" w:rsidR="00B07AD3" w:rsidRPr="00953054" w:rsidRDefault="00B07AD3" w:rsidP="00B07AD3">
      <w:pPr>
        <w:autoSpaceDE/>
        <w:autoSpaceDN/>
        <w:spacing w:line="360" w:lineRule="auto"/>
        <w:ind w:right="-10"/>
        <w:jc w:val="both"/>
        <w:rPr>
          <w:b/>
          <w:bCs/>
          <w:sz w:val="22"/>
          <w:szCs w:val="22"/>
          <w:lang w:eastAsia="en-GB"/>
        </w:rPr>
      </w:pPr>
      <w:r w:rsidRPr="00953054">
        <w:rPr>
          <w:sz w:val="22"/>
          <w:szCs w:val="22"/>
          <w:lang w:eastAsia="en-GB"/>
        </w:rPr>
        <w:t>If the freehold land, buildings and other assets were stated on the historical cost basis the amounts would be as follows</w:t>
      </w:r>
      <w:r w:rsidRPr="00953054">
        <w:rPr>
          <w:b/>
          <w:bCs/>
          <w:sz w:val="22"/>
          <w:szCs w:val="22"/>
          <w:lang w:eastAsia="en-GB"/>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249"/>
        <w:gridCol w:w="1593"/>
        <w:gridCol w:w="1595"/>
        <w:gridCol w:w="1593"/>
      </w:tblGrid>
      <w:tr w:rsidR="00B07AD3" w:rsidRPr="00953054" w14:paraId="6A8744C4" w14:textId="77777777" w:rsidTr="002122A0">
        <w:trPr>
          <w:trHeight w:val="340"/>
        </w:trPr>
        <w:tc>
          <w:tcPr>
            <w:tcW w:w="2353" w:type="pct"/>
            <w:shd w:val="clear" w:color="auto" w:fill="0070C0"/>
          </w:tcPr>
          <w:p w14:paraId="08FC5374" w14:textId="77777777" w:rsidR="00B07AD3" w:rsidRPr="00953054" w:rsidRDefault="00B07AD3" w:rsidP="002122A0">
            <w:pPr>
              <w:pStyle w:val="Header"/>
              <w:tabs>
                <w:tab w:val="clear" w:pos="4320"/>
                <w:tab w:val="clear" w:pos="8640"/>
              </w:tabs>
              <w:spacing w:line="276" w:lineRule="auto"/>
              <w:jc w:val="both"/>
              <w:rPr>
                <w:rStyle w:val="CommentReference"/>
                <w:sz w:val="22"/>
                <w:szCs w:val="22"/>
              </w:rPr>
            </w:pPr>
          </w:p>
        </w:tc>
        <w:tc>
          <w:tcPr>
            <w:tcW w:w="882" w:type="pct"/>
            <w:shd w:val="clear" w:color="auto" w:fill="0070C0"/>
            <w:vAlign w:val="bottom"/>
          </w:tcPr>
          <w:p w14:paraId="531A2E9B" w14:textId="77777777" w:rsidR="00B07AD3" w:rsidRPr="00953054" w:rsidRDefault="00B07AD3" w:rsidP="0029670B">
            <w:pPr>
              <w:pStyle w:val="Header"/>
              <w:tabs>
                <w:tab w:val="clear" w:pos="4320"/>
                <w:tab w:val="clear" w:pos="8640"/>
              </w:tabs>
              <w:spacing w:line="276" w:lineRule="auto"/>
              <w:jc w:val="center"/>
              <w:rPr>
                <w:b/>
                <w:sz w:val="22"/>
                <w:szCs w:val="22"/>
              </w:rPr>
            </w:pPr>
            <w:r w:rsidRPr="00953054">
              <w:rPr>
                <w:b/>
                <w:sz w:val="22"/>
                <w:szCs w:val="22"/>
              </w:rPr>
              <w:t>Cost</w:t>
            </w:r>
          </w:p>
        </w:tc>
        <w:tc>
          <w:tcPr>
            <w:tcW w:w="883" w:type="pct"/>
            <w:shd w:val="clear" w:color="auto" w:fill="0070C0"/>
            <w:vAlign w:val="bottom"/>
          </w:tcPr>
          <w:p w14:paraId="2E7AC341" w14:textId="77777777" w:rsidR="00B07AD3" w:rsidRPr="00953054" w:rsidRDefault="00B07AD3" w:rsidP="0029670B">
            <w:pPr>
              <w:pStyle w:val="Header"/>
              <w:tabs>
                <w:tab w:val="clear" w:pos="4320"/>
                <w:tab w:val="clear" w:pos="8640"/>
              </w:tabs>
              <w:spacing w:line="276" w:lineRule="auto"/>
              <w:jc w:val="center"/>
              <w:rPr>
                <w:b/>
                <w:sz w:val="22"/>
                <w:szCs w:val="22"/>
              </w:rPr>
            </w:pPr>
            <w:r w:rsidRPr="00953054">
              <w:rPr>
                <w:b/>
                <w:sz w:val="22"/>
                <w:szCs w:val="22"/>
              </w:rPr>
              <w:t>Accumulated Depreciation</w:t>
            </w:r>
          </w:p>
        </w:tc>
        <w:tc>
          <w:tcPr>
            <w:tcW w:w="883" w:type="pct"/>
            <w:shd w:val="clear" w:color="auto" w:fill="0070C0"/>
            <w:vAlign w:val="bottom"/>
          </w:tcPr>
          <w:p w14:paraId="36A17160" w14:textId="77777777" w:rsidR="00B07AD3" w:rsidRPr="00953054" w:rsidRDefault="00B07AD3" w:rsidP="0029670B">
            <w:pPr>
              <w:pStyle w:val="Header"/>
              <w:tabs>
                <w:tab w:val="clear" w:pos="4320"/>
                <w:tab w:val="clear" w:pos="8640"/>
              </w:tabs>
              <w:spacing w:line="276" w:lineRule="auto"/>
              <w:jc w:val="center"/>
              <w:rPr>
                <w:b/>
                <w:sz w:val="22"/>
                <w:szCs w:val="22"/>
              </w:rPr>
            </w:pPr>
            <w:r w:rsidRPr="00953054">
              <w:rPr>
                <w:b/>
                <w:sz w:val="22"/>
                <w:szCs w:val="22"/>
              </w:rPr>
              <w:t>NBV</w:t>
            </w:r>
          </w:p>
        </w:tc>
      </w:tr>
      <w:tr w:rsidR="00B07AD3" w:rsidRPr="00953054" w14:paraId="3DC25799" w14:textId="77777777" w:rsidTr="002122A0">
        <w:trPr>
          <w:trHeight w:val="340"/>
        </w:trPr>
        <w:tc>
          <w:tcPr>
            <w:tcW w:w="2353" w:type="pct"/>
            <w:shd w:val="clear" w:color="auto" w:fill="0070C0"/>
          </w:tcPr>
          <w:p w14:paraId="62660BB0" w14:textId="77777777" w:rsidR="00B07AD3" w:rsidRPr="00953054" w:rsidRDefault="00B07AD3" w:rsidP="002122A0">
            <w:pPr>
              <w:pStyle w:val="Header"/>
              <w:tabs>
                <w:tab w:val="clear" w:pos="4320"/>
                <w:tab w:val="clear" w:pos="8640"/>
              </w:tabs>
              <w:spacing w:line="276" w:lineRule="auto"/>
              <w:jc w:val="both"/>
              <w:rPr>
                <w:rStyle w:val="CommentReference"/>
                <w:sz w:val="22"/>
                <w:szCs w:val="22"/>
              </w:rPr>
            </w:pPr>
          </w:p>
        </w:tc>
        <w:tc>
          <w:tcPr>
            <w:tcW w:w="882" w:type="pct"/>
            <w:shd w:val="clear" w:color="auto" w:fill="0070C0"/>
            <w:vAlign w:val="bottom"/>
          </w:tcPr>
          <w:p w14:paraId="7FDB3BC5" w14:textId="77777777" w:rsidR="00B07AD3" w:rsidRPr="00953054" w:rsidRDefault="00B07AD3" w:rsidP="0029670B">
            <w:pPr>
              <w:pStyle w:val="Header"/>
              <w:tabs>
                <w:tab w:val="clear" w:pos="4320"/>
                <w:tab w:val="clear" w:pos="8640"/>
              </w:tabs>
              <w:spacing w:line="276" w:lineRule="auto"/>
              <w:jc w:val="center"/>
              <w:rPr>
                <w:b/>
                <w:sz w:val="22"/>
                <w:szCs w:val="22"/>
              </w:rPr>
            </w:pPr>
            <w:r w:rsidRPr="00953054">
              <w:rPr>
                <w:b/>
                <w:sz w:val="22"/>
                <w:szCs w:val="22"/>
              </w:rPr>
              <w:t>Kshs</w:t>
            </w:r>
          </w:p>
        </w:tc>
        <w:tc>
          <w:tcPr>
            <w:tcW w:w="883" w:type="pct"/>
            <w:shd w:val="clear" w:color="auto" w:fill="0070C0"/>
            <w:vAlign w:val="bottom"/>
          </w:tcPr>
          <w:p w14:paraId="1890F6CB" w14:textId="77777777" w:rsidR="00B07AD3" w:rsidRPr="00953054" w:rsidRDefault="00B07AD3" w:rsidP="0029670B">
            <w:pPr>
              <w:pStyle w:val="Header"/>
              <w:tabs>
                <w:tab w:val="clear" w:pos="4320"/>
                <w:tab w:val="clear" w:pos="8640"/>
              </w:tabs>
              <w:spacing w:line="276" w:lineRule="auto"/>
              <w:jc w:val="center"/>
              <w:rPr>
                <w:b/>
                <w:sz w:val="22"/>
                <w:szCs w:val="22"/>
              </w:rPr>
            </w:pPr>
            <w:r w:rsidRPr="00953054">
              <w:rPr>
                <w:b/>
                <w:sz w:val="22"/>
                <w:szCs w:val="22"/>
              </w:rPr>
              <w:t>Kshs</w:t>
            </w:r>
          </w:p>
        </w:tc>
        <w:tc>
          <w:tcPr>
            <w:tcW w:w="883" w:type="pct"/>
            <w:shd w:val="clear" w:color="auto" w:fill="0070C0"/>
            <w:vAlign w:val="bottom"/>
          </w:tcPr>
          <w:p w14:paraId="0C5897C0" w14:textId="77777777" w:rsidR="00B07AD3" w:rsidRPr="00953054" w:rsidRDefault="00B07AD3" w:rsidP="0029670B">
            <w:pPr>
              <w:pStyle w:val="Header"/>
              <w:tabs>
                <w:tab w:val="clear" w:pos="4320"/>
                <w:tab w:val="clear" w:pos="8640"/>
              </w:tabs>
              <w:spacing w:line="276" w:lineRule="auto"/>
              <w:jc w:val="center"/>
              <w:rPr>
                <w:b/>
                <w:sz w:val="22"/>
                <w:szCs w:val="22"/>
              </w:rPr>
            </w:pPr>
            <w:r w:rsidRPr="00953054">
              <w:rPr>
                <w:b/>
                <w:sz w:val="22"/>
                <w:szCs w:val="22"/>
              </w:rPr>
              <w:t>Kshs</w:t>
            </w:r>
          </w:p>
        </w:tc>
      </w:tr>
      <w:tr w:rsidR="00B07AD3" w:rsidRPr="00953054" w14:paraId="7384497D" w14:textId="77777777" w:rsidTr="002122A0">
        <w:trPr>
          <w:trHeight w:val="340"/>
        </w:trPr>
        <w:tc>
          <w:tcPr>
            <w:tcW w:w="2353" w:type="pct"/>
            <w:shd w:val="clear" w:color="auto" w:fill="auto"/>
            <w:vAlign w:val="bottom"/>
          </w:tcPr>
          <w:p w14:paraId="63A760EC"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Land</w:t>
            </w:r>
          </w:p>
        </w:tc>
        <w:tc>
          <w:tcPr>
            <w:tcW w:w="882" w:type="pct"/>
            <w:shd w:val="clear" w:color="auto" w:fill="auto"/>
            <w:vAlign w:val="bottom"/>
          </w:tcPr>
          <w:p w14:paraId="273E1D7F"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c>
          <w:tcPr>
            <w:tcW w:w="883" w:type="pct"/>
            <w:shd w:val="clear" w:color="auto" w:fill="auto"/>
            <w:vAlign w:val="bottom"/>
          </w:tcPr>
          <w:p w14:paraId="14FE49DC"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c>
          <w:tcPr>
            <w:tcW w:w="883" w:type="pct"/>
            <w:vAlign w:val="bottom"/>
          </w:tcPr>
          <w:p w14:paraId="7A6443A7"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0DAEB17A" w14:textId="77777777" w:rsidTr="002122A0">
        <w:trPr>
          <w:trHeight w:val="340"/>
        </w:trPr>
        <w:tc>
          <w:tcPr>
            <w:tcW w:w="2353" w:type="pct"/>
            <w:shd w:val="clear" w:color="auto" w:fill="auto"/>
            <w:vAlign w:val="bottom"/>
          </w:tcPr>
          <w:p w14:paraId="350428F0"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Buildings</w:t>
            </w:r>
          </w:p>
        </w:tc>
        <w:tc>
          <w:tcPr>
            <w:tcW w:w="882" w:type="pct"/>
            <w:shd w:val="clear" w:color="auto" w:fill="auto"/>
            <w:vAlign w:val="bottom"/>
          </w:tcPr>
          <w:p w14:paraId="7BA341A5"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c>
          <w:tcPr>
            <w:tcW w:w="883" w:type="pct"/>
            <w:shd w:val="clear" w:color="auto" w:fill="auto"/>
            <w:vAlign w:val="bottom"/>
          </w:tcPr>
          <w:p w14:paraId="411A5B91"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c>
          <w:tcPr>
            <w:tcW w:w="883" w:type="pct"/>
            <w:vAlign w:val="bottom"/>
          </w:tcPr>
          <w:p w14:paraId="2B37907C"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218D1134" w14:textId="77777777" w:rsidTr="002122A0">
        <w:trPr>
          <w:trHeight w:val="340"/>
        </w:trPr>
        <w:tc>
          <w:tcPr>
            <w:tcW w:w="2353" w:type="pct"/>
            <w:shd w:val="clear" w:color="auto" w:fill="auto"/>
            <w:vAlign w:val="bottom"/>
          </w:tcPr>
          <w:p w14:paraId="01DB534A"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Plant And Machinery</w:t>
            </w:r>
          </w:p>
        </w:tc>
        <w:tc>
          <w:tcPr>
            <w:tcW w:w="882" w:type="pct"/>
            <w:shd w:val="clear" w:color="auto" w:fill="auto"/>
            <w:vAlign w:val="bottom"/>
          </w:tcPr>
          <w:p w14:paraId="5616F9AD"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c>
          <w:tcPr>
            <w:tcW w:w="883" w:type="pct"/>
            <w:shd w:val="clear" w:color="auto" w:fill="auto"/>
            <w:vAlign w:val="bottom"/>
          </w:tcPr>
          <w:p w14:paraId="4A7539BE"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c>
          <w:tcPr>
            <w:tcW w:w="883" w:type="pct"/>
            <w:vAlign w:val="bottom"/>
          </w:tcPr>
          <w:p w14:paraId="0E34FAFA"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25444243" w14:textId="77777777" w:rsidTr="002122A0">
        <w:trPr>
          <w:trHeight w:val="340"/>
        </w:trPr>
        <w:tc>
          <w:tcPr>
            <w:tcW w:w="2353" w:type="pct"/>
            <w:shd w:val="clear" w:color="auto" w:fill="auto"/>
            <w:vAlign w:val="bottom"/>
          </w:tcPr>
          <w:p w14:paraId="3BD9BD33"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Motor Vehicles, Including Motorcycles</w:t>
            </w:r>
          </w:p>
        </w:tc>
        <w:tc>
          <w:tcPr>
            <w:tcW w:w="882" w:type="pct"/>
            <w:shd w:val="clear" w:color="auto" w:fill="auto"/>
            <w:vAlign w:val="bottom"/>
          </w:tcPr>
          <w:p w14:paraId="2B3C280B"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c>
          <w:tcPr>
            <w:tcW w:w="883" w:type="pct"/>
            <w:shd w:val="clear" w:color="auto" w:fill="auto"/>
            <w:vAlign w:val="bottom"/>
          </w:tcPr>
          <w:p w14:paraId="3DD8F1A8"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c>
          <w:tcPr>
            <w:tcW w:w="883" w:type="pct"/>
            <w:vAlign w:val="bottom"/>
          </w:tcPr>
          <w:p w14:paraId="46BB94B2"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4D08EACC" w14:textId="77777777" w:rsidTr="002122A0">
        <w:trPr>
          <w:trHeight w:val="340"/>
        </w:trPr>
        <w:tc>
          <w:tcPr>
            <w:tcW w:w="2353" w:type="pct"/>
            <w:shd w:val="clear" w:color="auto" w:fill="auto"/>
            <w:vAlign w:val="bottom"/>
          </w:tcPr>
          <w:p w14:paraId="46AED6C3"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Computers And Related Equipment</w:t>
            </w:r>
          </w:p>
        </w:tc>
        <w:tc>
          <w:tcPr>
            <w:tcW w:w="882" w:type="pct"/>
            <w:shd w:val="clear" w:color="auto" w:fill="auto"/>
            <w:vAlign w:val="bottom"/>
          </w:tcPr>
          <w:p w14:paraId="3C71C930"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c>
          <w:tcPr>
            <w:tcW w:w="883" w:type="pct"/>
            <w:shd w:val="clear" w:color="auto" w:fill="auto"/>
            <w:vAlign w:val="bottom"/>
          </w:tcPr>
          <w:p w14:paraId="744001D0"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c>
          <w:tcPr>
            <w:tcW w:w="883" w:type="pct"/>
            <w:vAlign w:val="bottom"/>
          </w:tcPr>
          <w:p w14:paraId="56927E6C"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5C4C50FA" w14:textId="77777777" w:rsidTr="002122A0">
        <w:trPr>
          <w:trHeight w:val="340"/>
        </w:trPr>
        <w:tc>
          <w:tcPr>
            <w:tcW w:w="2353" w:type="pct"/>
            <w:shd w:val="clear" w:color="auto" w:fill="auto"/>
            <w:vAlign w:val="bottom"/>
          </w:tcPr>
          <w:p w14:paraId="6A246DB9"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Office Equipment, Furniture, And Fittings</w:t>
            </w:r>
          </w:p>
        </w:tc>
        <w:tc>
          <w:tcPr>
            <w:tcW w:w="882" w:type="pct"/>
            <w:shd w:val="clear" w:color="auto" w:fill="auto"/>
            <w:vAlign w:val="bottom"/>
          </w:tcPr>
          <w:p w14:paraId="12923557"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c>
          <w:tcPr>
            <w:tcW w:w="883" w:type="pct"/>
            <w:shd w:val="clear" w:color="auto" w:fill="auto"/>
            <w:vAlign w:val="bottom"/>
          </w:tcPr>
          <w:p w14:paraId="0E150A00"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c>
          <w:tcPr>
            <w:tcW w:w="883" w:type="pct"/>
            <w:vAlign w:val="bottom"/>
          </w:tcPr>
          <w:p w14:paraId="582D48BD" w14:textId="77777777" w:rsidR="00B07AD3" w:rsidRPr="00953054" w:rsidRDefault="00B07AD3" w:rsidP="0029670B">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0250C6C7" w14:textId="77777777" w:rsidTr="002122A0">
        <w:trPr>
          <w:trHeight w:val="340"/>
        </w:trPr>
        <w:tc>
          <w:tcPr>
            <w:tcW w:w="2353" w:type="pct"/>
            <w:shd w:val="clear" w:color="auto" w:fill="auto"/>
            <w:vAlign w:val="bottom"/>
          </w:tcPr>
          <w:p w14:paraId="76CB6A3F"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b/>
                <w:bCs/>
                <w:sz w:val="22"/>
                <w:szCs w:val="22"/>
              </w:rPr>
              <w:t>Total</w:t>
            </w:r>
          </w:p>
        </w:tc>
        <w:tc>
          <w:tcPr>
            <w:tcW w:w="882" w:type="pct"/>
            <w:shd w:val="clear" w:color="auto" w:fill="auto"/>
            <w:vAlign w:val="bottom"/>
          </w:tcPr>
          <w:p w14:paraId="74B7F483" w14:textId="77777777" w:rsidR="00B07AD3" w:rsidRPr="00953054" w:rsidRDefault="00B07AD3" w:rsidP="0029670B">
            <w:pPr>
              <w:pStyle w:val="Header"/>
              <w:tabs>
                <w:tab w:val="clear" w:pos="4320"/>
                <w:tab w:val="clear" w:pos="8640"/>
              </w:tabs>
              <w:spacing w:line="276" w:lineRule="auto"/>
              <w:jc w:val="center"/>
              <w:rPr>
                <w:b/>
                <w:sz w:val="22"/>
                <w:szCs w:val="22"/>
              </w:rPr>
            </w:pPr>
            <w:r w:rsidRPr="00953054">
              <w:rPr>
                <w:b/>
                <w:sz w:val="22"/>
                <w:szCs w:val="22"/>
              </w:rPr>
              <w:t>xxx</w:t>
            </w:r>
          </w:p>
        </w:tc>
        <w:tc>
          <w:tcPr>
            <w:tcW w:w="883" w:type="pct"/>
            <w:shd w:val="clear" w:color="auto" w:fill="auto"/>
            <w:vAlign w:val="bottom"/>
          </w:tcPr>
          <w:p w14:paraId="502C2892" w14:textId="77777777" w:rsidR="00B07AD3" w:rsidRPr="00953054" w:rsidRDefault="00B07AD3" w:rsidP="0029670B">
            <w:pPr>
              <w:pStyle w:val="Header"/>
              <w:tabs>
                <w:tab w:val="clear" w:pos="4320"/>
                <w:tab w:val="clear" w:pos="8640"/>
              </w:tabs>
              <w:spacing w:line="276" w:lineRule="auto"/>
              <w:jc w:val="center"/>
              <w:rPr>
                <w:b/>
                <w:sz w:val="22"/>
                <w:szCs w:val="22"/>
              </w:rPr>
            </w:pPr>
            <w:r w:rsidRPr="00953054">
              <w:rPr>
                <w:b/>
                <w:sz w:val="22"/>
                <w:szCs w:val="22"/>
              </w:rPr>
              <w:t>xxx</w:t>
            </w:r>
          </w:p>
        </w:tc>
        <w:tc>
          <w:tcPr>
            <w:tcW w:w="883" w:type="pct"/>
            <w:vAlign w:val="bottom"/>
          </w:tcPr>
          <w:p w14:paraId="491D40EE" w14:textId="77777777" w:rsidR="00B07AD3" w:rsidRPr="00953054" w:rsidRDefault="00B07AD3" w:rsidP="0029670B">
            <w:pPr>
              <w:pStyle w:val="Header"/>
              <w:tabs>
                <w:tab w:val="clear" w:pos="4320"/>
                <w:tab w:val="clear" w:pos="8640"/>
              </w:tabs>
              <w:spacing w:line="276" w:lineRule="auto"/>
              <w:jc w:val="center"/>
              <w:rPr>
                <w:b/>
                <w:sz w:val="22"/>
                <w:szCs w:val="22"/>
              </w:rPr>
            </w:pPr>
            <w:r w:rsidRPr="00953054">
              <w:rPr>
                <w:b/>
                <w:sz w:val="22"/>
                <w:szCs w:val="22"/>
              </w:rPr>
              <w:t>xxx</w:t>
            </w:r>
          </w:p>
        </w:tc>
      </w:tr>
    </w:tbl>
    <w:p w14:paraId="6FE66B60" w14:textId="77777777" w:rsidR="00B07AD3" w:rsidRPr="00953054" w:rsidRDefault="00B07AD3" w:rsidP="00B07AD3">
      <w:pPr>
        <w:autoSpaceDE/>
        <w:autoSpaceDN/>
        <w:spacing w:line="360" w:lineRule="auto"/>
        <w:jc w:val="both"/>
        <w:rPr>
          <w:b/>
          <w:sz w:val="22"/>
          <w:szCs w:val="22"/>
        </w:rPr>
      </w:pPr>
    </w:p>
    <w:p w14:paraId="75B22CB9" w14:textId="77777777" w:rsidR="00B07AD3" w:rsidRPr="00953054" w:rsidRDefault="00B07AD3" w:rsidP="00B07AD3">
      <w:pPr>
        <w:pStyle w:val="Header"/>
        <w:tabs>
          <w:tab w:val="clear" w:pos="4320"/>
          <w:tab w:val="clear" w:pos="8640"/>
          <w:tab w:val="decimal" w:pos="5760"/>
          <w:tab w:val="decimal" w:pos="7200"/>
          <w:tab w:val="decimal" w:pos="7920"/>
          <w:tab w:val="decimal" w:pos="9000"/>
        </w:tabs>
        <w:spacing w:line="360" w:lineRule="auto"/>
        <w:jc w:val="both"/>
        <w:rPr>
          <w:bCs/>
          <w:sz w:val="22"/>
          <w:szCs w:val="22"/>
          <w:lang w:val="en-US"/>
        </w:rPr>
      </w:pPr>
      <w:r w:rsidRPr="00953054">
        <w:rPr>
          <w:bCs/>
          <w:sz w:val="22"/>
          <w:szCs w:val="22"/>
          <w:lang w:val="en-US"/>
        </w:rPr>
        <w:t>Property plant and Equipment includes the following assets that are fully depreciated:</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807"/>
        <w:gridCol w:w="1560"/>
        <w:gridCol w:w="1663"/>
      </w:tblGrid>
      <w:tr w:rsidR="00B07AD3" w:rsidRPr="00953054" w14:paraId="1A60D0CD" w14:textId="77777777" w:rsidTr="0029670B">
        <w:trPr>
          <w:trHeight w:val="340"/>
        </w:trPr>
        <w:tc>
          <w:tcPr>
            <w:tcW w:w="3215" w:type="pct"/>
            <w:shd w:val="clear" w:color="auto" w:fill="0070C0"/>
          </w:tcPr>
          <w:p w14:paraId="4F6AA6B9" w14:textId="77777777" w:rsidR="00B07AD3" w:rsidRPr="00953054" w:rsidRDefault="00B07AD3" w:rsidP="002122A0">
            <w:pPr>
              <w:pStyle w:val="Header"/>
              <w:tabs>
                <w:tab w:val="clear" w:pos="4320"/>
                <w:tab w:val="clear" w:pos="8640"/>
              </w:tabs>
              <w:spacing w:line="276" w:lineRule="auto"/>
              <w:jc w:val="both"/>
              <w:rPr>
                <w:b/>
                <w:sz w:val="22"/>
                <w:szCs w:val="22"/>
              </w:rPr>
            </w:pPr>
          </w:p>
        </w:tc>
        <w:tc>
          <w:tcPr>
            <w:tcW w:w="864" w:type="pct"/>
            <w:shd w:val="clear" w:color="auto" w:fill="0070C0"/>
            <w:vAlign w:val="bottom"/>
          </w:tcPr>
          <w:p w14:paraId="498AE83D" w14:textId="77777777" w:rsidR="00B07AD3" w:rsidRPr="00953054" w:rsidRDefault="00B07AD3" w:rsidP="00296BA3">
            <w:pPr>
              <w:pStyle w:val="Header"/>
              <w:tabs>
                <w:tab w:val="clear" w:pos="4320"/>
                <w:tab w:val="clear" w:pos="8640"/>
              </w:tabs>
              <w:spacing w:line="276" w:lineRule="auto"/>
              <w:jc w:val="center"/>
              <w:rPr>
                <w:b/>
                <w:sz w:val="22"/>
                <w:szCs w:val="22"/>
              </w:rPr>
            </w:pPr>
            <w:r w:rsidRPr="00953054">
              <w:rPr>
                <w:b/>
                <w:sz w:val="22"/>
                <w:szCs w:val="22"/>
              </w:rPr>
              <w:t>Cost or valuation</w:t>
            </w:r>
          </w:p>
        </w:tc>
        <w:tc>
          <w:tcPr>
            <w:tcW w:w="921" w:type="pct"/>
            <w:shd w:val="clear" w:color="auto" w:fill="0070C0"/>
            <w:vAlign w:val="bottom"/>
          </w:tcPr>
          <w:p w14:paraId="70FC4E9D" w14:textId="77777777" w:rsidR="00B07AD3" w:rsidRPr="00953054" w:rsidRDefault="00B07AD3" w:rsidP="00296BA3">
            <w:pPr>
              <w:pStyle w:val="Header"/>
              <w:tabs>
                <w:tab w:val="clear" w:pos="4320"/>
                <w:tab w:val="clear" w:pos="8640"/>
              </w:tabs>
              <w:spacing w:line="276" w:lineRule="auto"/>
              <w:jc w:val="center"/>
              <w:rPr>
                <w:b/>
                <w:sz w:val="22"/>
                <w:szCs w:val="22"/>
              </w:rPr>
            </w:pPr>
            <w:r w:rsidRPr="00953054">
              <w:rPr>
                <w:b/>
                <w:sz w:val="22"/>
                <w:szCs w:val="22"/>
              </w:rPr>
              <w:t>Normal annual depreciation charge</w:t>
            </w:r>
          </w:p>
        </w:tc>
      </w:tr>
      <w:tr w:rsidR="00B07AD3" w:rsidRPr="00953054" w14:paraId="578D2172" w14:textId="77777777" w:rsidTr="0029670B">
        <w:trPr>
          <w:trHeight w:val="340"/>
        </w:trPr>
        <w:tc>
          <w:tcPr>
            <w:tcW w:w="3215" w:type="pct"/>
            <w:shd w:val="clear" w:color="auto" w:fill="auto"/>
          </w:tcPr>
          <w:p w14:paraId="0F371461"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Plant and Machinery</w:t>
            </w:r>
          </w:p>
        </w:tc>
        <w:tc>
          <w:tcPr>
            <w:tcW w:w="864" w:type="pct"/>
            <w:shd w:val="clear" w:color="auto" w:fill="auto"/>
            <w:vAlign w:val="bottom"/>
          </w:tcPr>
          <w:p w14:paraId="4F1580CA" w14:textId="77777777" w:rsidR="00B07AD3" w:rsidRPr="00953054" w:rsidRDefault="00B07AD3" w:rsidP="00296BA3">
            <w:pPr>
              <w:pStyle w:val="Header"/>
              <w:tabs>
                <w:tab w:val="clear" w:pos="4320"/>
                <w:tab w:val="clear" w:pos="8640"/>
              </w:tabs>
              <w:spacing w:line="276" w:lineRule="auto"/>
              <w:jc w:val="center"/>
              <w:rPr>
                <w:sz w:val="22"/>
                <w:szCs w:val="22"/>
              </w:rPr>
            </w:pPr>
            <w:r w:rsidRPr="00953054">
              <w:rPr>
                <w:sz w:val="22"/>
                <w:szCs w:val="22"/>
              </w:rPr>
              <w:t>xxx</w:t>
            </w:r>
          </w:p>
        </w:tc>
        <w:tc>
          <w:tcPr>
            <w:tcW w:w="921" w:type="pct"/>
            <w:shd w:val="clear" w:color="auto" w:fill="auto"/>
            <w:vAlign w:val="bottom"/>
          </w:tcPr>
          <w:p w14:paraId="06FA9E07" w14:textId="77777777" w:rsidR="00B07AD3" w:rsidRPr="00953054" w:rsidRDefault="00B07AD3" w:rsidP="00296BA3">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0BA90A59" w14:textId="77777777" w:rsidTr="0029670B">
        <w:trPr>
          <w:trHeight w:val="340"/>
        </w:trPr>
        <w:tc>
          <w:tcPr>
            <w:tcW w:w="3215" w:type="pct"/>
            <w:shd w:val="clear" w:color="auto" w:fill="auto"/>
          </w:tcPr>
          <w:p w14:paraId="5C490760"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Motor Vehicles including Motorcycles</w:t>
            </w:r>
          </w:p>
        </w:tc>
        <w:tc>
          <w:tcPr>
            <w:tcW w:w="864" w:type="pct"/>
            <w:shd w:val="clear" w:color="auto" w:fill="auto"/>
            <w:vAlign w:val="bottom"/>
          </w:tcPr>
          <w:p w14:paraId="78ACDC77" w14:textId="77777777" w:rsidR="00B07AD3" w:rsidRPr="00953054" w:rsidRDefault="00B07AD3" w:rsidP="00296BA3">
            <w:pPr>
              <w:pStyle w:val="Header"/>
              <w:tabs>
                <w:tab w:val="clear" w:pos="4320"/>
                <w:tab w:val="clear" w:pos="8640"/>
              </w:tabs>
              <w:spacing w:line="276" w:lineRule="auto"/>
              <w:jc w:val="center"/>
              <w:rPr>
                <w:sz w:val="22"/>
                <w:szCs w:val="22"/>
              </w:rPr>
            </w:pPr>
            <w:r w:rsidRPr="00953054">
              <w:rPr>
                <w:sz w:val="22"/>
                <w:szCs w:val="22"/>
              </w:rPr>
              <w:t>xxx</w:t>
            </w:r>
          </w:p>
        </w:tc>
        <w:tc>
          <w:tcPr>
            <w:tcW w:w="921" w:type="pct"/>
            <w:shd w:val="clear" w:color="auto" w:fill="auto"/>
            <w:vAlign w:val="bottom"/>
          </w:tcPr>
          <w:p w14:paraId="1A92C555" w14:textId="77777777" w:rsidR="00B07AD3" w:rsidRPr="00953054" w:rsidRDefault="00B07AD3" w:rsidP="00296BA3">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2121DB25" w14:textId="77777777" w:rsidTr="0029670B">
        <w:trPr>
          <w:trHeight w:val="340"/>
        </w:trPr>
        <w:tc>
          <w:tcPr>
            <w:tcW w:w="3215" w:type="pct"/>
            <w:shd w:val="clear" w:color="auto" w:fill="auto"/>
          </w:tcPr>
          <w:p w14:paraId="6EFEC235"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Computers and Related Equipment</w:t>
            </w:r>
          </w:p>
        </w:tc>
        <w:tc>
          <w:tcPr>
            <w:tcW w:w="864" w:type="pct"/>
            <w:shd w:val="clear" w:color="auto" w:fill="auto"/>
            <w:vAlign w:val="bottom"/>
          </w:tcPr>
          <w:p w14:paraId="3E6D6F34" w14:textId="77777777" w:rsidR="00B07AD3" w:rsidRPr="00953054" w:rsidRDefault="00B07AD3" w:rsidP="00296BA3">
            <w:pPr>
              <w:pStyle w:val="Header"/>
              <w:tabs>
                <w:tab w:val="clear" w:pos="4320"/>
                <w:tab w:val="clear" w:pos="8640"/>
              </w:tabs>
              <w:spacing w:line="276" w:lineRule="auto"/>
              <w:jc w:val="center"/>
              <w:rPr>
                <w:sz w:val="22"/>
                <w:szCs w:val="22"/>
              </w:rPr>
            </w:pPr>
            <w:r w:rsidRPr="00953054">
              <w:rPr>
                <w:sz w:val="22"/>
                <w:szCs w:val="22"/>
              </w:rPr>
              <w:t>xxx</w:t>
            </w:r>
          </w:p>
        </w:tc>
        <w:tc>
          <w:tcPr>
            <w:tcW w:w="921" w:type="pct"/>
            <w:shd w:val="clear" w:color="auto" w:fill="auto"/>
            <w:vAlign w:val="bottom"/>
          </w:tcPr>
          <w:p w14:paraId="074FF2CA" w14:textId="77777777" w:rsidR="00B07AD3" w:rsidRPr="00953054" w:rsidRDefault="00B07AD3" w:rsidP="00296BA3">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0E0E614E" w14:textId="77777777" w:rsidTr="0029670B">
        <w:trPr>
          <w:trHeight w:val="340"/>
        </w:trPr>
        <w:tc>
          <w:tcPr>
            <w:tcW w:w="3215" w:type="pct"/>
            <w:shd w:val="clear" w:color="auto" w:fill="auto"/>
          </w:tcPr>
          <w:p w14:paraId="2AE0D0EA"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Office Equipment, Furniture And Fittings</w:t>
            </w:r>
          </w:p>
        </w:tc>
        <w:tc>
          <w:tcPr>
            <w:tcW w:w="864" w:type="pct"/>
            <w:shd w:val="clear" w:color="auto" w:fill="auto"/>
            <w:vAlign w:val="bottom"/>
          </w:tcPr>
          <w:p w14:paraId="0DBB7CE0" w14:textId="77777777" w:rsidR="00B07AD3" w:rsidRPr="00953054" w:rsidRDefault="00B07AD3" w:rsidP="00296BA3">
            <w:pPr>
              <w:pStyle w:val="Header"/>
              <w:tabs>
                <w:tab w:val="clear" w:pos="4320"/>
                <w:tab w:val="clear" w:pos="8640"/>
              </w:tabs>
              <w:spacing w:line="276" w:lineRule="auto"/>
              <w:jc w:val="center"/>
              <w:rPr>
                <w:sz w:val="22"/>
                <w:szCs w:val="22"/>
              </w:rPr>
            </w:pPr>
            <w:r w:rsidRPr="00953054">
              <w:rPr>
                <w:sz w:val="22"/>
                <w:szCs w:val="22"/>
              </w:rPr>
              <w:t>xxx</w:t>
            </w:r>
          </w:p>
        </w:tc>
        <w:tc>
          <w:tcPr>
            <w:tcW w:w="921" w:type="pct"/>
            <w:shd w:val="clear" w:color="auto" w:fill="auto"/>
            <w:vAlign w:val="bottom"/>
          </w:tcPr>
          <w:p w14:paraId="6CB24502" w14:textId="77777777" w:rsidR="00B07AD3" w:rsidRPr="00953054" w:rsidRDefault="00B07AD3" w:rsidP="00296BA3">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10DF9B9C" w14:textId="77777777" w:rsidTr="0029670B">
        <w:trPr>
          <w:trHeight w:val="340"/>
        </w:trPr>
        <w:tc>
          <w:tcPr>
            <w:tcW w:w="3215" w:type="pct"/>
            <w:shd w:val="clear" w:color="auto" w:fill="auto"/>
          </w:tcPr>
          <w:p w14:paraId="58B79F50" w14:textId="77777777" w:rsidR="00B07AD3" w:rsidRPr="00953054" w:rsidRDefault="00B07AD3" w:rsidP="002122A0">
            <w:pPr>
              <w:pStyle w:val="Header"/>
              <w:tabs>
                <w:tab w:val="clear" w:pos="4320"/>
                <w:tab w:val="clear" w:pos="8640"/>
              </w:tabs>
              <w:spacing w:line="276" w:lineRule="auto"/>
              <w:jc w:val="both"/>
              <w:rPr>
                <w:b/>
                <w:bCs/>
                <w:sz w:val="22"/>
                <w:szCs w:val="22"/>
              </w:rPr>
            </w:pPr>
            <w:r w:rsidRPr="00953054">
              <w:rPr>
                <w:b/>
                <w:bCs/>
                <w:sz w:val="22"/>
                <w:szCs w:val="22"/>
              </w:rPr>
              <w:t>Total</w:t>
            </w:r>
          </w:p>
        </w:tc>
        <w:tc>
          <w:tcPr>
            <w:tcW w:w="864" w:type="pct"/>
            <w:shd w:val="clear" w:color="auto" w:fill="auto"/>
            <w:vAlign w:val="bottom"/>
          </w:tcPr>
          <w:p w14:paraId="17679FD3" w14:textId="77777777" w:rsidR="00B07AD3" w:rsidRPr="00953054" w:rsidRDefault="00B07AD3" w:rsidP="00296BA3">
            <w:pPr>
              <w:pStyle w:val="Header"/>
              <w:tabs>
                <w:tab w:val="clear" w:pos="4320"/>
                <w:tab w:val="clear" w:pos="8640"/>
              </w:tabs>
              <w:spacing w:line="276" w:lineRule="auto"/>
              <w:jc w:val="center"/>
              <w:rPr>
                <w:b/>
                <w:bCs/>
                <w:sz w:val="22"/>
                <w:szCs w:val="22"/>
              </w:rPr>
            </w:pPr>
            <w:r w:rsidRPr="00953054">
              <w:rPr>
                <w:b/>
                <w:bCs/>
                <w:sz w:val="22"/>
                <w:szCs w:val="22"/>
              </w:rPr>
              <w:t>xxx</w:t>
            </w:r>
          </w:p>
        </w:tc>
        <w:tc>
          <w:tcPr>
            <w:tcW w:w="921" w:type="pct"/>
            <w:shd w:val="clear" w:color="auto" w:fill="auto"/>
            <w:vAlign w:val="bottom"/>
          </w:tcPr>
          <w:p w14:paraId="7D6B1A5F" w14:textId="77777777" w:rsidR="00B07AD3" w:rsidRPr="00953054" w:rsidRDefault="00B07AD3" w:rsidP="00296BA3">
            <w:pPr>
              <w:pStyle w:val="Header"/>
              <w:tabs>
                <w:tab w:val="clear" w:pos="4320"/>
                <w:tab w:val="clear" w:pos="8640"/>
              </w:tabs>
              <w:spacing w:line="276" w:lineRule="auto"/>
              <w:jc w:val="center"/>
              <w:rPr>
                <w:b/>
                <w:bCs/>
                <w:sz w:val="22"/>
                <w:szCs w:val="22"/>
              </w:rPr>
            </w:pPr>
            <w:r w:rsidRPr="00953054">
              <w:rPr>
                <w:b/>
                <w:bCs/>
                <w:sz w:val="22"/>
                <w:szCs w:val="22"/>
              </w:rPr>
              <w:t>xxx</w:t>
            </w:r>
          </w:p>
        </w:tc>
      </w:tr>
    </w:tbl>
    <w:p w14:paraId="6D617521" w14:textId="77777777" w:rsidR="00B07AD3" w:rsidRPr="00953054" w:rsidRDefault="00B07AD3" w:rsidP="00B07AD3">
      <w:pPr>
        <w:autoSpaceDE/>
        <w:autoSpaceDN/>
        <w:spacing w:line="360" w:lineRule="auto"/>
        <w:jc w:val="both"/>
        <w:rPr>
          <w:b/>
          <w:sz w:val="22"/>
          <w:szCs w:val="22"/>
        </w:rPr>
      </w:pPr>
    </w:p>
    <w:p w14:paraId="4ED75B70" w14:textId="77777777" w:rsidR="00B07AD3" w:rsidRPr="00953054" w:rsidRDefault="00B07AD3" w:rsidP="00B07AD3">
      <w:pPr>
        <w:autoSpaceDE/>
        <w:autoSpaceDN/>
        <w:jc w:val="both"/>
        <w:rPr>
          <w:b/>
          <w:sz w:val="22"/>
          <w:szCs w:val="22"/>
        </w:rPr>
      </w:pPr>
      <w:r w:rsidRPr="00953054">
        <w:rPr>
          <w:b/>
          <w:sz w:val="22"/>
          <w:szCs w:val="22"/>
        </w:rPr>
        <w:br w:type="page"/>
      </w:r>
    </w:p>
    <w:p w14:paraId="26670C02" w14:textId="77777777" w:rsidR="00B07AD3" w:rsidRPr="00953054" w:rsidRDefault="00B07AD3" w:rsidP="001C5DE6">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lastRenderedPageBreak/>
        <w:t>Intangible Assets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60"/>
        <w:gridCol w:w="1970"/>
      </w:tblGrid>
      <w:tr w:rsidR="00B07AD3" w:rsidRPr="00953054" w14:paraId="2916BC07" w14:textId="77777777" w:rsidTr="002122A0">
        <w:trPr>
          <w:trHeight w:val="340"/>
        </w:trPr>
        <w:tc>
          <w:tcPr>
            <w:tcW w:w="3909" w:type="pct"/>
            <w:shd w:val="clear" w:color="auto" w:fill="0070C0"/>
            <w:noWrap/>
            <w:vAlign w:val="bottom"/>
            <w:hideMark/>
          </w:tcPr>
          <w:p w14:paraId="5A447347"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val="en-US"/>
              </w:rPr>
              <w:t>Description</w:t>
            </w:r>
          </w:p>
        </w:tc>
        <w:tc>
          <w:tcPr>
            <w:tcW w:w="1091" w:type="pct"/>
            <w:shd w:val="clear" w:color="auto" w:fill="0070C0"/>
            <w:vAlign w:val="center"/>
          </w:tcPr>
          <w:p w14:paraId="0F0760BC" w14:textId="77777777" w:rsidR="00B07AD3" w:rsidRPr="00953054" w:rsidRDefault="00B07AD3" w:rsidP="00296BA3">
            <w:pPr>
              <w:autoSpaceDE/>
              <w:autoSpaceDN/>
              <w:spacing w:line="276" w:lineRule="auto"/>
              <w:jc w:val="center"/>
              <w:rPr>
                <w:b/>
                <w:bCs/>
                <w:sz w:val="22"/>
                <w:szCs w:val="22"/>
                <w:lang w:val="en-US"/>
              </w:rPr>
            </w:pPr>
            <w:r w:rsidRPr="00953054">
              <w:rPr>
                <w:b/>
                <w:i/>
                <w:iCs/>
                <w:sz w:val="22"/>
                <w:szCs w:val="22"/>
                <w:lang w:val="en-US"/>
              </w:rPr>
              <w:t>Insert Current FY</w:t>
            </w:r>
          </w:p>
        </w:tc>
      </w:tr>
      <w:tr w:rsidR="00B07AD3" w:rsidRPr="00953054" w14:paraId="1CBC0055" w14:textId="77777777" w:rsidTr="002122A0">
        <w:trPr>
          <w:trHeight w:val="340"/>
        </w:trPr>
        <w:tc>
          <w:tcPr>
            <w:tcW w:w="3909" w:type="pct"/>
            <w:shd w:val="clear" w:color="auto" w:fill="0070C0"/>
            <w:noWrap/>
            <w:vAlign w:val="bottom"/>
            <w:hideMark/>
          </w:tcPr>
          <w:p w14:paraId="68382711" w14:textId="77777777" w:rsidR="00B07AD3" w:rsidRPr="00953054" w:rsidRDefault="00B07AD3" w:rsidP="002122A0">
            <w:pPr>
              <w:autoSpaceDE/>
              <w:autoSpaceDN/>
              <w:spacing w:line="276" w:lineRule="auto"/>
              <w:jc w:val="both"/>
              <w:rPr>
                <w:b/>
                <w:bCs/>
                <w:sz w:val="22"/>
                <w:szCs w:val="22"/>
                <w:lang w:eastAsia="en-GB"/>
              </w:rPr>
            </w:pPr>
          </w:p>
        </w:tc>
        <w:tc>
          <w:tcPr>
            <w:tcW w:w="1091" w:type="pct"/>
            <w:shd w:val="clear" w:color="auto" w:fill="0070C0"/>
            <w:vAlign w:val="bottom"/>
          </w:tcPr>
          <w:p w14:paraId="4D3F9ECD"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r>
      <w:tr w:rsidR="00B07AD3" w:rsidRPr="00953054" w14:paraId="0AAD1ADD" w14:textId="77777777" w:rsidTr="002122A0">
        <w:trPr>
          <w:trHeight w:val="340"/>
        </w:trPr>
        <w:tc>
          <w:tcPr>
            <w:tcW w:w="3909" w:type="pct"/>
            <w:shd w:val="clear" w:color="auto" w:fill="auto"/>
            <w:noWrap/>
            <w:vAlign w:val="bottom"/>
            <w:hideMark/>
          </w:tcPr>
          <w:p w14:paraId="736578E5"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Cost</w:t>
            </w:r>
            <w:r>
              <w:rPr>
                <w:b/>
                <w:bCs/>
                <w:sz w:val="22"/>
                <w:szCs w:val="22"/>
                <w:lang w:eastAsia="en-GB"/>
              </w:rPr>
              <w:t>/Opening balance</w:t>
            </w:r>
            <w:r w:rsidRPr="00953054">
              <w:rPr>
                <w:b/>
                <w:bCs/>
                <w:sz w:val="22"/>
                <w:szCs w:val="22"/>
                <w:lang w:eastAsia="en-GB"/>
              </w:rPr>
              <w:t xml:space="preserve"> </w:t>
            </w:r>
            <w:r>
              <w:rPr>
                <w:b/>
                <w:bCs/>
                <w:sz w:val="22"/>
                <w:szCs w:val="22"/>
                <w:lang w:eastAsia="en-GB"/>
              </w:rPr>
              <w:t>a</w:t>
            </w:r>
            <w:r w:rsidRPr="00953054">
              <w:rPr>
                <w:b/>
                <w:bCs/>
                <w:sz w:val="22"/>
                <w:szCs w:val="22"/>
                <w:lang w:eastAsia="en-GB"/>
              </w:rPr>
              <w:t xml:space="preserve">t </w:t>
            </w:r>
            <w:r>
              <w:rPr>
                <w:b/>
                <w:bCs/>
                <w:sz w:val="22"/>
                <w:szCs w:val="22"/>
                <w:lang w:eastAsia="en-GB"/>
              </w:rPr>
              <w:t xml:space="preserve">the </w:t>
            </w:r>
            <w:r w:rsidRPr="00953054">
              <w:rPr>
                <w:b/>
                <w:bCs/>
                <w:sz w:val="22"/>
                <w:szCs w:val="22"/>
                <w:lang w:eastAsia="en-GB"/>
              </w:rPr>
              <w:t>beginning of the year</w:t>
            </w:r>
          </w:p>
        </w:tc>
        <w:tc>
          <w:tcPr>
            <w:tcW w:w="1091" w:type="pct"/>
            <w:vAlign w:val="bottom"/>
          </w:tcPr>
          <w:p w14:paraId="16DBD5FD" w14:textId="77777777" w:rsidR="00B07AD3" w:rsidRPr="00953054" w:rsidRDefault="00B07AD3" w:rsidP="00296BA3">
            <w:pPr>
              <w:autoSpaceDE/>
              <w:autoSpaceDN/>
              <w:spacing w:line="276" w:lineRule="auto"/>
              <w:jc w:val="center"/>
              <w:rPr>
                <w:bCs/>
                <w:sz w:val="22"/>
                <w:szCs w:val="22"/>
                <w:lang w:val="en-US"/>
              </w:rPr>
            </w:pPr>
            <w:r w:rsidRPr="00953054">
              <w:rPr>
                <w:bCs/>
                <w:sz w:val="22"/>
                <w:szCs w:val="22"/>
                <w:lang w:val="en-US"/>
              </w:rPr>
              <w:t>xxx</w:t>
            </w:r>
          </w:p>
        </w:tc>
      </w:tr>
      <w:tr w:rsidR="00B07AD3" w:rsidRPr="00953054" w14:paraId="672B9895" w14:textId="77777777" w:rsidTr="002122A0">
        <w:trPr>
          <w:trHeight w:val="340"/>
        </w:trPr>
        <w:tc>
          <w:tcPr>
            <w:tcW w:w="3909" w:type="pct"/>
            <w:shd w:val="clear" w:color="auto" w:fill="auto"/>
            <w:noWrap/>
            <w:vAlign w:val="bottom"/>
            <w:hideMark/>
          </w:tcPr>
          <w:p w14:paraId="2DEC3C7F" w14:textId="77777777" w:rsidR="00B07AD3" w:rsidRPr="00953054" w:rsidRDefault="00B07AD3" w:rsidP="002122A0">
            <w:pPr>
              <w:autoSpaceDE/>
              <w:autoSpaceDN/>
              <w:spacing w:line="276" w:lineRule="auto"/>
              <w:jc w:val="both"/>
              <w:rPr>
                <w:sz w:val="22"/>
                <w:szCs w:val="22"/>
                <w:lang w:val="en-US"/>
              </w:rPr>
            </w:pPr>
            <w:r w:rsidRPr="00953054">
              <w:rPr>
                <w:sz w:val="22"/>
                <w:szCs w:val="22"/>
                <w:lang w:eastAsia="en-GB"/>
              </w:rPr>
              <w:t>Additions</w:t>
            </w:r>
          </w:p>
        </w:tc>
        <w:tc>
          <w:tcPr>
            <w:tcW w:w="1091" w:type="pct"/>
            <w:vAlign w:val="bottom"/>
          </w:tcPr>
          <w:p w14:paraId="5AD98E0E"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05A48A9C" w14:textId="77777777" w:rsidTr="002122A0">
        <w:trPr>
          <w:trHeight w:val="340"/>
        </w:trPr>
        <w:tc>
          <w:tcPr>
            <w:tcW w:w="3909" w:type="pct"/>
            <w:shd w:val="clear" w:color="auto" w:fill="auto"/>
            <w:noWrap/>
            <w:vAlign w:val="bottom"/>
          </w:tcPr>
          <w:p w14:paraId="0E8982BE"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Disposal</w:t>
            </w:r>
          </w:p>
        </w:tc>
        <w:tc>
          <w:tcPr>
            <w:tcW w:w="1091" w:type="pct"/>
            <w:vAlign w:val="bottom"/>
          </w:tcPr>
          <w:p w14:paraId="4C697B1B"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1965D7AD" w14:textId="77777777" w:rsidTr="002122A0">
        <w:trPr>
          <w:trHeight w:val="340"/>
        </w:trPr>
        <w:tc>
          <w:tcPr>
            <w:tcW w:w="3909" w:type="pct"/>
            <w:shd w:val="clear" w:color="auto" w:fill="auto"/>
            <w:noWrap/>
            <w:vAlign w:val="bottom"/>
            <w:hideMark/>
          </w:tcPr>
          <w:p w14:paraId="1466474F"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At end of the year</w:t>
            </w:r>
          </w:p>
        </w:tc>
        <w:tc>
          <w:tcPr>
            <w:tcW w:w="1091" w:type="pct"/>
            <w:vAlign w:val="bottom"/>
          </w:tcPr>
          <w:p w14:paraId="32CA63DD" w14:textId="77777777" w:rsidR="00B07AD3" w:rsidRPr="00953054" w:rsidRDefault="00B07AD3" w:rsidP="00296BA3">
            <w:pPr>
              <w:autoSpaceDE/>
              <w:autoSpaceDN/>
              <w:spacing w:line="276" w:lineRule="auto"/>
              <w:jc w:val="center"/>
              <w:rPr>
                <w:bCs/>
                <w:sz w:val="22"/>
                <w:szCs w:val="22"/>
                <w:lang w:val="en-US"/>
              </w:rPr>
            </w:pPr>
            <w:r w:rsidRPr="00953054">
              <w:rPr>
                <w:bCs/>
                <w:sz w:val="22"/>
                <w:szCs w:val="22"/>
                <w:lang w:val="en-US"/>
              </w:rPr>
              <w:t>xxx</w:t>
            </w:r>
          </w:p>
        </w:tc>
      </w:tr>
      <w:tr w:rsidR="00B07AD3" w:rsidRPr="00953054" w14:paraId="070DD7C3" w14:textId="77777777" w:rsidTr="002122A0">
        <w:trPr>
          <w:trHeight w:val="340"/>
        </w:trPr>
        <w:tc>
          <w:tcPr>
            <w:tcW w:w="3909" w:type="pct"/>
            <w:shd w:val="clear" w:color="auto" w:fill="auto"/>
            <w:noWrap/>
            <w:vAlign w:val="bottom"/>
            <w:hideMark/>
          </w:tcPr>
          <w:p w14:paraId="730FB8C6" w14:textId="77777777" w:rsidR="00B07AD3" w:rsidRPr="00953054" w:rsidRDefault="00B07AD3" w:rsidP="002122A0">
            <w:pPr>
              <w:autoSpaceDE/>
              <w:autoSpaceDN/>
              <w:spacing w:line="276" w:lineRule="auto"/>
              <w:jc w:val="both"/>
              <w:rPr>
                <w:sz w:val="22"/>
                <w:szCs w:val="22"/>
                <w:lang w:val="en-US"/>
              </w:rPr>
            </w:pPr>
            <w:r w:rsidRPr="00953054">
              <w:rPr>
                <w:sz w:val="22"/>
                <w:szCs w:val="22"/>
                <w:lang w:eastAsia="en-GB"/>
              </w:rPr>
              <w:t>Additions–internal development</w:t>
            </w:r>
          </w:p>
        </w:tc>
        <w:tc>
          <w:tcPr>
            <w:tcW w:w="1091" w:type="pct"/>
            <w:vAlign w:val="bottom"/>
          </w:tcPr>
          <w:p w14:paraId="3D307539"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38527207" w14:textId="77777777" w:rsidTr="002122A0">
        <w:trPr>
          <w:trHeight w:val="340"/>
        </w:trPr>
        <w:tc>
          <w:tcPr>
            <w:tcW w:w="3909" w:type="pct"/>
            <w:shd w:val="clear" w:color="auto" w:fill="auto"/>
            <w:noWrap/>
            <w:vAlign w:val="bottom"/>
          </w:tcPr>
          <w:p w14:paraId="391B1554"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Disposal</w:t>
            </w:r>
          </w:p>
        </w:tc>
        <w:tc>
          <w:tcPr>
            <w:tcW w:w="1091" w:type="pct"/>
            <w:vAlign w:val="bottom"/>
          </w:tcPr>
          <w:p w14:paraId="5F0E07EA"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01821680" w14:textId="77777777" w:rsidTr="002122A0">
        <w:trPr>
          <w:trHeight w:val="340"/>
        </w:trPr>
        <w:tc>
          <w:tcPr>
            <w:tcW w:w="3909" w:type="pct"/>
            <w:shd w:val="clear" w:color="auto" w:fill="auto"/>
            <w:noWrap/>
            <w:vAlign w:val="bottom"/>
            <w:hideMark/>
          </w:tcPr>
          <w:p w14:paraId="4DED3E19"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At end of the year</w:t>
            </w:r>
          </w:p>
        </w:tc>
        <w:tc>
          <w:tcPr>
            <w:tcW w:w="1091" w:type="pct"/>
            <w:vAlign w:val="bottom"/>
          </w:tcPr>
          <w:p w14:paraId="217430D5" w14:textId="77777777" w:rsidR="00B07AD3" w:rsidRPr="00953054" w:rsidRDefault="00B07AD3" w:rsidP="00296BA3">
            <w:pPr>
              <w:autoSpaceDE/>
              <w:autoSpaceDN/>
              <w:spacing w:line="276" w:lineRule="auto"/>
              <w:jc w:val="center"/>
              <w:rPr>
                <w:bCs/>
                <w:sz w:val="22"/>
                <w:szCs w:val="22"/>
                <w:lang w:val="en-US"/>
              </w:rPr>
            </w:pPr>
            <w:r w:rsidRPr="00953054">
              <w:rPr>
                <w:bCs/>
                <w:sz w:val="22"/>
                <w:szCs w:val="22"/>
                <w:lang w:val="en-US"/>
              </w:rPr>
              <w:t>xxx</w:t>
            </w:r>
          </w:p>
        </w:tc>
      </w:tr>
      <w:tr w:rsidR="00B07AD3" w:rsidRPr="00953054" w14:paraId="4C3B9E06" w14:textId="77777777" w:rsidTr="002122A0">
        <w:trPr>
          <w:trHeight w:val="340"/>
        </w:trPr>
        <w:tc>
          <w:tcPr>
            <w:tcW w:w="3909" w:type="pct"/>
            <w:shd w:val="clear" w:color="auto" w:fill="auto"/>
            <w:noWrap/>
            <w:vAlign w:val="bottom"/>
            <w:hideMark/>
          </w:tcPr>
          <w:p w14:paraId="76A5EC09"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Amortization and impairment</w:t>
            </w:r>
          </w:p>
        </w:tc>
        <w:tc>
          <w:tcPr>
            <w:tcW w:w="1091" w:type="pct"/>
            <w:vAlign w:val="bottom"/>
          </w:tcPr>
          <w:p w14:paraId="565D16AC" w14:textId="77777777" w:rsidR="00B07AD3" w:rsidRPr="00953054" w:rsidRDefault="00B07AD3" w:rsidP="00296BA3">
            <w:pPr>
              <w:autoSpaceDE/>
              <w:autoSpaceDN/>
              <w:spacing w:line="276" w:lineRule="auto"/>
              <w:jc w:val="center"/>
              <w:rPr>
                <w:sz w:val="22"/>
                <w:szCs w:val="22"/>
                <w:lang w:val="en-US"/>
              </w:rPr>
            </w:pPr>
          </w:p>
        </w:tc>
      </w:tr>
      <w:tr w:rsidR="00B07AD3" w:rsidRPr="00953054" w14:paraId="3C3FEA69" w14:textId="77777777" w:rsidTr="002122A0">
        <w:trPr>
          <w:trHeight w:val="340"/>
        </w:trPr>
        <w:tc>
          <w:tcPr>
            <w:tcW w:w="3909" w:type="pct"/>
            <w:shd w:val="clear" w:color="auto" w:fill="auto"/>
            <w:noWrap/>
            <w:vAlign w:val="bottom"/>
            <w:hideMark/>
          </w:tcPr>
          <w:p w14:paraId="262A2858"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At beginning of the year</w:t>
            </w:r>
          </w:p>
        </w:tc>
        <w:tc>
          <w:tcPr>
            <w:tcW w:w="1091" w:type="pct"/>
            <w:vAlign w:val="bottom"/>
          </w:tcPr>
          <w:p w14:paraId="3A5A7B7B" w14:textId="77777777" w:rsidR="00B07AD3" w:rsidRPr="00953054" w:rsidRDefault="00B07AD3" w:rsidP="00296BA3">
            <w:pPr>
              <w:autoSpaceDE/>
              <w:autoSpaceDN/>
              <w:spacing w:line="276" w:lineRule="auto"/>
              <w:jc w:val="center"/>
              <w:rPr>
                <w:bCs/>
                <w:sz w:val="22"/>
                <w:szCs w:val="22"/>
                <w:lang w:val="en-US"/>
              </w:rPr>
            </w:pPr>
            <w:r w:rsidRPr="00953054">
              <w:rPr>
                <w:bCs/>
                <w:sz w:val="22"/>
                <w:szCs w:val="22"/>
                <w:lang w:val="en-US"/>
              </w:rPr>
              <w:t>xxx</w:t>
            </w:r>
          </w:p>
        </w:tc>
      </w:tr>
      <w:tr w:rsidR="00B07AD3" w:rsidRPr="00953054" w14:paraId="0714EDBD" w14:textId="77777777" w:rsidTr="002122A0">
        <w:trPr>
          <w:trHeight w:val="340"/>
        </w:trPr>
        <w:tc>
          <w:tcPr>
            <w:tcW w:w="3909" w:type="pct"/>
            <w:shd w:val="clear" w:color="auto" w:fill="auto"/>
            <w:noWrap/>
            <w:vAlign w:val="bottom"/>
            <w:hideMark/>
          </w:tcPr>
          <w:p w14:paraId="7B1097FB" w14:textId="77777777" w:rsidR="00B07AD3" w:rsidRPr="00953054" w:rsidRDefault="00B07AD3" w:rsidP="002122A0">
            <w:pPr>
              <w:autoSpaceDE/>
              <w:autoSpaceDN/>
              <w:spacing w:line="276" w:lineRule="auto"/>
              <w:jc w:val="both"/>
              <w:rPr>
                <w:sz w:val="22"/>
                <w:szCs w:val="22"/>
                <w:lang w:val="en-US"/>
              </w:rPr>
            </w:pPr>
            <w:r w:rsidRPr="00953054">
              <w:rPr>
                <w:sz w:val="22"/>
                <w:szCs w:val="22"/>
                <w:lang w:eastAsia="en-GB"/>
              </w:rPr>
              <w:t>Amortization</w:t>
            </w:r>
          </w:p>
        </w:tc>
        <w:tc>
          <w:tcPr>
            <w:tcW w:w="1091" w:type="pct"/>
            <w:vAlign w:val="bottom"/>
          </w:tcPr>
          <w:p w14:paraId="46A37038"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449DB94D" w14:textId="77777777" w:rsidTr="002122A0">
        <w:trPr>
          <w:trHeight w:val="340"/>
        </w:trPr>
        <w:tc>
          <w:tcPr>
            <w:tcW w:w="3909" w:type="pct"/>
            <w:shd w:val="clear" w:color="auto" w:fill="auto"/>
            <w:noWrap/>
            <w:vAlign w:val="bottom"/>
            <w:hideMark/>
          </w:tcPr>
          <w:p w14:paraId="48F11386"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At end of the year</w:t>
            </w:r>
          </w:p>
        </w:tc>
        <w:tc>
          <w:tcPr>
            <w:tcW w:w="1091" w:type="pct"/>
            <w:vAlign w:val="bottom"/>
          </w:tcPr>
          <w:p w14:paraId="6386C76E" w14:textId="77777777" w:rsidR="00B07AD3" w:rsidRPr="00953054" w:rsidRDefault="00B07AD3" w:rsidP="00296BA3">
            <w:pPr>
              <w:autoSpaceDE/>
              <w:autoSpaceDN/>
              <w:spacing w:line="276" w:lineRule="auto"/>
              <w:jc w:val="center"/>
              <w:rPr>
                <w:bCs/>
                <w:sz w:val="22"/>
                <w:szCs w:val="22"/>
                <w:lang w:val="en-US"/>
              </w:rPr>
            </w:pPr>
            <w:r w:rsidRPr="00953054">
              <w:rPr>
                <w:bCs/>
                <w:sz w:val="22"/>
                <w:szCs w:val="22"/>
                <w:lang w:val="en-US"/>
              </w:rPr>
              <w:t>xxx</w:t>
            </w:r>
          </w:p>
        </w:tc>
      </w:tr>
      <w:tr w:rsidR="00B07AD3" w:rsidRPr="00953054" w14:paraId="2E52F9E9" w14:textId="77777777" w:rsidTr="002122A0">
        <w:trPr>
          <w:trHeight w:val="340"/>
        </w:trPr>
        <w:tc>
          <w:tcPr>
            <w:tcW w:w="3909" w:type="pct"/>
            <w:shd w:val="clear" w:color="auto" w:fill="auto"/>
            <w:noWrap/>
            <w:vAlign w:val="bottom"/>
            <w:hideMark/>
          </w:tcPr>
          <w:p w14:paraId="71DA9FDA" w14:textId="77777777" w:rsidR="00B07AD3" w:rsidRPr="00953054" w:rsidRDefault="00B07AD3" w:rsidP="002122A0">
            <w:pPr>
              <w:autoSpaceDE/>
              <w:autoSpaceDN/>
              <w:spacing w:line="276" w:lineRule="auto"/>
              <w:jc w:val="both"/>
              <w:rPr>
                <w:sz w:val="22"/>
                <w:szCs w:val="22"/>
                <w:lang w:val="en-US"/>
              </w:rPr>
            </w:pPr>
            <w:r w:rsidRPr="00953054">
              <w:rPr>
                <w:sz w:val="22"/>
                <w:szCs w:val="22"/>
                <w:lang w:eastAsia="en-GB"/>
              </w:rPr>
              <w:t>Impairment loss</w:t>
            </w:r>
          </w:p>
        </w:tc>
        <w:tc>
          <w:tcPr>
            <w:tcW w:w="1091" w:type="pct"/>
            <w:vAlign w:val="bottom"/>
          </w:tcPr>
          <w:p w14:paraId="6B336913"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7E2728A9" w14:textId="77777777" w:rsidTr="002122A0">
        <w:trPr>
          <w:trHeight w:val="340"/>
        </w:trPr>
        <w:tc>
          <w:tcPr>
            <w:tcW w:w="3909" w:type="pct"/>
            <w:shd w:val="clear" w:color="auto" w:fill="auto"/>
            <w:noWrap/>
            <w:vAlign w:val="bottom"/>
            <w:hideMark/>
          </w:tcPr>
          <w:p w14:paraId="404A2ACC"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At end of the year</w:t>
            </w:r>
          </w:p>
        </w:tc>
        <w:tc>
          <w:tcPr>
            <w:tcW w:w="1091" w:type="pct"/>
            <w:vAlign w:val="bottom"/>
          </w:tcPr>
          <w:p w14:paraId="7858B510" w14:textId="77777777" w:rsidR="00B07AD3" w:rsidRPr="00953054" w:rsidRDefault="00B07AD3" w:rsidP="00296BA3">
            <w:pPr>
              <w:autoSpaceDE/>
              <w:autoSpaceDN/>
              <w:spacing w:line="276" w:lineRule="auto"/>
              <w:jc w:val="center"/>
              <w:rPr>
                <w:bCs/>
                <w:sz w:val="22"/>
                <w:szCs w:val="22"/>
                <w:lang w:val="en-US"/>
              </w:rPr>
            </w:pPr>
            <w:r w:rsidRPr="00953054">
              <w:rPr>
                <w:bCs/>
                <w:sz w:val="22"/>
                <w:szCs w:val="22"/>
                <w:lang w:val="en-US"/>
              </w:rPr>
              <w:t>xxx</w:t>
            </w:r>
          </w:p>
        </w:tc>
      </w:tr>
      <w:tr w:rsidR="00B07AD3" w:rsidRPr="00953054" w14:paraId="72904CE6" w14:textId="77777777" w:rsidTr="002122A0">
        <w:trPr>
          <w:trHeight w:val="340"/>
        </w:trPr>
        <w:tc>
          <w:tcPr>
            <w:tcW w:w="3909" w:type="pct"/>
            <w:shd w:val="clear" w:color="auto" w:fill="auto"/>
            <w:noWrap/>
            <w:vAlign w:val="bottom"/>
            <w:hideMark/>
          </w:tcPr>
          <w:p w14:paraId="3F4FD35B"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val="en-US"/>
              </w:rPr>
              <w:t>NBV</w:t>
            </w:r>
          </w:p>
        </w:tc>
        <w:tc>
          <w:tcPr>
            <w:tcW w:w="1091" w:type="pct"/>
            <w:vAlign w:val="bottom"/>
          </w:tcPr>
          <w:p w14:paraId="746C1C8D" w14:textId="77777777" w:rsidR="00B07AD3" w:rsidRPr="00953054" w:rsidRDefault="00B07AD3" w:rsidP="00296BA3">
            <w:pPr>
              <w:autoSpaceDE/>
              <w:autoSpaceDN/>
              <w:spacing w:line="276" w:lineRule="auto"/>
              <w:jc w:val="center"/>
              <w:rPr>
                <w:bCs/>
                <w:sz w:val="22"/>
                <w:szCs w:val="22"/>
                <w:lang w:val="en-US"/>
              </w:rPr>
            </w:pPr>
            <w:r w:rsidRPr="00953054">
              <w:rPr>
                <w:bCs/>
                <w:sz w:val="22"/>
                <w:szCs w:val="22"/>
                <w:lang w:val="en-US"/>
              </w:rPr>
              <w:t>xxx</w:t>
            </w:r>
          </w:p>
        </w:tc>
      </w:tr>
    </w:tbl>
    <w:p w14:paraId="24E3012D" w14:textId="77777777" w:rsidR="00B07AD3" w:rsidRPr="00953054" w:rsidRDefault="00B07AD3" w:rsidP="00B07AD3">
      <w:pPr>
        <w:pStyle w:val="Header"/>
        <w:tabs>
          <w:tab w:val="clear" w:pos="4320"/>
          <w:tab w:val="clear" w:pos="8640"/>
          <w:tab w:val="decimal" w:pos="5760"/>
          <w:tab w:val="decimal" w:pos="7920"/>
        </w:tabs>
        <w:spacing w:line="360" w:lineRule="auto"/>
        <w:jc w:val="both"/>
        <w:rPr>
          <w:b/>
          <w:bCs/>
          <w:sz w:val="22"/>
          <w:szCs w:val="22"/>
          <w:lang w:eastAsia="en-GB"/>
        </w:rPr>
      </w:pPr>
    </w:p>
    <w:p w14:paraId="33B0EB4C" w14:textId="77777777" w:rsidR="00B07AD3" w:rsidRPr="00953054" w:rsidRDefault="00B07AD3" w:rsidP="001C5DE6">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Investment Property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60"/>
        <w:gridCol w:w="1970"/>
      </w:tblGrid>
      <w:tr w:rsidR="00B07AD3" w:rsidRPr="00953054" w14:paraId="3B662AC6" w14:textId="77777777" w:rsidTr="002122A0">
        <w:trPr>
          <w:trHeight w:val="397"/>
        </w:trPr>
        <w:tc>
          <w:tcPr>
            <w:tcW w:w="3909" w:type="pct"/>
            <w:shd w:val="clear" w:color="auto" w:fill="0070C0"/>
            <w:noWrap/>
            <w:vAlign w:val="bottom"/>
            <w:hideMark/>
          </w:tcPr>
          <w:p w14:paraId="253F952F"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val="en-US"/>
              </w:rPr>
              <w:t>Description</w:t>
            </w:r>
          </w:p>
        </w:tc>
        <w:tc>
          <w:tcPr>
            <w:tcW w:w="1091" w:type="pct"/>
            <w:shd w:val="clear" w:color="auto" w:fill="0070C0"/>
            <w:vAlign w:val="center"/>
          </w:tcPr>
          <w:p w14:paraId="134AE5FF" w14:textId="77777777" w:rsidR="00B07AD3" w:rsidRPr="00953054" w:rsidRDefault="00B07AD3" w:rsidP="00296BA3">
            <w:pPr>
              <w:autoSpaceDE/>
              <w:autoSpaceDN/>
              <w:spacing w:line="276" w:lineRule="auto"/>
              <w:jc w:val="center"/>
              <w:rPr>
                <w:b/>
                <w:bCs/>
                <w:sz w:val="22"/>
                <w:szCs w:val="22"/>
                <w:lang w:val="en-US"/>
              </w:rPr>
            </w:pPr>
            <w:r w:rsidRPr="00953054">
              <w:rPr>
                <w:b/>
                <w:i/>
                <w:iCs/>
                <w:sz w:val="22"/>
                <w:szCs w:val="22"/>
                <w:lang w:val="en-US"/>
              </w:rPr>
              <w:t>Insert Current FY</w:t>
            </w:r>
          </w:p>
        </w:tc>
      </w:tr>
      <w:tr w:rsidR="00B07AD3" w:rsidRPr="00953054" w14:paraId="2A8EE58C" w14:textId="77777777" w:rsidTr="002122A0">
        <w:trPr>
          <w:trHeight w:val="397"/>
        </w:trPr>
        <w:tc>
          <w:tcPr>
            <w:tcW w:w="3909" w:type="pct"/>
            <w:shd w:val="clear" w:color="auto" w:fill="0070C0"/>
            <w:noWrap/>
            <w:vAlign w:val="bottom"/>
            <w:hideMark/>
          </w:tcPr>
          <w:p w14:paraId="5983BE2D" w14:textId="77777777" w:rsidR="00B07AD3" w:rsidRPr="00953054" w:rsidRDefault="00B07AD3" w:rsidP="002122A0">
            <w:pPr>
              <w:autoSpaceDE/>
              <w:autoSpaceDN/>
              <w:spacing w:line="276" w:lineRule="auto"/>
              <w:jc w:val="both"/>
              <w:rPr>
                <w:b/>
                <w:bCs/>
                <w:sz w:val="22"/>
                <w:szCs w:val="22"/>
                <w:lang w:eastAsia="en-GB"/>
              </w:rPr>
            </w:pPr>
          </w:p>
        </w:tc>
        <w:tc>
          <w:tcPr>
            <w:tcW w:w="1091" w:type="pct"/>
            <w:shd w:val="clear" w:color="auto" w:fill="0070C0"/>
            <w:vAlign w:val="bottom"/>
          </w:tcPr>
          <w:p w14:paraId="2E23B2CB"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r>
      <w:tr w:rsidR="00B07AD3" w:rsidRPr="00953054" w14:paraId="1CD51E5D" w14:textId="77777777" w:rsidTr="002122A0">
        <w:trPr>
          <w:trHeight w:val="397"/>
        </w:trPr>
        <w:tc>
          <w:tcPr>
            <w:tcW w:w="3909" w:type="pct"/>
            <w:shd w:val="clear" w:color="auto" w:fill="auto"/>
            <w:noWrap/>
            <w:vAlign w:val="bottom"/>
            <w:hideMark/>
          </w:tcPr>
          <w:p w14:paraId="4708F07E"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Cost</w:t>
            </w:r>
            <w:r>
              <w:rPr>
                <w:b/>
                <w:bCs/>
                <w:sz w:val="22"/>
                <w:szCs w:val="22"/>
                <w:lang w:eastAsia="en-GB"/>
              </w:rPr>
              <w:t>/Opening balance</w:t>
            </w:r>
            <w:r w:rsidRPr="00953054">
              <w:rPr>
                <w:b/>
                <w:bCs/>
                <w:sz w:val="22"/>
                <w:szCs w:val="22"/>
                <w:lang w:eastAsia="en-GB"/>
              </w:rPr>
              <w:t xml:space="preserve"> </w:t>
            </w:r>
            <w:r>
              <w:rPr>
                <w:b/>
                <w:bCs/>
                <w:sz w:val="22"/>
                <w:szCs w:val="22"/>
                <w:lang w:eastAsia="en-GB"/>
              </w:rPr>
              <w:t>a</w:t>
            </w:r>
            <w:r w:rsidRPr="00953054">
              <w:rPr>
                <w:b/>
                <w:bCs/>
                <w:sz w:val="22"/>
                <w:szCs w:val="22"/>
                <w:lang w:eastAsia="en-GB"/>
              </w:rPr>
              <w:t xml:space="preserve">t </w:t>
            </w:r>
            <w:r>
              <w:rPr>
                <w:b/>
                <w:bCs/>
                <w:sz w:val="22"/>
                <w:szCs w:val="22"/>
                <w:lang w:eastAsia="en-GB"/>
              </w:rPr>
              <w:t xml:space="preserve">the </w:t>
            </w:r>
            <w:r w:rsidRPr="00953054">
              <w:rPr>
                <w:b/>
                <w:bCs/>
                <w:sz w:val="22"/>
                <w:szCs w:val="22"/>
                <w:lang w:eastAsia="en-GB"/>
              </w:rPr>
              <w:t>beginning of the year</w:t>
            </w:r>
          </w:p>
        </w:tc>
        <w:tc>
          <w:tcPr>
            <w:tcW w:w="1091" w:type="pct"/>
            <w:vAlign w:val="bottom"/>
          </w:tcPr>
          <w:p w14:paraId="3CFEFA4D"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r>
      <w:tr w:rsidR="00B07AD3" w:rsidRPr="00953054" w14:paraId="0A83B933" w14:textId="77777777" w:rsidTr="002122A0">
        <w:trPr>
          <w:trHeight w:val="397"/>
        </w:trPr>
        <w:tc>
          <w:tcPr>
            <w:tcW w:w="3909" w:type="pct"/>
            <w:shd w:val="clear" w:color="auto" w:fill="auto"/>
            <w:noWrap/>
            <w:vAlign w:val="bottom"/>
            <w:hideMark/>
          </w:tcPr>
          <w:p w14:paraId="36FA86B7" w14:textId="77777777" w:rsidR="00B07AD3" w:rsidRPr="00953054" w:rsidRDefault="00B07AD3" w:rsidP="002122A0">
            <w:pPr>
              <w:autoSpaceDE/>
              <w:autoSpaceDN/>
              <w:spacing w:line="276" w:lineRule="auto"/>
              <w:jc w:val="both"/>
              <w:rPr>
                <w:sz w:val="22"/>
                <w:szCs w:val="22"/>
                <w:lang w:val="en-US"/>
              </w:rPr>
            </w:pPr>
            <w:r w:rsidRPr="00953054">
              <w:rPr>
                <w:sz w:val="22"/>
                <w:szCs w:val="22"/>
                <w:lang w:eastAsia="en-GB"/>
              </w:rPr>
              <w:t>Additions</w:t>
            </w:r>
          </w:p>
        </w:tc>
        <w:tc>
          <w:tcPr>
            <w:tcW w:w="1091" w:type="pct"/>
            <w:vAlign w:val="bottom"/>
          </w:tcPr>
          <w:p w14:paraId="440EE569"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710F5949" w14:textId="77777777" w:rsidTr="002122A0">
        <w:trPr>
          <w:trHeight w:val="397"/>
        </w:trPr>
        <w:tc>
          <w:tcPr>
            <w:tcW w:w="3909" w:type="pct"/>
            <w:shd w:val="clear" w:color="auto" w:fill="auto"/>
            <w:noWrap/>
            <w:vAlign w:val="bottom"/>
          </w:tcPr>
          <w:p w14:paraId="7A649B03"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Disposal during the year</w:t>
            </w:r>
          </w:p>
        </w:tc>
        <w:tc>
          <w:tcPr>
            <w:tcW w:w="1091" w:type="pct"/>
            <w:vAlign w:val="bottom"/>
          </w:tcPr>
          <w:p w14:paraId="009BB8DB"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036716CD" w14:textId="77777777" w:rsidTr="002122A0">
        <w:trPr>
          <w:trHeight w:val="397"/>
        </w:trPr>
        <w:tc>
          <w:tcPr>
            <w:tcW w:w="3909" w:type="pct"/>
            <w:shd w:val="clear" w:color="auto" w:fill="auto"/>
            <w:noWrap/>
            <w:vAlign w:val="bottom"/>
            <w:hideMark/>
          </w:tcPr>
          <w:p w14:paraId="74E13A68"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Depreciation</w:t>
            </w:r>
          </w:p>
        </w:tc>
        <w:tc>
          <w:tcPr>
            <w:tcW w:w="1091" w:type="pct"/>
            <w:vAlign w:val="bottom"/>
          </w:tcPr>
          <w:p w14:paraId="7F8A9AF1"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17DE2F53" w14:textId="77777777" w:rsidTr="002122A0">
        <w:trPr>
          <w:trHeight w:val="397"/>
        </w:trPr>
        <w:tc>
          <w:tcPr>
            <w:tcW w:w="3909" w:type="pct"/>
            <w:shd w:val="clear" w:color="auto" w:fill="auto"/>
            <w:noWrap/>
            <w:vAlign w:val="bottom"/>
          </w:tcPr>
          <w:p w14:paraId="24E264B5"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Impairment</w:t>
            </w:r>
          </w:p>
        </w:tc>
        <w:tc>
          <w:tcPr>
            <w:tcW w:w="1091" w:type="pct"/>
            <w:vAlign w:val="bottom"/>
          </w:tcPr>
          <w:p w14:paraId="1C3E2A01"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32FA3385" w14:textId="77777777" w:rsidTr="002122A0">
        <w:trPr>
          <w:trHeight w:val="397"/>
        </w:trPr>
        <w:tc>
          <w:tcPr>
            <w:tcW w:w="3909" w:type="pct"/>
            <w:shd w:val="clear" w:color="auto" w:fill="auto"/>
            <w:noWrap/>
            <w:vAlign w:val="bottom"/>
            <w:hideMark/>
          </w:tcPr>
          <w:p w14:paraId="41CA3727"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At end of the year</w:t>
            </w:r>
          </w:p>
        </w:tc>
        <w:tc>
          <w:tcPr>
            <w:tcW w:w="1091" w:type="pct"/>
            <w:vAlign w:val="bottom"/>
          </w:tcPr>
          <w:p w14:paraId="05B2AF42"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val="en-US"/>
              </w:rPr>
              <w:t>xxx</w:t>
            </w:r>
          </w:p>
        </w:tc>
      </w:tr>
    </w:tbl>
    <w:p w14:paraId="4397462A" w14:textId="77777777" w:rsidR="00B07AD3" w:rsidRDefault="00B07AD3" w:rsidP="00B07AD3">
      <w:pPr>
        <w:autoSpaceDE/>
        <w:autoSpaceDN/>
        <w:spacing w:line="360" w:lineRule="auto"/>
        <w:jc w:val="both"/>
        <w:rPr>
          <w:bCs/>
          <w:i/>
          <w:iCs/>
          <w:sz w:val="22"/>
          <w:szCs w:val="22"/>
        </w:rPr>
      </w:pPr>
    </w:p>
    <w:p w14:paraId="1D6B92BA" w14:textId="77777777" w:rsidR="00B07AD3" w:rsidRPr="00953054" w:rsidRDefault="00B07AD3" w:rsidP="00B07AD3">
      <w:pPr>
        <w:autoSpaceDE/>
        <w:autoSpaceDN/>
        <w:spacing w:line="360" w:lineRule="auto"/>
        <w:jc w:val="both"/>
        <w:rPr>
          <w:b/>
          <w:sz w:val="22"/>
          <w:szCs w:val="22"/>
        </w:rPr>
      </w:pPr>
      <w:r w:rsidRPr="00953054">
        <w:rPr>
          <w:bCs/>
          <w:i/>
          <w:iCs/>
          <w:sz w:val="22"/>
          <w:szCs w:val="22"/>
        </w:rPr>
        <w:t>(This note applies to investment property held at cost. For investment property held at fair value, changes in fair value should go through the statement of financial performance</w:t>
      </w:r>
      <w:r w:rsidRPr="00953054">
        <w:rPr>
          <w:b/>
          <w:sz w:val="22"/>
          <w:szCs w:val="22"/>
        </w:rPr>
        <w:t>).</w:t>
      </w:r>
    </w:p>
    <w:p w14:paraId="42E89867" w14:textId="77777777" w:rsidR="00B07AD3" w:rsidRPr="00953054" w:rsidRDefault="00B07AD3" w:rsidP="00B07AD3">
      <w:pPr>
        <w:autoSpaceDE/>
        <w:autoSpaceDN/>
        <w:jc w:val="both"/>
        <w:rPr>
          <w:b/>
          <w:sz w:val="22"/>
          <w:szCs w:val="22"/>
        </w:rPr>
      </w:pPr>
      <w:r w:rsidRPr="00953054">
        <w:rPr>
          <w:b/>
          <w:sz w:val="22"/>
          <w:szCs w:val="22"/>
        </w:rPr>
        <w:br w:type="page"/>
      </w:r>
    </w:p>
    <w:p w14:paraId="0C514036" w14:textId="6267D881" w:rsidR="00160FB3" w:rsidRPr="00160FB3" w:rsidRDefault="00107A5C" w:rsidP="001C5DE6">
      <w:pPr>
        <w:pStyle w:val="ListParagraph"/>
        <w:numPr>
          <w:ilvl w:val="0"/>
          <w:numId w:val="42"/>
        </w:numPr>
        <w:spacing w:line="360" w:lineRule="auto"/>
        <w:ind w:right="-20"/>
        <w:jc w:val="both"/>
        <w:rPr>
          <w:b/>
          <w:bCs/>
          <w:sz w:val="22"/>
          <w:szCs w:val="22"/>
          <w:lang w:eastAsia="en-GB"/>
        </w:rPr>
      </w:pPr>
      <w:r>
        <w:rPr>
          <w:b/>
          <w:bCs/>
          <w:sz w:val="22"/>
          <w:szCs w:val="22"/>
          <w:lang w:eastAsia="en-GB"/>
        </w:rPr>
        <w:lastRenderedPageBreak/>
        <w:t>Right</w:t>
      </w:r>
      <w:r w:rsidR="005437AB">
        <w:rPr>
          <w:b/>
          <w:bCs/>
          <w:sz w:val="22"/>
          <w:szCs w:val="22"/>
          <w:lang w:eastAsia="en-GB"/>
        </w:rPr>
        <w:t xml:space="preserve"> </w:t>
      </w:r>
      <w:r>
        <w:rPr>
          <w:b/>
          <w:bCs/>
          <w:sz w:val="22"/>
          <w:szCs w:val="22"/>
          <w:lang w:eastAsia="en-GB"/>
        </w:rPr>
        <w:t>of</w:t>
      </w:r>
      <w:r w:rsidR="005437AB">
        <w:rPr>
          <w:b/>
          <w:bCs/>
          <w:sz w:val="22"/>
          <w:szCs w:val="22"/>
          <w:lang w:eastAsia="en-GB"/>
        </w:rPr>
        <w:t xml:space="preserve"> use assets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108"/>
        <w:gridCol w:w="1159"/>
        <w:gridCol w:w="1255"/>
        <w:gridCol w:w="1412"/>
        <w:gridCol w:w="1096"/>
      </w:tblGrid>
      <w:tr w:rsidR="00160FB3" w:rsidRPr="00471927" w14:paraId="106A6525" w14:textId="77777777" w:rsidTr="00D8065F">
        <w:trPr>
          <w:trHeight w:val="340"/>
        </w:trPr>
        <w:tc>
          <w:tcPr>
            <w:tcW w:w="2274" w:type="pct"/>
            <w:vMerge w:val="restart"/>
            <w:shd w:val="clear" w:color="auto" w:fill="0070C0"/>
            <w:vAlign w:val="center"/>
          </w:tcPr>
          <w:p w14:paraId="4E1CB613" w14:textId="77777777" w:rsidR="00160FB3" w:rsidRPr="00471927" w:rsidRDefault="00160FB3" w:rsidP="00730FDC">
            <w:pPr>
              <w:pStyle w:val="Header"/>
              <w:tabs>
                <w:tab w:val="clear" w:pos="4320"/>
                <w:tab w:val="clear" w:pos="8640"/>
              </w:tabs>
              <w:spacing w:line="276" w:lineRule="auto"/>
              <w:rPr>
                <w:b/>
                <w:sz w:val="22"/>
                <w:szCs w:val="22"/>
                <w:lang w:val="en-US"/>
              </w:rPr>
            </w:pPr>
            <w:r w:rsidRPr="00471927">
              <w:rPr>
                <w:b/>
                <w:sz w:val="22"/>
                <w:szCs w:val="22"/>
                <w:lang w:val="en-US"/>
              </w:rPr>
              <w:t>Description</w:t>
            </w:r>
          </w:p>
        </w:tc>
        <w:tc>
          <w:tcPr>
            <w:tcW w:w="642" w:type="pct"/>
            <w:shd w:val="clear" w:color="auto" w:fill="0070C0"/>
            <w:vAlign w:val="bottom"/>
          </w:tcPr>
          <w:p w14:paraId="3E81D922" w14:textId="77777777" w:rsidR="00160FB3" w:rsidRPr="00471927" w:rsidRDefault="00160FB3" w:rsidP="00730FDC">
            <w:pPr>
              <w:pStyle w:val="Header"/>
              <w:tabs>
                <w:tab w:val="clear" w:pos="4320"/>
                <w:tab w:val="clear" w:pos="8640"/>
              </w:tabs>
              <w:spacing w:line="276" w:lineRule="auto"/>
              <w:jc w:val="center"/>
              <w:rPr>
                <w:b/>
                <w:bCs/>
                <w:sz w:val="22"/>
                <w:szCs w:val="22"/>
                <w:lang w:val="en-US"/>
              </w:rPr>
            </w:pPr>
            <w:r w:rsidRPr="00471927">
              <w:rPr>
                <w:b/>
                <w:bCs/>
                <w:sz w:val="22"/>
                <w:szCs w:val="22"/>
                <w:lang w:val="en-US"/>
              </w:rPr>
              <w:t>Buildings</w:t>
            </w:r>
          </w:p>
        </w:tc>
        <w:tc>
          <w:tcPr>
            <w:tcW w:w="695" w:type="pct"/>
            <w:shd w:val="clear" w:color="auto" w:fill="0070C0"/>
            <w:vAlign w:val="bottom"/>
          </w:tcPr>
          <w:p w14:paraId="1673CC37" w14:textId="77777777" w:rsidR="00160FB3" w:rsidRPr="00471927" w:rsidRDefault="00160FB3" w:rsidP="00730FDC">
            <w:pPr>
              <w:pStyle w:val="Header"/>
              <w:tabs>
                <w:tab w:val="clear" w:pos="4320"/>
                <w:tab w:val="clear" w:pos="8640"/>
              </w:tabs>
              <w:spacing w:line="276" w:lineRule="auto"/>
              <w:jc w:val="center"/>
              <w:rPr>
                <w:b/>
                <w:bCs/>
                <w:sz w:val="22"/>
                <w:szCs w:val="22"/>
                <w:lang w:val="en-US"/>
              </w:rPr>
            </w:pPr>
            <w:r w:rsidRPr="00471927">
              <w:rPr>
                <w:b/>
                <w:bCs/>
                <w:sz w:val="22"/>
                <w:szCs w:val="22"/>
                <w:lang w:val="en-US"/>
              </w:rPr>
              <w:t>Plant</w:t>
            </w:r>
          </w:p>
        </w:tc>
        <w:tc>
          <w:tcPr>
            <w:tcW w:w="782" w:type="pct"/>
            <w:shd w:val="clear" w:color="auto" w:fill="0070C0"/>
            <w:vAlign w:val="bottom"/>
          </w:tcPr>
          <w:p w14:paraId="736E0BCE" w14:textId="77777777" w:rsidR="00160FB3" w:rsidRPr="00471927" w:rsidRDefault="00160FB3" w:rsidP="00730FDC">
            <w:pPr>
              <w:pStyle w:val="Header"/>
              <w:tabs>
                <w:tab w:val="clear" w:pos="4320"/>
                <w:tab w:val="clear" w:pos="8640"/>
              </w:tabs>
              <w:spacing w:line="276" w:lineRule="auto"/>
              <w:jc w:val="center"/>
              <w:rPr>
                <w:b/>
                <w:bCs/>
                <w:sz w:val="22"/>
                <w:szCs w:val="22"/>
                <w:lang w:val="en-US"/>
              </w:rPr>
            </w:pPr>
            <w:r w:rsidRPr="00471927">
              <w:rPr>
                <w:b/>
                <w:bCs/>
                <w:sz w:val="22"/>
                <w:szCs w:val="22"/>
                <w:lang w:val="en-US"/>
              </w:rPr>
              <w:t>Equipment</w:t>
            </w:r>
          </w:p>
        </w:tc>
        <w:tc>
          <w:tcPr>
            <w:tcW w:w="607" w:type="pct"/>
            <w:shd w:val="clear" w:color="auto" w:fill="0070C0"/>
            <w:vAlign w:val="bottom"/>
          </w:tcPr>
          <w:p w14:paraId="5FC7D605" w14:textId="77777777" w:rsidR="00160FB3" w:rsidRPr="00471927" w:rsidRDefault="00160FB3" w:rsidP="00730FDC">
            <w:pPr>
              <w:spacing w:line="276" w:lineRule="auto"/>
              <w:jc w:val="center"/>
              <w:rPr>
                <w:b/>
                <w:bCs/>
                <w:sz w:val="22"/>
                <w:szCs w:val="22"/>
              </w:rPr>
            </w:pPr>
            <w:r w:rsidRPr="00471927">
              <w:rPr>
                <w:b/>
                <w:bCs/>
                <w:sz w:val="22"/>
                <w:szCs w:val="22"/>
              </w:rPr>
              <w:t>Total</w:t>
            </w:r>
          </w:p>
        </w:tc>
      </w:tr>
      <w:tr w:rsidR="00160FB3" w:rsidRPr="00471927" w14:paraId="224D3375" w14:textId="77777777" w:rsidTr="00D8065F">
        <w:trPr>
          <w:trHeight w:val="340"/>
        </w:trPr>
        <w:tc>
          <w:tcPr>
            <w:tcW w:w="2274" w:type="pct"/>
            <w:vMerge/>
            <w:shd w:val="clear" w:color="auto" w:fill="0070C0"/>
            <w:vAlign w:val="bottom"/>
          </w:tcPr>
          <w:p w14:paraId="5CB7026C" w14:textId="77777777" w:rsidR="00160FB3" w:rsidRPr="00471927" w:rsidRDefault="00160FB3" w:rsidP="00730FDC">
            <w:pPr>
              <w:pStyle w:val="Header"/>
              <w:tabs>
                <w:tab w:val="clear" w:pos="4320"/>
                <w:tab w:val="clear" w:pos="8640"/>
              </w:tabs>
              <w:spacing w:line="276" w:lineRule="auto"/>
              <w:rPr>
                <w:sz w:val="22"/>
                <w:szCs w:val="22"/>
                <w:lang w:val="en-US"/>
              </w:rPr>
            </w:pPr>
          </w:p>
        </w:tc>
        <w:tc>
          <w:tcPr>
            <w:tcW w:w="642" w:type="pct"/>
            <w:shd w:val="clear" w:color="auto" w:fill="0070C0"/>
            <w:vAlign w:val="bottom"/>
          </w:tcPr>
          <w:p w14:paraId="73E4DC19" w14:textId="77777777" w:rsidR="00160FB3" w:rsidRPr="00471927" w:rsidRDefault="00160FB3" w:rsidP="00730FDC">
            <w:pPr>
              <w:pStyle w:val="Header"/>
              <w:tabs>
                <w:tab w:val="clear" w:pos="4320"/>
                <w:tab w:val="clear" w:pos="8640"/>
              </w:tabs>
              <w:spacing w:line="276" w:lineRule="auto"/>
              <w:jc w:val="center"/>
              <w:rPr>
                <w:b/>
                <w:bCs/>
                <w:sz w:val="22"/>
                <w:szCs w:val="22"/>
                <w:lang w:val="en-US"/>
              </w:rPr>
            </w:pPr>
            <w:r w:rsidRPr="00471927">
              <w:rPr>
                <w:b/>
                <w:bCs/>
                <w:sz w:val="22"/>
                <w:szCs w:val="22"/>
                <w:lang w:val="en-US"/>
              </w:rPr>
              <w:t>Kshs</w:t>
            </w:r>
          </w:p>
        </w:tc>
        <w:tc>
          <w:tcPr>
            <w:tcW w:w="695" w:type="pct"/>
            <w:shd w:val="clear" w:color="auto" w:fill="0070C0"/>
            <w:vAlign w:val="bottom"/>
          </w:tcPr>
          <w:p w14:paraId="2DDC9661" w14:textId="77777777" w:rsidR="00160FB3" w:rsidRPr="00471927" w:rsidRDefault="00160FB3" w:rsidP="00730FDC">
            <w:pPr>
              <w:pStyle w:val="Header"/>
              <w:tabs>
                <w:tab w:val="clear" w:pos="4320"/>
                <w:tab w:val="clear" w:pos="8640"/>
              </w:tabs>
              <w:spacing w:line="276" w:lineRule="auto"/>
              <w:jc w:val="center"/>
              <w:rPr>
                <w:b/>
                <w:bCs/>
                <w:sz w:val="22"/>
                <w:szCs w:val="22"/>
              </w:rPr>
            </w:pPr>
            <w:r w:rsidRPr="00471927">
              <w:rPr>
                <w:b/>
                <w:bCs/>
                <w:sz w:val="22"/>
                <w:szCs w:val="22"/>
                <w:lang w:val="en-US"/>
              </w:rPr>
              <w:t>Kshs</w:t>
            </w:r>
          </w:p>
        </w:tc>
        <w:tc>
          <w:tcPr>
            <w:tcW w:w="782" w:type="pct"/>
            <w:shd w:val="clear" w:color="auto" w:fill="0070C0"/>
            <w:vAlign w:val="bottom"/>
          </w:tcPr>
          <w:p w14:paraId="0281E547" w14:textId="77777777" w:rsidR="00160FB3" w:rsidRPr="00471927" w:rsidRDefault="00160FB3" w:rsidP="00730FDC">
            <w:pPr>
              <w:pStyle w:val="Header"/>
              <w:tabs>
                <w:tab w:val="clear" w:pos="4320"/>
                <w:tab w:val="clear" w:pos="8640"/>
              </w:tabs>
              <w:spacing w:line="276" w:lineRule="auto"/>
              <w:jc w:val="center"/>
              <w:rPr>
                <w:b/>
                <w:bCs/>
                <w:sz w:val="22"/>
                <w:szCs w:val="22"/>
              </w:rPr>
            </w:pPr>
            <w:r w:rsidRPr="00471927">
              <w:rPr>
                <w:b/>
                <w:bCs/>
                <w:sz w:val="22"/>
                <w:szCs w:val="22"/>
                <w:lang w:val="en-US"/>
              </w:rPr>
              <w:t>Kshs</w:t>
            </w:r>
          </w:p>
        </w:tc>
        <w:tc>
          <w:tcPr>
            <w:tcW w:w="607" w:type="pct"/>
            <w:shd w:val="clear" w:color="auto" w:fill="0070C0"/>
            <w:vAlign w:val="bottom"/>
          </w:tcPr>
          <w:p w14:paraId="4C4586B2" w14:textId="77777777" w:rsidR="00160FB3" w:rsidRPr="00471927" w:rsidRDefault="00160FB3" w:rsidP="00730FDC">
            <w:pPr>
              <w:spacing w:line="276" w:lineRule="auto"/>
              <w:jc w:val="center"/>
              <w:rPr>
                <w:b/>
                <w:bCs/>
                <w:sz w:val="22"/>
                <w:szCs w:val="22"/>
              </w:rPr>
            </w:pPr>
            <w:r w:rsidRPr="00471927">
              <w:rPr>
                <w:b/>
                <w:bCs/>
                <w:sz w:val="22"/>
                <w:szCs w:val="22"/>
                <w:lang w:val="en-US"/>
              </w:rPr>
              <w:t>Kshs</w:t>
            </w:r>
          </w:p>
        </w:tc>
      </w:tr>
      <w:tr w:rsidR="00160FB3" w:rsidRPr="00471927" w14:paraId="58D11CD9" w14:textId="77777777" w:rsidTr="00D8065F">
        <w:trPr>
          <w:trHeight w:val="340"/>
        </w:trPr>
        <w:tc>
          <w:tcPr>
            <w:tcW w:w="2274" w:type="pct"/>
            <w:vAlign w:val="bottom"/>
          </w:tcPr>
          <w:p w14:paraId="06BBE35A" w14:textId="77777777" w:rsidR="00160FB3" w:rsidRPr="00471927" w:rsidRDefault="00160FB3" w:rsidP="00730FDC">
            <w:pPr>
              <w:pStyle w:val="Header"/>
              <w:tabs>
                <w:tab w:val="clear" w:pos="4320"/>
                <w:tab w:val="clear" w:pos="8640"/>
              </w:tabs>
              <w:spacing w:line="276" w:lineRule="auto"/>
              <w:rPr>
                <w:b/>
                <w:sz w:val="22"/>
                <w:szCs w:val="22"/>
              </w:rPr>
            </w:pPr>
            <w:r w:rsidRPr="00471927">
              <w:rPr>
                <w:b/>
                <w:sz w:val="22"/>
                <w:szCs w:val="22"/>
                <w:lang w:val="en-US"/>
              </w:rPr>
              <w:t>Cost</w:t>
            </w:r>
          </w:p>
        </w:tc>
        <w:tc>
          <w:tcPr>
            <w:tcW w:w="642" w:type="pct"/>
            <w:vAlign w:val="bottom"/>
          </w:tcPr>
          <w:p w14:paraId="710DB0FC" w14:textId="77777777" w:rsidR="00160FB3" w:rsidRPr="00471927" w:rsidRDefault="00160FB3" w:rsidP="00730FDC">
            <w:pPr>
              <w:spacing w:line="276" w:lineRule="auto"/>
              <w:jc w:val="center"/>
              <w:rPr>
                <w:sz w:val="22"/>
                <w:szCs w:val="22"/>
              </w:rPr>
            </w:pPr>
          </w:p>
        </w:tc>
        <w:tc>
          <w:tcPr>
            <w:tcW w:w="695" w:type="pct"/>
            <w:vAlign w:val="bottom"/>
          </w:tcPr>
          <w:p w14:paraId="354BA3B7" w14:textId="77777777" w:rsidR="00160FB3" w:rsidRPr="00471927" w:rsidRDefault="00160FB3" w:rsidP="00730FDC">
            <w:pPr>
              <w:spacing w:line="276" w:lineRule="auto"/>
              <w:jc w:val="center"/>
              <w:rPr>
                <w:sz w:val="22"/>
                <w:szCs w:val="22"/>
              </w:rPr>
            </w:pPr>
          </w:p>
        </w:tc>
        <w:tc>
          <w:tcPr>
            <w:tcW w:w="782" w:type="pct"/>
            <w:shd w:val="clear" w:color="auto" w:fill="auto"/>
            <w:vAlign w:val="bottom"/>
          </w:tcPr>
          <w:p w14:paraId="31D47A2C" w14:textId="77777777" w:rsidR="00160FB3" w:rsidRPr="00471927" w:rsidRDefault="00160FB3" w:rsidP="00730FDC">
            <w:pPr>
              <w:spacing w:line="276" w:lineRule="auto"/>
              <w:jc w:val="center"/>
              <w:rPr>
                <w:sz w:val="22"/>
                <w:szCs w:val="22"/>
              </w:rPr>
            </w:pPr>
          </w:p>
        </w:tc>
        <w:tc>
          <w:tcPr>
            <w:tcW w:w="607" w:type="pct"/>
            <w:shd w:val="clear" w:color="auto" w:fill="auto"/>
            <w:vAlign w:val="bottom"/>
          </w:tcPr>
          <w:p w14:paraId="3F5FC9E5" w14:textId="77777777" w:rsidR="00160FB3" w:rsidRPr="00471927" w:rsidRDefault="00160FB3" w:rsidP="00730FDC">
            <w:pPr>
              <w:pStyle w:val="Header"/>
              <w:tabs>
                <w:tab w:val="clear" w:pos="4320"/>
                <w:tab w:val="clear" w:pos="8640"/>
              </w:tabs>
              <w:spacing w:line="276" w:lineRule="auto"/>
              <w:jc w:val="center"/>
              <w:rPr>
                <w:sz w:val="22"/>
                <w:szCs w:val="22"/>
              </w:rPr>
            </w:pPr>
          </w:p>
        </w:tc>
      </w:tr>
      <w:tr w:rsidR="00160FB3" w:rsidRPr="00471927" w14:paraId="0EAF117D" w14:textId="77777777" w:rsidTr="00D8065F">
        <w:trPr>
          <w:trHeight w:val="340"/>
        </w:trPr>
        <w:tc>
          <w:tcPr>
            <w:tcW w:w="2274" w:type="pct"/>
            <w:vAlign w:val="bottom"/>
          </w:tcPr>
          <w:p w14:paraId="694C95AF" w14:textId="502E2826" w:rsidR="00160FB3" w:rsidRPr="00471927" w:rsidRDefault="00160FB3" w:rsidP="00730FDC">
            <w:pPr>
              <w:pStyle w:val="Header"/>
              <w:spacing w:line="276" w:lineRule="auto"/>
              <w:rPr>
                <w:sz w:val="22"/>
                <w:szCs w:val="22"/>
                <w:lang w:val="en-US"/>
              </w:rPr>
            </w:pPr>
            <w:r w:rsidRPr="00471927">
              <w:rPr>
                <w:sz w:val="22"/>
                <w:szCs w:val="22"/>
                <w:lang w:val="en-US"/>
              </w:rPr>
              <w:t xml:space="preserve">As At 1 July </w:t>
            </w:r>
            <w:r w:rsidR="00B62077">
              <w:rPr>
                <w:sz w:val="22"/>
                <w:szCs w:val="22"/>
                <w:lang w:val="en-US"/>
              </w:rPr>
              <w:t>(</w:t>
            </w:r>
            <w:r w:rsidR="00655E69">
              <w:rPr>
                <w:sz w:val="22"/>
                <w:szCs w:val="22"/>
                <w:lang w:val="en-US"/>
              </w:rPr>
              <w:t>Comparative period</w:t>
            </w:r>
            <w:r w:rsidR="00EF3DCB">
              <w:rPr>
                <w:sz w:val="22"/>
                <w:szCs w:val="22"/>
                <w:lang w:val="en-US"/>
              </w:rPr>
              <w:t>)</w:t>
            </w:r>
          </w:p>
        </w:tc>
        <w:tc>
          <w:tcPr>
            <w:tcW w:w="642" w:type="pct"/>
            <w:vAlign w:val="bottom"/>
          </w:tcPr>
          <w:p w14:paraId="3A174725" w14:textId="77777777" w:rsidR="00160FB3" w:rsidRPr="00471927" w:rsidRDefault="00160FB3" w:rsidP="00730FDC">
            <w:pPr>
              <w:spacing w:line="276" w:lineRule="auto"/>
              <w:jc w:val="center"/>
              <w:rPr>
                <w:sz w:val="22"/>
                <w:szCs w:val="22"/>
              </w:rPr>
            </w:pPr>
            <w:r w:rsidRPr="00471927">
              <w:rPr>
                <w:sz w:val="22"/>
                <w:szCs w:val="22"/>
              </w:rPr>
              <w:t>xxx</w:t>
            </w:r>
          </w:p>
        </w:tc>
        <w:tc>
          <w:tcPr>
            <w:tcW w:w="695" w:type="pct"/>
            <w:vAlign w:val="bottom"/>
          </w:tcPr>
          <w:p w14:paraId="2A1137DA" w14:textId="77777777" w:rsidR="00160FB3" w:rsidRPr="00471927" w:rsidRDefault="00160FB3" w:rsidP="00730FDC">
            <w:pPr>
              <w:spacing w:line="276" w:lineRule="auto"/>
              <w:jc w:val="center"/>
              <w:rPr>
                <w:sz w:val="22"/>
                <w:szCs w:val="22"/>
              </w:rPr>
            </w:pPr>
            <w:r w:rsidRPr="00471927">
              <w:rPr>
                <w:sz w:val="22"/>
                <w:szCs w:val="22"/>
              </w:rPr>
              <w:t>xxx</w:t>
            </w:r>
          </w:p>
        </w:tc>
        <w:tc>
          <w:tcPr>
            <w:tcW w:w="782" w:type="pct"/>
            <w:shd w:val="clear" w:color="auto" w:fill="auto"/>
            <w:vAlign w:val="bottom"/>
          </w:tcPr>
          <w:p w14:paraId="71985EC3" w14:textId="77777777" w:rsidR="00160FB3" w:rsidRPr="00471927" w:rsidRDefault="00160FB3" w:rsidP="00730FDC">
            <w:pPr>
              <w:spacing w:line="276" w:lineRule="auto"/>
              <w:jc w:val="center"/>
              <w:rPr>
                <w:sz w:val="22"/>
                <w:szCs w:val="22"/>
              </w:rPr>
            </w:pPr>
            <w:r w:rsidRPr="00471927">
              <w:rPr>
                <w:sz w:val="22"/>
                <w:szCs w:val="22"/>
              </w:rPr>
              <w:t>xxx</w:t>
            </w:r>
          </w:p>
        </w:tc>
        <w:tc>
          <w:tcPr>
            <w:tcW w:w="607" w:type="pct"/>
            <w:shd w:val="clear" w:color="auto" w:fill="auto"/>
            <w:vAlign w:val="bottom"/>
          </w:tcPr>
          <w:p w14:paraId="7D78645C" w14:textId="77777777" w:rsidR="00160FB3" w:rsidRPr="00471927" w:rsidRDefault="00160FB3" w:rsidP="00730FDC">
            <w:pPr>
              <w:spacing w:line="276" w:lineRule="auto"/>
              <w:jc w:val="center"/>
              <w:rPr>
                <w:sz w:val="22"/>
                <w:szCs w:val="22"/>
              </w:rPr>
            </w:pPr>
            <w:r w:rsidRPr="00471927">
              <w:rPr>
                <w:sz w:val="22"/>
                <w:szCs w:val="22"/>
              </w:rPr>
              <w:t>xxx</w:t>
            </w:r>
          </w:p>
        </w:tc>
      </w:tr>
      <w:tr w:rsidR="00160FB3" w:rsidRPr="00471927" w14:paraId="2C6396C2" w14:textId="77777777" w:rsidTr="00D8065F">
        <w:trPr>
          <w:trHeight w:val="340"/>
        </w:trPr>
        <w:tc>
          <w:tcPr>
            <w:tcW w:w="2274" w:type="pct"/>
            <w:vAlign w:val="bottom"/>
          </w:tcPr>
          <w:p w14:paraId="6D3EA9D2" w14:textId="77777777" w:rsidR="00160FB3" w:rsidRPr="00471927" w:rsidRDefault="00160FB3" w:rsidP="00730FDC">
            <w:pPr>
              <w:pStyle w:val="Header"/>
              <w:spacing w:line="276" w:lineRule="auto"/>
              <w:rPr>
                <w:sz w:val="22"/>
                <w:szCs w:val="22"/>
                <w:lang w:val="en-US"/>
              </w:rPr>
            </w:pPr>
            <w:r w:rsidRPr="00471927">
              <w:rPr>
                <w:sz w:val="22"/>
                <w:szCs w:val="22"/>
                <w:lang w:val="en-US"/>
              </w:rPr>
              <w:t>Additions</w:t>
            </w:r>
          </w:p>
        </w:tc>
        <w:tc>
          <w:tcPr>
            <w:tcW w:w="642" w:type="pct"/>
            <w:vAlign w:val="bottom"/>
          </w:tcPr>
          <w:p w14:paraId="1805CD16" w14:textId="77777777" w:rsidR="00160FB3" w:rsidRPr="00471927" w:rsidRDefault="00160FB3" w:rsidP="00730FDC">
            <w:pPr>
              <w:spacing w:line="276" w:lineRule="auto"/>
              <w:jc w:val="center"/>
              <w:rPr>
                <w:sz w:val="22"/>
                <w:szCs w:val="22"/>
              </w:rPr>
            </w:pPr>
            <w:r w:rsidRPr="00471927">
              <w:rPr>
                <w:sz w:val="22"/>
                <w:szCs w:val="22"/>
              </w:rPr>
              <w:t>xxx</w:t>
            </w:r>
          </w:p>
        </w:tc>
        <w:tc>
          <w:tcPr>
            <w:tcW w:w="695" w:type="pct"/>
            <w:vAlign w:val="bottom"/>
          </w:tcPr>
          <w:p w14:paraId="319978C5" w14:textId="77777777" w:rsidR="00160FB3" w:rsidRPr="00471927" w:rsidRDefault="00160FB3" w:rsidP="00730FDC">
            <w:pPr>
              <w:spacing w:line="276" w:lineRule="auto"/>
              <w:jc w:val="center"/>
              <w:rPr>
                <w:sz w:val="22"/>
                <w:szCs w:val="22"/>
              </w:rPr>
            </w:pPr>
            <w:r w:rsidRPr="00471927">
              <w:rPr>
                <w:sz w:val="22"/>
                <w:szCs w:val="22"/>
              </w:rPr>
              <w:t>xxx</w:t>
            </w:r>
          </w:p>
        </w:tc>
        <w:tc>
          <w:tcPr>
            <w:tcW w:w="782" w:type="pct"/>
            <w:shd w:val="clear" w:color="auto" w:fill="auto"/>
            <w:vAlign w:val="bottom"/>
          </w:tcPr>
          <w:p w14:paraId="67BAE4BF" w14:textId="77777777" w:rsidR="00160FB3" w:rsidRPr="00471927" w:rsidRDefault="00160FB3" w:rsidP="00730FDC">
            <w:pPr>
              <w:spacing w:line="276" w:lineRule="auto"/>
              <w:jc w:val="center"/>
              <w:rPr>
                <w:sz w:val="22"/>
                <w:szCs w:val="22"/>
              </w:rPr>
            </w:pPr>
            <w:r w:rsidRPr="00471927">
              <w:rPr>
                <w:sz w:val="22"/>
                <w:szCs w:val="22"/>
              </w:rPr>
              <w:t>xxx</w:t>
            </w:r>
          </w:p>
        </w:tc>
        <w:tc>
          <w:tcPr>
            <w:tcW w:w="607" w:type="pct"/>
            <w:shd w:val="clear" w:color="auto" w:fill="auto"/>
            <w:vAlign w:val="bottom"/>
          </w:tcPr>
          <w:p w14:paraId="07E662A9" w14:textId="77777777" w:rsidR="00160FB3" w:rsidRPr="00471927" w:rsidRDefault="00160FB3" w:rsidP="00730FDC">
            <w:pPr>
              <w:spacing w:line="276" w:lineRule="auto"/>
              <w:jc w:val="center"/>
              <w:rPr>
                <w:sz w:val="22"/>
                <w:szCs w:val="22"/>
              </w:rPr>
            </w:pPr>
            <w:r w:rsidRPr="00471927">
              <w:rPr>
                <w:sz w:val="22"/>
                <w:szCs w:val="22"/>
              </w:rPr>
              <w:t>xxx</w:t>
            </w:r>
          </w:p>
        </w:tc>
      </w:tr>
      <w:tr w:rsidR="00160FB3" w:rsidRPr="00471927" w14:paraId="42730310" w14:textId="77777777" w:rsidTr="00D8065F">
        <w:trPr>
          <w:trHeight w:val="340"/>
        </w:trPr>
        <w:tc>
          <w:tcPr>
            <w:tcW w:w="2274" w:type="pct"/>
            <w:vAlign w:val="bottom"/>
          </w:tcPr>
          <w:p w14:paraId="039B4E26" w14:textId="06568E26" w:rsidR="00160FB3" w:rsidRPr="00471927" w:rsidRDefault="00160FB3" w:rsidP="00730FDC">
            <w:pPr>
              <w:pStyle w:val="Header"/>
              <w:spacing w:line="276" w:lineRule="auto"/>
              <w:rPr>
                <w:sz w:val="22"/>
                <w:szCs w:val="22"/>
                <w:lang w:val="en-US"/>
              </w:rPr>
            </w:pPr>
            <w:r w:rsidRPr="00471927">
              <w:rPr>
                <w:sz w:val="22"/>
                <w:szCs w:val="22"/>
                <w:lang w:val="en-US"/>
              </w:rPr>
              <w:t>As At 30 June 20xx</w:t>
            </w:r>
            <w:r w:rsidR="00655E69">
              <w:rPr>
                <w:sz w:val="22"/>
                <w:szCs w:val="22"/>
                <w:lang w:val="en-US"/>
              </w:rPr>
              <w:t xml:space="preserve"> </w:t>
            </w:r>
            <w:r w:rsidR="00B62077">
              <w:rPr>
                <w:sz w:val="22"/>
                <w:szCs w:val="22"/>
                <w:lang w:val="en-US"/>
              </w:rPr>
              <w:t>(Comparative Period)</w:t>
            </w:r>
          </w:p>
        </w:tc>
        <w:tc>
          <w:tcPr>
            <w:tcW w:w="642" w:type="pct"/>
            <w:vAlign w:val="bottom"/>
          </w:tcPr>
          <w:p w14:paraId="7811A7B9" w14:textId="77777777" w:rsidR="00160FB3" w:rsidRPr="00471927" w:rsidRDefault="00160FB3" w:rsidP="00730FDC">
            <w:pPr>
              <w:spacing w:line="276" w:lineRule="auto"/>
              <w:jc w:val="center"/>
              <w:rPr>
                <w:sz w:val="22"/>
                <w:szCs w:val="22"/>
              </w:rPr>
            </w:pPr>
            <w:r w:rsidRPr="00471927">
              <w:rPr>
                <w:sz w:val="22"/>
                <w:szCs w:val="22"/>
              </w:rPr>
              <w:t>xxx</w:t>
            </w:r>
          </w:p>
        </w:tc>
        <w:tc>
          <w:tcPr>
            <w:tcW w:w="695" w:type="pct"/>
            <w:vAlign w:val="bottom"/>
          </w:tcPr>
          <w:p w14:paraId="585C4C95" w14:textId="77777777" w:rsidR="00160FB3" w:rsidRPr="00471927" w:rsidRDefault="00160FB3" w:rsidP="00730FDC">
            <w:pPr>
              <w:spacing w:line="276" w:lineRule="auto"/>
              <w:jc w:val="center"/>
              <w:rPr>
                <w:sz w:val="22"/>
                <w:szCs w:val="22"/>
              </w:rPr>
            </w:pPr>
            <w:r w:rsidRPr="00471927">
              <w:rPr>
                <w:sz w:val="22"/>
                <w:szCs w:val="22"/>
              </w:rPr>
              <w:t>xxx</w:t>
            </w:r>
          </w:p>
        </w:tc>
        <w:tc>
          <w:tcPr>
            <w:tcW w:w="782" w:type="pct"/>
            <w:shd w:val="clear" w:color="auto" w:fill="auto"/>
            <w:vAlign w:val="bottom"/>
          </w:tcPr>
          <w:p w14:paraId="67F2CB04" w14:textId="77777777" w:rsidR="00160FB3" w:rsidRPr="00471927" w:rsidRDefault="00160FB3" w:rsidP="00730FDC">
            <w:pPr>
              <w:spacing w:line="276" w:lineRule="auto"/>
              <w:jc w:val="center"/>
              <w:rPr>
                <w:sz w:val="22"/>
                <w:szCs w:val="22"/>
              </w:rPr>
            </w:pPr>
            <w:r w:rsidRPr="00471927">
              <w:rPr>
                <w:sz w:val="22"/>
                <w:szCs w:val="22"/>
              </w:rPr>
              <w:t>xxx</w:t>
            </w:r>
          </w:p>
        </w:tc>
        <w:tc>
          <w:tcPr>
            <w:tcW w:w="607" w:type="pct"/>
            <w:shd w:val="clear" w:color="auto" w:fill="auto"/>
            <w:vAlign w:val="bottom"/>
          </w:tcPr>
          <w:p w14:paraId="68633EF4" w14:textId="77777777" w:rsidR="00160FB3" w:rsidRPr="00471927" w:rsidRDefault="00160FB3" w:rsidP="00730FDC">
            <w:pPr>
              <w:spacing w:line="276" w:lineRule="auto"/>
              <w:jc w:val="center"/>
              <w:rPr>
                <w:sz w:val="22"/>
                <w:szCs w:val="22"/>
              </w:rPr>
            </w:pPr>
            <w:r w:rsidRPr="00471927">
              <w:rPr>
                <w:sz w:val="22"/>
                <w:szCs w:val="22"/>
              </w:rPr>
              <w:t>xxx</w:t>
            </w:r>
          </w:p>
        </w:tc>
      </w:tr>
      <w:tr w:rsidR="00160FB3" w:rsidRPr="00471927" w14:paraId="3C719A90" w14:textId="77777777" w:rsidTr="00D8065F">
        <w:trPr>
          <w:trHeight w:val="340"/>
        </w:trPr>
        <w:tc>
          <w:tcPr>
            <w:tcW w:w="2274" w:type="pct"/>
            <w:vAlign w:val="bottom"/>
          </w:tcPr>
          <w:p w14:paraId="51495048" w14:textId="77777777" w:rsidR="00160FB3" w:rsidRPr="00471927" w:rsidRDefault="00160FB3" w:rsidP="00730FDC">
            <w:pPr>
              <w:pStyle w:val="Header"/>
              <w:spacing w:line="276" w:lineRule="auto"/>
              <w:rPr>
                <w:sz w:val="22"/>
                <w:szCs w:val="22"/>
                <w:lang w:val="en-US"/>
              </w:rPr>
            </w:pPr>
            <w:r w:rsidRPr="00471927">
              <w:rPr>
                <w:sz w:val="22"/>
                <w:szCs w:val="22"/>
                <w:lang w:val="en-US"/>
              </w:rPr>
              <w:t>Additions</w:t>
            </w:r>
          </w:p>
        </w:tc>
        <w:tc>
          <w:tcPr>
            <w:tcW w:w="642" w:type="pct"/>
            <w:vAlign w:val="bottom"/>
          </w:tcPr>
          <w:p w14:paraId="0499C156" w14:textId="77777777" w:rsidR="00160FB3" w:rsidRPr="00471927" w:rsidRDefault="00160FB3" w:rsidP="00730FDC">
            <w:pPr>
              <w:spacing w:line="276" w:lineRule="auto"/>
              <w:jc w:val="center"/>
              <w:rPr>
                <w:sz w:val="22"/>
                <w:szCs w:val="22"/>
              </w:rPr>
            </w:pPr>
            <w:r w:rsidRPr="00471927">
              <w:rPr>
                <w:sz w:val="22"/>
                <w:szCs w:val="22"/>
              </w:rPr>
              <w:t>xxx</w:t>
            </w:r>
          </w:p>
        </w:tc>
        <w:tc>
          <w:tcPr>
            <w:tcW w:w="695" w:type="pct"/>
            <w:vAlign w:val="bottom"/>
          </w:tcPr>
          <w:p w14:paraId="199AB84B" w14:textId="77777777" w:rsidR="00160FB3" w:rsidRPr="00471927" w:rsidRDefault="00160FB3" w:rsidP="00730FDC">
            <w:pPr>
              <w:spacing w:line="276" w:lineRule="auto"/>
              <w:jc w:val="center"/>
              <w:rPr>
                <w:sz w:val="22"/>
                <w:szCs w:val="22"/>
              </w:rPr>
            </w:pPr>
            <w:r w:rsidRPr="00471927">
              <w:rPr>
                <w:sz w:val="22"/>
                <w:szCs w:val="22"/>
              </w:rPr>
              <w:t>xxx</w:t>
            </w:r>
          </w:p>
        </w:tc>
        <w:tc>
          <w:tcPr>
            <w:tcW w:w="782" w:type="pct"/>
            <w:shd w:val="clear" w:color="auto" w:fill="auto"/>
            <w:vAlign w:val="bottom"/>
          </w:tcPr>
          <w:p w14:paraId="5F9CC3A0" w14:textId="77777777" w:rsidR="00160FB3" w:rsidRPr="00471927" w:rsidRDefault="00160FB3" w:rsidP="00730FDC">
            <w:pPr>
              <w:spacing w:line="276" w:lineRule="auto"/>
              <w:jc w:val="center"/>
              <w:rPr>
                <w:sz w:val="22"/>
                <w:szCs w:val="22"/>
              </w:rPr>
            </w:pPr>
            <w:r w:rsidRPr="00471927">
              <w:rPr>
                <w:sz w:val="22"/>
                <w:szCs w:val="22"/>
              </w:rPr>
              <w:t>xxx</w:t>
            </w:r>
          </w:p>
        </w:tc>
        <w:tc>
          <w:tcPr>
            <w:tcW w:w="607" w:type="pct"/>
            <w:shd w:val="clear" w:color="auto" w:fill="auto"/>
            <w:vAlign w:val="bottom"/>
          </w:tcPr>
          <w:p w14:paraId="1C09BBAD" w14:textId="77777777" w:rsidR="00160FB3" w:rsidRPr="00471927" w:rsidRDefault="00160FB3" w:rsidP="00730FDC">
            <w:pPr>
              <w:spacing w:line="276" w:lineRule="auto"/>
              <w:jc w:val="center"/>
              <w:rPr>
                <w:sz w:val="22"/>
                <w:szCs w:val="22"/>
              </w:rPr>
            </w:pPr>
            <w:r w:rsidRPr="00471927">
              <w:rPr>
                <w:sz w:val="22"/>
                <w:szCs w:val="22"/>
              </w:rPr>
              <w:t>xxx</w:t>
            </w:r>
          </w:p>
        </w:tc>
      </w:tr>
      <w:tr w:rsidR="00160FB3" w:rsidRPr="00471927" w14:paraId="12F15EBA" w14:textId="77777777" w:rsidTr="00D8065F">
        <w:trPr>
          <w:trHeight w:val="340"/>
        </w:trPr>
        <w:tc>
          <w:tcPr>
            <w:tcW w:w="2274" w:type="pct"/>
            <w:vAlign w:val="bottom"/>
          </w:tcPr>
          <w:p w14:paraId="6D43616C" w14:textId="336BA74F" w:rsidR="00160FB3" w:rsidRPr="00471927" w:rsidRDefault="00160FB3" w:rsidP="00730FDC">
            <w:pPr>
              <w:pStyle w:val="Header"/>
              <w:tabs>
                <w:tab w:val="clear" w:pos="4320"/>
                <w:tab w:val="clear" w:pos="8640"/>
              </w:tabs>
              <w:spacing w:line="276" w:lineRule="auto"/>
              <w:rPr>
                <w:sz w:val="22"/>
                <w:szCs w:val="22"/>
                <w:lang w:val="en-US"/>
              </w:rPr>
            </w:pPr>
            <w:r w:rsidRPr="00471927">
              <w:rPr>
                <w:sz w:val="22"/>
                <w:szCs w:val="22"/>
                <w:lang w:val="en-US"/>
              </w:rPr>
              <w:t>As At 30 June 20xx</w:t>
            </w:r>
            <w:r w:rsidR="00F7614E">
              <w:rPr>
                <w:sz w:val="22"/>
                <w:szCs w:val="22"/>
                <w:lang w:val="en-US"/>
              </w:rPr>
              <w:t xml:space="preserve"> (Current FY)</w:t>
            </w:r>
          </w:p>
        </w:tc>
        <w:tc>
          <w:tcPr>
            <w:tcW w:w="642" w:type="pct"/>
            <w:vAlign w:val="bottom"/>
          </w:tcPr>
          <w:p w14:paraId="4CFD67A4" w14:textId="77777777" w:rsidR="00160FB3" w:rsidRPr="00471927" w:rsidRDefault="00160FB3" w:rsidP="00730FDC">
            <w:pPr>
              <w:spacing w:line="276" w:lineRule="auto"/>
              <w:jc w:val="center"/>
              <w:rPr>
                <w:b/>
                <w:sz w:val="22"/>
                <w:szCs w:val="22"/>
                <w:u w:val="single"/>
              </w:rPr>
            </w:pPr>
            <w:r w:rsidRPr="00471927">
              <w:rPr>
                <w:b/>
                <w:sz w:val="22"/>
                <w:szCs w:val="22"/>
                <w:u w:val="single"/>
              </w:rPr>
              <w:t>xxx</w:t>
            </w:r>
          </w:p>
        </w:tc>
        <w:tc>
          <w:tcPr>
            <w:tcW w:w="695" w:type="pct"/>
            <w:vAlign w:val="bottom"/>
          </w:tcPr>
          <w:p w14:paraId="307DDEB6"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c>
          <w:tcPr>
            <w:tcW w:w="782" w:type="pct"/>
            <w:shd w:val="clear" w:color="auto" w:fill="auto"/>
            <w:vAlign w:val="bottom"/>
          </w:tcPr>
          <w:p w14:paraId="67D5C7AD"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c>
          <w:tcPr>
            <w:tcW w:w="607" w:type="pct"/>
            <w:shd w:val="clear" w:color="auto" w:fill="auto"/>
            <w:vAlign w:val="bottom"/>
          </w:tcPr>
          <w:p w14:paraId="0F5A36B4"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r>
      <w:tr w:rsidR="00160FB3" w:rsidRPr="00471927" w14:paraId="4808A0DB" w14:textId="77777777" w:rsidTr="00D8065F">
        <w:trPr>
          <w:trHeight w:val="340"/>
        </w:trPr>
        <w:tc>
          <w:tcPr>
            <w:tcW w:w="2274" w:type="pct"/>
            <w:vAlign w:val="bottom"/>
          </w:tcPr>
          <w:p w14:paraId="50CBB60C" w14:textId="77777777" w:rsidR="00160FB3" w:rsidRPr="00471927" w:rsidRDefault="00160FB3" w:rsidP="00730FDC">
            <w:pPr>
              <w:pStyle w:val="Header"/>
              <w:tabs>
                <w:tab w:val="clear" w:pos="4320"/>
                <w:tab w:val="clear" w:pos="8640"/>
              </w:tabs>
              <w:spacing w:line="276" w:lineRule="auto"/>
              <w:rPr>
                <w:b/>
                <w:sz w:val="22"/>
                <w:szCs w:val="22"/>
                <w:lang w:val="en-US"/>
              </w:rPr>
            </w:pPr>
          </w:p>
        </w:tc>
        <w:tc>
          <w:tcPr>
            <w:tcW w:w="642" w:type="pct"/>
            <w:vAlign w:val="bottom"/>
          </w:tcPr>
          <w:p w14:paraId="3213D835" w14:textId="77777777" w:rsidR="00160FB3" w:rsidRPr="00471927" w:rsidRDefault="00160FB3" w:rsidP="00730FDC">
            <w:pPr>
              <w:spacing w:line="276" w:lineRule="auto"/>
              <w:jc w:val="center"/>
              <w:rPr>
                <w:sz w:val="22"/>
                <w:szCs w:val="22"/>
              </w:rPr>
            </w:pPr>
          </w:p>
        </w:tc>
        <w:tc>
          <w:tcPr>
            <w:tcW w:w="695" w:type="pct"/>
            <w:vAlign w:val="bottom"/>
          </w:tcPr>
          <w:p w14:paraId="3E5A27AB" w14:textId="77777777" w:rsidR="00160FB3" w:rsidRPr="00471927" w:rsidRDefault="00160FB3" w:rsidP="00730FDC">
            <w:pPr>
              <w:spacing w:line="276" w:lineRule="auto"/>
              <w:jc w:val="center"/>
              <w:rPr>
                <w:sz w:val="22"/>
                <w:szCs w:val="22"/>
              </w:rPr>
            </w:pPr>
          </w:p>
        </w:tc>
        <w:tc>
          <w:tcPr>
            <w:tcW w:w="782" w:type="pct"/>
            <w:shd w:val="clear" w:color="auto" w:fill="auto"/>
            <w:vAlign w:val="bottom"/>
          </w:tcPr>
          <w:p w14:paraId="23B0B0BA" w14:textId="77777777" w:rsidR="00160FB3" w:rsidRPr="00471927" w:rsidRDefault="00160FB3" w:rsidP="00730FDC">
            <w:pPr>
              <w:spacing w:line="276" w:lineRule="auto"/>
              <w:jc w:val="center"/>
              <w:rPr>
                <w:sz w:val="22"/>
                <w:szCs w:val="22"/>
              </w:rPr>
            </w:pPr>
          </w:p>
        </w:tc>
        <w:tc>
          <w:tcPr>
            <w:tcW w:w="607" w:type="pct"/>
            <w:shd w:val="clear" w:color="auto" w:fill="auto"/>
            <w:vAlign w:val="bottom"/>
          </w:tcPr>
          <w:p w14:paraId="4C788EBC" w14:textId="77777777" w:rsidR="00160FB3" w:rsidRPr="00471927" w:rsidRDefault="00160FB3" w:rsidP="00730FDC">
            <w:pPr>
              <w:spacing w:line="276" w:lineRule="auto"/>
              <w:jc w:val="center"/>
              <w:rPr>
                <w:sz w:val="22"/>
                <w:szCs w:val="22"/>
              </w:rPr>
            </w:pPr>
          </w:p>
        </w:tc>
      </w:tr>
      <w:tr w:rsidR="00160FB3" w:rsidRPr="00471927" w14:paraId="7FD10164" w14:textId="77777777" w:rsidTr="00D8065F">
        <w:trPr>
          <w:trHeight w:val="340"/>
        </w:trPr>
        <w:tc>
          <w:tcPr>
            <w:tcW w:w="2274" w:type="pct"/>
            <w:vAlign w:val="bottom"/>
          </w:tcPr>
          <w:p w14:paraId="0E0FD43E" w14:textId="77777777" w:rsidR="00160FB3" w:rsidRPr="00471927" w:rsidRDefault="00160FB3" w:rsidP="00730FDC">
            <w:pPr>
              <w:pStyle w:val="Header"/>
              <w:tabs>
                <w:tab w:val="clear" w:pos="4320"/>
                <w:tab w:val="clear" w:pos="8640"/>
              </w:tabs>
              <w:spacing w:line="276" w:lineRule="auto"/>
              <w:rPr>
                <w:b/>
                <w:sz w:val="22"/>
                <w:szCs w:val="22"/>
              </w:rPr>
            </w:pPr>
            <w:r w:rsidRPr="00471927">
              <w:rPr>
                <w:b/>
                <w:sz w:val="22"/>
                <w:szCs w:val="22"/>
                <w:lang w:val="en-US"/>
              </w:rPr>
              <w:t>Accumulated Depreciation</w:t>
            </w:r>
          </w:p>
        </w:tc>
        <w:tc>
          <w:tcPr>
            <w:tcW w:w="642" w:type="pct"/>
            <w:vAlign w:val="bottom"/>
          </w:tcPr>
          <w:p w14:paraId="104E0A78" w14:textId="77777777" w:rsidR="00160FB3" w:rsidRPr="00471927" w:rsidRDefault="00160FB3" w:rsidP="00730FDC">
            <w:pPr>
              <w:spacing w:line="276" w:lineRule="auto"/>
              <w:jc w:val="center"/>
              <w:rPr>
                <w:sz w:val="22"/>
                <w:szCs w:val="22"/>
              </w:rPr>
            </w:pPr>
          </w:p>
        </w:tc>
        <w:tc>
          <w:tcPr>
            <w:tcW w:w="695" w:type="pct"/>
            <w:vAlign w:val="bottom"/>
          </w:tcPr>
          <w:p w14:paraId="1CF45D0F" w14:textId="77777777" w:rsidR="00160FB3" w:rsidRPr="00471927" w:rsidRDefault="00160FB3" w:rsidP="00730FDC">
            <w:pPr>
              <w:spacing w:line="276" w:lineRule="auto"/>
              <w:jc w:val="center"/>
              <w:rPr>
                <w:sz w:val="22"/>
                <w:szCs w:val="22"/>
              </w:rPr>
            </w:pPr>
          </w:p>
        </w:tc>
        <w:tc>
          <w:tcPr>
            <w:tcW w:w="782" w:type="pct"/>
            <w:shd w:val="clear" w:color="auto" w:fill="auto"/>
            <w:vAlign w:val="bottom"/>
          </w:tcPr>
          <w:p w14:paraId="65A2DC84" w14:textId="77777777" w:rsidR="00160FB3" w:rsidRPr="00471927" w:rsidRDefault="00160FB3" w:rsidP="00730FDC">
            <w:pPr>
              <w:spacing w:line="276" w:lineRule="auto"/>
              <w:jc w:val="center"/>
              <w:rPr>
                <w:sz w:val="22"/>
                <w:szCs w:val="22"/>
              </w:rPr>
            </w:pPr>
          </w:p>
        </w:tc>
        <w:tc>
          <w:tcPr>
            <w:tcW w:w="607" w:type="pct"/>
            <w:shd w:val="clear" w:color="auto" w:fill="auto"/>
            <w:vAlign w:val="bottom"/>
          </w:tcPr>
          <w:p w14:paraId="33F2AC84" w14:textId="77777777" w:rsidR="00160FB3" w:rsidRPr="00471927" w:rsidRDefault="00160FB3" w:rsidP="00730FDC">
            <w:pPr>
              <w:spacing w:line="276" w:lineRule="auto"/>
              <w:jc w:val="center"/>
              <w:rPr>
                <w:sz w:val="22"/>
                <w:szCs w:val="22"/>
              </w:rPr>
            </w:pPr>
          </w:p>
        </w:tc>
      </w:tr>
      <w:tr w:rsidR="00160FB3" w:rsidRPr="00471927" w14:paraId="2045B633" w14:textId="77777777" w:rsidTr="00D8065F">
        <w:trPr>
          <w:trHeight w:val="340"/>
        </w:trPr>
        <w:tc>
          <w:tcPr>
            <w:tcW w:w="2274" w:type="pct"/>
            <w:vAlign w:val="bottom"/>
          </w:tcPr>
          <w:p w14:paraId="102F5770" w14:textId="65390F11" w:rsidR="00160FB3" w:rsidRPr="00471927" w:rsidRDefault="00160FB3" w:rsidP="00730FDC">
            <w:pPr>
              <w:pStyle w:val="Header"/>
              <w:spacing w:line="276" w:lineRule="auto"/>
              <w:rPr>
                <w:sz w:val="22"/>
                <w:szCs w:val="22"/>
                <w:lang w:val="en-US"/>
              </w:rPr>
            </w:pPr>
            <w:r w:rsidRPr="00471927">
              <w:rPr>
                <w:sz w:val="22"/>
                <w:szCs w:val="22"/>
                <w:lang w:val="en-US"/>
              </w:rPr>
              <w:t>As At 1 July 20xx</w:t>
            </w:r>
            <w:r w:rsidR="00EF3DCB">
              <w:rPr>
                <w:sz w:val="22"/>
                <w:szCs w:val="22"/>
                <w:lang w:val="en-US"/>
              </w:rPr>
              <w:t xml:space="preserve"> (Comparative period)</w:t>
            </w:r>
          </w:p>
        </w:tc>
        <w:tc>
          <w:tcPr>
            <w:tcW w:w="642" w:type="pct"/>
            <w:vAlign w:val="bottom"/>
          </w:tcPr>
          <w:p w14:paraId="033A0BC7" w14:textId="77777777" w:rsidR="00160FB3" w:rsidRPr="00471927" w:rsidRDefault="00160FB3" w:rsidP="00730FDC">
            <w:pPr>
              <w:spacing w:line="276" w:lineRule="auto"/>
              <w:jc w:val="center"/>
              <w:rPr>
                <w:sz w:val="22"/>
                <w:szCs w:val="22"/>
              </w:rPr>
            </w:pPr>
            <w:r w:rsidRPr="00471927">
              <w:rPr>
                <w:sz w:val="22"/>
                <w:szCs w:val="22"/>
              </w:rPr>
              <w:t>xxx</w:t>
            </w:r>
          </w:p>
        </w:tc>
        <w:tc>
          <w:tcPr>
            <w:tcW w:w="695" w:type="pct"/>
            <w:vAlign w:val="bottom"/>
          </w:tcPr>
          <w:p w14:paraId="64E28B96" w14:textId="77777777" w:rsidR="00160FB3" w:rsidRPr="00471927" w:rsidRDefault="00160FB3" w:rsidP="00730FDC">
            <w:pPr>
              <w:spacing w:line="276" w:lineRule="auto"/>
              <w:jc w:val="center"/>
              <w:rPr>
                <w:sz w:val="22"/>
                <w:szCs w:val="22"/>
              </w:rPr>
            </w:pPr>
            <w:r w:rsidRPr="00471927">
              <w:rPr>
                <w:sz w:val="22"/>
                <w:szCs w:val="22"/>
              </w:rPr>
              <w:t>xxx</w:t>
            </w:r>
          </w:p>
        </w:tc>
        <w:tc>
          <w:tcPr>
            <w:tcW w:w="782" w:type="pct"/>
            <w:shd w:val="clear" w:color="auto" w:fill="auto"/>
            <w:vAlign w:val="bottom"/>
          </w:tcPr>
          <w:p w14:paraId="6211DF78" w14:textId="77777777" w:rsidR="00160FB3" w:rsidRPr="00471927" w:rsidRDefault="00160FB3" w:rsidP="00730FDC">
            <w:pPr>
              <w:spacing w:line="276" w:lineRule="auto"/>
              <w:jc w:val="center"/>
              <w:rPr>
                <w:sz w:val="22"/>
                <w:szCs w:val="22"/>
              </w:rPr>
            </w:pPr>
            <w:r w:rsidRPr="00471927">
              <w:rPr>
                <w:sz w:val="22"/>
                <w:szCs w:val="22"/>
              </w:rPr>
              <w:t>xxx</w:t>
            </w:r>
          </w:p>
        </w:tc>
        <w:tc>
          <w:tcPr>
            <w:tcW w:w="607" w:type="pct"/>
            <w:shd w:val="clear" w:color="auto" w:fill="auto"/>
            <w:vAlign w:val="bottom"/>
          </w:tcPr>
          <w:p w14:paraId="62B6F79A" w14:textId="77777777" w:rsidR="00160FB3" w:rsidRPr="00471927" w:rsidRDefault="00160FB3" w:rsidP="00730FDC">
            <w:pPr>
              <w:spacing w:line="276" w:lineRule="auto"/>
              <w:jc w:val="center"/>
              <w:rPr>
                <w:sz w:val="22"/>
                <w:szCs w:val="22"/>
              </w:rPr>
            </w:pPr>
            <w:r w:rsidRPr="00471927">
              <w:rPr>
                <w:sz w:val="22"/>
                <w:szCs w:val="22"/>
              </w:rPr>
              <w:t>xxx</w:t>
            </w:r>
          </w:p>
        </w:tc>
      </w:tr>
      <w:tr w:rsidR="00160FB3" w:rsidRPr="00471927" w14:paraId="57B32F99" w14:textId="77777777" w:rsidTr="00D8065F">
        <w:trPr>
          <w:trHeight w:val="340"/>
        </w:trPr>
        <w:tc>
          <w:tcPr>
            <w:tcW w:w="2274" w:type="pct"/>
            <w:vAlign w:val="bottom"/>
          </w:tcPr>
          <w:p w14:paraId="2D6B818B" w14:textId="41FB7282" w:rsidR="00160FB3" w:rsidRPr="00471927" w:rsidRDefault="00160FB3" w:rsidP="00730FDC">
            <w:pPr>
              <w:pStyle w:val="Header"/>
              <w:spacing w:line="276" w:lineRule="auto"/>
              <w:rPr>
                <w:sz w:val="22"/>
                <w:szCs w:val="22"/>
                <w:lang w:val="en-US"/>
              </w:rPr>
            </w:pPr>
            <w:r w:rsidRPr="00471927">
              <w:rPr>
                <w:sz w:val="22"/>
                <w:szCs w:val="22"/>
                <w:lang w:val="en-US"/>
              </w:rPr>
              <w:t xml:space="preserve">Charge </w:t>
            </w:r>
            <w:r w:rsidR="00BB7643">
              <w:rPr>
                <w:sz w:val="22"/>
                <w:szCs w:val="22"/>
                <w:lang w:val="en-US"/>
              </w:rPr>
              <w:t>f</w:t>
            </w:r>
            <w:r w:rsidRPr="00471927">
              <w:rPr>
                <w:sz w:val="22"/>
                <w:szCs w:val="22"/>
                <w:lang w:val="en-US"/>
              </w:rPr>
              <w:t xml:space="preserve">or </w:t>
            </w:r>
            <w:r w:rsidR="00BB7643">
              <w:rPr>
                <w:sz w:val="22"/>
                <w:szCs w:val="22"/>
                <w:lang w:val="en-US"/>
              </w:rPr>
              <w:t>t</w:t>
            </w:r>
            <w:r w:rsidRPr="00471927">
              <w:rPr>
                <w:sz w:val="22"/>
                <w:szCs w:val="22"/>
                <w:lang w:val="en-US"/>
              </w:rPr>
              <w:t xml:space="preserve">he </w:t>
            </w:r>
            <w:r w:rsidR="00D8065F">
              <w:rPr>
                <w:sz w:val="22"/>
                <w:szCs w:val="22"/>
                <w:lang w:val="en-US"/>
              </w:rPr>
              <w:t>period</w:t>
            </w:r>
          </w:p>
        </w:tc>
        <w:tc>
          <w:tcPr>
            <w:tcW w:w="642" w:type="pct"/>
            <w:vAlign w:val="bottom"/>
          </w:tcPr>
          <w:p w14:paraId="1055821F" w14:textId="77777777" w:rsidR="00160FB3" w:rsidRPr="00471927" w:rsidRDefault="00160FB3" w:rsidP="00730FDC">
            <w:pPr>
              <w:spacing w:line="276" w:lineRule="auto"/>
              <w:jc w:val="center"/>
              <w:rPr>
                <w:sz w:val="22"/>
                <w:szCs w:val="22"/>
              </w:rPr>
            </w:pPr>
            <w:r w:rsidRPr="00471927">
              <w:rPr>
                <w:sz w:val="22"/>
                <w:szCs w:val="22"/>
              </w:rPr>
              <w:t>xxx</w:t>
            </w:r>
          </w:p>
        </w:tc>
        <w:tc>
          <w:tcPr>
            <w:tcW w:w="695" w:type="pct"/>
            <w:vAlign w:val="bottom"/>
          </w:tcPr>
          <w:p w14:paraId="3B6DA3D2" w14:textId="77777777" w:rsidR="00160FB3" w:rsidRPr="00471927" w:rsidRDefault="00160FB3" w:rsidP="00730FDC">
            <w:pPr>
              <w:spacing w:line="276" w:lineRule="auto"/>
              <w:jc w:val="center"/>
              <w:rPr>
                <w:sz w:val="22"/>
                <w:szCs w:val="22"/>
              </w:rPr>
            </w:pPr>
            <w:r w:rsidRPr="00471927">
              <w:rPr>
                <w:sz w:val="22"/>
                <w:szCs w:val="22"/>
              </w:rPr>
              <w:t>xxx</w:t>
            </w:r>
          </w:p>
        </w:tc>
        <w:tc>
          <w:tcPr>
            <w:tcW w:w="782" w:type="pct"/>
            <w:shd w:val="clear" w:color="auto" w:fill="auto"/>
            <w:vAlign w:val="bottom"/>
          </w:tcPr>
          <w:p w14:paraId="783290D8" w14:textId="77777777" w:rsidR="00160FB3" w:rsidRPr="00471927" w:rsidRDefault="00160FB3" w:rsidP="00730FDC">
            <w:pPr>
              <w:spacing w:line="276" w:lineRule="auto"/>
              <w:jc w:val="center"/>
              <w:rPr>
                <w:sz w:val="22"/>
                <w:szCs w:val="22"/>
              </w:rPr>
            </w:pPr>
            <w:r w:rsidRPr="00471927">
              <w:rPr>
                <w:sz w:val="22"/>
                <w:szCs w:val="22"/>
              </w:rPr>
              <w:t>xxx</w:t>
            </w:r>
          </w:p>
        </w:tc>
        <w:tc>
          <w:tcPr>
            <w:tcW w:w="607" w:type="pct"/>
            <w:shd w:val="clear" w:color="auto" w:fill="auto"/>
            <w:vAlign w:val="bottom"/>
          </w:tcPr>
          <w:p w14:paraId="46EB9B57" w14:textId="77777777" w:rsidR="00160FB3" w:rsidRPr="00471927" w:rsidRDefault="00160FB3" w:rsidP="00730FDC">
            <w:pPr>
              <w:spacing w:line="276" w:lineRule="auto"/>
              <w:jc w:val="center"/>
              <w:rPr>
                <w:sz w:val="22"/>
                <w:szCs w:val="22"/>
              </w:rPr>
            </w:pPr>
            <w:r w:rsidRPr="00471927">
              <w:rPr>
                <w:sz w:val="22"/>
                <w:szCs w:val="22"/>
              </w:rPr>
              <w:t>xxx</w:t>
            </w:r>
          </w:p>
        </w:tc>
      </w:tr>
      <w:tr w:rsidR="00160FB3" w:rsidRPr="00471927" w14:paraId="1D77EF62" w14:textId="77777777" w:rsidTr="00D8065F">
        <w:trPr>
          <w:trHeight w:val="340"/>
        </w:trPr>
        <w:tc>
          <w:tcPr>
            <w:tcW w:w="2274" w:type="pct"/>
            <w:vAlign w:val="bottom"/>
          </w:tcPr>
          <w:p w14:paraId="1035D601" w14:textId="0C116494" w:rsidR="00160FB3" w:rsidRPr="00471927" w:rsidRDefault="00160FB3" w:rsidP="00730FDC">
            <w:pPr>
              <w:pStyle w:val="Header"/>
              <w:spacing w:line="276" w:lineRule="auto"/>
              <w:rPr>
                <w:sz w:val="22"/>
                <w:szCs w:val="22"/>
                <w:lang w:val="en-US"/>
              </w:rPr>
            </w:pPr>
            <w:r w:rsidRPr="00471927">
              <w:rPr>
                <w:sz w:val="22"/>
                <w:szCs w:val="22"/>
                <w:lang w:val="en-US"/>
              </w:rPr>
              <w:t xml:space="preserve">As At 30 June 20xx </w:t>
            </w:r>
            <w:r w:rsidR="00D8065F">
              <w:rPr>
                <w:sz w:val="22"/>
                <w:szCs w:val="22"/>
                <w:lang w:val="en-US"/>
              </w:rPr>
              <w:t>(Comparative period))</w:t>
            </w:r>
          </w:p>
        </w:tc>
        <w:tc>
          <w:tcPr>
            <w:tcW w:w="642" w:type="pct"/>
            <w:vAlign w:val="bottom"/>
          </w:tcPr>
          <w:p w14:paraId="7C5F9A88" w14:textId="77777777" w:rsidR="00160FB3" w:rsidRPr="00471927" w:rsidRDefault="00160FB3" w:rsidP="00730FDC">
            <w:pPr>
              <w:spacing w:line="276" w:lineRule="auto"/>
              <w:jc w:val="center"/>
              <w:rPr>
                <w:sz w:val="22"/>
                <w:szCs w:val="22"/>
              </w:rPr>
            </w:pPr>
            <w:r w:rsidRPr="00471927">
              <w:rPr>
                <w:sz w:val="22"/>
                <w:szCs w:val="22"/>
              </w:rPr>
              <w:t>xxx</w:t>
            </w:r>
          </w:p>
        </w:tc>
        <w:tc>
          <w:tcPr>
            <w:tcW w:w="695" w:type="pct"/>
            <w:vAlign w:val="bottom"/>
          </w:tcPr>
          <w:p w14:paraId="7AB8601E" w14:textId="77777777" w:rsidR="00160FB3" w:rsidRPr="00471927" w:rsidRDefault="00160FB3" w:rsidP="00730FDC">
            <w:pPr>
              <w:spacing w:line="276" w:lineRule="auto"/>
              <w:jc w:val="center"/>
              <w:rPr>
                <w:sz w:val="22"/>
                <w:szCs w:val="22"/>
              </w:rPr>
            </w:pPr>
            <w:r w:rsidRPr="00471927">
              <w:rPr>
                <w:sz w:val="22"/>
                <w:szCs w:val="22"/>
              </w:rPr>
              <w:t>xxx</w:t>
            </w:r>
          </w:p>
        </w:tc>
        <w:tc>
          <w:tcPr>
            <w:tcW w:w="782" w:type="pct"/>
            <w:shd w:val="clear" w:color="auto" w:fill="auto"/>
            <w:vAlign w:val="bottom"/>
          </w:tcPr>
          <w:p w14:paraId="0E4C63C0" w14:textId="77777777" w:rsidR="00160FB3" w:rsidRPr="00471927" w:rsidRDefault="00160FB3" w:rsidP="00730FDC">
            <w:pPr>
              <w:spacing w:line="276" w:lineRule="auto"/>
              <w:jc w:val="center"/>
              <w:rPr>
                <w:sz w:val="22"/>
                <w:szCs w:val="22"/>
              </w:rPr>
            </w:pPr>
            <w:r w:rsidRPr="00471927">
              <w:rPr>
                <w:sz w:val="22"/>
                <w:szCs w:val="22"/>
              </w:rPr>
              <w:t>xxx</w:t>
            </w:r>
          </w:p>
        </w:tc>
        <w:tc>
          <w:tcPr>
            <w:tcW w:w="607" w:type="pct"/>
            <w:shd w:val="clear" w:color="auto" w:fill="auto"/>
            <w:vAlign w:val="bottom"/>
          </w:tcPr>
          <w:p w14:paraId="239B722D" w14:textId="77777777" w:rsidR="00160FB3" w:rsidRPr="00471927" w:rsidRDefault="00160FB3" w:rsidP="00730FDC">
            <w:pPr>
              <w:spacing w:line="276" w:lineRule="auto"/>
              <w:jc w:val="center"/>
              <w:rPr>
                <w:sz w:val="22"/>
                <w:szCs w:val="22"/>
              </w:rPr>
            </w:pPr>
            <w:r w:rsidRPr="00471927">
              <w:rPr>
                <w:sz w:val="22"/>
                <w:szCs w:val="22"/>
              </w:rPr>
              <w:t>xxx</w:t>
            </w:r>
          </w:p>
        </w:tc>
      </w:tr>
      <w:tr w:rsidR="00160FB3" w:rsidRPr="00471927" w14:paraId="43E9D82A" w14:textId="77777777" w:rsidTr="00D8065F">
        <w:trPr>
          <w:trHeight w:val="340"/>
        </w:trPr>
        <w:tc>
          <w:tcPr>
            <w:tcW w:w="2274" w:type="pct"/>
            <w:vAlign w:val="bottom"/>
          </w:tcPr>
          <w:p w14:paraId="1D273D93" w14:textId="39E368CD" w:rsidR="00160FB3" w:rsidRPr="00471927" w:rsidRDefault="00160FB3" w:rsidP="00730FDC">
            <w:pPr>
              <w:pStyle w:val="Header"/>
              <w:spacing w:line="276" w:lineRule="auto"/>
              <w:rPr>
                <w:sz w:val="22"/>
                <w:szCs w:val="22"/>
                <w:lang w:val="en-US"/>
              </w:rPr>
            </w:pPr>
            <w:r w:rsidRPr="00471927">
              <w:rPr>
                <w:sz w:val="22"/>
                <w:szCs w:val="22"/>
                <w:lang w:val="en-US"/>
              </w:rPr>
              <w:t xml:space="preserve">Charge </w:t>
            </w:r>
            <w:r w:rsidR="00BB7643">
              <w:rPr>
                <w:sz w:val="22"/>
                <w:szCs w:val="22"/>
                <w:lang w:val="en-US"/>
              </w:rPr>
              <w:t>f</w:t>
            </w:r>
            <w:r w:rsidRPr="00471927">
              <w:rPr>
                <w:sz w:val="22"/>
                <w:szCs w:val="22"/>
                <w:lang w:val="en-US"/>
              </w:rPr>
              <w:t xml:space="preserve">or </w:t>
            </w:r>
            <w:r w:rsidR="00BB7643">
              <w:rPr>
                <w:sz w:val="22"/>
                <w:szCs w:val="22"/>
                <w:lang w:val="en-US"/>
              </w:rPr>
              <w:t>t</w:t>
            </w:r>
            <w:r w:rsidRPr="00471927">
              <w:rPr>
                <w:sz w:val="22"/>
                <w:szCs w:val="22"/>
                <w:lang w:val="en-US"/>
              </w:rPr>
              <w:t xml:space="preserve">he </w:t>
            </w:r>
            <w:r w:rsidR="00BB7643">
              <w:rPr>
                <w:sz w:val="22"/>
                <w:szCs w:val="22"/>
                <w:lang w:val="en-US"/>
              </w:rPr>
              <w:t>period</w:t>
            </w:r>
          </w:p>
        </w:tc>
        <w:tc>
          <w:tcPr>
            <w:tcW w:w="642" w:type="pct"/>
            <w:vAlign w:val="bottom"/>
          </w:tcPr>
          <w:p w14:paraId="0571E202" w14:textId="77777777" w:rsidR="00160FB3" w:rsidRPr="00471927" w:rsidRDefault="00160FB3" w:rsidP="00730FDC">
            <w:pPr>
              <w:spacing w:line="276" w:lineRule="auto"/>
              <w:jc w:val="center"/>
              <w:rPr>
                <w:sz w:val="22"/>
                <w:szCs w:val="22"/>
              </w:rPr>
            </w:pPr>
            <w:r w:rsidRPr="00471927">
              <w:rPr>
                <w:sz w:val="22"/>
                <w:szCs w:val="22"/>
              </w:rPr>
              <w:t>xxx</w:t>
            </w:r>
          </w:p>
        </w:tc>
        <w:tc>
          <w:tcPr>
            <w:tcW w:w="695" w:type="pct"/>
            <w:vAlign w:val="bottom"/>
          </w:tcPr>
          <w:p w14:paraId="7CF823A4" w14:textId="77777777" w:rsidR="00160FB3" w:rsidRPr="00471927" w:rsidRDefault="00160FB3" w:rsidP="00730FDC">
            <w:pPr>
              <w:spacing w:line="276" w:lineRule="auto"/>
              <w:jc w:val="center"/>
              <w:rPr>
                <w:sz w:val="22"/>
                <w:szCs w:val="22"/>
              </w:rPr>
            </w:pPr>
            <w:r w:rsidRPr="00471927">
              <w:rPr>
                <w:sz w:val="22"/>
                <w:szCs w:val="22"/>
              </w:rPr>
              <w:t>xxx</w:t>
            </w:r>
          </w:p>
        </w:tc>
        <w:tc>
          <w:tcPr>
            <w:tcW w:w="782" w:type="pct"/>
            <w:shd w:val="clear" w:color="auto" w:fill="auto"/>
            <w:vAlign w:val="bottom"/>
          </w:tcPr>
          <w:p w14:paraId="567C3E44" w14:textId="77777777" w:rsidR="00160FB3" w:rsidRPr="00471927" w:rsidRDefault="00160FB3" w:rsidP="00730FDC">
            <w:pPr>
              <w:spacing w:line="276" w:lineRule="auto"/>
              <w:jc w:val="center"/>
              <w:rPr>
                <w:sz w:val="22"/>
                <w:szCs w:val="22"/>
              </w:rPr>
            </w:pPr>
            <w:r w:rsidRPr="00471927">
              <w:rPr>
                <w:sz w:val="22"/>
                <w:szCs w:val="22"/>
              </w:rPr>
              <w:t>xxx</w:t>
            </w:r>
          </w:p>
        </w:tc>
        <w:tc>
          <w:tcPr>
            <w:tcW w:w="607" w:type="pct"/>
            <w:shd w:val="clear" w:color="auto" w:fill="auto"/>
            <w:vAlign w:val="bottom"/>
          </w:tcPr>
          <w:p w14:paraId="776DA1EC" w14:textId="77777777" w:rsidR="00160FB3" w:rsidRPr="00471927" w:rsidRDefault="00160FB3" w:rsidP="00730FDC">
            <w:pPr>
              <w:spacing w:line="276" w:lineRule="auto"/>
              <w:jc w:val="center"/>
              <w:rPr>
                <w:sz w:val="22"/>
                <w:szCs w:val="22"/>
              </w:rPr>
            </w:pPr>
            <w:r w:rsidRPr="00471927">
              <w:rPr>
                <w:sz w:val="22"/>
                <w:szCs w:val="22"/>
              </w:rPr>
              <w:t>xxx</w:t>
            </w:r>
          </w:p>
        </w:tc>
      </w:tr>
      <w:tr w:rsidR="00160FB3" w:rsidRPr="00471927" w14:paraId="043CA3F9" w14:textId="77777777" w:rsidTr="00D8065F">
        <w:trPr>
          <w:trHeight w:val="340"/>
        </w:trPr>
        <w:tc>
          <w:tcPr>
            <w:tcW w:w="2274" w:type="pct"/>
            <w:vAlign w:val="bottom"/>
          </w:tcPr>
          <w:p w14:paraId="7D169FA4" w14:textId="4E975D0F" w:rsidR="00160FB3" w:rsidRPr="00471927" w:rsidRDefault="00160FB3" w:rsidP="00730FDC">
            <w:pPr>
              <w:pStyle w:val="Header"/>
              <w:tabs>
                <w:tab w:val="clear" w:pos="4320"/>
                <w:tab w:val="clear" w:pos="8640"/>
              </w:tabs>
              <w:spacing w:line="276" w:lineRule="auto"/>
              <w:rPr>
                <w:sz w:val="22"/>
                <w:szCs w:val="22"/>
                <w:lang w:val="en-US"/>
              </w:rPr>
            </w:pPr>
            <w:r w:rsidRPr="00471927">
              <w:rPr>
                <w:sz w:val="22"/>
                <w:szCs w:val="22"/>
                <w:lang w:val="en-US"/>
              </w:rPr>
              <w:t>As At 30 June 20xx</w:t>
            </w:r>
            <w:r w:rsidR="00BB7643">
              <w:rPr>
                <w:sz w:val="22"/>
                <w:szCs w:val="22"/>
                <w:lang w:val="en-US"/>
              </w:rPr>
              <w:t xml:space="preserve"> (Current FY)</w:t>
            </w:r>
          </w:p>
        </w:tc>
        <w:tc>
          <w:tcPr>
            <w:tcW w:w="642" w:type="pct"/>
            <w:vAlign w:val="bottom"/>
          </w:tcPr>
          <w:p w14:paraId="67F7555B"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c>
          <w:tcPr>
            <w:tcW w:w="695" w:type="pct"/>
            <w:vAlign w:val="bottom"/>
          </w:tcPr>
          <w:p w14:paraId="16926ACA"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c>
          <w:tcPr>
            <w:tcW w:w="782" w:type="pct"/>
            <w:shd w:val="clear" w:color="auto" w:fill="auto"/>
            <w:vAlign w:val="bottom"/>
          </w:tcPr>
          <w:p w14:paraId="0A177BFC"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c>
          <w:tcPr>
            <w:tcW w:w="607" w:type="pct"/>
            <w:shd w:val="clear" w:color="auto" w:fill="auto"/>
            <w:vAlign w:val="bottom"/>
          </w:tcPr>
          <w:p w14:paraId="41FC39A7"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r>
      <w:tr w:rsidR="00160FB3" w:rsidRPr="00471927" w14:paraId="5E661FC0" w14:textId="77777777" w:rsidTr="00D8065F">
        <w:trPr>
          <w:trHeight w:val="340"/>
        </w:trPr>
        <w:tc>
          <w:tcPr>
            <w:tcW w:w="2274" w:type="pct"/>
            <w:vAlign w:val="bottom"/>
          </w:tcPr>
          <w:p w14:paraId="256B34F1" w14:textId="77777777" w:rsidR="00160FB3" w:rsidRPr="00471927" w:rsidRDefault="00160FB3" w:rsidP="00730FDC">
            <w:pPr>
              <w:pStyle w:val="Header"/>
              <w:tabs>
                <w:tab w:val="clear" w:pos="4320"/>
                <w:tab w:val="clear" w:pos="8640"/>
              </w:tabs>
              <w:spacing w:line="276" w:lineRule="auto"/>
              <w:rPr>
                <w:sz w:val="22"/>
                <w:szCs w:val="22"/>
                <w:lang w:val="en-US"/>
              </w:rPr>
            </w:pPr>
          </w:p>
        </w:tc>
        <w:tc>
          <w:tcPr>
            <w:tcW w:w="642" w:type="pct"/>
            <w:vAlign w:val="bottom"/>
          </w:tcPr>
          <w:p w14:paraId="1CDABED8" w14:textId="77777777" w:rsidR="00160FB3" w:rsidRPr="00471927" w:rsidRDefault="00160FB3" w:rsidP="00730FDC">
            <w:pPr>
              <w:spacing w:line="276" w:lineRule="auto"/>
              <w:jc w:val="center"/>
              <w:rPr>
                <w:sz w:val="22"/>
                <w:szCs w:val="22"/>
              </w:rPr>
            </w:pPr>
          </w:p>
        </w:tc>
        <w:tc>
          <w:tcPr>
            <w:tcW w:w="695" w:type="pct"/>
            <w:vAlign w:val="bottom"/>
          </w:tcPr>
          <w:p w14:paraId="0ED82E47" w14:textId="77777777" w:rsidR="00160FB3" w:rsidRPr="00471927" w:rsidRDefault="00160FB3" w:rsidP="00730FDC">
            <w:pPr>
              <w:spacing w:line="276" w:lineRule="auto"/>
              <w:jc w:val="center"/>
              <w:rPr>
                <w:sz w:val="22"/>
                <w:szCs w:val="22"/>
              </w:rPr>
            </w:pPr>
          </w:p>
        </w:tc>
        <w:tc>
          <w:tcPr>
            <w:tcW w:w="782" w:type="pct"/>
            <w:shd w:val="clear" w:color="auto" w:fill="auto"/>
            <w:vAlign w:val="bottom"/>
          </w:tcPr>
          <w:p w14:paraId="16740A0D" w14:textId="77777777" w:rsidR="00160FB3" w:rsidRPr="00471927" w:rsidRDefault="00160FB3" w:rsidP="00730FDC">
            <w:pPr>
              <w:spacing w:line="276" w:lineRule="auto"/>
              <w:jc w:val="center"/>
              <w:rPr>
                <w:sz w:val="22"/>
                <w:szCs w:val="22"/>
              </w:rPr>
            </w:pPr>
          </w:p>
        </w:tc>
        <w:tc>
          <w:tcPr>
            <w:tcW w:w="607" w:type="pct"/>
            <w:shd w:val="clear" w:color="auto" w:fill="auto"/>
            <w:vAlign w:val="bottom"/>
          </w:tcPr>
          <w:p w14:paraId="7CB2474C" w14:textId="77777777" w:rsidR="00160FB3" w:rsidRPr="00471927" w:rsidRDefault="00160FB3" w:rsidP="00730FDC">
            <w:pPr>
              <w:spacing w:line="276" w:lineRule="auto"/>
              <w:jc w:val="center"/>
              <w:rPr>
                <w:sz w:val="22"/>
                <w:szCs w:val="22"/>
              </w:rPr>
            </w:pPr>
          </w:p>
        </w:tc>
      </w:tr>
      <w:tr w:rsidR="00160FB3" w:rsidRPr="00471927" w14:paraId="589BBB83" w14:textId="77777777" w:rsidTr="00D8065F">
        <w:trPr>
          <w:trHeight w:val="340"/>
        </w:trPr>
        <w:tc>
          <w:tcPr>
            <w:tcW w:w="2274" w:type="pct"/>
            <w:vAlign w:val="bottom"/>
          </w:tcPr>
          <w:p w14:paraId="0EDCED3B" w14:textId="77777777" w:rsidR="00160FB3" w:rsidRPr="00471927" w:rsidRDefault="00160FB3" w:rsidP="00730FDC">
            <w:pPr>
              <w:pStyle w:val="Header"/>
              <w:tabs>
                <w:tab w:val="clear" w:pos="4320"/>
                <w:tab w:val="clear" w:pos="8640"/>
              </w:tabs>
              <w:spacing w:line="276" w:lineRule="auto"/>
              <w:rPr>
                <w:b/>
                <w:sz w:val="22"/>
                <w:szCs w:val="22"/>
              </w:rPr>
            </w:pPr>
            <w:r w:rsidRPr="00471927">
              <w:rPr>
                <w:b/>
                <w:sz w:val="22"/>
                <w:szCs w:val="22"/>
                <w:lang w:val="en-US"/>
              </w:rPr>
              <w:t>Carrying Amount</w:t>
            </w:r>
          </w:p>
        </w:tc>
        <w:tc>
          <w:tcPr>
            <w:tcW w:w="642" w:type="pct"/>
            <w:vAlign w:val="bottom"/>
          </w:tcPr>
          <w:p w14:paraId="4C85BA2A" w14:textId="77777777" w:rsidR="00160FB3" w:rsidRPr="00471927" w:rsidRDefault="00160FB3" w:rsidP="00730FDC">
            <w:pPr>
              <w:spacing w:line="276" w:lineRule="auto"/>
              <w:jc w:val="center"/>
              <w:rPr>
                <w:sz w:val="22"/>
                <w:szCs w:val="22"/>
              </w:rPr>
            </w:pPr>
          </w:p>
        </w:tc>
        <w:tc>
          <w:tcPr>
            <w:tcW w:w="695" w:type="pct"/>
            <w:vAlign w:val="bottom"/>
          </w:tcPr>
          <w:p w14:paraId="4143ACE8" w14:textId="77777777" w:rsidR="00160FB3" w:rsidRPr="00471927" w:rsidRDefault="00160FB3" w:rsidP="00730FDC">
            <w:pPr>
              <w:spacing w:line="276" w:lineRule="auto"/>
              <w:jc w:val="center"/>
              <w:rPr>
                <w:sz w:val="22"/>
                <w:szCs w:val="22"/>
              </w:rPr>
            </w:pPr>
          </w:p>
        </w:tc>
        <w:tc>
          <w:tcPr>
            <w:tcW w:w="782" w:type="pct"/>
            <w:shd w:val="clear" w:color="auto" w:fill="auto"/>
            <w:vAlign w:val="bottom"/>
          </w:tcPr>
          <w:p w14:paraId="5C4D1D57" w14:textId="77777777" w:rsidR="00160FB3" w:rsidRPr="00471927" w:rsidRDefault="00160FB3" w:rsidP="00730FDC">
            <w:pPr>
              <w:spacing w:line="276" w:lineRule="auto"/>
              <w:jc w:val="center"/>
              <w:rPr>
                <w:sz w:val="22"/>
                <w:szCs w:val="22"/>
              </w:rPr>
            </w:pPr>
          </w:p>
        </w:tc>
        <w:tc>
          <w:tcPr>
            <w:tcW w:w="607" w:type="pct"/>
            <w:shd w:val="clear" w:color="auto" w:fill="auto"/>
            <w:vAlign w:val="bottom"/>
          </w:tcPr>
          <w:p w14:paraId="156B8360" w14:textId="77777777" w:rsidR="00160FB3" w:rsidRPr="00471927" w:rsidRDefault="00160FB3" w:rsidP="00730FDC">
            <w:pPr>
              <w:spacing w:line="276" w:lineRule="auto"/>
              <w:jc w:val="center"/>
              <w:rPr>
                <w:sz w:val="22"/>
                <w:szCs w:val="22"/>
              </w:rPr>
            </w:pPr>
          </w:p>
        </w:tc>
      </w:tr>
      <w:tr w:rsidR="00160FB3" w:rsidRPr="00471927" w14:paraId="75F3F339" w14:textId="77777777" w:rsidTr="00D8065F">
        <w:trPr>
          <w:trHeight w:val="340"/>
        </w:trPr>
        <w:tc>
          <w:tcPr>
            <w:tcW w:w="2274" w:type="pct"/>
            <w:vAlign w:val="bottom"/>
          </w:tcPr>
          <w:p w14:paraId="69756EEC" w14:textId="4CA948E1" w:rsidR="00160FB3" w:rsidRPr="00471927" w:rsidRDefault="00160FB3" w:rsidP="00730FDC">
            <w:pPr>
              <w:pStyle w:val="Header"/>
              <w:spacing w:line="276" w:lineRule="auto"/>
              <w:rPr>
                <w:sz w:val="22"/>
                <w:szCs w:val="22"/>
                <w:lang w:val="en-US"/>
              </w:rPr>
            </w:pPr>
            <w:r w:rsidRPr="00471927">
              <w:rPr>
                <w:sz w:val="22"/>
                <w:szCs w:val="22"/>
                <w:lang w:val="en-US"/>
              </w:rPr>
              <w:t>As At 30 June 20xx</w:t>
            </w:r>
            <w:r w:rsidR="006D3AB2">
              <w:rPr>
                <w:sz w:val="22"/>
                <w:szCs w:val="22"/>
                <w:lang w:val="en-US"/>
              </w:rPr>
              <w:t xml:space="preserve"> (Current FY)</w:t>
            </w:r>
          </w:p>
        </w:tc>
        <w:tc>
          <w:tcPr>
            <w:tcW w:w="642" w:type="pct"/>
            <w:vAlign w:val="bottom"/>
          </w:tcPr>
          <w:p w14:paraId="592D47DF"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c>
          <w:tcPr>
            <w:tcW w:w="695" w:type="pct"/>
            <w:vAlign w:val="bottom"/>
          </w:tcPr>
          <w:p w14:paraId="392B24AE"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c>
          <w:tcPr>
            <w:tcW w:w="782" w:type="pct"/>
            <w:shd w:val="clear" w:color="auto" w:fill="auto"/>
            <w:vAlign w:val="bottom"/>
          </w:tcPr>
          <w:p w14:paraId="472B0BEA"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c>
          <w:tcPr>
            <w:tcW w:w="607" w:type="pct"/>
            <w:shd w:val="clear" w:color="auto" w:fill="auto"/>
            <w:vAlign w:val="bottom"/>
          </w:tcPr>
          <w:p w14:paraId="5974EEA4"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r>
      <w:tr w:rsidR="00160FB3" w:rsidRPr="00471927" w14:paraId="3CBD65A8" w14:textId="77777777" w:rsidTr="00D8065F">
        <w:trPr>
          <w:trHeight w:val="340"/>
        </w:trPr>
        <w:tc>
          <w:tcPr>
            <w:tcW w:w="2274" w:type="pct"/>
            <w:vAlign w:val="bottom"/>
          </w:tcPr>
          <w:p w14:paraId="2AC6D642" w14:textId="153F51CD" w:rsidR="00160FB3" w:rsidRPr="00471927" w:rsidRDefault="00160FB3" w:rsidP="00730FDC">
            <w:pPr>
              <w:pStyle w:val="Header"/>
              <w:spacing w:line="276" w:lineRule="auto"/>
              <w:rPr>
                <w:sz w:val="22"/>
                <w:szCs w:val="22"/>
                <w:lang w:val="en-US"/>
              </w:rPr>
            </w:pPr>
            <w:r w:rsidRPr="00471927">
              <w:rPr>
                <w:sz w:val="22"/>
                <w:szCs w:val="22"/>
                <w:lang w:val="en-US"/>
              </w:rPr>
              <w:t>As At 30 June 20xx</w:t>
            </w:r>
            <w:r w:rsidR="006D3AB2">
              <w:rPr>
                <w:sz w:val="22"/>
                <w:szCs w:val="22"/>
                <w:lang w:val="en-US"/>
              </w:rPr>
              <w:t>. (Comparative Period)</w:t>
            </w:r>
          </w:p>
        </w:tc>
        <w:tc>
          <w:tcPr>
            <w:tcW w:w="642" w:type="pct"/>
            <w:vAlign w:val="bottom"/>
          </w:tcPr>
          <w:p w14:paraId="291661E4"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c>
          <w:tcPr>
            <w:tcW w:w="695" w:type="pct"/>
            <w:vAlign w:val="bottom"/>
          </w:tcPr>
          <w:p w14:paraId="5AB63F58"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c>
          <w:tcPr>
            <w:tcW w:w="782" w:type="pct"/>
            <w:shd w:val="clear" w:color="auto" w:fill="auto"/>
            <w:vAlign w:val="bottom"/>
          </w:tcPr>
          <w:p w14:paraId="1CA8F2CE"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c>
          <w:tcPr>
            <w:tcW w:w="607" w:type="pct"/>
            <w:shd w:val="clear" w:color="auto" w:fill="auto"/>
            <w:vAlign w:val="bottom"/>
          </w:tcPr>
          <w:p w14:paraId="18778887" w14:textId="77777777" w:rsidR="00160FB3" w:rsidRPr="00471927" w:rsidRDefault="00160FB3" w:rsidP="00730FDC">
            <w:pPr>
              <w:spacing w:line="276" w:lineRule="auto"/>
              <w:jc w:val="center"/>
              <w:rPr>
                <w:sz w:val="22"/>
                <w:szCs w:val="22"/>
                <w:u w:val="single"/>
              </w:rPr>
            </w:pPr>
            <w:r w:rsidRPr="00471927">
              <w:rPr>
                <w:sz w:val="22"/>
                <w:szCs w:val="22"/>
                <w:u w:val="single"/>
              </w:rPr>
              <w:t>xxx</w:t>
            </w:r>
          </w:p>
        </w:tc>
      </w:tr>
    </w:tbl>
    <w:p w14:paraId="6F3E8FBA" w14:textId="77777777" w:rsidR="00160FB3" w:rsidRPr="00160FB3" w:rsidRDefault="00160FB3" w:rsidP="00160FB3">
      <w:pPr>
        <w:pStyle w:val="ListParagraph"/>
        <w:spacing w:line="360" w:lineRule="auto"/>
        <w:ind w:left="360" w:right="-20"/>
        <w:jc w:val="both"/>
        <w:rPr>
          <w:b/>
          <w:bCs/>
          <w:sz w:val="22"/>
          <w:szCs w:val="22"/>
          <w:lang w:eastAsia="en-GB"/>
        </w:rPr>
      </w:pPr>
    </w:p>
    <w:p w14:paraId="702B6F0C" w14:textId="2419076C" w:rsidR="00B07AD3" w:rsidRPr="00953054" w:rsidRDefault="00B07AD3" w:rsidP="001C5DE6">
      <w:pPr>
        <w:pStyle w:val="ListParagraph"/>
        <w:numPr>
          <w:ilvl w:val="0"/>
          <w:numId w:val="42"/>
        </w:numPr>
        <w:spacing w:line="360" w:lineRule="auto"/>
        <w:ind w:right="-20"/>
        <w:jc w:val="both"/>
        <w:rPr>
          <w:b/>
          <w:bCs/>
          <w:sz w:val="22"/>
          <w:szCs w:val="22"/>
          <w:lang w:eastAsia="en-GB"/>
        </w:rPr>
      </w:pPr>
      <w:r w:rsidRPr="00953054">
        <w:rPr>
          <w:rFonts w:eastAsia="Arial"/>
          <w:b/>
          <w:bCs/>
          <w:spacing w:val="3"/>
          <w:sz w:val="22"/>
          <w:szCs w:val="22"/>
        </w:rPr>
        <w:t>Biological Assets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15"/>
        <w:gridCol w:w="1985"/>
        <w:gridCol w:w="2230"/>
      </w:tblGrid>
      <w:tr w:rsidR="00B07AD3" w:rsidRPr="00953054" w14:paraId="0FA5E50C" w14:textId="77777777" w:rsidTr="002122A0">
        <w:trPr>
          <w:trHeight w:val="340"/>
        </w:trPr>
        <w:tc>
          <w:tcPr>
            <w:tcW w:w="2666" w:type="pct"/>
            <w:shd w:val="clear" w:color="auto" w:fill="0070C0"/>
            <w:vAlign w:val="bottom"/>
            <w:hideMark/>
          </w:tcPr>
          <w:p w14:paraId="4D501213"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val="en-US"/>
              </w:rPr>
              <w:t>Description</w:t>
            </w:r>
          </w:p>
        </w:tc>
        <w:tc>
          <w:tcPr>
            <w:tcW w:w="1099" w:type="pct"/>
            <w:shd w:val="clear" w:color="auto" w:fill="0070C0"/>
            <w:noWrap/>
            <w:vAlign w:val="center"/>
            <w:hideMark/>
          </w:tcPr>
          <w:p w14:paraId="13D24057" w14:textId="77777777" w:rsidR="00B07AD3" w:rsidRPr="00953054" w:rsidRDefault="00B07AD3" w:rsidP="00296BA3">
            <w:pPr>
              <w:autoSpaceDE/>
              <w:autoSpaceDN/>
              <w:spacing w:line="276" w:lineRule="auto"/>
              <w:jc w:val="center"/>
              <w:rPr>
                <w:b/>
                <w:bCs/>
                <w:sz w:val="22"/>
                <w:szCs w:val="22"/>
                <w:lang w:val="en-US"/>
              </w:rPr>
            </w:pPr>
            <w:r w:rsidRPr="00953054">
              <w:rPr>
                <w:b/>
                <w:i/>
                <w:iCs/>
                <w:sz w:val="22"/>
                <w:szCs w:val="22"/>
                <w:lang w:val="en-US"/>
              </w:rPr>
              <w:t>Insert Current FY</w:t>
            </w:r>
          </w:p>
        </w:tc>
        <w:tc>
          <w:tcPr>
            <w:tcW w:w="1235" w:type="pct"/>
            <w:shd w:val="clear" w:color="auto" w:fill="0070C0"/>
            <w:noWrap/>
            <w:vAlign w:val="center"/>
            <w:hideMark/>
          </w:tcPr>
          <w:p w14:paraId="03FB107E" w14:textId="77777777" w:rsidR="00B07AD3" w:rsidRPr="00953054" w:rsidRDefault="00B07AD3" w:rsidP="00296BA3">
            <w:pPr>
              <w:autoSpaceDE/>
              <w:autoSpaceDN/>
              <w:spacing w:line="276" w:lineRule="auto"/>
              <w:jc w:val="center"/>
              <w:rPr>
                <w:b/>
                <w:i/>
                <w:iCs/>
                <w:sz w:val="22"/>
                <w:szCs w:val="22"/>
                <w:lang w:val="en-US"/>
              </w:rPr>
            </w:pPr>
            <w:r w:rsidRPr="00953054">
              <w:rPr>
                <w:b/>
                <w:i/>
                <w:iCs/>
                <w:sz w:val="22"/>
                <w:szCs w:val="22"/>
                <w:lang w:val="en-US"/>
              </w:rPr>
              <w:t>Opening Statement</w:t>
            </w:r>
          </w:p>
          <w:p w14:paraId="51B45ECE" w14:textId="77777777" w:rsidR="00B07AD3" w:rsidRPr="00953054" w:rsidRDefault="00B07AD3" w:rsidP="00296BA3">
            <w:pPr>
              <w:autoSpaceDE/>
              <w:autoSpaceDN/>
              <w:spacing w:line="276" w:lineRule="auto"/>
              <w:jc w:val="center"/>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B07AD3" w:rsidRPr="00953054" w14:paraId="3ADE374D" w14:textId="77777777" w:rsidTr="002122A0">
        <w:trPr>
          <w:trHeight w:val="340"/>
        </w:trPr>
        <w:tc>
          <w:tcPr>
            <w:tcW w:w="2666" w:type="pct"/>
            <w:shd w:val="clear" w:color="auto" w:fill="0070C0"/>
            <w:vAlign w:val="bottom"/>
            <w:hideMark/>
          </w:tcPr>
          <w:p w14:paraId="6A50B986" w14:textId="77777777" w:rsidR="00B07AD3" w:rsidRPr="00953054" w:rsidRDefault="00B07AD3" w:rsidP="002122A0">
            <w:pPr>
              <w:autoSpaceDE/>
              <w:autoSpaceDN/>
              <w:spacing w:line="276" w:lineRule="auto"/>
              <w:jc w:val="both"/>
              <w:rPr>
                <w:b/>
                <w:bCs/>
                <w:sz w:val="22"/>
                <w:szCs w:val="22"/>
                <w:lang w:eastAsia="en-GB"/>
              </w:rPr>
            </w:pPr>
          </w:p>
        </w:tc>
        <w:tc>
          <w:tcPr>
            <w:tcW w:w="1099" w:type="pct"/>
            <w:shd w:val="clear" w:color="auto" w:fill="0070C0"/>
            <w:noWrap/>
            <w:vAlign w:val="bottom"/>
            <w:hideMark/>
          </w:tcPr>
          <w:p w14:paraId="35EA446A"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c>
          <w:tcPr>
            <w:tcW w:w="1235" w:type="pct"/>
            <w:shd w:val="clear" w:color="auto" w:fill="0070C0"/>
            <w:noWrap/>
            <w:vAlign w:val="bottom"/>
            <w:hideMark/>
          </w:tcPr>
          <w:p w14:paraId="774F5E36"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r>
      <w:tr w:rsidR="00B07AD3" w:rsidRPr="00953054" w14:paraId="2D3B140B" w14:textId="77777777" w:rsidTr="002122A0">
        <w:trPr>
          <w:trHeight w:val="340"/>
        </w:trPr>
        <w:tc>
          <w:tcPr>
            <w:tcW w:w="2666" w:type="pct"/>
            <w:shd w:val="clear" w:color="auto" w:fill="auto"/>
            <w:noWrap/>
            <w:vAlign w:val="bottom"/>
          </w:tcPr>
          <w:p w14:paraId="79FC5E36"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Specify</w:t>
            </w:r>
          </w:p>
        </w:tc>
        <w:tc>
          <w:tcPr>
            <w:tcW w:w="1099" w:type="pct"/>
            <w:shd w:val="clear" w:color="auto" w:fill="auto"/>
            <w:noWrap/>
            <w:vAlign w:val="bottom"/>
            <w:hideMark/>
          </w:tcPr>
          <w:p w14:paraId="61B72444"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235" w:type="pct"/>
            <w:shd w:val="clear" w:color="auto" w:fill="auto"/>
            <w:noWrap/>
            <w:vAlign w:val="bottom"/>
            <w:hideMark/>
          </w:tcPr>
          <w:p w14:paraId="49F73F10"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1C68BD16" w14:textId="77777777" w:rsidTr="002122A0">
        <w:trPr>
          <w:trHeight w:val="340"/>
        </w:trPr>
        <w:tc>
          <w:tcPr>
            <w:tcW w:w="2666" w:type="pct"/>
            <w:shd w:val="clear" w:color="auto" w:fill="auto"/>
            <w:noWrap/>
            <w:vAlign w:val="bottom"/>
          </w:tcPr>
          <w:p w14:paraId="4E7CAB8F"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Specify</w:t>
            </w:r>
          </w:p>
        </w:tc>
        <w:tc>
          <w:tcPr>
            <w:tcW w:w="1099" w:type="pct"/>
            <w:shd w:val="clear" w:color="auto" w:fill="auto"/>
            <w:noWrap/>
            <w:vAlign w:val="bottom"/>
            <w:hideMark/>
          </w:tcPr>
          <w:p w14:paraId="1FCE6451"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235" w:type="pct"/>
            <w:shd w:val="clear" w:color="auto" w:fill="auto"/>
            <w:noWrap/>
            <w:vAlign w:val="bottom"/>
            <w:hideMark/>
          </w:tcPr>
          <w:p w14:paraId="4BEB4952"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3ACF8FDB" w14:textId="77777777" w:rsidTr="002122A0">
        <w:trPr>
          <w:trHeight w:val="340"/>
        </w:trPr>
        <w:tc>
          <w:tcPr>
            <w:tcW w:w="2666" w:type="pct"/>
            <w:shd w:val="clear" w:color="auto" w:fill="auto"/>
            <w:noWrap/>
            <w:vAlign w:val="bottom"/>
            <w:hideMark/>
          </w:tcPr>
          <w:p w14:paraId="39948763"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p>
        </w:tc>
        <w:tc>
          <w:tcPr>
            <w:tcW w:w="1099" w:type="pct"/>
            <w:shd w:val="clear" w:color="auto" w:fill="auto"/>
            <w:noWrap/>
            <w:vAlign w:val="bottom"/>
            <w:hideMark/>
          </w:tcPr>
          <w:p w14:paraId="121AA407"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c>
          <w:tcPr>
            <w:tcW w:w="1235" w:type="pct"/>
            <w:shd w:val="clear" w:color="auto" w:fill="auto"/>
            <w:noWrap/>
            <w:vAlign w:val="bottom"/>
            <w:hideMark/>
          </w:tcPr>
          <w:p w14:paraId="231369D3"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r>
    </w:tbl>
    <w:p w14:paraId="627DA242" w14:textId="77777777" w:rsidR="009810C6" w:rsidRPr="00844971" w:rsidRDefault="009810C6" w:rsidP="009810C6">
      <w:pPr>
        <w:rPr>
          <w:rFonts w:eastAsia="Arial"/>
          <w:i/>
          <w:iCs/>
          <w:w w:val="109"/>
        </w:rPr>
      </w:pPr>
      <w:r w:rsidRPr="00844971">
        <w:rPr>
          <w:rFonts w:eastAsia="Arial"/>
          <w:i/>
          <w:iCs/>
          <w:w w:val="109"/>
        </w:rPr>
        <w:t>(Where the entity holds leased land, it should be included here)</w:t>
      </w:r>
    </w:p>
    <w:p w14:paraId="1540655F" w14:textId="7A70EE51" w:rsidR="007C6301" w:rsidRDefault="007C6301">
      <w:pPr>
        <w:autoSpaceDE/>
        <w:autoSpaceDN/>
        <w:rPr>
          <w:b/>
          <w:sz w:val="22"/>
          <w:szCs w:val="22"/>
        </w:rPr>
      </w:pPr>
      <w:r>
        <w:rPr>
          <w:b/>
          <w:sz w:val="22"/>
          <w:szCs w:val="22"/>
        </w:rPr>
        <w:br w:type="page"/>
      </w:r>
    </w:p>
    <w:p w14:paraId="59739BBA" w14:textId="77777777" w:rsidR="009810C6" w:rsidRPr="00953054" w:rsidRDefault="009810C6" w:rsidP="00B07AD3">
      <w:pPr>
        <w:autoSpaceDE/>
        <w:autoSpaceDN/>
        <w:spacing w:line="360" w:lineRule="auto"/>
        <w:jc w:val="both"/>
        <w:rPr>
          <w:b/>
          <w:sz w:val="22"/>
          <w:szCs w:val="22"/>
        </w:rPr>
      </w:pPr>
    </w:p>
    <w:p w14:paraId="5B0FF2B4" w14:textId="77777777" w:rsidR="00B07AD3" w:rsidRPr="00953054" w:rsidRDefault="00B07AD3" w:rsidP="001C5DE6">
      <w:pPr>
        <w:pStyle w:val="ListParagraph"/>
        <w:numPr>
          <w:ilvl w:val="0"/>
          <w:numId w:val="42"/>
        </w:numPr>
        <w:spacing w:line="360" w:lineRule="auto"/>
        <w:ind w:right="-20"/>
        <w:jc w:val="both"/>
        <w:rPr>
          <w:b/>
          <w:bCs/>
          <w:sz w:val="22"/>
          <w:szCs w:val="22"/>
          <w:lang w:eastAsia="en-GB"/>
        </w:rPr>
      </w:pPr>
      <w:bookmarkStart w:id="111" w:name="_Hlk118861287"/>
      <w:r w:rsidRPr="00953054">
        <w:rPr>
          <w:rFonts w:eastAsia="Arial"/>
          <w:b/>
          <w:bCs/>
          <w:spacing w:val="3"/>
          <w:sz w:val="22"/>
          <w:szCs w:val="22"/>
        </w:rPr>
        <w:t xml:space="preserve">Trade and Other Payables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366"/>
        <w:gridCol w:w="1230"/>
        <w:gridCol w:w="940"/>
        <w:gridCol w:w="1800"/>
        <w:gridCol w:w="694"/>
      </w:tblGrid>
      <w:tr w:rsidR="00B07AD3" w:rsidRPr="00953054" w14:paraId="4E6D0ABD" w14:textId="77777777" w:rsidTr="002122A0">
        <w:trPr>
          <w:trHeight w:val="71"/>
        </w:trPr>
        <w:tc>
          <w:tcPr>
            <w:tcW w:w="2435" w:type="pct"/>
            <w:vMerge w:val="restart"/>
            <w:shd w:val="clear" w:color="auto" w:fill="0070C0"/>
            <w:vAlign w:val="center"/>
            <w:hideMark/>
          </w:tcPr>
          <w:bookmarkEnd w:id="111"/>
          <w:p w14:paraId="0DDEBA29"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val="en-US"/>
              </w:rPr>
              <w:t>Description</w:t>
            </w:r>
          </w:p>
        </w:tc>
        <w:tc>
          <w:tcPr>
            <w:tcW w:w="1252" w:type="pct"/>
            <w:gridSpan w:val="2"/>
            <w:shd w:val="clear" w:color="auto" w:fill="0070C0"/>
            <w:noWrap/>
            <w:hideMark/>
          </w:tcPr>
          <w:p w14:paraId="34987769" w14:textId="77777777" w:rsidR="00B07AD3" w:rsidRPr="00953054" w:rsidRDefault="00B07AD3" w:rsidP="00296BA3">
            <w:pPr>
              <w:autoSpaceDE/>
              <w:autoSpaceDN/>
              <w:spacing w:line="276" w:lineRule="auto"/>
              <w:jc w:val="center"/>
              <w:rPr>
                <w:b/>
                <w:bCs/>
                <w:sz w:val="22"/>
                <w:szCs w:val="22"/>
                <w:lang w:val="en-US"/>
              </w:rPr>
            </w:pPr>
            <w:r w:rsidRPr="00953054">
              <w:rPr>
                <w:b/>
                <w:bCs/>
                <w:color w:val="000000"/>
                <w:sz w:val="22"/>
                <w:szCs w:val="22"/>
                <w:lang w:val="en-US"/>
              </w:rPr>
              <w:t>Insert Current FY</w:t>
            </w:r>
          </w:p>
        </w:tc>
        <w:tc>
          <w:tcPr>
            <w:tcW w:w="1313" w:type="pct"/>
            <w:gridSpan w:val="2"/>
            <w:shd w:val="clear" w:color="auto" w:fill="0070C0"/>
            <w:noWrap/>
            <w:hideMark/>
          </w:tcPr>
          <w:p w14:paraId="5829B9AE" w14:textId="77777777" w:rsidR="00B07AD3" w:rsidRPr="00953054" w:rsidRDefault="00B07AD3" w:rsidP="00296BA3">
            <w:pPr>
              <w:autoSpaceDE/>
              <w:autoSpaceDN/>
              <w:spacing w:line="276" w:lineRule="auto"/>
              <w:jc w:val="center"/>
              <w:rPr>
                <w:b/>
                <w:i/>
                <w:iCs/>
                <w:sz w:val="22"/>
                <w:szCs w:val="22"/>
                <w:lang w:val="en-US"/>
              </w:rPr>
            </w:pPr>
            <w:r w:rsidRPr="00953054">
              <w:rPr>
                <w:b/>
                <w:i/>
                <w:iCs/>
                <w:sz w:val="22"/>
                <w:szCs w:val="22"/>
                <w:lang w:val="en-US"/>
              </w:rPr>
              <w:t>Opening Statement</w:t>
            </w:r>
          </w:p>
          <w:p w14:paraId="53C52D70" w14:textId="77777777" w:rsidR="00B07AD3" w:rsidRPr="00953054" w:rsidRDefault="00B07AD3" w:rsidP="00296BA3">
            <w:pPr>
              <w:autoSpaceDE/>
              <w:autoSpaceDN/>
              <w:spacing w:line="276" w:lineRule="auto"/>
              <w:jc w:val="center"/>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B07AD3" w:rsidRPr="00953054" w14:paraId="1E6BC0D2" w14:textId="77777777" w:rsidTr="002122A0">
        <w:trPr>
          <w:trHeight w:val="89"/>
        </w:trPr>
        <w:tc>
          <w:tcPr>
            <w:tcW w:w="2435" w:type="pct"/>
            <w:vMerge/>
            <w:shd w:val="clear" w:color="auto" w:fill="0070C0"/>
            <w:vAlign w:val="bottom"/>
            <w:hideMark/>
          </w:tcPr>
          <w:p w14:paraId="4841C176" w14:textId="77777777" w:rsidR="00B07AD3" w:rsidRPr="00953054" w:rsidRDefault="00B07AD3" w:rsidP="002122A0">
            <w:pPr>
              <w:autoSpaceDE/>
              <w:autoSpaceDN/>
              <w:spacing w:line="276" w:lineRule="auto"/>
              <w:jc w:val="both"/>
              <w:rPr>
                <w:b/>
                <w:bCs/>
                <w:sz w:val="22"/>
                <w:szCs w:val="22"/>
                <w:lang w:eastAsia="en-GB"/>
              </w:rPr>
            </w:pPr>
          </w:p>
        </w:tc>
        <w:tc>
          <w:tcPr>
            <w:tcW w:w="1252" w:type="pct"/>
            <w:gridSpan w:val="2"/>
            <w:shd w:val="clear" w:color="auto" w:fill="0070C0"/>
            <w:noWrap/>
            <w:vAlign w:val="bottom"/>
            <w:hideMark/>
          </w:tcPr>
          <w:p w14:paraId="1DA7ACAD"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c>
          <w:tcPr>
            <w:tcW w:w="1313" w:type="pct"/>
            <w:gridSpan w:val="2"/>
            <w:shd w:val="clear" w:color="auto" w:fill="0070C0"/>
            <w:noWrap/>
            <w:vAlign w:val="bottom"/>
            <w:hideMark/>
          </w:tcPr>
          <w:p w14:paraId="44983666"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r>
      <w:tr w:rsidR="00B07AD3" w:rsidRPr="00953054" w14:paraId="51681549" w14:textId="77777777" w:rsidTr="002122A0">
        <w:trPr>
          <w:trHeight w:val="71"/>
        </w:trPr>
        <w:tc>
          <w:tcPr>
            <w:tcW w:w="2435" w:type="pct"/>
            <w:shd w:val="clear" w:color="auto" w:fill="auto"/>
            <w:noWrap/>
            <w:vAlign w:val="bottom"/>
            <w:hideMark/>
          </w:tcPr>
          <w:p w14:paraId="26D102FF" w14:textId="77777777" w:rsidR="00B07AD3" w:rsidRPr="00953054" w:rsidRDefault="00B07AD3" w:rsidP="002122A0">
            <w:pPr>
              <w:autoSpaceDE/>
              <w:autoSpaceDN/>
              <w:spacing w:line="276" w:lineRule="auto"/>
              <w:jc w:val="both"/>
              <w:rPr>
                <w:sz w:val="22"/>
                <w:szCs w:val="22"/>
                <w:lang w:val="en-US"/>
              </w:rPr>
            </w:pPr>
            <w:r w:rsidRPr="00953054">
              <w:rPr>
                <w:sz w:val="22"/>
                <w:szCs w:val="22"/>
                <w:lang w:eastAsia="en-GB"/>
              </w:rPr>
              <w:t>Trade payables</w:t>
            </w:r>
          </w:p>
        </w:tc>
        <w:tc>
          <w:tcPr>
            <w:tcW w:w="1252" w:type="pct"/>
            <w:gridSpan w:val="2"/>
            <w:shd w:val="clear" w:color="auto" w:fill="auto"/>
            <w:noWrap/>
            <w:vAlign w:val="bottom"/>
            <w:hideMark/>
          </w:tcPr>
          <w:p w14:paraId="3B6CA7C9"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313" w:type="pct"/>
            <w:gridSpan w:val="2"/>
            <w:shd w:val="clear" w:color="auto" w:fill="auto"/>
            <w:noWrap/>
            <w:vAlign w:val="bottom"/>
            <w:hideMark/>
          </w:tcPr>
          <w:p w14:paraId="526D97DF"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2CD066A6" w14:textId="77777777" w:rsidTr="002122A0">
        <w:trPr>
          <w:trHeight w:val="125"/>
        </w:trPr>
        <w:tc>
          <w:tcPr>
            <w:tcW w:w="2435" w:type="pct"/>
            <w:shd w:val="clear" w:color="auto" w:fill="auto"/>
            <w:noWrap/>
            <w:vAlign w:val="bottom"/>
            <w:hideMark/>
          </w:tcPr>
          <w:p w14:paraId="2105721B" w14:textId="77777777" w:rsidR="00B07AD3" w:rsidRPr="00953054" w:rsidRDefault="00B07AD3" w:rsidP="002122A0">
            <w:pPr>
              <w:autoSpaceDE/>
              <w:autoSpaceDN/>
              <w:spacing w:line="276" w:lineRule="auto"/>
              <w:jc w:val="both"/>
              <w:rPr>
                <w:sz w:val="22"/>
                <w:szCs w:val="22"/>
                <w:lang w:val="en-US"/>
              </w:rPr>
            </w:pPr>
            <w:r w:rsidRPr="00953054">
              <w:rPr>
                <w:sz w:val="22"/>
                <w:szCs w:val="22"/>
                <w:lang w:eastAsia="en-GB"/>
              </w:rPr>
              <w:t>Payments received in advance</w:t>
            </w:r>
          </w:p>
        </w:tc>
        <w:tc>
          <w:tcPr>
            <w:tcW w:w="1252" w:type="pct"/>
            <w:gridSpan w:val="2"/>
            <w:shd w:val="clear" w:color="auto" w:fill="auto"/>
            <w:noWrap/>
            <w:vAlign w:val="bottom"/>
            <w:hideMark/>
          </w:tcPr>
          <w:p w14:paraId="68F72E74"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313" w:type="pct"/>
            <w:gridSpan w:val="2"/>
            <w:shd w:val="clear" w:color="auto" w:fill="auto"/>
            <w:noWrap/>
            <w:vAlign w:val="bottom"/>
            <w:hideMark/>
          </w:tcPr>
          <w:p w14:paraId="6DBDFE44"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09062B09" w14:textId="77777777" w:rsidTr="002122A0">
        <w:trPr>
          <w:trHeight w:val="62"/>
        </w:trPr>
        <w:tc>
          <w:tcPr>
            <w:tcW w:w="2435" w:type="pct"/>
            <w:shd w:val="clear" w:color="auto" w:fill="auto"/>
            <w:noWrap/>
            <w:vAlign w:val="bottom"/>
            <w:hideMark/>
          </w:tcPr>
          <w:p w14:paraId="51FEB004" w14:textId="77777777" w:rsidR="00B07AD3" w:rsidRPr="00953054" w:rsidRDefault="00B07AD3" w:rsidP="002122A0">
            <w:pPr>
              <w:autoSpaceDE/>
              <w:autoSpaceDN/>
              <w:spacing w:line="276" w:lineRule="auto"/>
              <w:jc w:val="both"/>
              <w:rPr>
                <w:sz w:val="22"/>
                <w:szCs w:val="22"/>
                <w:lang w:val="en-US"/>
              </w:rPr>
            </w:pPr>
            <w:r w:rsidRPr="00953054">
              <w:rPr>
                <w:sz w:val="22"/>
                <w:szCs w:val="22"/>
                <w:lang w:eastAsia="en-GB"/>
              </w:rPr>
              <w:t>Employee payables</w:t>
            </w:r>
          </w:p>
        </w:tc>
        <w:tc>
          <w:tcPr>
            <w:tcW w:w="1252" w:type="pct"/>
            <w:gridSpan w:val="2"/>
            <w:shd w:val="clear" w:color="auto" w:fill="auto"/>
            <w:noWrap/>
            <w:vAlign w:val="bottom"/>
            <w:hideMark/>
          </w:tcPr>
          <w:p w14:paraId="32B36EC2"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313" w:type="pct"/>
            <w:gridSpan w:val="2"/>
            <w:shd w:val="clear" w:color="auto" w:fill="auto"/>
            <w:noWrap/>
            <w:vAlign w:val="bottom"/>
            <w:hideMark/>
          </w:tcPr>
          <w:p w14:paraId="28ACD222"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49628234" w14:textId="77777777" w:rsidTr="002122A0">
        <w:trPr>
          <w:trHeight w:val="107"/>
        </w:trPr>
        <w:tc>
          <w:tcPr>
            <w:tcW w:w="2435" w:type="pct"/>
            <w:shd w:val="clear" w:color="auto" w:fill="auto"/>
            <w:noWrap/>
            <w:vAlign w:val="bottom"/>
            <w:hideMark/>
          </w:tcPr>
          <w:p w14:paraId="4CADB316" w14:textId="77777777" w:rsidR="00B07AD3" w:rsidRPr="00953054" w:rsidRDefault="00B07AD3" w:rsidP="002122A0">
            <w:pPr>
              <w:autoSpaceDE/>
              <w:autoSpaceDN/>
              <w:spacing w:line="276" w:lineRule="auto"/>
              <w:jc w:val="both"/>
              <w:rPr>
                <w:sz w:val="22"/>
                <w:szCs w:val="22"/>
                <w:lang w:val="en-US"/>
              </w:rPr>
            </w:pPr>
            <w:r w:rsidRPr="00953054">
              <w:rPr>
                <w:sz w:val="22"/>
                <w:szCs w:val="22"/>
                <w:lang w:eastAsia="en-GB"/>
              </w:rPr>
              <w:t>Third-party payments</w:t>
            </w:r>
          </w:p>
        </w:tc>
        <w:tc>
          <w:tcPr>
            <w:tcW w:w="1252" w:type="pct"/>
            <w:gridSpan w:val="2"/>
            <w:shd w:val="clear" w:color="auto" w:fill="auto"/>
            <w:noWrap/>
            <w:vAlign w:val="bottom"/>
            <w:hideMark/>
          </w:tcPr>
          <w:p w14:paraId="3EBC4363"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313" w:type="pct"/>
            <w:gridSpan w:val="2"/>
            <w:shd w:val="clear" w:color="auto" w:fill="auto"/>
            <w:noWrap/>
            <w:vAlign w:val="bottom"/>
            <w:hideMark/>
          </w:tcPr>
          <w:p w14:paraId="5771F21F"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6EAF6789" w14:textId="77777777" w:rsidTr="002122A0">
        <w:trPr>
          <w:trHeight w:val="58"/>
        </w:trPr>
        <w:tc>
          <w:tcPr>
            <w:tcW w:w="2435" w:type="pct"/>
            <w:shd w:val="clear" w:color="auto" w:fill="auto"/>
            <w:noWrap/>
            <w:vAlign w:val="bottom"/>
            <w:hideMark/>
          </w:tcPr>
          <w:p w14:paraId="6329D0CB"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Other payables</w:t>
            </w:r>
          </w:p>
        </w:tc>
        <w:tc>
          <w:tcPr>
            <w:tcW w:w="1252" w:type="pct"/>
            <w:gridSpan w:val="2"/>
            <w:shd w:val="clear" w:color="auto" w:fill="auto"/>
            <w:noWrap/>
            <w:vAlign w:val="bottom"/>
            <w:hideMark/>
          </w:tcPr>
          <w:p w14:paraId="563BD5A9"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313" w:type="pct"/>
            <w:gridSpan w:val="2"/>
            <w:shd w:val="clear" w:color="auto" w:fill="auto"/>
            <w:noWrap/>
            <w:vAlign w:val="bottom"/>
            <w:hideMark/>
          </w:tcPr>
          <w:p w14:paraId="50808D09"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1D7DEDF1" w14:textId="77777777" w:rsidTr="002122A0">
        <w:trPr>
          <w:trHeight w:val="98"/>
        </w:trPr>
        <w:tc>
          <w:tcPr>
            <w:tcW w:w="2435" w:type="pct"/>
            <w:shd w:val="clear" w:color="auto" w:fill="auto"/>
            <w:noWrap/>
            <w:vAlign w:val="bottom"/>
            <w:hideMark/>
          </w:tcPr>
          <w:p w14:paraId="5A23E7BB"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trade</w:t>
            </w:r>
            <w:r w:rsidRPr="00953054">
              <w:rPr>
                <w:sz w:val="22"/>
                <w:szCs w:val="22"/>
                <w:lang w:eastAsia="en-GB"/>
              </w:rPr>
              <w:t xml:space="preserve"> </w:t>
            </w:r>
            <w:r w:rsidRPr="00953054">
              <w:rPr>
                <w:b/>
                <w:bCs/>
                <w:sz w:val="22"/>
                <w:szCs w:val="22"/>
                <w:lang w:eastAsia="en-GB"/>
              </w:rPr>
              <w:t>and</w:t>
            </w:r>
            <w:r w:rsidRPr="00953054">
              <w:rPr>
                <w:sz w:val="22"/>
                <w:szCs w:val="22"/>
                <w:lang w:eastAsia="en-GB"/>
              </w:rPr>
              <w:t xml:space="preserve"> </w:t>
            </w:r>
            <w:r w:rsidRPr="00953054">
              <w:rPr>
                <w:b/>
                <w:bCs/>
                <w:sz w:val="22"/>
                <w:szCs w:val="22"/>
                <w:lang w:eastAsia="en-GB"/>
              </w:rPr>
              <w:t>other</w:t>
            </w:r>
            <w:r w:rsidRPr="00953054">
              <w:rPr>
                <w:sz w:val="22"/>
                <w:szCs w:val="22"/>
                <w:lang w:eastAsia="en-GB"/>
              </w:rPr>
              <w:t xml:space="preserve"> </w:t>
            </w:r>
            <w:r w:rsidRPr="00953054">
              <w:rPr>
                <w:b/>
                <w:bCs/>
                <w:sz w:val="22"/>
                <w:szCs w:val="22"/>
                <w:lang w:eastAsia="en-GB"/>
              </w:rPr>
              <w:t>payables</w:t>
            </w:r>
          </w:p>
        </w:tc>
        <w:tc>
          <w:tcPr>
            <w:tcW w:w="1252" w:type="pct"/>
            <w:gridSpan w:val="2"/>
            <w:shd w:val="clear" w:color="auto" w:fill="auto"/>
            <w:noWrap/>
            <w:vAlign w:val="bottom"/>
            <w:hideMark/>
          </w:tcPr>
          <w:p w14:paraId="2E7DDF9B"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c>
          <w:tcPr>
            <w:tcW w:w="1313" w:type="pct"/>
            <w:gridSpan w:val="2"/>
            <w:shd w:val="clear" w:color="auto" w:fill="auto"/>
            <w:noWrap/>
            <w:vAlign w:val="bottom"/>
            <w:hideMark/>
          </w:tcPr>
          <w:p w14:paraId="2DF7FBA6"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r>
      <w:tr w:rsidR="00B07AD3" w:rsidRPr="00953054" w14:paraId="34437786" w14:textId="77777777" w:rsidTr="002122A0">
        <w:trPr>
          <w:trHeight w:val="98"/>
        </w:trPr>
        <w:tc>
          <w:tcPr>
            <w:tcW w:w="2435" w:type="pct"/>
            <w:shd w:val="clear" w:color="auto" w:fill="auto"/>
            <w:noWrap/>
            <w:vAlign w:val="bottom"/>
          </w:tcPr>
          <w:p w14:paraId="031DF9D7" w14:textId="77777777" w:rsidR="00B07AD3" w:rsidRPr="00953054" w:rsidRDefault="00B07AD3" w:rsidP="002122A0">
            <w:pPr>
              <w:autoSpaceDE/>
              <w:autoSpaceDN/>
              <w:spacing w:line="276" w:lineRule="auto"/>
              <w:jc w:val="both"/>
              <w:rPr>
                <w:b/>
                <w:bCs/>
                <w:sz w:val="22"/>
                <w:szCs w:val="22"/>
                <w:lang w:eastAsia="en-GB"/>
              </w:rPr>
            </w:pPr>
          </w:p>
        </w:tc>
        <w:tc>
          <w:tcPr>
            <w:tcW w:w="1252" w:type="pct"/>
            <w:gridSpan w:val="2"/>
            <w:shd w:val="clear" w:color="auto" w:fill="auto"/>
            <w:noWrap/>
            <w:vAlign w:val="bottom"/>
          </w:tcPr>
          <w:p w14:paraId="300664EE" w14:textId="77777777" w:rsidR="00B07AD3" w:rsidRPr="00953054" w:rsidRDefault="00B07AD3" w:rsidP="00296BA3">
            <w:pPr>
              <w:autoSpaceDE/>
              <w:autoSpaceDN/>
              <w:spacing w:line="276" w:lineRule="auto"/>
              <w:jc w:val="center"/>
              <w:rPr>
                <w:b/>
                <w:bCs/>
                <w:sz w:val="22"/>
                <w:szCs w:val="22"/>
                <w:lang w:val="en-US"/>
              </w:rPr>
            </w:pPr>
          </w:p>
        </w:tc>
        <w:tc>
          <w:tcPr>
            <w:tcW w:w="1313" w:type="pct"/>
            <w:gridSpan w:val="2"/>
            <w:shd w:val="clear" w:color="auto" w:fill="auto"/>
            <w:noWrap/>
            <w:vAlign w:val="bottom"/>
          </w:tcPr>
          <w:p w14:paraId="005ABE4E" w14:textId="77777777" w:rsidR="00B07AD3" w:rsidRPr="00953054" w:rsidRDefault="00B07AD3" w:rsidP="00296BA3">
            <w:pPr>
              <w:autoSpaceDE/>
              <w:autoSpaceDN/>
              <w:spacing w:line="276" w:lineRule="auto"/>
              <w:jc w:val="center"/>
              <w:rPr>
                <w:b/>
                <w:bCs/>
                <w:sz w:val="22"/>
                <w:szCs w:val="22"/>
                <w:lang w:val="en-US"/>
              </w:rPr>
            </w:pPr>
          </w:p>
        </w:tc>
      </w:tr>
      <w:tr w:rsidR="00B07AD3" w:rsidRPr="00953054" w14:paraId="282EAA90" w14:textId="77777777" w:rsidTr="002122A0">
        <w:trPr>
          <w:trHeight w:val="342"/>
        </w:trPr>
        <w:tc>
          <w:tcPr>
            <w:tcW w:w="2435" w:type="pct"/>
            <w:shd w:val="clear" w:color="auto" w:fill="auto"/>
            <w:noWrap/>
            <w:vAlign w:val="bottom"/>
          </w:tcPr>
          <w:p w14:paraId="1B4D2A92" w14:textId="77777777" w:rsidR="00B07AD3" w:rsidRPr="00953054" w:rsidRDefault="00B07AD3" w:rsidP="002122A0">
            <w:pPr>
              <w:autoSpaceDE/>
              <w:autoSpaceDN/>
              <w:spacing w:line="276" w:lineRule="auto"/>
              <w:jc w:val="both"/>
              <w:rPr>
                <w:b/>
                <w:bCs/>
                <w:sz w:val="22"/>
                <w:szCs w:val="22"/>
                <w:lang w:eastAsia="en-GB"/>
              </w:rPr>
            </w:pPr>
            <w:r w:rsidRPr="00953054">
              <w:rPr>
                <w:b/>
                <w:bCs/>
                <w:color w:val="231F20"/>
                <w:sz w:val="22"/>
                <w:szCs w:val="22"/>
                <w:lang w:eastAsia="en-GB"/>
              </w:rPr>
              <w:t>Ageing analysis: (Trade and other payables)</w:t>
            </w:r>
          </w:p>
        </w:tc>
        <w:tc>
          <w:tcPr>
            <w:tcW w:w="709" w:type="pct"/>
            <w:shd w:val="clear" w:color="auto" w:fill="auto"/>
            <w:noWrap/>
            <w:vAlign w:val="bottom"/>
          </w:tcPr>
          <w:p w14:paraId="7A66F190" w14:textId="381B8C64" w:rsidR="00B07AD3" w:rsidRPr="00953054" w:rsidRDefault="00B07AD3" w:rsidP="00296BA3">
            <w:pPr>
              <w:autoSpaceDE/>
              <w:autoSpaceDN/>
              <w:spacing w:line="276" w:lineRule="auto"/>
              <w:jc w:val="center"/>
              <w:rPr>
                <w:b/>
                <w:bCs/>
                <w:sz w:val="22"/>
                <w:szCs w:val="22"/>
                <w:lang w:val="en-US"/>
              </w:rPr>
            </w:pPr>
            <w:r w:rsidRPr="00953054">
              <w:rPr>
                <w:rStyle w:val="normaltextrun"/>
                <w:bCs/>
                <w:color w:val="000000"/>
                <w:sz w:val="22"/>
                <w:szCs w:val="22"/>
                <w:shd w:val="clear" w:color="auto" w:fill="FFFFFF"/>
              </w:rPr>
              <w:t>Current FY</w:t>
            </w:r>
          </w:p>
        </w:tc>
        <w:tc>
          <w:tcPr>
            <w:tcW w:w="543" w:type="pct"/>
            <w:shd w:val="clear" w:color="auto" w:fill="auto"/>
            <w:vAlign w:val="bottom"/>
          </w:tcPr>
          <w:p w14:paraId="5A4E08F0" w14:textId="13E5A37C" w:rsidR="00B07AD3" w:rsidRPr="00953054" w:rsidRDefault="00B07AD3" w:rsidP="00296BA3">
            <w:pPr>
              <w:autoSpaceDE/>
              <w:autoSpaceDN/>
              <w:spacing w:line="276" w:lineRule="auto"/>
              <w:jc w:val="center"/>
              <w:rPr>
                <w:b/>
                <w:bCs/>
                <w:sz w:val="22"/>
                <w:szCs w:val="22"/>
                <w:lang w:val="en-US"/>
              </w:rPr>
            </w:pPr>
            <w:r w:rsidRPr="00953054">
              <w:rPr>
                <w:rStyle w:val="normaltextrun"/>
                <w:bCs/>
                <w:color w:val="000000"/>
                <w:sz w:val="22"/>
                <w:szCs w:val="22"/>
                <w:shd w:val="clear" w:color="auto" w:fill="FFFFFF"/>
              </w:rPr>
              <w:t>% of the Total</w:t>
            </w:r>
          </w:p>
        </w:tc>
        <w:tc>
          <w:tcPr>
            <w:tcW w:w="906" w:type="pct"/>
            <w:shd w:val="clear" w:color="auto" w:fill="auto"/>
            <w:noWrap/>
            <w:vAlign w:val="bottom"/>
          </w:tcPr>
          <w:p w14:paraId="7EB9C11E" w14:textId="77777777" w:rsidR="00B07AD3" w:rsidRPr="00953054" w:rsidRDefault="00B07AD3" w:rsidP="00296BA3">
            <w:pPr>
              <w:autoSpaceDE/>
              <w:autoSpaceDN/>
              <w:spacing w:line="276" w:lineRule="auto"/>
              <w:jc w:val="center"/>
              <w:rPr>
                <w:b/>
                <w:bCs/>
                <w:sz w:val="22"/>
                <w:szCs w:val="22"/>
                <w:lang w:val="en-US"/>
              </w:rPr>
            </w:pPr>
            <w:r>
              <w:rPr>
                <w:b/>
                <w:bCs/>
                <w:sz w:val="22"/>
                <w:szCs w:val="22"/>
                <w:lang w:val="en-US"/>
              </w:rPr>
              <w:t>Opening balance</w:t>
            </w:r>
          </w:p>
        </w:tc>
        <w:tc>
          <w:tcPr>
            <w:tcW w:w="408" w:type="pct"/>
            <w:shd w:val="clear" w:color="auto" w:fill="auto"/>
            <w:vAlign w:val="bottom"/>
          </w:tcPr>
          <w:p w14:paraId="37328540" w14:textId="6BBD86A3" w:rsidR="00B07AD3" w:rsidRPr="00953054" w:rsidRDefault="00B07AD3" w:rsidP="00296BA3">
            <w:pPr>
              <w:autoSpaceDE/>
              <w:autoSpaceDN/>
              <w:spacing w:line="276" w:lineRule="auto"/>
              <w:jc w:val="center"/>
              <w:rPr>
                <w:b/>
                <w:bCs/>
                <w:sz w:val="22"/>
                <w:szCs w:val="22"/>
                <w:lang w:val="en-US"/>
              </w:rPr>
            </w:pPr>
            <w:r w:rsidRPr="00953054">
              <w:rPr>
                <w:rStyle w:val="normaltextrun"/>
                <w:bCs/>
                <w:color w:val="000000"/>
                <w:sz w:val="22"/>
                <w:szCs w:val="22"/>
                <w:shd w:val="clear" w:color="auto" w:fill="FFFFFF"/>
              </w:rPr>
              <w:t>% of the Total</w:t>
            </w:r>
          </w:p>
        </w:tc>
      </w:tr>
      <w:tr w:rsidR="00B07AD3" w:rsidRPr="00953054" w14:paraId="4895FBFE" w14:textId="77777777" w:rsidTr="002122A0">
        <w:trPr>
          <w:trHeight w:val="342"/>
        </w:trPr>
        <w:tc>
          <w:tcPr>
            <w:tcW w:w="2435" w:type="pct"/>
            <w:shd w:val="clear" w:color="auto" w:fill="auto"/>
            <w:noWrap/>
            <w:vAlign w:val="bottom"/>
          </w:tcPr>
          <w:p w14:paraId="215226A3" w14:textId="77777777" w:rsidR="00B07AD3" w:rsidRPr="00953054" w:rsidRDefault="00B07AD3" w:rsidP="002122A0">
            <w:pPr>
              <w:autoSpaceDE/>
              <w:autoSpaceDN/>
              <w:spacing w:line="276" w:lineRule="auto"/>
              <w:jc w:val="both"/>
              <w:rPr>
                <w:b/>
                <w:bCs/>
                <w:sz w:val="22"/>
                <w:szCs w:val="22"/>
                <w:lang w:eastAsia="en-GB"/>
              </w:rPr>
            </w:pPr>
            <w:r w:rsidRPr="00953054">
              <w:rPr>
                <w:color w:val="231F20"/>
                <w:sz w:val="22"/>
                <w:szCs w:val="22"/>
                <w:lang w:eastAsia="en-GB"/>
              </w:rPr>
              <w:t>Under one year</w:t>
            </w:r>
          </w:p>
        </w:tc>
        <w:tc>
          <w:tcPr>
            <w:tcW w:w="709" w:type="pct"/>
            <w:shd w:val="clear" w:color="auto" w:fill="auto"/>
            <w:noWrap/>
          </w:tcPr>
          <w:p w14:paraId="67A10A43" w14:textId="77777777" w:rsidR="00B07AD3" w:rsidRPr="00953054" w:rsidRDefault="00B07AD3" w:rsidP="00296BA3">
            <w:pPr>
              <w:autoSpaceDE/>
              <w:autoSpaceDN/>
              <w:spacing w:line="276" w:lineRule="auto"/>
              <w:jc w:val="center"/>
              <w:rPr>
                <w:b/>
                <w:bCs/>
                <w:sz w:val="22"/>
                <w:szCs w:val="22"/>
                <w:lang w:val="en-US"/>
              </w:rPr>
            </w:pPr>
            <w:r w:rsidRPr="00953054">
              <w:rPr>
                <w:sz w:val="22"/>
                <w:szCs w:val="22"/>
                <w:lang w:val="en-US"/>
              </w:rPr>
              <w:t>xxx</w:t>
            </w:r>
          </w:p>
        </w:tc>
        <w:tc>
          <w:tcPr>
            <w:tcW w:w="543" w:type="pct"/>
            <w:shd w:val="clear" w:color="auto" w:fill="auto"/>
          </w:tcPr>
          <w:p w14:paraId="28139E62"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w:t>
            </w:r>
          </w:p>
        </w:tc>
        <w:tc>
          <w:tcPr>
            <w:tcW w:w="906" w:type="pct"/>
            <w:shd w:val="clear" w:color="auto" w:fill="auto"/>
            <w:noWrap/>
          </w:tcPr>
          <w:p w14:paraId="13AFDA9D" w14:textId="77777777" w:rsidR="00B07AD3" w:rsidRPr="00953054" w:rsidRDefault="00B07AD3" w:rsidP="00296BA3">
            <w:pPr>
              <w:autoSpaceDE/>
              <w:autoSpaceDN/>
              <w:spacing w:line="276" w:lineRule="auto"/>
              <w:jc w:val="center"/>
              <w:rPr>
                <w:b/>
                <w:bCs/>
                <w:sz w:val="22"/>
                <w:szCs w:val="22"/>
                <w:lang w:val="en-US"/>
              </w:rPr>
            </w:pPr>
            <w:r w:rsidRPr="00953054">
              <w:rPr>
                <w:sz w:val="22"/>
                <w:szCs w:val="22"/>
                <w:lang w:val="en-US"/>
              </w:rPr>
              <w:t>xxx</w:t>
            </w:r>
          </w:p>
        </w:tc>
        <w:tc>
          <w:tcPr>
            <w:tcW w:w="408" w:type="pct"/>
            <w:shd w:val="clear" w:color="auto" w:fill="auto"/>
          </w:tcPr>
          <w:p w14:paraId="5C6277AC" w14:textId="77777777" w:rsidR="00B07AD3" w:rsidRPr="00953054" w:rsidRDefault="00B07AD3" w:rsidP="00296BA3">
            <w:pPr>
              <w:autoSpaceDE/>
              <w:autoSpaceDN/>
              <w:spacing w:line="276" w:lineRule="auto"/>
              <w:jc w:val="center"/>
              <w:rPr>
                <w:b/>
                <w:bCs/>
                <w:sz w:val="22"/>
                <w:szCs w:val="22"/>
                <w:lang w:val="en-US"/>
              </w:rPr>
            </w:pPr>
            <w:r w:rsidRPr="00953054">
              <w:rPr>
                <w:sz w:val="22"/>
                <w:szCs w:val="22"/>
                <w:lang w:val="en-US"/>
              </w:rPr>
              <w:t>%</w:t>
            </w:r>
          </w:p>
        </w:tc>
      </w:tr>
      <w:tr w:rsidR="00B07AD3" w:rsidRPr="00953054" w14:paraId="3A1F26B2" w14:textId="77777777" w:rsidTr="002122A0">
        <w:trPr>
          <w:trHeight w:val="342"/>
        </w:trPr>
        <w:tc>
          <w:tcPr>
            <w:tcW w:w="2435" w:type="pct"/>
            <w:shd w:val="clear" w:color="auto" w:fill="auto"/>
            <w:noWrap/>
            <w:vAlign w:val="bottom"/>
          </w:tcPr>
          <w:p w14:paraId="3CF11870" w14:textId="77777777" w:rsidR="00B07AD3" w:rsidRPr="00953054" w:rsidRDefault="00B07AD3" w:rsidP="002122A0">
            <w:pPr>
              <w:autoSpaceDE/>
              <w:autoSpaceDN/>
              <w:spacing w:line="276" w:lineRule="auto"/>
              <w:jc w:val="both"/>
              <w:rPr>
                <w:b/>
                <w:bCs/>
                <w:sz w:val="22"/>
                <w:szCs w:val="22"/>
                <w:lang w:eastAsia="en-GB"/>
              </w:rPr>
            </w:pPr>
            <w:r w:rsidRPr="00953054">
              <w:rPr>
                <w:color w:val="231F20"/>
                <w:sz w:val="22"/>
                <w:szCs w:val="22"/>
                <w:lang w:eastAsia="en-GB"/>
              </w:rPr>
              <w:t>1-2 years</w:t>
            </w:r>
          </w:p>
        </w:tc>
        <w:tc>
          <w:tcPr>
            <w:tcW w:w="709" w:type="pct"/>
            <w:shd w:val="clear" w:color="auto" w:fill="auto"/>
            <w:noWrap/>
          </w:tcPr>
          <w:p w14:paraId="08436060" w14:textId="77777777" w:rsidR="00B07AD3" w:rsidRPr="00953054" w:rsidRDefault="00B07AD3" w:rsidP="00296BA3">
            <w:pPr>
              <w:autoSpaceDE/>
              <w:autoSpaceDN/>
              <w:spacing w:line="276" w:lineRule="auto"/>
              <w:jc w:val="center"/>
              <w:rPr>
                <w:b/>
                <w:bCs/>
                <w:sz w:val="22"/>
                <w:szCs w:val="22"/>
                <w:lang w:val="en-US"/>
              </w:rPr>
            </w:pPr>
            <w:r w:rsidRPr="00953054">
              <w:rPr>
                <w:sz w:val="22"/>
                <w:szCs w:val="22"/>
                <w:lang w:val="en-US"/>
              </w:rPr>
              <w:t>xxx</w:t>
            </w:r>
          </w:p>
        </w:tc>
        <w:tc>
          <w:tcPr>
            <w:tcW w:w="543" w:type="pct"/>
            <w:shd w:val="clear" w:color="auto" w:fill="auto"/>
          </w:tcPr>
          <w:p w14:paraId="1BD4F4A1"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w:t>
            </w:r>
          </w:p>
        </w:tc>
        <w:tc>
          <w:tcPr>
            <w:tcW w:w="906" w:type="pct"/>
            <w:shd w:val="clear" w:color="auto" w:fill="auto"/>
            <w:noWrap/>
          </w:tcPr>
          <w:p w14:paraId="53B98F57" w14:textId="77777777" w:rsidR="00B07AD3" w:rsidRPr="00953054" w:rsidRDefault="00B07AD3" w:rsidP="00296BA3">
            <w:pPr>
              <w:autoSpaceDE/>
              <w:autoSpaceDN/>
              <w:spacing w:line="276" w:lineRule="auto"/>
              <w:jc w:val="center"/>
              <w:rPr>
                <w:b/>
                <w:bCs/>
                <w:sz w:val="22"/>
                <w:szCs w:val="22"/>
                <w:lang w:val="en-US"/>
              </w:rPr>
            </w:pPr>
            <w:r w:rsidRPr="00953054">
              <w:rPr>
                <w:sz w:val="22"/>
                <w:szCs w:val="22"/>
                <w:lang w:val="en-US"/>
              </w:rPr>
              <w:t>xxx</w:t>
            </w:r>
          </w:p>
        </w:tc>
        <w:tc>
          <w:tcPr>
            <w:tcW w:w="408" w:type="pct"/>
            <w:shd w:val="clear" w:color="auto" w:fill="auto"/>
          </w:tcPr>
          <w:p w14:paraId="10BCE80E" w14:textId="77777777" w:rsidR="00B07AD3" w:rsidRPr="00953054" w:rsidRDefault="00B07AD3" w:rsidP="00296BA3">
            <w:pPr>
              <w:autoSpaceDE/>
              <w:autoSpaceDN/>
              <w:spacing w:line="276" w:lineRule="auto"/>
              <w:jc w:val="center"/>
              <w:rPr>
                <w:b/>
                <w:bCs/>
                <w:sz w:val="22"/>
                <w:szCs w:val="22"/>
                <w:lang w:val="en-US"/>
              </w:rPr>
            </w:pPr>
            <w:r w:rsidRPr="00953054">
              <w:rPr>
                <w:sz w:val="22"/>
                <w:szCs w:val="22"/>
                <w:lang w:val="en-US"/>
              </w:rPr>
              <w:t>%</w:t>
            </w:r>
          </w:p>
        </w:tc>
      </w:tr>
      <w:tr w:rsidR="00B07AD3" w:rsidRPr="00953054" w14:paraId="61FEAFAF" w14:textId="77777777" w:rsidTr="002122A0">
        <w:trPr>
          <w:trHeight w:val="342"/>
        </w:trPr>
        <w:tc>
          <w:tcPr>
            <w:tcW w:w="2435" w:type="pct"/>
            <w:shd w:val="clear" w:color="auto" w:fill="auto"/>
            <w:noWrap/>
            <w:vAlign w:val="bottom"/>
          </w:tcPr>
          <w:p w14:paraId="581C4AB0" w14:textId="77777777" w:rsidR="00B07AD3" w:rsidRPr="00953054" w:rsidRDefault="00B07AD3" w:rsidP="002122A0">
            <w:pPr>
              <w:autoSpaceDE/>
              <w:autoSpaceDN/>
              <w:spacing w:line="276" w:lineRule="auto"/>
              <w:jc w:val="both"/>
              <w:rPr>
                <w:b/>
                <w:bCs/>
                <w:sz w:val="22"/>
                <w:szCs w:val="22"/>
                <w:lang w:eastAsia="en-GB"/>
              </w:rPr>
            </w:pPr>
            <w:r w:rsidRPr="00953054">
              <w:rPr>
                <w:color w:val="231F20"/>
                <w:sz w:val="22"/>
                <w:szCs w:val="22"/>
                <w:lang w:eastAsia="en-GB"/>
              </w:rPr>
              <w:t>2-3 years</w:t>
            </w:r>
          </w:p>
        </w:tc>
        <w:tc>
          <w:tcPr>
            <w:tcW w:w="709" w:type="pct"/>
            <w:shd w:val="clear" w:color="auto" w:fill="auto"/>
            <w:noWrap/>
          </w:tcPr>
          <w:p w14:paraId="506A1B7A" w14:textId="77777777" w:rsidR="00B07AD3" w:rsidRPr="00953054" w:rsidRDefault="00B07AD3" w:rsidP="00296BA3">
            <w:pPr>
              <w:autoSpaceDE/>
              <w:autoSpaceDN/>
              <w:spacing w:line="276" w:lineRule="auto"/>
              <w:jc w:val="center"/>
              <w:rPr>
                <w:b/>
                <w:bCs/>
                <w:sz w:val="22"/>
                <w:szCs w:val="22"/>
                <w:lang w:val="en-US"/>
              </w:rPr>
            </w:pPr>
            <w:r w:rsidRPr="00953054">
              <w:rPr>
                <w:sz w:val="22"/>
                <w:szCs w:val="22"/>
                <w:lang w:val="en-US"/>
              </w:rPr>
              <w:t>xxx</w:t>
            </w:r>
          </w:p>
        </w:tc>
        <w:tc>
          <w:tcPr>
            <w:tcW w:w="543" w:type="pct"/>
            <w:shd w:val="clear" w:color="auto" w:fill="auto"/>
          </w:tcPr>
          <w:p w14:paraId="11ACF37C"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w:t>
            </w:r>
          </w:p>
        </w:tc>
        <w:tc>
          <w:tcPr>
            <w:tcW w:w="906" w:type="pct"/>
            <w:shd w:val="clear" w:color="auto" w:fill="auto"/>
            <w:noWrap/>
          </w:tcPr>
          <w:p w14:paraId="33059F8F" w14:textId="77777777" w:rsidR="00B07AD3" w:rsidRPr="00953054" w:rsidRDefault="00B07AD3" w:rsidP="00296BA3">
            <w:pPr>
              <w:autoSpaceDE/>
              <w:autoSpaceDN/>
              <w:spacing w:line="276" w:lineRule="auto"/>
              <w:jc w:val="center"/>
              <w:rPr>
                <w:b/>
                <w:bCs/>
                <w:sz w:val="22"/>
                <w:szCs w:val="22"/>
                <w:lang w:val="en-US"/>
              </w:rPr>
            </w:pPr>
            <w:r w:rsidRPr="00953054">
              <w:rPr>
                <w:sz w:val="22"/>
                <w:szCs w:val="22"/>
                <w:lang w:val="en-US"/>
              </w:rPr>
              <w:t>xxx</w:t>
            </w:r>
          </w:p>
        </w:tc>
        <w:tc>
          <w:tcPr>
            <w:tcW w:w="408" w:type="pct"/>
            <w:shd w:val="clear" w:color="auto" w:fill="auto"/>
          </w:tcPr>
          <w:p w14:paraId="79C6FDAC" w14:textId="77777777" w:rsidR="00B07AD3" w:rsidRPr="00953054" w:rsidRDefault="00B07AD3" w:rsidP="00296BA3">
            <w:pPr>
              <w:autoSpaceDE/>
              <w:autoSpaceDN/>
              <w:spacing w:line="276" w:lineRule="auto"/>
              <w:jc w:val="center"/>
              <w:rPr>
                <w:b/>
                <w:bCs/>
                <w:sz w:val="22"/>
                <w:szCs w:val="22"/>
                <w:lang w:val="en-US"/>
              </w:rPr>
            </w:pPr>
            <w:r w:rsidRPr="00953054">
              <w:rPr>
                <w:sz w:val="22"/>
                <w:szCs w:val="22"/>
                <w:lang w:val="en-US"/>
              </w:rPr>
              <w:t>%</w:t>
            </w:r>
          </w:p>
        </w:tc>
      </w:tr>
      <w:tr w:rsidR="00B07AD3" w:rsidRPr="00953054" w14:paraId="39B86FC6" w14:textId="77777777" w:rsidTr="002122A0">
        <w:trPr>
          <w:trHeight w:val="342"/>
        </w:trPr>
        <w:tc>
          <w:tcPr>
            <w:tcW w:w="2435" w:type="pct"/>
            <w:shd w:val="clear" w:color="auto" w:fill="auto"/>
            <w:noWrap/>
            <w:vAlign w:val="bottom"/>
          </w:tcPr>
          <w:p w14:paraId="02A6C4B0" w14:textId="77777777" w:rsidR="00B07AD3" w:rsidRPr="00953054" w:rsidRDefault="00B07AD3" w:rsidP="002122A0">
            <w:pPr>
              <w:autoSpaceDE/>
              <w:autoSpaceDN/>
              <w:spacing w:line="276" w:lineRule="auto"/>
              <w:jc w:val="both"/>
              <w:rPr>
                <w:b/>
                <w:bCs/>
                <w:sz w:val="22"/>
                <w:szCs w:val="22"/>
                <w:lang w:eastAsia="en-GB"/>
              </w:rPr>
            </w:pPr>
            <w:r w:rsidRPr="00953054">
              <w:rPr>
                <w:color w:val="231F20"/>
                <w:sz w:val="22"/>
                <w:szCs w:val="22"/>
                <w:lang w:eastAsia="en-GB"/>
              </w:rPr>
              <w:t>Over 3 years</w:t>
            </w:r>
          </w:p>
        </w:tc>
        <w:tc>
          <w:tcPr>
            <w:tcW w:w="709" w:type="pct"/>
            <w:shd w:val="clear" w:color="auto" w:fill="auto"/>
            <w:noWrap/>
          </w:tcPr>
          <w:p w14:paraId="52D44DEE" w14:textId="77777777" w:rsidR="00B07AD3" w:rsidRPr="00953054" w:rsidRDefault="00B07AD3" w:rsidP="00296BA3">
            <w:pPr>
              <w:autoSpaceDE/>
              <w:autoSpaceDN/>
              <w:spacing w:line="276" w:lineRule="auto"/>
              <w:jc w:val="center"/>
              <w:rPr>
                <w:b/>
                <w:bCs/>
                <w:sz w:val="22"/>
                <w:szCs w:val="22"/>
                <w:lang w:val="en-US"/>
              </w:rPr>
            </w:pPr>
            <w:r w:rsidRPr="00953054">
              <w:rPr>
                <w:sz w:val="22"/>
                <w:szCs w:val="22"/>
                <w:lang w:val="en-US"/>
              </w:rPr>
              <w:t>xxx</w:t>
            </w:r>
          </w:p>
        </w:tc>
        <w:tc>
          <w:tcPr>
            <w:tcW w:w="543" w:type="pct"/>
            <w:shd w:val="clear" w:color="auto" w:fill="auto"/>
          </w:tcPr>
          <w:p w14:paraId="35BE93EE"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w:t>
            </w:r>
          </w:p>
        </w:tc>
        <w:tc>
          <w:tcPr>
            <w:tcW w:w="906" w:type="pct"/>
            <w:shd w:val="clear" w:color="auto" w:fill="auto"/>
            <w:noWrap/>
          </w:tcPr>
          <w:p w14:paraId="6B3DF497" w14:textId="77777777" w:rsidR="00B07AD3" w:rsidRPr="00953054" w:rsidRDefault="00B07AD3" w:rsidP="00296BA3">
            <w:pPr>
              <w:autoSpaceDE/>
              <w:autoSpaceDN/>
              <w:spacing w:line="276" w:lineRule="auto"/>
              <w:jc w:val="center"/>
              <w:rPr>
                <w:b/>
                <w:bCs/>
                <w:sz w:val="22"/>
                <w:szCs w:val="22"/>
                <w:lang w:val="en-US"/>
              </w:rPr>
            </w:pPr>
            <w:r w:rsidRPr="00953054">
              <w:rPr>
                <w:sz w:val="22"/>
                <w:szCs w:val="22"/>
                <w:lang w:val="en-US"/>
              </w:rPr>
              <w:t>xxx</w:t>
            </w:r>
          </w:p>
        </w:tc>
        <w:tc>
          <w:tcPr>
            <w:tcW w:w="408" w:type="pct"/>
            <w:shd w:val="clear" w:color="auto" w:fill="auto"/>
          </w:tcPr>
          <w:p w14:paraId="42DD2A9C" w14:textId="77777777" w:rsidR="00B07AD3" w:rsidRPr="00953054" w:rsidRDefault="00B07AD3" w:rsidP="00296BA3">
            <w:pPr>
              <w:autoSpaceDE/>
              <w:autoSpaceDN/>
              <w:spacing w:line="276" w:lineRule="auto"/>
              <w:jc w:val="center"/>
              <w:rPr>
                <w:b/>
                <w:bCs/>
                <w:sz w:val="22"/>
                <w:szCs w:val="22"/>
                <w:lang w:val="en-US"/>
              </w:rPr>
            </w:pPr>
            <w:r w:rsidRPr="00953054">
              <w:rPr>
                <w:sz w:val="22"/>
                <w:szCs w:val="22"/>
                <w:lang w:val="en-US"/>
              </w:rPr>
              <w:t>%</w:t>
            </w:r>
          </w:p>
        </w:tc>
      </w:tr>
      <w:tr w:rsidR="00B07AD3" w:rsidRPr="00953054" w14:paraId="0F9556FD" w14:textId="77777777" w:rsidTr="002122A0">
        <w:trPr>
          <w:trHeight w:val="116"/>
        </w:trPr>
        <w:tc>
          <w:tcPr>
            <w:tcW w:w="2435" w:type="pct"/>
            <w:shd w:val="clear" w:color="auto" w:fill="auto"/>
            <w:noWrap/>
            <w:vAlign w:val="bottom"/>
          </w:tcPr>
          <w:p w14:paraId="73A4D53F" w14:textId="77777777" w:rsidR="00B07AD3" w:rsidRPr="00953054" w:rsidRDefault="00B07AD3" w:rsidP="002122A0">
            <w:pPr>
              <w:autoSpaceDE/>
              <w:autoSpaceDN/>
              <w:spacing w:line="276" w:lineRule="auto"/>
              <w:jc w:val="both"/>
              <w:rPr>
                <w:b/>
                <w:bCs/>
                <w:sz w:val="22"/>
                <w:szCs w:val="22"/>
                <w:lang w:eastAsia="en-GB"/>
              </w:rPr>
            </w:pPr>
            <w:r w:rsidRPr="00953054">
              <w:rPr>
                <w:b/>
                <w:bCs/>
                <w:color w:val="231F20"/>
                <w:sz w:val="22"/>
                <w:szCs w:val="22"/>
                <w:lang w:eastAsia="en-GB"/>
              </w:rPr>
              <w:t>Total (tie to above total)</w:t>
            </w:r>
          </w:p>
        </w:tc>
        <w:tc>
          <w:tcPr>
            <w:tcW w:w="709" w:type="pct"/>
            <w:shd w:val="clear" w:color="auto" w:fill="auto"/>
            <w:noWrap/>
          </w:tcPr>
          <w:p w14:paraId="1595B552"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c>
          <w:tcPr>
            <w:tcW w:w="543" w:type="pct"/>
            <w:shd w:val="clear" w:color="auto" w:fill="auto"/>
          </w:tcPr>
          <w:p w14:paraId="2B59BFC4" w14:textId="77777777" w:rsidR="00B07AD3" w:rsidRPr="00953054" w:rsidRDefault="00B07AD3" w:rsidP="00296BA3">
            <w:pPr>
              <w:autoSpaceDE/>
              <w:autoSpaceDN/>
              <w:spacing w:line="276" w:lineRule="auto"/>
              <w:jc w:val="center"/>
              <w:rPr>
                <w:b/>
                <w:bCs/>
                <w:sz w:val="22"/>
                <w:szCs w:val="22"/>
                <w:lang w:val="en-US"/>
              </w:rPr>
            </w:pPr>
          </w:p>
        </w:tc>
        <w:tc>
          <w:tcPr>
            <w:tcW w:w="906" w:type="pct"/>
            <w:shd w:val="clear" w:color="auto" w:fill="auto"/>
            <w:noWrap/>
          </w:tcPr>
          <w:p w14:paraId="2D1E85CA"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c>
          <w:tcPr>
            <w:tcW w:w="408" w:type="pct"/>
            <w:shd w:val="clear" w:color="auto" w:fill="auto"/>
          </w:tcPr>
          <w:p w14:paraId="06FF6A15" w14:textId="77777777" w:rsidR="00B07AD3" w:rsidRPr="00953054" w:rsidRDefault="00B07AD3" w:rsidP="00296BA3">
            <w:pPr>
              <w:autoSpaceDE/>
              <w:autoSpaceDN/>
              <w:spacing w:line="276" w:lineRule="auto"/>
              <w:jc w:val="center"/>
              <w:rPr>
                <w:b/>
                <w:bCs/>
                <w:sz w:val="22"/>
                <w:szCs w:val="22"/>
                <w:lang w:val="en-US"/>
              </w:rPr>
            </w:pPr>
          </w:p>
        </w:tc>
      </w:tr>
    </w:tbl>
    <w:p w14:paraId="25604417" w14:textId="38AFCBA0" w:rsidR="00B07AD3" w:rsidRPr="004C5958" w:rsidRDefault="00B07AD3" w:rsidP="00B07AD3">
      <w:pPr>
        <w:autoSpaceDE/>
        <w:autoSpaceDN/>
        <w:jc w:val="both"/>
        <w:rPr>
          <w:b/>
          <w:bCs/>
          <w:sz w:val="22"/>
          <w:szCs w:val="22"/>
          <w:lang w:eastAsia="en-GB"/>
        </w:rPr>
      </w:pPr>
    </w:p>
    <w:p w14:paraId="7920DFF9" w14:textId="77777777" w:rsidR="00B07AD3" w:rsidRPr="00953054" w:rsidRDefault="00B07AD3" w:rsidP="00D108CB">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 xml:space="preserve">Refundable Deposits and Prepayments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318"/>
        <w:gridCol w:w="1434"/>
        <w:gridCol w:w="905"/>
        <w:gridCol w:w="1548"/>
        <w:gridCol w:w="825"/>
      </w:tblGrid>
      <w:tr w:rsidR="00B07AD3" w:rsidRPr="00953054" w14:paraId="638BE36A" w14:textId="77777777" w:rsidTr="002122A0">
        <w:trPr>
          <w:trHeight w:val="340"/>
        </w:trPr>
        <w:tc>
          <w:tcPr>
            <w:tcW w:w="2391" w:type="pct"/>
            <w:vMerge w:val="restart"/>
            <w:tcBorders>
              <w:top w:val="single" w:sz="4" w:space="0" w:color="auto"/>
              <w:left w:val="single" w:sz="4" w:space="0" w:color="auto"/>
              <w:right w:val="single" w:sz="4" w:space="0" w:color="auto"/>
            </w:tcBorders>
            <w:shd w:val="clear" w:color="auto" w:fill="0070C0"/>
            <w:vAlign w:val="center"/>
            <w:hideMark/>
          </w:tcPr>
          <w:p w14:paraId="7D3D4771"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val="en-US"/>
              </w:rPr>
              <w:t>Description</w:t>
            </w:r>
          </w:p>
        </w:tc>
        <w:tc>
          <w:tcPr>
            <w:tcW w:w="1295" w:type="pct"/>
            <w:gridSpan w:val="2"/>
            <w:tcBorders>
              <w:top w:val="single" w:sz="4" w:space="0" w:color="auto"/>
              <w:left w:val="single" w:sz="4" w:space="0" w:color="auto"/>
              <w:bottom w:val="single" w:sz="4" w:space="0" w:color="auto"/>
              <w:right w:val="single" w:sz="4" w:space="0" w:color="auto"/>
            </w:tcBorders>
            <w:shd w:val="clear" w:color="auto" w:fill="0070C0"/>
            <w:noWrap/>
            <w:hideMark/>
          </w:tcPr>
          <w:p w14:paraId="32EAC126" w14:textId="77777777" w:rsidR="00B07AD3" w:rsidRPr="00953054" w:rsidRDefault="00B07AD3" w:rsidP="002122A0">
            <w:pPr>
              <w:autoSpaceDE/>
              <w:autoSpaceDN/>
              <w:spacing w:line="276" w:lineRule="auto"/>
              <w:jc w:val="both"/>
              <w:rPr>
                <w:b/>
                <w:bCs/>
                <w:sz w:val="22"/>
                <w:szCs w:val="22"/>
                <w:lang w:val="en-US"/>
              </w:rPr>
            </w:pPr>
            <w:r w:rsidRPr="00953054">
              <w:rPr>
                <w:b/>
                <w:bCs/>
                <w:color w:val="000000"/>
                <w:sz w:val="22"/>
                <w:szCs w:val="22"/>
                <w:lang w:val="en-US"/>
              </w:rPr>
              <w:t>Insert Current FY</w:t>
            </w:r>
          </w:p>
        </w:tc>
        <w:tc>
          <w:tcPr>
            <w:tcW w:w="1313" w:type="pct"/>
            <w:gridSpan w:val="2"/>
            <w:tcBorders>
              <w:top w:val="single" w:sz="4" w:space="0" w:color="auto"/>
              <w:left w:val="single" w:sz="4" w:space="0" w:color="auto"/>
              <w:bottom w:val="single" w:sz="4" w:space="0" w:color="auto"/>
              <w:right w:val="single" w:sz="4" w:space="0" w:color="auto"/>
            </w:tcBorders>
            <w:shd w:val="clear" w:color="auto" w:fill="0070C0"/>
            <w:noWrap/>
            <w:hideMark/>
          </w:tcPr>
          <w:p w14:paraId="73009576" w14:textId="77777777" w:rsidR="00B07AD3" w:rsidRPr="00953054" w:rsidRDefault="00B07AD3" w:rsidP="002122A0">
            <w:pPr>
              <w:autoSpaceDE/>
              <w:autoSpaceDN/>
              <w:spacing w:line="276" w:lineRule="auto"/>
              <w:rPr>
                <w:b/>
                <w:i/>
                <w:iCs/>
                <w:sz w:val="22"/>
                <w:szCs w:val="22"/>
                <w:lang w:val="en-US"/>
              </w:rPr>
            </w:pPr>
            <w:r w:rsidRPr="00953054">
              <w:rPr>
                <w:b/>
                <w:i/>
                <w:iCs/>
                <w:sz w:val="22"/>
                <w:szCs w:val="22"/>
                <w:lang w:val="en-US"/>
              </w:rPr>
              <w:t>Opening Statement</w:t>
            </w:r>
          </w:p>
          <w:p w14:paraId="7872B4B8" w14:textId="77777777" w:rsidR="00B07AD3" w:rsidRPr="00953054" w:rsidRDefault="00B07AD3" w:rsidP="002122A0">
            <w:pPr>
              <w:autoSpaceDE/>
              <w:autoSpaceDN/>
              <w:spacing w:line="276" w:lineRule="auto"/>
              <w:jc w:val="both"/>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B07AD3" w:rsidRPr="00953054" w14:paraId="782EB904" w14:textId="77777777" w:rsidTr="002122A0">
        <w:trPr>
          <w:trHeight w:val="340"/>
        </w:trPr>
        <w:tc>
          <w:tcPr>
            <w:tcW w:w="2391" w:type="pct"/>
            <w:vMerge/>
            <w:tcBorders>
              <w:left w:val="single" w:sz="4" w:space="0" w:color="auto"/>
              <w:bottom w:val="single" w:sz="4" w:space="0" w:color="auto"/>
              <w:right w:val="single" w:sz="4" w:space="0" w:color="auto"/>
            </w:tcBorders>
            <w:shd w:val="clear" w:color="auto" w:fill="0070C0"/>
            <w:vAlign w:val="bottom"/>
            <w:hideMark/>
          </w:tcPr>
          <w:p w14:paraId="08A03AFE" w14:textId="77777777" w:rsidR="00B07AD3" w:rsidRPr="00953054" w:rsidRDefault="00B07AD3" w:rsidP="002122A0">
            <w:pPr>
              <w:autoSpaceDE/>
              <w:autoSpaceDN/>
              <w:spacing w:line="276" w:lineRule="auto"/>
              <w:jc w:val="both"/>
              <w:rPr>
                <w:b/>
                <w:bCs/>
                <w:sz w:val="22"/>
                <w:szCs w:val="22"/>
                <w:lang w:eastAsia="en-GB"/>
              </w:rPr>
            </w:pPr>
          </w:p>
        </w:tc>
        <w:tc>
          <w:tcPr>
            <w:tcW w:w="1295" w:type="pct"/>
            <w:gridSpan w:val="2"/>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0603E1D1"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val="en-US"/>
              </w:rPr>
              <w:t>Kshs</w:t>
            </w:r>
          </w:p>
        </w:tc>
        <w:tc>
          <w:tcPr>
            <w:tcW w:w="1313" w:type="pct"/>
            <w:gridSpan w:val="2"/>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DFAC399"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val="en-US"/>
              </w:rPr>
              <w:t>Kshs</w:t>
            </w:r>
          </w:p>
        </w:tc>
      </w:tr>
      <w:tr w:rsidR="00B07AD3" w:rsidRPr="00953054" w14:paraId="42F22AC1" w14:textId="77777777" w:rsidTr="002122A0">
        <w:trPr>
          <w:trHeight w:val="62"/>
        </w:trPr>
        <w:tc>
          <w:tcPr>
            <w:tcW w:w="2391" w:type="pct"/>
            <w:shd w:val="clear" w:color="auto" w:fill="auto"/>
            <w:noWrap/>
            <w:vAlign w:val="bottom"/>
            <w:hideMark/>
          </w:tcPr>
          <w:p w14:paraId="337CD8FF" w14:textId="77777777" w:rsidR="00B07AD3" w:rsidRPr="00953054" w:rsidRDefault="00B07AD3" w:rsidP="002122A0">
            <w:pPr>
              <w:autoSpaceDE/>
              <w:autoSpaceDN/>
              <w:spacing w:line="276" w:lineRule="auto"/>
              <w:jc w:val="both"/>
              <w:rPr>
                <w:sz w:val="22"/>
                <w:szCs w:val="22"/>
                <w:lang w:val="en-US"/>
              </w:rPr>
            </w:pPr>
            <w:r w:rsidRPr="00953054">
              <w:rPr>
                <w:sz w:val="22"/>
                <w:szCs w:val="22"/>
                <w:lang w:eastAsia="en-GB"/>
              </w:rPr>
              <w:t>Customer deposits</w:t>
            </w:r>
          </w:p>
        </w:tc>
        <w:tc>
          <w:tcPr>
            <w:tcW w:w="1295" w:type="pct"/>
            <w:gridSpan w:val="2"/>
            <w:shd w:val="clear" w:color="auto" w:fill="auto"/>
            <w:noWrap/>
            <w:vAlign w:val="bottom"/>
            <w:hideMark/>
          </w:tcPr>
          <w:p w14:paraId="579D82EE"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313" w:type="pct"/>
            <w:gridSpan w:val="2"/>
            <w:shd w:val="clear" w:color="auto" w:fill="auto"/>
            <w:noWrap/>
            <w:vAlign w:val="bottom"/>
            <w:hideMark/>
          </w:tcPr>
          <w:p w14:paraId="50B4CB90"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447AF0BB" w14:textId="77777777" w:rsidTr="002122A0">
        <w:trPr>
          <w:trHeight w:val="98"/>
        </w:trPr>
        <w:tc>
          <w:tcPr>
            <w:tcW w:w="2391" w:type="pct"/>
            <w:shd w:val="clear" w:color="auto" w:fill="auto"/>
            <w:noWrap/>
            <w:vAlign w:val="bottom"/>
          </w:tcPr>
          <w:p w14:paraId="5F5F06FA"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Prepayments</w:t>
            </w:r>
          </w:p>
        </w:tc>
        <w:tc>
          <w:tcPr>
            <w:tcW w:w="1295" w:type="pct"/>
            <w:gridSpan w:val="2"/>
            <w:shd w:val="clear" w:color="auto" w:fill="auto"/>
            <w:noWrap/>
            <w:vAlign w:val="bottom"/>
          </w:tcPr>
          <w:p w14:paraId="5B9B8EFE"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313" w:type="pct"/>
            <w:gridSpan w:val="2"/>
            <w:shd w:val="clear" w:color="auto" w:fill="auto"/>
            <w:noWrap/>
            <w:vAlign w:val="bottom"/>
          </w:tcPr>
          <w:p w14:paraId="79C98EDF"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41B0A8A0" w14:textId="77777777" w:rsidTr="002122A0">
        <w:trPr>
          <w:trHeight w:val="58"/>
        </w:trPr>
        <w:tc>
          <w:tcPr>
            <w:tcW w:w="2391" w:type="pct"/>
            <w:shd w:val="clear" w:color="auto" w:fill="auto"/>
            <w:noWrap/>
            <w:vAlign w:val="bottom"/>
            <w:hideMark/>
          </w:tcPr>
          <w:p w14:paraId="3B72092E" w14:textId="77777777" w:rsidR="00B07AD3" w:rsidRPr="00953054" w:rsidRDefault="00B07AD3" w:rsidP="002122A0">
            <w:pPr>
              <w:autoSpaceDE/>
              <w:autoSpaceDN/>
              <w:spacing w:line="276" w:lineRule="auto"/>
              <w:jc w:val="both"/>
              <w:rPr>
                <w:sz w:val="22"/>
                <w:szCs w:val="22"/>
                <w:lang w:val="en-US"/>
              </w:rPr>
            </w:pPr>
            <w:r w:rsidRPr="00953054">
              <w:rPr>
                <w:sz w:val="22"/>
                <w:szCs w:val="22"/>
                <w:lang w:eastAsia="en-GB"/>
              </w:rPr>
              <w:t>Other deposits</w:t>
            </w:r>
          </w:p>
        </w:tc>
        <w:tc>
          <w:tcPr>
            <w:tcW w:w="1295" w:type="pct"/>
            <w:gridSpan w:val="2"/>
            <w:shd w:val="clear" w:color="auto" w:fill="auto"/>
            <w:noWrap/>
            <w:vAlign w:val="bottom"/>
            <w:hideMark/>
          </w:tcPr>
          <w:p w14:paraId="20D6FBFC"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313" w:type="pct"/>
            <w:gridSpan w:val="2"/>
            <w:shd w:val="clear" w:color="auto" w:fill="auto"/>
            <w:noWrap/>
            <w:vAlign w:val="bottom"/>
            <w:hideMark/>
          </w:tcPr>
          <w:p w14:paraId="728DB6F4"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38C6216A" w14:textId="77777777" w:rsidTr="002122A0">
        <w:trPr>
          <w:trHeight w:val="71"/>
        </w:trPr>
        <w:tc>
          <w:tcPr>
            <w:tcW w:w="2391" w:type="pct"/>
            <w:shd w:val="clear" w:color="auto" w:fill="auto"/>
            <w:noWrap/>
            <w:vAlign w:val="bottom"/>
            <w:hideMark/>
          </w:tcPr>
          <w:p w14:paraId="3141D0E0"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deposits</w:t>
            </w:r>
          </w:p>
        </w:tc>
        <w:tc>
          <w:tcPr>
            <w:tcW w:w="1295" w:type="pct"/>
            <w:gridSpan w:val="2"/>
            <w:shd w:val="clear" w:color="auto" w:fill="auto"/>
            <w:noWrap/>
            <w:vAlign w:val="bottom"/>
            <w:hideMark/>
          </w:tcPr>
          <w:p w14:paraId="44F6F78B"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c>
          <w:tcPr>
            <w:tcW w:w="1313" w:type="pct"/>
            <w:gridSpan w:val="2"/>
            <w:shd w:val="clear" w:color="auto" w:fill="auto"/>
            <w:noWrap/>
            <w:vAlign w:val="bottom"/>
            <w:hideMark/>
          </w:tcPr>
          <w:p w14:paraId="518364FD"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r>
      <w:tr w:rsidR="00B07AD3" w:rsidRPr="00953054" w14:paraId="5CA8790C" w14:textId="77777777" w:rsidTr="002122A0">
        <w:trPr>
          <w:trHeight w:val="71"/>
        </w:trPr>
        <w:tc>
          <w:tcPr>
            <w:tcW w:w="2391" w:type="pct"/>
            <w:shd w:val="clear" w:color="auto" w:fill="auto"/>
            <w:noWrap/>
            <w:vAlign w:val="bottom"/>
          </w:tcPr>
          <w:p w14:paraId="23FCC1BE" w14:textId="77777777" w:rsidR="00B07AD3" w:rsidRPr="00953054" w:rsidRDefault="00B07AD3" w:rsidP="002122A0">
            <w:pPr>
              <w:autoSpaceDE/>
              <w:autoSpaceDN/>
              <w:spacing w:line="276" w:lineRule="auto"/>
              <w:jc w:val="both"/>
              <w:rPr>
                <w:b/>
                <w:bCs/>
                <w:sz w:val="22"/>
                <w:szCs w:val="22"/>
                <w:lang w:eastAsia="en-GB"/>
              </w:rPr>
            </w:pPr>
          </w:p>
        </w:tc>
        <w:tc>
          <w:tcPr>
            <w:tcW w:w="1295" w:type="pct"/>
            <w:gridSpan w:val="2"/>
            <w:shd w:val="clear" w:color="auto" w:fill="auto"/>
            <w:noWrap/>
            <w:vAlign w:val="bottom"/>
          </w:tcPr>
          <w:p w14:paraId="32A14E85" w14:textId="77777777" w:rsidR="00B07AD3" w:rsidRPr="00953054" w:rsidRDefault="00B07AD3" w:rsidP="00296BA3">
            <w:pPr>
              <w:autoSpaceDE/>
              <w:autoSpaceDN/>
              <w:spacing w:line="276" w:lineRule="auto"/>
              <w:jc w:val="center"/>
              <w:rPr>
                <w:b/>
                <w:bCs/>
                <w:sz w:val="22"/>
                <w:szCs w:val="22"/>
                <w:lang w:val="en-US"/>
              </w:rPr>
            </w:pPr>
          </w:p>
        </w:tc>
        <w:tc>
          <w:tcPr>
            <w:tcW w:w="1313" w:type="pct"/>
            <w:gridSpan w:val="2"/>
            <w:shd w:val="clear" w:color="auto" w:fill="auto"/>
            <w:noWrap/>
            <w:vAlign w:val="bottom"/>
          </w:tcPr>
          <w:p w14:paraId="714E1C81" w14:textId="77777777" w:rsidR="00B07AD3" w:rsidRPr="00953054" w:rsidRDefault="00B07AD3" w:rsidP="00296BA3">
            <w:pPr>
              <w:autoSpaceDE/>
              <w:autoSpaceDN/>
              <w:spacing w:line="276" w:lineRule="auto"/>
              <w:jc w:val="center"/>
              <w:rPr>
                <w:b/>
                <w:bCs/>
                <w:sz w:val="22"/>
                <w:szCs w:val="22"/>
                <w:lang w:val="en-US"/>
              </w:rPr>
            </w:pPr>
          </w:p>
        </w:tc>
      </w:tr>
      <w:tr w:rsidR="00B07AD3" w:rsidRPr="00953054" w14:paraId="5589BC07" w14:textId="77777777" w:rsidTr="002122A0">
        <w:trPr>
          <w:trHeight w:val="116"/>
        </w:trPr>
        <w:tc>
          <w:tcPr>
            <w:tcW w:w="2391" w:type="pct"/>
            <w:shd w:val="clear" w:color="auto" w:fill="auto"/>
            <w:noWrap/>
            <w:vAlign w:val="bottom"/>
          </w:tcPr>
          <w:p w14:paraId="4638A8AF" w14:textId="77777777" w:rsidR="00B07AD3" w:rsidRPr="00953054" w:rsidRDefault="00B07AD3" w:rsidP="002122A0">
            <w:pPr>
              <w:autoSpaceDE/>
              <w:autoSpaceDN/>
              <w:spacing w:line="276" w:lineRule="auto"/>
              <w:jc w:val="both"/>
              <w:rPr>
                <w:b/>
                <w:bCs/>
                <w:sz w:val="22"/>
                <w:szCs w:val="22"/>
                <w:lang w:eastAsia="en-GB"/>
              </w:rPr>
            </w:pPr>
            <w:r w:rsidRPr="00953054">
              <w:rPr>
                <w:b/>
                <w:bCs/>
                <w:color w:val="231F20"/>
                <w:sz w:val="22"/>
                <w:szCs w:val="22"/>
                <w:lang w:eastAsia="en-GB"/>
              </w:rPr>
              <w:t>Ageing analysis: (Refundable deposits)</w:t>
            </w:r>
          </w:p>
        </w:tc>
        <w:tc>
          <w:tcPr>
            <w:tcW w:w="794" w:type="pct"/>
            <w:shd w:val="clear" w:color="auto" w:fill="auto"/>
            <w:noWrap/>
            <w:vAlign w:val="bottom"/>
          </w:tcPr>
          <w:p w14:paraId="06AC2DED" w14:textId="60E31D10" w:rsidR="00B07AD3" w:rsidRPr="00953054" w:rsidRDefault="00B07AD3" w:rsidP="00296BA3">
            <w:pPr>
              <w:autoSpaceDE/>
              <w:autoSpaceDN/>
              <w:spacing w:line="276" w:lineRule="auto"/>
              <w:jc w:val="center"/>
              <w:rPr>
                <w:b/>
                <w:bCs/>
                <w:sz w:val="22"/>
                <w:szCs w:val="22"/>
                <w:lang w:val="en-US"/>
              </w:rPr>
            </w:pPr>
            <w:r w:rsidRPr="00953054">
              <w:rPr>
                <w:rStyle w:val="normaltextrun"/>
                <w:bCs/>
                <w:color w:val="000000"/>
                <w:sz w:val="22"/>
                <w:szCs w:val="22"/>
                <w:shd w:val="clear" w:color="auto" w:fill="FFFFFF"/>
              </w:rPr>
              <w:t>Current FY</w:t>
            </w:r>
          </w:p>
        </w:tc>
        <w:tc>
          <w:tcPr>
            <w:tcW w:w="501" w:type="pct"/>
            <w:shd w:val="clear" w:color="auto" w:fill="auto"/>
            <w:vAlign w:val="bottom"/>
          </w:tcPr>
          <w:p w14:paraId="166A833D" w14:textId="03DEE6C7" w:rsidR="00B07AD3" w:rsidRPr="00953054" w:rsidRDefault="00B07AD3" w:rsidP="00296BA3">
            <w:pPr>
              <w:autoSpaceDE/>
              <w:autoSpaceDN/>
              <w:spacing w:line="276" w:lineRule="auto"/>
              <w:jc w:val="center"/>
              <w:rPr>
                <w:b/>
                <w:bCs/>
                <w:sz w:val="22"/>
                <w:szCs w:val="22"/>
                <w:lang w:val="en-US"/>
              </w:rPr>
            </w:pPr>
            <w:r w:rsidRPr="00953054">
              <w:rPr>
                <w:rStyle w:val="normaltextrun"/>
                <w:bCs/>
                <w:color w:val="000000"/>
                <w:sz w:val="22"/>
                <w:szCs w:val="22"/>
                <w:shd w:val="clear" w:color="auto" w:fill="FFFFFF"/>
              </w:rPr>
              <w:t>% of the Total</w:t>
            </w:r>
          </w:p>
        </w:tc>
        <w:tc>
          <w:tcPr>
            <w:tcW w:w="857" w:type="pct"/>
            <w:shd w:val="clear" w:color="auto" w:fill="auto"/>
            <w:noWrap/>
            <w:vAlign w:val="bottom"/>
          </w:tcPr>
          <w:p w14:paraId="0F398019" w14:textId="19480C5A" w:rsidR="00B07AD3" w:rsidRDefault="00B07AD3" w:rsidP="00296BA3">
            <w:pPr>
              <w:autoSpaceDE/>
              <w:autoSpaceDN/>
              <w:spacing w:line="276" w:lineRule="auto"/>
              <w:jc w:val="center"/>
              <w:rPr>
                <w:b/>
                <w:bCs/>
                <w:sz w:val="22"/>
                <w:szCs w:val="22"/>
                <w:lang w:val="en-US"/>
              </w:rPr>
            </w:pPr>
            <w:r>
              <w:rPr>
                <w:b/>
                <w:bCs/>
                <w:sz w:val="22"/>
                <w:szCs w:val="22"/>
                <w:lang w:val="en-US"/>
              </w:rPr>
              <w:t>Opening</w:t>
            </w:r>
          </w:p>
          <w:p w14:paraId="2BF3F6C1" w14:textId="77777777" w:rsidR="00B07AD3" w:rsidRPr="00953054" w:rsidRDefault="00B07AD3" w:rsidP="00296BA3">
            <w:pPr>
              <w:autoSpaceDE/>
              <w:autoSpaceDN/>
              <w:spacing w:line="276" w:lineRule="auto"/>
              <w:jc w:val="center"/>
              <w:rPr>
                <w:b/>
                <w:bCs/>
                <w:sz w:val="22"/>
                <w:szCs w:val="22"/>
                <w:lang w:val="en-US"/>
              </w:rPr>
            </w:pPr>
            <w:r>
              <w:rPr>
                <w:b/>
                <w:bCs/>
                <w:sz w:val="22"/>
                <w:szCs w:val="22"/>
                <w:lang w:val="en-US"/>
              </w:rPr>
              <w:t>Balance</w:t>
            </w:r>
          </w:p>
        </w:tc>
        <w:tc>
          <w:tcPr>
            <w:tcW w:w="457" w:type="pct"/>
            <w:shd w:val="clear" w:color="auto" w:fill="auto"/>
            <w:vAlign w:val="bottom"/>
          </w:tcPr>
          <w:p w14:paraId="494E2261" w14:textId="7C0EAB0A" w:rsidR="00B07AD3" w:rsidRPr="00953054" w:rsidRDefault="00B07AD3" w:rsidP="00296BA3">
            <w:pPr>
              <w:autoSpaceDE/>
              <w:autoSpaceDN/>
              <w:spacing w:line="276" w:lineRule="auto"/>
              <w:jc w:val="center"/>
              <w:rPr>
                <w:b/>
                <w:bCs/>
                <w:sz w:val="22"/>
                <w:szCs w:val="22"/>
                <w:lang w:val="en-US"/>
              </w:rPr>
            </w:pPr>
            <w:r w:rsidRPr="00953054">
              <w:rPr>
                <w:rStyle w:val="normaltextrun"/>
                <w:bCs/>
                <w:color w:val="000000"/>
                <w:sz w:val="22"/>
                <w:szCs w:val="22"/>
                <w:shd w:val="clear" w:color="auto" w:fill="FFFFFF"/>
              </w:rPr>
              <w:t>% of the Total</w:t>
            </w:r>
          </w:p>
        </w:tc>
      </w:tr>
      <w:tr w:rsidR="00B07AD3" w:rsidRPr="00953054" w14:paraId="60283D09" w14:textId="77777777" w:rsidTr="002122A0">
        <w:trPr>
          <w:trHeight w:val="143"/>
        </w:trPr>
        <w:tc>
          <w:tcPr>
            <w:tcW w:w="2391" w:type="pct"/>
            <w:shd w:val="clear" w:color="auto" w:fill="auto"/>
            <w:noWrap/>
            <w:vAlign w:val="bottom"/>
          </w:tcPr>
          <w:p w14:paraId="1FFF3BC0" w14:textId="77777777" w:rsidR="00B07AD3" w:rsidRPr="00953054" w:rsidRDefault="00B07AD3" w:rsidP="002122A0">
            <w:pPr>
              <w:autoSpaceDE/>
              <w:autoSpaceDN/>
              <w:spacing w:line="276" w:lineRule="auto"/>
              <w:jc w:val="both"/>
              <w:rPr>
                <w:b/>
                <w:bCs/>
                <w:sz w:val="22"/>
                <w:szCs w:val="22"/>
                <w:lang w:eastAsia="en-GB"/>
              </w:rPr>
            </w:pPr>
            <w:r w:rsidRPr="00953054">
              <w:rPr>
                <w:b/>
                <w:bCs/>
                <w:color w:val="231F20"/>
                <w:sz w:val="22"/>
                <w:szCs w:val="22"/>
                <w:lang w:eastAsia="en-GB"/>
              </w:rPr>
              <w:t>Under one year</w:t>
            </w:r>
          </w:p>
        </w:tc>
        <w:tc>
          <w:tcPr>
            <w:tcW w:w="794" w:type="pct"/>
            <w:shd w:val="clear" w:color="auto" w:fill="auto"/>
            <w:noWrap/>
            <w:vAlign w:val="bottom"/>
          </w:tcPr>
          <w:p w14:paraId="1DA3FB1C"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c>
          <w:tcPr>
            <w:tcW w:w="501" w:type="pct"/>
            <w:shd w:val="clear" w:color="auto" w:fill="auto"/>
          </w:tcPr>
          <w:p w14:paraId="36E52A27" w14:textId="77777777" w:rsidR="00B07AD3" w:rsidRPr="00953054" w:rsidRDefault="00B07AD3" w:rsidP="00296BA3">
            <w:pPr>
              <w:autoSpaceDE/>
              <w:autoSpaceDN/>
              <w:spacing w:line="276" w:lineRule="auto"/>
              <w:jc w:val="center"/>
              <w:rPr>
                <w:b/>
                <w:bCs/>
                <w:sz w:val="22"/>
                <w:szCs w:val="22"/>
                <w:lang w:val="en-US"/>
              </w:rPr>
            </w:pPr>
            <w:r w:rsidRPr="00953054">
              <w:rPr>
                <w:sz w:val="22"/>
                <w:szCs w:val="22"/>
                <w:lang w:val="en-US"/>
              </w:rPr>
              <w:t>%</w:t>
            </w:r>
          </w:p>
        </w:tc>
        <w:tc>
          <w:tcPr>
            <w:tcW w:w="857" w:type="pct"/>
            <w:shd w:val="clear" w:color="auto" w:fill="auto"/>
            <w:noWrap/>
            <w:vAlign w:val="bottom"/>
          </w:tcPr>
          <w:p w14:paraId="108EF0DD"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c>
          <w:tcPr>
            <w:tcW w:w="457" w:type="pct"/>
            <w:shd w:val="clear" w:color="auto" w:fill="auto"/>
          </w:tcPr>
          <w:p w14:paraId="56BB07D4" w14:textId="77777777" w:rsidR="00B07AD3" w:rsidRPr="00953054" w:rsidRDefault="00B07AD3" w:rsidP="00296BA3">
            <w:pPr>
              <w:autoSpaceDE/>
              <w:autoSpaceDN/>
              <w:spacing w:line="276" w:lineRule="auto"/>
              <w:jc w:val="center"/>
              <w:rPr>
                <w:b/>
                <w:bCs/>
                <w:sz w:val="22"/>
                <w:szCs w:val="22"/>
                <w:lang w:val="en-US"/>
              </w:rPr>
            </w:pPr>
            <w:r w:rsidRPr="00953054">
              <w:rPr>
                <w:sz w:val="22"/>
                <w:szCs w:val="22"/>
                <w:lang w:val="en-US"/>
              </w:rPr>
              <w:t>%</w:t>
            </w:r>
          </w:p>
        </w:tc>
      </w:tr>
      <w:tr w:rsidR="00B07AD3" w:rsidRPr="00953054" w14:paraId="47B9329B" w14:textId="77777777" w:rsidTr="002122A0">
        <w:trPr>
          <w:trHeight w:val="179"/>
        </w:trPr>
        <w:tc>
          <w:tcPr>
            <w:tcW w:w="2391" w:type="pct"/>
            <w:shd w:val="clear" w:color="auto" w:fill="auto"/>
            <w:noWrap/>
            <w:vAlign w:val="bottom"/>
          </w:tcPr>
          <w:p w14:paraId="02BA6721" w14:textId="77777777" w:rsidR="00B07AD3" w:rsidRPr="00953054" w:rsidRDefault="00B07AD3" w:rsidP="002122A0">
            <w:pPr>
              <w:autoSpaceDE/>
              <w:autoSpaceDN/>
              <w:spacing w:line="276" w:lineRule="auto"/>
              <w:jc w:val="both"/>
              <w:rPr>
                <w:sz w:val="22"/>
                <w:szCs w:val="22"/>
                <w:lang w:eastAsia="en-GB"/>
              </w:rPr>
            </w:pPr>
            <w:r w:rsidRPr="00953054">
              <w:rPr>
                <w:color w:val="231F20"/>
                <w:sz w:val="22"/>
                <w:szCs w:val="22"/>
                <w:lang w:eastAsia="en-GB"/>
              </w:rPr>
              <w:t>1-2 years</w:t>
            </w:r>
          </w:p>
        </w:tc>
        <w:tc>
          <w:tcPr>
            <w:tcW w:w="794" w:type="pct"/>
            <w:shd w:val="clear" w:color="auto" w:fill="auto"/>
            <w:noWrap/>
            <w:vAlign w:val="bottom"/>
          </w:tcPr>
          <w:p w14:paraId="4412FCD5"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501" w:type="pct"/>
            <w:shd w:val="clear" w:color="auto" w:fill="auto"/>
          </w:tcPr>
          <w:p w14:paraId="277A58CA"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w:t>
            </w:r>
          </w:p>
        </w:tc>
        <w:tc>
          <w:tcPr>
            <w:tcW w:w="857" w:type="pct"/>
            <w:shd w:val="clear" w:color="auto" w:fill="auto"/>
            <w:noWrap/>
            <w:vAlign w:val="bottom"/>
          </w:tcPr>
          <w:p w14:paraId="1BAD0CF6"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457" w:type="pct"/>
            <w:shd w:val="clear" w:color="auto" w:fill="auto"/>
          </w:tcPr>
          <w:p w14:paraId="58D6E918"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w:t>
            </w:r>
          </w:p>
        </w:tc>
      </w:tr>
      <w:tr w:rsidR="00B07AD3" w:rsidRPr="00953054" w14:paraId="51987CF8" w14:textId="77777777" w:rsidTr="002122A0">
        <w:trPr>
          <w:trHeight w:val="340"/>
        </w:trPr>
        <w:tc>
          <w:tcPr>
            <w:tcW w:w="2391" w:type="pct"/>
            <w:shd w:val="clear" w:color="auto" w:fill="auto"/>
            <w:noWrap/>
            <w:vAlign w:val="bottom"/>
          </w:tcPr>
          <w:p w14:paraId="26D74BF0" w14:textId="77777777" w:rsidR="00B07AD3" w:rsidRPr="00953054" w:rsidRDefault="00B07AD3" w:rsidP="002122A0">
            <w:pPr>
              <w:autoSpaceDE/>
              <w:autoSpaceDN/>
              <w:spacing w:line="276" w:lineRule="auto"/>
              <w:jc w:val="both"/>
              <w:rPr>
                <w:sz w:val="22"/>
                <w:szCs w:val="22"/>
                <w:lang w:eastAsia="en-GB"/>
              </w:rPr>
            </w:pPr>
            <w:r w:rsidRPr="00953054">
              <w:rPr>
                <w:color w:val="231F20"/>
                <w:sz w:val="22"/>
                <w:szCs w:val="22"/>
                <w:lang w:eastAsia="en-GB"/>
              </w:rPr>
              <w:t>2-3 years</w:t>
            </w:r>
          </w:p>
        </w:tc>
        <w:tc>
          <w:tcPr>
            <w:tcW w:w="794" w:type="pct"/>
            <w:shd w:val="clear" w:color="auto" w:fill="auto"/>
            <w:noWrap/>
            <w:vAlign w:val="bottom"/>
          </w:tcPr>
          <w:p w14:paraId="2C88F1AF"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501" w:type="pct"/>
            <w:shd w:val="clear" w:color="auto" w:fill="auto"/>
          </w:tcPr>
          <w:p w14:paraId="1CAC8298"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w:t>
            </w:r>
          </w:p>
        </w:tc>
        <w:tc>
          <w:tcPr>
            <w:tcW w:w="857" w:type="pct"/>
            <w:shd w:val="clear" w:color="auto" w:fill="auto"/>
            <w:noWrap/>
            <w:vAlign w:val="bottom"/>
          </w:tcPr>
          <w:p w14:paraId="211AC7A7"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457" w:type="pct"/>
            <w:shd w:val="clear" w:color="auto" w:fill="auto"/>
          </w:tcPr>
          <w:p w14:paraId="1B6A219E"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w:t>
            </w:r>
          </w:p>
        </w:tc>
      </w:tr>
      <w:tr w:rsidR="00B07AD3" w:rsidRPr="00953054" w14:paraId="3BFDB34C" w14:textId="77777777" w:rsidTr="002122A0">
        <w:trPr>
          <w:trHeight w:val="340"/>
        </w:trPr>
        <w:tc>
          <w:tcPr>
            <w:tcW w:w="2391" w:type="pct"/>
            <w:shd w:val="clear" w:color="auto" w:fill="auto"/>
            <w:noWrap/>
            <w:vAlign w:val="bottom"/>
          </w:tcPr>
          <w:p w14:paraId="61FF1660" w14:textId="77777777" w:rsidR="00B07AD3" w:rsidRPr="00953054" w:rsidRDefault="00B07AD3" w:rsidP="002122A0">
            <w:pPr>
              <w:autoSpaceDE/>
              <w:autoSpaceDN/>
              <w:spacing w:line="276" w:lineRule="auto"/>
              <w:jc w:val="both"/>
              <w:rPr>
                <w:sz w:val="22"/>
                <w:szCs w:val="22"/>
                <w:lang w:eastAsia="en-GB"/>
              </w:rPr>
            </w:pPr>
            <w:r w:rsidRPr="00953054">
              <w:rPr>
                <w:color w:val="231F20"/>
                <w:sz w:val="22"/>
                <w:szCs w:val="22"/>
                <w:lang w:eastAsia="en-GB"/>
              </w:rPr>
              <w:t>Over 3 years</w:t>
            </w:r>
          </w:p>
        </w:tc>
        <w:tc>
          <w:tcPr>
            <w:tcW w:w="794" w:type="pct"/>
            <w:shd w:val="clear" w:color="auto" w:fill="auto"/>
            <w:noWrap/>
            <w:vAlign w:val="bottom"/>
          </w:tcPr>
          <w:p w14:paraId="120A4A61"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501" w:type="pct"/>
            <w:shd w:val="clear" w:color="auto" w:fill="auto"/>
          </w:tcPr>
          <w:p w14:paraId="2FD41520"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w:t>
            </w:r>
          </w:p>
        </w:tc>
        <w:tc>
          <w:tcPr>
            <w:tcW w:w="857" w:type="pct"/>
            <w:shd w:val="clear" w:color="auto" w:fill="auto"/>
            <w:noWrap/>
            <w:vAlign w:val="bottom"/>
          </w:tcPr>
          <w:p w14:paraId="763B34B4"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457" w:type="pct"/>
            <w:shd w:val="clear" w:color="auto" w:fill="auto"/>
          </w:tcPr>
          <w:p w14:paraId="5861D38D"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w:t>
            </w:r>
          </w:p>
        </w:tc>
      </w:tr>
      <w:tr w:rsidR="00B07AD3" w:rsidRPr="00953054" w14:paraId="223C5F35" w14:textId="77777777" w:rsidTr="002122A0">
        <w:trPr>
          <w:trHeight w:val="340"/>
        </w:trPr>
        <w:tc>
          <w:tcPr>
            <w:tcW w:w="2391" w:type="pct"/>
            <w:shd w:val="clear" w:color="auto" w:fill="auto"/>
            <w:noWrap/>
            <w:vAlign w:val="bottom"/>
          </w:tcPr>
          <w:p w14:paraId="0ED433BE" w14:textId="77777777" w:rsidR="00B07AD3" w:rsidRPr="00953054" w:rsidRDefault="00B07AD3" w:rsidP="002122A0">
            <w:pPr>
              <w:autoSpaceDE/>
              <w:autoSpaceDN/>
              <w:spacing w:line="276" w:lineRule="auto"/>
              <w:jc w:val="both"/>
              <w:rPr>
                <w:b/>
                <w:bCs/>
                <w:sz w:val="22"/>
                <w:szCs w:val="22"/>
                <w:lang w:eastAsia="en-GB"/>
              </w:rPr>
            </w:pPr>
            <w:r w:rsidRPr="00953054">
              <w:rPr>
                <w:b/>
                <w:bCs/>
                <w:color w:val="231F20"/>
                <w:sz w:val="22"/>
                <w:szCs w:val="22"/>
                <w:lang w:eastAsia="en-GB"/>
              </w:rPr>
              <w:t>Total</w:t>
            </w:r>
          </w:p>
        </w:tc>
        <w:tc>
          <w:tcPr>
            <w:tcW w:w="794" w:type="pct"/>
            <w:shd w:val="clear" w:color="auto" w:fill="auto"/>
            <w:noWrap/>
            <w:vAlign w:val="bottom"/>
          </w:tcPr>
          <w:p w14:paraId="7DD1BE49"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c>
          <w:tcPr>
            <w:tcW w:w="501" w:type="pct"/>
            <w:shd w:val="clear" w:color="auto" w:fill="auto"/>
            <w:vAlign w:val="bottom"/>
          </w:tcPr>
          <w:p w14:paraId="727DF48C" w14:textId="77777777" w:rsidR="00B07AD3" w:rsidRPr="00953054" w:rsidRDefault="00B07AD3" w:rsidP="00296BA3">
            <w:pPr>
              <w:autoSpaceDE/>
              <w:autoSpaceDN/>
              <w:spacing w:line="276" w:lineRule="auto"/>
              <w:jc w:val="center"/>
              <w:rPr>
                <w:b/>
                <w:bCs/>
                <w:sz w:val="22"/>
                <w:szCs w:val="22"/>
                <w:lang w:val="en-US"/>
              </w:rPr>
            </w:pPr>
          </w:p>
        </w:tc>
        <w:tc>
          <w:tcPr>
            <w:tcW w:w="857" w:type="pct"/>
            <w:shd w:val="clear" w:color="auto" w:fill="auto"/>
            <w:noWrap/>
            <w:vAlign w:val="bottom"/>
          </w:tcPr>
          <w:p w14:paraId="651B8CA1"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c>
          <w:tcPr>
            <w:tcW w:w="457" w:type="pct"/>
            <w:shd w:val="clear" w:color="auto" w:fill="auto"/>
            <w:vAlign w:val="bottom"/>
          </w:tcPr>
          <w:p w14:paraId="6CEEDA5F" w14:textId="77777777" w:rsidR="00B07AD3" w:rsidRPr="00953054" w:rsidRDefault="00B07AD3" w:rsidP="00296BA3">
            <w:pPr>
              <w:autoSpaceDE/>
              <w:autoSpaceDN/>
              <w:spacing w:line="276" w:lineRule="auto"/>
              <w:jc w:val="center"/>
              <w:rPr>
                <w:b/>
                <w:bCs/>
                <w:sz w:val="22"/>
                <w:szCs w:val="22"/>
                <w:lang w:val="en-US"/>
              </w:rPr>
            </w:pPr>
          </w:p>
        </w:tc>
      </w:tr>
    </w:tbl>
    <w:p w14:paraId="011D2EED" w14:textId="111A8295" w:rsidR="00F21665" w:rsidRDefault="00F21665" w:rsidP="00B07AD3">
      <w:pPr>
        <w:autoSpaceDE/>
        <w:autoSpaceDN/>
        <w:spacing w:line="360" w:lineRule="auto"/>
        <w:jc w:val="both"/>
        <w:rPr>
          <w:b/>
          <w:sz w:val="22"/>
          <w:szCs w:val="22"/>
        </w:rPr>
      </w:pPr>
    </w:p>
    <w:p w14:paraId="41103CCF" w14:textId="77777777" w:rsidR="00F21665" w:rsidRDefault="00F21665">
      <w:pPr>
        <w:autoSpaceDE/>
        <w:autoSpaceDN/>
        <w:rPr>
          <w:b/>
          <w:sz w:val="22"/>
          <w:szCs w:val="22"/>
        </w:rPr>
      </w:pPr>
      <w:r>
        <w:rPr>
          <w:b/>
          <w:sz w:val="22"/>
          <w:szCs w:val="22"/>
        </w:rPr>
        <w:br w:type="page"/>
      </w:r>
    </w:p>
    <w:p w14:paraId="0939FFE4" w14:textId="77777777" w:rsidR="00B07AD3" w:rsidRPr="00953054" w:rsidRDefault="00B07AD3" w:rsidP="00B07AD3">
      <w:pPr>
        <w:autoSpaceDE/>
        <w:autoSpaceDN/>
        <w:spacing w:line="360" w:lineRule="auto"/>
        <w:jc w:val="both"/>
        <w:rPr>
          <w:b/>
          <w:sz w:val="22"/>
          <w:szCs w:val="22"/>
        </w:rPr>
      </w:pPr>
    </w:p>
    <w:p w14:paraId="579DF630" w14:textId="77777777" w:rsidR="00B07AD3" w:rsidRDefault="00B07AD3" w:rsidP="00D108CB">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 xml:space="preserve"> Provisions</w:t>
      </w:r>
    </w:p>
    <w:p w14:paraId="3F816D0D" w14:textId="77777777" w:rsidR="00AC7D6B" w:rsidRPr="00953054" w:rsidRDefault="00AC7D6B" w:rsidP="00AC7D6B">
      <w:pPr>
        <w:ind w:left="360"/>
        <w:rPr>
          <w:rFonts w:eastAsia="Arial"/>
          <w:b/>
          <w:bCs/>
          <w:spacing w:val="3"/>
          <w:sz w:val="22"/>
          <w:szCs w:val="22"/>
        </w:rPr>
      </w:pPr>
    </w:p>
    <w:tbl>
      <w:tblPr>
        <w:tblW w:w="517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02"/>
        <w:gridCol w:w="1098"/>
        <w:gridCol w:w="1109"/>
        <w:gridCol w:w="1098"/>
        <w:gridCol w:w="1044"/>
      </w:tblGrid>
      <w:tr w:rsidR="00B07AD3" w:rsidRPr="00953054" w14:paraId="17DDB24F" w14:textId="77777777" w:rsidTr="002122A0">
        <w:trPr>
          <w:trHeight w:val="340"/>
        </w:trPr>
        <w:tc>
          <w:tcPr>
            <w:tcW w:w="2675" w:type="pct"/>
            <w:shd w:val="clear" w:color="auto" w:fill="0070C0"/>
            <w:noWrap/>
            <w:vAlign w:val="bottom"/>
            <w:hideMark/>
          </w:tcPr>
          <w:p w14:paraId="61FA8333"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val="en-US"/>
              </w:rPr>
              <w:t>Description</w:t>
            </w:r>
          </w:p>
        </w:tc>
        <w:tc>
          <w:tcPr>
            <w:tcW w:w="587" w:type="pct"/>
            <w:shd w:val="clear" w:color="auto" w:fill="0070C0"/>
            <w:vAlign w:val="center"/>
          </w:tcPr>
          <w:p w14:paraId="6288392E"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Leave provision</w:t>
            </w:r>
          </w:p>
        </w:tc>
        <w:tc>
          <w:tcPr>
            <w:tcW w:w="593" w:type="pct"/>
            <w:shd w:val="clear" w:color="auto" w:fill="0070C0"/>
            <w:vAlign w:val="center"/>
          </w:tcPr>
          <w:p w14:paraId="1F068B01"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Gratuity</w:t>
            </w:r>
          </w:p>
          <w:p w14:paraId="590F716A"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Provision</w:t>
            </w:r>
          </w:p>
        </w:tc>
        <w:tc>
          <w:tcPr>
            <w:tcW w:w="587" w:type="pct"/>
            <w:shd w:val="clear" w:color="auto" w:fill="0070C0"/>
            <w:vAlign w:val="center"/>
          </w:tcPr>
          <w:p w14:paraId="407ED75C"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Other provision</w:t>
            </w:r>
          </w:p>
        </w:tc>
        <w:tc>
          <w:tcPr>
            <w:tcW w:w="558" w:type="pct"/>
            <w:shd w:val="clear" w:color="auto" w:fill="0070C0"/>
            <w:noWrap/>
            <w:vAlign w:val="center"/>
          </w:tcPr>
          <w:p w14:paraId="5D18B4D2"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Total</w:t>
            </w:r>
          </w:p>
        </w:tc>
      </w:tr>
      <w:tr w:rsidR="00B07AD3" w:rsidRPr="00953054" w14:paraId="0A7759AB" w14:textId="77777777" w:rsidTr="002122A0">
        <w:trPr>
          <w:trHeight w:val="340"/>
        </w:trPr>
        <w:tc>
          <w:tcPr>
            <w:tcW w:w="2675" w:type="pct"/>
            <w:shd w:val="clear" w:color="auto" w:fill="0070C0"/>
            <w:noWrap/>
            <w:hideMark/>
          </w:tcPr>
          <w:p w14:paraId="2F0E4842" w14:textId="77777777" w:rsidR="00B07AD3" w:rsidRPr="00953054" w:rsidRDefault="00B07AD3" w:rsidP="002122A0">
            <w:pPr>
              <w:autoSpaceDE/>
              <w:autoSpaceDN/>
              <w:spacing w:line="276" w:lineRule="auto"/>
              <w:jc w:val="both"/>
              <w:rPr>
                <w:b/>
                <w:bCs/>
                <w:sz w:val="22"/>
                <w:szCs w:val="22"/>
                <w:lang w:eastAsia="en-GB"/>
              </w:rPr>
            </w:pPr>
          </w:p>
        </w:tc>
        <w:tc>
          <w:tcPr>
            <w:tcW w:w="587" w:type="pct"/>
            <w:shd w:val="clear" w:color="auto" w:fill="0070C0"/>
            <w:vAlign w:val="center"/>
          </w:tcPr>
          <w:p w14:paraId="51F6D15C"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c>
          <w:tcPr>
            <w:tcW w:w="593" w:type="pct"/>
            <w:shd w:val="clear" w:color="auto" w:fill="0070C0"/>
            <w:vAlign w:val="center"/>
          </w:tcPr>
          <w:p w14:paraId="04CA97E8"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c>
          <w:tcPr>
            <w:tcW w:w="587" w:type="pct"/>
            <w:shd w:val="clear" w:color="auto" w:fill="0070C0"/>
            <w:vAlign w:val="center"/>
          </w:tcPr>
          <w:p w14:paraId="6B325ED1"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c>
          <w:tcPr>
            <w:tcW w:w="558" w:type="pct"/>
            <w:shd w:val="clear" w:color="auto" w:fill="0070C0"/>
            <w:noWrap/>
            <w:vAlign w:val="center"/>
          </w:tcPr>
          <w:p w14:paraId="066C7955"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r>
      <w:tr w:rsidR="00B07AD3" w:rsidRPr="00953054" w14:paraId="5F77C609" w14:textId="77777777" w:rsidTr="002122A0">
        <w:trPr>
          <w:trHeight w:val="454"/>
        </w:trPr>
        <w:tc>
          <w:tcPr>
            <w:tcW w:w="2675" w:type="pct"/>
            <w:shd w:val="clear" w:color="auto" w:fill="auto"/>
            <w:noWrap/>
            <w:vAlign w:val="bottom"/>
            <w:hideMark/>
          </w:tcPr>
          <w:p w14:paraId="1FB7B9E8" w14:textId="77777777" w:rsidR="00B07AD3" w:rsidRPr="00953054" w:rsidRDefault="00B07AD3" w:rsidP="002122A0">
            <w:pPr>
              <w:autoSpaceDE/>
              <w:autoSpaceDN/>
              <w:spacing w:line="276" w:lineRule="auto"/>
              <w:jc w:val="both"/>
              <w:rPr>
                <w:b/>
                <w:sz w:val="22"/>
                <w:szCs w:val="22"/>
                <w:lang w:val="en-US"/>
              </w:rPr>
            </w:pPr>
            <w:r w:rsidRPr="00953054">
              <w:rPr>
                <w:b/>
                <w:sz w:val="22"/>
                <w:szCs w:val="22"/>
                <w:lang w:eastAsia="en-GB"/>
              </w:rPr>
              <w:t>Balance b/f</w:t>
            </w:r>
          </w:p>
        </w:tc>
        <w:tc>
          <w:tcPr>
            <w:tcW w:w="587" w:type="pct"/>
            <w:vAlign w:val="center"/>
          </w:tcPr>
          <w:p w14:paraId="6663C961"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c>
          <w:tcPr>
            <w:tcW w:w="593" w:type="pct"/>
            <w:vAlign w:val="center"/>
          </w:tcPr>
          <w:p w14:paraId="1D316EC0"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c>
          <w:tcPr>
            <w:tcW w:w="587" w:type="pct"/>
            <w:vAlign w:val="center"/>
          </w:tcPr>
          <w:p w14:paraId="0C726D6E"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c>
          <w:tcPr>
            <w:tcW w:w="558" w:type="pct"/>
            <w:shd w:val="clear" w:color="auto" w:fill="auto"/>
            <w:noWrap/>
            <w:vAlign w:val="center"/>
            <w:hideMark/>
          </w:tcPr>
          <w:p w14:paraId="1CDCD8D9"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r>
      <w:tr w:rsidR="00B07AD3" w:rsidRPr="00953054" w14:paraId="3852FCA0" w14:textId="77777777" w:rsidTr="002122A0">
        <w:trPr>
          <w:trHeight w:val="454"/>
        </w:trPr>
        <w:tc>
          <w:tcPr>
            <w:tcW w:w="2675" w:type="pct"/>
            <w:shd w:val="clear" w:color="auto" w:fill="auto"/>
            <w:noWrap/>
            <w:vAlign w:val="bottom"/>
            <w:hideMark/>
          </w:tcPr>
          <w:p w14:paraId="10F532DF" w14:textId="77777777" w:rsidR="00B07AD3" w:rsidRPr="00953054" w:rsidRDefault="00B07AD3" w:rsidP="002122A0">
            <w:pPr>
              <w:autoSpaceDE/>
              <w:autoSpaceDN/>
              <w:spacing w:line="276" w:lineRule="auto"/>
              <w:jc w:val="both"/>
              <w:rPr>
                <w:sz w:val="22"/>
                <w:szCs w:val="22"/>
                <w:lang w:val="en-US"/>
              </w:rPr>
            </w:pPr>
            <w:r w:rsidRPr="00953054">
              <w:rPr>
                <w:sz w:val="22"/>
                <w:szCs w:val="22"/>
                <w:lang w:eastAsia="en-GB"/>
              </w:rPr>
              <w:t>Additional provisions</w:t>
            </w:r>
          </w:p>
        </w:tc>
        <w:tc>
          <w:tcPr>
            <w:tcW w:w="587" w:type="pct"/>
            <w:vAlign w:val="center"/>
          </w:tcPr>
          <w:p w14:paraId="29AD4232"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593" w:type="pct"/>
            <w:vAlign w:val="center"/>
          </w:tcPr>
          <w:p w14:paraId="76D13FF1"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587" w:type="pct"/>
            <w:vAlign w:val="center"/>
          </w:tcPr>
          <w:p w14:paraId="548F0134"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558" w:type="pct"/>
            <w:shd w:val="clear" w:color="auto" w:fill="auto"/>
            <w:noWrap/>
            <w:vAlign w:val="center"/>
            <w:hideMark/>
          </w:tcPr>
          <w:p w14:paraId="0D2DFD16"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32398F68" w14:textId="77777777" w:rsidTr="002122A0">
        <w:trPr>
          <w:trHeight w:val="454"/>
        </w:trPr>
        <w:tc>
          <w:tcPr>
            <w:tcW w:w="2675" w:type="pct"/>
            <w:shd w:val="clear" w:color="auto" w:fill="auto"/>
            <w:noWrap/>
            <w:vAlign w:val="bottom"/>
            <w:hideMark/>
          </w:tcPr>
          <w:p w14:paraId="62B2527A"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Provision utilised</w:t>
            </w:r>
          </w:p>
        </w:tc>
        <w:tc>
          <w:tcPr>
            <w:tcW w:w="587" w:type="pct"/>
            <w:vAlign w:val="center"/>
          </w:tcPr>
          <w:p w14:paraId="6E12EFAE"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593" w:type="pct"/>
            <w:vAlign w:val="center"/>
          </w:tcPr>
          <w:p w14:paraId="6781CC7C"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587" w:type="pct"/>
            <w:vAlign w:val="center"/>
          </w:tcPr>
          <w:p w14:paraId="798EAF00"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558" w:type="pct"/>
            <w:shd w:val="clear" w:color="auto" w:fill="auto"/>
            <w:noWrap/>
            <w:vAlign w:val="center"/>
            <w:hideMark/>
          </w:tcPr>
          <w:p w14:paraId="71DC79CD"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131992A6" w14:textId="77777777" w:rsidTr="002122A0">
        <w:trPr>
          <w:trHeight w:val="454"/>
        </w:trPr>
        <w:tc>
          <w:tcPr>
            <w:tcW w:w="2675" w:type="pct"/>
            <w:shd w:val="clear" w:color="auto" w:fill="auto"/>
            <w:noWrap/>
            <w:vAlign w:val="bottom"/>
            <w:hideMark/>
          </w:tcPr>
          <w:p w14:paraId="653F4BD7"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Change due to discount and time value for money</w:t>
            </w:r>
          </w:p>
        </w:tc>
        <w:tc>
          <w:tcPr>
            <w:tcW w:w="587" w:type="pct"/>
            <w:vAlign w:val="center"/>
          </w:tcPr>
          <w:p w14:paraId="484D66C0"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593" w:type="pct"/>
            <w:vAlign w:val="center"/>
          </w:tcPr>
          <w:p w14:paraId="5C6B9FF3"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587" w:type="pct"/>
            <w:vAlign w:val="center"/>
          </w:tcPr>
          <w:p w14:paraId="27E42311"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558" w:type="pct"/>
            <w:shd w:val="clear" w:color="auto" w:fill="auto"/>
            <w:noWrap/>
            <w:vAlign w:val="center"/>
            <w:hideMark/>
          </w:tcPr>
          <w:p w14:paraId="76220B54"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053D60E3" w14:textId="77777777" w:rsidTr="002122A0">
        <w:trPr>
          <w:trHeight w:val="454"/>
        </w:trPr>
        <w:tc>
          <w:tcPr>
            <w:tcW w:w="2675" w:type="pct"/>
            <w:shd w:val="clear" w:color="auto" w:fill="auto"/>
            <w:noWrap/>
            <w:vAlign w:val="bottom"/>
            <w:hideMark/>
          </w:tcPr>
          <w:p w14:paraId="571BAAD1"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Total provisions year end</w:t>
            </w:r>
          </w:p>
        </w:tc>
        <w:tc>
          <w:tcPr>
            <w:tcW w:w="587" w:type="pct"/>
            <w:vAlign w:val="center"/>
          </w:tcPr>
          <w:p w14:paraId="5B74FCD3"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xxx</w:t>
            </w:r>
          </w:p>
        </w:tc>
        <w:tc>
          <w:tcPr>
            <w:tcW w:w="593" w:type="pct"/>
            <w:vAlign w:val="center"/>
          </w:tcPr>
          <w:p w14:paraId="32140FE2"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xxx</w:t>
            </w:r>
          </w:p>
        </w:tc>
        <w:tc>
          <w:tcPr>
            <w:tcW w:w="587" w:type="pct"/>
            <w:vAlign w:val="center"/>
          </w:tcPr>
          <w:p w14:paraId="46B213CA"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xxx</w:t>
            </w:r>
          </w:p>
        </w:tc>
        <w:tc>
          <w:tcPr>
            <w:tcW w:w="558" w:type="pct"/>
            <w:shd w:val="clear" w:color="auto" w:fill="auto"/>
            <w:noWrap/>
            <w:vAlign w:val="center"/>
            <w:hideMark/>
          </w:tcPr>
          <w:p w14:paraId="38ADF92F"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xxx</w:t>
            </w:r>
          </w:p>
        </w:tc>
      </w:tr>
      <w:tr w:rsidR="00B07AD3" w:rsidRPr="00953054" w14:paraId="5B41285A" w14:textId="77777777" w:rsidTr="002122A0">
        <w:trPr>
          <w:trHeight w:val="454"/>
        </w:trPr>
        <w:tc>
          <w:tcPr>
            <w:tcW w:w="2675" w:type="pct"/>
            <w:shd w:val="clear" w:color="auto" w:fill="auto"/>
            <w:noWrap/>
            <w:vAlign w:val="bottom"/>
          </w:tcPr>
          <w:p w14:paraId="1EBA8BA8"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Current Provisions</w:t>
            </w:r>
          </w:p>
        </w:tc>
        <w:tc>
          <w:tcPr>
            <w:tcW w:w="587" w:type="pct"/>
            <w:vAlign w:val="center"/>
          </w:tcPr>
          <w:p w14:paraId="758C5F6E" w14:textId="77777777" w:rsidR="00B07AD3" w:rsidRPr="00953054" w:rsidRDefault="00B07AD3" w:rsidP="00296BA3">
            <w:pPr>
              <w:autoSpaceDE/>
              <w:autoSpaceDN/>
              <w:spacing w:line="276" w:lineRule="auto"/>
              <w:jc w:val="center"/>
              <w:rPr>
                <w:bCs/>
                <w:sz w:val="22"/>
                <w:szCs w:val="22"/>
                <w:lang w:val="en-US"/>
              </w:rPr>
            </w:pPr>
            <w:r w:rsidRPr="00953054">
              <w:rPr>
                <w:bCs/>
                <w:sz w:val="22"/>
                <w:szCs w:val="22"/>
                <w:lang w:val="en-US"/>
              </w:rPr>
              <w:t>xxx</w:t>
            </w:r>
          </w:p>
        </w:tc>
        <w:tc>
          <w:tcPr>
            <w:tcW w:w="593" w:type="pct"/>
          </w:tcPr>
          <w:p w14:paraId="2535F008" w14:textId="77777777" w:rsidR="00B07AD3" w:rsidRPr="00953054" w:rsidRDefault="00B07AD3" w:rsidP="00296BA3">
            <w:pPr>
              <w:autoSpaceDE/>
              <w:autoSpaceDN/>
              <w:spacing w:line="276" w:lineRule="auto"/>
              <w:jc w:val="center"/>
              <w:rPr>
                <w:b/>
                <w:sz w:val="22"/>
                <w:szCs w:val="22"/>
                <w:lang w:val="en-US"/>
              </w:rPr>
            </w:pPr>
            <w:r w:rsidRPr="00953054">
              <w:rPr>
                <w:bCs/>
                <w:sz w:val="22"/>
                <w:szCs w:val="22"/>
                <w:lang w:val="en-US"/>
              </w:rPr>
              <w:t>xxx</w:t>
            </w:r>
          </w:p>
        </w:tc>
        <w:tc>
          <w:tcPr>
            <w:tcW w:w="587" w:type="pct"/>
          </w:tcPr>
          <w:p w14:paraId="21461A21" w14:textId="77777777" w:rsidR="00B07AD3" w:rsidRPr="00953054" w:rsidRDefault="00B07AD3" w:rsidP="00296BA3">
            <w:pPr>
              <w:autoSpaceDE/>
              <w:autoSpaceDN/>
              <w:spacing w:line="276" w:lineRule="auto"/>
              <w:jc w:val="center"/>
              <w:rPr>
                <w:b/>
                <w:sz w:val="22"/>
                <w:szCs w:val="22"/>
                <w:lang w:val="en-US"/>
              </w:rPr>
            </w:pPr>
            <w:r w:rsidRPr="00953054">
              <w:rPr>
                <w:bCs/>
                <w:sz w:val="22"/>
                <w:szCs w:val="22"/>
                <w:lang w:val="en-US"/>
              </w:rPr>
              <w:t>xxx</w:t>
            </w:r>
          </w:p>
        </w:tc>
        <w:tc>
          <w:tcPr>
            <w:tcW w:w="558" w:type="pct"/>
            <w:shd w:val="clear" w:color="auto" w:fill="auto"/>
            <w:noWrap/>
          </w:tcPr>
          <w:p w14:paraId="196538CF" w14:textId="77777777" w:rsidR="00B07AD3" w:rsidRPr="00953054" w:rsidRDefault="00B07AD3" w:rsidP="00296BA3">
            <w:pPr>
              <w:autoSpaceDE/>
              <w:autoSpaceDN/>
              <w:spacing w:line="276" w:lineRule="auto"/>
              <w:jc w:val="center"/>
              <w:rPr>
                <w:b/>
                <w:sz w:val="22"/>
                <w:szCs w:val="22"/>
                <w:lang w:val="en-US"/>
              </w:rPr>
            </w:pPr>
            <w:r w:rsidRPr="00953054">
              <w:rPr>
                <w:bCs/>
                <w:sz w:val="22"/>
                <w:szCs w:val="22"/>
                <w:lang w:val="en-US"/>
              </w:rPr>
              <w:t>xxx</w:t>
            </w:r>
          </w:p>
        </w:tc>
      </w:tr>
      <w:tr w:rsidR="00B07AD3" w:rsidRPr="00953054" w14:paraId="57CB240A" w14:textId="77777777" w:rsidTr="002122A0">
        <w:trPr>
          <w:trHeight w:val="454"/>
        </w:trPr>
        <w:tc>
          <w:tcPr>
            <w:tcW w:w="2675" w:type="pct"/>
            <w:shd w:val="clear" w:color="auto" w:fill="auto"/>
            <w:noWrap/>
            <w:vAlign w:val="bottom"/>
          </w:tcPr>
          <w:p w14:paraId="6DB5E5A6"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Non-Current Provisions</w:t>
            </w:r>
          </w:p>
        </w:tc>
        <w:tc>
          <w:tcPr>
            <w:tcW w:w="587" w:type="pct"/>
          </w:tcPr>
          <w:p w14:paraId="76381327" w14:textId="77777777" w:rsidR="00B07AD3" w:rsidRPr="00953054" w:rsidRDefault="00B07AD3" w:rsidP="00296BA3">
            <w:pPr>
              <w:autoSpaceDE/>
              <w:autoSpaceDN/>
              <w:spacing w:line="276" w:lineRule="auto"/>
              <w:jc w:val="center"/>
              <w:rPr>
                <w:b/>
                <w:sz w:val="22"/>
                <w:szCs w:val="22"/>
                <w:lang w:val="en-US"/>
              </w:rPr>
            </w:pPr>
            <w:r w:rsidRPr="00953054">
              <w:rPr>
                <w:bCs/>
                <w:sz w:val="22"/>
                <w:szCs w:val="22"/>
                <w:lang w:val="en-US"/>
              </w:rPr>
              <w:t>xxx</w:t>
            </w:r>
          </w:p>
        </w:tc>
        <w:tc>
          <w:tcPr>
            <w:tcW w:w="593" w:type="pct"/>
          </w:tcPr>
          <w:p w14:paraId="6043B720" w14:textId="77777777" w:rsidR="00B07AD3" w:rsidRPr="00953054" w:rsidRDefault="00B07AD3" w:rsidP="00296BA3">
            <w:pPr>
              <w:autoSpaceDE/>
              <w:autoSpaceDN/>
              <w:spacing w:line="276" w:lineRule="auto"/>
              <w:jc w:val="center"/>
              <w:rPr>
                <w:b/>
                <w:sz w:val="22"/>
                <w:szCs w:val="22"/>
                <w:lang w:val="en-US"/>
              </w:rPr>
            </w:pPr>
            <w:r w:rsidRPr="00953054">
              <w:rPr>
                <w:bCs/>
                <w:sz w:val="22"/>
                <w:szCs w:val="22"/>
                <w:lang w:val="en-US"/>
              </w:rPr>
              <w:t>xxx</w:t>
            </w:r>
          </w:p>
        </w:tc>
        <w:tc>
          <w:tcPr>
            <w:tcW w:w="587" w:type="pct"/>
          </w:tcPr>
          <w:p w14:paraId="20D53F7D" w14:textId="77777777" w:rsidR="00B07AD3" w:rsidRPr="00953054" w:rsidRDefault="00B07AD3" w:rsidP="00296BA3">
            <w:pPr>
              <w:autoSpaceDE/>
              <w:autoSpaceDN/>
              <w:spacing w:line="276" w:lineRule="auto"/>
              <w:jc w:val="center"/>
              <w:rPr>
                <w:b/>
                <w:sz w:val="22"/>
                <w:szCs w:val="22"/>
                <w:lang w:val="en-US"/>
              </w:rPr>
            </w:pPr>
            <w:r w:rsidRPr="00953054">
              <w:rPr>
                <w:bCs/>
                <w:sz w:val="22"/>
                <w:szCs w:val="22"/>
                <w:lang w:val="en-US"/>
              </w:rPr>
              <w:t>xxx</w:t>
            </w:r>
          </w:p>
        </w:tc>
        <w:tc>
          <w:tcPr>
            <w:tcW w:w="558" w:type="pct"/>
            <w:shd w:val="clear" w:color="auto" w:fill="auto"/>
            <w:noWrap/>
          </w:tcPr>
          <w:p w14:paraId="2FF1515D" w14:textId="77777777" w:rsidR="00B07AD3" w:rsidRPr="00953054" w:rsidRDefault="00B07AD3" w:rsidP="00296BA3">
            <w:pPr>
              <w:autoSpaceDE/>
              <w:autoSpaceDN/>
              <w:spacing w:line="276" w:lineRule="auto"/>
              <w:jc w:val="center"/>
              <w:rPr>
                <w:b/>
                <w:sz w:val="22"/>
                <w:szCs w:val="22"/>
                <w:lang w:val="en-US"/>
              </w:rPr>
            </w:pPr>
            <w:r w:rsidRPr="00953054">
              <w:rPr>
                <w:bCs/>
                <w:sz w:val="22"/>
                <w:szCs w:val="22"/>
                <w:lang w:val="en-US"/>
              </w:rPr>
              <w:t>xxx</w:t>
            </w:r>
          </w:p>
        </w:tc>
      </w:tr>
    </w:tbl>
    <w:p w14:paraId="4865A3D0" w14:textId="6C393376" w:rsidR="00B07AD3" w:rsidRPr="00953054" w:rsidRDefault="00B07AD3" w:rsidP="00B07AD3">
      <w:pPr>
        <w:autoSpaceDE/>
        <w:autoSpaceDN/>
        <w:rPr>
          <w:b/>
          <w:sz w:val="22"/>
          <w:szCs w:val="22"/>
        </w:rPr>
      </w:pPr>
    </w:p>
    <w:p w14:paraId="7E4A3654" w14:textId="77777777" w:rsidR="00B07AD3" w:rsidRPr="00953054" w:rsidRDefault="00B07AD3" w:rsidP="00D108CB">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Lease Liabilities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22"/>
        <w:gridCol w:w="2104"/>
        <w:gridCol w:w="2104"/>
      </w:tblGrid>
      <w:tr w:rsidR="00B07AD3" w:rsidRPr="00953054" w14:paraId="1E6FD19B" w14:textId="77777777" w:rsidTr="002122A0">
        <w:trPr>
          <w:trHeight w:val="340"/>
        </w:trPr>
        <w:tc>
          <w:tcPr>
            <w:tcW w:w="2670"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00133792"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val="en-US"/>
              </w:rPr>
              <w:t>Description</w:t>
            </w:r>
          </w:p>
        </w:tc>
        <w:tc>
          <w:tcPr>
            <w:tcW w:w="1165" w:type="pct"/>
            <w:shd w:val="clear" w:color="auto" w:fill="0070C0"/>
            <w:noWrap/>
            <w:vAlign w:val="center"/>
            <w:hideMark/>
          </w:tcPr>
          <w:p w14:paraId="7C4783AC" w14:textId="77777777" w:rsidR="00B07AD3" w:rsidRPr="00953054" w:rsidRDefault="00B07AD3" w:rsidP="00296BA3">
            <w:pPr>
              <w:autoSpaceDE/>
              <w:autoSpaceDN/>
              <w:spacing w:line="276" w:lineRule="auto"/>
              <w:jc w:val="center"/>
              <w:rPr>
                <w:b/>
                <w:bCs/>
                <w:sz w:val="22"/>
                <w:szCs w:val="22"/>
                <w:lang w:val="en-US"/>
              </w:rPr>
            </w:pPr>
            <w:r w:rsidRPr="00953054">
              <w:rPr>
                <w:b/>
                <w:i/>
                <w:iCs/>
                <w:sz w:val="22"/>
                <w:szCs w:val="22"/>
                <w:lang w:val="en-US"/>
              </w:rPr>
              <w:t>Insert Current FY</w:t>
            </w:r>
          </w:p>
        </w:tc>
        <w:tc>
          <w:tcPr>
            <w:tcW w:w="1165" w:type="pct"/>
            <w:shd w:val="clear" w:color="auto" w:fill="0070C0"/>
            <w:noWrap/>
            <w:vAlign w:val="center"/>
            <w:hideMark/>
          </w:tcPr>
          <w:p w14:paraId="5E93610F" w14:textId="77777777" w:rsidR="00B07AD3" w:rsidRPr="00953054" w:rsidRDefault="00B07AD3" w:rsidP="00296BA3">
            <w:pPr>
              <w:autoSpaceDE/>
              <w:autoSpaceDN/>
              <w:spacing w:line="276" w:lineRule="auto"/>
              <w:jc w:val="center"/>
              <w:rPr>
                <w:b/>
                <w:i/>
                <w:iCs/>
                <w:sz w:val="22"/>
                <w:szCs w:val="22"/>
                <w:lang w:val="en-US"/>
              </w:rPr>
            </w:pPr>
            <w:r w:rsidRPr="00953054">
              <w:rPr>
                <w:b/>
                <w:i/>
                <w:iCs/>
                <w:sz w:val="22"/>
                <w:szCs w:val="22"/>
                <w:lang w:val="en-US"/>
              </w:rPr>
              <w:t>Opening Statement</w:t>
            </w:r>
          </w:p>
          <w:p w14:paraId="56FF626D" w14:textId="77777777" w:rsidR="00B07AD3" w:rsidRPr="00953054" w:rsidRDefault="00B07AD3" w:rsidP="00296BA3">
            <w:pPr>
              <w:autoSpaceDE/>
              <w:autoSpaceDN/>
              <w:spacing w:line="276" w:lineRule="auto"/>
              <w:jc w:val="center"/>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B07AD3" w:rsidRPr="00953054" w14:paraId="2C1F865B" w14:textId="77777777" w:rsidTr="002122A0">
        <w:trPr>
          <w:trHeight w:val="340"/>
        </w:trPr>
        <w:tc>
          <w:tcPr>
            <w:tcW w:w="2670"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42C8F143" w14:textId="77777777" w:rsidR="00B07AD3" w:rsidRPr="00953054" w:rsidRDefault="00B07AD3" w:rsidP="002122A0">
            <w:pPr>
              <w:autoSpaceDE/>
              <w:autoSpaceDN/>
              <w:spacing w:line="276" w:lineRule="auto"/>
              <w:jc w:val="both"/>
              <w:rPr>
                <w:b/>
                <w:bCs/>
                <w:sz w:val="22"/>
                <w:szCs w:val="22"/>
                <w:lang w:eastAsia="en-GB"/>
              </w:rPr>
            </w:pPr>
          </w:p>
        </w:tc>
        <w:tc>
          <w:tcPr>
            <w:tcW w:w="116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31DC7BE5"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c>
          <w:tcPr>
            <w:tcW w:w="116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7289D0E3"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r>
      <w:tr w:rsidR="00B07AD3" w:rsidRPr="00953054" w14:paraId="5BCCCBD3" w14:textId="77777777" w:rsidTr="002122A0">
        <w:trPr>
          <w:trHeight w:val="340"/>
        </w:trPr>
        <w:tc>
          <w:tcPr>
            <w:tcW w:w="2670" w:type="pct"/>
            <w:shd w:val="clear" w:color="auto" w:fill="auto"/>
            <w:noWrap/>
            <w:vAlign w:val="bottom"/>
            <w:hideMark/>
          </w:tcPr>
          <w:p w14:paraId="50722E7E" w14:textId="77777777" w:rsidR="00B07AD3" w:rsidRPr="00953054" w:rsidRDefault="00B07AD3" w:rsidP="002122A0">
            <w:pPr>
              <w:autoSpaceDE/>
              <w:autoSpaceDN/>
              <w:spacing w:line="276" w:lineRule="auto"/>
              <w:jc w:val="both"/>
              <w:rPr>
                <w:b/>
                <w:bCs/>
                <w:sz w:val="22"/>
                <w:szCs w:val="22"/>
                <w:lang w:val="en-US"/>
              </w:rPr>
            </w:pPr>
            <w:r>
              <w:rPr>
                <w:b/>
                <w:bCs/>
                <w:sz w:val="22"/>
                <w:szCs w:val="22"/>
                <w:lang w:val="en-US"/>
              </w:rPr>
              <w:t>Balance a</w:t>
            </w:r>
            <w:r w:rsidRPr="00953054">
              <w:rPr>
                <w:b/>
                <w:bCs/>
                <w:sz w:val="22"/>
                <w:szCs w:val="22"/>
                <w:lang w:val="en-US"/>
              </w:rPr>
              <w:t xml:space="preserve">t the </w:t>
            </w:r>
            <w:r>
              <w:rPr>
                <w:b/>
                <w:bCs/>
                <w:sz w:val="22"/>
                <w:szCs w:val="22"/>
                <w:lang w:val="en-US"/>
              </w:rPr>
              <w:t>beginning</w:t>
            </w:r>
            <w:r w:rsidRPr="00953054">
              <w:rPr>
                <w:b/>
                <w:bCs/>
                <w:sz w:val="22"/>
                <w:szCs w:val="22"/>
                <w:lang w:val="en-US"/>
              </w:rPr>
              <w:t xml:space="preserve"> of the year</w:t>
            </w:r>
          </w:p>
        </w:tc>
        <w:tc>
          <w:tcPr>
            <w:tcW w:w="1165" w:type="pct"/>
            <w:shd w:val="clear" w:color="auto" w:fill="auto"/>
            <w:noWrap/>
            <w:vAlign w:val="bottom"/>
            <w:hideMark/>
          </w:tcPr>
          <w:p w14:paraId="476E8505"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c>
          <w:tcPr>
            <w:tcW w:w="1165" w:type="pct"/>
            <w:shd w:val="clear" w:color="auto" w:fill="auto"/>
            <w:noWrap/>
            <w:vAlign w:val="bottom"/>
            <w:hideMark/>
          </w:tcPr>
          <w:p w14:paraId="75F1E435"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r>
      <w:tr w:rsidR="00B07AD3" w:rsidRPr="00953054" w14:paraId="0A7B1896" w14:textId="77777777" w:rsidTr="002122A0">
        <w:trPr>
          <w:trHeight w:val="340"/>
        </w:trPr>
        <w:tc>
          <w:tcPr>
            <w:tcW w:w="2670" w:type="pct"/>
            <w:shd w:val="clear" w:color="auto" w:fill="auto"/>
            <w:noWrap/>
            <w:vAlign w:val="bottom"/>
          </w:tcPr>
          <w:p w14:paraId="5AB4402F"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Discount interest on lease liability</w:t>
            </w:r>
          </w:p>
        </w:tc>
        <w:tc>
          <w:tcPr>
            <w:tcW w:w="1165" w:type="pct"/>
            <w:shd w:val="clear" w:color="auto" w:fill="auto"/>
            <w:noWrap/>
            <w:vAlign w:val="bottom"/>
          </w:tcPr>
          <w:p w14:paraId="500F1F71"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165" w:type="pct"/>
            <w:shd w:val="clear" w:color="auto" w:fill="auto"/>
            <w:noWrap/>
            <w:vAlign w:val="bottom"/>
          </w:tcPr>
          <w:p w14:paraId="6F36201E"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57F2F7D2" w14:textId="77777777" w:rsidTr="002122A0">
        <w:trPr>
          <w:trHeight w:val="340"/>
        </w:trPr>
        <w:tc>
          <w:tcPr>
            <w:tcW w:w="2670" w:type="pct"/>
            <w:shd w:val="clear" w:color="auto" w:fill="auto"/>
            <w:noWrap/>
            <w:vAlign w:val="bottom"/>
          </w:tcPr>
          <w:p w14:paraId="2F6AE55F"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Paid during the year</w:t>
            </w:r>
          </w:p>
        </w:tc>
        <w:tc>
          <w:tcPr>
            <w:tcW w:w="1165" w:type="pct"/>
            <w:shd w:val="clear" w:color="auto" w:fill="auto"/>
            <w:noWrap/>
            <w:vAlign w:val="bottom"/>
          </w:tcPr>
          <w:p w14:paraId="32EE2DCD"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165" w:type="pct"/>
            <w:shd w:val="clear" w:color="auto" w:fill="auto"/>
            <w:noWrap/>
            <w:vAlign w:val="bottom"/>
          </w:tcPr>
          <w:p w14:paraId="765FE577"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162F2B5E" w14:textId="77777777" w:rsidTr="002122A0">
        <w:trPr>
          <w:trHeight w:val="340"/>
        </w:trPr>
        <w:tc>
          <w:tcPr>
            <w:tcW w:w="2670" w:type="pct"/>
            <w:shd w:val="clear" w:color="auto" w:fill="auto"/>
            <w:noWrap/>
            <w:vAlign w:val="bottom"/>
            <w:hideMark/>
          </w:tcPr>
          <w:p w14:paraId="1F1A1B38"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At end of the year</w:t>
            </w:r>
          </w:p>
        </w:tc>
        <w:tc>
          <w:tcPr>
            <w:tcW w:w="1165" w:type="pct"/>
            <w:shd w:val="clear" w:color="auto" w:fill="auto"/>
            <w:noWrap/>
            <w:vAlign w:val="bottom"/>
            <w:hideMark/>
          </w:tcPr>
          <w:p w14:paraId="4792E459"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c>
          <w:tcPr>
            <w:tcW w:w="1165" w:type="pct"/>
            <w:shd w:val="clear" w:color="auto" w:fill="auto"/>
            <w:noWrap/>
            <w:vAlign w:val="bottom"/>
            <w:hideMark/>
          </w:tcPr>
          <w:p w14:paraId="694EFC3A"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xxx</w:t>
            </w:r>
          </w:p>
        </w:tc>
      </w:tr>
    </w:tbl>
    <w:p w14:paraId="2A9F7703" w14:textId="77777777" w:rsidR="00B07AD3" w:rsidRPr="00953054" w:rsidRDefault="00B07AD3" w:rsidP="00B07AD3">
      <w:pPr>
        <w:autoSpaceDE/>
        <w:autoSpaceDN/>
        <w:spacing w:line="360" w:lineRule="auto"/>
        <w:jc w:val="both"/>
        <w:rPr>
          <w:sz w:val="22"/>
          <w:szCs w:val="22"/>
        </w:rPr>
      </w:pPr>
    </w:p>
    <w:p w14:paraId="42A57AF7" w14:textId="77777777" w:rsidR="00B07AD3" w:rsidRPr="00953054" w:rsidRDefault="00B07AD3" w:rsidP="00B07AD3">
      <w:pPr>
        <w:autoSpaceDE/>
        <w:autoSpaceDN/>
        <w:spacing w:line="360" w:lineRule="auto"/>
        <w:jc w:val="both"/>
        <w:rPr>
          <w:b/>
          <w:bCs/>
          <w:sz w:val="22"/>
          <w:szCs w:val="22"/>
        </w:rPr>
      </w:pPr>
      <w:r w:rsidRPr="00953054">
        <w:rPr>
          <w:b/>
          <w:bCs/>
          <w:sz w:val="22"/>
          <w:szCs w:val="22"/>
        </w:rPr>
        <w:t>Maturity Analysis</w:t>
      </w:r>
    </w:p>
    <w:tbl>
      <w:tblPr>
        <w:tblStyle w:val="TableGrid"/>
        <w:tblW w:w="5000" w:type="pct"/>
        <w:tblLook w:val="04A0" w:firstRow="1" w:lastRow="0" w:firstColumn="1" w:lastColumn="0" w:noHBand="0" w:noVBand="1"/>
      </w:tblPr>
      <w:tblGrid>
        <w:gridCol w:w="6964"/>
        <w:gridCol w:w="2066"/>
      </w:tblGrid>
      <w:tr w:rsidR="00B07AD3" w:rsidRPr="00953054" w14:paraId="6C32A02B" w14:textId="77777777" w:rsidTr="002122A0">
        <w:trPr>
          <w:trHeight w:val="340"/>
        </w:trPr>
        <w:tc>
          <w:tcPr>
            <w:tcW w:w="3856" w:type="pct"/>
            <w:shd w:val="clear" w:color="auto" w:fill="0070C0"/>
            <w:vAlign w:val="bottom"/>
          </w:tcPr>
          <w:p w14:paraId="616B3D81" w14:textId="77777777" w:rsidR="00B07AD3" w:rsidRPr="00953054" w:rsidRDefault="00B07AD3" w:rsidP="002122A0">
            <w:pPr>
              <w:autoSpaceDE/>
              <w:autoSpaceDN/>
              <w:spacing w:line="276" w:lineRule="auto"/>
              <w:jc w:val="both"/>
              <w:rPr>
                <w:b/>
                <w:bCs/>
                <w:sz w:val="22"/>
                <w:szCs w:val="22"/>
              </w:rPr>
            </w:pPr>
            <w:r w:rsidRPr="00953054">
              <w:rPr>
                <w:b/>
                <w:bCs/>
                <w:sz w:val="22"/>
                <w:szCs w:val="22"/>
              </w:rPr>
              <w:t xml:space="preserve">Period </w:t>
            </w:r>
          </w:p>
        </w:tc>
        <w:tc>
          <w:tcPr>
            <w:tcW w:w="1144" w:type="pct"/>
            <w:shd w:val="clear" w:color="auto" w:fill="0070C0"/>
            <w:vAlign w:val="bottom"/>
          </w:tcPr>
          <w:p w14:paraId="6A236DA7" w14:textId="77777777" w:rsidR="00B07AD3" w:rsidRPr="00953054" w:rsidRDefault="00B07AD3" w:rsidP="002122A0">
            <w:pPr>
              <w:autoSpaceDE/>
              <w:autoSpaceDN/>
              <w:spacing w:line="276" w:lineRule="auto"/>
              <w:jc w:val="both"/>
              <w:rPr>
                <w:b/>
                <w:bCs/>
                <w:sz w:val="22"/>
                <w:szCs w:val="22"/>
              </w:rPr>
            </w:pPr>
            <w:r w:rsidRPr="00953054">
              <w:rPr>
                <w:b/>
                <w:bCs/>
                <w:sz w:val="22"/>
                <w:szCs w:val="22"/>
              </w:rPr>
              <w:t>Amount</w:t>
            </w:r>
          </w:p>
        </w:tc>
      </w:tr>
      <w:tr w:rsidR="00B07AD3" w:rsidRPr="00953054" w14:paraId="460ED3D7" w14:textId="77777777" w:rsidTr="002122A0">
        <w:trPr>
          <w:trHeight w:val="340"/>
        </w:trPr>
        <w:tc>
          <w:tcPr>
            <w:tcW w:w="3856" w:type="pct"/>
            <w:vAlign w:val="bottom"/>
          </w:tcPr>
          <w:p w14:paraId="6D377F2A" w14:textId="77777777" w:rsidR="00B07AD3" w:rsidRPr="00953054" w:rsidRDefault="00B07AD3" w:rsidP="002122A0">
            <w:pPr>
              <w:autoSpaceDE/>
              <w:autoSpaceDN/>
              <w:spacing w:line="276" w:lineRule="auto"/>
              <w:jc w:val="both"/>
              <w:rPr>
                <w:sz w:val="22"/>
                <w:szCs w:val="22"/>
              </w:rPr>
            </w:pPr>
            <w:r w:rsidRPr="00953054">
              <w:rPr>
                <w:sz w:val="22"/>
                <w:szCs w:val="22"/>
              </w:rPr>
              <w:t>Year 1</w:t>
            </w:r>
          </w:p>
        </w:tc>
        <w:tc>
          <w:tcPr>
            <w:tcW w:w="1144" w:type="pct"/>
            <w:vAlign w:val="bottom"/>
          </w:tcPr>
          <w:p w14:paraId="05165D88" w14:textId="77777777" w:rsidR="00B07AD3" w:rsidRPr="00953054" w:rsidRDefault="00B07AD3" w:rsidP="00296BA3">
            <w:pPr>
              <w:autoSpaceDE/>
              <w:autoSpaceDN/>
              <w:spacing w:line="276" w:lineRule="auto"/>
              <w:jc w:val="center"/>
              <w:rPr>
                <w:sz w:val="22"/>
                <w:szCs w:val="22"/>
              </w:rPr>
            </w:pPr>
            <w:r w:rsidRPr="00953054">
              <w:rPr>
                <w:sz w:val="22"/>
                <w:szCs w:val="22"/>
              </w:rPr>
              <w:t>xxx</w:t>
            </w:r>
          </w:p>
        </w:tc>
      </w:tr>
      <w:tr w:rsidR="00B07AD3" w:rsidRPr="00953054" w14:paraId="112425D9" w14:textId="77777777" w:rsidTr="002122A0">
        <w:trPr>
          <w:trHeight w:val="340"/>
        </w:trPr>
        <w:tc>
          <w:tcPr>
            <w:tcW w:w="3856" w:type="pct"/>
            <w:vAlign w:val="bottom"/>
          </w:tcPr>
          <w:p w14:paraId="41E1CA1A" w14:textId="77777777" w:rsidR="00B07AD3" w:rsidRPr="00953054" w:rsidRDefault="00B07AD3" w:rsidP="002122A0">
            <w:pPr>
              <w:autoSpaceDE/>
              <w:autoSpaceDN/>
              <w:spacing w:line="276" w:lineRule="auto"/>
              <w:jc w:val="both"/>
              <w:rPr>
                <w:sz w:val="22"/>
                <w:szCs w:val="22"/>
              </w:rPr>
            </w:pPr>
            <w:r w:rsidRPr="00953054">
              <w:rPr>
                <w:sz w:val="22"/>
                <w:szCs w:val="22"/>
              </w:rPr>
              <w:t>Year 2</w:t>
            </w:r>
          </w:p>
        </w:tc>
        <w:tc>
          <w:tcPr>
            <w:tcW w:w="1144" w:type="pct"/>
            <w:vAlign w:val="bottom"/>
          </w:tcPr>
          <w:p w14:paraId="0E132FF9" w14:textId="77777777" w:rsidR="00B07AD3" w:rsidRPr="00953054" w:rsidRDefault="00B07AD3" w:rsidP="00296BA3">
            <w:pPr>
              <w:autoSpaceDE/>
              <w:autoSpaceDN/>
              <w:spacing w:line="276" w:lineRule="auto"/>
              <w:jc w:val="center"/>
              <w:rPr>
                <w:sz w:val="22"/>
                <w:szCs w:val="22"/>
              </w:rPr>
            </w:pPr>
            <w:r w:rsidRPr="00953054">
              <w:rPr>
                <w:sz w:val="22"/>
                <w:szCs w:val="22"/>
              </w:rPr>
              <w:t>xxx</w:t>
            </w:r>
          </w:p>
        </w:tc>
      </w:tr>
      <w:tr w:rsidR="00B07AD3" w:rsidRPr="00953054" w14:paraId="091BBE9F" w14:textId="77777777" w:rsidTr="002122A0">
        <w:trPr>
          <w:trHeight w:val="340"/>
        </w:trPr>
        <w:tc>
          <w:tcPr>
            <w:tcW w:w="3856" w:type="pct"/>
            <w:vAlign w:val="bottom"/>
          </w:tcPr>
          <w:p w14:paraId="32CCA6C3" w14:textId="77777777" w:rsidR="00B07AD3" w:rsidRPr="00953054" w:rsidRDefault="00B07AD3" w:rsidP="002122A0">
            <w:pPr>
              <w:autoSpaceDE/>
              <w:autoSpaceDN/>
              <w:spacing w:line="276" w:lineRule="auto"/>
              <w:jc w:val="both"/>
              <w:rPr>
                <w:sz w:val="22"/>
                <w:szCs w:val="22"/>
              </w:rPr>
            </w:pPr>
            <w:r w:rsidRPr="00953054">
              <w:rPr>
                <w:sz w:val="22"/>
                <w:szCs w:val="22"/>
              </w:rPr>
              <w:t>Year 3</w:t>
            </w:r>
          </w:p>
        </w:tc>
        <w:tc>
          <w:tcPr>
            <w:tcW w:w="1144" w:type="pct"/>
            <w:vAlign w:val="bottom"/>
          </w:tcPr>
          <w:p w14:paraId="702651C4" w14:textId="77777777" w:rsidR="00B07AD3" w:rsidRPr="00953054" w:rsidRDefault="00B07AD3" w:rsidP="00296BA3">
            <w:pPr>
              <w:autoSpaceDE/>
              <w:autoSpaceDN/>
              <w:spacing w:line="276" w:lineRule="auto"/>
              <w:jc w:val="center"/>
              <w:rPr>
                <w:sz w:val="22"/>
                <w:szCs w:val="22"/>
              </w:rPr>
            </w:pPr>
            <w:r w:rsidRPr="00953054">
              <w:rPr>
                <w:sz w:val="22"/>
                <w:szCs w:val="22"/>
              </w:rPr>
              <w:t>xxx</w:t>
            </w:r>
          </w:p>
        </w:tc>
      </w:tr>
      <w:tr w:rsidR="00B07AD3" w:rsidRPr="00953054" w14:paraId="248E3E37" w14:textId="77777777" w:rsidTr="002122A0">
        <w:trPr>
          <w:trHeight w:val="340"/>
        </w:trPr>
        <w:tc>
          <w:tcPr>
            <w:tcW w:w="3856" w:type="pct"/>
            <w:vAlign w:val="bottom"/>
          </w:tcPr>
          <w:p w14:paraId="086C9B54" w14:textId="77777777" w:rsidR="00B07AD3" w:rsidRPr="00953054" w:rsidRDefault="00B07AD3" w:rsidP="002122A0">
            <w:pPr>
              <w:autoSpaceDE/>
              <w:autoSpaceDN/>
              <w:spacing w:line="276" w:lineRule="auto"/>
              <w:jc w:val="both"/>
              <w:rPr>
                <w:sz w:val="22"/>
                <w:szCs w:val="22"/>
              </w:rPr>
            </w:pPr>
            <w:r w:rsidRPr="00953054">
              <w:rPr>
                <w:sz w:val="22"/>
                <w:szCs w:val="22"/>
              </w:rPr>
              <w:t>Year 4</w:t>
            </w:r>
          </w:p>
        </w:tc>
        <w:tc>
          <w:tcPr>
            <w:tcW w:w="1144" w:type="pct"/>
            <w:vAlign w:val="bottom"/>
          </w:tcPr>
          <w:p w14:paraId="498F9685" w14:textId="77777777" w:rsidR="00B07AD3" w:rsidRPr="00953054" w:rsidRDefault="00B07AD3" w:rsidP="00296BA3">
            <w:pPr>
              <w:autoSpaceDE/>
              <w:autoSpaceDN/>
              <w:spacing w:line="276" w:lineRule="auto"/>
              <w:jc w:val="center"/>
              <w:rPr>
                <w:sz w:val="22"/>
                <w:szCs w:val="22"/>
              </w:rPr>
            </w:pPr>
            <w:r w:rsidRPr="00953054">
              <w:rPr>
                <w:sz w:val="22"/>
                <w:szCs w:val="22"/>
              </w:rPr>
              <w:t>xxx</w:t>
            </w:r>
          </w:p>
        </w:tc>
      </w:tr>
      <w:tr w:rsidR="00B07AD3" w:rsidRPr="00953054" w14:paraId="0922A4F7" w14:textId="77777777" w:rsidTr="002122A0">
        <w:trPr>
          <w:trHeight w:val="340"/>
        </w:trPr>
        <w:tc>
          <w:tcPr>
            <w:tcW w:w="3856" w:type="pct"/>
            <w:vAlign w:val="bottom"/>
          </w:tcPr>
          <w:p w14:paraId="7FF58BE8" w14:textId="77777777" w:rsidR="00B07AD3" w:rsidRPr="00953054" w:rsidRDefault="00B07AD3" w:rsidP="002122A0">
            <w:pPr>
              <w:autoSpaceDE/>
              <w:autoSpaceDN/>
              <w:spacing w:line="276" w:lineRule="auto"/>
              <w:jc w:val="both"/>
              <w:rPr>
                <w:sz w:val="22"/>
                <w:szCs w:val="22"/>
              </w:rPr>
            </w:pPr>
            <w:r w:rsidRPr="00953054">
              <w:rPr>
                <w:sz w:val="22"/>
                <w:szCs w:val="22"/>
              </w:rPr>
              <w:t>Year 5 and onwards</w:t>
            </w:r>
          </w:p>
        </w:tc>
        <w:tc>
          <w:tcPr>
            <w:tcW w:w="1144" w:type="pct"/>
            <w:vAlign w:val="bottom"/>
          </w:tcPr>
          <w:p w14:paraId="0A0551E0" w14:textId="77777777" w:rsidR="00B07AD3" w:rsidRPr="00953054" w:rsidRDefault="00B07AD3" w:rsidP="00296BA3">
            <w:pPr>
              <w:autoSpaceDE/>
              <w:autoSpaceDN/>
              <w:spacing w:line="276" w:lineRule="auto"/>
              <w:jc w:val="center"/>
              <w:rPr>
                <w:sz w:val="22"/>
                <w:szCs w:val="22"/>
              </w:rPr>
            </w:pPr>
            <w:r w:rsidRPr="00953054">
              <w:rPr>
                <w:sz w:val="22"/>
                <w:szCs w:val="22"/>
              </w:rPr>
              <w:t>xxx</w:t>
            </w:r>
          </w:p>
        </w:tc>
      </w:tr>
      <w:tr w:rsidR="00B07AD3" w:rsidRPr="00953054" w14:paraId="363521FC" w14:textId="77777777" w:rsidTr="002122A0">
        <w:trPr>
          <w:trHeight w:val="340"/>
        </w:trPr>
        <w:tc>
          <w:tcPr>
            <w:tcW w:w="3856" w:type="pct"/>
            <w:vAlign w:val="bottom"/>
          </w:tcPr>
          <w:p w14:paraId="111F601D" w14:textId="77777777" w:rsidR="00B07AD3" w:rsidRPr="00953054" w:rsidRDefault="00B07AD3" w:rsidP="002122A0">
            <w:pPr>
              <w:autoSpaceDE/>
              <w:autoSpaceDN/>
              <w:spacing w:line="276" w:lineRule="auto"/>
              <w:jc w:val="both"/>
              <w:rPr>
                <w:sz w:val="22"/>
                <w:szCs w:val="22"/>
              </w:rPr>
            </w:pPr>
            <w:r w:rsidRPr="00953054">
              <w:rPr>
                <w:sz w:val="22"/>
                <w:szCs w:val="22"/>
              </w:rPr>
              <w:t>Less: unearned Interest</w:t>
            </w:r>
          </w:p>
        </w:tc>
        <w:tc>
          <w:tcPr>
            <w:tcW w:w="1144" w:type="pct"/>
            <w:vAlign w:val="bottom"/>
          </w:tcPr>
          <w:p w14:paraId="7BB6FDD7" w14:textId="77777777" w:rsidR="00B07AD3" w:rsidRPr="00953054" w:rsidRDefault="00B07AD3" w:rsidP="00296BA3">
            <w:pPr>
              <w:autoSpaceDE/>
              <w:autoSpaceDN/>
              <w:spacing w:line="276" w:lineRule="auto"/>
              <w:jc w:val="center"/>
              <w:rPr>
                <w:sz w:val="22"/>
                <w:szCs w:val="22"/>
              </w:rPr>
            </w:pPr>
            <w:r w:rsidRPr="00953054">
              <w:rPr>
                <w:sz w:val="22"/>
                <w:szCs w:val="22"/>
              </w:rPr>
              <w:t>(xxx)</w:t>
            </w:r>
          </w:p>
        </w:tc>
      </w:tr>
      <w:tr w:rsidR="00B07AD3" w:rsidRPr="00953054" w14:paraId="2D086BF8" w14:textId="77777777" w:rsidTr="002122A0">
        <w:trPr>
          <w:trHeight w:val="340"/>
        </w:trPr>
        <w:tc>
          <w:tcPr>
            <w:tcW w:w="3856" w:type="pct"/>
          </w:tcPr>
          <w:p w14:paraId="2F658435" w14:textId="77777777" w:rsidR="00B07AD3" w:rsidRPr="00953054" w:rsidRDefault="00B07AD3" w:rsidP="002122A0">
            <w:pPr>
              <w:autoSpaceDE/>
              <w:autoSpaceDN/>
              <w:spacing w:line="276" w:lineRule="auto"/>
              <w:jc w:val="both"/>
              <w:rPr>
                <w:sz w:val="22"/>
                <w:szCs w:val="22"/>
              </w:rPr>
            </w:pPr>
          </w:p>
        </w:tc>
        <w:tc>
          <w:tcPr>
            <w:tcW w:w="1144" w:type="pct"/>
            <w:vAlign w:val="bottom"/>
          </w:tcPr>
          <w:p w14:paraId="648DBFEA" w14:textId="77777777" w:rsidR="00B07AD3" w:rsidRPr="00953054" w:rsidRDefault="00B07AD3" w:rsidP="00296BA3">
            <w:pPr>
              <w:autoSpaceDE/>
              <w:autoSpaceDN/>
              <w:spacing w:line="276" w:lineRule="auto"/>
              <w:jc w:val="center"/>
              <w:rPr>
                <w:sz w:val="22"/>
                <w:szCs w:val="22"/>
              </w:rPr>
            </w:pPr>
            <w:r w:rsidRPr="00953054">
              <w:rPr>
                <w:sz w:val="22"/>
                <w:szCs w:val="22"/>
              </w:rPr>
              <w:t>xxx</w:t>
            </w:r>
          </w:p>
        </w:tc>
      </w:tr>
    </w:tbl>
    <w:p w14:paraId="3722DB84" w14:textId="77777777" w:rsidR="00B07AD3" w:rsidRPr="00953054" w:rsidRDefault="00B07AD3" w:rsidP="00B07AD3">
      <w:pPr>
        <w:autoSpaceDE/>
        <w:autoSpaceDN/>
        <w:spacing w:line="360" w:lineRule="auto"/>
        <w:jc w:val="both"/>
        <w:rPr>
          <w:sz w:val="22"/>
          <w:szCs w:val="22"/>
        </w:rPr>
      </w:pPr>
    </w:p>
    <w:p w14:paraId="4F4C294C" w14:textId="77777777" w:rsidR="00B07AD3" w:rsidRPr="00953054" w:rsidRDefault="00B07AD3" w:rsidP="00B07AD3">
      <w:pPr>
        <w:autoSpaceDE/>
        <w:autoSpaceDN/>
        <w:spacing w:line="360" w:lineRule="auto"/>
        <w:jc w:val="both"/>
        <w:rPr>
          <w:b/>
          <w:bCs/>
          <w:sz w:val="22"/>
          <w:szCs w:val="22"/>
        </w:rPr>
      </w:pPr>
      <w:r w:rsidRPr="00953054">
        <w:rPr>
          <w:b/>
          <w:bCs/>
          <w:sz w:val="22"/>
          <w:szCs w:val="22"/>
        </w:rPr>
        <w:t>Analysed as:</w:t>
      </w:r>
    </w:p>
    <w:tbl>
      <w:tblPr>
        <w:tblStyle w:val="TableGrid"/>
        <w:tblW w:w="5000" w:type="pct"/>
        <w:tblLook w:val="04A0" w:firstRow="1" w:lastRow="0" w:firstColumn="1" w:lastColumn="0" w:noHBand="0" w:noVBand="1"/>
      </w:tblPr>
      <w:tblGrid>
        <w:gridCol w:w="6964"/>
        <w:gridCol w:w="2066"/>
      </w:tblGrid>
      <w:tr w:rsidR="00B07AD3" w:rsidRPr="00953054" w14:paraId="5A4A7349" w14:textId="77777777" w:rsidTr="002122A0">
        <w:trPr>
          <w:trHeight w:val="340"/>
        </w:trPr>
        <w:tc>
          <w:tcPr>
            <w:tcW w:w="3856" w:type="pct"/>
            <w:shd w:val="clear" w:color="auto" w:fill="0070C0"/>
            <w:vAlign w:val="bottom"/>
          </w:tcPr>
          <w:p w14:paraId="37D93A5A" w14:textId="77777777" w:rsidR="00B07AD3" w:rsidRPr="00953054" w:rsidRDefault="00B07AD3" w:rsidP="002122A0">
            <w:pPr>
              <w:autoSpaceDE/>
              <w:autoSpaceDN/>
              <w:spacing w:line="276" w:lineRule="auto"/>
              <w:jc w:val="both"/>
              <w:rPr>
                <w:b/>
                <w:bCs/>
                <w:sz w:val="22"/>
                <w:szCs w:val="22"/>
              </w:rPr>
            </w:pPr>
            <w:r w:rsidRPr="00953054">
              <w:rPr>
                <w:b/>
                <w:bCs/>
                <w:sz w:val="22"/>
                <w:szCs w:val="22"/>
              </w:rPr>
              <w:t>Description</w:t>
            </w:r>
          </w:p>
        </w:tc>
        <w:tc>
          <w:tcPr>
            <w:tcW w:w="1144" w:type="pct"/>
            <w:shd w:val="clear" w:color="auto" w:fill="0070C0"/>
            <w:vAlign w:val="bottom"/>
          </w:tcPr>
          <w:p w14:paraId="23A05E32" w14:textId="77777777" w:rsidR="00B07AD3" w:rsidRPr="00953054" w:rsidRDefault="00B07AD3" w:rsidP="002122A0">
            <w:pPr>
              <w:autoSpaceDE/>
              <w:autoSpaceDN/>
              <w:spacing w:line="276" w:lineRule="auto"/>
              <w:jc w:val="both"/>
              <w:rPr>
                <w:b/>
                <w:bCs/>
                <w:sz w:val="22"/>
                <w:szCs w:val="22"/>
              </w:rPr>
            </w:pPr>
            <w:r w:rsidRPr="00953054">
              <w:rPr>
                <w:b/>
                <w:bCs/>
                <w:sz w:val="22"/>
                <w:szCs w:val="22"/>
              </w:rPr>
              <w:t>Amount</w:t>
            </w:r>
          </w:p>
        </w:tc>
      </w:tr>
      <w:tr w:rsidR="00B07AD3" w:rsidRPr="00953054" w14:paraId="5B44AC9F" w14:textId="77777777" w:rsidTr="002122A0">
        <w:trPr>
          <w:trHeight w:val="340"/>
        </w:trPr>
        <w:tc>
          <w:tcPr>
            <w:tcW w:w="3856" w:type="pct"/>
            <w:vAlign w:val="bottom"/>
          </w:tcPr>
          <w:p w14:paraId="7535B087" w14:textId="77777777" w:rsidR="00B07AD3" w:rsidRPr="00953054" w:rsidRDefault="00B07AD3" w:rsidP="002122A0">
            <w:pPr>
              <w:autoSpaceDE/>
              <w:autoSpaceDN/>
              <w:spacing w:line="276" w:lineRule="auto"/>
              <w:jc w:val="both"/>
              <w:rPr>
                <w:sz w:val="22"/>
                <w:szCs w:val="22"/>
              </w:rPr>
            </w:pPr>
            <w:r w:rsidRPr="00953054">
              <w:rPr>
                <w:sz w:val="22"/>
                <w:szCs w:val="22"/>
              </w:rPr>
              <w:t>Current</w:t>
            </w:r>
          </w:p>
        </w:tc>
        <w:tc>
          <w:tcPr>
            <w:tcW w:w="1144" w:type="pct"/>
            <w:vAlign w:val="bottom"/>
          </w:tcPr>
          <w:p w14:paraId="27C2124C" w14:textId="77777777" w:rsidR="00B07AD3" w:rsidRPr="00953054" w:rsidRDefault="00B07AD3" w:rsidP="00296BA3">
            <w:pPr>
              <w:autoSpaceDE/>
              <w:autoSpaceDN/>
              <w:spacing w:line="276" w:lineRule="auto"/>
              <w:jc w:val="center"/>
              <w:rPr>
                <w:sz w:val="22"/>
                <w:szCs w:val="22"/>
              </w:rPr>
            </w:pPr>
            <w:r w:rsidRPr="00953054">
              <w:rPr>
                <w:sz w:val="22"/>
                <w:szCs w:val="22"/>
              </w:rPr>
              <w:t>xxx</w:t>
            </w:r>
          </w:p>
        </w:tc>
      </w:tr>
      <w:tr w:rsidR="00B07AD3" w:rsidRPr="00953054" w14:paraId="0567D056" w14:textId="77777777" w:rsidTr="002122A0">
        <w:trPr>
          <w:trHeight w:val="340"/>
        </w:trPr>
        <w:tc>
          <w:tcPr>
            <w:tcW w:w="3856" w:type="pct"/>
            <w:vAlign w:val="bottom"/>
          </w:tcPr>
          <w:p w14:paraId="749F46BF" w14:textId="77777777" w:rsidR="00B07AD3" w:rsidRPr="00953054" w:rsidRDefault="00B07AD3" w:rsidP="002122A0">
            <w:pPr>
              <w:autoSpaceDE/>
              <w:autoSpaceDN/>
              <w:spacing w:line="276" w:lineRule="auto"/>
              <w:jc w:val="both"/>
              <w:rPr>
                <w:sz w:val="22"/>
                <w:szCs w:val="22"/>
              </w:rPr>
            </w:pPr>
            <w:r w:rsidRPr="00953054">
              <w:rPr>
                <w:sz w:val="22"/>
                <w:szCs w:val="22"/>
              </w:rPr>
              <w:t>Non- Current</w:t>
            </w:r>
          </w:p>
        </w:tc>
        <w:tc>
          <w:tcPr>
            <w:tcW w:w="1144" w:type="pct"/>
            <w:vAlign w:val="bottom"/>
          </w:tcPr>
          <w:p w14:paraId="1D69F850" w14:textId="77777777" w:rsidR="00B07AD3" w:rsidRPr="00953054" w:rsidRDefault="00B07AD3" w:rsidP="00296BA3">
            <w:pPr>
              <w:autoSpaceDE/>
              <w:autoSpaceDN/>
              <w:spacing w:line="276" w:lineRule="auto"/>
              <w:jc w:val="center"/>
              <w:rPr>
                <w:sz w:val="22"/>
                <w:szCs w:val="22"/>
              </w:rPr>
            </w:pPr>
            <w:r w:rsidRPr="00953054">
              <w:rPr>
                <w:sz w:val="22"/>
                <w:szCs w:val="22"/>
              </w:rPr>
              <w:t>xxx</w:t>
            </w:r>
          </w:p>
        </w:tc>
      </w:tr>
      <w:tr w:rsidR="00B07AD3" w:rsidRPr="00953054" w14:paraId="1E9E8B76" w14:textId="77777777" w:rsidTr="002122A0">
        <w:trPr>
          <w:trHeight w:val="340"/>
        </w:trPr>
        <w:tc>
          <w:tcPr>
            <w:tcW w:w="3856" w:type="pct"/>
            <w:vAlign w:val="bottom"/>
          </w:tcPr>
          <w:p w14:paraId="7AB01A5A" w14:textId="77777777" w:rsidR="00B07AD3" w:rsidRPr="00953054" w:rsidRDefault="00B07AD3" w:rsidP="002122A0">
            <w:pPr>
              <w:autoSpaceDE/>
              <w:autoSpaceDN/>
              <w:spacing w:line="276" w:lineRule="auto"/>
              <w:jc w:val="both"/>
              <w:rPr>
                <w:b/>
                <w:bCs/>
                <w:sz w:val="22"/>
                <w:szCs w:val="22"/>
              </w:rPr>
            </w:pPr>
            <w:r w:rsidRPr="00953054">
              <w:rPr>
                <w:b/>
                <w:bCs/>
                <w:sz w:val="22"/>
                <w:szCs w:val="22"/>
              </w:rPr>
              <w:t>Total</w:t>
            </w:r>
          </w:p>
        </w:tc>
        <w:tc>
          <w:tcPr>
            <w:tcW w:w="1144" w:type="pct"/>
            <w:vAlign w:val="bottom"/>
          </w:tcPr>
          <w:p w14:paraId="50EFE7DB" w14:textId="77777777" w:rsidR="00B07AD3" w:rsidRPr="00953054" w:rsidRDefault="00B07AD3" w:rsidP="00296BA3">
            <w:pPr>
              <w:autoSpaceDE/>
              <w:autoSpaceDN/>
              <w:spacing w:line="276" w:lineRule="auto"/>
              <w:jc w:val="center"/>
              <w:rPr>
                <w:b/>
                <w:bCs/>
                <w:sz w:val="22"/>
                <w:szCs w:val="22"/>
              </w:rPr>
            </w:pPr>
            <w:r w:rsidRPr="00953054">
              <w:rPr>
                <w:b/>
                <w:bCs/>
                <w:sz w:val="22"/>
                <w:szCs w:val="22"/>
              </w:rPr>
              <w:t>xxx</w:t>
            </w:r>
          </w:p>
        </w:tc>
      </w:tr>
    </w:tbl>
    <w:p w14:paraId="4358EB9C" w14:textId="77777777" w:rsidR="00B07AD3" w:rsidRPr="00953054" w:rsidRDefault="00B07AD3" w:rsidP="00B07AD3">
      <w:pPr>
        <w:autoSpaceDE/>
        <w:autoSpaceDN/>
        <w:spacing w:line="360" w:lineRule="auto"/>
        <w:jc w:val="both"/>
        <w:rPr>
          <w:sz w:val="22"/>
          <w:szCs w:val="22"/>
        </w:rPr>
      </w:pPr>
    </w:p>
    <w:p w14:paraId="45538CEC" w14:textId="77777777" w:rsidR="00B07AD3" w:rsidRPr="00953054" w:rsidRDefault="00B07AD3" w:rsidP="00D108CB">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Deferred Income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72"/>
        <w:gridCol w:w="2028"/>
        <w:gridCol w:w="2230"/>
      </w:tblGrid>
      <w:tr w:rsidR="00B07AD3" w:rsidRPr="00953054" w14:paraId="076B5F01" w14:textId="77777777" w:rsidTr="002122A0">
        <w:trPr>
          <w:trHeight w:val="340"/>
        </w:trPr>
        <w:tc>
          <w:tcPr>
            <w:tcW w:w="2642" w:type="pct"/>
            <w:shd w:val="clear" w:color="auto" w:fill="0070C0"/>
            <w:noWrap/>
            <w:vAlign w:val="bottom"/>
            <w:hideMark/>
          </w:tcPr>
          <w:p w14:paraId="31521DFD"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val="en-US"/>
              </w:rPr>
              <w:t>Description</w:t>
            </w:r>
          </w:p>
        </w:tc>
        <w:tc>
          <w:tcPr>
            <w:tcW w:w="1123" w:type="pct"/>
            <w:shd w:val="clear" w:color="auto" w:fill="0070C0"/>
            <w:vAlign w:val="center"/>
          </w:tcPr>
          <w:p w14:paraId="36554E19" w14:textId="77777777" w:rsidR="00B07AD3" w:rsidRPr="00953054" w:rsidRDefault="00B07AD3" w:rsidP="00296BA3">
            <w:pPr>
              <w:autoSpaceDE/>
              <w:autoSpaceDN/>
              <w:spacing w:line="276" w:lineRule="auto"/>
              <w:jc w:val="center"/>
              <w:rPr>
                <w:b/>
                <w:bCs/>
                <w:sz w:val="22"/>
                <w:szCs w:val="22"/>
                <w:lang w:val="en-US"/>
              </w:rPr>
            </w:pPr>
            <w:r w:rsidRPr="00953054">
              <w:rPr>
                <w:b/>
                <w:i/>
                <w:iCs/>
                <w:sz w:val="22"/>
                <w:szCs w:val="22"/>
                <w:lang w:val="en-US"/>
              </w:rPr>
              <w:t>Insert Current FY</w:t>
            </w:r>
          </w:p>
        </w:tc>
        <w:tc>
          <w:tcPr>
            <w:tcW w:w="1235" w:type="pct"/>
            <w:shd w:val="clear" w:color="auto" w:fill="0070C0"/>
            <w:noWrap/>
            <w:vAlign w:val="center"/>
          </w:tcPr>
          <w:p w14:paraId="01A1F119" w14:textId="77777777" w:rsidR="00B07AD3" w:rsidRPr="00953054" w:rsidRDefault="00B07AD3" w:rsidP="00296BA3">
            <w:pPr>
              <w:autoSpaceDE/>
              <w:autoSpaceDN/>
              <w:spacing w:line="276" w:lineRule="auto"/>
              <w:jc w:val="center"/>
              <w:rPr>
                <w:b/>
                <w:i/>
                <w:iCs/>
                <w:sz w:val="22"/>
                <w:szCs w:val="22"/>
                <w:lang w:val="en-US"/>
              </w:rPr>
            </w:pPr>
            <w:r w:rsidRPr="00953054">
              <w:rPr>
                <w:b/>
                <w:i/>
                <w:iCs/>
                <w:sz w:val="22"/>
                <w:szCs w:val="22"/>
                <w:lang w:val="en-US"/>
              </w:rPr>
              <w:t>Opening Statement</w:t>
            </w:r>
          </w:p>
          <w:p w14:paraId="3CAB01A8" w14:textId="77777777" w:rsidR="00B07AD3" w:rsidRPr="00953054" w:rsidRDefault="00B07AD3" w:rsidP="00296BA3">
            <w:pPr>
              <w:autoSpaceDE/>
              <w:autoSpaceDN/>
              <w:spacing w:line="276" w:lineRule="auto"/>
              <w:jc w:val="center"/>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B07AD3" w:rsidRPr="00953054" w14:paraId="0154D0CD" w14:textId="77777777" w:rsidTr="002122A0">
        <w:trPr>
          <w:trHeight w:val="340"/>
        </w:trPr>
        <w:tc>
          <w:tcPr>
            <w:tcW w:w="2642" w:type="pct"/>
            <w:shd w:val="clear" w:color="auto" w:fill="0070C0"/>
            <w:noWrap/>
            <w:vAlign w:val="bottom"/>
            <w:hideMark/>
          </w:tcPr>
          <w:p w14:paraId="3D28678E" w14:textId="77777777" w:rsidR="00B07AD3" w:rsidRPr="00953054" w:rsidRDefault="00B07AD3" w:rsidP="002122A0">
            <w:pPr>
              <w:autoSpaceDE/>
              <w:autoSpaceDN/>
              <w:spacing w:line="276" w:lineRule="auto"/>
              <w:jc w:val="both"/>
              <w:rPr>
                <w:b/>
                <w:bCs/>
                <w:sz w:val="22"/>
                <w:szCs w:val="22"/>
                <w:lang w:eastAsia="en-GB"/>
              </w:rPr>
            </w:pPr>
          </w:p>
        </w:tc>
        <w:tc>
          <w:tcPr>
            <w:tcW w:w="1123" w:type="pct"/>
            <w:shd w:val="clear" w:color="auto" w:fill="0070C0"/>
            <w:vAlign w:val="bottom"/>
          </w:tcPr>
          <w:p w14:paraId="52198348"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c>
          <w:tcPr>
            <w:tcW w:w="1235" w:type="pct"/>
            <w:shd w:val="clear" w:color="auto" w:fill="0070C0"/>
            <w:noWrap/>
            <w:vAlign w:val="bottom"/>
          </w:tcPr>
          <w:p w14:paraId="37CE530C"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r>
      <w:tr w:rsidR="00B07AD3" w:rsidRPr="00953054" w14:paraId="1CE0F83C" w14:textId="77777777" w:rsidTr="002122A0">
        <w:trPr>
          <w:trHeight w:val="340"/>
        </w:trPr>
        <w:tc>
          <w:tcPr>
            <w:tcW w:w="2642" w:type="pct"/>
            <w:shd w:val="clear" w:color="auto" w:fill="auto"/>
            <w:noWrap/>
            <w:vAlign w:val="bottom"/>
            <w:hideMark/>
          </w:tcPr>
          <w:p w14:paraId="2DDAE8FE" w14:textId="77777777" w:rsidR="00B07AD3" w:rsidRPr="00953054" w:rsidRDefault="00B07AD3" w:rsidP="002122A0">
            <w:pPr>
              <w:autoSpaceDE/>
              <w:autoSpaceDN/>
              <w:spacing w:line="276" w:lineRule="auto"/>
              <w:jc w:val="both"/>
              <w:rPr>
                <w:sz w:val="22"/>
                <w:szCs w:val="22"/>
                <w:lang w:val="en-US"/>
              </w:rPr>
            </w:pPr>
            <w:r w:rsidRPr="00953054">
              <w:rPr>
                <w:sz w:val="22"/>
                <w:szCs w:val="22"/>
                <w:lang w:eastAsia="en-GB"/>
              </w:rPr>
              <w:t>National Government</w:t>
            </w:r>
          </w:p>
        </w:tc>
        <w:tc>
          <w:tcPr>
            <w:tcW w:w="1123" w:type="pct"/>
            <w:vAlign w:val="bottom"/>
          </w:tcPr>
          <w:p w14:paraId="42292BAC"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235" w:type="pct"/>
            <w:shd w:val="clear" w:color="auto" w:fill="auto"/>
            <w:noWrap/>
            <w:vAlign w:val="bottom"/>
            <w:hideMark/>
          </w:tcPr>
          <w:p w14:paraId="407D2AD5"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534D5990" w14:textId="77777777" w:rsidTr="002122A0">
        <w:trPr>
          <w:trHeight w:val="340"/>
        </w:trPr>
        <w:tc>
          <w:tcPr>
            <w:tcW w:w="2642" w:type="pct"/>
            <w:shd w:val="clear" w:color="auto" w:fill="auto"/>
            <w:noWrap/>
            <w:vAlign w:val="bottom"/>
            <w:hideMark/>
          </w:tcPr>
          <w:p w14:paraId="7D9FDAE1" w14:textId="0E002288" w:rsidR="00B07AD3" w:rsidRPr="00953054" w:rsidRDefault="00B07AD3" w:rsidP="002122A0">
            <w:pPr>
              <w:autoSpaceDE/>
              <w:autoSpaceDN/>
              <w:spacing w:line="276" w:lineRule="auto"/>
              <w:jc w:val="both"/>
              <w:rPr>
                <w:sz w:val="22"/>
                <w:szCs w:val="22"/>
                <w:lang w:val="en-US"/>
              </w:rPr>
            </w:pPr>
            <w:r w:rsidRPr="00953054">
              <w:rPr>
                <w:sz w:val="22"/>
                <w:szCs w:val="22"/>
                <w:lang w:eastAsia="en-GB"/>
              </w:rPr>
              <w:t xml:space="preserve">International </w:t>
            </w:r>
            <w:r w:rsidR="003D0900">
              <w:rPr>
                <w:sz w:val="22"/>
                <w:szCs w:val="22"/>
                <w:lang w:eastAsia="en-GB"/>
              </w:rPr>
              <w:t>Donors</w:t>
            </w:r>
          </w:p>
        </w:tc>
        <w:tc>
          <w:tcPr>
            <w:tcW w:w="1123" w:type="pct"/>
            <w:vAlign w:val="bottom"/>
          </w:tcPr>
          <w:p w14:paraId="789CD5B5"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235" w:type="pct"/>
            <w:shd w:val="clear" w:color="auto" w:fill="auto"/>
            <w:noWrap/>
            <w:vAlign w:val="bottom"/>
            <w:hideMark/>
          </w:tcPr>
          <w:p w14:paraId="33BF7737"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0693215B" w14:textId="77777777" w:rsidTr="002122A0">
        <w:trPr>
          <w:trHeight w:val="340"/>
        </w:trPr>
        <w:tc>
          <w:tcPr>
            <w:tcW w:w="2642" w:type="pct"/>
            <w:shd w:val="clear" w:color="auto" w:fill="auto"/>
            <w:vAlign w:val="bottom"/>
            <w:hideMark/>
          </w:tcPr>
          <w:p w14:paraId="5971C852" w14:textId="77777777" w:rsidR="00B07AD3" w:rsidRPr="00953054" w:rsidRDefault="00B07AD3" w:rsidP="002122A0">
            <w:pPr>
              <w:autoSpaceDE/>
              <w:autoSpaceDN/>
              <w:spacing w:line="276" w:lineRule="auto"/>
              <w:jc w:val="both"/>
              <w:rPr>
                <w:sz w:val="22"/>
                <w:szCs w:val="22"/>
                <w:lang w:val="en-US"/>
              </w:rPr>
            </w:pPr>
            <w:r w:rsidRPr="00953054">
              <w:rPr>
                <w:sz w:val="22"/>
                <w:szCs w:val="22"/>
                <w:lang w:eastAsia="en-GB"/>
              </w:rPr>
              <w:t>Public Contributions and Donations</w:t>
            </w:r>
          </w:p>
        </w:tc>
        <w:tc>
          <w:tcPr>
            <w:tcW w:w="1123" w:type="pct"/>
            <w:vAlign w:val="bottom"/>
          </w:tcPr>
          <w:p w14:paraId="7D1ED7EA"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235" w:type="pct"/>
            <w:shd w:val="clear" w:color="auto" w:fill="auto"/>
            <w:noWrap/>
            <w:vAlign w:val="bottom"/>
            <w:hideMark/>
          </w:tcPr>
          <w:p w14:paraId="234E1BF4"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5937D44C" w14:textId="77777777" w:rsidTr="002122A0">
        <w:trPr>
          <w:trHeight w:val="340"/>
        </w:trPr>
        <w:tc>
          <w:tcPr>
            <w:tcW w:w="2642" w:type="pct"/>
            <w:shd w:val="clear" w:color="auto" w:fill="auto"/>
            <w:noWrap/>
            <w:vAlign w:val="bottom"/>
            <w:hideMark/>
          </w:tcPr>
          <w:p w14:paraId="55735EFF"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Deferred</w:t>
            </w:r>
            <w:r w:rsidRPr="00953054">
              <w:rPr>
                <w:sz w:val="22"/>
                <w:szCs w:val="22"/>
                <w:lang w:eastAsia="en-GB"/>
              </w:rPr>
              <w:t xml:space="preserve"> </w:t>
            </w:r>
            <w:r w:rsidRPr="00953054">
              <w:rPr>
                <w:b/>
                <w:bCs/>
                <w:sz w:val="22"/>
                <w:szCs w:val="22"/>
                <w:lang w:eastAsia="en-GB"/>
              </w:rPr>
              <w:t>Income</w:t>
            </w:r>
          </w:p>
        </w:tc>
        <w:tc>
          <w:tcPr>
            <w:tcW w:w="1123" w:type="pct"/>
            <w:vAlign w:val="bottom"/>
          </w:tcPr>
          <w:p w14:paraId="46104CA8"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1235" w:type="pct"/>
            <w:shd w:val="clear" w:color="auto" w:fill="auto"/>
            <w:noWrap/>
            <w:vAlign w:val="bottom"/>
            <w:hideMark/>
          </w:tcPr>
          <w:p w14:paraId="7A5991B5"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bl>
    <w:p w14:paraId="4DD85814" w14:textId="77777777" w:rsidR="00B07AD3" w:rsidRPr="00953054" w:rsidRDefault="00B07AD3" w:rsidP="00B07AD3">
      <w:pPr>
        <w:autoSpaceDE/>
        <w:autoSpaceDN/>
        <w:spacing w:line="360" w:lineRule="auto"/>
        <w:jc w:val="both"/>
        <w:rPr>
          <w:b/>
          <w:sz w:val="22"/>
          <w:szCs w:val="22"/>
        </w:rPr>
      </w:pPr>
    </w:p>
    <w:p w14:paraId="31D7F3E5" w14:textId="77777777" w:rsidR="00B07AD3" w:rsidRPr="00953054" w:rsidRDefault="00B07AD3" w:rsidP="00B07AD3">
      <w:pPr>
        <w:tabs>
          <w:tab w:val="left" w:pos="540"/>
        </w:tabs>
        <w:autoSpaceDE/>
        <w:autoSpaceDN/>
        <w:spacing w:line="360" w:lineRule="auto"/>
        <w:jc w:val="both"/>
        <w:rPr>
          <w:b/>
          <w:sz w:val="22"/>
          <w:szCs w:val="22"/>
        </w:rPr>
      </w:pPr>
      <w:r w:rsidRPr="00953054">
        <w:rPr>
          <w:b/>
          <w:sz w:val="22"/>
          <w:szCs w:val="22"/>
        </w:rPr>
        <w:t>The deferred income movement is as follows:</w:t>
      </w:r>
    </w:p>
    <w:tbl>
      <w:tblPr>
        <w:tblW w:w="5000" w:type="pct"/>
        <w:tblLayout w:type="fixed"/>
        <w:tblLook w:val="04A0" w:firstRow="1" w:lastRow="0" w:firstColumn="1" w:lastColumn="0" w:noHBand="0" w:noVBand="1"/>
      </w:tblPr>
      <w:tblGrid>
        <w:gridCol w:w="2728"/>
        <w:gridCol w:w="1575"/>
        <w:gridCol w:w="1575"/>
        <w:gridCol w:w="1575"/>
        <w:gridCol w:w="1577"/>
      </w:tblGrid>
      <w:tr w:rsidR="00B07AD3" w:rsidRPr="00953054" w14:paraId="2B60F8C9" w14:textId="77777777" w:rsidTr="002122A0">
        <w:trPr>
          <w:trHeight w:val="340"/>
        </w:trPr>
        <w:tc>
          <w:tcPr>
            <w:tcW w:w="1511"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44B4581B"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 </w:t>
            </w:r>
          </w:p>
        </w:tc>
        <w:tc>
          <w:tcPr>
            <w:tcW w:w="872" w:type="pct"/>
            <w:tcBorders>
              <w:top w:val="single" w:sz="4" w:space="0" w:color="auto"/>
              <w:left w:val="nil"/>
              <w:bottom w:val="single" w:sz="4" w:space="0" w:color="auto"/>
              <w:right w:val="single" w:sz="4" w:space="0" w:color="auto"/>
            </w:tcBorders>
            <w:shd w:val="clear" w:color="auto" w:fill="0070C0"/>
            <w:noWrap/>
            <w:vAlign w:val="bottom"/>
            <w:hideMark/>
          </w:tcPr>
          <w:p w14:paraId="55A4DB53" w14:textId="77777777" w:rsidR="00B07AD3" w:rsidRPr="00953054" w:rsidRDefault="00B07AD3" w:rsidP="002122A0">
            <w:pPr>
              <w:autoSpaceDE/>
              <w:autoSpaceDN/>
              <w:spacing w:line="276" w:lineRule="auto"/>
              <w:jc w:val="both"/>
              <w:rPr>
                <w:b/>
                <w:sz w:val="22"/>
                <w:szCs w:val="22"/>
                <w:lang w:val="en-US"/>
              </w:rPr>
            </w:pPr>
            <w:r w:rsidRPr="00953054">
              <w:rPr>
                <w:b/>
                <w:sz w:val="22"/>
                <w:szCs w:val="22"/>
                <w:lang w:eastAsia="en-GB"/>
              </w:rPr>
              <w:t>National government</w:t>
            </w:r>
          </w:p>
        </w:tc>
        <w:tc>
          <w:tcPr>
            <w:tcW w:w="872" w:type="pct"/>
            <w:tcBorders>
              <w:top w:val="single" w:sz="4" w:space="0" w:color="auto"/>
              <w:left w:val="nil"/>
              <w:bottom w:val="single" w:sz="4" w:space="0" w:color="auto"/>
              <w:right w:val="single" w:sz="4" w:space="0" w:color="auto"/>
            </w:tcBorders>
            <w:shd w:val="clear" w:color="auto" w:fill="0070C0"/>
            <w:noWrap/>
            <w:vAlign w:val="bottom"/>
            <w:hideMark/>
          </w:tcPr>
          <w:p w14:paraId="307EDEFD" w14:textId="77777777" w:rsidR="00B07AD3" w:rsidRPr="00953054" w:rsidRDefault="00B07AD3" w:rsidP="002122A0">
            <w:pPr>
              <w:autoSpaceDE/>
              <w:autoSpaceDN/>
              <w:spacing w:line="276" w:lineRule="auto"/>
              <w:jc w:val="both"/>
              <w:rPr>
                <w:b/>
                <w:sz w:val="22"/>
                <w:szCs w:val="22"/>
                <w:lang w:val="en-US"/>
              </w:rPr>
            </w:pPr>
            <w:r w:rsidRPr="00953054">
              <w:rPr>
                <w:b/>
                <w:sz w:val="22"/>
                <w:szCs w:val="22"/>
                <w:lang w:eastAsia="en-GB"/>
              </w:rPr>
              <w:t>International funders</w:t>
            </w:r>
          </w:p>
        </w:tc>
        <w:tc>
          <w:tcPr>
            <w:tcW w:w="872" w:type="pct"/>
            <w:tcBorders>
              <w:top w:val="single" w:sz="4" w:space="0" w:color="auto"/>
              <w:left w:val="nil"/>
              <w:bottom w:val="single" w:sz="4" w:space="0" w:color="auto"/>
              <w:right w:val="single" w:sz="4" w:space="0" w:color="auto"/>
            </w:tcBorders>
            <w:shd w:val="clear" w:color="auto" w:fill="0070C0"/>
            <w:vAlign w:val="bottom"/>
            <w:hideMark/>
          </w:tcPr>
          <w:p w14:paraId="0E3D4F9A" w14:textId="77777777" w:rsidR="00B07AD3" w:rsidRPr="00953054" w:rsidRDefault="00B07AD3" w:rsidP="002122A0">
            <w:pPr>
              <w:autoSpaceDE/>
              <w:autoSpaceDN/>
              <w:spacing w:line="276" w:lineRule="auto"/>
              <w:jc w:val="both"/>
              <w:rPr>
                <w:b/>
                <w:sz w:val="22"/>
                <w:szCs w:val="22"/>
                <w:lang w:val="en-US"/>
              </w:rPr>
            </w:pPr>
            <w:r w:rsidRPr="00953054">
              <w:rPr>
                <w:b/>
                <w:sz w:val="22"/>
                <w:szCs w:val="22"/>
                <w:lang w:eastAsia="en-GB"/>
              </w:rPr>
              <w:t>Public contributions and donations</w:t>
            </w:r>
          </w:p>
        </w:tc>
        <w:tc>
          <w:tcPr>
            <w:tcW w:w="873" w:type="pct"/>
            <w:tcBorders>
              <w:top w:val="single" w:sz="4" w:space="0" w:color="auto"/>
              <w:left w:val="nil"/>
              <w:bottom w:val="single" w:sz="4" w:space="0" w:color="auto"/>
              <w:right w:val="single" w:sz="4" w:space="0" w:color="auto"/>
            </w:tcBorders>
            <w:shd w:val="clear" w:color="auto" w:fill="0070C0"/>
            <w:vAlign w:val="bottom"/>
            <w:hideMark/>
          </w:tcPr>
          <w:p w14:paraId="6123898E" w14:textId="77777777" w:rsidR="00B07AD3" w:rsidRPr="00953054" w:rsidRDefault="00B07AD3" w:rsidP="002122A0">
            <w:pPr>
              <w:autoSpaceDE/>
              <w:autoSpaceDN/>
              <w:spacing w:line="276" w:lineRule="auto"/>
              <w:jc w:val="both"/>
              <w:rPr>
                <w:b/>
                <w:sz w:val="22"/>
                <w:szCs w:val="22"/>
                <w:lang w:val="en-US"/>
              </w:rPr>
            </w:pPr>
            <w:r w:rsidRPr="00953054">
              <w:rPr>
                <w:b/>
                <w:sz w:val="22"/>
                <w:szCs w:val="22"/>
                <w:lang w:eastAsia="en-GB"/>
              </w:rPr>
              <w:t>Total</w:t>
            </w:r>
          </w:p>
        </w:tc>
      </w:tr>
      <w:tr w:rsidR="00B07AD3" w:rsidRPr="00953054" w14:paraId="00FEFEBC" w14:textId="77777777" w:rsidTr="002122A0">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tcPr>
          <w:p w14:paraId="4234F596" w14:textId="77777777" w:rsidR="00B07AD3" w:rsidRPr="00953054" w:rsidRDefault="00B07AD3" w:rsidP="002122A0">
            <w:pPr>
              <w:autoSpaceDE/>
              <w:autoSpaceDN/>
              <w:spacing w:line="276" w:lineRule="auto"/>
              <w:jc w:val="both"/>
              <w:rPr>
                <w:sz w:val="22"/>
                <w:szCs w:val="22"/>
                <w:lang w:val="en-US"/>
              </w:rPr>
            </w:pPr>
          </w:p>
        </w:tc>
        <w:tc>
          <w:tcPr>
            <w:tcW w:w="872" w:type="pct"/>
            <w:tcBorders>
              <w:top w:val="nil"/>
              <w:left w:val="nil"/>
              <w:bottom w:val="single" w:sz="4" w:space="0" w:color="auto"/>
              <w:right w:val="single" w:sz="4" w:space="0" w:color="auto"/>
            </w:tcBorders>
            <w:shd w:val="clear" w:color="auto" w:fill="auto"/>
            <w:noWrap/>
            <w:vAlign w:val="bottom"/>
          </w:tcPr>
          <w:p w14:paraId="04BE48AC"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Kshs</w:t>
            </w:r>
          </w:p>
        </w:tc>
        <w:tc>
          <w:tcPr>
            <w:tcW w:w="872" w:type="pct"/>
            <w:tcBorders>
              <w:top w:val="nil"/>
              <w:left w:val="nil"/>
              <w:bottom w:val="single" w:sz="4" w:space="0" w:color="auto"/>
              <w:right w:val="single" w:sz="4" w:space="0" w:color="auto"/>
            </w:tcBorders>
            <w:shd w:val="clear" w:color="auto" w:fill="auto"/>
            <w:noWrap/>
            <w:vAlign w:val="bottom"/>
          </w:tcPr>
          <w:p w14:paraId="12F6A569"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Kshs</w:t>
            </w:r>
          </w:p>
        </w:tc>
        <w:tc>
          <w:tcPr>
            <w:tcW w:w="872" w:type="pct"/>
            <w:tcBorders>
              <w:top w:val="nil"/>
              <w:left w:val="nil"/>
              <w:bottom w:val="single" w:sz="4" w:space="0" w:color="auto"/>
              <w:right w:val="single" w:sz="4" w:space="0" w:color="auto"/>
            </w:tcBorders>
            <w:shd w:val="clear" w:color="auto" w:fill="auto"/>
            <w:noWrap/>
            <w:vAlign w:val="bottom"/>
          </w:tcPr>
          <w:p w14:paraId="1B346618"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Kshs</w:t>
            </w:r>
          </w:p>
        </w:tc>
        <w:tc>
          <w:tcPr>
            <w:tcW w:w="873" w:type="pct"/>
            <w:tcBorders>
              <w:top w:val="nil"/>
              <w:left w:val="nil"/>
              <w:bottom w:val="single" w:sz="4" w:space="0" w:color="auto"/>
              <w:right w:val="single" w:sz="4" w:space="0" w:color="auto"/>
            </w:tcBorders>
            <w:shd w:val="clear" w:color="auto" w:fill="auto"/>
            <w:noWrap/>
            <w:vAlign w:val="bottom"/>
          </w:tcPr>
          <w:p w14:paraId="443D5BFE"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Kshs</w:t>
            </w:r>
          </w:p>
        </w:tc>
      </w:tr>
      <w:tr w:rsidR="00B07AD3" w:rsidRPr="00953054" w14:paraId="7EE226AE" w14:textId="77777777" w:rsidTr="002122A0">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517F3582"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Balance Brought Forward</w:t>
            </w:r>
          </w:p>
        </w:tc>
        <w:tc>
          <w:tcPr>
            <w:tcW w:w="872" w:type="pct"/>
            <w:tcBorders>
              <w:top w:val="nil"/>
              <w:left w:val="nil"/>
              <w:bottom w:val="single" w:sz="4" w:space="0" w:color="auto"/>
              <w:right w:val="single" w:sz="4" w:space="0" w:color="auto"/>
            </w:tcBorders>
            <w:shd w:val="clear" w:color="auto" w:fill="auto"/>
            <w:noWrap/>
            <w:vAlign w:val="bottom"/>
            <w:hideMark/>
          </w:tcPr>
          <w:p w14:paraId="18349372"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34094BD7"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63AF3F42"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551AC41B"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xxx</w:t>
            </w:r>
          </w:p>
        </w:tc>
      </w:tr>
      <w:tr w:rsidR="00B07AD3" w:rsidRPr="00953054" w14:paraId="08170456" w14:textId="77777777" w:rsidTr="002122A0">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44F2F079"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Additions</w:t>
            </w:r>
          </w:p>
        </w:tc>
        <w:tc>
          <w:tcPr>
            <w:tcW w:w="872" w:type="pct"/>
            <w:tcBorders>
              <w:top w:val="nil"/>
              <w:left w:val="nil"/>
              <w:bottom w:val="single" w:sz="4" w:space="0" w:color="auto"/>
              <w:right w:val="single" w:sz="4" w:space="0" w:color="auto"/>
            </w:tcBorders>
            <w:shd w:val="clear" w:color="auto" w:fill="auto"/>
            <w:noWrap/>
            <w:vAlign w:val="bottom"/>
            <w:hideMark/>
          </w:tcPr>
          <w:p w14:paraId="37003730"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1E51EF20"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484F6B6D"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29D91568"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34310EA5" w14:textId="77777777" w:rsidTr="002122A0">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760E0AA4"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Transfers To Capital Fund</w:t>
            </w:r>
          </w:p>
        </w:tc>
        <w:tc>
          <w:tcPr>
            <w:tcW w:w="872" w:type="pct"/>
            <w:tcBorders>
              <w:top w:val="nil"/>
              <w:left w:val="nil"/>
              <w:bottom w:val="single" w:sz="4" w:space="0" w:color="auto"/>
              <w:right w:val="single" w:sz="4" w:space="0" w:color="auto"/>
            </w:tcBorders>
            <w:shd w:val="clear" w:color="auto" w:fill="auto"/>
            <w:noWrap/>
            <w:vAlign w:val="bottom"/>
            <w:hideMark/>
          </w:tcPr>
          <w:p w14:paraId="13BB26A6"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0DC66588"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0F31C0DD"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02C0A971"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3775E941" w14:textId="77777777" w:rsidTr="002122A0">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590BAB6E" w14:textId="497F1352" w:rsidR="00B07AD3" w:rsidRPr="00953054" w:rsidRDefault="00B07AD3" w:rsidP="002122A0">
            <w:pPr>
              <w:autoSpaceDE/>
              <w:autoSpaceDN/>
              <w:spacing w:line="276" w:lineRule="auto"/>
              <w:jc w:val="both"/>
              <w:rPr>
                <w:sz w:val="22"/>
                <w:szCs w:val="22"/>
                <w:lang w:val="en-US"/>
              </w:rPr>
            </w:pPr>
            <w:r w:rsidRPr="00953054">
              <w:rPr>
                <w:sz w:val="22"/>
                <w:szCs w:val="22"/>
                <w:lang w:val="en-US"/>
              </w:rPr>
              <w:t xml:space="preserve">Transfers </w:t>
            </w:r>
            <w:r w:rsidR="002E17F9">
              <w:rPr>
                <w:sz w:val="22"/>
                <w:szCs w:val="22"/>
                <w:lang w:val="en-US"/>
              </w:rPr>
              <w:t>to statement of financial performance</w:t>
            </w:r>
          </w:p>
        </w:tc>
        <w:tc>
          <w:tcPr>
            <w:tcW w:w="872" w:type="pct"/>
            <w:tcBorders>
              <w:top w:val="nil"/>
              <w:left w:val="nil"/>
              <w:bottom w:val="single" w:sz="4" w:space="0" w:color="auto"/>
              <w:right w:val="single" w:sz="4" w:space="0" w:color="auto"/>
            </w:tcBorders>
            <w:shd w:val="clear" w:color="auto" w:fill="auto"/>
            <w:noWrap/>
            <w:vAlign w:val="bottom"/>
            <w:hideMark/>
          </w:tcPr>
          <w:p w14:paraId="2FBC837D"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6E0D14CB"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06E3AD68"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6780136B"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06E59C0D" w14:textId="77777777" w:rsidTr="002122A0">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41824658"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Other Transfers</w:t>
            </w:r>
          </w:p>
        </w:tc>
        <w:tc>
          <w:tcPr>
            <w:tcW w:w="872" w:type="pct"/>
            <w:tcBorders>
              <w:top w:val="nil"/>
              <w:left w:val="nil"/>
              <w:bottom w:val="single" w:sz="4" w:space="0" w:color="auto"/>
              <w:right w:val="single" w:sz="4" w:space="0" w:color="auto"/>
            </w:tcBorders>
            <w:shd w:val="clear" w:color="auto" w:fill="auto"/>
            <w:noWrap/>
            <w:vAlign w:val="bottom"/>
            <w:hideMark/>
          </w:tcPr>
          <w:p w14:paraId="3DD16EBE"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26924185"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53E864A1"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1569621C"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0F3043E4" w14:textId="77777777" w:rsidTr="002122A0">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31A043F7"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Balance Carried Forward</w:t>
            </w:r>
          </w:p>
        </w:tc>
        <w:tc>
          <w:tcPr>
            <w:tcW w:w="872" w:type="pct"/>
            <w:tcBorders>
              <w:top w:val="nil"/>
              <w:left w:val="nil"/>
              <w:bottom w:val="single" w:sz="4" w:space="0" w:color="auto"/>
              <w:right w:val="single" w:sz="4" w:space="0" w:color="auto"/>
            </w:tcBorders>
            <w:shd w:val="clear" w:color="auto" w:fill="auto"/>
            <w:noWrap/>
            <w:vAlign w:val="bottom"/>
            <w:hideMark/>
          </w:tcPr>
          <w:p w14:paraId="6C5C18C5"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242F26B1"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3FEC2825"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61CCF718" w14:textId="77777777" w:rsidR="00B07AD3" w:rsidRPr="00953054" w:rsidRDefault="00B07AD3" w:rsidP="00296BA3">
            <w:pPr>
              <w:autoSpaceDE/>
              <w:autoSpaceDN/>
              <w:spacing w:line="276" w:lineRule="auto"/>
              <w:jc w:val="center"/>
              <w:rPr>
                <w:b/>
                <w:sz w:val="22"/>
                <w:szCs w:val="22"/>
                <w:lang w:val="en-US"/>
              </w:rPr>
            </w:pPr>
            <w:r w:rsidRPr="00953054">
              <w:rPr>
                <w:b/>
                <w:sz w:val="22"/>
                <w:szCs w:val="22"/>
                <w:lang w:val="en-US"/>
              </w:rPr>
              <w:t>xxx</w:t>
            </w:r>
          </w:p>
        </w:tc>
      </w:tr>
    </w:tbl>
    <w:p w14:paraId="49A93215" w14:textId="77777777" w:rsidR="00B07AD3" w:rsidRPr="00953054" w:rsidRDefault="00B07AD3" w:rsidP="00B07AD3">
      <w:pPr>
        <w:autoSpaceDE/>
        <w:autoSpaceDN/>
        <w:jc w:val="both"/>
        <w:rPr>
          <w:b/>
          <w:sz w:val="22"/>
          <w:szCs w:val="22"/>
        </w:rPr>
      </w:pPr>
    </w:p>
    <w:p w14:paraId="7AF32891" w14:textId="77777777" w:rsidR="00B07AD3" w:rsidRPr="00953054" w:rsidRDefault="00B07AD3" w:rsidP="00B07AD3">
      <w:pPr>
        <w:autoSpaceDE/>
        <w:autoSpaceDN/>
        <w:spacing w:line="360" w:lineRule="auto"/>
        <w:jc w:val="both"/>
        <w:rPr>
          <w:b/>
          <w:bCs/>
          <w:sz w:val="22"/>
          <w:szCs w:val="22"/>
        </w:rPr>
      </w:pPr>
      <w:r w:rsidRPr="00953054">
        <w:rPr>
          <w:b/>
          <w:bCs/>
          <w:sz w:val="22"/>
          <w:szCs w:val="22"/>
        </w:rPr>
        <w:t>Analysed as:</w:t>
      </w:r>
    </w:p>
    <w:tbl>
      <w:tblPr>
        <w:tblStyle w:val="TableGrid"/>
        <w:tblW w:w="5000" w:type="pct"/>
        <w:tblLook w:val="04A0" w:firstRow="1" w:lastRow="0" w:firstColumn="1" w:lastColumn="0" w:noHBand="0" w:noVBand="1"/>
      </w:tblPr>
      <w:tblGrid>
        <w:gridCol w:w="6964"/>
        <w:gridCol w:w="2066"/>
      </w:tblGrid>
      <w:tr w:rsidR="00B07AD3" w:rsidRPr="00953054" w14:paraId="5BA70882" w14:textId="77777777" w:rsidTr="002122A0">
        <w:trPr>
          <w:trHeight w:val="340"/>
        </w:trPr>
        <w:tc>
          <w:tcPr>
            <w:tcW w:w="3856" w:type="pct"/>
            <w:shd w:val="clear" w:color="auto" w:fill="0070C0"/>
            <w:vAlign w:val="bottom"/>
          </w:tcPr>
          <w:p w14:paraId="5D6833D1" w14:textId="77777777" w:rsidR="00B07AD3" w:rsidRPr="00953054" w:rsidRDefault="00B07AD3" w:rsidP="002122A0">
            <w:pPr>
              <w:autoSpaceDE/>
              <w:autoSpaceDN/>
              <w:spacing w:line="276" w:lineRule="auto"/>
              <w:jc w:val="both"/>
              <w:rPr>
                <w:b/>
                <w:bCs/>
                <w:sz w:val="22"/>
                <w:szCs w:val="22"/>
              </w:rPr>
            </w:pPr>
            <w:r w:rsidRPr="00953054">
              <w:rPr>
                <w:b/>
                <w:bCs/>
                <w:sz w:val="22"/>
                <w:szCs w:val="22"/>
              </w:rPr>
              <w:t>Description</w:t>
            </w:r>
          </w:p>
        </w:tc>
        <w:tc>
          <w:tcPr>
            <w:tcW w:w="1144" w:type="pct"/>
            <w:shd w:val="clear" w:color="auto" w:fill="0070C0"/>
            <w:vAlign w:val="bottom"/>
          </w:tcPr>
          <w:p w14:paraId="0198BD69" w14:textId="77777777" w:rsidR="00B07AD3" w:rsidRPr="00953054" w:rsidRDefault="00B07AD3" w:rsidP="002122A0">
            <w:pPr>
              <w:autoSpaceDE/>
              <w:autoSpaceDN/>
              <w:spacing w:line="276" w:lineRule="auto"/>
              <w:jc w:val="both"/>
              <w:rPr>
                <w:b/>
                <w:bCs/>
                <w:sz w:val="22"/>
                <w:szCs w:val="22"/>
              </w:rPr>
            </w:pPr>
            <w:r w:rsidRPr="00953054">
              <w:rPr>
                <w:b/>
                <w:bCs/>
                <w:sz w:val="22"/>
                <w:szCs w:val="22"/>
              </w:rPr>
              <w:t>Amount</w:t>
            </w:r>
          </w:p>
        </w:tc>
      </w:tr>
      <w:tr w:rsidR="00B07AD3" w:rsidRPr="00953054" w14:paraId="275A5F53" w14:textId="77777777" w:rsidTr="002122A0">
        <w:trPr>
          <w:trHeight w:val="340"/>
        </w:trPr>
        <w:tc>
          <w:tcPr>
            <w:tcW w:w="3856" w:type="pct"/>
            <w:vAlign w:val="bottom"/>
          </w:tcPr>
          <w:p w14:paraId="31FE593E" w14:textId="77777777" w:rsidR="00B07AD3" w:rsidRPr="00953054" w:rsidRDefault="00B07AD3" w:rsidP="002122A0">
            <w:pPr>
              <w:autoSpaceDE/>
              <w:autoSpaceDN/>
              <w:spacing w:line="276" w:lineRule="auto"/>
              <w:jc w:val="both"/>
              <w:rPr>
                <w:sz w:val="22"/>
                <w:szCs w:val="22"/>
              </w:rPr>
            </w:pPr>
            <w:r w:rsidRPr="00953054">
              <w:rPr>
                <w:sz w:val="22"/>
                <w:szCs w:val="22"/>
              </w:rPr>
              <w:t>Current</w:t>
            </w:r>
          </w:p>
        </w:tc>
        <w:tc>
          <w:tcPr>
            <w:tcW w:w="1144" w:type="pct"/>
            <w:vAlign w:val="bottom"/>
          </w:tcPr>
          <w:p w14:paraId="05B261B0" w14:textId="77777777" w:rsidR="00B07AD3" w:rsidRPr="00953054" w:rsidRDefault="00B07AD3" w:rsidP="00296BA3">
            <w:pPr>
              <w:autoSpaceDE/>
              <w:autoSpaceDN/>
              <w:spacing w:line="276" w:lineRule="auto"/>
              <w:jc w:val="center"/>
              <w:rPr>
                <w:sz w:val="22"/>
                <w:szCs w:val="22"/>
              </w:rPr>
            </w:pPr>
            <w:r w:rsidRPr="00953054">
              <w:rPr>
                <w:sz w:val="22"/>
                <w:szCs w:val="22"/>
              </w:rPr>
              <w:t>xxx</w:t>
            </w:r>
          </w:p>
        </w:tc>
      </w:tr>
      <w:tr w:rsidR="00B07AD3" w:rsidRPr="00953054" w14:paraId="7973F605" w14:textId="77777777" w:rsidTr="002122A0">
        <w:trPr>
          <w:trHeight w:val="340"/>
        </w:trPr>
        <w:tc>
          <w:tcPr>
            <w:tcW w:w="3856" w:type="pct"/>
            <w:vAlign w:val="bottom"/>
          </w:tcPr>
          <w:p w14:paraId="5107CA71" w14:textId="77777777" w:rsidR="00B07AD3" w:rsidRPr="00953054" w:rsidRDefault="00B07AD3" w:rsidP="002122A0">
            <w:pPr>
              <w:autoSpaceDE/>
              <w:autoSpaceDN/>
              <w:spacing w:line="276" w:lineRule="auto"/>
              <w:jc w:val="both"/>
              <w:rPr>
                <w:sz w:val="22"/>
                <w:szCs w:val="22"/>
              </w:rPr>
            </w:pPr>
            <w:r w:rsidRPr="00953054">
              <w:rPr>
                <w:sz w:val="22"/>
                <w:szCs w:val="22"/>
              </w:rPr>
              <w:t>Non- Current</w:t>
            </w:r>
          </w:p>
        </w:tc>
        <w:tc>
          <w:tcPr>
            <w:tcW w:w="1144" w:type="pct"/>
            <w:vAlign w:val="bottom"/>
          </w:tcPr>
          <w:p w14:paraId="32EE4258" w14:textId="77777777" w:rsidR="00B07AD3" w:rsidRPr="00953054" w:rsidRDefault="00B07AD3" w:rsidP="00296BA3">
            <w:pPr>
              <w:autoSpaceDE/>
              <w:autoSpaceDN/>
              <w:spacing w:line="276" w:lineRule="auto"/>
              <w:jc w:val="center"/>
              <w:rPr>
                <w:sz w:val="22"/>
                <w:szCs w:val="22"/>
              </w:rPr>
            </w:pPr>
            <w:r w:rsidRPr="00953054">
              <w:rPr>
                <w:sz w:val="22"/>
                <w:szCs w:val="22"/>
              </w:rPr>
              <w:t>xxx</w:t>
            </w:r>
          </w:p>
        </w:tc>
      </w:tr>
      <w:tr w:rsidR="00B07AD3" w:rsidRPr="00953054" w14:paraId="512E6169" w14:textId="77777777" w:rsidTr="002122A0">
        <w:trPr>
          <w:trHeight w:val="340"/>
        </w:trPr>
        <w:tc>
          <w:tcPr>
            <w:tcW w:w="3856" w:type="pct"/>
            <w:vAlign w:val="bottom"/>
          </w:tcPr>
          <w:p w14:paraId="70B205AA" w14:textId="77777777" w:rsidR="00B07AD3" w:rsidRPr="00953054" w:rsidRDefault="00B07AD3" w:rsidP="002122A0">
            <w:pPr>
              <w:autoSpaceDE/>
              <w:autoSpaceDN/>
              <w:spacing w:line="276" w:lineRule="auto"/>
              <w:jc w:val="both"/>
              <w:rPr>
                <w:b/>
                <w:bCs/>
                <w:sz w:val="22"/>
                <w:szCs w:val="22"/>
              </w:rPr>
            </w:pPr>
            <w:r w:rsidRPr="00953054">
              <w:rPr>
                <w:b/>
                <w:bCs/>
                <w:sz w:val="22"/>
                <w:szCs w:val="22"/>
              </w:rPr>
              <w:t>Total</w:t>
            </w:r>
          </w:p>
        </w:tc>
        <w:tc>
          <w:tcPr>
            <w:tcW w:w="1144" w:type="pct"/>
            <w:vAlign w:val="bottom"/>
          </w:tcPr>
          <w:p w14:paraId="78904184" w14:textId="77777777" w:rsidR="00B07AD3" w:rsidRPr="00953054" w:rsidRDefault="00B07AD3" w:rsidP="00296BA3">
            <w:pPr>
              <w:autoSpaceDE/>
              <w:autoSpaceDN/>
              <w:spacing w:line="276" w:lineRule="auto"/>
              <w:jc w:val="center"/>
              <w:rPr>
                <w:b/>
                <w:bCs/>
                <w:sz w:val="22"/>
                <w:szCs w:val="22"/>
              </w:rPr>
            </w:pPr>
            <w:r w:rsidRPr="00953054">
              <w:rPr>
                <w:b/>
                <w:bCs/>
                <w:sz w:val="22"/>
                <w:szCs w:val="22"/>
              </w:rPr>
              <w:t>xxx</w:t>
            </w:r>
          </w:p>
        </w:tc>
      </w:tr>
    </w:tbl>
    <w:p w14:paraId="7B5BC7BE" w14:textId="77777777" w:rsidR="00B07AD3" w:rsidRPr="00953054" w:rsidRDefault="00B07AD3" w:rsidP="00B07AD3">
      <w:pPr>
        <w:autoSpaceDE/>
        <w:autoSpaceDN/>
        <w:jc w:val="both"/>
        <w:rPr>
          <w:b/>
          <w:sz w:val="22"/>
          <w:szCs w:val="22"/>
        </w:rPr>
      </w:pPr>
    </w:p>
    <w:p w14:paraId="0B0AB29F" w14:textId="77777777" w:rsidR="00B07AD3" w:rsidRPr="00953054" w:rsidRDefault="00B07AD3" w:rsidP="004F0625">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Employee Benefit Obligations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743"/>
        <w:gridCol w:w="950"/>
        <w:gridCol w:w="1842"/>
        <w:gridCol w:w="974"/>
        <w:gridCol w:w="938"/>
        <w:gridCol w:w="1583"/>
      </w:tblGrid>
      <w:tr w:rsidR="00B07AD3" w:rsidRPr="00953054" w14:paraId="13FF4F1C" w14:textId="77777777" w:rsidTr="002122A0">
        <w:trPr>
          <w:trHeight w:val="576"/>
        </w:trPr>
        <w:tc>
          <w:tcPr>
            <w:tcW w:w="2743" w:type="dxa"/>
            <w:shd w:val="clear" w:color="auto" w:fill="0070C0"/>
            <w:noWrap/>
            <w:vAlign w:val="bottom"/>
            <w:hideMark/>
          </w:tcPr>
          <w:p w14:paraId="34733522"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val="en-US"/>
              </w:rPr>
              <w:t>Description</w:t>
            </w:r>
          </w:p>
        </w:tc>
        <w:tc>
          <w:tcPr>
            <w:tcW w:w="950" w:type="dxa"/>
            <w:shd w:val="clear" w:color="auto" w:fill="0070C0"/>
            <w:vAlign w:val="bottom"/>
          </w:tcPr>
          <w:p w14:paraId="42CA3C1B"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val="en-US"/>
              </w:rPr>
              <w:t>Defined benefit plan</w:t>
            </w:r>
          </w:p>
        </w:tc>
        <w:tc>
          <w:tcPr>
            <w:tcW w:w="0" w:type="auto"/>
            <w:shd w:val="clear" w:color="auto" w:fill="0070C0"/>
            <w:vAlign w:val="bottom"/>
          </w:tcPr>
          <w:p w14:paraId="6370C115"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val="en-US"/>
              </w:rPr>
              <w:t>Post-employment medical benefits</w:t>
            </w:r>
          </w:p>
        </w:tc>
        <w:tc>
          <w:tcPr>
            <w:tcW w:w="974" w:type="dxa"/>
            <w:shd w:val="clear" w:color="auto" w:fill="0070C0"/>
            <w:vAlign w:val="bottom"/>
          </w:tcPr>
          <w:p w14:paraId="77AC2455"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val="en-US"/>
              </w:rPr>
              <w:t>Other Benefits</w:t>
            </w:r>
          </w:p>
        </w:tc>
        <w:tc>
          <w:tcPr>
            <w:tcW w:w="938" w:type="dxa"/>
            <w:shd w:val="clear" w:color="auto" w:fill="0070C0"/>
            <w:noWrap/>
            <w:vAlign w:val="center"/>
          </w:tcPr>
          <w:p w14:paraId="21FACBB0" w14:textId="77777777" w:rsidR="00B07AD3" w:rsidRPr="00953054" w:rsidRDefault="00B07AD3" w:rsidP="002122A0">
            <w:pPr>
              <w:autoSpaceDE/>
              <w:autoSpaceDN/>
              <w:spacing w:line="276" w:lineRule="auto"/>
              <w:jc w:val="both"/>
              <w:rPr>
                <w:b/>
                <w:bCs/>
                <w:sz w:val="22"/>
                <w:szCs w:val="22"/>
                <w:lang w:val="en-US"/>
              </w:rPr>
            </w:pPr>
            <w:r w:rsidRPr="00953054">
              <w:rPr>
                <w:b/>
                <w:i/>
                <w:iCs/>
                <w:sz w:val="22"/>
                <w:szCs w:val="22"/>
                <w:lang w:val="en-US"/>
              </w:rPr>
              <w:t>Insert Current FY</w:t>
            </w:r>
          </w:p>
        </w:tc>
        <w:tc>
          <w:tcPr>
            <w:tcW w:w="0" w:type="auto"/>
            <w:shd w:val="clear" w:color="auto" w:fill="0070C0"/>
            <w:vAlign w:val="center"/>
          </w:tcPr>
          <w:p w14:paraId="2D64EDB0" w14:textId="77777777" w:rsidR="00B07AD3" w:rsidRPr="00953054" w:rsidRDefault="00B07AD3" w:rsidP="002122A0">
            <w:pPr>
              <w:autoSpaceDE/>
              <w:autoSpaceDN/>
              <w:spacing w:line="276" w:lineRule="auto"/>
              <w:jc w:val="both"/>
              <w:rPr>
                <w:b/>
                <w:bCs/>
                <w:sz w:val="22"/>
                <w:szCs w:val="22"/>
                <w:lang w:val="en-US"/>
              </w:rPr>
            </w:pPr>
            <w:r>
              <w:rPr>
                <w:b/>
                <w:i/>
                <w:iCs/>
                <w:sz w:val="22"/>
                <w:szCs w:val="22"/>
                <w:lang w:val="en-US"/>
              </w:rPr>
              <w:t>Opening Statement 1</w:t>
            </w:r>
            <w:r w:rsidRPr="00A927AD">
              <w:rPr>
                <w:b/>
                <w:i/>
                <w:iCs/>
                <w:sz w:val="22"/>
                <w:szCs w:val="22"/>
                <w:vertAlign w:val="superscript"/>
                <w:lang w:val="en-US"/>
              </w:rPr>
              <w:t>st</w:t>
            </w:r>
            <w:r>
              <w:rPr>
                <w:b/>
                <w:i/>
                <w:iCs/>
                <w:sz w:val="22"/>
                <w:szCs w:val="22"/>
                <w:lang w:val="en-US"/>
              </w:rPr>
              <w:t xml:space="preserve"> July 20xx</w:t>
            </w:r>
          </w:p>
        </w:tc>
      </w:tr>
      <w:tr w:rsidR="00B07AD3" w:rsidRPr="00953054" w14:paraId="2CED4780" w14:textId="77777777" w:rsidTr="002122A0">
        <w:trPr>
          <w:trHeight w:val="397"/>
        </w:trPr>
        <w:tc>
          <w:tcPr>
            <w:tcW w:w="2743" w:type="dxa"/>
            <w:shd w:val="clear" w:color="auto" w:fill="auto"/>
            <w:noWrap/>
            <w:vAlign w:val="bottom"/>
            <w:hideMark/>
          </w:tcPr>
          <w:p w14:paraId="448A944D" w14:textId="77777777" w:rsidR="00B07AD3" w:rsidRPr="00953054" w:rsidRDefault="00B07AD3" w:rsidP="002122A0">
            <w:pPr>
              <w:autoSpaceDE/>
              <w:autoSpaceDN/>
              <w:spacing w:line="276" w:lineRule="auto"/>
              <w:jc w:val="both"/>
              <w:rPr>
                <w:b/>
                <w:bCs/>
                <w:sz w:val="22"/>
                <w:szCs w:val="22"/>
                <w:lang w:eastAsia="en-GB"/>
              </w:rPr>
            </w:pPr>
          </w:p>
        </w:tc>
        <w:tc>
          <w:tcPr>
            <w:tcW w:w="950" w:type="dxa"/>
            <w:vAlign w:val="bottom"/>
          </w:tcPr>
          <w:p w14:paraId="1368317B"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c>
          <w:tcPr>
            <w:tcW w:w="0" w:type="auto"/>
            <w:vAlign w:val="bottom"/>
          </w:tcPr>
          <w:p w14:paraId="1F3EF78E"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c>
          <w:tcPr>
            <w:tcW w:w="974" w:type="dxa"/>
            <w:vAlign w:val="bottom"/>
          </w:tcPr>
          <w:p w14:paraId="4DABBB15"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c>
          <w:tcPr>
            <w:tcW w:w="938" w:type="dxa"/>
            <w:shd w:val="clear" w:color="auto" w:fill="auto"/>
            <w:noWrap/>
            <w:vAlign w:val="bottom"/>
          </w:tcPr>
          <w:p w14:paraId="5034ECD2"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c>
          <w:tcPr>
            <w:tcW w:w="0" w:type="auto"/>
            <w:vAlign w:val="bottom"/>
          </w:tcPr>
          <w:p w14:paraId="196E061D" w14:textId="77777777" w:rsidR="00B07AD3" w:rsidRPr="00953054" w:rsidRDefault="00B07AD3" w:rsidP="00296BA3">
            <w:pPr>
              <w:autoSpaceDE/>
              <w:autoSpaceDN/>
              <w:spacing w:line="276" w:lineRule="auto"/>
              <w:jc w:val="center"/>
              <w:rPr>
                <w:b/>
                <w:bCs/>
                <w:sz w:val="22"/>
                <w:szCs w:val="22"/>
                <w:lang w:val="en-US"/>
              </w:rPr>
            </w:pPr>
            <w:r w:rsidRPr="00953054">
              <w:rPr>
                <w:b/>
                <w:bCs/>
                <w:sz w:val="22"/>
                <w:szCs w:val="22"/>
                <w:lang w:val="en-US"/>
              </w:rPr>
              <w:t>Kshs</w:t>
            </w:r>
          </w:p>
        </w:tc>
      </w:tr>
      <w:tr w:rsidR="00B07AD3" w:rsidRPr="00953054" w14:paraId="01D272D1" w14:textId="77777777" w:rsidTr="002122A0">
        <w:trPr>
          <w:trHeight w:val="397"/>
        </w:trPr>
        <w:tc>
          <w:tcPr>
            <w:tcW w:w="2743" w:type="dxa"/>
            <w:shd w:val="clear" w:color="auto" w:fill="auto"/>
            <w:noWrap/>
            <w:vAlign w:val="bottom"/>
            <w:hideMark/>
          </w:tcPr>
          <w:p w14:paraId="25DCBF7C"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Current Benefit Obligation</w:t>
            </w:r>
          </w:p>
        </w:tc>
        <w:tc>
          <w:tcPr>
            <w:tcW w:w="950" w:type="dxa"/>
            <w:vAlign w:val="bottom"/>
          </w:tcPr>
          <w:p w14:paraId="20AAC48D"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0" w:type="auto"/>
            <w:vAlign w:val="bottom"/>
          </w:tcPr>
          <w:p w14:paraId="52431A28"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974" w:type="dxa"/>
            <w:vAlign w:val="bottom"/>
          </w:tcPr>
          <w:p w14:paraId="734F4E90"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938" w:type="dxa"/>
            <w:shd w:val="clear" w:color="auto" w:fill="auto"/>
            <w:noWrap/>
            <w:vAlign w:val="bottom"/>
            <w:hideMark/>
          </w:tcPr>
          <w:p w14:paraId="4485E8F1"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0" w:type="auto"/>
            <w:vAlign w:val="bottom"/>
          </w:tcPr>
          <w:p w14:paraId="60463E57"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21A26BE8" w14:textId="77777777" w:rsidTr="002122A0">
        <w:trPr>
          <w:trHeight w:val="397"/>
        </w:trPr>
        <w:tc>
          <w:tcPr>
            <w:tcW w:w="2743" w:type="dxa"/>
            <w:shd w:val="clear" w:color="auto" w:fill="auto"/>
            <w:noWrap/>
            <w:vAlign w:val="bottom"/>
            <w:hideMark/>
          </w:tcPr>
          <w:p w14:paraId="018B5BED"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Non-Current Benefit Obligation</w:t>
            </w:r>
          </w:p>
        </w:tc>
        <w:tc>
          <w:tcPr>
            <w:tcW w:w="950" w:type="dxa"/>
            <w:vAlign w:val="bottom"/>
          </w:tcPr>
          <w:p w14:paraId="5A5235B7"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0" w:type="auto"/>
            <w:vAlign w:val="bottom"/>
          </w:tcPr>
          <w:p w14:paraId="1EE39B2C"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974" w:type="dxa"/>
            <w:vAlign w:val="bottom"/>
          </w:tcPr>
          <w:p w14:paraId="1CC4AAB9"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938" w:type="dxa"/>
            <w:shd w:val="clear" w:color="auto" w:fill="auto"/>
            <w:noWrap/>
            <w:vAlign w:val="bottom"/>
            <w:hideMark/>
          </w:tcPr>
          <w:p w14:paraId="3FD6367A"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0" w:type="auto"/>
            <w:vAlign w:val="bottom"/>
          </w:tcPr>
          <w:p w14:paraId="17F4B3CD"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r w:rsidR="00B07AD3" w:rsidRPr="00953054" w14:paraId="191BF0F0" w14:textId="77777777" w:rsidTr="002122A0">
        <w:trPr>
          <w:trHeight w:val="397"/>
        </w:trPr>
        <w:tc>
          <w:tcPr>
            <w:tcW w:w="2743" w:type="dxa"/>
            <w:shd w:val="clear" w:color="auto" w:fill="auto"/>
            <w:noWrap/>
            <w:vAlign w:val="bottom"/>
            <w:hideMark/>
          </w:tcPr>
          <w:p w14:paraId="6F12721A"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Employee Benefits Obligation</w:t>
            </w:r>
          </w:p>
        </w:tc>
        <w:tc>
          <w:tcPr>
            <w:tcW w:w="950" w:type="dxa"/>
            <w:vAlign w:val="bottom"/>
          </w:tcPr>
          <w:p w14:paraId="31B052F2"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0" w:type="auto"/>
            <w:vAlign w:val="bottom"/>
          </w:tcPr>
          <w:p w14:paraId="546ADF5C"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974" w:type="dxa"/>
            <w:vAlign w:val="bottom"/>
          </w:tcPr>
          <w:p w14:paraId="2307B746"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938" w:type="dxa"/>
            <w:shd w:val="clear" w:color="auto" w:fill="auto"/>
            <w:noWrap/>
            <w:vAlign w:val="bottom"/>
            <w:hideMark/>
          </w:tcPr>
          <w:p w14:paraId="7A0EACA7"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c>
          <w:tcPr>
            <w:tcW w:w="0" w:type="auto"/>
            <w:vAlign w:val="bottom"/>
          </w:tcPr>
          <w:p w14:paraId="200273A9" w14:textId="77777777" w:rsidR="00B07AD3" w:rsidRPr="00953054" w:rsidRDefault="00B07AD3" w:rsidP="00296BA3">
            <w:pPr>
              <w:autoSpaceDE/>
              <w:autoSpaceDN/>
              <w:spacing w:line="276" w:lineRule="auto"/>
              <w:jc w:val="center"/>
              <w:rPr>
                <w:sz w:val="22"/>
                <w:szCs w:val="22"/>
                <w:lang w:val="en-US"/>
              </w:rPr>
            </w:pPr>
            <w:r w:rsidRPr="00953054">
              <w:rPr>
                <w:sz w:val="22"/>
                <w:szCs w:val="22"/>
                <w:lang w:val="en-US"/>
              </w:rPr>
              <w:t>xxx</w:t>
            </w:r>
          </w:p>
        </w:tc>
      </w:tr>
    </w:tbl>
    <w:p w14:paraId="20C168CC" w14:textId="77777777" w:rsidR="00B07AD3" w:rsidRPr="00953054" w:rsidRDefault="00B07AD3" w:rsidP="00B07AD3">
      <w:pPr>
        <w:autoSpaceDE/>
        <w:autoSpaceDN/>
        <w:spacing w:line="360" w:lineRule="auto"/>
        <w:jc w:val="both"/>
        <w:rPr>
          <w:b/>
          <w:i/>
          <w:iCs/>
          <w:sz w:val="22"/>
          <w:szCs w:val="22"/>
        </w:rPr>
      </w:pPr>
      <w:r w:rsidRPr="00953054">
        <w:rPr>
          <w:b/>
          <w:sz w:val="22"/>
          <w:szCs w:val="22"/>
        </w:rPr>
        <w:t xml:space="preserve">Retirement benefit Asset/ Liability </w:t>
      </w:r>
      <w:r w:rsidRPr="00953054">
        <w:rPr>
          <w:b/>
          <w:i/>
          <w:iCs/>
          <w:sz w:val="22"/>
          <w:szCs w:val="22"/>
        </w:rPr>
        <w:t>(Applicable to Pensions)</w:t>
      </w:r>
    </w:p>
    <w:p w14:paraId="36DE17DA" w14:textId="77777777" w:rsidR="00B07AD3" w:rsidRPr="00953054" w:rsidRDefault="00B07AD3" w:rsidP="00B07AD3">
      <w:pPr>
        <w:numPr>
          <w:ilvl w:val="12"/>
          <w:numId w:val="0"/>
        </w:numPr>
        <w:tabs>
          <w:tab w:val="decimal" w:pos="7938"/>
        </w:tabs>
        <w:spacing w:line="360" w:lineRule="auto"/>
        <w:jc w:val="both"/>
        <w:rPr>
          <w:sz w:val="22"/>
          <w:szCs w:val="22"/>
        </w:rPr>
      </w:pPr>
      <w:r w:rsidRPr="00953054">
        <w:rPr>
          <w:sz w:val="22"/>
          <w:szCs w:val="22"/>
        </w:rPr>
        <w:lastRenderedPageBreak/>
        <w:t xml:space="preserve">The Entity operates a defined benefit scheme for all full-time employees from July 1, 20XX. The scheme is administered by xxx while xxx are the custodians of the scheme. The scheme is based on xxx percentage of salary of an employee at the time of retirement. </w:t>
      </w:r>
    </w:p>
    <w:p w14:paraId="0145D373" w14:textId="77777777" w:rsidR="00B07AD3" w:rsidRPr="00953054" w:rsidRDefault="00B07AD3" w:rsidP="00B07AD3">
      <w:pPr>
        <w:numPr>
          <w:ilvl w:val="12"/>
          <w:numId w:val="0"/>
        </w:numPr>
        <w:tabs>
          <w:tab w:val="decimal" w:pos="7938"/>
        </w:tabs>
        <w:spacing w:line="360" w:lineRule="auto"/>
        <w:jc w:val="both"/>
        <w:rPr>
          <w:sz w:val="22"/>
          <w:szCs w:val="22"/>
        </w:rPr>
      </w:pPr>
      <w:r w:rsidRPr="00953054">
        <w:rPr>
          <w:sz w:val="22"/>
          <w:szCs w:val="22"/>
        </w:rPr>
        <w:t xml:space="preserve">An actuarial valuation to fulfil the financial reporting disclosure requirements of </w:t>
      </w:r>
      <w:r w:rsidRPr="00953054">
        <w:rPr>
          <w:sz w:val="22"/>
          <w:szCs w:val="22"/>
        </w:rPr>
        <w:tab/>
        <w:t>IPSAS 39 was carried out as at xxx June xxx by xxx actuarial valuers On this basis the present value of the defined benefit obligation and the related current service cost and past service cost were measured using the Projected Unit Credit Method. The principal assumptions used for the purposes of valuation are as follows: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78"/>
        <w:gridCol w:w="2075"/>
        <w:gridCol w:w="2077"/>
      </w:tblGrid>
      <w:tr w:rsidR="00B07AD3" w:rsidRPr="00953054" w14:paraId="2E259185" w14:textId="77777777" w:rsidTr="002122A0">
        <w:trPr>
          <w:trHeight w:val="340"/>
        </w:trPr>
        <w:tc>
          <w:tcPr>
            <w:tcW w:w="2701" w:type="pct"/>
            <w:shd w:val="clear" w:color="auto" w:fill="0070C0"/>
          </w:tcPr>
          <w:p w14:paraId="4D4E4B44" w14:textId="77777777" w:rsidR="00B07AD3" w:rsidRPr="00953054" w:rsidRDefault="00B07AD3" w:rsidP="002122A0">
            <w:pPr>
              <w:pStyle w:val="Header"/>
              <w:tabs>
                <w:tab w:val="clear" w:pos="4320"/>
                <w:tab w:val="clear" w:pos="8640"/>
              </w:tabs>
              <w:spacing w:line="276" w:lineRule="auto"/>
              <w:jc w:val="both"/>
              <w:rPr>
                <w:sz w:val="22"/>
                <w:szCs w:val="22"/>
              </w:rPr>
            </w:pPr>
          </w:p>
        </w:tc>
        <w:tc>
          <w:tcPr>
            <w:tcW w:w="1149" w:type="pct"/>
            <w:shd w:val="clear" w:color="auto" w:fill="0070C0"/>
            <w:vAlign w:val="center"/>
          </w:tcPr>
          <w:p w14:paraId="4FAA5A53" w14:textId="77777777" w:rsidR="00B07AD3" w:rsidRPr="00953054" w:rsidRDefault="00B07AD3" w:rsidP="00FD320C">
            <w:pPr>
              <w:autoSpaceDE/>
              <w:autoSpaceDN/>
              <w:spacing w:line="276" w:lineRule="auto"/>
              <w:jc w:val="center"/>
              <w:rPr>
                <w:b/>
                <w:bCs/>
                <w:sz w:val="22"/>
                <w:szCs w:val="22"/>
                <w:lang w:val="en-US"/>
              </w:rPr>
            </w:pPr>
            <w:r w:rsidRPr="00953054">
              <w:rPr>
                <w:b/>
                <w:i/>
                <w:iCs/>
                <w:sz w:val="22"/>
                <w:szCs w:val="22"/>
                <w:lang w:val="en-US"/>
              </w:rPr>
              <w:t>Insert Current FY</w:t>
            </w:r>
          </w:p>
        </w:tc>
        <w:tc>
          <w:tcPr>
            <w:tcW w:w="1150" w:type="pct"/>
            <w:shd w:val="clear" w:color="auto" w:fill="0070C0"/>
            <w:vAlign w:val="center"/>
          </w:tcPr>
          <w:p w14:paraId="55580E33" w14:textId="77777777" w:rsidR="00B07AD3" w:rsidRPr="00953054" w:rsidRDefault="00B07AD3" w:rsidP="00FD320C">
            <w:pPr>
              <w:autoSpaceDE/>
              <w:autoSpaceDN/>
              <w:spacing w:line="276" w:lineRule="auto"/>
              <w:jc w:val="center"/>
              <w:rPr>
                <w:b/>
                <w:bCs/>
                <w:sz w:val="22"/>
                <w:szCs w:val="22"/>
                <w:lang w:val="en-US"/>
              </w:rPr>
            </w:pPr>
            <w:r>
              <w:rPr>
                <w:b/>
                <w:i/>
                <w:iCs/>
                <w:sz w:val="22"/>
                <w:szCs w:val="22"/>
                <w:lang w:val="en-US"/>
              </w:rPr>
              <w:t>Opening Statement 1</w:t>
            </w:r>
            <w:r w:rsidRPr="00A927AD">
              <w:rPr>
                <w:b/>
                <w:i/>
                <w:iCs/>
                <w:sz w:val="22"/>
                <w:szCs w:val="22"/>
                <w:vertAlign w:val="superscript"/>
                <w:lang w:val="en-US"/>
              </w:rPr>
              <w:t>st</w:t>
            </w:r>
            <w:r>
              <w:rPr>
                <w:b/>
                <w:i/>
                <w:iCs/>
                <w:sz w:val="22"/>
                <w:szCs w:val="22"/>
                <w:lang w:val="en-US"/>
              </w:rPr>
              <w:t xml:space="preserve"> July 20xx</w:t>
            </w:r>
          </w:p>
        </w:tc>
      </w:tr>
      <w:tr w:rsidR="00B07AD3" w:rsidRPr="00953054" w14:paraId="7A97295C" w14:textId="77777777" w:rsidTr="002122A0">
        <w:trPr>
          <w:trHeight w:val="340"/>
        </w:trPr>
        <w:tc>
          <w:tcPr>
            <w:tcW w:w="2701" w:type="pct"/>
            <w:shd w:val="clear" w:color="auto" w:fill="0070C0"/>
          </w:tcPr>
          <w:p w14:paraId="724C70BB" w14:textId="77777777" w:rsidR="00B07AD3" w:rsidRPr="00953054" w:rsidRDefault="00B07AD3" w:rsidP="002122A0">
            <w:pPr>
              <w:pStyle w:val="Header"/>
              <w:tabs>
                <w:tab w:val="clear" w:pos="4320"/>
                <w:tab w:val="clear" w:pos="8640"/>
              </w:tabs>
              <w:spacing w:line="276" w:lineRule="auto"/>
              <w:jc w:val="both"/>
              <w:rPr>
                <w:sz w:val="22"/>
                <w:szCs w:val="22"/>
              </w:rPr>
            </w:pPr>
          </w:p>
        </w:tc>
        <w:tc>
          <w:tcPr>
            <w:tcW w:w="1149" w:type="pct"/>
            <w:shd w:val="clear" w:color="auto" w:fill="0070C0"/>
            <w:vAlign w:val="bottom"/>
          </w:tcPr>
          <w:p w14:paraId="798DB8D5" w14:textId="77777777" w:rsidR="00B07AD3" w:rsidRPr="00953054" w:rsidRDefault="00B07AD3" w:rsidP="00FD320C">
            <w:pPr>
              <w:spacing w:line="276" w:lineRule="auto"/>
              <w:jc w:val="center"/>
              <w:rPr>
                <w:b/>
                <w:sz w:val="22"/>
                <w:szCs w:val="22"/>
              </w:rPr>
            </w:pPr>
          </w:p>
        </w:tc>
        <w:tc>
          <w:tcPr>
            <w:tcW w:w="1150" w:type="pct"/>
            <w:shd w:val="clear" w:color="auto" w:fill="0070C0"/>
            <w:vAlign w:val="bottom"/>
          </w:tcPr>
          <w:p w14:paraId="4CF8A9CE" w14:textId="77777777" w:rsidR="00B07AD3" w:rsidRPr="00953054" w:rsidRDefault="00B07AD3" w:rsidP="00FD320C">
            <w:pPr>
              <w:spacing w:line="276" w:lineRule="auto"/>
              <w:jc w:val="center"/>
              <w:rPr>
                <w:sz w:val="22"/>
                <w:szCs w:val="22"/>
              </w:rPr>
            </w:pPr>
          </w:p>
        </w:tc>
      </w:tr>
      <w:tr w:rsidR="00B07AD3" w:rsidRPr="00953054" w14:paraId="50C76180" w14:textId="77777777" w:rsidTr="002122A0">
        <w:trPr>
          <w:trHeight w:val="340"/>
        </w:trPr>
        <w:tc>
          <w:tcPr>
            <w:tcW w:w="2701" w:type="pct"/>
            <w:shd w:val="clear" w:color="auto" w:fill="auto"/>
            <w:vAlign w:val="bottom"/>
          </w:tcPr>
          <w:p w14:paraId="141AB359"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Discount Rates</w:t>
            </w:r>
          </w:p>
        </w:tc>
        <w:tc>
          <w:tcPr>
            <w:tcW w:w="1149" w:type="pct"/>
            <w:shd w:val="clear" w:color="auto" w:fill="auto"/>
            <w:vAlign w:val="bottom"/>
          </w:tcPr>
          <w:p w14:paraId="5F5F19A6"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w:t>
            </w:r>
          </w:p>
        </w:tc>
        <w:tc>
          <w:tcPr>
            <w:tcW w:w="1150" w:type="pct"/>
            <w:shd w:val="clear" w:color="auto" w:fill="auto"/>
            <w:vAlign w:val="bottom"/>
          </w:tcPr>
          <w:p w14:paraId="5E67D79C"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w:t>
            </w:r>
          </w:p>
        </w:tc>
      </w:tr>
      <w:tr w:rsidR="00B07AD3" w:rsidRPr="00953054" w14:paraId="24DF6EB0" w14:textId="77777777" w:rsidTr="002122A0">
        <w:trPr>
          <w:trHeight w:val="340"/>
        </w:trPr>
        <w:tc>
          <w:tcPr>
            <w:tcW w:w="2701" w:type="pct"/>
            <w:shd w:val="clear" w:color="auto" w:fill="auto"/>
            <w:vAlign w:val="bottom"/>
          </w:tcPr>
          <w:p w14:paraId="0BF43F93"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Future Salary Increases</w:t>
            </w:r>
          </w:p>
        </w:tc>
        <w:tc>
          <w:tcPr>
            <w:tcW w:w="1149" w:type="pct"/>
            <w:shd w:val="clear" w:color="auto" w:fill="auto"/>
            <w:vAlign w:val="bottom"/>
          </w:tcPr>
          <w:p w14:paraId="3437963D"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w:t>
            </w:r>
          </w:p>
        </w:tc>
        <w:tc>
          <w:tcPr>
            <w:tcW w:w="1150" w:type="pct"/>
            <w:shd w:val="clear" w:color="auto" w:fill="auto"/>
            <w:vAlign w:val="bottom"/>
          </w:tcPr>
          <w:p w14:paraId="538B5F9A"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w:t>
            </w:r>
          </w:p>
        </w:tc>
      </w:tr>
      <w:tr w:rsidR="00B07AD3" w:rsidRPr="00953054" w14:paraId="3D28B377" w14:textId="77777777" w:rsidTr="002122A0">
        <w:trPr>
          <w:trHeight w:val="340"/>
        </w:trPr>
        <w:tc>
          <w:tcPr>
            <w:tcW w:w="2701" w:type="pct"/>
            <w:shd w:val="clear" w:color="auto" w:fill="auto"/>
            <w:vAlign w:val="bottom"/>
          </w:tcPr>
          <w:p w14:paraId="2AA62450"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Future Pension Increases</w:t>
            </w:r>
          </w:p>
        </w:tc>
        <w:tc>
          <w:tcPr>
            <w:tcW w:w="1149" w:type="pct"/>
            <w:shd w:val="clear" w:color="auto" w:fill="auto"/>
            <w:vAlign w:val="bottom"/>
          </w:tcPr>
          <w:p w14:paraId="42CBEAC0"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w:t>
            </w:r>
          </w:p>
        </w:tc>
        <w:tc>
          <w:tcPr>
            <w:tcW w:w="1150" w:type="pct"/>
            <w:shd w:val="clear" w:color="auto" w:fill="auto"/>
            <w:vAlign w:val="bottom"/>
          </w:tcPr>
          <w:p w14:paraId="23F9B1DA"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w:t>
            </w:r>
          </w:p>
        </w:tc>
      </w:tr>
      <w:tr w:rsidR="00B07AD3" w:rsidRPr="00953054" w14:paraId="08722880" w14:textId="77777777" w:rsidTr="002122A0">
        <w:trPr>
          <w:trHeight w:val="340"/>
        </w:trPr>
        <w:tc>
          <w:tcPr>
            <w:tcW w:w="2701" w:type="pct"/>
            <w:shd w:val="clear" w:color="auto" w:fill="auto"/>
            <w:vAlign w:val="bottom"/>
          </w:tcPr>
          <w:p w14:paraId="5D79A9B4"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Mortality (Pre- Retirement)</w:t>
            </w:r>
          </w:p>
        </w:tc>
        <w:tc>
          <w:tcPr>
            <w:tcW w:w="1149" w:type="pct"/>
            <w:shd w:val="clear" w:color="auto" w:fill="auto"/>
            <w:vAlign w:val="bottom"/>
          </w:tcPr>
          <w:p w14:paraId="1F70578D"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w:t>
            </w:r>
          </w:p>
        </w:tc>
        <w:tc>
          <w:tcPr>
            <w:tcW w:w="1150" w:type="pct"/>
            <w:shd w:val="clear" w:color="auto" w:fill="auto"/>
            <w:vAlign w:val="bottom"/>
          </w:tcPr>
          <w:p w14:paraId="33DB8B0C"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w:t>
            </w:r>
          </w:p>
        </w:tc>
      </w:tr>
      <w:tr w:rsidR="00B07AD3" w:rsidRPr="00953054" w14:paraId="1E013693" w14:textId="77777777" w:rsidTr="002122A0">
        <w:trPr>
          <w:trHeight w:val="340"/>
        </w:trPr>
        <w:tc>
          <w:tcPr>
            <w:tcW w:w="2701" w:type="pct"/>
            <w:shd w:val="clear" w:color="auto" w:fill="auto"/>
            <w:vAlign w:val="bottom"/>
          </w:tcPr>
          <w:p w14:paraId="1E886183"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Mortality (Post- Retirement)</w:t>
            </w:r>
          </w:p>
        </w:tc>
        <w:tc>
          <w:tcPr>
            <w:tcW w:w="1149" w:type="pct"/>
            <w:shd w:val="clear" w:color="auto" w:fill="auto"/>
            <w:vAlign w:val="bottom"/>
          </w:tcPr>
          <w:p w14:paraId="71119C1A"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w:t>
            </w:r>
          </w:p>
        </w:tc>
        <w:tc>
          <w:tcPr>
            <w:tcW w:w="1150" w:type="pct"/>
            <w:shd w:val="clear" w:color="auto" w:fill="auto"/>
            <w:vAlign w:val="bottom"/>
          </w:tcPr>
          <w:p w14:paraId="4B9E9684"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w:t>
            </w:r>
          </w:p>
        </w:tc>
      </w:tr>
      <w:tr w:rsidR="00B07AD3" w:rsidRPr="00953054" w14:paraId="58E9B09A" w14:textId="77777777" w:rsidTr="002122A0">
        <w:trPr>
          <w:trHeight w:val="340"/>
        </w:trPr>
        <w:tc>
          <w:tcPr>
            <w:tcW w:w="2701" w:type="pct"/>
            <w:shd w:val="clear" w:color="auto" w:fill="auto"/>
            <w:vAlign w:val="bottom"/>
          </w:tcPr>
          <w:p w14:paraId="2F97591B"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Withdrawals</w:t>
            </w:r>
          </w:p>
        </w:tc>
        <w:tc>
          <w:tcPr>
            <w:tcW w:w="1149" w:type="pct"/>
            <w:shd w:val="clear" w:color="auto" w:fill="auto"/>
            <w:vAlign w:val="bottom"/>
          </w:tcPr>
          <w:p w14:paraId="5C422105"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w:t>
            </w:r>
          </w:p>
        </w:tc>
        <w:tc>
          <w:tcPr>
            <w:tcW w:w="1150" w:type="pct"/>
            <w:shd w:val="clear" w:color="auto" w:fill="auto"/>
            <w:vAlign w:val="bottom"/>
          </w:tcPr>
          <w:p w14:paraId="6FF9B034"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w:t>
            </w:r>
          </w:p>
        </w:tc>
      </w:tr>
      <w:tr w:rsidR="00B07AD3" w:rsidRPr="00953054" w14:paraId="53C33DE9" w14:textId="77777777" w:rsidTr="002122A0">
        <w:trPr>
          <w:trHeight w:val="340"/>
        </w:trPr>
        <w:tc>
          <w:tcPr>
            <w:tcW w:w="2701" w:type="pct"/>
            <w:shd w:val="clear" w:color="auto" w:fill="auto"/>
            <w:vAlign w:val="bottom"/>
          </w:tcPr>
          <w:p w14:paraId="1828EB93"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Ill Health</w:t>
            </w:r>
          </w:p>
        </w:tc>
        <w:tc>
          <w:tcPr>
            <w:tcW w:w="1149" w:type="pct"/>
            <w:shd w:val="clear" w:color="auto" w:fill="auto"/>
            <w:vAlign w:val="bottom"/>
          </w:tcPr>
          <w:p w14:paraId="74E221E4"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w:t>
            </w:r>
          </w:p>
        </w:tc>
        <w:tc>
          <w:tcPr>
            <w:tcW w:w="1150" w:type="pct"/>
            <w:shd w:val="clear" w:color="auto" w:fill="auto"/>
            <w:vAlign w:val="bottom"/>
          </w:tcPr>
          <w:p w14:paraId="223B3093"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w:t>
            </w:r>
          </w:p>
        </w:tc>
      </w:tr>
      <w:tr w:rsidR="00B07AD3" w:rsidRPr="00953054" w14:paraId="0120871E" w14:textId="77777777" w:rsidTr="002122A0">
        <w:trPr>
          <w:trHeight w:val="340"/>
        </w:trPr>
        <w:tc>
          <w:tcPr>
            <w:tcW w:w="2701" w:type="pct"/>
            <w:shd w:val="clear" w:color="auto" w:fill="auto"/>
            <w:vAlign w:val="bottom"/>
          </w:tcPr>
          <w:p w14:paraId="042AEA91"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Retirement</w:t>
            </w:r>
          </w:p>
        </w:tc>
        <w:tc>
          <w:tcPr>
            <w:tcW w:w="1149" w:type="pct"/>
            <w:shd w:val="clear" w:color="auto" w:fill="auto"/>
            <w:vAlign w:val="bottom"/>
          </w:tcPr>
          <w:p w14:paraId="7D7564C2"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 years</w:t>
            </w:r>
          </w:p>
        </w:tc>
        <w:tc>
          <w:tcPr>
            <w:tcW w:w="1150" w:type="pct"/>
            <w:shd w:val="clear" w:color="auto" w:fill="auto"/>
            <w:vAlign w:val="bottom"/>
          </w:tcPr>
          <w:p w14:paraId="1BA76D80"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 years</w:t>
            </w:r>
          </w:p>
        </w:tc>
      </w:tr>
    </w:tbl>
    <w:p w14:paraId="57EC458A" w14:textId="77777777" w:rsidR="00B07AD3" w:rsidRPr="00953054" w:rsidRDefault="00B07AD3" w:rsidP="00B07AD3">
      <w:pPr>
        <w:autoSpaceDE/>
        <w:autoSpaceDN/>
        <w:jc w:val="both"/>
        <w:rPr>
          <w:b/>
          <w:sz w:val="22"/>
          <w:szCs w:val="22"/>
        </w:rPr>
      </w:pPr>
    </w:p>
    <w:p w14:paraId="1E34AF74" w14:textId="77777777" w:rsidR="00B07AD3" w:rsidRPr="00953054" w:rsidRDefault="00B07AD3" w:rsidP="00B07AD3">
      <w:pPr>
        <w:autoSpaceDE/>
        <w:autoSpaceDN/>
        <w:spacing w:line="360" w:lineRule="auto"/>
        <w:jc w:val="both"/>
        <w:rPr>
          <w:b/>
          <w:sz w:val="22"/>
          <w:szCs w:val="22"/>
        </w:rPr>
      </w:pPr>
      <w:r w:rsidRPr="00953054">
        <w:rPr>
          <w:b/>
          <w:sz w:val="22"/>
          <w:szCs w:val="22"/>
        </w:rPr>
        <w:t>Recognition of Retirement Benefit Asset/ Liability</w:t>
      </w:r>
    </w:p>
    <w:p w14:paraId="663BBECB" w14:textId="77777777" w:rsidR="00B07AD3" w:rsidRPr="00953054" w:rsidRDefault="00B07AD3" w:rsidP="00AD5B89">
      <w:pPr>
        <w:pStyle w:val="ListParagraph"/>
        <w:numPr>
          <w:ilvl w:val="0"/>
          <w:numId w:val="35"/>
        </w:numPr>
        <w:tabs>
          <w:tab w:val="decimal" w:pos="7938"/>
        </w:tabs>
        <w:spacing w:line="360" w:lineRule="auto"/>
        <w:ind w:left="540" w:hanging="450"/>
        <w:jc w:val="both"/>
        <w:rPr>
          <w:sz w:val="22"/>
          <w:szCs w:val="22"/>
        </w:rPr>
      </w:pPr>
      <w:r w:rsidRPr="00953054">
        <w:rPr>
          <w:sz w:val="22"/>
          <w:szCs w:val="22"/>
        </w:rPr>
        <w:t>Amounts recognised under other gains/ Losses in the statement of Financial Performance: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14"/>
        <w:gridCol w:w="2126"/>
        <w:gridCol w:w="2090"/>
      </w:tblGrid>
      <w:tr w:rsidR="00B07AD3" w:rsidRPr="00953054" w14:paraId="74998EE9" w14:textId="77777777" w:rsidTr="00FD320C">
        <w:trPr>
          <w:trHeight w:val="170"/>
        </w:trPr>
        <w:tc>
          <w:tcPr>
            <w:tcW w:w="2666" w:type="pct"/>
            <w:shd w:val="clear" w:color="auto" w:fill="0070C0"/>
          </w:tcPr>
          <w:p w14:paraId="1D1360CB" w14:textId="77777777" w:rsidR="00B07AD3" w:rsidRPr="00953054" w:rsidRDefault="00B07AD3" w:rsidP="002122A0">
            <w:pPr>
              <w:pStyle w:val="Header"/>
              <w:tabs>
                <w:tab w:val="clear" w:pos="4320"/>
                <w:tab w:val="clear" w:pos="8640"/>
              </w:tabs>
              <w:spacing w:line="276" w:lineRule="auto"/>
              <w:jc w:val="both"/>
              <w:rPr>
                <w:sz w:val="22"/>
                <w:szCs w:val="22"/>
              </w:rPr>
            </w:pPr>
          </w:p>
        </w:tc>
        <w:tc>
          <w:tcPr>
            <w:tcW w:w="1177" w:type="pct"/>
            <w:shd w:val="clear" w:color="auto" w:fill="0070C0"/>
            <w:vAlign w:val="center"/>
          </w:tcPr>
          <w:p w14:paraId="0B750691" w14:textId="77777777" w:rsidR="00B07AD3" w:rsidRPr="00953054" w:rsidRDefault="00B07AD3" w:rsidP="00FD320C">
            <w:pPr>
              <w:autoSpaceDE/>
              <w:autoSpaceDN/>
              <w:spacing w:line="276" w:lineRule="auto"/>
              <w:jc w:val="center"/>
              <w:rPr>
                <w:b/>
                <w:bCs/>
                <w:sz w:val="22"/>
                <w:szCs w:val="22"/>
                <w:lang w:val="en-US"/>
              </w:rPr>
            </w:pPr>
            <w:r w:rsidRPr="00953054">
              <w:rPr>
                <w:b/>
                <w:i/>
                <w:iCs/>
                <w:sz w:val="22"/>
                <w:szCs w:val="22"/>
                <w:lang w:val="en-US"/>
              </w:rPr>
              <w:t>Insert Current FY</w:t>
            </w:r>
          </w:p>
        </w:tc>
        <w:tc>
          <w:tcPr>
            <w:tcW w:w="1157" w:type="pct"/>
            <w:shd w:val="clear" w:color="auto" w:fill="0070C0"/>
            <w:vAlign w:val="center"/>
          </w:tcPr>
          <w:p w14:paraId="2389B2B5" w14:textId="77777777" w:rsidR="00B07AD3" w:rsidRPr="00953054" w:rsidRDefault="00B07AD3" w:rsidP="00FD320C">
            <w:pPr>
              <w:autoSpaceDE/>
              <w:autoSpaceDN/>
              <w:spacing w:line="276" w:lineRule="auto"/>
              <w:jc w:val="center"/>
              <w:rPr>
                <w:b/>
                <w:bCs/>
                <w:sz w:val="22"/>
                <w:szCs w:val="22"/>
                <w:lang w:val="en-US"/>
              </w:rPr>
            </w:pPr>
            <w:r>
              <w:rPr>
                <w:b/>
                <w:i/>
                <w:iCs/>
                <w:sz w:val="22"/>
                <w:szCs w:val="22"/>
                <w:lang w:val="en-US"/>
              </w:rPr>
              <w:t>Opening Statement 1</w:t>
            </w:r>
            <w:r w:rsidRPr="00A927AD">
              <w:rPr>
                <w:b/>
                <w:i/>
                <w:iCs/>
                <w:sz w:val="22"/>
                <w:szCs w:val="22"/>
                <w:vertAlign w:val="superscript"/>
                <w:lang w:val="en-US"/>
              </w:rPr>
              <w:t>st</w:t>
            </w:r>
            <w:r>
              <w:rPr>
                <w:b/>
                <w:i/>
                <w:iCs/>
                <w:sz w:val="22"/>
                <w:szCs w:val="22"/>
                <w:lang w:val="en-US"/>
              </w:rPr>
              <w:t xml:space="preserve"> July 20xx</w:t>
            </w:r>
          </w:p>
        </w:tc>
      </w:tr>
      <w:tr w:rsidR="00B07AD3" w:rsidRPr="00953054" w14:paraId="7C2CD3F2" w14:textId="77777777" w:rsidTr="00FD320C">
        <w:trPr>
          <w:trHeight w:val="170"/>
        </w:trPr>
        <w:tc>
          <w:tcPr>
            <w:tcW w:w="2666" w:type="pct"/>
            <w:shd w:val="clear" w:color="auto" w:fill="0070C0"/>
            <w:vAlign w:val="bottom"/>
          </w:tcPr>
          <w:p w14:paraId="420C7396" w14:textId="77777777" w:rsidR="00B07AD3" w:rsidRPr="00953054" w:rsidRDefault="00B07AD3" w:rsidP="002122A0">
            <w:pPr>
              <w:pStyle w:val="Header"/>
              <w:tabs>
                <w:tab w:val="clear" w:pos="4320"/>
                <w:tab w:val="clear" w:pos="8640"/>
              </w:tabs>
              <w:spacing w:line="276" w:lineRule="auto"/>
              <w:jc w:val="both"/>
              <w:rPr>
                <w:b/>
                <w:bCs/>
                <w:sz w:val="22"/>
                <w:szCs w:val="22"/>
              </w:rPr>
            </w:pPr>
            <w:r w:rsidRPr="00953054">
              <w:rPr>
                <w:b/>
                <w:bCs/>
                <w:sz w:val="22"/>
                <w:szCs w:val="22"/>
              </w:rPr>
              <w:t>Description</w:t>
            </w:r>
          </w:p>
        </w:tc>
        <w:tc>
          <w:tcPr>
            <w:tcW w:w="1177" w:type="pct"/>
            <w:shd w:val="clear" w:color="auto" w:fill="0070C0"/>
            <w:vAlign w:val="bottom"/>
          </w:tcPr>
          <w:p w14:paraId="72BB0D64" w14:textId="77777777" w:rsidR="00B07AD3" w:rsidRPr="00953054" w:rsidRDefault="00B07AD3" w:rsidP="00FD320C">
            <w:pPr>
              <w:spacing w:line="276" w:lineRule="auto"/>
              <w:jc w:val="center"/>
              <w:rPr>
                <w:b/>
                <w:sz w:val="22"/>
                <w:szCs w:val="22"/>
              </w:rPr>
            </w:pPr>
            <w:r w:rsidRPr="00953054">
              <w:rPr>
                <w:b/>
                <w:sz w:val="22"/>
                <w:szCs w:val="22"/>
              </w:rPr>
              <w:t>Kshs</w:t>
            </w:r>
          </w:p>
        </w:tc>
        <w:tc>
          <w:tcPr>
            <w:tcW w:w="1157" w:type="pct"/>
            <w:shd w:val="clear" w:color="auto" w:fill="0070C0"/>
            <w:vAlign w:val="bottom"/>
          </w:tcPr>
          <w:p w14:paraId="0CFDB59C" w14:textId="77777777" w:rsidR="00B07AD3" w:rsidRPr="00953054" w:rsidRDefault="00B07AD3" w:rsidP="00FD320C">
            <w:pPr>
              <w:spacing w:line="276" w:lineRule="auto"/>
              <w:jc w:val="center"/>
              <w:rPr>
                <w:sz w:val="22"/>
                <w:szCs w:val="22"/>
              </w:rPr>
            </w:pPr>
            <w:r w:rsidRPr="00953054">
              <w:rPr>
                <w:b/>
                <w:sz w:val="22"/>
                <w:szCs w:val="22"/>
              </w:rPr>
              <w:t>Kshs</w:t>
            </w:r>
          </w:p>
        </w:tc>
      </w:tr>
      <w:tr w:rsidR="00B07AD3" w:rsidRPr="00953054" w14:paraId="686326D1" w14:textId="77777777" w:rsidTr="00FD320C">
        <w:trPr>
          <w:trHeight w:val="170"/>
        </w:trPr>
        <w:tc>
          <w:tcPr>
            <w:tcW w:w="2666" w:type="pct"/>
            <w:shd w:val="clear" w:color="auto" w:fill="auto"/>
            <w:vAlign w:val="bottom"/>
          </w:tcPr>
          <w:p w14:paraId="5ECBE68B"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The return on defined plan assets</w:t>
            </w:r>
          </w:p>
        </w:tc>
        <w:tc>
          <w:tcPr>
            <w:tcW w:w="1177" w:type="pct"/>
            <w:shd w:val="clear" w:color="auto" w:fill="auto"/>
            <w:vAlign w:val="bottom"/>
          </w:tcPr>
          <w:p w14:paraId="4F585775" w14:textId="77777777" w:rsidR="00B07AD3" w:rsidRPr="00953054" w:rsidRDefault="00B07AD3" w:rsidP="00FD320C">
            <w:pPr>
              <w:spacing w:line="276" w:lineRule="auto"/>
              <w:jc w:val="center"/>
              <w:rPr>
                <w:b/>
                <w:sz w:val="22"/>
                <w:szCs w:val="22"/>
              </w:rPr>
            </w:pPr>
            <w:r w:rsidRPr="00953054">
              <w:rPr>
                <w:sz w:val="22"/>
                <w:szCs w:val="22"/>
              </w:rPr>
              <w:t>xxx</w:t>
            </w:r>
          </w:p>
        </w:tc>
        <w:tc>
          <w:tcPr>
            <w:tcW w:w="1157" w:type="pct"/>
            <w:shd w:val="clear" w:color="auto" w:fill="auto"/>
            <w:vAlign w:val="bottom"/>
          </w:tcPr>
          <w:p w14:paraId="0B20121A" w14:textId="77777777" w:rsidR="00B07AD3" w:rsidRPr="00953054" w:rsidRDefault="00B07AD3" w:rsidP="00FD320C">
            <w:pPr>
              <w:spacing w:line="276" w:lineRule="auto"/>
              <w:jc w:val="center"/>
              <w:rPr>
                <w:b/>
                <w:sz w:val="22"/>
                <w:szCs w:val="22"/>
              </w:rPr>
            </w:pPr>
            <w:r w:rsidRPr="00953054">
              <w:rPr>
                <w:sz w:val="22"/>
                <w:szCs w:val="22"/>
              </w:rPr>
              <w:t>xxx</w:t>
            </w:r>
          </w:p>
        </w:tc>
      </w:tr>
      <w:tr w:rsidR="00B07AD3" w:rsidRPr="00953054" w14:paraId="087C8490" w14:textId="77777777" w:rsidTr="00FD320C">
        <w:trPr>
          <w:trHeight w:val="170"/>
        </w:trPr>
        <w:tc>
          <w:tcPr>
            <w:tcW w:w="2666" w:type="pct"/>
            <w:shd w:val="clear" w:color="auto" w:fill="auto"/>
            <w:vAlign w:val="bottom"/>
          </w:tcPr>
          <w:p w14:paraId="3ED502AF"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Actuarial gains/ losses arising from changes in demographic assumptions</w:t>
            </w:r>
          </w:p>
        </w:tc>
        <w:tc>
          <w:tcPr>
            <w:tcW w:w="1177" w:type="pct"/>
            <w:shd w:val="clear" w:color="auto" w:fill="auto"/>
            <w:vAlign w:val="bottom"/>
          </w:tcPr>
          <w:p w14:paraId="0CD4B67D" w14:textId="77777777" w:rsidR="00B07AD3" w:rsidRPr="00953054" w:rsidRDefault="00B07AD3" w:rsidP="00FD320C">
            <w:pPr>
              <w:tabs>
                <w:tab w:val="left" w:pos="1255"/>
              </w:tabs>
              <w:spacing w:line="276" w:lineRule="auto"/>
              <w:jc w:val="center"/>
              <w:rPr>
                <w:sz w:val="22"/>
                <w:szCs w:val="22"/>
              </w:rPr>
            </w:pPr>
            <w:r w:rsidRPr="00953054">
              <w:rPr>
                <w:sz w:val="22"/>
                <w:szCs w:val="22"/>
              </w:rPr>
              <w:t>xxx</w:t>
            </w:r>
          </w:p>
        </w:tc>
        <w:tc>
          <w:tcPr>
            <w:tcW w:w="1157" w:type="pct"/>
            <w:shd w:val="clear" w:color="auto" w:fill="auto"/>
            <w:vAlign w:val="bottom"/>
          </w:tcPr>
          <w:p w14:paraId="576994C1" w14:textId="77777777" w:rsidR="00B07AD3" w:rsidRPr="00953054" w:rsidRDefault="00B07AD3" w:rsidP="00FD320C">
            <w:pPr>
              <w:spacing w:line="276" w:lineRule="auto"/>
              <w:jc w:val="center"/>
              <w:rPr>
                <w:b/>
                <w:sz w:val="22"/>
                <w:szCs w:val="22"/>
              </w:rPr>
            </w:pPr>
            <w:r w:rsidRPr="00953054">
              <w:rPr>
                <w:sz w:val="22"/>
                <w:szCs w:val="22"/>
              </w:rPr>
              <w:t>xxx</w:t>
            </w:r>
          </w:p>
        </w:tc>
      </w:tr>
      <w:tr w:rsidR="00B07AD3" w:rsidRPr="00953054" w14:paraId="64C58855" w14:textId="77777777" w:rsidTr="00FD320C">
        <w:trPr>
          <w:trHeight w:val="170"/>
        </w:trPr>
        <w:tc>
          <w:tcPr>
            <w:tcW w:w="2666" w:type="pct"/>
            <w:shd w:val="clear" w:color="auto" w:fill="auto"/>
            <w:vAlign w:val="bottom"/>
          </w:tcPr>
          <w:p w14:paraId="2BF630A0"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Actuarial gains/ losses arising from changes in financial assumptions</w:t>
            </w:r>
          </w:p>
        </w:tc>
        <w:tc>
          <w:tcPr>
            <w:tcW w:w="1177" w:type="pct"/>
            <w:shd w:val="clear" w:color="auto" w:fill="auto"/>
            <w:vAlign w:val="bottom"/>
          </w:tcPr>
          <w:p w14:paraId="1EB43954"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xxx</w:t>
            </w:r>
          </w:p>
        </w:tc>
        <w:tc>
          <w:tcPr>
            <w:tcW w:w="1157" w:type="pct"/>
            <w:shd w:val="clear" w:color="auto" w:fill="auto"/>
            <w:vAlign w:val="bottom"/>
          </w:tcPr>
          <w:p w14:paraId="0307FEC5"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3EE7C1DE" w14:textId="77777777" w:rsidTr="00FD320C">
        <w:trPr>
          <w:trHeight w:val="170"/>
        </w:trPr>
        <w:tc>
          <w:tcPr>
            <w:tcW w:w="2666" w:type="pct"/>
            <w:shd w:val="clear" w:color="auto" w:fill="auto"/>
            <w:vAlign w:val="bottom"/>
          </w:tcPr>
          <w:p w14:paraId="090C0AA3"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Actuarial gains and losses arising from experience adjustments</w:t>
            </w:r>
          </w:p>
        </w:tc>
        <w:tc>
          <w:tcPr>
            <w:tcW w:w="1177" w:type="pct"/>
            <w:shd w:val="clear" w:color="auto" w:fill="auto"/>
            <w:vAlign w:val="bottom"/>
          </w:tcPr>
          <w:p w14:paraId="2E00CCF5"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xxx</w:t>
            </w:r>
          </w:p>
        </w:tc>
        <w:tc>
          <w:tcPr>
            <w:tcW w:w="1157" w:type="pct"/>
            <w:shd w:val="clear" w:color="auto" w:fill="auto"/>
            <w:vAlign w:val="bottom"/>
          </w:tcPr>
          <w:p w14:paraId="6FC3A041"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5825B0B1" w14:textId="77777777" w:rsidTr="00FD320C">
        <w:trPr>
          <w:trHeight w:val="170"/>
        </w:trPr>
        <w:tc>
          <w:tcPr>
            <w:tcW w:w="2666" w:type="pct"/>
            <w:shd w:val="clear" w:color="auto" w:fill="auto"/>
            <w:vAlign w:val="bottom"/>
          </w:tcPr>
          <w:p w14:paraId="5C053CD6"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Others (specify)</w:t>
            </w:r>
          </w:p>
        </w:tc>
        <w:tc>
          <w:tcPr>
            <w:tcW w:w="1177" w:type="pct"/>
            <w:shd w:val="clear" w:color="auto" w:fill="auto"/>
            <w:vAlign w:val="bottom"/>
          </w:tcPr>
          <w:p w14:paraId="4FFBB9C1"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xxx</w:t>
            </w:r>
          </w:p>
        </w:tc>
        <w:tc>
          <w:tcPr>
            <w:tcW w:w="1157" w:type="pct"/>
            <w:shd w:val="clear" w:color="auto" w:fill="auto"/>
            <w:vAlign w:val="bottom"/>
          </w:tcPr>
          <w:p w14:paraId="0711FD0E"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0E53CA47" w14:textId="77777777" w:rsidTr="00FD320C">
        <w:trPr>
          <w:trHeight w:val="170"/>
        </w:trPr>
        <w:tc>
          <w:tcPr>
            <w:tcW w:w="2666" w:type="pct"/>
            <w:shd w:val="clear" w:color="auto" w:fill="auto"/>
            <w:vAlign w:val="bottom"/>
          </w:tcPr>
          <w:p w14:paraId="38F84F64"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Adjustments for restrictions on the defined benefit asset</w:t>
            </w:r>
          </w:p>
        </w:tc>
        <w:tc>
          <w:tcPr>
            <w:tcW w:w="1177" w:type="pct"/>
            <w:shd w:val="clear" w:color="auto" w:fill="auto"/>
            <w:vAlign w:val="bottom"/>
          </w:tcPr>
          <w:p w14:paraId="290A880C"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xxx</w:t>
            </w:r>
          </w:p>
        </w:tc>
        <w:tc>
          <w:tcPr>
            <w:tcW w:w="1157" w:type="pct"/>
            <w:shd w:val="clear" w:color="auto" w:fill="auto"/>
            <w:vAlign w:val="bottom"/>
          </w:tcPr>
          <w:p w14:paraId="1411EA3C"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0E6D1B22" w14:textId="77777777" w:rsidTr="00FD320C">
        <w:trPr>
          <w:trHeight w:val="170"/>
        </w:trPr>
        <w:tc>
          <w:tcPr>
            <w:tcW w:w="2666" w:type="pct"/>
            <w:shd w:val="clear" w:color="auto" w:fill="auto"/>
            <w:vAlign w:val="bottom"/>
          </w:tcPr>
          <w:p w14:paraId="3F83CE66" w14:textId="77777777" w:rsidR="00B07AD3" w:rsidRPr="00953054" w:rsidRDefault="00B07AD3" w:rsidP="002122A0">
            <w:pPr>
              <w:pStyle w:val="Header"/>
              <w:tabs>
                <w:tab w:val="clear" w:pos="4320"/>
                <w:tab w:val="clear" w:pos="8640"/>
              </w:tabs>
              <w:spacing w:line="276" w:lineRule="auto"/>
              <w:jc w:val="both"/>
              <w:rPr>
                <w:b/>
                <w:bCs/>
                <w:sz w:val="22"/>
                <w:szCs w:val="22"/>
              </w:rPr>
            </w:pPr>
            <w:r w:rsidRPr="00953054">
              <w:rPr>
                <w:b/>
                <w:bCs/>
                <w:sz w:val="22"/>
                <w:szCs w:val="22"/>
              </w:rPr>
              <w:t>Remeasurement of the net defined benefit liability (asset)</w:t>
            </w:r>
          </w:p>
        </w:tc>
        <w:tc>
          <w:tcPr>
            <w:tcW w:w="1177" w:type="pct"/>
            <w:shd w:val="clear" w:color="auto" w:fill="auto"/>
            <w:vAlign w:val="bottom"/>
          </w:tcPr>
          <w:p w14:paraId="3E91F945"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xxx</w:t>
            </w:r>
          </w:p>
        </w:tc>
        <w:tc>
          <w:tcPr>
            <w:tcW w:w="1157" w:type="pct"/>
            <w:shd w:val="clear" w:color="auto" w:fill="auto"/>
            <w:vAlign w:val="bottom"/>
          </w:tcPr>
          <w:p w14:paraId="01149A39" w14:textId="77777777" w:rsidR="00B07AD3" w:rsidRPr="00953054" w:rsidRDefault="00B07AD3" w:rsidP="00FD320C">
            <w:pPr>
              <w:pStyle w:val="Header"/>
              <w:tabs>
                <w:tab w:val="clear" w:pos="4320"/>
                <w:tab w:val="clear" w:pos="8640"/>
              </w:tabs>
              <w:spacing w:line="276" w:lineRule="auto"/>
              <w:jc w:val="center"/>
              <w:rPr>
                <w:sz w:val="22"/>
                <w:szCs w:val="22"/>
              </w:rPr>
            </w:pPr>
            <w:r w:rsidRPr="00953054">
              <w:rPr>
                <w:sz w:val="22"/>
                <w:szCs w:val="22"/>
              </w:rPr>
              <w:t>xxx</w:t>
            </w:r>
          </w:p>
        </w:tc>
      </w:tr>
    </w:tbl>
    <w:p w14:paraId="0AB69117" w14:textId="77777777" w:rsidR="00B07AD3" w:rsidRPr="00953054" w:rsidRDefault="00B07AD3" w:rsidP="00B07AD3">
      <w:pPr>
        <w:numPr>
          <w:ilvl w:val="12"/>
          <w:numId w:val="0"/>
        </w:numPr>
        <w:tabs>
          <w:tab w:val="decimal" w:pos="7938"/>
        </w:tabs>
        <w:spacing w:line="360" w:lineRule="auto"/>
        <w:jc w:val="both"/>
        <w:rPr>
          <w:sz w:val="22"/>
          <w:szCs w:val="22"/>
        </w:rPr>
      </w:pPr>
    </w:p>
    <w:p w14:paraId="18E8E501" w14:textId="2B150DC7" w:rsidR="002E17F9" w:rsidRDefault="002E17F9">
      <w:pPr>
        <w:autoSpaceDE/>
        <w:autoSpaceDN/>
        <w:rPr>
          <w:sz w:val="22"/>
          <w:szCs w:val="22"/>
        </w:rPr>
      </w:pPr>
      <w:r>
        <w:rPr>
          <w:sz w:val="22"/>
          <w:szCs w:val="22"/>
        </w:rPr>
        <w:br w:type="page"/>
      </w:r>
    </w:p>
    <w:p w14:paraId="61BE4EBA" w14:textId="77777777" w:rsidR="00B07AD3" w:rsidRPr="00953054" w:rsidRDefault="00B07AD3" w:rsidP="00B07AD3">
      <w:pPr>
        <w:numPr>
          <w:ilvl w:val="12"/>
          <w:numId w:val="0"/>
        </w:numPr>
        <w:tabs>
          <w:tab w:val="decimal" w:pos="7938"/>
        </w:tabs>
        <w:spacing w:line="360" w:lineRule="auto"/>
        <w:jc w:val="both"/>
        <w:rPr>
          <w:sz w:val="22"/>
          <w:szCs w:val="22"/>
        </w:rPr>
      </w:pPr>
    </w:p>
    <w:p w14:paraId="39A617B1" w14:textId="77777777" w:rsidR="00B07AD3" w:rsidRPr="00953054" w:rsidRDefault="00B07AD3" w:rsidP="00B07AD3">
      <w:pPr>
        <w:numPr>
          <w:ilvl w:val="12"/>
          <w:numId w:val="0"/>
        </w:numPr>
        <w:tabs>
          <w:tab w:val="decimal" w:pos="7938"/>
        </w:tabs>
        <w:spacing w:line="360" w:lineRule="auto"/>
        <w:jc w:val="both"/>
        <w:rPr>
          <w:sz w:val="22"/>
          <w:szCs w:val="22"/>
        </w:rPr>
      </w:pPr>
    </w:p>
    <w:p w14:paraId="33E7A599" w14:textId="77777777" w:rsidR="00B07AD3" w:rsidRPr="00366E51" w:rsidRDefault="00B07AD3" w:rsidP="00AD5B89">
      <w:pPr>
        <w:pStyle w:val="ListParagraph"/>
        <w:numPr>
          <w:ilvl w:val="0"/>
          <w:numId w:val="35"/>
        </w:numPr>
        <w:tabs>
          <w:tab w:val="decimal" w:pos="7938"/>
        </w:tabs>
        <w:spacing w:line="360" w:lineRule="auto"/>
        <w:ind w:left="450"/>
        <w:jc w:val="both"/>
        <w:rPr>
          <w:b/>
          <w:sz w:val="22"/>
          <w:szCs w:val="22"/>
        </w:rPr>
      </w:pPr>
      <w:r w:rsidRPr="00953054">
        <w:rPr>
          <w:b/>
          <w:bCs/>
          <w:sz w:val="22"/>
          <w:szCs w:val="22"/>
        </w:rPr>
        <w:t>Amounts recognised in the Statement of Financial Position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62"/>
        <w:gridCol w:w="2135"/>
        <w:gridCol w:w="2133"/>
      </w:tblGrid>
      <w:tr w:rsidR="00B07AD3" w:rsidRPr="00953054" w14:paraId="6353DC9A" w14:textId="77777777" w:rsidTr="002122A0">
        <w:trPr>
          <w:trHeight w:val="340"/>
        </w:trPr>
        <w:tc>
          <w:tcPr>
            <w:tcW w:w="2637" w:type="pct"/>
            <w:shd w:val="clear" w:color="auto" w:fill="0070C0"/>
          </w:tcPr>
          <w:p w14:paraId="58C8BAF8" w14:textId="77777777" w:rsidR="00B07AD3" w:rsidRPr="00953054" w:rsidRDefault="00B07AD3" w:rsidP="002122A0">
            <w:pPr>
              <w:pStyle w:val="Header"/>
              <w:tabs>
                <w:tab w:val="clear" w:pos="4320"/>
                <w:tab w:val="clear" w:pos="8640"/>
              </w:tabs>
              <w:spacing w:line="276" w:lineRule="auto"/>
              <w:jc w:val="both"/>
              <w:rPr>
                <w:sz w:val="22"/>
                <w:szCs w:val="22"/>
              </w:rPr>
            </w:pPr>
          </w:p>
        </w:tc>
        <w:tc>
          <w:tcPr>
            <w:tcW w:w="1182" w:type="pct"/>
            <w:shd w:val="clear" w:color="auto" w:fill="0070C0"/>
            <w:vAlign w:val="center"/>
          </w:tcPr>
          <w:p w14:paraId="27B99483" w14:textId="77777777" w:rsidR="00B07AD3" w:rsidRPr="00953054" w:rsidRDefault="00B07AD3" w:rsidP="005322A0">
            <w:pPr>
              <w:autoSpaceDE/>
              <w:autoSpaceDN/>
              <w:spacing w:line="276" w:lineRule="auto"/>
              <w:jc w:val="center"/>
              <w:rPr>
                <w:b/>
                <w:bCs/>
                <w:sz w:val="22"/>
                <w:szCs w:val="22"/>
                <w:lang w:val="en-US"/>
              </w:rPr>
            </w:pPr>
            <w:r w:rsidRPr="00953054">
              <w:rPr>
                <w:b/>
                <w:i/>
                <w:iCs/>
                <w:sz w:val="22"/>
                <w:szCs w:val="22"/>
                <w:lang w:val="en-US"/>
              </w:rPr>
              <w:t>Insert Current FY</w:t>
            </w:r>
          </w:p>
        </w:tc>
        <w:tc>
          <w:tcPr>
            <w:tcW w:w="1182" w:type="pct"/>
            <w:shd w:val="clear" w:color="auto" w:fill="0070C0"/>
            <w:vAlign w:val="center"/>
          </w:tcPr>
          <w:p w14:paraId="158325F5" w14:textId="77777777" w:rsidR="00B07AD3" w:rsidRPr="00953054" w:rsidRDefault="00B07AD3" w:rsidP="005322A0">
            <w:pPr>
              <w:autoSpaceDE/>
              <w:autoSpaceDN/>
              <w:spacing w:line="276" w:lineRule="auto"/>
              <w:jc w:val="center"/>
              <w:rPr>
                <w:b/>
                <w:bCs/>
                <w:sz w:val="22"/>
                <w:szCs w:val="22"/>
                <w:lang w:val="en-US"/>
              </w:rPr>
            </w:pPr>
            <w:r>
              <w:rPr>
                <w:b/>
                <w:i/>
                <w:iCs/>
                <w:sz w:val="22"/>
                <w:szCs w:val="22"/>
                <w:lang w:val="en-US"/>
              </w:rPr>
              <w:t>Opening Statement 1</w:t>
            </w:r>
            <w:r w:rsidRPr="00A927AD">
              <w:rPr>
                <w:b/>
                <w:i/>
                <w:iCs/>
                <w:sz w:val="22"/>
                <w:szCs w:val="22"/>
                <w:vertAlign w:val="superscript"/>
                <w:lang w:val="en-US"/>
              </w:rPr>
              <w:t>st</w:t>
            </w:r>
            <w:r>
              <w:rPr>
                <w:b/>
                <w:i/>
                <w:iCs/>
                <w:sz w:val="22"/>
                <w:szCs w:val="22"/>
                <w:lang w:val="en-US"/>
              </w:rPr>
              <w:t xml:space="preserve"> July 20xx</w:t>
            </w:r>
          </w:p>
        </w:tc>
      </w:tr>
      <w:tr w:rsidR="00B07AD3" w:rsidRPr="00953054" w14:paraId="0D6599A7" w14:textId="77777777" w:rsidTr="002122A0">
        <w:trPr>
          <w:trHeight w:val="340"/>
        </w:trPr>
        <w:tc>
          <w:tcPr>
            <w:tcW w:w="2637" w:type="pct"/>
            <w:shd w:val="clear" w:color="auto" w:fill="0070C0"/>
            <w:vAlign w:val="bottom"/>
          </w:tcPr>
          <w:p w14:paraId="2342ED6B"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b/>
                <w:bCs/>
                <w:sz w:val="22"/>
                <w:szCs w:val="22"/>
              </w:rPr>
              <w:t>Description</w:t>
            </w:r>
          </w:p>
        </w:tc>
        <w:tc>
          <w:tcPr>
            <w:tcW w:w="1182" w:type="pct"/>
            <w:shd w:val="clear" w:color="auto" w:fill="0070C0"/>
            <w:vAlign w:val="bottom"/>
          </w:tcPr>
          <w:p w14:paraId="599AE3CF" w14:textId="77777777" w:rsidR="00B07AD3" w:rsidRPr="00953054" w:rsidRDefault="00B07AD3" w:rsidP="005322A0">
            <w:pPr>
              <w:spacing w:line="276" w:lineRule="auto"/>
              <w:jc w:val="center"/>
              <w:rPr>
                <w:b/>
                <w:sz w:val="22"/>
                <w:szCs w:val="22"/>
              </w:rPr>
            </w:pPr>
            <w:r w:rsidRPr="00953054">
              <w:rPr>
                <w:b/>
                <w:sz w:val="22"/>
                <w:szCs w:val="22"/>
              </w:rPr>
              <w:t>Kshs</w:t>
            </w:r>
          </w:p>
        </w:tc>
        <w:tc>
          <w:tcPr>
            <w:tcW w:w="1182" w:type="pct"/>
            <w:shd w:val="clear" w:color="auto" w:fill="0070C0"/>
            <w:vAlign w:val="bottom"/>
          </w:tcPr>
          <w:p w14:paraId="2622500C" w14:textId="77777777" w:rsidR="00B07AD3" w:rsidRPr="00953054" w:rsidRDefault="00B07AD3" w:rsidP="005322A0">
            <w:pPr>
              <w:spacing w:line="276" w:lineRule="auto"/>
              <w:jc w:val="center"/>
              <w:rPr>
                <w:sz w:val="22"/>
                <w:szCs w:val="22"/>
              </w:rPr>
            </w:pPr>
            <w:r w:rsidRPr="00953054">
              <w:rPr>
                <w:b/>
                <w:sz w:val="22"/>
                <w:szCs w:val="22"/>
              </w:rPr>
              <w:t>Kshs</w:t>
            </w:r>
          </w:p>
        </w:tc>
      </w:tr>
      <w:tr w:rsidR="00B07AD3" w:rsidRPr="00953054" w14:paraId="472C0BBF" w14:textId="77777777" w:rsidTr="002122A0">
        <w:trPr>
          <w:trHeight w:val="340"/>
        </w:trPr>
        <w:tc>
          <w:tcPr>
            <w:tcW w:w="2637" w:type="pct"/>
            <w:shd w:val="clear" w:color="auto" w:fill="auto"/>
            <w:vAlign w:val="bottom"/>
          </w:tcPr>
          <w:p w14:paraId="0DC4657A"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Present value of defined benefit obligations(a)</w:t>
            </w:r>
          </w:p>
        </w:tc>
        <w:tc>
          <w:tcPr>
            <w:tcW w:w="1182" w:type="pct"/>
            <w:shd w:val="clear" w:color="auto" w:fill="auto"/>
            <w:vAlign w:val="bottom"/>
          </w:tcPr>
          <w:p w14:paraId="4275A993" w14:textId="77777777" w:rsidR="00B07AD3" w:rsidRPr="00953054" w:rsidRDefault="00B07AD3" w:rsidP="005322A0">
            <w:pPr>
              <w:pStyle w:val="Header"/>
              <w:tabs>
                <w:tab w:val="clear" w:pos="4320"/>
                <w:tab w:val="clear" w:pos="8640"/>
              </w:tabs>
              <w:spacing w:line="276" w:lineRule="auto"/>
              <w:jc w:val="center"/>
              <w:rPr>
                <w:sz w:val="22"/>
                <w:szCs w:val="22"/>
              </w:rPr>
            </w:pPr>
            <w:r w:rsidRPr="00953054">
              <w:rPr>
                <w:sz w:val="22"/>
                <w:szCs w:val="22"/>
              </w:rPr>
              <w:t>xxx</w:t>
            </w:r>
          </w:p>
        </w:tc>
        <w:tc>
          <w:tcPr>
            <w:tcW w:w="1182" w:type="pct"/>
            <w:shd w:val="clear" w:color="auto" w:fill="auto"/>
            <w:vAlign w:val="bottom"/>
          </w:tcPr>
          <w:p w14:paraId="36F74558" w14:textId="77777777" w:rsidR="00B07AD3" w:rsidRPr="00953054" w:rsidRDefault="00B07AD3" w:rsidP="005322A0">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6F366186" w14:textId="77777777" w:rsidTr="002122A0">
        <w:trPr>
          <w:trHeight w:val="340"/>
        </w:trPr>
        <w:tc>
          <w:tcPr>
            <w:tcW w:w="2637" w:type="pct"/>
            <w:shd w:val="clear" w:color="auto" w:fill="auto"/>
            <w:vAlign w:val="bottom"/>
          </w:tcPr>
          <w:p w14:paraId="7FCB82DD"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Fair value of plan assets(b)</w:t>
            </w:r>
          </w:p>
        </w:tc>
        <w:tc>
          <w:tcPr>
            <w:tcW w:w="1182" w:type="pct"/>
            <w:shd w:val="clear" w:color="auto" w:fill="auto"/>
            <w:vAlign w:val="bottom"/>
          </w:tcPr>
          <w:p w14:paraId="3D684861" w14:textId="77777777" w:rsidR="00B07AD3" w:rsidRPr="00953054" w:rsidRDefault="00B07AD3" w:rsidP="005322A0">
            <w:pPr>
              <w:pStyle w:val="Header"/>
              <w:tabs>
                <w:tab w:val="clear" w:pos="4320"/>
                <w:tab w:val="clear" w:pos="8640"/>
              </w:tabs>
              <w:spacing w:line="276" w:lineRule="auto"/>
              <w:jc w:val="center"/>
              <w:rPr>
                <w:sz w:val="22"/>
                <w:szCs w:val="22"/>
              </w:rPr>
            </w:pPr>
            <w:r w:rsidRPr="00953054">
              <w:rPr>
                <w:sz w:val="22"/>
                <w:szCs w:val="22"/>
              </w:rPr>
              <w:t>(xxx)</w:t>
            </w:r>
          </w:p>
        </w:tc>
        <w:tc>
          <w:tcPr>
            <w:tcW w:w="1182" w:type="pct"/>
            <w:shd w:val="clear" w:color="auto" w:fill="auto"/>
            <w:vAlign w:val="bottom"/>
          </w:tcPr>
          <w:p w14:paraId="64AD80E3" w14:textId="77777777" w:rsidR="00B07AD3" w:rsidRPr="00953054" w:rsidRDefault="00B07AD3" w:rsidP="005322A0">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17B34523" w14:textId="77777777" w:rsidTr="002122A0">
        <w:trPr>
          <w:trHeight w:val="340"/>
        </w:trPr>
        <w:tc>
          <w:tcPr>
            <w:tcW w:w="2637" w:type="pct"/>
            <w:shd w:val="clear" w:color="auto" w:fill="auto"/>
            <w:vAlign w:val="bottom"/>
          </w:tcPr>
          <w:p w14:paraId="14484273"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Funded status(=a-b)</w:t>
            </w:r>
          </w:p>
        </w:tc>
        <w:tc>
          <w:tcPr>
            <w:tcW w:w="1182" w:type="pct"/>
            <w:shd w:val="clear" w:color="auto" w:fill="auto"/>
            <w:vAlign w:val="bottom"/>
          </w:tcPr>
          <w:p w14:paraId="3329F77E" w14:textId="77777777" w:rsidR="00B07AD3" w:rsidRPr="00953054" w:rsidRDefault="00B07AD3" w:rsidP="005322A0">
            <w:pPr>
              <w:pStyle w:val="Header"/>
              <w:tabs>
                <w:tab w:val="clear" w:pos="4320"/>
                <w:tab w:val="clear" w:pos="8640"/>
              </w:tabs>
              <w:spacing w:line="276" w:lineRule="auto"/>
              <w:jc w:val="center"/>
              <w:rPr>
                <w:b/>
                <w:bCs/>
                <w:sz w:val="22"/>
                <w:szCs w:val="22"/>
              </w:rPr>
            </w:pPr>
            <w:r w:rsidRPr="00953054">
              <w:rPr>
                <w:b/>
                <w:bCs/>
                <w:sz w:val="22"/>
                <w:szCs w:val="22"/>
              </w:rPr>
              <w:t>xxx</w:t>
            </w:r>
          </w:p>
        </w:tc>
        <w:tc>
          <w:tcPr>
            <w:tcW w:w="1182" w:type="pct"/>
            <w:shd w:val="clear" w:color="auto" w:fill="auto"/>
            <w:vAlign w:val="bottom"/>
          </w:tcPr>
          <w:p w14:paraId="6C085BB6" w14:textId="77777777" w:rsidR="00B07AD3" w:rsidRPr="00953054" w:rsidRDefault="00B07AD3" w:rsidP="005322A0">
            <w:pPr>
              <w:pStyle w:val="Header"/>
              <w:tabs>
                <w:tab w:val="clear" w:pos="4320"/>
                <w:tab w:val="clear" w:pos="8640"/>
              </w:tabs>
              <w:spacing w:line="276" w:lineRule="auto"/>
              <w:jc w:val="center"/>
              <w:rPr>
                <w:b/>
                <w:bCs/>
                <w:sz w:val="22"/>
                <w:szCs w:val="22"/>
              </w:rPr>
            </w:pPr>
            <w:r w:rsidRPr="00953054">
              <w:rPr>
                <w:b/>
                <w:bCs/>
                <w:sz w:val="22"/>
                <w:szCs w:val="22"/>
              </w:rPr>
              <w:t>xxx</w:t>
            </w:r>
          </w:p>
        </w:tc>
      </w:tr>
      <w:tr w:rsidR="00B07AD3" w:rsidRPr="00953054" w14:paraId="0FE78D25" w14:textId="77777777" w:rsidTr="002122A0">
        <w:trPr>
          <w:trHeight w:val="340"/>
        </w:trPr>
        <w:tc>
          <w:tcPr>
            <w:tcW w:w="2637" w:type="pct"/>
            <w:shd w:val="clear" w:color="auto" w:fill="auto"/>
            <w:vAlign w:val="bottom"/>
          </w:tcPr>
          <w:p w14:paraId="53701878"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Restrictions on asset recognised</w:t>
            </w:r>
          </w:p>
        </w:tc>
        <w:tc>
          <w:tcPr>
            <w:tcW w:w="1182" w:type="pct"/>
            <w:shd w:val="clear" w:color="auto" w:fill="auto"/>
            <w:vAlign w:val="bottom"/>
          </w:tcPr>
          <w:p w14:paraId="0E679BBF" w14:textId="77777777" w:rsidR="00B07AD3" w:rsidRPr="00953054" w:rsidRDefault="00B07AD3" w:rsidP="005322A0">
            <w:pPr>
              <w:pStyle w:val="Header"/>
              <w:tabs>
                <w:tab w:val="clear" w:pos="4320"/>
                <w:tab w:val="clear" w:pos="8640"/>
              </w:tabs>
              <w:spacing w:line="276" w:lineRule="auto"/>
              <w:jc w:val="center"/>
              <w:rPr>
                <w:sz w:val="22"/>
                <w:szCs w:val="22"/>
              </w:rPr>
            </w:pPr>
            <w:r w:rsidRPr="00953054">
              <w:rPr>
                <w:sz w:val="22"/>
                <w:szCs w:val="22"/>
              </w:rPr>
              <w:t>xxx</w:t>
            </w:r>
          </w:p>
        </w:tc>
        <w:tc>
          <w:tcPr>
            <w:tcW w:w="1182" w:type="pct"/>
            <w:shd w:val="clear" w:color="auto" w:fill="auto"/>
            <w:vAlign w:val="bottom"/>
          </w:tcPr>
          <w:p w14:paraId="37CEB44C" w14:textId="77777777" w:rsidR="00B07AD3" w:rsidRPr="00953054" w:rsidRDefault="00B07AD3" w:rsidP="005322A0">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7A006595" w14:textId="77777777" w:rsidTr="002122A0">
        <w:trPr>
          <w:trHeight w:val="340"/>
        </w:trPr>
        <w:tc>
          <w:tcPr>
            <w:tcW w:w="2637" w:type="pct"/>
            <w:shd w:val="clear" w:color="auto" w:fill="auto"/>
            <w:vAlign w:val="bottom"/>
          </w:tcPr>
          <w:p w14:paraId="411E8D7F"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Others</w:t>
            </w:r>
          </w:p>
        </w:tc>
        <w:tc>
          <w:tcPr>
            <w:tcW w:w="1182" w:type="pct"/>
            <w:shd w:val="clear" w:color="auto" w:fill="auto"/>
            <w:vAlign w:val="bottom"/>
          </w:tcPr>
          <w:p w14:paraId="4C271ECC" w14:textId="77777777" w:rsidR="00B07AD3" w:rsidRPr="00953054" w:rsidRDefault="00B07AD3" w:rsidP="005322A0">
            <w:pPr>
              <w:pStyle w:val="Header"/>
              <w:tabs>
                <w:tab w:val="clear" w:pos="4320"/>
                <w:tab w:val="clear" w:pos="8640"/>
              </w:tabs>
              <w:spacing w:line="276" w:lineRule="auto"/>
              <w:jc w:val="center"/>
              <w:rPr>
                <w:sz w:val="22"/>
                <w:szCs w:val="22"/>
              </w:rPr>
            </w:pPr>
            <w:r w:rsidRPr="00953054">
              <w:rPr>
                <w:sz w:val="22"/>
                <w:szCs w:val="22"/>
              </w:rPr>
              <w:t>xxx</w:t>
            </w:r>
          </w:p>
        </w:tc>
        <w:tc>
          <w:tcPr>
            <w:tcW w:w="1182" w:type="pct"/>
            <w:shd w:val="clear" w:color="auto" w:fill="auto"/>
            <w:vAlign w:val="bottom"/>
          </w:tcPr>
          <w:p w14:paraId="13D553E6" w14:textId="77777777" w:rsidR="00B07AD3" w:rsidRPr="00953054" w:rsidRDefault="00B07AD3" w:rsidP="005322A0">
            <w:pPr>
              <w:pStyle w:val="Header"/>
              <w:tabs>
                <w:tab w:val="clear" w:pos="4320"/>
                <w:tab w:val="clear" w:pos="8640"/>
              </w:tabs>
              <w:spacing w:line="276" w:lineRule="auto"/>
              <w:jc w:val="center"/>
              <w:rPr>
                <w:sz w:val="22"/>
                <w:szCs w:val="22"/>
              </w:rPr>
            </w:pPr>
            <w:r w:rsidRPr="00953054">
              <w:rPr>
                <w:sz w:val="22"/>
                <w:szCs w:val="22"/>
              </w:rPr>
              <w:t>xxx</w:t>
            </w:r>
          </w:p>
        </w:tc>
      </w:tr>
      <w:tr w:rsidR="00B07AD3" w:rsidRPr="00953054" w14:paraId="10DD5C4D" w14:textId="77777777" w:rsidTr="002122A0">
        <w:trPr>
          <w:trHeight w:val="340"/>
        </w:trPr>
        <w:tc>
          <w:tcPr>
            <w:tcW w:w="2637" w:type="pct"/>
            <w:shd w:val="clear" w:color="auto" w:fill="auto"/>
            <w:vAlign w:val="bottom"/>
          </w:tcPr>
          <w:p w14:paraId="7C460CD2"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Net asset or liability arising from defined benefit obligation</w:t>
            </w:r>
          </w:p>
        </w:tc>
        <w:tc>
          <w:tcPr>
            <w:tcW w:w="1182" w:type="pct"/>
            <w:shd w:val="clear" w:color="auto" w:fill="auto"/>
            <w:vAlign w:val="bottom"/>
          </w:tcPr>
          <w:p w14:paraId="2666D2B2" w14:textId="77777777" w:rsidR="00B07AD3" w:rsidRPr="00953054" w:rsidRDefault="00B07AD3" w:rsidP="005322A0">
            <w:pPr>
              <w:pStyle w:val="Header"/>
              <w:tabs>
                <w:tab w:val="clear" w:pos="4320"/>
                <w:tab w:val="clear" w:pos="8640"/>
              </w:tabs>
              <w:spacing w:line="276" w:lineRule="auto"/>
              <w:jc w:val="center"/>
              <w:rPr>
                <w:b/>
                <w:bCs/>
                <w:sz w:val="22"/>
                <w:szCs w:val="22"/>
              </w:rPr>
            </w:pPr>
            <w:r w:rsidRPr="00953054">
              <w:rPr>
                <w:b/>
                <w:bCs/>
                <w:sz w:val="22"/>
                <w:szCs w:val="22"/>
              </w:rPr>
              <w:t>xxx</w:t>
            </w:r>
          </w:p>
        </w:tc>
        <w:tc>
          <w:tcPr>
            <w:tcW w:w="1182" w:type="pct"/>
            <w:shd w:val="clear" w:color="auto" w:fill="auto"/>
            <w:vAlign w:val="bottom"/>
          </w:tcPr>
          <w:p w14:paraId="51ADBAA0" w14:textId="77777777" w:rsidR="00B07AD3" w:rsidRPr="00953054" w:rsidRDefault="00B07AD3" w:rsidP="005322A0">
            <w:pPr>
              <w:pStyle w:val="Header"/>
              <w:tabs>
                <w:tab w:val="clear" w:pos="4320"/>
                <w:tab w:val="clear" w:pos="8640"/>
              </w:tabs>
              <w:spacing w:line="276" w:lineRule="auto"/>
              <w:jc w:val="center"/>
              <w:rPr>
                <w:b/>
                <w:bCs/>
                <w:sz w:val="22"/>
                <w:szCs w:val="22"/>
              </w:rPr>
            </w:pPr>
            <w:r w:rsidRPr="00953054">
              <w:rPr>
                <w:b/>
                <w:bCs/>
                <w:sz w:val="22"/>
                <w:szCs w:val="22"/>
              </w:rPr>
              <w:t>xxx</w:t>
            </w:r>
          </w:p>
        </w:tc>
      </w:tr>
    </w:tbl>
    <w:p w14:paraId="172AB717" w14:textId="77777777" w:rsidR="00B07AD3" w:rsidRPr="00953054" w:rsidRDefault="00B07AD3" w:rsidP="00B07AD3">
      <w:pPr>
        <w:pStyle w:val="Header"/>
        <w:tabs>
          <w:tab w:val="clear" w:pos="4320"/>
          <w:tab w:val="clear" w:pos="8640"/>
          <w:tab w:val="decimal" w:pos="5760"/>
          <w:tab w:val="decimal" w:pos="7200"/>
          <w:tab w:val="decimal" w:pos="7938"/>
          <w:tab w:val="decimal" w:pos="9000"/>
        </w:tabs>
        <w:spacing w:line="360" w:lineRule="auto"/>
        <w:jc w:val="both"/>
        <w:rPr>
          <w:sz w:val="22"/>
          <w:szCs w:val="22"/>
        </w:rPr>
      </w:pPr>
    </w:p>
    <w:p w14:paraId="5CBE9AE9" w14:textId="77777777" w:rsidR="00B07AD3" w:rsidRPr="00953054" w:rsidRDefault="00B07AD3" w:rsidP="00B07AD3">
      <w:pPr>
        <w:pStyle w:val="Header"/>
        <w:tabs>
          <w:tab w:val="clear" w:pos="4320"/>
          <w:tab w:val="clear" w:pos="8640"/>
          <w:tab w:val="decimal" w:pos="5760"/>
          <w:tab w:val="decimal" w:pos="7200"/>
          <w:tab w:val="decimal" w:pos="7938"/>
          <w:tab w:val="decimal" w:pos="9000"/>
        </w:tabs>
        <w:spacing w:line="276" w:lineRule="auto"/>
        <w:jc w:val="both"/>
        <w:rPr>
          <w:sz w:val="22"/>
          <w:szCs w:val="22"/>
        </w:rPr>
      </w:pPr>
      <w:r w:rsidRPr="00953054">
        <w:rPr>
          <w:sz w:val="22"/>
          <w:szCs w:val="22"/>
        </w:rPr>
        <w:t>The Entity also contributes to the statutory National Social Security Fund (NSSF). This is a defined contribution scheme registered under the National Social Security Act. The Entity’s obligation under the scheme is limited to specific contributions legislated from time to time and is currently at KShs. XXX per employee per month.  Other than NSSF the Entity also has a defined contribution scheme operated by XXX Pension Fund. Employees contribute xx% while employers contribute xx% of basic salary. Employer contributions are recognised as expenses in the statement of financial performance within the period they are incurred.</w:t>
      </w:r>
    </w:p>
    <w:p w14:paraId="1749C745" w14:textId="77777777" w:rsidR="00B07AD3" w:rsidRPr="00953054" w:rsidRDefault="00B07AD3" w:rsidP="0065727B">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Borrowings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40"/>
        <w:gridCol w:w="2090"/>
      </w:tblGrid>
      <w:tr w:rsidR="00B07AD3" w:rsidRPr="00953054" w14:paraId="7C28D970" w14:textId="77777777" w:rsidTr="002122A0">
        <w:trPr>
          <w:trHeight w:val="340"/>
        </w:trPr>
        <w:tc>
          <w:tcPr>
            <w:tcW w:w="3843" w:type="pct"/>
            <w:shd w:val="clear" w:color="auto" w:fill="0070C0"/>
            <w:noWrap/>
            <w:vAlign w:val="bottom"/>
            <w:hideMark/>
          </w:tcPr>
          <w:p w14:paraId="046E67C1"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val="en-US"/>
              </w:rPr>
              <w:t>Description</w:t>
            </w:r>
          </w:p>
        </w:tc>
        <w:tc>
          <w:tcPr>
            <w:tcW w:w="1157" w:type="pct"/>
            <w:shd w:val="clear" w:color="auto" w:fill="0070C0"/>
            <w:vAlign w:val="center"/>
          </w:tcPr>
          <w:p w14:paraId="1A8F07BF" w14:textId="77777777" w:rsidR="00B07AD3" w:rsidRPr="00953054" w:rsidRDefault="00B07AD3" w:rsidP="005322A0">
            <w:pPr>
              <w:autoSpaceDE/>
              <w:autoSpaceDN/>
              <w:spacing w:line="276" w:lineRule="auto"/>
              <w:jc w:val="center"/>
              <w:rPr>
                <w:b/>
                <w:bCs/>
                <w:sz w:val="22"/>
                <w:szCs w:val="22"/>
                <w:lang w:val="en-US"/>
              </w:rPr>
            </w:pPr>
            <w:r w:rsidRPr="00953054">
              <w:rPr>
                <w:b/>
                <w:i/>
                <w:iCs/>
                <w:sz w:val="22"/>
                <w:szCs w:val="22"/>
                <w:lang w:val="en-US"/>
              </w:rPr>
              <w:t>Insert Current FY</w:t>
            </w:r>
          </w:p>
        </w:tc>
      </w:tr>
      <w:tr w:rsidR="00B07AD3" w:rsidRPr="00953054" w14:paraId="26E19CD3" w14:textId="77777777" w:rsidTr="002122A0">
        <w:trPr>
          <w:trHeight w:val="340"/>
        </w:trPr>
        <w:tc>
          <w:tcPr>
            <w:tcW w:w="3843" w:type="pct"/>
            <w:shd w:val="clear" w:color="auto" w:fill="0070C0"/>
            <w:noWrap/>
            <w:vAlign w:val="bottom"/>
            <w:hideMark/>
          </w:tcPr>
          <w:p w14:paraId="462AA096" w14:textId="77777777" w:rsidR="00B07AD3" w:rsidRPr="00953054" w:rsidRDefault="00B07AD3" w:rsidP="002122A0">
            <w:pPr>
              <w:autoSpaceDE/>
              <w:autoSpaceDN/>
              <w:spacing w:line="276" w:lineRule="auto"/>
              <w:jc w:val="both"/>
              <w:rPr>
                <w:b/>
                <w:bCs/>
                <w:sz w:val="22"/>
                <w:szCs w:val="22"/>
                <w:lang w:eastAsia="en-GB"/>
              </w:rPr>
            </w:pPr>
          </w:p>
        </w:tc>
        <w:tc>
          <w:tcPr>
            <w:tcW w:w="1157" w:type="pct"/>
            <w:shd w:val="clear" w:color="auto" w:fill="0070C0"/>
            <w:noWrap/>
            <w:vAlign w:val="bottom"/>
            <w:hideMark/>
          </w:tcPr>
          <w:p w14:paraId="6C5F80EB" w14:textId="77777777" w:rsidR="00B07AD3" w:rsidRPr="00953054" w:rsidRDefault="00B07AD3" w:rsidP="005322A0">
            <w:pPr>
              <w:autoSpaceDE/>
              <w:autoSpaceDN/>
              <w:spacing w:line="276" w:lineRule="auto"/>
              <w:jc w:val="center"/>
              <w:rPr>
                <w:b/>
                <w:bCs/>
                <w:sz w:val="22"/>
                <w:szCs w:val="22"/>
                <w:lang w:val="en-US"/>
              </w:rPr>
            </w:pPr>
            <w:r w:rsidRPr="00953054">
              <w:rPr>
                <w:b/>
                <w:bCs/>
                <w:sz w:val="22"/>
                <w:szCs w:val="22"/>
                <w:lang w:val="en-US"/>
              </w:rPr>
              <w:t>Kshs</w:t>
            </w:r>
          </w:p>
        </w:tc>
      </w:tr>
      <w:tr w:rsidR="00B07AD3" w:rsidRPr="00953054" w14:paraId="08BDD116" w14:textId="77777777" w:rsidTr="002122A0">
        <w:trPr>
          <w:trHeight w:val="340"/>
        </w:trPr>
        <w:tc>
          <w:tcPr>
            <w:tcW w:w="3843" w:type="pct"/>
            <w:shd w:val="clear" w:color="auto" w:fill="auto"/>
            <w:noWrap/>
            <w:vAlign w:val="bottom"/>
          </w:tcPr>
          <w:p w14:paraId="384A223F" w14:textId="77777777" w:rsidR="00B07AD3" w:rsidRPr="00953054" w:rsidRDefault="00B07AD3" w:rsidP="00AD5B89">
            <w:pPr>
              <w:pStyle w:val="ListParagraph"/>
              <w:numPr>
                <w:ilvl w:val="0"/>
                <w:numId w:val="36"/>
              </w:numPr>
              <w:autoSpaceDE/>
              <w:autoSpaceDN/>
              <w:spacing w:line="276" w:lineRule="auto"/>
              <w:ind w:left="250"/>
              <w:jc w:val="both"/>
              <w:rPr>
                <w:b/>
                <w:bCs/>
                <w:sz w:val="22"/>
                <w:szCs w:val="22"/>
                <w:lang w:val="en-US"/>
              </w:rPr>
            </w:pPr>
            <w:r w:rsidRPr="00953054">
              <w:rPr>
                <w:b/>
                <w:bCs/>
                <w:sz w:val="22"/>
                <w:szCs w:val="22"/>
                <w:lang w:val="en-US"/>
              </w:rPr>
              <w:t>External borrowings</w:t>
            </w:r>
          </w:p>
        </w:tc>
        <w:tc>
          <w:tcPr>
            <w:tcW w:w="1157" w:type="pct"/>
            <w:shd w:val="clear" w:color="auto" w:fill="auto"/>
            <w:noWrap/>
            <w:vAlign w:val="bottom"/>
          </w:tcPr>
          <w:p w14:paraId="0F108B54" w14:textId="77777777" w:rsidR="00B07AD3" w:rsidRPr="00953054" w:rsidRDefault="00B07AD3" w:rsidP="005322A0">
            <w:pPr>
              <w:autoSpaceDE/>
              <w:autoSpaceDN/>
              <w:spacing w:line="276" w:lineRule="auto"/>
              <w:jc w:val="center"/>
              <w:rPr>
                <w:sz w:val="22"/>
                <w:szCs w:val="22"/>
                <w:lang w:val="en-US"/>
              </w:rPr>
            </w:pPr>
          </w:p>
        </w:tc>
      </w:tr>
      <w:tr w:rsidR="00B07AD3" w:rsidRPr="00953054" w14:paraId="3C746E89" w14:textId="77777777" w:rsidTr="002122A0">
        <w:trPr>
          <w:trHeight w:val="340"/>
        </w:trPr>
        <w:tc>
          <w:tcPr>
            <w:tcW w:w="3843" w:type="pct"/>
            <w:shd w:val="clear" w:color="auto" w:fill="auto"/>
            <w:noWrap/>
            <w:vAlign w:val="bottom"/>
            <w:hideMark/>
          </w:tcPr>
          <w:p w14:paraId="750AFBFA"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Balance at beginning of the year</w:t>
            </w:r>
          </w:p>
        </w:tc>
        <w:tc>
          <w:tcPr>
            <w:tcW w:w="1157" w:type="pct"/>
            <w:shd w:val="clear" w:color="auto" w:fill="auto"/>
            <w:noWrap/>
            <w:vAlign w:val="bottom"/>
            <w:hideMark/>
          </w:tcPr>
          <w:p w14:paraId="41718E7F"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7DAD69EE" w14:textId="77777777" w:rsidTr="002122A0">
        <w:trPr>
          <w:trHeight w:val="340"/>
        </w:trPr>
        <w:tc>
          <w:tcPr>
            <w:tcW w:w="3843" w:type="pct"/>
            <w:shd w:val="clear" w:color="auto" w:fill="auto"/>
            <w:noWrap/>
            <w:vAlign w:val="bottom"/>
          </w:tcPr>
          <w:p w14:paraId="59C153C9"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External borrowings during the year</w:t>
            </w:r>
          </w:p>
        </w:tc>
        <w:tc>
          <w:tcPr>
            <w:tcW w:w="1157" w:type="pct"/>
            <w:shd w:val="clear" w:color="auto" w:fill="auto"/>
            <w:noWrap/>
            <w:vAlign w:val="bottom"/>
          </w:tcPr>
          <w:p w14:paraId="68B833F0"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2D5C2C12" w14:textId="77777777" w:rsidTr="002122A0">
        <w:trPr>
          <w:trHeight w:val="340"/>
        </w:trPr>
        <w:tc>
          <w:tcPr>
            <w:tcW w:w="3843" w:type="pct"/>
            <w:shd w:val="clear" w:color="auto" w:fill="auto"/>
            <w:noWrap/>
            <w:vAlign w:val="bottom"/>
            <w:hideMark/>
          </w:tcPr>
          <w:p w14:paraId="00C5D74F"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Repayments of during the year</w:t>
            </w:r>
          </w:p>
        </w:tc>
        <w:tc>
          <w:tcPr>
            <w:tcW w:w="1157" w:type="pct"/>
            <w:shd w:val="clear" w:color="auto" w:fill="auto"/>
            <w:noWrap/>
            <w:vAlign w:val="bottom"/>
            <w:hideMark/>
          </w:tcPr>
          <w:p w14:paraId="40E1B150"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6FFED67B" w14:textId="77777777" w:rsidTr="002122A0">
        <w:trPr>
          <w:trHeight w:val="340"/>
        </w:trPr>
        <w:tc>
          <w:tcPr>
            <w:tcW w:w="3843" w:type="pct"/>
            <w:shd w:val="clear" w:color="auto" w:fill="auto"/>
            <w:noWrap/>
            <w:vAlign w:val="bottom"/>
          </w:tcPr>
          <w:p w14:paraId="441383F5"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val="en-US"/>
              </w:rPr>
              <w:t>Balance at end of the year</w:t>
            </w:r>
          </w:p>
        </w:tc>
        <w:tc>
          <w:tcPr>
            <w:tcW w:w="1157" w:type="pct"/>
            <w:shd w:val="clear" w:color="auto" w:fill="auto"/>
            <w:noWrap/>
            <w:vAlign w:val="bottom"/>
          </w:tcPr>
          <w:p w14:paraId="3BBA2A8A" w14:textId="77777777" w:rsidR="00B07AD3" w:rsidRPr="00953054" w:rsidRDefault="00B07AD3" w:rsidP="005322A0">
            <w:pPr>
              <w:autoSpaceDE/>
              <w:autoSpaceDN/>
              <w:spacing w:line="276" w:lineRule="auto"/>
              <w:jc w:val="center"/>
              <w:rPr>
                <w:b/>
                <w:bCs/>
                <w:sz w:val="22"/>
                <w:szCs w:val="22"/>
                <w:lang w:val="en-US"/>
              </w:rPr>
            </w:pPr>
            <w:r w:rsidRPr="00953054">
              <w:rPr>
                <w:b/>
                <w:bCs/>
                <w:sz w:val="22"/>
                <w:szCs w:val="22"/>
                <w:lang w:val="en-US"/>
              </w:rPr>
              <w:t>xxx</w:t>
            </w:r>
          </w:p>
        </w:tc>
      </w:tr>
      <w:tr w:rsidR="00B07AD3" w:rsidRPr="00953054" w14:paraId="5EF7E732" w14:textId="77777777" w:rsidTr="002122A0">
        <w:trPr>
          <w:trHeight w:val="340"/>
        </w:trPr>
        <w:tc>
          <w:tcPr>
            <w:tcW w:w="3843" w:type="pct"/>
            <w:shd w:val="clear" w:color="auto" w:fill="auto"/>
            <w:noWrap/>
            <w:vAlign w:val="bottom"/>
          </w:tcPr>
          <w:p w14:paraId="1E773189" w14:textId="77777777" w:rsidR="00B07AD3" w:rsidRPr="00953054" w:rsidRDefault="00B07AD3" w:rsidP="002122A0">
            <w:pPr>
              <w:autoSpaceDE/>
              <w:autoSpaceDN/>
              <w:spacing w:line="276" w:lineRule="auto"/>
              <w:jc w:val="both"/>
              <w:rPr>
                <w:b/>
                <w:bCs/>
                <w:sz w:val="22"/>
                <w:szCs w:val="22"/>
                <w:lang w:val="en-US"/>
              </w:rPr>
            </w:pPr>
          </w:p>
        </w:tc>
        <w:tc>
          <w:tcPr>
            <w:tcW w:w="1157" w:type="pct"/>
            <w:shd w:val="clear" w:color="auto" w:fill="auto"/>
            <w:noWrap/>
            <w:vAlign w:val="bottom"/>
          </w:tcPr>
          <w:p w14:paraId="5DB40A31" w14:textId="77777777" w:rsidR="00B07AD3" w:rsidRPr="00953054" w:rsidRDefault="00B07AD3" w:rsidP="005322A0">
            <w:pPr>
              <w:autoSpaceDE/>
              <w:autoSpaceDN/>
              <w:spacing w:line="276" w:lineRule="auto"/>
              <w:jc w:val="center"/>
              <w:rPr>
                <w:b/>
                <w:bCs/>
                <w:sz w:val="22"/>
                <w:szCs w:val="22"/>
                <w:lang w:val="en-US"/>
              </w:rPr>
            </w:pPr>
          </w:p>
        </w:tc>
      </w:tr>
      <w:tr w:rsidR="00B07AD3" w:rsidRPr="00953054" w14:paraId="4B5642BA" w14:textId="77777777" w:rsidTr="002122A0">
        <w:trPr>
          <w:trHeight w:val="340"/>
        </w:trPr>
        <w:tc>
          <w:tcPr>
            <w:tcW w:w="3843" w:type="pct"/>
            <w:shd w:val="clear" w:color="auto" w:fill="auto"/>
            <w:noWrap/>
            <w:vAlign w:val="bottom"/>
          </w:tcPr>
          <w:p w14:paraId="676D4A7E" w14:textId="77777777" w:rsidR="00B07AD3" w:rsidRPr="00953054" w:rsidRDefault="00B07AD3" w:rsidP="00AD5B89">
            <w:pPr>
              <w:pStyle w:val="ListParagraph"/>
              <w:numPr>
                <w:ilvl w:val="0"/>
                <w:numId w:val="36"/>
              </w:numPr>
              <w:autoSpaceDE/>
              <w:autoSpaceDN/>
              <w:spacing w:line="276" w:lineRule="auto"/>
              <w:ind w:left="250"/>
              <w:jc w:val="both"/>
              <w:rPr>
                <w:b/>
                <w:bCs/>
                <w:sz w:val="22"/>
                <w:szCs w:val="22"/>
                <w:lang w:val="en-US"/>
              </w:rPr>
            </w:pPr>
            <w:r w:rsidRPr="00953054">
              <w:rPr>
                <w:b/>
                <w:bCs/>
                <w:sz w:val="22"/>
                <w:szCs w:val="22"/>
                <w:lang w:val="en-US"/>
              </w:rPr>
              <w:t>Domestic borrowings</w:t>
            </w:r>
          </w:p>
        </w:tc>
        <w:tc>
          <w:tcPr>
            <w:tcW w:w="1157" w:type="pct"/>
            <w:shd w:val="clear" w:color="auto" w:fill="auto"/>
            <w:noWrap/>
            <w:vAlign w:val="bottom"/>
          </w:tcPr>
          <w:p w14:paraId="66CFC21A" w14:textId="77777777" w:rsidR="00B07AD3" w:rsidRPr="00953054" w:rsidRDefault="00B07AD3" w:rsidP="005322A0">
            <w:pPr>
              <w:autoSpaceDE/>
              <w:autoSpaceDN/>
              <w:spacing w:line="276" w:lineRule="auto"/>
              <w:jc w:val="center"/>
              <w:rPr>
                <w:b/>
                <w:bCs/>
                <w:sz w:val="22"/>
                <w:szCs w:val="22"/>
                <w:lang w:val="en-US"/>
              </w:rPr>
            </w:pPr>
          </w:p>
        </w:tc>
      </w:tr>
      <w:tr w:rsidR="00B07AD3" w:rsidRPr="00953054" w14:paraId="6E57DB92" w14:textId="77777777" w:rsidTr="002122A0">
        <w:trPr>
          <w:trHeight w:val="340"/>
        </w:trPr>
        <w:tc>
          <w:tcPr>
            <w:tcW w:w="3843" w:type="pct"/>
            <w:shd w:val="clear" w:color="auto" w:fill="auto"/>
            <w:noWrap/>
            <w:vAlign w:val="bottom"/>
            <w:hideMark/>
          </w:tcPr>
          <w:p w14:paraId="474AA6E5"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Balance at beginning of the year</w:t>
            </w:r>
          </w:p>
        </w:tc>
        <w:tc>
          <w:tcPr>
            <w:tcW w:w="1157" w:type="pct"/>
            <w:shd w:val="clear" w:color="auto" w:fill="auto"/>
            <w:noWrap/>
            <w:vAlign w:val="bottom"/>
            <w:hideMark/>
          </w:tcPr>
          <w:p w14:paraId="15F18A6B"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18F063B6" w14:textId="77777777" w:rsidTr="002122A0">
        <w:trPr>
          <w:trHeight w:val="340"/>
        </w:trPr>
        <w:tc>
          <w:tcPr>
            <w:tcW w:w="3843" w:type="pct"/>
            <w:shd w:val="clear" w:color="auto" w:fill="auto"/>
            <w:noWrap/>
            <w:vAlign w:val="bottom"/>
          </w:tcPr>
          <w:p w14:paraId="3B8F72CA"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Domestic borrowings during the year</w:t>
            </w:r>
          </w:p>
        </w:tc>
        <w:tc>
          <w:tcPr>
            <w:tcW w:w="1157" w:type="pct"/>
            <w:shd w:val="clear" w:color="auto" w:fill="auto"/>
            <w:noWrap/>
            <w:vAlign w:val="bottom"/>
          </w:tcPr>
          <w:p w14:paraId="093387E0"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03EE2098" w14:textId="77777777" w:rsidTr="002122A0">
        <w:trPr>
          <w:trHeight w:val="340"/>
        </w:trPr>
        <w:tc>
          <w:tcPr>
            <w:tcW w:w="3843" w:type="pct"/>
            <w:shd w:val="clear" w:color="auto" w:fill="auto"/>
            <w:vAlign w:val="bottom"/>
            <w:hideMark/>
          </w:tcPr>
          <w:p w14:paraId="592DED98"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Repayments during the year</w:t>
            </w:r>
          </w:p>
        </w:tc>
        <w:tc>
          <w:tcPr>
            <w:tcW w:w="1157" w:type="pct"/>
            <w:shd w:val="clear" w:color="auto" w:fill="auto"/>
            <w:noWrap/>
            <w:vAlign w:val="bottom"/>
            <w:hideMark/>
          </w:tcPr>
          <w:p w14:paraId="5200CE10"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78E8DD76" w14:textId="77777777" w:rsidTr="002122A0">
        <w:trPr>
          <w:trHeight w:val="340"/>
        </w:trPr>
        <w:tc>
          <w:tcPr>
            <w:tcW w:w="3843" w:type="pct"/>
            <w:shd w:val="clear" w:color="auto" w:fill="auto"/>
            <w:noWrap/>
            <w:vAlign w:val="bottom"/>
            <w:hideMark/>
          </w:tcPr>
          <w:p w14:paraId="61652675"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val="en-US"/>
              </w:rPr>
              <w:t>Balance at end of the year</w:t>
            </w:r>
          </w:p>
        </w:tc>
        <w:tc>
          <w:tcPr>
            <w:tcW w:w="1157" w:type="pct"/>
            <w:shd w:val="clear" w:color="auto" w:fill="auto"/>
            <w:noWrap/>
            <w:vAlign w:val="bottom"/>
            <w:hideMark/>
          </w:tcPr>
          <w:p w14:paraId="00813C09" w14:textId="77777777" w:rsidR="00B07AD3" w:rsidRPr="00953054" w:rsidRDefault="00B07AD3" w:rsidP="005322A0">
            <w:pPr>
              <w:autoSpaceDE/>
              <w:autoSpaceDN/>
              <w:spacing w:line="276" w:lineRule="auto"/>
              <w:jc w:val="center"/>
              <w:rPr>
                <w:b/>
                <w:bCs/>
                <w:sz w:val="22"/>
                <w:szCs w:val="22"/>
              </w:rPr>
            </w:pPr>
            <w:r w:rsidRPr="00953054">
              <w:rPr>
                <w:b/>
                <w:bCs/>
                <w:sz w:val="22"/>
                <w:szCs w:val="22"/>
              </w:rPr>
              <w:t>xxx</w:t>
            </w:r>
          </w:p>
        </w:tc>
      </w:tr>
      <w:tr w:rsidR="00B07AD3" w:rsidRPr="00953054" w14:paraId="06FB3852" w14:textId="77777777" w:rsidTr="002122A0">
        <w:trPr>
          <w:trHeight w:val="340"/>
        </w:trPr>
        <w:tc>
          <w:tcPr>
            <w:tcW w:w="3843" w:type="pct"/>
            <w:shd w:val="clear" w:color="auto" w:fill="auto"/>
            <w:noWrap/>
            <w:vAlign w:val="bottom"/>
          </w:tcPr>
          <w:p w14:paraId="188500EA" w14:textId="77777777" w:rsidR="00B07AD3" w:rsidRPr="00953054" w:rsidRDefault="00B07AD3" w:rsidP="002122A0">
            <w:pPr>
              <w:autoSpaceDE/>
              <w:autoSpaceDN/>
              <w:spacing w:line="276" w:lineRule="auto"/>
              <w:jc w:val="both"/>
              <w:rPr>
                <w:b/>
                <w:bCs/>
                <w:sz w:val="22"/>
                <w:szCs w:val="22"/>
                <w:lang w:val="en-US"/>
              </w:rPr>
            </w:pPr>
          </w:p>
        </w:tc>
        <w:tc>
          <w:tcPr>
            <w:tcW w:w="1157" w:type="pct"/>
            <w:shd w:val="clear" w:color="auto" w:fill="auto"/>
            <w:noWrap/>
            <w:vAlign w:val="bottom"/>
          </w:tcPr>
          <w:p w14:paraId="4180D86A" w14:textId="77777777" w:rsidR="00B07AD3" w:rsidRPr="00953054" w:rsidRDefault="00B07AD3" w:rsidP="005322A0">
            <w:pPr>
              <w:autoSpaceDE/>
              <w:autoSpaceDN/>
              <w:spacing w:line="276" w:lineRule="auto"/>
              <w:jc w:val="center"/>
              <w:rPr>
                <w:b/>
                <w:bCs/>
                <w:sz w:val="22"/>
                <w:szCs w:val="22"/>
              </w:rPr>
            </w:pPr>
          </w:p>
        </w:tc>
      </w:tr>
      <w:tr w:rsidR="00B07AD3" w:rsidRPr="00953054" w14:paraId="546670EA" w14:textId="77777777" w:rsidTr="002122A0">
        <w:trPr>
          <w:trHeight w:val="340"/>
        </w:trPr>
        <w:tc>
          <w:tcPr>
            <w:tcW w:w="3843" w:type="pct"/>
            <w:shd w:val="clear" w:color="auto" w:fill="auto"/>
            <w:noWrap/>
            <w:vAlign w:val="bottom"/>
          </w:tcPr>
          <w:p w14:paraId="6EAC6526"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val="en-US"/>
              </w:rPr>
              <w:t xml:space="preserve">Balance at end of the period- domestic and </w:t>
            </w:r>
          </w:p>
          <w:p w14:paraId="66B147F5"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val="en-US"/>
              </w:rPr>
              <w:t xml:space="preserve">External borrowings c = </w:t>
            </w:r>
            <w:r>
              <w:rPr>
                <w:b/>
                <w:bCs/>
                <w:sz w:val="22"/>
                <w:szCs w:val="22"/>
                <w:lang w:val="en-US"/>
              </w:rPr>
              <w:t>(</w:t>
            </w:r>
            <w:r w:rsidRPr="00953054">
              <w:rPr>
                <w:b/>
                <w:bCs/>
                <w:sz w:val="22"/>
                <w:szCs w:val="22"/>
                <w:lang w:val="en-US"/>
              </w:rPr>
              <w:t>a+b</w:t>
            </w:r>
            <w:r>
              <w:rPr>
                <w:b/>
                <w:bCs/>
                <w:sz w:val="22"/>
                <w:szCs w:val="22"/>
                <w:lang w:val="en-US"/>
              </w:rPr>
              <w:t>)</w:t>
            </w:r>
          </w:p>
        </w:tc>
        <w:tc>
          <w:tcPr>
            <w:tcW w:w="1157" w:type="pct"/>
            <w:shd w:val="clear" w:color="auto" w:fill="auto"/>
            <w:noWrap/>
            <w:vAlign w:val="bottom"/>
          </w:tcPr>
          <w:p w14:paraId="3A226416" w14:textId="77777777" w:rsidR="00B07AD3" w:rsidRPr="00953054" w:rsidRDefault="00B07AD3" w:rsidP="005322A0">
            <w:pPr>
              <w:autoSpaceDE/>
              <w:autoSpaceDN/>
              <w:spacing w:line="276" w:lineRule="auto"/>
              <w:jc w:val="center"/>
              <w:rPr>
                <w:b/>
                <w:bCs/>
                <w:sz w:val="22"/>
                <w:szCs w:val="22"/>
                <w:lang w:val="en-US"/>
              </w:rPr>
            </w:pPr>
            <w:r w:rsidRPr="00953054">
              <w:rPr>
                <w:b/>
                <w:bCs/>
                <w:sz w:val="22"/>
                <w:szCs w:val="22"/>
              </w:rPr>
              <w:t>xxx</w:t>
            </w:r>
          </w:p>
        </w:tc>
      </w:tr>
    </w:tbl>
    <w:p w14:paraId="7906A170" w14:textId="77777777" w:rsidR="00B07AD3" w:rsidRDefault="00B07AD3" w:rsidP="00B07AD3">
      <w:pPr>
        <w:autoSpaceDE/>
        <w:autoSpaceDN/>
        <w:spacing w:line="360" w:lineRule="auto"/>
        <w:jc w:val="both"/>
        <w:rPr>
          <w:sz w:val="22"/>
          <w:szCs w:val="22"/>
          <w:lang w:val="en-US"/>
        </w:rPr>
      </w:pPr>
    </w:p>
    <w:p w14:paraId="0E6C3D20" w14:textId="77777777" w:rsidR="00B07AD3" w:rsidRDefault="00B07AD3" w:rsidP="00B07AD3">
      <w:pPr>
        <w:autoSpaceDE/>
        <w:autoSpaceDN/>
        <w:rPr>
          <w:sz w:val="22"/>
          <w:szCs w:val="22"/>
          <w:lang w:val="en-US"/>
        </w:rPr>
      </w:pPr>
      <w:r>
        <w:rPr>
          <w:sz w:val="22"/>
          <w:szCs w:val="22"/>
          <w:lang w:val="en-US"/>
        </w:rPr>
        <w:br w:type="page"/>
      </w:r>
    </w:p>
    <w:p w14:paraId="6971BCA1" w14:textId="77777777" w:rsidR="00B07AD3" w:rsidRPr="00953054" w:rsidRDefault="00B07AD3" w:rsidP="00B07AD3">
      <w:pPr>
        <w:autoSpaceDE/>
        <w:autoSpaceDN/>
        <w:spacing w:line="360" w:lineRule="auto"/>
        <w:jc w:val="both"/>
        <w:rPr>
          <w:sz w:val="22"/>
          <w:szCs w:val="22"/>
          <w:lang w:val="en-US"/>
        </w:rPr>
      </w:pPr>
      <w:r w:rsidRPr="00953054">
        <w:rPr>
          <w:sz w:val="22"/>
          <w:szCs w:val="22"/>
          <w:lang w:val="en-US"/>
        </w:rPr>
        <w:lastRenderedPageBreak/>
        <w:t>The analyses of both external and domestic borrowings are as follows: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098"/>
        <w:gridCol w:w="1844"/>
        <w:gridCol w:w="2088"/>
      </w:tblGrid>
      <w:tr w:rsidR="00B07AD3" w:rsidRPr="00953054" w14:paraId="09278508" w14:textId="77777777" w:rsidTr="002122A0">
        <w:trPr>
          <w:trHeight w:val="397"/>
        </w:trPr>
        <w:tc>
          <w:tcPr>
            <w:tcW w:w="2823"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4B5E5BAE" w14:textId="77777777" w:rsidR="00B07AD3" w:rsidRPr="00953054" w:rsidRDefault="00B07AD3" w:rsidP="002122A0">
            <w:pPr>
              <w:autoSpaceDE/>
              <w:autoSpaceDN/>
              <w:spacing w:line="276" w:lineRule="auto"/>
              <w:jc w:val="both"/>
              <w:rPr>
                <w:sz w:val="22"/>
                <w:szCs w:val="22"/>
                <w:lang w:val="en-US"/>
              </w:rPr>
            </w:pPr>
          </w:p>
        </w:tc>
        <w:tc>
          <w:tcPr>
            <w:tcW w:w="1021" w:type="pct"/>
            <w:shd w:val="clear" w:color="auto" w:fill="0070C0"/>
            <w:noWrap/>
            <w:vAlign w:val="center"/>
            <w:hideMark/>
          </w:tcPr>
          <w:p w14:paraId="7DF01153" w14:textId="77777777" w:rsidR="00B07AD3" w:rsidRPr="00953054" w:rsidRDefault="00B07AD3" w:rsidP="005322A0">
            <w:pPr>
              <w:autoSpaceDE/>
              <w:autoSpaceDN/>
              <w:spacing w:line="276" w:lineRule="auto"/>
              <w:jc w:val="center"/>
              <w:rPr>
                <w:b/>
                <w:bCs/>
                <w:sz w:val="22"/>
                <w:szCs w:val="22"/>
                <w:lang w:val="en-US"/>
              </w:rPr>
            </w:pPr>
            <w:r w:rsidRPr="00953054">
              <w:rPr>
                <w:b/>
                <w:i/>
                <w:iCs/>
                <w:sz w:val="22"/>
                <w:szCs w:val="22"/>
                <w:lang w:val="en-US"/>
              </w:rPr>
              <w:t>Insert Current FY</w:t>
            </w:r>
          </w:p>
        </w:tc>
        <w:tc>
          <w:tcPr>
            <w:tcW w:w="1156" w:type="pct"/>
            <w:shd w:val="clear" w:color="auto" w:fill="0070C0"/>
            <w:noWrap/>
            <w:vAlign w:val="center"/>
            <w:hideMark/>
          </w:tcPr>
          <w:p w14:paraId="7DD5ABAA" w14:textId="77777777" w:rsidR="00B07AD3" w:rsidRPr="00953054" w:rsidRDefault="00B07AD3" w:rsidP="005322A0">
            <w:pPr>
              <w:autoSpaceDE/>
              <w:autoSpaceDN/>
              <w:spacing w:line="276" w:lineRule="auto"/>
              <w:jc w:val="center"/>
              <w:rPr>
                <w:b/>
                <w:bCs/>
                <w:sz w:val="22"/>
                <w:szCs w:val="22"/>
                <w:lang w:val="en-US"/>
              </w:rPr>
            </w:pPr>
            <w:r>
              <w:rPr>
                <w:b/>
                <w:i/>
                <w:iCs/>
                <w:sz w:val="22"/>
                <w:szCs w:val="22"/>
                <w:lang w:val="en-US"/>
              </w:rPr>
              <w:t>Opening Statement 1</w:t>
            </w:r>
            <w:r w:rsidRPr="00A927AD">
              <w:rPr>
                <w:b/>
                <w:i/>
                <w:iCs/>
                <w:sz w:val="22"/>
                <w:szCs w:val="22"/>
                <w:vertAlign w:val="superscript"/>
                <w:lang w:val="en-US"/>
              </w:rPr>
              <w:t>st</w:t>
            </w:r>
            <w:r>
              <w:rPr>
                <w:b/>
                <w:i/>
                <w:iCs/>
                <w:sz w:val="22"/>
                <w:szCs w:val="22"/>
                <w:lang w:val="en-US"/>
              </w:rPr>
              <w:t xml:space="preserve"> July 20xx</w:t>
            </w:r>
          </w:p>
        </w:tc>
      </w:tr>
      <w:tr w:rsidR="00B07AD3" w:rsidRPr="00953054" w14:paraId="521FB195" w14:textId="77777777" w:rsidTr="002122A0">
        <w:trPr>
          <w:trHeight w:val="397"/>
        </w:trPr>
        <w:tc>
          <w:tcPr>
            <w:tcW w:w="2823"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4C274984" w14:textId="77777777" w:rsidR="00B07AD3" w:rsidRPr="00953054" w:rsidRDefault="00B07AD3" w:rsidP="002122A0">
            <w:pPr>
              <w:autoSpaceDE/>
              <w:autoSpaceDN/>
              <w:spacing w:line="276" w:lineRule="auto"/>
              <w:jc w:val="both"/>
              <w:rPr>
                <w:sz w:val="22"/>
                <w:szCs w:val="22"/>
                <w:lang w:val="en-US"/>
              </w:rPr>
            </w:pPr>
          </w:p>
        </w:tc>
        <w:tc>
          <w:tcPr>
            <w:tcW w:w="1021"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1A3C1CFB" w14:textId="77777777" w:rsidR="00B07AD3" w:rsidRPr="00953054" w:rsidRDefault="00B07AD3" w:rsidP="005322A0">
            <w:pPr>
              <w:autoSpaceDE/>
              <w:autoSpaceDN/>
              <w:spacing w:line="276" w:lineRule="auto"/>
              <w:jc w:val="center"/>
              <w:rPr>
                <w:b/>
                <w:bCs/>
                <w:sz w:val="22"/>
                <w:szCs w:val="22"/>
                <w:lang w:val="en-US"/>
              </w:rPr>
            </w:pPr>
            <w:r w:rsidRPr="00953054">
              <w:rPr>
                <w:b/>
                <w:bCs/>
                <w:sz w:val="22"/>
                <w:szCs w:val="22"/>
                <w:lang w:val="en-US"/>
              </w:rPr>
              <w:t>Kshs</w:t>
            </w:r>
          </w:p>
        </w:tc>
        <w:tc>
          <w:tcPr>
            <w:tcW w:w="115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0F307C5D" w14:textId="77777777" w:rsidR="00B07AD3" w:rsidRPr="00953054" w:rsidRDefault="00B07AD3" w:rsidP="005322A0">
            <w:pPr>
              <w:autoSpaceDE/>
              <w:autoSpaceDN/>
              <w:spacing w:line="276" w:lineRule="auto"/>
              <w:jc w:val="center"/>
              <w:rPr>
                <w:b/>
                <w:bCs/>
                <w:sz w:val="22"/>
                <w:szCs w:val="22"/>
                <w:lang w:val="en-US"/>
              </w:rPr>
            </w:pPr>
            <w:r w:rsidRPr="00953054">
              <w:rPr>
                <w:b/>
                <w:bCs/>
                <w:sz w:val="22"/>
                <w:szCs w:val="22"/>
                <w:lang w:val="en-US"/>
              </w:rPr>
              <w:t>Kshs</w:t>
            </w:r>
          </w:p>
        </w:tc>
      </w:tr>
      <w:tr w:rsidR="00B07AD3" w:rsidRPr="00953054" w14:paraId="0B106DD7" w14:textId="77777777" w:rsidTr="002122A0">
        <w:trPr>
          <w:trHeight w:val="397"/>
        </w:trPr>
        <w:tc>
          <w:tcPr>
            <w:tcW w:w="2823" w:type="pct"/>
            <w:shd w:val="clear" w:color="auto" w:fill="auto"/>
            <w:noWrap/>
            <w:vAlign w:val="bottom"/>
            <w:hideMark/>
          </w:tcPr>
          <w:p w14:paraId="24EC8B01"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val="en-US"/>
              </w:rPr>
              <w:t>External Borrowings</w:t>
            </w:r>
          </w:p>
        </w:tc>
        <w:tc>
          <w:tcPr>
            <w:tcW w:w="1021" w:type="pct"/>
            <w:shd w:val="clear" w:color="auto" w:fill="auto"/>
            <w:noWrap/>
            <w:vAlign w:val="bottom"/>
            <w:hideMark/>
          </w:tcPr>
          <w:p w14:paraId="219D7218" w14:textId="77777777" w:rsidR="00B07AD3" w:rsidRPr="00953054" w:rsidRDefault="00B07AD3" w:rsidP="005322A0">
            <w:pPr>
              <w:autoSpaceDE/>
              <w:autoSpaceDN/>
              <w:spacing w:line="276" w:lineRule="auto"/>
              <w:jc w:val="center"/>
              <w:rPr>
                <w:sz w:val="22"/>
                <w:szCs w:val="22"/>
                <w:lang w:val="en-US"/>
              </w:rPr>
            </w:pPr>
          </w:p>
        </w:tc>
        <w:tc>
          <w:tcPr>
            <w:tcW w:w="1156" w:type="pct"/>
            <w:shd w:val="clear" w:color="auto" w:fill="auto"/>
            <w:noWrap/>
            <w:vAlign w:val="bottom"/>
            <w:hideMark/>
          </w:tcPr>
          <w:p w14:paraId="302EB632" w14:textId="77777777" w:rsidR="00B07AD3" w:rsidRPr="00953054" w:rsidRDefault="00B07AD3" w:rsidP="005322A0">
            <w:pPr>
              <w:autoSpaceDE/>
              <w:autoSpaceDN/>
              <w:spacing w:line="276" w:lineRule="auto"/>
              <w:jc w:val="center"/>
              <w:rPr>
                <w:sz w:val="22"/>
                <w:szCs w:val="22"/>
                <w:lang w:val="en-US"/>
              </w:rPr>
            </w:pPr>
          </w:p>
        </w:tc>
      </w:tr>
      <w:tr w:rsidR="00B07AD3" w:rsidRPr="00953054" w14:paraId="4E63594B" w14:textId="77777777" w:rsidTr="002122A0">
        <w:trPr>
          <w:trHeight w:val="397"/>
        </w:trPr>
        <w:tc>
          <w:tcPr>
            <w:tcW w:w="2823" w:type="pct"/>
            <w:shd w:val="clear" w:color="auto" w:fill="auto"/>
            <w:noWrap/>
            <w:vAlign w:val="bottom"/>
            <w:hideMark/>
          </w:tcPr>
          <w:p w14:paraId="10528423"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Dollar Denominated Loan From ‘X Organisation’</w:t>
            </w:r>
          </w:p>
        </w:tc>
        <w:tc>
          <w:tcPr>
            <w:tcW w:w="1021" w:type="pct"/>
            <w:shd w:val="clear" w:color="auto" w:fill="auto"/>
            <w:noWrap/>
            <w:vAlign w:val="bottom"/>
            <w:hideMark/>
          </w:tcPr>
          <w:p w14:paraId="48A3DA94"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c>
          <w:tcPr>
            <w:tcW w:w="1156" w:type="pct"/>
            <w:shd w:val="clear" w:color="auto" w:fill="auto"/>
            <w:noWrap/>
            <w:vAlign w:val="bottom"/>
            <w:hideMark/>
          </w:tcPr>
          <w:p w14:paraId="51052B84"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0CC0FB18" w14:textId="77777777" w:rsidTr="002122A0">
        <w:trPr>
          <w:trHeight w:val="397"/>
        </w:trPr>
        <w:tc>
          <w:tcPr>
            <w:tcW w:w="2823" w:type="pct"/>
            <w:shd w:val="clear" w:color="auto" w:fill="auto"/>
            <w:vAlign w:val="bottom"/>
            <w:hideMark/>
          </w:tcPr>
          <w:p w14:paraId="54657321"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Sterling Pound Denominated Loan From ‘Y Organisation’</w:t>
            </w:r>
          </w:p>
        </w:tc>
        <w:tc>
          <w:tcPr>
            <w:tcW w:w="1021" w:type="pct"/>
            <w:shd w:val="clear" w:color="auto" w:fill="auto"/>
            <w:noWrap/>
            <w:vAlign w:val="bottom"/>
            <w:hideMark/>
          </w:tcPr>
          <w:p w14:paraId="52FE8D82"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c>
          <w:tcPr>
            <w:tcW w:w="1156" w:type="pct"/>
            <w:shd w:val="clear" w:color="auto" w:fill="auto"/>
            <w:noWrap/>
            <w:vAlign w:val="bottom"/>
            <w:hideMark/>
          </w:tcPr>
          <w:p w14:paraId="0A8789E0"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335E53FC" w14:textId="77777777" w:rsidTr="002122A0">
        <w:trPr>
          <w:trHeight w:val="397"/>
        </w:trPr>
        <w:tc>
          <w:tcPr>
            <w:tcW w:w="2823" w:type="pct"/>
            <w:shd w:val="clear" w:color="auto" w:fill="auto"/>
            <w:noWrap/>
            <w:vAlign w:val="bottom"/>
            <w:hideMark/>
          </w:tcPr>
          <w:p w14:paraId="626D7B58"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Euro Denominated Loan from Z Organisation’</w:t>
            </w:r>
          </w:p>
        </w:tc>
        <w:tc>
          <w:tcPr>
            <w:tcW w:w="1021" w:type="pct"/>
            <w:shd w:val="clear" w:color="auto" w:fill="auto"/>
            <w:noWrap/>
            <w:vAlign w:val="bottom"/>
            <w:hideMark/>
          </w:tcPr>
          <w:p w14:paraId="1D21BE94"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c>
          <w:tcPr>
            <w:tcW w:w="1156" w:type="pct"/>
            <w:shd w:val="clear" w:color="auto" w:fill="auto"/>
            <w:noWrap/>
            <w:vAlign w:val="bottom"/>
            <w:hideMark/>
          </w:tcPr>
          <w:p w14:paraId="329904EA"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670F105A" w14:textId="77777777" w:rsidTr="002122A0">
        <w:trPr>
          <w:trHeight w:val="397"/>
        </w:trPr>
        <w:tc>
          <w:tcPr>
            <w:tcW w:w="2823" w:type="pct"/>
            <w:shd w:val="clear" w:color="auto" w:fill="auto"/>
            <w:noWrap/>
            <w:vAlign w:val="bottom"/>
            <w:hideMark/>
          </w:tcPr>
          <w:p w14:paraId="44C8AF42" w14:textId="77777777" w:rsidR="00B07AD3" w:rsidRPr="00953054" w:rsidRDefault="00B07AD3" w:rsidP="002122A0">
            <w:pPr>
              <w:autoSpaceDE/>
              <w:autoSpaceDN/>
              <w:spacing w:line="276" w:lineRule="auto"/>
              <w:jc w:val="both"/>
              <w:rPr>
                <w:b/>
                <w:bCs/>
                <w:sz w:val="22"/>
                <w:szCs w:val="22"/>
                <w:lang w:val="en-US"/>
              </w:rPr>
            </w:pPr>
            <w:r w:rsidRPr="00953054">
              <w:rPr>
                <w:b/>
                <w:bCs/>
                <w:sz w:val="22"/>
                <w:szCs w:val="22"/>
                <w:lang w:val="en-US"/>
              </w:rPr>
              <w:t>Domestic Borrowings</w:t>
            </w:r>
          </w:p>
        </w:tc>
        <w:tc>
          <w:tcPr>
            <w:tcW w:w="1021" w:type="pct"/>
            <w:shd w:val="clear" w:color="auto" w:fill="auto"/>
            <w:noWrap/>
            <w:vAlign w:val="bottom"/>
            <w:hideMark/>
          </w:tcPr>
          <w:p w14:paraId="61F8401B" w14:textId="77777777" w:rsidR="00B07AD3" w:rsidRPr="00953054" w:rsidRDefault="00B07AD3" w:rsidP="005322A0">
            <w:pPr>
              <w:autoSpaceDE/>
              <w:autoSpaceDN/>
              <w:spacing w:line="276" w:lineRule="auto"/>
              <w:jc w:val="center"/>
              <w:rPr>
                <w:sz w:val="22"/>
                <w:szCs w:val="22"/>
                <w:lang w:val="en-US"/>
              </w:rPr>
            </w:pPr>
          </w:p>
        </w:tc>
        <w:tc>
          <w:tcPr>
            <w:tcW w:w="1156" w:type="pct"/>
            <w:shd w:val="clear" w:color="auto" w:fill="auto"/>
            <w:noWrap/>
            <w:vAlign w:val="bottom"/>
            <w:hideMark/>
          </w:tcPr>
          <w:p w14:paraId="0BC03071" w14:textId="77777777" w:rsidR="00B07AD3" w:rsidRPr="00953054" w:rsidRDefault="00B07AD3" w:rsidP="005322A0">
            <w:pPr>
              <w:autoSpaceDE/>
              <w:autoSpaceDN/>
              <w:spacing w:line="276" w:lineRule="auto"/>
              <w:jc w:val="center"/>
              <w:rPr>
                <w:sz w:val="22"/>
                <w:szCs w:val="22"/>
                <w:lang w:val="en-US"/>
              </w:rPr>
            </w:pPr>
          </w:p>
        </w:tc>
      </w:tr>
      <w:tr w:rsidR="00B07AD3" w:rsidRPr="00953054" w14:paraId="503E5A36" w14:textId="77777777" w:rsidTr="002122A0">
        <w:trPr>
          <w:trHeight w:val="397"/>
        </w:trPr>
        <w:tc>
          <w:tcPr>
            <w:tcW w:w="2823" w:type="pct"/>
            <w:shd w:val="clear" w:color="auto" w:fill="auto"/>
            <w:noWrap/>
            <w:vAlign w:val="bottom"/>
            <w:hideMark/>
          </w:tcPr>
          <w:p w14:paraId="47F33A77"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Kenya Shilling Loan From KCB</w:t>
            </w:r>
          </w:p>
        </w:tc>
        <w:tc>
          <w:tcPr>
            <w:tcW w:w="1021" w:type="pct"/>
            <w:shd w:val="clear" w:color="auto" w:fill="auto"/>
            <w:noWrap/>
            <w:vAlign w:val="bottom"/>
            <w:hideMark/>
          </w:tcPr>
          <w:p w14:paraId="5916C50A"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c>
          <w:tcPr>
            <w:tcW w:w="1156" w:type="pct"/>
            <w:shd w:val="clear" w:color="auto" w:fill="auto"/>
            <w:noWrap/>
            <w:vAlign w:val="bottom"/>
            <w:hideMark/>
          </w:tcPr>
          <w:p w14:paraId="5991FA5B"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7D906230" w14:textId="77777777" w:rsidTr="002122A0">
        <w:trPr>
          <w:trHeight w:val="397"/>
        </w:trPr>
        <w:tc>
          <w:tcPr>
            <w:tcW w:w="2823" w:type="pct"/>
            <w:shd w:val="clear" w:color="auto" w:fill="auto"/>
            <w:vAlign w:val="bottom"/>
            <w:hideMark/>
          </w:tcPr>
          <w:p w14:paraId="0317ABB4"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Kenya Shilling Loan from Barclays Bank</w:t>
            </w:r>
          </w:p>
        </w:tc>
        <w:tc>
          <w:tcPr>
            <w:tcW w:w="1021" w:type="pct"/>
            <w:shd w:val="clear" w:color="auto" w:fill="auto"/>
            <w:noWrap/>
            <w:vAlign w:val="bottom"/>
            <w:hideMark/>
          </w:tcPr>
          <w:p w14:paraId="3E22C2F3"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c>
          <w:tcPr>
            <w:tcW w:w="1156" w:type="pct"/>
            <w:shd w:val="clear" w:color="auto" w:fill="auto"/>
            <w:noWrap/>
            <w:vAlign w:val="bottom"/>
            <w:hideMark/>
          </w:tcPr>
          <w:p w14:paraId="569DC4B6"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117044D4" w14:textId="77777777" w:rsidTr="002122A0">
        <w:trPr>
          <w:trHeight w:val="397"/>
        </w:trPr>
        <w:tc>
          <w:tcPr>
            <w:tcW w:w="2823" w:type="pct"/>
            <w:shd w:val="clear" w:color="auto" w:fill="auto"/>
            <w:vAlign w:val="bottom"/>
            <w:hideMark/>
          </w:tcPr>
          <w:p w14:paraId="2713D71B"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Kenya Shilling Loan from Consolidated Bank</w:t>
            </w:r>
          </w:p>
        </w:tc>
        <w:tc>
          <w:tcPr>
            <w:tcW w:w="1021" w:type="pct"/>
            <w:shd w:val="clear" w:color="auto" w:fill="auto"/>
            <w:noWrap/>
            <w:vAlign w:val="bottom"/>
            <w:hideMark/>
          </w:tcPr>
          <w:p w14:paraId="3F2FF077"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c>
          <w:tcPr>
            <w:tcW w:w="1156" w:type="pct"/>
            <w:shd w:val="clear" w:color="auto" w:fill="auto"/>
            <w:noWrap/>
            <w:vAlign w:val="bottom"/>
            <w:hideMark/>
          </w:tcPr>
          <w:p w14:paraId="2D28CDEA"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1CC5D719" w14:textId="77777777" w:rsidTr="002122A0">
        <w:trPr>
          <w:trHeight w:val="397"/>
        </w:trPr>
        <w:tc>
          <w:tcPr>
            <w:tcW w:w="2823" w:type="pct"/>
            <w:shd w:val="clear" w:color="auto" w:fill="auto"/>
            <w:noWrap/>
            <w:vAlign w:val="bottom"/>
            <w:hideMark/>
          </w:tcPr>
          <w:p w14:paraId="1B0D430C" w14:textId="77777777" w:rsidR="00B07AD3" w:rsidRPr="00882A77" w:rsidRDefault="00B07AD3" w:rsidP="002122A0">
            <w:pPr>
              <w:autoSpaceDE/>
              <w:autoSpaceDN/>
              <w:spacing w:line="276" w:lineRule="auto"/>
              <w:jc w:val="both"/>
              <w:rPr>
                <w:b/>
                <w:sz w:val="22"/>
                <w:szCs w:val="22"/>
                <w:lang w:val="en-US"/>
              </w:rPr>
            </w:pPr>
            <w:r w:rsidRPr="00882A77">
              <w:rPr>
                <w:b/>
                <w:sz w:val="22"/>
                <w:szCs w:val="22"/>
                <w:lang w:val="en-US"/>
              </w:rPr>
              <w:t xml:space="preserve">Total </w:t>
            </w:r>
            <w:r w:rsidRPr="00882A77">
              <w:rPr>
                <w:b/>
                <w:bCs/>
                <w:sz w:val="22"/>
                <w:szCs w:val="22"/>
                <w:lang w:val="en-US"/>
              </w:rPr>
              <w:t>/</w:t>
            </w:r>
            <w:r w:rsidRPr="00882A77">
              <w:rPr>
                <w:b/>
                <w:sz w:val="22"/>
                <w:szCs w:val="22"/>
                <w:lang w:val="en-US"/>
              </w:rPr>
              <w:t xml:space="preserve">Balance </w:t>
            </w:r>
            <w:r w:rsidRPr="00882A77">
              <w:rPr>
                <w:b/>
                <w:bCs/>
                <w:sz w:val="22"/>
                <w:szCs w:val="22"/>
                <w:lang w:val="en-US"/>
              </w:rPr>
              <w:t xml:space="preserve">at </w:t>
            </w:r>
            <w:r>
              <w:rPr>
                <w:b/>
                <w:bCs/>
                <w:sz w:val="22"/>
                <w:szCs w:val="22"/>
                <w:lang w:val="en-US"/>
              </w:rPr>
              <w:t>e</w:t>
            </w:r>
            <w:r w:rsidRPr="00882A77">
              <w:rPr>
                <w:b/>
                <w:bCs/>
                <w:sz w:val="22"/>
                <w:szCs w:val="22"/>
                <w:lang w:val="en-US"/>
              </w:rPr>
              <w:t>nd of</w:t>
            </w:r>
            <w:r w:rsidRPr="00882A77">
              <w:rPr>
                <w:b/>
                <w:sz w:val="22"/>
                <w:szCs w:val="22"/>
                <w:lang w:val="en-US"/>
              </w:rPr>
              <w:t xml:space="preserve"> The Year</w:t>
            </w:r>
          </w:p>
        </w:tc>
        <w:tc>
          <w:tcPr>
            <w:tcW w:w="1021" w:type="pct"/>
            <w:shd w:val="clear" w:color="auto" w:fill="auto"/>
            <w:noWrap/>
            <w:vAlign w:val="bottom"/>
            <w:hideMark/>
          </w:tcPr>
          <w:p w14:paraId="66D1E884" w14:textId="77777777" w:rsidR="00B07AD3" w:rsidRPr="00953054" w:rsidRDefault="00B07AD3" w:rsidP="005322A0">
            <w:pPr>
              <w:autoSpaceDE/>
              <w:autoSpaceDN/>
              <w:spacing w:line="276" w:lineRule="auto"/>
              <w:jc w:val="center"/>
              <w:rPr>
                <w:b/>
                <w:bCs/>
                <w:sz w:val="22"/>
                <w:szCs w:val="22"/>
                <w:lang w:val="en-US"/>
              </w:rPr>
            </w:pPr>
            <w:r w:rsidRPr="00953054">
              <w:rPr>
                <w:b/>
                <w:bCs/>
                <w:sz w:val="22"/>
                <w:szCs w:val="22"/>
                <w:lang w:val="en-US"/>
              </w:rPr>
              <w:t>xxx</w:t>
            </w:r>
          </w:p>
        </w:tc>
        <w:tc>
          <w:tcPr>
            <w:tcW w:w="1156" w:type="pct"/>
            <w:shd w:val="clear" w:color="auto" w:fill="auto"/>
            <w:noWrap/>
            <w:vAlign w:val="bottom"/>
            <w:hideMark/>
          </w:tcPr>
          <w:p w14:paraId="1DD202E5" w14:textId="77777777" w:rsidR="00B07AD3" w:rsidRPr="00953054" w:rsidRDefault="00B07AD3" w:rsidP="005322A0">
            <w:pPr>
              <w:autoSpaceDE/>
              <w:autoSpaceDN/>
              <w:spacing w:line="276" w:lineRule="auto"/>
              <w:jc w:val="center"/>
              <w:rPr>
                <w:b/>
                <w:bCs/>
                <w:sz w:val="22"/>
                <w:szCs w:val="22"/>
                <w:lang w:val="en-US"/>
              </w:rPr>
            </w:pPr>
            <w:r w:rsidRPr="00953054">
              <w:rPr>
                <w:b/>
                <w:bCs/>
                <w:sz w:val="22"/>
                <w:szCs w:val="22"/>
                <w:lang w:val="en-US"/>
              </w:rPr>
              <w:t>xxx</w:t>
            </w:r>
          </w:p>
        </w:tc>
      </w:tr>
    </w:tbl>
    <w:p w14:paraId="6CD98DA1" w14:textId="77777777" w:rsidR="00B07AD3" w:rsidRPr="00953054" w:rsidRDefault="00B07AD3" w:rsidP="00B07AD3">
      <w:pPr>
        <w:autoSpaceDE/>
        <w:autoSpaceDN/>
        <w:spacing w:line="360" w:lineRule="auto"/>
        <w:jc w:val="both"/>
        <w:rPr>
          <w:b/>
          <w:sz w:val="22"/>
          <w:szCs w:val="22"/>
        </w:rPr>
      </w:pPr>
    </w:p>
    <w:p w14:paraId="711B587D" w14:textId="77777777" w:rsidR="00B07AD3" w:rsidRPr="00953054" w:rsidRDefault="00B07AD3" w:rsidP="00B07AD3">
      <w:pPr>
        <w:autoSpaceDE/>
        <w:autoSpaceDN/>
        <w:spacing w:line="360" w:lineRule="auto"/>
        <w:jc w:val="both"/>
        <w:rPr>
          <w:b/>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230"/>
        <w:gridCol w:w="1754"/>
        <w:gridCol w:w="2046"/>
      </w:tblGrid>
      <w:tr w:rsidR="00B07AD3" w:rsidRPr="00953054" w14:paraId="330EB256" w14:textId="77777777" w:rsidTr="002122A0">
        <w:trPr>
          <w:trHeight w:hRule="exact" w:val="379"/>
        </w:trPr>
        <w:tc>
          <w:tcPr>
            <w:tcW w:w="2895" w:type="pct"/>
            <w:shd w:val="clear" w:color="auto" w:fill="0070C0"/>
            <w:noWrap/>
            <w:hideMark/>
          </w:tcPr>
          <w:p w14:paraId="411EAF1E"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val="en-US"/>
              </w:rPr>
              <w:t>Description</w:t>
            </w:r>
          </w:p>
        </w:tc>
        <w:tc>
          <w:tcPr>
            <w:tcW w:w="971" w:type="pct"/>
            <w:shd w:val="clear" w:color="auto" w:fill="0070C0"/>
          </w:tcPr>
          <w:p w14:paraId="5130E78A" w14:textId="77777777" w:rsidR="00B07AD3" w:rsidRPr="00953054" w:rsidRDefault="00B07AD3" w:rsidP="005322A0">
            <w:pPr>
              <w:autoSpaceDE/>
              <w:autoSpaceDN/>
              <w:spacing w:line="276" w:lineRule="auto"/>
              <w:jc w:val="center"/>
              <w:rPr>
                <w:b/>
                <w:bCs/>
                <w:sz w:val="22"/>
                <w:szCs w:val="22"/>
                <w:lang w:val="en-US"/>
              </w:rPr>
            </w:pPr>
            <w:r w:rsidRPr="00953054">
              <w:rPr>
                <w:b/>
                <w:i/>
                <w:iCs/>
                <w:sz w:val="22"/>
                <w:szCs w:val="22"/>
                <w:lang w:val="en-US"/>
              </w:rPr>
              <w:t>Insert Current FY</w:t>
            </w:r>
          </w:p>
        </w:tc>
        <w:tc>
          <w:tcPr>
            <w:tcW w:w="1133" w:type="pct"/>
            <w:shd w:val="clear" w:color="auto" w:fill="0070C0"/>
            <w:noWrap/>
          </w:tcPr>
          <w:p w14:paraId="5C2F8A93" w14:textId="0B88AA63" w:rsidR="00B07AD3" w:rsidRDefault="00B07AD3" w:rsidP="005322A0">
            <w:pPr>
              <w:autoSpaceDE/>
              <w:autoSpaceDN/>
              <w:spacing w:line="276" w:lineRule="auto"/>
              <w:jc w:val="center"/>
              <w:rPr>
                <w:b/>
                <w:i/>
                <w:iCs/>
                <w:sz w:val="22"/>
                <w:szCs w:val="22"/>
                <w:lang w:val="en-US"/>
              </w:rPr>
            </w:pPr>
            <w:r>
              <w:rPr>
                <w:b/>
                <w:i/>
                <w:iCs/>
                <w:sz w:val="22"/>
                <w:szCs w:val="22"/>
                <w:lang w:val="en-US"/>
              </w:rPr>
              <w:t>Opening</w:t>
            </w:r>
          </w:p>
          <w:p w14:paraId="26E40365" w14:textId="14FD4BE5" w:rsidR="00B07AD3" w:rsidRDefault="00B07AD3" w:rsidP="005322A0">
            <w:pPr>
              <w:autoSpaceDE/>
              <w:autoSpaceDN/>
              <w:spacing w:line="276" w:lineRule="auto"/>
              <w:jc w:val="center"/>
              <w:rPr>
                <w:b/>
                <w:i/>
                <w:iCs/>
                <w:sz w:val="22"/>
                <w:szCs w:val="22"/>
                <w:lang w:val="en-US"/>
              </w:rPr>
            </w:pPr>
            <w:r>
              <w:rPr>
                <w:b/>
                <w:i/>
                <w:iCs/>
                <w:sz w:val="22"/>
                <w:szCs w:val="22"/>
                <w:lang w:val="en-US"/>
              </w:rPr>
              <w:t>Statement</w:t>
            </w:r>
          </w:p>
          <w:p w14:paraId="1462F2F1" w14:textId="77777777" w:rsidR="00B07AD3" w:rsidRPr="00953054" w:rsidRDefault="00B07AD3" w:rsidP="005322A0">
            <w:pPr>
              <w:autoSpaceDE/>
              <w:autoSpaceDN/>
              <w:spacing w:line="276" w:lineRule="auto"/>
              <w:jc w:val="center"/>
              <w:rPr>
                <w:b/>
                <w:bCs/>
                <w:sz w:val="22"/>
                <w:szCs w:val="22"/>
                <w:lang w:val="en-US"/>
              </w:rPr>
            </w:pPr>
            <w:r>
              <w:rPr>
                <w:b/>
                <w:i/>
                <w:iCs/>
                <w:sz w:val="22"/>
                <w:szCs w:val="22"/>
                <w:lang w:val="en-US"/>
              </w:rPr>
              <w:t>1</w:t>
            </w:r>
            <w:r w:rsidRPr="00A927AD">
              <w:rPr>
                <w:b/>
                <w:i/>
                <w:iCs/>
                <w:sz w:val="22"/>
                <w:szCs w:val="22"/>
                <w:vertAlign w:val="superscript"/>
                <w:lang w:val="en-US"/>
              </w:rPr>
              <w:t>st</w:t>
            </w:r>
            <w:r>
              <w:rPr>
                <w:b/>
                <w:i/>
                <w:iCs/>
                <w:sz w:val="22"/>
                <w:szCs w:val="22"/>
                <w:lang w:val="en-US"/>
              </w:rPr>
              <w:t xml:space="preserve"> July 20xx</w:t>
            </w:r>
          </w:p>
        </w:tc>
      </w:tr>
      <w:tr w:rsidR="00B07AD3" w:rsidRPr="00953054" w14:paraId="4819399D" w14:textId="77777777" w:rsidTr="002122A0">
        <w:trPr>
          <w:trHeight w:hRule="exact" w:val="288"/>
        </w:trPr>
        <w:tc>
          <w:tcPr>
            <w:tcW w:w="2895" w:type="pct"/>
            <w:shd w:val="clear" w:color="auto" w:fill="0070C0"/>
            <w:noWrap/>
            <w:hideMark/>
          </w:tcPr>
          <w:p w14:paraId="55DC5C37" w14:textId="77777777" w:rsidR="00B07AD3" w:rsidRPr="00953054" w:rsidRDefault="00B07AD3" w:rsidP="002122A0">
            <w:pPr>
              <w:autoSpaceDE/>
              <w:autoSpaceDN/>
              <w:spacing w:line="276" w:lineRule="auto"/>
              <w:jc w:val="both"/>
              <w:rPr>
                <w:b/>
                <w:bCs/>
                <w:sz w:val="22"/>
                <w:szCs w:val="22"/>
                <w:lang w:eastAsia="en-GB"/>
              </w:rPr>
            </w:pPr>
          </w:p>
        </w:tc>
        <w:tc>
          <w:tcPr>
            <w:tcW w:w="971" w:type="pct"/>
            <w:shd w:val="clear" w:color="auto" w:fill="0070C0"/>
            <w:noWrap/>
            <w:hideMark/>
          </w:tcPr>
          <w:p w14:paraId="01CA950F" w14:textId="77777777" w:rsidR="00B07AD3" w:rsidRPr="00953054" w:rsidRDefault="00B07AD3" w:rsidP="005322A0">
            <w:pPr>
              <w:autoSpaceDE/>
              <w:autoSpaceDN/>
              <w:spacing w:line="276" w:lineRule="auto"/>
              <w:jc w:val="center"/>
              <w:rPr>
                <w:b/>
                <w:bCs/>
                <w:sz w:val="22"/>
                <w:szCs w:val="22"/>
                <w:lang w:val="en-US"/>
              </w:rPr>
            </w:pPr>
            <w:r w:rsidRPr="00953054">
              <w:rPr>
                <w:b/>
                <w:bCs/>
                <w:sz w:val="22"/>
                <w:szCs w:val="22"/>
                <w:lang w:val="en-US"/>
              </w:rPr>
              <w:t>Kshs</w:t>
            </w:r>
          </w:p>
        </w:tc>
        <w:tc>
          <w:tcPr>
            <w:tcW w:w="1133" w:type="pct"/>
            <w:shd w:val="clear" w:color="auto" w:fill="0070C0"/>
            <w:noWrap/>
            <w:hideMark/>
          </w:tcPr>
          <w:p w14:paraId="53C50337" w14:textId="77777777" w:rsidR="00B07AD3" w:rsidRPr="00953054" w:rsidRDefault="00B07AD3" w:rsidP="005322A0">
            <w:pPr>
              <w:autoSpaceDE/>
              <w:autoSpaceDN/>
              <w:spacing w:line="276" w:lineRule="auto"/>
              <w:jc w:val="center"/>
              <w:rPr>
                <w:b/>
                <w:bCs/>
                <w:sz w:val="22"/>
                <w:szCs w:val="22"/>
                <w:lang w:val="en-US"/>
              </w:rPr>
            </w:pPr>
            <w:r w:rsidRPr="00953054">
              <w:rPr>
                <w:b/>
                <w:bCs/>
                <w:sz w:val="22"/>
                <w:szCs w:val="22"/>
                <w:lang w:val="en-US"/>
              </w:rPr>
              <w:t>Kshs</w:t>
            </w:r>
          </w:p>
        </w:tc>
      </w:tr>
      <w:tr w:rsidR="00B07AD3" w:rsidRPr="00953054" w14:paraId="40F75987" w14:textId="77777777" w:rsidTr="002122A0">
        <w:trPr>
          <w:trHeight w:hRule="exact" w:val="288"/>
        </w:trPr>
        <w:tc>
          <w:tcPr>
            <w:tcW w:w="2895" w:type="pct"/>
            <w:shd w:val="clear" w:color="auto" w:fill="auto"/>
            <w:noWrap/>
            <w:hideMark/>
          </w:tcPr>
          <w:p w14:paraId="0AC40458"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Short Term Borrowings (Current Portion)</w:t>
            </w:r>
          </w:p>
        </w:tc>
        <w:tc>
          <w:tcPr>
            <w:tcW w:w="971" w:type="pct"/>
            <w:shd w:val="clear" w:color="auto" w:fill="auto"/>
            <w:noWrap/>
            <w:hideMark/>
          </w:tcPr>
          <w:p w14:paraId="1CE76250"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c>
          <w:tcPr>
            <w:tcW w:w="1133" w:type="pct"/>
            <w:shd w:val="clear" w:color="auto" w:fill="auto"/>
            <w:noWrap/>
            <w:hideMark/>
          </w:tcPr>
          <w:p w14:paraId="73B34F55"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727208C6" w14:textId="77777777" w:rsidTr="002122A0">
        <w:trPr>
          <w:trHeight w:hRule="exact" w:val="288"/>
        </w:trPr>
        <w:tc>
          <w:tcPr>
            <w:tcW w:w="2895" w:type="pct"/>
            <w:shd w:val="clear" w:color="auto" w:fill="auto"/>
            <w:noWrap/>
            <w:hideMark/>
          </w:tcPr>
          <w:p w14:paraId="6C326E3A"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Long Term Borrowings</w:t>
            </w:r>
          </w:p>
        </w:tc>
        <w:tc>
          <w:tcPr>
            <w:tcW w:w="971" w:type="pct"/>
            <w:shd w:val="clear" w:color="auto" w:fill="auto"/>
            <w:noWrap/>
            <w:hideMark/>
          </w:tcPr>
          <w:p w14:paraId="65BB8D45"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c>
          <w:tcPr>
            <w:tcW w:w="1133" w:type="pct"/>
            <w:shd w:val="clear" w:color="auto" w:fill="auto"/>
            <w:noWrap/>
            <w:hideMark/>
          </w:tcPr>
          <w:p w14:paraId="672786FA"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5B933260" w14:textId="77777777" w:rsidTr="002122A0">
        <w:trPr>
          <w:trHeight w:hRule="exact" w:val="288"/>
        </w:trPr>
        <w:tc>
          <w:tcPr>
            <w:tcW w:w="2895" w:type="pct"/>
            <w:shd w:val="clear" w:color="auto" w:fill="auto"/>
            <w:noWrap/>
            <w:hideMark/>
          </w:tcPr>
          <w:p w14:paraId="1BC7799C"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Total</w:t>
            </w:r>
          </w:p>
        </w:tc>
        <w:tc>
          <w:tcPr>
            <w:tcW w:w="971" w:type="pct"/>
            <w:shd w:val="clear" w:color="auto" w:fill="auto"/>
            <w:noWrap/>
            <w:hideMark/>
          </w:tcPr>
          <w:p w14:paraId="4E911BE1" w14:textId="77777777" w:rsidR="00B07AD3" w:rsidRPr="00953054" w:rsidRDefault="00B07AD3" w:rsidP="005322A0">
            <w:pPr>
              <w:autoSpaceDE/>
              <w:autoSpaceDN/>
              <w:spacing w:line="276" w:lineRule="auto"/>
              <w:jc w:val="center"/>
              <w:rPr>
                <w:b/>
                <w:bCs/>
                <w:sz w:val="22"/>
                <w:szCs w:val="22"/>
                <w:lang w:val="en-US"/>
              </w:rPr>
            </w:pPr>
            <w:r w:rsidRPr="00953054">
              <w:rPr>
                <w:b/>
                <w:bCs/>
                <w:sz w:val="22"/>
                <w:szCs w:val="22"/>
                <w:lang w:val="en-US"/>
              </w:rPr>
              <w:t>xxx</w:t>
            </w:r>
          </w:p>
        </w:tc>
        <w:tc>
          <w:tcPr>
            <w:tcW w:w="1133" w:type="pct"/>
            <w:shd w:val="clear" w:color="auto" w:fill="auto"/>
            <w:noWrap/>
            <w:hideMark/>
          </w:tcPr>
          <w:p w14:paraId="2FE76825" w14:textId="77777777" w:rsidR="00B07AD3" w:rsidRPr="00953054" w:rsidRDefault="00B07AD3" w:rsidP="005322A0">
            <w:pPr>
              <w:autoSpaceDE/>
              <w:autoSpaceDN/>
              <w:spacing w:line="276" w:lineRule="auto"/>
              <w:jc w:val="center"/>
              <w:rPr>
                <w:b/>
                <w:bCs/>
                <w:sz w:val="22"/>
                <w:szCs w:val="22"/>
                <w:lang w:val="en-US"/>
              </w:rPr>
            </w:pPr>
            <w:r w:rsidRPr="00953054">
              <w:rPr>
                <w:b/>
                <w:bCs/>
                <w:sz w:val="22"/>
                <w:szCs w:val="22"/>
                <w:lang w:val="en-US"/>
              </w:rPr>
              <w:t>xxx</w:t>
            </w:r>
          </w:p>
        </w:tc>
      </w:tr>
    </w:tbl>
    <w:p w14:paraId="39006C09" w14:textId="77777777" w:rsidR="00B07AD3" w:rsidRDefault="00B07AD3" w:rsidP="00B07AD3">
      <w:pPr>
        <w:autoSpaceDE/>
        <w:autoSpaceDN/>
        <w:jc w:val="both"/>
        <w:rPr>
          <w:bCs/>
          <w:i/>
          <w:sz w:val="22"/>
          <w:szCs w:val="22"/>
        </w:rPr>
      </w:pPr>
      <w:r w:rsidRPr="00953054">
        <w:rPr>
          <w:bCs/>
          <w:i/>
          <w:sz w:val="22"/>
          <w:szCs w:val="22"/>
        </w:rPr>
        <w:t>(NB: the total of this statement should tie to note 4</w:t>
      </w:r>
      <w:r>
        <w:rPr>
          <w:bCs/>
          <w:i/>
          <w:sz w:val="22"/>
          <w:szCs w:val="22"/>
        </w:rPr>
        <w:t>1</w:t>
      </w:r>
      <w:r w:rsidRPr="00953054">
        <w:rPr>
          <w:bCs/>
          <w:i/>
          <w:sz w:val="22"/>
          <w:szCs w:val="22"/>
        </w:rPr>
        <w:t xml:space="preserve"> totals. Current portion of borrowings are those borrowings that are payable within one year or the next financial year. Additional disclosures on terms of borrowings, nature of borrowings, security and interest rates should be disclosed).</w:t>
      </w:r>
    </w:p>
    <w:p w14:paraId="603D62F8" w14:textId="77777777" w:rsidR="00B07AD3" w:rsidRPr="00953054" w:rsidRDefault="00B07AD3" w:rsidP="00B07AD3">
      <w:pPr>
        <w:autoSpaceDE/>
        <w:autoSpaceDN/>
        <w:jc w:val="both"/>
        <w:rPr>
          <w:bCs/>
          <w:i/>
          <w:sz w:val="22"/>
          <w:szCs w:val="22"/>
        </w:rPr>
      </w:pPr>
    </w:p>
    <w:p w14:paraId="2E0AABCC" w14:textId="77777777" w:rsidR="00B07AD3" w:rsidRDefault="00B07AD3" w:rsidP="00CA1AC7">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Service Concession Arrangements Liability</w:t>
      </w:r>
    </w:p>
    <w:p w14:paraId="24020D7E" w14:textId="77777777" w:rsidR="0069589F" w:rsidRPr="00953054" w:rsidRDefault="0069589F" w:rsidP="0069589F">
      <w:pPr>
        <w:ind w:left="360"/>
        <w:rPr>
          <w:rFonts w:eastAsia="Arial"/>
          <w:b/>
          <w:bCs/>
          <w:spacing w:val="3"/>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617"/>
        <w:gridCol w:w="1706"/>
        <w:gridCol w:w="1707"/>
      </w:tblGrid>
      <w:tr w:rsidR="00B07AD3" w:rsidRPr="00953054" w14:paraId="64260B15" w14:textId="77777777" w:rsidTr="002122A0">
        <w:trPr>
          <w:trHeight w:val="340"/>
        </w:trPr>
        <w:tc>
          <w:tcPr>
            <w:tcW w:w="3110" w:type="pct"/>
            <w:shd w:val="clear" w:color="auto" w:fill="0070C0"/>
            <w:noWrap/>
            <w:vAlign w:val="bottom"/>
            <w:hideMark/>
          </w:tcPr>
          <w:p w14:paraId="6A6D7392"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val="en-US"/>
              </w:rPr>
              <w:t>Description</w:t>
            </w:r>
          </w:p>
        </w:tc>
        <w:tc>
          <w:tcPr>
            <w:tcW w:w="945" w:type="pct"/>
            <w:shd w:val="clear" w:color="auto" w:fill="0070C0"/>
            <w:vAlign w:val="center"/>
          </w:tcPr>
          <w:p w14:paraId="03F7864E" w14:textId="77777777" w:rsidR="00B07AD3" w:rsidRPr="00953054" w:rsidRDefault="00B07AD3" w:rsidP="005322A0">
            <w:pPr>
              <w:autoSpaceDE/>
              <w:autoSpaceDN/>
              <w:spacing w:line="276" w:lineRule="auto"/>
              <w:jc w:val="center"/>
              <w:rPr>
                <w:b/>
                <w:i/>
                <w:iCs/>
                <w:sz w:val="22"/>
                <w:szCs w:val="22"/>
                <w:lang w:val="en-US"/>
              </w:rPr>
            </w:pPr>
            <w:r w:rsidRPr="00953054">
              <w:rPr>
                <w:b/>
                <w:i/>
                <w:iCs/>
                <w:sz w:val="22"/>
                <w:szCs w:val="22"/>
                <w:lang w:val="en-US"/>
              </w:rPr>
              <w:t>Insert Current FY</w:t>
            </w:r>
          </w:p>
        </w:tc>
        <w:tc>
          <w:tcPr>
            <w:tcW w:w="945" w:type="pct"/>
            <w:shd w:val="clear" w:color="auto" w:fill="0070C0"/>
            <w:vAlign w:val="center"/>
          </w:tcPr>
          <w:p w14:paraId="49E7FEC8" w14:textId="77777777" w:rsidR="00B07AD3" w:rsidRPr="00953054" w:rsidRDefault="00B07AD3" w:rsidP="005322A0">
            <w:pPr>
              <w:autoSpaceDE/>
              <w:autoSpaceDN/>
              <w:spacing w:line="276" w:lineRule="auto"/>
              <w:jc w:val="center"/>
              <w:rPr>
                <w:b/>
                <w:bCs/>
                <w:sz w:val="22"/>
                <w:szCs w:val="22"/>
                <w:lang w:val="en-US"/>
              </w:rPr>
            </w:pPr>
            <w:r>
              <w:rPr>
                <w:b/>
                <w:i/>
                <w:iCs/>
                <w:sz w:val="22"/>
                <w:szCs w:val="22"/>
                <w:lang w:val="en-US"/>
              </w:rPr>
              <w:t>Opening Statement 1</w:t>
            </w:r>
            <w:r w:rsidRPr="00A927AD">
              <w:rPr>
                <w:b/>
                <w:i/>
                <w:iCs/>
                <w:sz w:val="22"/>
                <w:szCs w:val="22"/>
                <w:vertAlign w:val="superscript"/>
                <w:lang w:val="en-US"/>
              </w:rPr>
              <w:t>st</w:t>
            </w:r>
            <w:r>
              <w:rPr>
                <w:b/>
                <w:i/>
                <w:iCs/>
                <w:sz w:val="22"/>
                <w:szCs w:val="22"/>
                <w:lang w:val="en-US"/>
              </w:rPr>
              <w:t xml:space="preserve"> July 20xx</w:t>
            </w:r>
          </w:p>
        </w:tc>
      </w:tr>
      <w:tr w:rsidR="00B07AD3" w:rsidRPr="00953054" w14:paraId="4C32D055" w14:textId="77777777" w:rsidTr="002122A0">
        <w:trPr>
          <w:trHeight w:val="340"/>
        </w:trPr>
        <w:tc>
          <w:tcPr>
            <w:tcW w:w="3110" w:type="pct"/>
            <w:shd w:val="clear" w:color="auto" w:fill="0070C0"/>
            <w:noWrap/>
            <w:vAlign w:val="bottom"/>
            <w:hideMark/>
          </w:tcPr>
          <w:p w14:paraId="228408F6" w14:textId="77777777" w:rsidR="00B07AD3" w:rsidRPr="00953054" w:rsidRDefault="00B07AD3" w:rsidP="002122A0">
            <w:pPr>
              <w:autoSpaceDE/>
              <w:autoSpaceDN/>
              <w:spacing w:line="276" w:lineRule="auto"/>
              <w:jc w:val="both"/>
              <w:rPr>
                <w:b/>
                <w:bCs/>
                <w:sz w:val="22"/>
                <w:szCs w:val="22"/>
                <w:lang w:eastAsia="en-GB"/>
              </w:rPr>
            </w:pPr>
          </w:p>
        </w:tc>
        <w:tc>
          <w:tcPr>
            <w:tcW w:w="945" w:type="pct"/>
            <w:shd w:val="clear" w:color="auto" w:fill="0070C0"/>
            <w:vAlign w:val="bottom"/>
          </w:tcPr>
          <w:p w14:paraId="3E588129" w14:textId="77777777" w:rsidR="00B07AD3" w:rsidRPr="00953054" w:rsidRDefault="00B07AD3" w:rsidP="005322A0">
            <w:pPr>
              <w:autoSpaceDE/>
              <w:autoSpaceDN/>
              <w:spacing w:line="276" w:lineRule="auto"/>
              <w:jc w:val="center"/>
              <w:rPr>
                <w:b/>
                <w:bCs/>
                <w:sz w:val="22"/>
                <w:szCs w:val="22"/>
                <w:lang w:val="en-US"/>
              </w:rPr>
            </w:pPr>
            <w:r w:rsidRPr="00953054">
              <w:rPr>
                <w:b/>
                <w:bCs/>
                <w:sz w:val="22"/>
                <w:szCs w:val="22"/>
                <w:lang w:val="en-US"/>
              </w:rPr>
              <w:t>Kshs</w:t>
            </w:r>
          </w:p>
        </w:tc>
        <w:tc>
          <w:tcPr>
            <w:tcW w:w="945" w:type="pct"/>
            <w:shd w:val="clear" w:color="auto" w:fill="0070C0"/>
            <w:noWrap/>
            <w:vAlign w:val="bottom"/>
            <w:hideMark/>
          </w:tcPr>
          <w:p w14:paraId="645FD9C9" w14:textId="77777777" w:rsidR="00B07AD3" w:rsidRPr="00953054" w:rsidRDefault="00B07AD3" w:rsidP="005322A0">
            <w:pPr>
              <w:autoSpaceDE/>
              <w:autoSpaceDN/>
              <w:spacing w:line="276" w:lineRule="auto"/>
              <w:jc w:val="center"/>
              <w:rPr>
                <w:b/>
                <w:bCs/>
                <w:sz w:val="22"/>
                <w:szCs w:val="22"/>
                <w:lang w:val="en-US"/>
              </w:rPr>
            </w:pPr>
            <w:r w:rsidRPr="00953054">
              <w:rPr>
                <w:b/>
                <w:bCs/>
                <w:sz w:val="22"/>
                <w:szCs w:val="22"/>
                <w:lang w:val="en-US"/>
              </w:rPr>
              <w:t>Kshs</w:t>
            </w:r>
          </w:p>
        </w:tc>
      </w:tr>
      <w:tr w:rsidR="00B07AD3" w:rsidRPr="00953054" w14:paraId="6ADDA67B" w14:textId="77777777" w:rsidTr="002122A0">
        <w:trPr>
          <w:trHeight w:val="340"/>
        </w:trPr>
        <w:tc>
          <w:tcPr>
            <w:tcW w:w="3110" w:type="pct"/>
            <w:shd w:val="clear" w:color="auto" w:fill="auto"/>
            <w:noWrap/>
            <w:vAlign w:val="bottom"/>
            <w:hideMark/>
          </w:tcPr>
          <w:p w14:paraId="546F1E53"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Fair value of service concession assets recognized under PPE</w:t>
            </w:r>
          </w:p>
        </w:tc>
        <w:tc>
          <w:tcPr>
            <w:tcW w:w="945" w:type="pct"/>
            <w:shd w:val="clear" w:color="auto" w:fill="auto"/>
            <w:vAlign w:val="bottom"/>
          </w:tcPr>
          <w:p w14:paraId="45EB4100"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c>
          <w:tcPr>
            <w:tcW w:w="945" w:type="pct"/>
            <w:noWrap/>
            <w:vAlign w:val="bottom"/>
            <w:hideMark/>
          </w:tcPr>
          <w:p w14:paraId="6D297796"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7F6BE500" w14:textId="77777777" w:rsidTr="002122A0">
        <w:trPr>
          <w:trHeight w:val="340"/>
        </w:trPr>
        <w:tc>
          <w:tcPr>
            <w:tcW w:w="3110" w:type="pct"/>
            <w:shd w:val="clear" w:color="auto" w:fill="auto"/>
            <w:noWrap/>
            <w:vAlign w:val="bottom"/>
            <w:hideMark/>
          </w:tcPr>
          <w:p w14:paraId="5448B997"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Accumulated depreciation to date</w:t>
            </w:r>
          </w:p>
        </w:tc>
        <w:tc>
          <w:tcPr>
            <w:tcW w:w="945" w:type="pct"/>
            <w:shd w:val="clear" w:color="auto" w:fill="auto"/>
            <w:vAlign w:val="bottom"/>
          </w:tcPr>
          <w:p w14:paraId="0504A7E8"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c>
          <w:tcPr>
            <w:tcW w:w="945" w:type="pct"/>
            <w:noWrap/>
            <w:vAlign w:val="bottom"/>
            <w:hideMark/>
          </w:tcPr>
          <w:p w14:paraId="1EAA1ECA"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1714C091" w14:textId="77777777" w:rsidTr="002122A0">
        <w:trPr>
          <w:trHeight w:val="340"/>
        </w:trPr>
        <w:tc>
          <w:tcPr>
            <w:tcW w:w="3110" w:type="pct"/>
            <w:shd w:val="clear" w:color="auto" w:fill="auto"/>
            <w:noWrap/>
            <w:vAlign w:val="bottom"/>
            <w:hideMark/>
          </w:tcPr>
          <w:p w14:paraId="693D24FD" w14:textId="77777777" w:rsidR="00B07AD3" w:rsidRPr="00953054" w:rsidRDefault="00B07AD3" w:rsidP="002122A0">
            <w:pPr>
              <w:autoSpaceDE/>
              <w:autoSpaceDN/>
              <w:spacing w:line="276" w:lineRule="auto"/>
              <w:jc w:val="both"/>
              <w:rPr>
                <w:sz w:val="22"/>
                <w:szCs w:val="22"/>
                <w:lang w:val="en-US"/>
              </w:rPr>
            </w:pPr>
            <w:r w:rsidRPr="00953054">
              <w:rPr>
                <w:sz w:val="22"/>
                <w:szCs w:val="22"/>
                <w:lang w:val="en-US"/>
              </w:rPr>
              <w:t>Net carrying amount</w:t>
            </w:r>
          </w:p>
        </w:tc>
        <w:tc>
          <w:tcPr>
            <w:tcW w:w="945" w:type="pct"/>
            <w:shd w:val="clear" w:color="auto" w:fill="auto"/>
            <w:vAlign w:val="bottom"/>
          </w:tcPr>
          <w:p w14:paraId="69C0DEA4" w14:textId="77777777" w:rsidR="00B07AD3" w:rsidRPr="00953054" w:rsidRDefault="00B07AD3" w:rsidP="005322A0">
            <w:pPr>
              <w:autoSpaceDE/>
              <w:autoSpaceDN/>
              <w:spacing w:line="276" w:lineRule="auto"/>
              <w:jc w:val="center"/>
              <w:rPr>
                <w:b/>
                <w:sz w:val="22"/>
                <w:szCs w:val="22"/>
                <w:u w:val="single"/>
                <w:lang w:val="en-US"/>
              </w:rPr>
            </w:pPr>
            <w:r w:rsidRPr="00953054">
              <w:rPr>
                <w:b/>
                <w:sz w:val="22"/>
                <w:szCs w:val="22"/>
                <w:u w:val="single"/>
                <w:lang w:val="en-US"/>
              </w:rPr>
              <w:t>xxx</w:t>
            </w:r>
          </w:p>
        </w:tc>
        <w:tc>
          <w:tcPr>
            <w:tcW w:w="945" w:type="pct"/>
            <w:noWrap/>
            <w:vAlign w:val="bottom"/>
            <w:hideMark/>
          </w:tcPr>
          <w:p w14:paraId="272A2687" w14:textId="77777777" w:rsidR="00B07AD3" w:rsidRPr="00953054" w:rsidRDefault="00B07AD3" w:rsidP="005322A0">
            <w:pPr>
              <w:autoSpaceDE/>
              <w:autoSpaceDN/>
              <w:spacing w:line="276" w:lineRule="auto"/>
              <w:jc w:val="center"/>
              <w:rPr>
                <w:b/>
                <w:sz w:val="22"/>
                <w:szCs w:val="22"/>
                <w:u w:val="single"/>
                <w:lang w:val="en-US"/>
              </w:rPr>
            </w:pPr>
            <w:r w:rsidRPr="00953054">
              <w:rPr>
                <w:b/>
                <w:sz w:val="22"/>
                <w:szCs w:val="22"/>
                <w:u w:val="single"/>
                <w:lang w:val="en-US"/>
              </w:rPr>
              <w:t>xxx</w:t>
            </w:r>
          </w:p>
        </w:tc>
      </w:tr>
      <w:tr w:rsidR="00B07AD3" w:rsidRPr="00953054" w14:paraId="01292836" w14:textId="77777777" w:rsidTr="002122A0">
        <w:trPr>
          <w:trHeight w:val="340"/>
        </w:trPr>
        <w:tc>
          <w:tcPr>
            <w:tcW w:w="3110" w:type="pct"/>
            <w:shd w:val="clear" w:color="auto" w:fill="auto"/>
            <w:vAlign w:val="bottom"/>
            <w:hideMark/>
          </w:tcPr>
          <w:p w14:paraId="122C4502"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Service concession liability at beginning of the year</w:t>
            </w:r>
          </w:p>
        </w:tc>
        <w:tc>
          <w:tcPr>
            <w:tcW w:w="945" w:type="pct"/>
            <w:shd w:val="clear" w:color="auto" w:fill="auto"/>
            <w:vAlign w:val="bottom"/>
          </w:tcPr>
          <w:p w14:paraId="47601865"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c>
          <w:tcPr>
            <w:tcW w:w="945" w:type="pct"/>
            <w:noWrap/>
            <w:vAlign w:val="bottom"/>
            <w:hideMark/>
          </w:tcPr>
          <w:p w14:paraId="4C94BD26"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3BB4414D" w14:textId="77777777" w:rsidTr="002122A0">
        <w:trPr>
          <w:trHeight w:val="340"/>
        </w:trPr>
        <w:tc>
          <w:tcPr>
            <w:tcW w:w="3110" w:type="pct"/>
            <w:shd w:val="clear" w:color="auto" w:fill="auto"/>
            <w:vAlign w:val="bottom"/>
            <w:hideMark/>
          </w:tcPr>
          <w:p w14:paraId="22F84515"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Service concession revenue recognized</w:t>
            </w:r>
          </w:p>
        </w:tc>
        <w:tc>
          <w:tcPr>
            <w:tcW w:w="945" w:type="pct"/>
            <w:shd w:val="clear" w:color="auto" w:fill="auto"/>
            <w:vAlign w:val="bottom"/>
          </w:tcPr>
          <w:p w14:paraId="297F0994"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c>
          <w:tcPr>
            <w:tcW w:w="945" w:type="pct"/>
            <w:noWrap/>
            <w:vAlign w:val="bottom"/>
            <w:hideMark/>
          </w:tcPr>
          <w:p w14:paraId="099F34AB"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09F468D8" w14:textId="77777777" w:rsidTr="002122A0">
        <w:trPr>
          <w:trHeight w:val="340"/>
        </w:trPr>
        <w:tc>
          <w:tcPr>
            <w:tcW w:w="3110" w:type="pct"/>
            <w:shd w:val="clear" w:color="auto" w:fill="auto"/>
            <w:noWrap/>
            <w:vAlign w:val="bottom"/>
            <w:hideMark/>
          </w:tcPr>
          <w:p w14:paraId="0D39F982"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Service concession liability at end of the year</w:t>
            </w:r>
          </w:p>
        </w:tc>
        <w:tc>
          <w:tcPr>
            <w:tcW w:w="945" w:type="pct"/>
            <w:shd w:val="clear" w:color="auto" w:fill="auto"/>
            <w:vAlign w:val="bottom"/>
          </w:tcPr>
          <w:p w14:paraId="0425B9E3" w14:textId="77777777" w:rsidR="00B07AD3" w:rsidRPr="00953054" w:rsidRDefault="00B07AD3" w:rsidP="005322A0">
            <w:pPr>
              <w:autoSpaceDE/>
              <w:autoSpaceDN/>
              <w:spacing w:line="276" w:lineRule="auto"/>
              <w:jc w:val="center"/>
              <w:rPr>
                <w:b/>
                <w:bCs/>
                <w:sz w:val="22"/>
                <w:szCs w:val="22"/>
                <w:u w:val="single"/>
                <w:lang w:val="en-US"/>
              </w:rPr>
            </w:pPr>
            <w:r w:rsidRPr="00953054">
              <w:rPr>
                <w:b/>
                <w:bCs/>
                <w:sz w:val="22"/>
                <w:szCs w:val="22"/>
                <w:u w:val="single"/>
                <w:lang w:val="en-US"/>
              </w:rPr>
              <w:t>xxx</w:t>
            </w:r>
          </w:p>
        </w:tc>
        <w:tc>
          <w:tcPr>
            <w:tcW w:w="945" w:type="pct"/>
            <w:noWrap/>
            <w:vAlign w:val="bottom"/>
            <w:hideMark/>
          </w:tcPr>
          <w:p w14:paraId="3658DBC8" w14:textId="77777777" w:rsidR="00B07AD3" w:rsidRPr="00953054" w:rsidRDefault="00B07AD3" w:rsidP="005322A0">
            <w:pPr>
              <w:autoSpaceDE/>
              <w:autoSpaceDN/>
              <w:spacing w:line="276" w:lineRule="auto"/>
              <w:jc w:val="center"/>
              <w:rPr>
                <w:b/>
                <w:bCs/>
                <w:sz w:val="22"/>
                <w:szCs w:val="22"/>
                <w:u w:val="single"/>
                <w:lang w:val="en-US"/>
              </w:rPr>
            </w:pPr>
            <w:r w:rsidRPr="00953054">
              <w:rPr>
                <w:b/>
                <w:bCs/>
                <w:sz w:val="22"/>
                <w:szCs w:val="22"/>
                <w:u w:val="single"/>
                <w:lang w:val="en-US"/>
              </w:rPr>
              <w:t>xxx</w:t>
            </w:r>
          </w:p>
        </w:tc>
      </w:tr>
    </w:tbl>
    <w:p w14:paraId="0066CA24" w14:textId="77777777" w:rsidR="00B07AD3" w:rsidRPr="00953054" w:rsidRDefault="00B07AD3" w:rsidP="00B07AD3">
      <w:pPr>
        <w:autoSpaceDE/>
        <w:autoSpaceDN/>
        <w:spacing w:line="360" w:lineRule="auto"/>
        <w:jc w:val="both"/>
        <w:rPr>
          <w:b/>
          <w:bCs/>
          <w:sz w:val="22"/>
          <w:szCs w:val="22"/>
          <w:lang w:eastAsia="en-GB"/>
        </w:rPr>
      </w:pPr>
    </w:p>
    <w:p w14:paraId="026565E1" w14:textId="77777777" w:rsidR="00B07AD3" w:rsidRPr="00953054" w:rsidRDefault="00B07AD3" w:rsidP="00B07AD3">
      <w:pPr>
        <w:autoSpaceDE/>
        <w:autoSpaceDN/>
        <w:jc w:val="both"/>
        <w:rPr>
          <w:b/>
          <w:bCs/>
          <w:sz w:val="22"/>
          <w:szCs w:val="22"/>
          <w:lang w:eastAsia="en-GB"/>
        </w:rPr>
      </w:pPr>
      <w:r w:rsidRPr="00953054">
        <w:rPr>
          <w:b/>
          <w:bCs/>
          <w:sz w:val="22"/>
          <w:szCs w:val="22"/>
          <w:lang w:eastAsia="en-GB"/>
        </w:rPr>
        <w:br w:type="page"/>
      </w:r>
    </w:p>
    <w:p w14:paraId="07020EF5" w14:textId="77777777" w:rsidR="00B07AD3" w:rsidRPr="00953054" w:rsidRDefault="00B07AD3" w:rsidP="00DF4B45">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lastRenderedPageBreak/>
        <w:t>Cash Generated from Operations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800"/>
        <w:gridCol w:w="2230"/>
      </w:tblGrid>
      <w:tr w:rsidR="00B07AD3" w:rsidRPr="00953054" w14:paraId="5068CE48" w14:textId="77777777" w:rsidTr="002122A0">
        <w:trPr>
          <w:trHeight w:val="340"/>
          <w:tblHeader/>
        </w:trPr>
        <w:tc>
          <w:tcPr>
            <w:tcW w:w="3765" w:type="pct"/>
            <w:shd w:val="clear" w:color="auto" w:fill="0070C0"/>
            <w:noWrap/>
            <w:hideMark/>
          </w:tcPr>
          <w:p w14:paraId="750480EA" w14:textId="77777777" w:rsidR="00B07AD3" w:rsidRPr="00953054" w:rsidRDefault="00B07AD3" w:rsidP="002122A0">
            <w:pPr>
              <w:autoSpaceDE/>
              <w:autoSpaceDN/>
              <w:spacing w:line="276" w:lineRule="auto"/>
              <w:jc w:val="both"/>
              <w:rPr>
                <w:b/>
                <w:bCs/>
                <w:sz w:val="22"/>
                <w:szCs w:val="22"/>
                <w:lang w:eastAsia="en-GB"/>
              </w:rPr>
            </w:pPr>
          </w:p>
        </w:tc>
        <w:tc>
          <w:tcPr>
            <w:tcW w:w="1235" w:type="pct"/>
            <w:shd w:val="clear" w:color="auto" w:fill="0070C0"/>
            <w:vAlign w:val="center"/>
          </w:tcPr>
          <w:p w14:paraId="48D28C9A" w14:textId="77777777" w:rsidR="00B07AD3" w:rsidRPr="00953054" w:rsidRDefault="00B07AD3" w:rsidP="005322A0">
            <w:pPr>
              <w:autoSpaceDE/>
              <w:autoSpaceDN/>
              <w:spacing w:line="276" w:lineRule="auto"/>
              <w:jc w:val="center"/>
              <w:rPr>
                <w:b/>
                <w:bCs/>
                <w:sz w:val="22"/>
                <w:szCs w:val="22"/>
                <w:lang w:val="en-US"/>
              </w:rPr>
            </w:pPr>
            <w:r w:rsidRPr="00953054">
              <w:rPr>
                <w:b/>
                <w:i/>
                <w:iCs/>
                <w:sz w:val="22"/>
                <w:szCs w:val="22"/>
                <w:lang w:val="en-US"/>
              </w:rPr>
              <w:t>Insert Current FY</w:t>
            </w:r>
          </w:p>
        </w:tc>
      </w:tr>
      <w:tr w:rsidR="00B07AD3" w:rsidRPr="00953054" w14:paraId="486C00B1" w14:textId="77777777" w:rsidTr="002122A0">
        <w:trPr>
          <w:trHeight w:val="340"/>
          <w:tblHeader/>
        </w:trPr>
        <w:tc>
          <w:tcPr>
            <w:tcW w:w="3765" w:type="pct"/>
            <w:shd w:val="clear" w:color="auto" w:fill="0070C0"/>
            <w:noWrap/>
            <w:hideMark/>
          </w:tcPr>
          <w:p w14:paraId="5FBE6DEE" w14:textId="77777777" w:rsidR="00B07AD3" w:rsidRPr="00953054" w:rsidRDefault="00B07AD3" w:rsidP="002122A0">
            <w:pPr>
              <w:autoSpaceDE/>
              <w:autoSpaceDN/>
              <w:spacing w:line="276" w:lineRule="auto"/>
              <w:jc w:val="both"/>
              <w:rPr>
                <w:b/>
                <w:bCs/>
                <w:sz w:val="22"/>
                <w:szCs w:val="22"/>
                <w:lang w:eastAsia="en-GB"/>
              </w:rPr>
            </w:pPr>
          </w:p>
        </w:tc>
        <w:tc>
          <w:tcPr>
            <w:tcW w:w="1235" w:type="pct"/>
            <w:shd w:val="clear" w:color="auto" w:fill="0070C0"/>
            <w:noWrap/>
            <w:vAlign w:val="bottom"/>
            <w:hideMark/>
          </w:tcPr>
          <w:p w14:paraId="278C3222" w14:textId="77777777" w:rsidR="00B07AD3" w:rsidRPr="00953054" w:rsidRDefault="00B07AD3" w:rsidP="005322A0">
            <w:pPr>
              <w:autoSpaceDE/>
              <w:autoSpaceDN/>
              <w:spacing w:line="276" w:lineRule="auto"/>
              <w:jc w:val="center"/>
              <w:rPr>
                <w:b/>
                <w:bCs/>
                <w:sz w:val="22"/>
                <w:szCs w:val="22"/>
                <w:lang w:val="en-US"/>
              </w:rPr>
            </w:pPr>
            <w:r w:rsidRPr="00953054">
              <w:rPr>
                <w:b/>
                <w:bCs/>
                <w:sz w:val="22"/>
                <w:szCs w:val="22"/>
                <w:lang w:val="en-US"/>
              </w:rPr>
              <w:t>Kshs</w:t>
            </w:r>
          </w:p>
        </w:tc>
      </w:tr>
      <w:tr w:rsidR="00B07AD3" w:rsidRPr="00953054" w14:paraId="044C1625" w14:textId="77777777" w:rsidTr="002122A0">
        <w:trPr>
          <w:trHeight w:val="340"/>
        </w:trPr>
        <w:tc>
          <w:tcPr>
            <w:tcW w:w="3765" w:type="pct"/>
            <w:shd w:val="clear" w:color="auto" w:fill="auto"/>
            <w:noWrap/>
            <w:vAlign w:val="bottom"/>
          </w:tcPr>
          <w:p w14:paraId="726364EF" w14:textId="4BAD4E07" w:rsidR="00B07AD3" w:rsidRPr="00953054" w:rsidRDefault="00B07AD3" w:rsidP="002122A0">
            <w:pPr>
              <w:autoSpaceDE/>
              <w:autoSpaceDN/>
              <w:spacing w:line="276" w:lineRule="auto"/>
              <w:jc w:val="both"/>
              <w:rPr>
                <w:b/>
                <w:bCs/>
                <w:sz w:val="22"/>
                <w:szCs w:val="22"/>
                <w:lang w:val="en-US"/>
              </w:rPr>
            </w:pPr>
            <w:r w:rsidRPr="00953054">
              <w:rPr>
                <w:b/>
                <w:bCs/>
                <w:sz w:val="22"/>
                <w:szCs w:val="22"/>
                <w:lang w:val="en-US"/>
              </w:rPr>
              <w:t>Surplus</w:t>
            </w:r>
            <w:r w:rsidR="00482CBF">
              <w:rPr>
                <w:b/>
                <w:bCs/>
                <w:sz w:val="22"/>
                <w:szCs w:val="22"/>
                <w:lang w:val="en-US"/>
              </w:rPr>
              <w:t>/Deficit</w:t>
            </w:r>
            <w:r w:rsidRPr="00953054">
              <w:rPr>
                <w:b/>
                <w:bCs/>
                <w:sz w:val="22"/>
                <w:szCs w:val="22"/>
                <w:lang w:val="en-US"/>
              </w:rPr>
              <w:t xml:space="preserve"> for the year before tax</w:t>
            </w:r>
          </w:p>
        </w:tc>
        <w:tc>
          <w:tcPr>
            <w:tcW w:w="1235" w:type="pct"/>
            <w:shd w:val="clear" w:color="auto" w:fill="auto"/>
            <w:noWrap/>
            <w:vAlign w:val="bottom"/>
          </w:tcPr>
          <w:p w14:paraId="6A240E79" w14:textId="77777777" w:rsidR="00B07AD3" w:rsidRPr="00953054" w:rsidRDefault="00B07AD3" w:rsidP="005322A0">
            <w:pPr>
              <w:autoSpaceDE/>
              <w:autoSpaceDN/>
              <w:spacing w:line="276" w:lineRule="auto"/>
              <w:jc w:val="center"/>
              <w:rPr>
                <w:b/>
                <w:sz w:val="22"/>
                <w:szCs w:val="22"/>
                <w:lang w:val="en-US"/>
              </w:rPr>
            </w:pPr>
            <w:r w:rsidRPr="00953054">
              <w:rPr>
                <w:b/>
                <w:sz w:val="22"/>
                <w:szCs w:val="22"/>
                <w:lang w:val="en-US"/>
              </w:rPr>
              <w:t>xxx</w:t>
            </w:r>
          </w:p>
        </w:tc>
      </w:tr>
      <w:tr w:rsidR="00B07AD3" w:rsidRPr="00953054" w14:paraId="53FF206B" w14:textId="77777777" w:rsidTr="002122A0">
        <w:trPr>
          <w:trHeight w:val="340"/>
        </w:trPr>
        <w:tc>
          <w:tcPr>
            <w:tcW w:w="3765" w:type="pct"/>
            <w:shd w:val="clear" w:color="auto" w:fill="auto"/>
            <w:noWrap/>
            <w:vAlign w:val="bottom"/>
            <w:hideMark/>
          </w:tcPr>
          <w:p w14:paraId="75FA4947" w14:textId="77777777" w:rsidR="00B07AD3" w:rsidRPr="00953054" w:rsidRDefault="00B07AD3" w:rsidP="002122A0">
            <w:pPr>
              <w:autoSpaceDE/>
              <w:autoSpaceDN/>
              <w:spacing w:line="276" w:lineRule="auto"/>
              <w:jc w:val="both"/>
              <w:rPr>
                <w:b/>
                <w:sz w:val="22"/>
                <w:szCs w:val="22"/>
                <w:lang w:eastAsia="en-GB"/>
              </w:rPr>
            </w:pPr>
            <w:r w:rsidRPr="00953054">
              <w:rPr>
                <w:b/>
                <w:sz w:val="22"/>
                <w:szCs w:val="22"/>
                <w:lang w:eastAsia="en-GB"/>
              </w:rPr>
              <w:t>Adjusted for:</w:t>
            </w:r>
          </w:p>
        </w:tc>
        <w:tc>
          <w:tcPr>
            <w:tcW w:w="1235" w:type="pct"/>
            <w:shd w:val="clear" w:color="auto" w:fill="auto"/>
            <w:noWrap/>
            <w:vAlign w:val="bottom"/>
            <w:hideMark/>
          </w:tcPr>
          <w:p w14:paraId="1DDA1FB5" w14:textId="77777777" w:rsidR="00B07AD3" w:rsidRPr="00953054" w:rsidRDefault="00B07AD3" w:rsidP="005322A0">
            <w:pPr>
              <w:autoSpaceDE/>
              <w:autoSpaceDN/>
              <w:spacing w:line="276" w:lineRule="auto"/>
              <w:jc w:val="center"/>
              <w:rPr>
                <w:sz w:val="22"/>
                <w:szCs w:val="22"/>
                <w:lang w:val="en-US"/>
              </w:rPr>
            </w:pPr>
          </w:p>
        </w:tc>
      </w:tr>
      <w:tr w:rsidR="00B07AD3" w:rsidRPr="00953054" w14:paraId="1AB25E68" w14:textId="77777777" w:rsidTr="002122A0">
        <w:trPr>
          <w:trHeight w:val="340"/>
        </w:trPr>
        <w:tc>
          <w:tcPr>
            <w:tcW w:w="3765" w:type="pct"/>
            <w:shd w:val="clear" w:color="auto" w:fill="auto"/>
            <w:noWrap/>
            <w:vAlign w:val="bottom"/>
            <w:hideMark/>
          </w:tcPr>
          <w:p w14:paraId="7D8B9584"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Depreciation</w:t>
            </w:r>
          </w:p>
        </w:tc>
        <w:tc>
          <w:tcPr>
            <w:tcW w:w="1235" w:type="pct"/>
            <w:shd w:val="clear" w:color="auto" w:fill="auto"/>
            <w:noWrap/>
            <w:vAlign w:val="bottom"/>
            <w:hideMark/>
          </w:tcPr>
          <w:p w14:paraId="6EF3D153"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070BF31C" w14:textId="77777777" w:rsidTr="002122A0">
        <w:trPr>
          <w:trHeight w:val="340"/>
        </w:trPr>
        <w:tc>
          <w:tcPr>
            <w:tcW w:w="3765" w:type="pct"/>
            <w:shd w:val="clear" w:color="auto" w:fill="auto"/>
            <w:noWrap/>
            <w:vAlign w:val="bottom"/>
            <w:hideMark/>
          </w:tcPr>
          <w:p w14:paraId="47DC7BFF"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Non-cash grants received</w:t>
            </w:r>
          </w:p>
        </w:tc>
        <w:tc>
          <w:tcPr>
            <w:tcW w:w="1235" w:type="pct"/>
            <w:shd w:val="clear" w:color="auto" w:fill="auto"/>
            <w:noWrap/>
            <w:vAlign w:val="bottom"/>
            <w:hideMark/>
          </w:tcPr>
          <w:p w14:paraId="708DB2A9"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292E4518" w14:textId="77777777" w:rsidTr="002122A0">
        <w:trPr>
          <w:trHeight w:val="340"/>
        </w:trPr>
        <w:tc>
          <w:tcPr>
            <w:tcW w:w="3765" w:type="pct"/>
            <w:shd w:val="clear" w:color="auto" w:fill="auto"/>
            <w:vAlign w:val="bottom"/>
            <w:hideMark/>
          </w:tcPr>
          <w:p w14:paraId="707A3A6F"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Contributed assets</w:t>
            </w:r>
          </w:p>
        </w:tc>
        <w:tc>
          <w:tcPr>
            <w:tcW w:w="1235" w:type="pct"/>
            <w:shd w:val="clear" w:color="auto" w:fill="auto"/>
            <w:noWrap/>
            <w:vAlign w:val="bottom"/>
            <w:hideMark/>
          </w:tcPr>
          <w:p w14:paraId="1C20962F"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3F95498B" w14:textId="77777777" w:rsidTr="002122A0">
        <w:trPr>
          <w:trHeight w:val="340"/>
        </w:trPr>
        <w:tc>
          <w:tcPr>
            <w:tcW w:w="3765" w:type="pct"/>
            <w:shd w:val="clear" w:color="auto" w:fill="auto"/>
            <w:vAlign w:val="bottom"/>
            <w:hideMark/>
          </w:tcPr>
          <w:p w14:paraId="6F1D7026"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Impairment</w:t>
            </w:r>
          </w:p>
        </w:tc>
        <w:tc>
          <w:tcPr>
            <w:tcW w:w="1235" w:type="pct"/>
            <w:shd w:val="clear" w:color="auto" w:fill="auto"/>
            <w:noWrap/>
            <w:vAlign w:val="bottom"/>
            <w:hideMark/>
          </w:tcPr>
          <w:p w14:paraId="5764581E"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665463D3" w14:textId="77777777" w:rsidTr="002122A0">
        <w:trPr>
          <w:trHeight w:val="340"/>
        </w:trPr>
        <w:tc>
          <w:tcPr>
            <w:tcW w:w="3765" w:type="pct"/>
            <w:shd w:val="clear" w:color="auto" w:fill="auto"/>
            <w:vAlign w:val="bottom"/>
            <w:hideMark/>
          </w:tcPr>
          <w:p w14:paraId="5D3340BF"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Gains and losses on disposal of assets</w:t>
            </w:r>
          </w:p>
        </w:tc>
        <w:tc>
          <w:tcPr>
            <w:tcW w:w="1235" w:type="pct"/>
            <w:shd w:val="clear" w:color="auto" w:fill="auto"/>
            <w:noWrap/>
            <w:vAlign w:val="bottom"/>
            <w:hideMark/>
          </w:tcPr>
          <w:p w14:paraId="1247C4C5"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196A6BE1" w14:textId="77777777" w:rsidTr="002122A0">
        <w:trPr>
          <w:trHeight w:val="340"/>
        </w:trPr>
        <w:tc>
          <w:tcPr>
            <w:tcW w:w="3765" w:type="pct"/>
            <w:shd w:val="clear" w:color="auto" w:fill="auto"/>
            <w:noWrap/>
            <w:vAlign w:val="bottom"/>
            <w:hideMark/>
          </w:tcPr>
          <w:p w14:paraId="4E868093"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Contribution to provisions</w:t>
            </w:r>
          </w:p>
        </w:tc>
        <w:tc>
          <w:tcPr>
            <w:tcW w:w="1235" w:type="pct"/>
            <w:shd w:val="clear" w:color="auto" w:fill="auto"/>
            <w:noWrap/>
            <w:vAlign w:val="bottom"/>
            <w:hideMark/>
          </w:tcPr>
          <w:p w14:paraId="18FF68F6"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0A694B53" w14:textId="77777777" w:rsidTr="002122A0">
        <w:trPr>
          <w:trHeight w:val="340"/>
        </w:trPr>
        <w:tc>
          <w:tcPr>
            <w:tcW w:w="3765" w:type="pct"/>
            <w:shd w:val="clear" w:color="auto" w:fill="auto"/>
            <w:noWrap/>
            <w:vAlign w:val="bottom"/>
            <w:hideMark/>
          </w:tcPr>
          <w:p w14:paraId="22B9474B"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Contribution to impairment allowance</w:t>
            </w:r>
          </w:p>
        </w:tc>
        <w:tc>
          <w:tcPr>
            <w:tcW w:w="1235" w:type="pct"/>
            <w:shd w:val="clear" w:color="auto" w:fill="auto"/>
            <w:noWrap/>
            <w:vAlign w:val="bottom"/>
            <w:hideMark/>
          </w:tcPr>
          <w:p w14:paraId="38F0D6B2"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7633DC92" w14:textId="77777777" w:rsidTr="002122A0">
        <w:trPr>
          <w:trHeight w:val="340"/>
        </w:trPr>
        <w:tc>
          <w:tcPr>
            <w:tcW w:w="3765" w:type="pct"/>
            <w:shd w:val="clear" w:color="auto" w:fill="auto"/>
            <w:noWrap/>
            <w:vAlign w:val="bottom"/>
            <w:hideMark/>
          </w:tcPr>
          <w:p w14:paraId="047B6EC5" w14:textId="77777777" w:rsidR="00B07AD3" w:rsidRPr="00953054" w:rsidRDefault="00B07AD3" w:rsidP="002122A0">
            <w:pPr>
              <w:autoSpaceDE/>
              <w:autoSpaceDN/>
              <w:spacing w:line="276" w:lineRule="auto"/>
              <w:jc w:val="both"/>
              <w:rPr>
                <w:b/>
                <w:sz w:val="22"/>
                <w:szCs w:val="22"/>
                <w:lang w:eastAsia="en-GB"/>
              </w:rPr>
            </w:pPr>
            <w:r w:rsidRPr="00953054">
              <w:rPr>
                <w:b/>
                <w:sz w:val="22"/>
                <w:szCs w:val="22"/>
                <w:lang w:eastAsia="en-GB"/>
              </w:rPr>
              <w:t>Working capital adjustments</w:t>
            </w:r>
          </w:p>
        </w:tc>
        <w:tc>
          <w:tcPr>
            <w:tcW w:w="1235" w:type="pct"/>
            <w:shd w:val="clear" w:color="auto" w:fill="auto"/>
            <w:noWrap/>
            <w:vAlign w:val="bottom"/>
            <w:hideMark/>
          </w:tcPr>
          <w:p w14:paraId="0E553736" w14:textId="77777777" w:rsidR="00B07AD3" w:rsidRPr="00953054" w:rsidRDefault="00B07AD3" w:rsidP="005322A0">
            <w:pPr>
              <w:autoSpaceDE/>
              <w:autoSpaceDN/>
              <w:spacing w:line="276" w:lineRule="auto"/>
              <w:jc w:val="center"/>
              <w:rPr>
                <w:sz w:val="22"/>
                <w:szCs w:val="22"/>
                <w:lang w:val="en-US"/>
              </w:rPr>
            </w:pPr>
          </w:p>
        </w:tc>
      </w:tr>
      <w:tr w:rsidR="00B07AD3" w:rsidRPr="00953054" w14:paraId="5B28D6E6" w14:textId="77777777" w:rsidTr="002122A0">
        <w:trPr>
          <w:trHeight w:val="340"/>
        </w:trPr>
        <w:tc>
          <w:tcPr>
            <w:tcW w:w="3765" w:type="pct"/>
            <w:shd w:val="clear" w:color="auto" w:fill="auto"/>
            <w:noWrap/>
            <w:vAlign w:val="bottom"/>
            <w:hideMark/>
          </w:tcPr>
          <w:p w14:paraId="3EA1B198"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Increase in inventory</w:t>
            </w:r>
          </w:p>
        </w:tc>
        <w:tc>
          <w:tcPr>
            <w:tcW w:w="1235" w:type="pct"/>
            <w:shd w:val="clear" w:color="auto" w:fill="auto"/>
            <w:noWrap/>
            <w:vAlign w:val="bottom"/>
            <w:hideMark/>
          </w:tcPr>
          <w:p w14:paraId="5C26E4EA" w14:textId="77777777" w:rsidR="00B07AD3" w:rsidRPr="00953054" w:rsidRDefault="00B07AD3" w:rsidP="005322A0">
            <w:pPr>
              <w:autoSpaceDE/>
              <w:autoSpaceDN/>
              <w:spacing w:line="276" w:lineRule="auto"/>
              <w:jc w:val="center"/>
              <w:rPr>
                <w:sz w:val="22"/>
                <w:szCs w:val="22"/>
                <w:lang w:eastAsia="en-GB"/>
              </w:rPr>
            </w:pPr>
            <w:r w:rsidRPr="00953054">
              <w:rPr>
                <w:sz w:val="22"/>
                <w:szCs w:val="22"/>
                <w:lang w:eastAsia="en-GB"/>
              </w:rPr>
              <w:t>(xxx)</w:t>
            </w:r>
          </w:p>
        </w:tc>
      </w:tr>
      <w:tr w:rsidR="00B07AD3" w:rsidRPr="00953054" w14:paraId="0E9E0EEE" w14:textId="77777777" w:rsidTr="002122A0">
        <w:trPr>
          <w:trHeight w:val="340"/>
        </w:trPr>
        <w:tc>
          <w:tcPr>
            <w:tcW w:w="3765" w:type="pct"/>
            <w:shd w:val="clear" w:color="auto" w:fill="auto"/>
            <w:noWrap/>
            <w:vAlign w:val="bottom"/>
            <w:hideMark/>
          </w:tcPr>
          <w:p w14:paraId="48C912FD"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Increase in receivables</w:t>
            </w:r>
          </w:p>
        </w:tc>
        <w:tc>
          <w:tcPr>
            <w:tcW w:w="1235" w:type="pct"/>
            <w:shd w:val="clear" w:color="auto" w:fill="auto"/>
            <w:noWrap/>
            <w:vAlign w:val="bottom"/>
            <w:hideMark/>
          </w:tcPr>
          <w:p w14:paraId="64EA6127" w14:textId="77777777" w:rsidR="00B07AD3" w:rsidRPr="00953054" w:rsidRDefault="00B07AD3" w:rsidP="005322A0">
            <w:pPr>
              <w:autoSpaceDE/>
              <w:autoSpaceDN/>
              <w:spacing w:line="276" w:lineRule="auto"/>
              <w:jc w:val="center"/>
              <w:rPr>
                <w:sz w:val="22"/>
                <w:szCs w:val="22"/>
                <w:lang w:eastAsia="en-GB"/>
              </w:rPr>
            </w:pPr>
            <w:r w:rsidRPr="00953054">
              <w:rPr>
                <w:sz w:val="22"/>
                <w:szCs w:val="22"/>
                <w:lang w:eastAsia="en-GB"/>
              </w:rPr>
              <w:t>(xxx)</w:t>
            </w:r>
          </w:p>
        </w:tc>
      </w:tr>
      <w:tr w:rsidR="00B07AD3" w:rsidRPr="00953054" w14:paraId="159FED05" w14:textId="77777777" w:rsidTr="002122A0">
        <w:trPr>
          <w:trHeight w:val="340"/>
        </w:trPr>
        <w:tc>
          <w:tcPr>
            <w:tcW w:w="3765" w:type="pct"/>
            <w:shd w:val="clear" w:color="auto" w:fill="auto"/>
            <w:noWrap/>
            <w:vAlign w:val="bottom"/>
            <w:hideMark/>
          </w:tcPr>
          <w:p w14:paraId="60AF7A4E"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Increase in deferred income</w:t>
            </w:r>
          </w:p>
        </w:tc>
        <w:tc>
          <w:tcPr>
            <w:tcW w:w="1235" w:type="pct"/>
            <w:shd w:val="clear" w:color="auto" w:fill="auto"/>
            <w:noWrap/>
            <w:vAlign w:val="bottom"/>
            <w:hideMark/>
          </w:tcPr>
          <w:p w14:paraId="46F3E4DE"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0002C13E" w14:textId="77777777" w:rsidTr="002122A0">
        <w:trPr>
          <w:trHeight w:val="340"/>
        </w:trPr>
        <w:tc>
          <w:tcPr>
            <w:tcW w:w="3765" w:type="pct"/>
            <w:shd w:val="clear" w:color="auto" w:fill="auto"/>
            <w:noWrap/>
            <w:vAlign w:val="bottom"/>
            <w:hideMark/>
          </w:tcPr>
          <w:p w14:paraId="3354A086"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Increase in payables</w:t>
            </w:r>
          </w:p>
        </w:tc>
        <w:tc>
          <w:tcPr>
            <w:tcW w:w="1235" w:type="pct"/>
            <w:shd w:val="clear" w:color="auto" w:fill="auto"/>
            <w:noWrap/>
            <w:vAlign w:val="bottom"/>
            <w:hideMark/>
          </w:tcPr>
          <w:p w14:paraId="509F0800"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3B7D8903" w14:textId="77777777" w:rsidTr="002122A0">
        <w:trPr>
          <w:trHeight w:val="340"/>
        </w:trPr>
        <w:tc>
          <w:tcPr>
            <w:tcW w:w="3765" w:type="pct"/>
            <w:shd w:val="clear" w:color="auto" w:fill="auto"/>
            <w:noWrap/>
            <w:vAlign w:val="bottom"/>
          </w:tcPr>
          <w:p w14:paraId="04BC27D1" w14:textId="77777777" w:rsidR="00B07AD3" w:rsidRPr="00953054" w:rsidRDefault="00B07AD3" w:rsidP="002122A0">
            <w:pPr>
              <w:autoSpaceDE/>
              <w:autoSpaceDN/>
              <w:spacing w:line="276" w:lineRule="auto"/>
              <w:jc w:val="both"/>
              <w:rPr>
                <w:sz w:val="22"/>
                <w:szCs w:val="22"/>
                <w:lang w:eastAsia="en-GB"/>
              </w:rPr>
            </w:pPr>
            <w:r w:rsidRPr="00953054">
              <w:rPr>
                <w:sz w:val="22"/>
                <w:szCs w:val="22"/>
                <w:lang w:eastAsia="en-GB"/>
              </w:rPr>
              <w:t>Increase in payments received in advance</w:t>
            </w:r>
          </w:p>
        </w:tc>
        <w:tc>
          <w:tcPr>
            <w:tcW w:w="1235" w:type="pct"/>
            <w:shd w:val="clear" w:color="auto" w:fill="auto"/>
            <w:noWrap/>
            <w:vAlign w:val="bottom"/>
          </w:tcPr>
          <w:p w14:paraId="41502A8F" w14:textId="77777777" w:rsidR="00B07AD3" w:rsidRPr="00953054" w:rsidRDefault="00B07AD3" w:rsidP="005322A0">
            <w:pPr>
              <w:autoSpaceDE/>
              <w:autoSpaceDN/>
              <w:spacing w:line="276" w:lineRule="auto"/>
              <w:jc w:val="center"/>
              <w:rPr>
                <w:sz w:val="22"/>
                <w:szCs w:val="22"/>
                <w:lang w:val="en-US"/>
              </w:rPr>
            </w:pPr>
            <w:r w:rsidRPr="00953054">
              <w:rPr>
                <w:sz w:val="22"/>
                <w:szCs w:val="22"/>
                <w:lang w:val="en-US"/>
              </w:rPr>
              <w:t>xxx</w:t>
            </w:r>
          </w:p>
        </w:tc>
      </w:tr>
      <w:tr w:rsidR="00B07AD3" w:rsidRPr="00953054" w14:paraId="7CC42F34" w14:textId="77777777" w:rsidTr="002122A0">
        <w:trPr>
          <w:trHeight w:val="340"/>
        </w:trPr>
        <w:tc>
          <w:tcPr>
            <w:tcW w:w="3765" w:type="pct"/>
            <w:shd w:val="clear" w:color="auto" w:fill="auto"/>
            <w:noWrap/>
            <w:vAlign w:val="bottom"/>
          </w:tcPr>
          <w:p w14:paraId="59FE0963" w14:textId="77777777" w:rsidR="00B07AD3" w:rsidRPr="00953054" w:rsidRDefault="00B07AD3" w:rsidP="002122A0">
            <w:pPr>
              <w:autoSpaceDE/>
              <w:autoSpaceDN/>
              <w:spacing w:line="276" w:lineRule="auto"/>
              <w:jc w:val="both"/>
              <w:rPr>
                <w:b/>
                <w:sz w:val="22"/>
                <w:szCs w:val="22"/>
                <w:lang w:eastAsia="en-GB"/>
              </w:rPr>
            </w:pPr>
            <w:r w:rsidRPr="00953054">
              <w:rPr>
                <w:b/>
                <w:sz w:val="22"/>
                <w:szCs w:val="22"/>
                <w:lang w:eastAsia="en-GB"/>
              </w:rPr>
              <w:t>Net cash flow from operating activities</w:t>
            </w:r>
          </w:p>
        </w:tc>
        <w:tc>
          <w:tcPr>
            <w:tcW w:w="1235" w:type="pct"/>
            <w:shd w:val="clear" w:color="auto" w:fill="auto"/>
            <w:noWrap/>
            <w:vAlign w:val="bottom"/>
          </w:tcPr>
          <w:p w14:paraId="01BAF7E1" w14:textId="77777777" w:rsidR="00B07AD3" w:rsidRPr="00953054" w:rsidRDefault="00B07AD3" w:rsidP="005322A0">
            <w:pPr>
              <w:autoSpaceDE/>
              <w:autoSpaceDN/>
              <w:spacing w:line="276" w:lineRule="auto"/>
              <w:jc w:val="center"/>
              <w:rPr>
                <w:b/>
                <w:sz w:val="22"/>
                <w:szCs w:val="22"/>
                <w:lang w:val="en-US"/>
              </w:rPr>
            </w:pPr>
            <w:r w:rsidRPr="00953054">
              <w:rPr>
                <w:b/>
                <w:sz w:val="22"/>
                <w:szCs w:val="22"/>
                <w:lang w:val="en-US"/>
              </w:rPr>
              <w:t>xxx</w:t>
            </w:r>
          </w:p>
        </w:tc>
      </w:tr>
    </w:tbl>
    <w:p w14:paraId="0D53CE24" w14:textId="77777777" w:rsidR="00B07AD3" w:rsidRPr="00953054" w:rsidRDefault="00B07AD3" w:rsidP="00B07AD3">
      <w:pPr>
        <w:autoSpaceDE/>
        <w:autoSpaceDN/>
        <w:spacing w:line="360" w:lineRule="auto"/>
        <w:jc w:val="both"/>
        <w:rPr>
          <w:bCs/>
          <w:i/>
          <w:sz w:val="22"/>
          <w:szCs w:val="22"/>
        </w:rPr>
      </w:pPr>
      <w:r w:rsidRPr="00953054">
        <w:rPr>
          <w:bCs/>
          <w:i/>
          <w:sz w:val="22"/>
          <w:szCs w:val="22"/>
        </w:rPr>
        <w:t>(The total of this statement should tie to the cash flow section on net cash flows from/ used in operations)</w:t>
      </w:r>
    </w:p>
    <w:p w14:paraId="6317E2DD" w14:textId="77777777" w:rsidR="00B07AD3" w:rsidRPr="00953054" w:rsidRDefault="00B07AD3" w:rsidP="00A267C5">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Financial Risk Management</w:t>
      </w:r>
    </w:p>
    <w:p w14:paraId="2667236F" w14:textId="48542878" w:rsidR="00B07AD3" w:rsidRPr="00953054" w:rsidRDefault="00B07AD3" w:rsidP="00B07AD3">
      <w:pPr>
        <w:tabs>
          <w:tab w:val="left" w:pos="720"/>
          <w:tab w:val="left" w:pos="1260"/>
          <w:tab w:val="decimal" w:pos="5220"/>
          <w:tab w:val="decimal" w:pos="7200"/>
          <w:tab w:val="decimal" w:pos="8640"/>
        </w:tabs>
        <w:spacing w:line="360" w:lineRule="auto"/>
        <w:jc w:val="both"/>
        <w:rPr>
          <w:sz w:val="22"/>
          <w:szCs w:val="22"/>
        </w:rPr>
      </w:pPr>
      <w:r w:rsidRPr="00953054">
        <w:rPr>
          <w:sz w:val="22"/>
          <w:szCs w:val="22"/>
        </w:rPr>
        <w:t xml:space="preserve">The </w:t>
      </w:r>
      <w:r w:rsidR="66DEF72D" w:rsidRPr="3119D96B">
        <w:rPr>
          <w:sz w:val="22"/>
          <w:szCs w:val="22"/>
        </w:rPr>
        <w:t>Count</w:t>
      </w:r>
      <w:r w:rsidRPr="3119D96B">
        <w:rPr>
          <w:sz w:val="22"/>
          <w:szCs w:val="22"/>
        </w:rPr>
        <w:t>y’s</w:t>
      </w:r>
      <w:r w:rsidRPr="00953054">
        <w:rPr>
          <w:sz w:val="22"/>
          <w:szCs w:val="22"/>
        </w:rPr>
        <w:t xml:space="preserve"> activities expose it to a variety of financial risks including credit and liquidity risks and effects of changes in foreign currency. The </w:t>
      </w:r>
      <w:r w:rsidR="588F744E" w:rsidRPr="3119D96B">
        <w:rPr>
          <w:sz w:val="22"/>
          <w:szCs w:val="22"/>
        </w:rPr>
        <w:t>Coun</w:t>
      </w:r>
      <w:r w:rsidRPr="3119D96B">
        <w:rPr>
          <w:sz w:val="22"/>
          <w:szCs w:val="22"/>
        </w:rPr>
        <w:t>ty’s</w:t>
      </w:r>
      <w:r w:rsidRPr="00953054">
        <w:rPr>
          <w:sz w:val="22"/>
          <w:szCs w:val="22"/>
        </w:rPr>
        <w:t xml:space="preserve"> overall risk management programme focuses on unpredictability of changes in the business environment and seeks to minimise the potential adverse effect of such risks on its performance by setting acceptable levels of risk. The </w:t>
      </w:r>
      <w:r w:rsidR="5DBEB3EB" w:rsidRPr="24F42ACF">
        <w:rPr>
          <w:sz w:val="22"/>
          <w:szCs w:val="22"/>
        </w:rPr>
        <w:t>Count</w:t>
      </w:r>
      <w:r w:rsidRPr="24F42ACF">
        <w:rPr>
          <w:sz w:val="22"/>
          <w:szCs w:val="22"/>
        </w:rPr>
        <w:t>y</w:t>
      </w:r>
      <w:r w:rsidRPr="00953054">
        <w:rPr>
          <w:sz w:val="22"/>
          <w:szCs w:val="22"/>
        </w:rPr>
        <w:t xml:space="preserve"> does not hedge any risks and has in place policies to ensure that credit is only extended to customers with an established credit history.</w:t>
      </w:r>
    </w:p>
    <w:p w14:paraId="5DC7296C" w14:textId="79C0A436" w:rsidR="00B07AD3" w:rsidRPr="00953054" w:rsidRDefault="00B07AD3" w:rsidP="00B07AD3">
      <w:pPr>
        <w:pStyle w:val="CommentText"/>
        <w:tabs>
          <w:tab w:val="left" w:pos="720"/>
          <w:tab w:val="left" w:pos="1440"/>
          <w:tab w:val="decimal" w:pos="7200"/>
          <w:tab w:val="decimal" w:pos="8640"/>
        </w:tabs>
        <w:spacing w:line="360" w:lineRule="auto"/>
        <w:jc w:val="both"/>
        <w:rPr>
          <w:sz w:val="22"/>
          <w:szCs w:val="22"/>
        </w:rPr>
      </w:pPr>
      <w:r w:rsidRPr="632159E5">
        <w:rPr>
          <w:sz w:val="22"/>
          <w:szCs w:val="22"/>
        </w:rPr>
        <w:t>The</w:t>
      </w:r>
      <w:r w:rsidR="3E16A246" w:rsidRPr="632159E5">
        <w:rPr>
          <w:sz w:val="22"/>
          <w:szCs w:val="22"/>
        </w:rPr>
        <w:t xml:space="preserve"> County</w:t>
      </w:r>
      <w:r w:rsidRPr="632159E5">
        <w:rPr>
          <w:sz w:val="22"/>
          <w:szCs w:val="22"/>
        </w:rPr>
        <w:t>’s</w:t>
      </w:r>
      <w:r w:rsidRPr="00953054">
        <w:rPr>
          <w:sz w:val="22"/>
          <w:szCs w:val="22"/>
        </w:rPr>
        <w:t xml:space="preserve"> financial risk management objectives and policies are detailed below:</w:t>
      </w:r>
    </w:p>
    <w:p w14:paraId="3C8CF4BE" w14:textId="77777777" w:rsidR="00B07AD3" w:rsidRPr="00953054" w:rsidRDefault="00B07AD3" w:rsidP="00B07AD3">
      <w:pPr>
        <w:pStyle w:val="CommentText"/>
        <w:tabs>
          <w:tab w:val="left" w:pos="720"/>
          <w:tab w:val="left" w:pos="1440"/>
          <w:tab w:val="decimal" w:pos="7200"/>
          <w:tab w:val="decimal" w:pos="8640"/>
        </w:tabs>
        <w:spacing w:line="360" w:lineRule="auto"/>
        <w:jc w:val="both"/>
        <w:rPr>
          <w:sz w:val="22"/>
          <w:szCs w:val="22"/>
        </w:rPr>
      </w:pPr>
    </w:p>
    <w:p w14:paraId="0695F511" w14:textId="77777777" w:rsidR="00B07AD3" w:rsidRPr="00953054" w:rsidRDefault="00B07AD3" w:rsidP="00AD5B89">
      <w:pPr>
        <w:pStyle w:val="ListParagraph"/>
        <w:numPr>
          <w:ilvl w:val="1"/>
          <w:numId w:val="34"/>
        </w:numPr>
        <w:tabs>
          <w:tab w:val="left" w:pos="900"/>
        </w:tabs>
        <w:spacing w:line="360" w:lineRule="auto"/>
        <w:ind w:hanging="1517"/>
        <w:jc w:val="both"/>
        <w:rPr>
          <w:b/>
          <w:sz w:val="22"/>
          <w:szCs w:val="22"/>
        </w:rPr>
      </w:pPr>
      <w:r w:rsidRPr="00953054">
        <w:rPr>
          <w:b/>
          <w:sz w:val="22"/>
          <w:szCs w:val="22"/>
        </w:rPr>
        <w:t>Credit risk</w:t>
      </w:r>
    </w:p>
    <w:p w14:paraId="41E75110" w14:textId="51B12BD5" w:rsidR="00B07AD3" w:rsidRPr="00953054" w:rsidRDefault="00B07AD3" w:rsidP="00B07AD3">
      <w:pPr>
        <w:pStyle w:val="CommentText"/>
        <w:tabs>
          <w:tab w:val="left" w:pos="1440"/>
          <w:tab w:val="decimal" w:pos="7200"/>
          <w:tab w:val="decimal" w:pos="8640"/>
        </w:tabs>
        <w:spacing w:line="360" w:lineRule="auto"/>
        <w:jc w:val="both"/>
        <w:rPr>
          <w:sz w:val="22"/>
          <w:szCs w:val="22"/>
        </w:rPr>
      </w:pPr>
      <w:r w:rsidRPr="00953054">
        <w:rPr>
          <w:sz w:val="22"/>
          <w:szCs w:val="22"/>
        </w:rPr>
        <w:t xml:space="preserve">The </w:t>
      </w:r>
      <w:r w:rsidR="19112D5D" w:rsidRPr="00953054">
        <w:rPr>
          <w:sz w:val="22"/>
          <w:szCs w:val="22"/>
        </w:rPr>
        <w:t>Count</w:t>
      </w:r>
      <w:r w:rsidRPr="00953054">
        <w:rPr>
          <w:sz w:val="22"/>
          <w:szCs w:val="22"/>
        </w:rPr>
        <w:t>y has exposure to credit risk, which is the risk that a counterparty will be unable to pay amounts in full when due. Credit risk arises from cash and cash equivalents, and deposits with banks, as well as trade and other receivables and available-for-sale financial investments. Management assesses the credit quality of each customer, taking into account its financial position, past experience and other factors. Individual risk limits are set based on internal or external assessment in accordance with limits set by the directors. The amounts presented in the statement of financial position</w:t>
      </w:r>
      <w:r w:rsidRPr="00953054">
        <w:rPr>
          <w:snapToGrid w:val="0"/>
          <w:sz w:val="22"/>
          <w:szCs w:val="22"/>
        </w:rPr>
        <w:t xml:space="preserve"> are net of allowances for doubtful receivables, estimated by the Entity’s management based on prior experience and their assessment of the current economic environment.</w:t>
      </w:r>
    </w:p>
    <w:p w14:paraId="621D9C04" w14:textId="77777777" w:rsidR="00B07AD3" w:rsidRPr="00953054" w:rsidRDefault="00B07AD3" w:rsidP="00B07AD3">
      <w:pPr>
        <w:autoSpaceDE/>
        <w:autoSpaceDN/>
        <w:jc w:val="both"/>
        <w:rPr>
          <w:sz w:val="22"/>
          <w:szCs w:val="22"/>
        </w:rPr>
      </w:pPr>
    </w:p>
    <w:p w14:paraId="24F7310D" w14:textId="77777777" w:rsidR="00B07AD3" w:rsidRPr="00953054" w:rsidRDefault="00B07AD3" w:rsidP="00B07AD3">
      <w:pPr>
        <w:tabs>
          <w:tab w:val="left" w:pos="720"/>
          <w:tab w:val="decimal" w:pos="5220"/>
          <w:tab w:val="decimal" w:pos="7200"/>
          <w:tab w:val="decimal" w:pos="8640"/>
        </w:tabs>
        <w:spacing w:line="360" w:lineRule="auto"/>
        <w:jc w:val="both"/>
        <w:rPr>
          <w:sz w:val="22"/>
          <w:szCs w:val="22"/>
        </w:rPr>
      </w:pPr>
      <w:r w:rsidRPr="00953054">
        <w:rPr>
          <w:snapToGrid w:val="0"/>
          <w:sz w:val="22"/>
          <w:szCs w:val="22"/>
        </w:rPr>
        <w:t>The carrying amount of financial assets recorded in the financial statements representing the Entity’s maximum exposure to credit risk without taking account of the value of any collateral obtained is made up as follows: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230"/>
        <w:gridCol w:w="1450"/>
        <w:gridCol w:w="1450"/>
        <w:gridCol w:w="1450"/>
        <w:gridCol w:w="1450"/>
      </w:tblGrid>
      <w:tr w:rsidR="00B07AD3" w:rsidRPr="00953054" w14:paraId="2E9EC12C" w14:textId="77777777" w:rsidTr="002122A0">
        <w:trPr>
          <w:trHeight w:val="340"/>
        </w:trPr>
        <w:tc>
          <w:tcPr>
            <w:tcW w:w="1788" w:type="pct"/>
            <w:shd w:val="clear" w:color="auto" w:fill="0070C0"/>
            <w:vAlign w:val="bottom"/>
            <w:hideMark/>
          </w:tcPr>
          <w:p w14:paraId="3A219345" w14:textId="77777777" w:rsidR="00B07AD3" w:rsidRPr="00953054" w:rsidRDefault="00B07AD3" w:rsidP="002122A0">
            <w:pPr>
              <w:spacing w:line="276" w:lineRule="auto"/>
              <w:jc w:val="both"/>
              <w:rPr>
                <w:sz w:val="22"/>
                <w:szCs w:val="22"/>
              </w:rPr>
            </w:pPr>
          </w:p>
        </w:tc>
        <w:tc>
          <w:tcPr>
            <w:tcW w:w="803" w:type="pct"/>
            <w:shd w:val="clear" w:color="auto" w:fill="0070C0"/>
            <w:vAlign w:val="center"/>
          </w:tcPr>
          <w:p w14:paraId="351B85D9" w14:textId="77777777" w:rsidR="00B07AD3" w:rsidRPr="00953054" w:rsidRDefault="00B07AD3" w:rsidP="00CF7F24">
            <w:pPr>
              <w:spacing w:line="276" w:lineRule="auto"/>
              <w:jc w:val="center"/>
              <w:rPr>
                <w:b/>
                <w:sz w:val="22"/>
                <w:szCs w:val="22"/>
              </w:rPr>
            </w:pPr>
            <w:r w:rsidRPr="00953054">
              <w:rPr>
                <w:b/>
                <w:sz w:val="22"/>
                <w:szCs w:val="22"/>
              </w:rPr>
              <w:t>Total amount</w:t>
            </w:r>
          </w:p>
        </w:tc>
        <w:tc>
          <w:tcPr>
            <w:tcW w:w="803" w:type="pct"/>
            <w:shd w:val="clear" w:color="auto" w:fill="0070C0"/>
            <w:vAlign w:val="center"/>
            <w:hideMark/>
          </w:tcPr>
          <w:p w14:paraId="7BEAB01E" w14:textId="77777777" w:rsidR="00B07AD3" w:rsidRPr="00953054" w:rsidRDefault="00B07AD3" w:rsidP="00CF7F24">
            <w:pPr>
              <w:spacing w:line="276" w:lineRule="auto"/>
              <w:jc w:val="center"/>
              <w:rPr>
                <w:b/>
                <w:sz w:val="22"/>
                <w:szCs w:val="22"/>
              </w:rPr>
            </w:pPr>
            <w:r w:rsidRPr="00953054">
              <w:rPr>
                <w:b/>
                <w:sz w:val="22"/>
                <w:szCs w:val="22"/>
              </w:rPr>
              <w:t>Fully performing</w:t>
            </w:r>
          </w:p>
          <w:p w14:paraId="75736A61" w14:textId="77777777" w:rsidR="00B07AD3" w:rsidRPr="00953054" w:rsidRDefault="00B07AD3" w:rsidP="00CF7F24">
            <w:pPr>
              <w:spacing w:line="276" w:lineRule="auto"/>
              <w:jc w:val="center"/>
              <w:rPr>
                <w:b/>
                <w:sz w:val="22"/>
                <w:szCs w:val="22"/>
              </w:rPr>
            </w:pPr>
          </w:p>
        </w:tc>
        <w:tc>
          <w:tcPr>
            <w:tcW w:w="803" w:type="pct"/>
            <w:shd w:val="clear" w:color="auto" w:fill="0070C0"/>
            <w:vAlign w:val="center"/>
            <w:hideMark/>
          </w:tcPr>
          <w:p w14:paraId="67C4F243" w14:textId="77777777" w:rsidR="00B07AD3" w:rsidRPr="00953054" w:rsidRDefault="00B07AD3" w:rsidP="00CF7F24">
            <w:pPr>
              <w:spacing w:line="276" w:lineRule="auto"/>
              <w:jc w:val="center"/>
              <w:rPr>
                <w:b/>
                <w:sz w:val="22"/>
                <w:szCs w:val="22"/>
              </w:rPr>
            </w:pPr>
            <w:r w:rsidRPr="00953054">
              <w:rPr>
                <w:b/>
                <w:sz w:val="22"/>
                <w:szCs w:val="22"/>
              </w:rPr>
              <w:t>Past due</w:t>
            </w:r>
          </w:p>
          <w:p w14:paraId="098EEB41" w14:textId="77777777" w:rsidR="00B07AD3" w:rsidRPr="00953054" w:rsidRDefault="00B07AD3" w:rsidP="00CF7F24">
            <w:pPr>
              <w:spacing w:line="276" w:lineRule="auto"/>
              <w:jc w:val="center"/>
              <w:rPr>
                <w:b/>
                <w:sz w:val="22"/>
                <w:szCs w:val="22"/>
              </w:rPr>
            </w:pPr>
          </w:p>
        </w:tc>
        <w:tc>
          <w:tcPr>
            <w:tcW w:w="803" w:type="pct"/>
            <w:shd w:val="clear" w:color="auto" w:fill="0070C0"/>
            <w:vAlign w:val="center"/>
            <w:hideMark/>
          </w:tcPr>
          <w:p w14:paraId="4AE3DA34" w14:textId="77777777" w:rsidR="00B07AD3" w:rsidRPr="00953054" w:rsidRDefault="00B07AD3" w:rsidP="00CF7F24">
            <w:pPr>
              <w:spacing w:line="276" w:lineRule="auto"/>
              <w:jc w:val="center"/>
              <w:rPr>
                <w:b/>
                <w:sz w:val="22"/>
                <w:szCs w:val="22"/>
              </w:rPr>
            </w:pPr>
            <w:r w:rsidRPr="00953054">
              <w:rPr>
                <w:b/>
                <w:sz w:val="22"/>
                <w:szCs w:val="22"/>
              </w:rPr>
              <w:t>Impaired</w:t>
            </w:r>
          </w:p>
          <w:p w14:paraId="2236E292" w14:textId="77777777" w:rsidR="00B07AD3" w:rsidRPr="00953054" w:rsidRDefault="00B07AD3" w:rsidP="00CF7F24">
            <w:pPr>
              <w:spacing w:line="276" w:lineRule="auto"/>
              <w:jc w:val="center"/>
              <w:rPr>
                <w:b/>
                <w:sz w:val="22"/>
                <w:szCs w:val="22"/>
              </w:rPr>
            </w:pPr>
          </w:p>
        </w:tc>
      </w:tr>
      <w:tr w:rsidR="00B07AD3" w:rsidRPr="00953054" w14:paraId="38E039AC" w14:textId="77777777" w:rsidTr="002122A0">
        <w:trPr>
          <w:trHeight w:val="340"/>
        </w:trPr>
        <w:tc>
          <w:tcPr>
            <w:tcW w:w="1788" w:type="pct"/>
            <w:shd w:val="clear" w:color="auto" w:fill="0070C0"/>
            <w:noWrap/>
            <w:vAlign w:val="bottom"/>
            <w:hideMark/>
          </w:tcPr>
          <w:p w14:paraId="1B658F6D" w14:textId="77777777" w:rsidR="00B07AD3" w:rsidRPr="00953054" w:rsidRDefault="00B07AD3" w:rsidP="002122A0">
            <w:pPr>
              <w:spacing w:line="276" w:lineRule="auto"/>
              <w:jc w:val="both"/>
              <w:rPr>
                <w:b/>
                <w:sz w:val="22"/>
                <w:szCs w:val="22"/>
              </w:rPr>
            </w:pPr>
          </w:p>
        </w:tc>
        <w:tc>
          <w:tcPr>
            <w:tcW w:w="803" w:type="pct"/>
            <w:shd w:val="clear" w:color="auto" w:fill="0070C0"/>
            <w:vAlign w:val="center"/>
          </w:tcPr>
          <w:p w14:paraId="223C054B" w14:textId="77777777" w:rsidR="00B07AD3" w:rsidRPr="00953054" w:rsidRDefault="00B07AD3" w:rsidP="00CF7F24">
            <w:pPr>
              <w:spacing w:line="276" w:lineRule="auto"/>
              <w:jc w:val="center"/>
              <w:rPr>
                <w:sz w:val="22"/>
                <w:szCs w:val="22"/>
              </w:rPr>
            </w:pPr>
            <w:r w:rsidRPr="00953054">
              <w:rPr>
                <w:b/>
                <w:sz w:val="22"/>
                <w:szCs w:val="22"/>
              </w:rPr>
              <w:t>Kshs</w:t>
            </w:r>
          </w:p>
        </w:tc>
        <w:tc>
          <w:tcPr>
            <w:tcW w:w="803" w:type="pct"/>
            <w:shd w:val="clear" w:color="auto" w:fill="0070C0"/>
            <w:vAlign w:val="center"/>
            <w:hideMark/>
          </w:tcPr>
          <w:p w14:paraId="73A3C6AA" w14:textId="77777777" w:rsidR="00B07AD3" w:rsidRPr="00953054" w:rsidRDefault="00B07AD3" w:rsidP="00CF7F24">
            <w:pPr>
              <w:spacing w:line="276" w:lineRule="auto"/>
              <w:jc w:val="center"/>
              <w:rPr>
                <w:sz w:val="22"/>
                <w:szCs w:val="22"/>
              </w:rPr>
            </w:pPr>
            <w:r w:rsidRPr="00953054">
              <w:rPr>
                <w:b/>
                <w:sz w:val="22"/>
                <w:szCs w:val="22"/>
              </w:rPr>
              <w:t>Kshs</w:t>
            </w:r>
          </w:p>
        </w:tc>
        <w:tc>
          <w:tcPr>
            <w:tcW w:w="803" w:type="pct"/>
            <w:shd w:val="clear" w:color="auto" w:fill="0070C0"/>
            <w:vAlign w:val="center"/>
            <w:hideMark/>
          </w:tcPr>
          <w:p w14:paraId="6D095F57" w14:textId="77777777" w:rsidR="00B07AD3" w:rsidRPr="00953054" w:rsidRDefault="00B07AD3" w:rsidP="00CF7F24">
            <w:pPr>
              <w:spacing w:line="276" w:lineRule="auto"/>
              <w:jc w:val="center"/>
              <w:rPr>
                <w:sz w:val="22"/>
                <w:szCs w:val="22"/>
              </w:rPr>
            </w:pPr>
            <w:r w:rsidRPr="00953054">
              <w:rPr>
                <w:b/>
                <w:sz w:val="22"/>
                <w:szCs w:val="22"/>
              </w:rPr>
              <w:t>Kshs</w:t>
            </w:r>
          </w:p>
        </w:tc>
        <w:tc>
          <w:tcPr>
            <w:tcW w:w="803" w:type="pct"/>
            <w:shd w:val="clear" w:color="auto" w:fill="0070C0"/>
            <w:vAlign w:val="center"/>
            <w:hideMark/>
          </w:tcPr>
          <w:p w14:paraId="1B9B88EA" w14:textId="77777777" w:rsidR="00B07AD3" w:rsidRPr="00953054" w:rsidRDefault="00B07AD3" w:rsidP="00CF7F24">
            <w:pPr>
              <w:spacing w:line="276" w:lineRule="auto"/>
              <w:jc w:val="center"/>
              <w:rPr>
                <w:sz w:val="22"/>
                <w:szCs w:val="22"/>
              </w:rPr>
            </w:pPr>
            <w:r w:rsidRPr="00953054">
              <w:rPr>
                <w:b/>
                <w:sz w:val="22"/>
                <w:szCs w:val="22"/>
              </w:rPr>
              <w:t>Kshs</w:t>
            </w:r>
          </w:p>
        </w:tc>
      </w:tr>
      <w:tr w:rsidR="00B07AD3" w:rsidRPr="00953054" w14:paraId="688C3B8A" w14:textId="77777777" w:rsidTr="002122A0">
        <w:trPr>
          <w:trHeight w:val="340"/>
        </w:trPr>
        <w:tc>
          <w:tcPr>
            <w:tcW w:w="1788" w:type="pct"/>
            <w:shd w:val="clear" w:color="auto" w:fill="auto"/>
            <w:noWrap/>
            <w:vAlign w:val="bottom"/>
            <w:hideMark/>
          </w:tcPr>
          <w:p w14:paraId="0D114BF6" w14:textId="77777777" w:rsidR="00B07AD3" w:rsidRPr="00953054" w:rsidRDefault="00B07AD3" w:rsidP="002122A0">
            <w:pPr>
              <w:spacing w:line="276" w:lineRule="auto"/>
              <w:jc w:val="both"/>
              <w:rPr>
                <w:sz w:val="22"/>
                <w:szCs w:val="22"/>
              </w:rPr>
            </w:pPr>
            <w:r w:rsidRPr="00953054">
              <w:rPr>
                <w:b/>
                <w:sz w:val="22"/>
                <w:szCs w:val="22"/>
              </w:rPr>
              <w:t>As at 30 June 20xx</w:t>
            </w:r>
          </w:p>
        </w:tc>
        <w:tc>
          <w:tcPr>
            <w:tcW w:w="803" w:type="pct"/>
            <w:vAlign w:val="center"/>
          </w:tcPr>
          <w:p w14:paraId="6B9BD2FD" w14:textId="77777777" w:rsidR="00B07AD3" w:rsidRPr="00953054" w:rsidRDefault="00B07AD3" w:rsidP="00CF7F24">
            <w:pPr>
              <w:spacing w:line="276" w:lineRule="auto"/>
              <w:jc w:val="center"/>
              <w:rPr>
                <w:sz w:val="22"/>
                <w:szCs w:val="22"/>
              </w:rPr>
            </w:pPr>
          </w:p>
        </w:tc>
        <w:tc>
          <w:tcPr>
            <w:tcW w:w="803" w:type="pct"/>
            <w:shd w:val="clear" w:color="auto" w:fill="auto"/>
            <w:vAlign w:val="center"/>
            <w:hideMark/>
          </w:tcPr>
          <w:p w14:paraId="53FA1DB5" w14:textId="77777777" w:rsidR="00B07AD3" w:rsidRPr="00953054" w:rsidRDefault="00B07AD3" w:rsidP="00CF7F24">
            <w:pPr>
              <w:spacing w:line="276" w:lineRule="auto"/>
              <w:jc w:val="center"/>
              <w:rPr>
                <w:sz w:val="22"/>
                <w:szCs w:val="22"/>
              </w:rPr>
            </w:pPr>
          </w:p>
        </w:tc>
        <w:tc>
          <w:tcPr>
            <w:tcW w:w="803" w:type="pct"/>
            <w:shd w:val="clear" w:color="auto" w:fill="auto"/>
            <w:vAlign w:val="center"/>
            <w:hideMark/>
          </w:tcPr>
          <w:p w14:paraId="3D5294E0" w14:textId="77777777" w:rsidR="00B07AD3" w:rsidRPr="00953054" w:rsidRDefault="00B07AD3" w:rsidP="00CF7F24">
            <w:pPr>
              <w:spacing w:line="276" w:lineRule="auto"/>
              <w:jc w:val="center"/>
              <w:rPr>
                <w:sz w:val="22"/>
                <w:szCs w:val="22"/>
              </w:rPr>
            </w:pPr>
          </w:p>
        </w:tc>
        <w:tc>
          <w:tcPr>
            <w:tcW w:w="803" w:type="pct"/>
            <w:shd w:val="clear" w:color="auto" w:fill="auto"/>
            <w:vAlign w:val="center"/>
            <w:hideMark/>
          </w:tcPr>
          <w:p w14:paraId="24263356" w14:textId="77777777" w:rsidR="00B07AD3" w:rsidRPr="00953054" w:rsidRDefault="00B07AD3" w:rsidP="00CF7F24">
            <w:pPr>
              <w:spacing w:line="276" w:lineRule="auto"/>
              <w:jc w:val="center"/>
              <w:rPr>
                <w:sz w:val="22"/>
                <w:szCs w:val="22"/>
              </w:rPr>
            </w:pPr>
          </w:p>
        </w:tc>
      </w:tr>
      <w:tr w:rsidR="00B07AD3" w:rsidRPr="00953054" w14:paraId="24822CB1" w14:textId="77777777" w:rsidTr="002122A0">
        <w:trPr>
          <w:trHeight w:val="340"/>
        </w:trPr>
        <w:tc>
          <w:tcPr>
            <w:tcW w:w="1788" w:type="pct"/>
            <w:shd w:val="clear" w:color="auto" w:fill="auto"/>
            <w:vAlign w:val="bottom"/>
            <w:hideMark/>
          </w:tcPr>
          <w:p w14:paraId="66D4FA0B" w14:textId="77777777" w:rsidR="00B07AD3" w:rsidRPr="00953054" w:rsidRDefault="00B07AD3" w:rsidP="002122A0">
            <w:pPr>
              <w:spacing w:line="276" w:lineRule="auto"/>
              <w:jc w:val="both"/>
              <w:rPr>
                <w:sz w:val="22"/>
                <w:szCs w:val="22"/>
              </w:rPr>
            </w:pPr>
            <w:r w:rsidRPr="00953054">
              <w:rPr>
                <w:sz w:val="22"/>
                <w:szCs w:val="22"/>
              </w:rPr>
              <w:t>Receivables from exchange transactions</w:t>
            </w:r>
          </w:p>
        </w:tc>
        <w:tc>
          <w:tcPr>
            <w:tcW w:w="803" w:type="pct"/>
            <w:vAlign w:val="center"/>
          </w:tcPr>
          <w:p w14:paraId="13895AD4" w14:textId="77777777" w:rsidR="00B07AD3" w:rsidRPr="00953054" w:rsidRDefault="00B07AD3" w:rsidP="00CF7F24">
            <w:pPr>
              <w:spacing w:line="276" w:lineRule="auto"/>
              <w:jc w:val="center"/>
              <w:rPr>
                <w:sz w:val="22"/>
                <w:szCs w:val="22"/>
              </w:rPr>
            </w:pPr>
            <w:r w:rsidRPr="00953054">
              <w:rPr>
                <w:sz w:val="22"/>
                <w:szCs w:val="22"/>
              </w:rPr>
              <w:t>xxx</w:t>
            </w:r>
          </w:p>
        </w:tc>
        <w:tc>
          <w:tcPr>
            <w:tcW w:w="803" w:type="pct"/>
            <w:shd w:val="clear" w:color="auto" w:fill="auto"/>
            <w:vAlign w:val="center"/>
          </w:tcPr>
          <w:p w14:paraId="176E40E6" w14:textId="77777777" w:rsidR="00B07AD3" w:rsidRPr="00953054" w:rsidRDefault="00B07AD3" w:rsidP="00CF7F24">
            <w:pPr>
              <w:spacing w:line="276" w:lineRule="auto"/>
              <w:jc w:val="center"/>
              <w:rPr>
                <w:sz w:val="22"/>
                <w:szCs w:val="22"/>
              </w:rPr>
            </w:pPr>
            <w:r w:rsidRPr="00953054">
              <w:rPr>
                <w:sz w:val="22"/>
                <w:szCs w:val="22"/>
              </w:rPr>
              <w:t>xxx</w:t>
            </w:r>
          </w:p>
        </w:tc>
        <w:tc>
          <w:tcPr>
            <w:tcW w:w="803" w:type="pct"/>
            <w:shd w:val="clear" w:color="auto" w:fill="auto"/>
            <w:vAlign w:val="center"/>
          </w:tcPr>
          <w:p w14:paraId="7BBC6EC6" w14:textId="77777777" w:rsidR="00B07AD3" w:rsidRPr="00953054" w:rsidRDefault="00B07AD3" w:rsidP="00CF7F24">
            <w:pPr>
              <w:spacing w:line="276" w:lineRule="auto"/>
              <w:jc w:val="center"/>
              <w:rPr>
                <w:sz w:val="22"/>
                <w:szCs w:val="22"/>
              </w:rPr>
            </w:pPr>
            <w:r w:rsidRPr="00953054">
              <w:rPr>
                <w:sz w:val="22"/>
                <w:szCs w:val="22"/>
              </w:rPr>
              <w:t>xxx</w:t>
            </w:r>
          </w:p>
        </w:tc>
        <w:tc>
          <w:tcPr>
            <w:tcW w:w="803" w:type="pct"/>
            <w:shd w:val="clear" w:color="auto" w:fill="auto"/>
            <w:vAlign w:val="center"/>
          </w:tcPr>
          <w:p w14:paraId="06F29D1E" w14:textId="77777777" w:rsidR="00B07AD3" w:rsidRPr="00953054" w:rsidRDefault="00B07AD3" w:rsidP="00CF7F24">
            <w:pPr>
              <w:spacing w:line="276" w:lineRule="auto"/>
              <w:jc w:val="center"/>
              <w:rPr>
                <w:sz w:val="22"/>
                <w:szCs w:val="22"/>
              </w:rPr>
            </w:pPr>
            <w:r w:rsidRPr="00953054">
              <w:rPr>
                <w:sz w:val="22"/>
                <w:szCs w:val="22"/>
              </w:rPr>
              <w:t>xxx</w:t>
            </w:r>
          </w:p>
        </w:tc>
      </w:tr>
      <w:tr w:rsidR="00B07AD3" w:rsidRPr="00953054" w14:paraId="29C5B659" w14:textId="77777777" w:rsidTr="002122A0">
        <w:trPr>
          <w:trHeight w:val="340"/>
        </w:trPr>
        <w:tc>
          <w:tcPr>
            <w:tcW w:w="1788" w:type="pct"/>
            <w:shd w:val="clear" w:color="auto" w:fill="auto"/>
            <w:vAlign w:val="bottom"/>
            <w:hideMark/>
          </w:tcPr>
          <w:p w14:paraId="30F93CE5" w14:textId="77777777" w:rsidR="00B07AD3" w:rsidRPr="00953054" w:rsidRDefault="00B07AD3" w:rsidP="002122A0">
            <w:pPr>
              <w:spacing w:line="276" w:lineRule="auto"/>
              <w:jc w:val="both"/>
              <w:rPr>
                <w:sz w:val="22"/>
                <w:szCs w:val="22"/>
              </w:rPr>
            </w:pPr>
            <w:r w:rsidRPr="00953054">
              <w:rPr>
                <w:sz w:val="22"/>
                <w:szCs w:val="22"/>
              </w:rPr>
              <w:t>Receivables from non-exchange transactions</w:t>
            </w:r>
          </w:p>
        </w:tc>
        <w:tc>
          <w:tcPr>
            <w:tcW w:w="803" w:type="pct"/>
            <w:vAlign w:val="center"/>
          </w:tcPr>
          <w:p w14:paraId="64A1F8AD" w14:textId="77777777" w:rsidR="00B07AD3" w:rsidRPr="00953054" w:rsidRDefault="00B07AD3" w:rsidP="00CF7F24">
            <w:pPr>
              <w:spacing w:line="276" w:lineRule="auto"/>
              <w:jc w:val="center"/>
              <w:rPr>
                <w:sz w:val="22"/>
                <w:szCs w:val="22"/>
              </w:rPr>
            </w:pPr>
            <w:r w:rsidRPr="00953054">
              <w:rPr>
                <w:sz w:val="22"/>
                <w:szCs w:val="22"/>
              </w:rPr>
              <w:t>xxx</w:t>
            </w:r>
          </w:p>
        </w:tc>
        <w:tc>
          <w:tcPr>
            <w:tcW w:w="803" w:type="pct"/>
            <w:shd w:val="clear" w:color="auto" w:fill="auto"/>
            <w:vAlign w:val="center"/>
          </w:tcPr>
          <w:p w14:paraId="34CDFCBC" w14:textId="77777777" w:rsidR="00B07AD3" w:rsidRPr="00953054" w:rsidRDefault="00B07AD3" w:rsidP="00CF7F24">
            <w:pPr>
              <w:spacing w:line="276" w:lineRule="auto"/>
              <w:jc w:val="center"/>
              <w:rPr>
                <w:sz w:val="22"/>
                <w:szCs w:val="22"/>
              </w:rPr>
            </w:pPr>
            <w:r w:rsidRPr="00953054">
              <w:rPr>
                <w:sz w:val="22"/>
                <w:szCs w:val="22"/>
              </w:rPr>
              <w:t>xxx</w:t>
            </w:r>
          </w:p>
        </w:tc>
        <w:tc>
          <w:tcPr>
            <w:tcW w:w="803" w:type="pct"/>
            <w:shd w:val="clear" w:color="auto" w:fill="auto"/>
            <w:vAlign w:val="center"/>
          </w:tcPr>
          <w:p w14:paraId="5D6583C0" w14:textId="77777777" w:rsidR="00B07AD3" w:rsidRPr="00953054" w:rsidRDefault="00B07AD3" w:rsidP="00CF7F24">
            <w:pPr>
              <w:spacing w:line="276" w:lineRule="auto"/>
              <w:jc w:val="center"/>
              <w:rPr>
                <w:sz w:val="22"/>
                <w:szCs w:val="22"/>
              </w:rPr>
            </w:pPr>
            <w:r w:rsidRPr="00953054">
              <w:rPr>
                <w:sz w:val="22"/>
                <w:szCs w:val="22"/>
              </w:rPr>
              <w:t>xxx</w:t>
            </w:r>
          </w:p>
        </w:tc>
        <w:tc>
          <w:tcPr>
            <w:tcW w:w="803" w:type="pct"/>
            <w:shd w:val="clear" w:color="auto" w:fill="auto"/>
            <w:vAlign w:val="center"/>
          </w:tcPr>
          <w:p w14:paraId="1A7C3338" w14:textId="77777777" w:rsidR="00B07AD3" w:rsidRPr="00953054" w:rsidRDefault="00B07AD3" w:rsidP="00CF7F24">
            <w:pPr>
              <w:spacing w:line="276" w:lineRule="auto"/>
              <w:jc w:val="center"/>
              <w:rPr>
                <w:sz w:val="22"/>
                <w:szCs w:val="22"/>
              </w:rPr>
            </w:pPr>
            <w:r w:rsidRPr="00953054">
              <w:rPr>
                <w:sz w:val="22"/>
                <w:szCs w:val="22"/>
              </w:rPr>
              <w:t>xxx</w:t>
            </w:r>
          </w:p>
        </w:tc>
      </w:tr>
      <w:tr w:rsidR="00B07AD3" w:rsidRPr="00953054" w14:paraId="23B7DB41" w14:textId="77777777" w:rsidTr="002122A0">
        <w:trPr>
          <w:trHeight w:val="340"/>
        </w:trPr>
        <w:tc>
          <w:tcPr>
            <w:tcW w:w="1788" w:type="pct"/>
            <w:shd w:val="clear" w:color="auto" w:fill="auto"/>
            <w:vAlign w:val="bottom"/>
            <w:hideMark/>
          </w:tcPr>
          <w:p w14:paraId="20F1475B" w14:textId="77777777" w:rsidR="00B07AD3" w:rsidRPr="00953054" w:rsidRDefault="00B07AD3" w:rsidP="002122A0">
            <w:pPr>
              <w:spacing w:line="276" w:lineRule="auto"/>
              <w:jc w:val="both"/>
              <w:rPr>
                <w:sz w:val="22"/>
                <w:szCs w:val="22"/>
              </w:rPr>
            </w:pPr>
            <w:r w:rsidRPr="00953054">
              <w:rPr>
                <w:sz w:val="22"/>
                <w:szCs w:val="22"/>
              </w:rPr>
              <w:t>Bank balances</w:t>
            </w:r>
          </w:p>
        </w:tc>
        <w:tc>
          <w:tcPr>
            <w:tcW w:w="803" w:type="pct"/>
            <w:vAlign w:val="center"/>
          </w:tcPr>
          <w:p w14:paraId="634B2B6C" w14:textId="77777777" w:rsidR="00B07AD3" w:rsidRPr="00953054" w:rsidRDefault="00B07AD3" w:rsidP="00CF7F24">
            <w:pPr>
              <w:spacing w:line="276" w:lineRule="auto"/>
              <w:jc w:val="center"/>
              <w:rPr>
                <w:sz w:val="22"/>
                <w:szCs w:val="22"/>
              </w:rPr>
            </w:pPr>
            <w:r w:rsidRPr="00953054">
              <w:rPr>
                <w:sz w:val="22"/>
                <w:szCs w:val="22"/>
              </w:rPr>
              <w:t>xxx</w:t>
            </w:r>
          </w:p>
        </w:tc>
        <w:tc>
          <w:tcPr>
            <w:tcW w:w="803" w:type="pct"/>
            <w:shd w:val="clear" w:color="auto" w:fill="auto"/>
            <w:vAlign w:val="center"/>
          </w:tcPr>
          <w:p w14:paraId="55CDC55F" w14:textId="77777777" w:rsidR="00B07AD3" w:rsidRPr="00953054" w:rsidRDefault="00B07AD3" w:rsidP="00CF7F24">
            <w:pPr>
              <w:spacing w:line="276" w:lineRule="auto"/>
              <w:jc w:val="center"/>
              <w:rPr>
                <w:sz w:val="22"/>
                <w:szCs w:val="22"/>
              </w:rPr>
            </w:pPr>
            <w:r w:rsidRPr="00953054">
              <w:rPr>
                <w:sz w:val="22"/>
                <w:szCs w:val="22"/>
              </w:rPr>
              <w:t>xxx</w:t>
            </w:r>
          </w:p>
        </w:tc>
        <w:tc>
          <w:tcPr>
            <w:tcW w:w="803" w:type="pct"/>
            <w:shd w:val="clear" w:color="auto" w:fill="auto"/>
            <w:vAlign w:val="center"/>
          </w:tcPr>
          <w:p w14:paraId="5219A002" w14:textId="77777777" w:rsidR="00B07AD3" w:rsidRPr="00953054" w:rsidRDefault="00B07AD3" w:rsidP="00CF7F24">
            <w:pPr>
              <w:spacing w:line="276" w:lineRule="auto"/>
              <w:jc w:val="center"/>
              <w:rPr>
                <w:sz w:val="22"/>
                <w:szCs w:val="22"/>
              </w:rPr>
            </w:pPr>
            <w:r w:rsidRPr="00953054">
              <w:rPr>
                <w:sz w:val="22"/>
                <w:szCs w:val="22"/>
              </w:rPr>
              <w:t>xxx</w:t>
            </w:r>
          </w:p>
        </w:tc>
        <w:tc>
          <w:tcPr>
            <w:tcW w:w="803" w:type="pct"/>
            <w:shd w:val="clear" w:color="auto" w:fill="auto"/>
            <w:vAlign w:val="center"/>
          </w:tcPr>
          <w:p w14:paraId="3C1C460B" w14:textId="77777777" w:rsidR="00B07AD3" w:rsidRPr="00953054" w:rsidRDefault="00B07AD3" w:rsidP="00CF7F24">
            <w:pPr>
              <w:spacing w:line="276" w:lineRule="auto"/>
              <w:jc w:val="center"/>
              <w:rPr>
                <w:sz w:val="22"/>
                <w:szCs w:val="22"/>
              </w:rPr>
            </w:pPr>
            <w:r w:rsidRPr="00953054">
              <w:rPr>
                <w:sz w:val="22"/>
                <w:szCs w:val="22"/>
              </w:rPr>
              <w:t>xxx</w:t>
            </w:r>
          </w:p>
        </w:tc>
      </w:tr>
      <w:tr w:rsidR="00B07AD3" w:rsidRPr="00953054" w14:paraId="761AFBD6" w14:textId="77777777" w:rsidTr="002122A0">
        <w:trPr>
          <w:trHeight w:val="340"/>
        </w:trPr>
        <w:tc>
          <w:tcPr>
            <w:tcW w:w="1788" w:type="pct"/>
            <w:shd w:val="clear" w:color="auto" w:fill="auto"/>
            <w:vAlign w:val="bottom"/>
            <w:hideMark/>
          </w:tcPr>
          <w:p w14:paraId="5F631C7C" w14:textId="77777777" w:rsidR="00B07AD3" w:rsidRPr="00953054" w:rsidRDefault="00B07AD3" w:rsidP="002122A0">
            <w:pPr>
              <w:spacing w:line="276" w:lineRule="auto"/>
              <w:jc w:val="both"/>
              <w:rPr>
                <w:b/>
                <w:sz w:val="22"/>
                <w:szCs w:val="22"/>
              </w:rPr>
            </w:pPr>
            <w:r w:rsidRPr="00953054">
              <w:rPr>
                <w:b/>
                <w:sz w:val="22"/>
                <w:szCs w:val="22"/>
              </w:rPr>
              <w:t>Total</w:t>
            </w:r>
          </w:p>
        </w:tc>
        <w:tc>
          <w:tcPr>
            <w:tcW w:w="803" w:type="pct"/>
            <w:vAlign w:val="center"/>
          </w:tcPr>
          <w:p w14:paraId="7848B302" w14:textId="77777777" w:rsidR="00B07AD3" w:rsidRPr="00953054" w:rsidRDefault="00B07AD3" w:rsidP="00CF7F24">
            <w:pPr>
              <w:spacing w:line="276" w:lineRule="auto"/>
              <w:jc w:val="center"/>
              <w:rPr>
                <w:b/>
                <w:sz w:val="22"/>
                <w:szCs w:val="22"/>
              </w:rPr>
            </w:pPr>
            <w:r w:rsidRPr="00953054">
              <w:rPr>
                <w:b/>
                <w:sz w:val="22"/>
                <w:szCs w:val="22"/>
              </w:rPr>
              <w:t>xxx</w:t>
            </w:r>
          </w:p>
        </w:tc>
        <w:tc>
          <w:tcPr>
            <w:tcW w:w="803" w:type="pct"/>
            <w:shd w:val="clear" w:color="auto" w:fill="auto"/>
            <w:vAlign w:val="center"/>
            <w:hideMark/>
          </w:tcPr>
          <w:p w14:paraId="18085E7F" w14:textId="77777777" w:rsidR="00B07AD3" w:rsidRPr="00953054" w:rsidRDefault="00B07AD3" w:rsidP="00CF7F24">
            <w:pPr>
              <w:spacing w:line="276" w:lineRule="auto"/>
              <w:jc w:val="center"/>
              <w:rPr>
                <w:b/>
                <w:sz w:val="22"/>
                <w:szCs w:val="22"/>
              </w:rPr>
            </w:pPr>
            <w:r w:rsidRPr="00953054">
              <w:rPr>
                <w:b/>
                <w:sz w:val="22"/>
                <w:szCs w:val="22"/>
              </w:rPr>
              <w:t>xxx</w:t>
            </w:r>
          </w:p>
        </w:tc>
        <w:tc>
          <w:tcPr>
            <w:tcW w:w="803" w:type="pct"/>
            <w:shd w:val="clear" w:color="auto" w:fill="auto"/>
            <w:vAlign w:val="center"/>
            <w:hideMark/>
          </w:tcPr>
          <w:p w14:paraId="141DF0E7" w14:textId="77777777" w:rsidR="00B07AD3" w:rsidRPr="00953054" w:rsidRDefault="00B07AD3" w:rsidP="00CF7F24">
            <w:pPr>
              <w:spacing w:line="276" w:lineRule="auto"/>
              <w:jc w:val="center"/>
              <w:rPr>
                <w:b/>
                <w:sz w:val="22"/>
                <w:szCs w:val="22"/>
              </w:rPr>
            </w:pPr>
            <w:r w:rsidRPr="00953054">
              <w:rPr>
                <w:b/>
                <w:sz w:val="22"/>
                <w:szCs w:val="22"/>
              </w:rPr>
              <w:t>xxx</w:t>
            </w:r>
          </w:p>
        </w:tc>
        <w:tc>
          <w:tcPr>
            <w:tcW w:w="803" w:type="pct"/>
            <w:shd w:val="clear" w:color="auto" w:fill="auto"/>
            <w:vAlign w:val="center"/>
            <w:hideMark/>
          </w:tcPr>
          <w:p w14:paraId="5BAF7B53" w14:textId="77777777" w:rsidR="00B07AD3" w:rsidRPr="00953054" w:rsidRDefault="00B07AD3" w:rsidP="00CF7F24">
            <w:pPr>
              <w:spacing w:line="276" w:lineRule="auto"/>
              <w:jc w:val="center"/>
              <w:rPr>
                <w:b/>
                <w:sz w:val="22"/>
                <w:szCs w:val="22"/>
              </w:rPr>
            </w:pPr>
            <w:r w:rsidRPr="00953054">
              <w:rPr>
                <w:b/>
                <w:sz w:val="22"/>
                <w:szCs w:val="22"/>
              </w:rPr>
              <w:t>xxx</w:t>
            </w:r>
          </w:p>
        </w:tc>
      </w:tr>
    </w:tbl>
    <w:p w14:paraId="043C3509" w14:textId="77777777" w:rsidR="00B07AD3" w:rsidRPr="00953054" w:rsidRDefault="00B07AD3" w:rsidP="00B07AD3">
      <w:pPr>
        <w:spacing w:line="360" w:lineRule="auto"/>
        <w:jc w:val="both"/>
        <w:rPr>
          <w:bCs/>
          <w:i/>
          <w:sz w:val="22"/>
          <w:szCs w:val="22"/>
        </w:rPr>
      </w:pPr>
      <w:r w:rsidRPr="00953054">
        <w:rPr>
          <w:bCs/>
          <w:i/>
          <w:sz w:val="22"/>
          <w:szCs w:val="22"/>
        </w:rPr>
        <w:t>(NB: The totals column should tie to the individual elements of credit risk disclosed in the Entity’s statement of financial position)</w:t>
      </w:r>
    </w:p>
    <w:p w14:paraId="14CB4A27" w14:textId="77777777" w:rsidR="00B07AD3" w:rsidRPr="00953054" w:rsidRDefault="00B07AD3" w:rsidP="00B07AD3">
      <w:pPr>
        <w:spacing w:line="360" w:lineRule="auto"/>
        <w:ind w:left="720"/>
        <w:jc w:val="both"/>
        <w:rPr>
          <w:sz w:val="22"/>
          <w:szCs w:val="22"/>
        </w:rPr>
      </w:pPr>
    </w:p>
    <w:p w14:paraId="55E87044" w14:textId="77777777" w:rsidR="00B07AD3" w:rsidRPr="00953054" w:rsidRDefault="00B07AD3" w:rsidP="00B07AD3">
      <w:pPr>
        <w:spacing w:line="360" w:lineRule="auto"/>
        <w:ind w:right="-302"/>
        <w:jc w:val="both"/>
        <w:rPr>
          <w:rFonts w:eastAsia="Arial"/>
          <w:b/>
          <w:bCs/>
          <w:spacing w:val="3"/>
          <w:sz w:val="22"/>
          <w:szCs w:val="22"/>
        </w:rPr>
      </w:pPr>
      <w:r w:rsidRPr="00953054">
        <w:rPr>
          <w:rFonts w:eastAsia="Arial"/>
          <w:b/>
          <w:bCs/>
          <w:spacing w:val="3"/>
          <w:sz w:val="22"/>
          <w:szCs w:val="22"/>
        </w:rPr>
        <w:t>Financial Risk Management</w:t>
      </w:r>
    </w:p>
    <w:p w14:paraId="5127C016" w14:textId="77777777" w:rsidR="00B07AD3" w:rsidRPr="00953054" w:rsidRDefault="00B07AD3" w:rsidP="00B07AD3">
      <w:pPr>
        <w:spacing w:line="360" w:lineRule="auto"/>
        <w:jc w:val="both"/>
        <w:rPr>
          <w:sz w:val="22"/>
          <w:szCs w:val="22"/>
        </w:rPr>
      </w:pPr>
      <w:r w:rsidRPr="00953054">
        <w:rPr>
          <w:sz w:val="22"/>
          <w:szCs w:val="22"/>
        </w:rPr>
        <w:t xml:space="preserve">The customers under the fully performing category are paying their debts as they continue trading. The credit risk associated with these receivables is minimal and the allowance for uncollectible amounts that the Entity has recognised in the financial statements is considered adequate to cover any potentially irrecoverable amounts. The Entity has significant concentration of credit risk on amounts due from xxxx. The board of directors sets the Entity’s credit policies and objectives and lays down parameters within which the various aspects of credit risk management are operated. </w:t>
      </w:r>
    </w:p>
    <w:p w14:paraId="7D00EE98" w14:textId="77777777" w:rsidR="00B07AD3" w:rsidRPr="00953054" w:rsidRDefault="00B07AD3" w:rsidP="00B07AD3">
      <w:pPr>
        <w:autoSpaceDE/>
        <w:autoSpaceDN/>
        <w:jc w:val="both"/>
        <w:rPr>
          <w:b/>
          <w:sz w:val="22"/>
          <w:szCs w:val="22"/>
        </w:rPr>
      </w:pPr>
    </w:p>
    <w:p w14:paraId="27CE3EEC" w14:textId="77777777" w:rsidR="00B07AD3" w:rsidRPr="00953054" w:rsidRDefault="00B07AD3" w:rsidP="00AD5B89">
      <w:pPr>
        <w:pStyle w:val="ListParagraph"/>
        <w:numPr>
          <w:ilvl w:val="1"/>
          <w:numId w:val="34"/>
        </w:numPr>
        <w:tabs>
          <w:tab w:val="left" w:pos="891"/>
        </w:tabs>
        <w:spacing w:line="360" w:lineRule="auto"/>
        <w:ind w:hanging="2138"/>
        <w:jc w:val="both"/>
        <w:rPr>
          <w:b/>
          <w:sz w:val="22"/>
          <w:szCs w:val="22"/>
        </w:rPr>
      </w:pPr>
      <w:r w:rsidRPr="00953054">
        <w:rPr>
          <w:b/>
          <w:sz w:val="22"/>
          <w:szCs w:val="22"/>
        </w:rPr>
        <w:t>Liquidity risk management</w:t>
      </w:r>
    </w:p>
    <w:p w14:paraId="2E50A765" w14:textId="77777777" w:rsidR="00B07AD3" w:rsidRPr="00953054" w:rsidRDefault="00B07AD3" w:rsidP="00B07AD3">
      <w:pPr>
        <w:tabs>
          <w:tab w:val="left" w:pos="426"/>
          <w:tab w:val="decimal" w:pos="5220"/>
          <w:tab w:val="decimal" w:pos="7200"/>
          <w:tab w:val="decimal" w:pos="8640"/>
        </w:tabs>
        <w:spacing w:line="360" w:lineRule="auto"/>
        <w:jc w:val="both"/>
        <w:rPr>
          <w:sz w:val="22"/>
          <w:szCs w:val="22"/>
        </w:rPr>
      </w:pPr>
      <w:r w:rsidRPr="00953054">
        <w:rPr>
          <w:sz w:val="22"/>
          <w:szCs w:val="22"/>
        </w:rPr>
        <w:t>Ultimate responsibility for liquidity risk management rests with the Entity’s directors, who have built an appropriate liquidity risk management framework for the management of the Entity’s short, medium and long-term funding and liquidity management requirements. The Entity manages liquidity risk through continuous monitoring of forecasts and actual cash flows.</w:t>
      </w:r>
    </w:p>
    <w:p w14:paraId="6732A85A" w14:textId="77777777" w:rsidR="00B07AD3" w:rsidRDefault="00B07AD3" w:rsidP="00B07AD3">
      <w:pPr>
        <w:tabs>
          <w:tab w:val="left" w:pos="284"/>
          <w:tab w:val="left" w:pos="720"/>
        </w:tabs>
        <w:spacing w:line="360" w:lineRule="auto"/>
        <w:jc w:val="both"/>
        <w:rPr>
          <w:sz w:val="22"/>
          <w:szCs w:val="22"/>
        </w:rPr>
      </w:pPr>
      <w:r w:rsidRPr="00953054">
        <w:rPr>
          <w:sz w:val="22"/>
          <w:szCs w:val="22"/>
        </w:rPr>
        <w:t>The table below represents cash flows payable by the Entity under non-derivative financial liabilities by their remaining contractual maturities at the reporting date. The amounts disclosed in the table are the contractual undiscounted cash flows.  Balances due within 12 months equal their carrying balances, as the impact of discounting is not significant.</w:t>
      </w:r>
    </w:p>
    <w:p w14:paraId="1D717CA8" w14:textId="77777777" w:rsidR="00B07AD3" w:rsidRPr="00953054" w:rsidRDefault="00B07AD3" w:rsidP="00B07AD3">
      <w:pPr>
        <w:autoSpaceDE/>
        <w:autoSpaceDN/>
        <w:rPr>
          <w:sz w:val="22"/>
          <w:szCs w:val="22"/>
        </w:rPr>
      </w:pPr>
      <w:r>
        <w:rPr>
          <w:sz w:val="22"/>
          <w:szCs w:val="22"/>
        </w:rP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214"/>
        <w:gridCol w:w="1454"/>
        <w:gridCol w:w="1454"/>
        <w:gridCol w:w="1454"/>
        <w:gridCol w:w="1454"/>
      </w:tblGrid>
      <w:tr w:rsidR="00B07AD3" w:rsidRPr="00953054" w14:paraId="5697A8EF" w14:textId="77777777" w:rsidTr="002122A0">
        <w:trPr>
          <w:trHeight w:val="634"/>
          <w:tblHeader/>
        </w:trPr>
        <w:tc>
          <w:tcPr>
            <w:tcW w:w="1780" w:type="pct"/>
            <w:vMerge w:val="restart"/>
            <w:tcBorders>
              <w:bottom w:val="single" w:sz="4" w:space="0" w:color="auto"/>
            </w:tcBorders>
            <w:shd w:val="clear" w:color="auto" w:fill="0070C0"/>
            <w:noWrap/>
            <w:vAlign w:val="bottom"/>
            <w:hideMark/>
          </w:tcPr>
          <w:p w14:paraId="25C80B74" w14:textId="77777777" w:rsidR="00B07AD3" w:rsidRPr="00953054" w:rsidRDefault="00B07AD3" w:rsidP="002122A0">
            <w:pPr>
              <w:tabs>
                <w:tab w:val="left" w:pos="2020"/>
              </w:tabs>
              <w:spacing w:line="276" w:lineRule="auto"/>
              <w:jc w:val="both"/>
              <w:rPr>
                <w:sz w:val="22"/>
                <w:szCs w:val="22"/>
              </w:rPr>
            </w:pPr>
            <w:r w:rsidRPr="00953054">
              <w:rPr>
                <w:sz w:val="22"/>
                <w:szCs w:val="22"/>
              </w:rPr>
              <w:lastRenderedPageBreak/>
              <w:tab/>
            </w:r>
          </w:p>
          <w:p w14:paraId="066C337E" w14:textId="77777777" w:rsidR="00B07AD3" w:rsidRPr="00953054" w:rsidRDefault="00B07AD3" w:rsidP="002122A0">
            <w:pPr>
              <w:spacing w:line="276" w:lineRule="auto"/>
              <w:jc w:val="both"/>
              <w:rPr>
                <w:sz w:val="22"/>
                <w:szCs w:val="22"/>
              </w:rPr>
            </w:pPr>
          </w:p>
        </w:tc>
        <w:tc>
          <w:tcPr>
            <w:tcW w:w="805" w:type="pct"/>
            <w:tcBorders>
              <w:bottom w:val="single" w:sz="4" w:space="0" w:color="auto"/>
            </w:tcBorders>
            <w:shd w:val="clear" w:color="auto" w:fill="0070C0"/>
            <w:hideMark/>
          </w:tcPr>
          <w:p w14:paraId="00000DCB" w14:textId="77777777" w:rsidR="00B07AD3" w:rsidRPr="00953054" w:rsidRDefault="00B07AD3" w:rsidP="00CF7F24">
            <w:pPr>
              <w:spacing w:line="276" w:lineRule="auto"/>
              <w:jc w:val="center"/>
              <w:rPr>
                <w:b/>
                <w:sz w:val="22"/>
                <w:szCs w:val="22"/>
              </w:rPr>
            </w:pPr>
            <w:r w:rsidRPr="00953054">
              <w:rPr>
                <w:b/>
                <w:sz w:val="22"/>
                <w:szCs w:val="22"/>
              </w:rPr>
              <w:t>Less than 1 month</w:t>
            </w:r>
          </w:p>
        </w:tc>
        <w:tc>
          <w:tcPr>
            <w:tcW w:w="805" w:type="pct"/>
            <w:tcBorders>
              <w:bottom w:val="single" w:sz="4" w:space="0" w:color="auto"/>
            </w:tcBorders>
            <w:shd w:val="clear" w:color="auto" w:fill="0070C0"/>
            <w:hideMark/>
          </w:tcPr>
          <w:p w14:paraId="1D1DCDE2" w14:textId="77777777" w:rsidR="00B07AD3" w:rsidRPr="00953054" w:rsidRDefault="00B07AD3" w:rsidP="00CF7F24">
            <w:pPr>
              <w:spacing w:line="276" w:lineRule="auto"/>
              <w:jc w:val="center"/>
              <w:rPr>
                <w:b/>
                <w:sz w:val="22"/>
                <w:szCs w:val="22"/>
              </w:rPr>
            </w:pPr>
            <w:r w:rsidRPr="00953054">
              <w:rPr>
                <w:b/>
                <w:sz w:val="22"/>
                <w:szCs w:val="22"/>
              </w:rPr>
              <w:t>Between 1-3 months</w:t>
            </w:r>
          </w:p>
        </w:tc>
        <w:tc>
          <w:tcPr>
            <w:tcW w:w="805" w:type="pct"/>
            <w:tcBorders>
              <w:bottom w:val="single" w:sz="4" w:space="0" w:color="auto"/>
            </w:tcBorders>
            <w:shd w:val="clear" w:color="auto" w:fill="0070C0"/>
            <w:hideMark/>
          </w:tcPr>
          <w:p w14:paraId="1B70263B" w14:textId="77777777" w:rsidR="00B07AD3" w:rsidRPr="00953054" w:rsidRDefault="00B07AD3" w:rsidP="00CF7F24">
            <w:pPr>
              <w:spacing w:line="276" w:lineRule="auto"/>
              <w:jc w:val="center"/>
              <w:rPr>
                <w:b/>
                <w:sz w:val="22"/>
                <w:szCs w:val="22"/>
              </w:rPr>
            </w:pPr>
            <w:r w:rsidRPr="00953054">
              <w:rPr>
                <w:b/>
                <w:sz w:val="22"/>
                <w:szCs w:val="22"/>
              </w:rPr>
              <w:t>Over 5 months</w:t>
            </w:r>
          </w:p>
        </w:tc>
        <w:tc>
          <w:tcPr>
            <w:tcW w:w="805" w:type="pct"/>
            <w:tcBorders>
              <w:bottom w:val="single" w:sz="4" w:space="0" w:color="auto"/>
            </w:tcBorders>
            <w:shd w:val="clear" w:color="auto" w:fill="0070C0"/>
            <w:hideMark/>
          </w:tcPr>
          <w:p w14:paraId="38775F81" w14:textId="77777777" w:rsidR="00B07AD3" w:rsidRPr="00953054" w:rsidRDefault="00B07AD3" w:rsidP="00CF7F24">
            <w:pPr>
              <w:spacing w:line="276" w:lineRule="auto"/>
              <w:jc w:val="center"/>
              <w:rPr>
                <w:b/>
                <w:sz w:val="22"/>
                <w:szCs w:val="22"/>
              </w:rPr>
            </w:pPr>
            <w:r w:rsidRPr="00953054">
              <w:rPr>
                <w:b/>
                <w:sz w:val="22"/>
                <w:szCs w:val="22"/>
              </w:rPr>
              <w:t>Total</w:t>
            </w:r>
          </w:p>
        </w:tc>
      </w:tr>
      <w:tr w:rsidR="00B07AD3" w:rsidRPr="00953054" w14:paraId="630DD0C0" w14:textId="77777777" w:rsidTr="002122A0">
        <w:trPr>
          <w:trHeight w:val="377"/>
          <w:tblHeader/>
        </w:trPr>
        <w:tc>
          <w:tcPr>
            <w:tcW w:w="1780" w:type="pct"/>
            <w:vMerge/>
            <w:shd w:val="clear" w:color="auto" w:fill="0070C0"/>
            <w:hideMark/>
          </w:tcPr>
          <w:p w14:paraId="1338C732" w14:textId="77777777" w:rsidR="00B07AD3" w:rsidRPr="00953054" w:rsidRDefault="00B07AD3" w:rsidP="002122A0">
            <w:pPr>
              <w:spacing w:line="276" w:lineRule="auto"/>
              <w:jc w:val="both"/>
              <w:rPr>
                <w:sz w:val="22"/>
                <w:szCs w:val="22"/>
              </w:rPr>
            </w:pPr>
          </w:p>
        </w:tc>
        <w:tc>
          <w:tcPr>
            <w:tcW w:w="805" w:type="pct"/>
            <w:shd w:val="clear" w:color="auto" w:fill="0070C0"/>
            <w:vAlign w:val="bottom"/>
            <w:hideMark/>
          </w:tcPr>
          <w:p w14:paraId="043E9200" w14:textId="77777777" w:rsidR="00B07AD3" w:rsidRPr="00953054" w:rsidRDefault="00B07AD3" w:rsidP="00CF7F24">
            <w:pPr>
              <w:spacing w:line="276" w:lineRule="auto"/>
              <w:jc w:val="center"/>
              <w:rPr>
                <w:b/>
                <w:sz w:val="22"/>
                <w:szCs w:val="22"/>
              </w:rPr>
            </w:pPr>
            <w:r w:rsidRPr="00953054">
              <w:rPr>
                <w:b/>
                <w:sz w:val="22"/>
                <w:szCs w:val="22"/>
              </w:rPr>
              <w:t>Kshs</w:t>
            </w:r>
          </w:p>
        </w:tc>
        <w:tc>
          <w:tcPr>
            <w:tcW w:w="805" w:type="pct"/>
            <w:shd w:val="clear" w:color="auto" w:fill="0070C0"/>
            <w:vAlign w:val="bottom"/>
            <w:hideMark/>
          </w:tcPr>
          <w:p w14:paraId="6F73AC64" w14:textId="77777777" w:rsidR="00B07AD3" w:rsidRPr="00953054" w:rsidRDefault="00B07AD3" w:rsidP="00CF7F24">
            <w:pPr>
              <w:spacing w:line="276" w:lineRule="auto"/>
              <w:jc w:val="center"/>
              <w:rPr>
                <w:b/>
                <w:sz w:val="22"/>
                <w:szCs w:val="22"/>
              </w:rPr>
            </w:pPr>
            <w:r w:rsidRPr="00953054">
              <w:rPr>
                <w:b/>
                <w:sz w:val="22"/>
                <w:szCs w:val="22"/>
              </w:rPr>
              <w:t>Kshs</w:t>
            </w:r>
          </w:p>
        </w:tc>
        <w:tc>
          <w:tcPr>
            <w:tcW w:w="805" w:type="pct"/>
            <w:shd w:val="clear" w:color="auto" w:fill="0070C0"/>
            <w:vAlign w:val="bottom"/>
            <w:hideMark/>
          </w:tcPr>
          <w:p w14:paraId="43A9607B" w14:textId="77777777" w:rsidR="00B07AD3" w:rsidRPr="00953054" w:rsidRDefault="00B07AD3" w:rsidP="00CF7F24">
            <w:pPr>
              <w:spacing w:line="276" w:lineRule="auto"/>
              <w:jc w:val="center"/>
              <w:rPr>
                <w:b/>
                <w:sz w:val="22"/>
                <w:szCs w:val="22"/>
              </w:rPr>
            </w:pPr>
            <w:r w:rsidRPr="00953054">
              <w:rPr>
                <w:b/>
                <w:sz w:val="22"/>
                <w:szCs w:val="22"/>
              </w:rPr>
              <w:t>Kshs</w:t>
            </w:r>
          </w:p>
        </w:tc>
        <w:tc>
          <w:tcPr>
            <w:tcW w:w="805" w:type="pct"/>
            <w:shd w:val="clear" w:color="auto" w:fill="0070C0"/>
            <w:vAlign w:val="bottom"/>
            <w:hideMark/>
          </w:tcPr>
          <w:p w14:paraId="53E71497" w14:textId="77777777" w:rsidR="00B07AD3" w:rsidRPr="00953054" w:rsidRDefault="00B07AD3" w:rsidP="00CF7F24">
            <w:pPr>
              <w:spacing w:line="276" w:lineRule="auto"/>
              <w:jc w:val="center"/>
              <w:rPr>
                <w:b/>
                <w:sz w:val="22"/>
                <w:szCs w:val="22"/>
              </w:rPr>
            </w:pPr>
            <w:r w:rsidRPr="00953054">
              <w:rPr>
                <w:b/>
                <w:sz w:val="22"/>
                <w:szCs w:val="22"/>
              </w:rPr>
              <w:t>Kshs</w:t>
            </w:r>
          </w:p>
        </w:tc>
      </w:tr>
      <w:tr w:rsidR="00B07AD3" w:rsidRPr="00953054" w14:paraId="4C1E2CDA" w14:textId="77777777" w:rsidTr="002122A0">
        <w:trPr>
          <w:trHeight w:val="340"/>
        </w:trPr>
        <w:tc>
          <w:tcPr>
            <w:tcW w:w="1780" w:type="pct"/>
            <w:shd w:val="clear" w:color="auto" w:fill="auto"/>
            <w:noWrap/>
            <w:vAlign w:val="bottom"/>
            <w:hideMark/>
          </w:tcPr>
          <w:p w14:paraId="240E452C" w14:textId="77777777" w:rsidR="00B07AD3" w:rsidRPr="00953054" w:rsidRDefault="00B07AD3" w:rsidP="002122A0">
            <w:pPr>
              <w:spacing w:line="276" w:lineRule="auto"/>
              <w:ind w:left="-159" w:firstLine="159"/>
              <w:jc w:val="both"/>
              <w:rPr>
                <w:b/>
                <w:sz w:val="22"/>
                <w:szCs w:val="22"/>
              </w:rPr>
            </w:pPr>
            <w:r w:rsidRPr="00953054">
              <w:rPr>
                <w:b/>
                <w:sz w:val="22"/>
                <w:szCs w:val="22"/>
              </w:rPr>
              <w:t>As at 30 June 20xx</w:t>
            </w:r>
          </w:p>
        </w:tc>
        <w:tc>
          <w:tcPr>
            <w:tcW w:w="805" w:type="pct"/>
            <w:shd w:val="clear" w:color="auto" w:fill="auto"/>
            <w:noWrap/>
            <w:vAlign w:val="bottom"/>
            <w:hideMark/>
          </w:tcPr>
          <w:p w14:paraId="52806048" w14:textId="77777777" w:rsidR="00B07AD3" w:rsidRPr="00953054" w:rsidRDefault="00B07AD3" w:rsidP="00CF7F24">
            <w:pPr>
              <w:spacing w:line="276" w:lineRule="auto"/>
              <w:jc w:val="center"/>
              <w:rPr>
                <w:sz w:val="22"/>
                <w:szCs w:val="22"/>
              </w:rPr>
            </w:pPr>
          </w:p>
        </w:tc>
        <w:tc>
          <w:tcPr>
            <w:tcW w:w="805" w:type="pct"/>
            <w:shd w:val="clear" w:color="auto" w:fill="auto"/>
            <w:noWrap/>
            <w:vAlign w:val="bottom"/>
            <w:hideMark/>
          </w:tcPr>
          <w:p w14:paraId="21FA85F2" w14:textId="77777777" w:rsidR="00B07AD3" w:rsidRPr="00953054" w:rsidRDefault="00B07AD3" w:rsidP="00CF7F24">
            <w:pPr>
              <w:spacing w:line="276" w:lineRule="auto"/>
              <w:jc w:val="center"/>
              <w:rPr>
                <w:sz w:val="22"/>
                <w:szCs w:val="22"/>
              </w:rPr>
            </w:pPr>
          </w:p>
        </w:tc>
        <w:tc>
          <w:tcPr>
            <w:tcW w:w="805" w:type="pct"/>
            <w:shd w:val="clear" w:color="auto" w:fill="auto"/>
            <w:noWrap/>
            <w:vAlign w:val="bottom"/>
            <w:hideMark/>
          </w:tcPr>
          <w:p w14:paraId="22F15BF3" w14:textId="77777777" w:rsidR="00B07AD3" w:rsidRPr="00953054" w:rsidRDefault="00B07AD3" w:rsidP="00CF7F24">
            <w:pPr>
              <w:spacing w:line="276" w:lineRule="auto"/>
              <w:jc w:val="center"/>
              <w:rPr>
                <w:sz w:val="22"/>
                <w:szCs w:val="22"/>
              </w:rPr>
            </w:pPr>
          </w:p>
        </w:tc>
        <w:tc>
          <w:tcPr>
            <w:tcW w:w="805" w:type="pct"/>
            <w:shd w:val="clear" w:color="auto" w:fill="auto"/>
            <w:vAlign w:val="bottom"/>
            <w:hideMark/>
          </w:tcPr>
          <w:p w14:paraId="20613440" w14:textId="77777777" w:rsidR="00B07AD3" w:rsidRPr="00953054" w:rsidRDefault="00B07AD3" w:rsidP="00CF7F24">
            <w:pPr>
              <w:spacing w:line="276" w:lineRule="auto"/>
              <w:jc w:val="center"/>
              <w:rPr>
                <w:sz w:val="22"/>
                <w:szCs w:val="22"/>
              </w:rPr>
            </w:pPr>
          </w:p>
        </w:tc>
      </w:tr>
      <w:tr w:rsidR="00B07AD3" w:rsidRPr="00953054" w14:paraId="1A57F48D" w14:textId="77777777" w:rsidTr="002122A0">
        <w:trPr>
          <w:trHeight w:val="340"/>
        </w:trPr>
        <w:tc>
          <w:tcPr>
            <w:tcW w:w="1780" w:type="pct"/>
            <w:shd w:val="clear" w:color="auto" w:fill="auto"/>
            <w:vAlign w:val="bottom"/>
            <w:hideMark/>
          </w:tcPr>
          <w:p w14:paraId="3CAB8A7A" w14:textId="77777777" w:rsidR="00B07AD3" w:rsidRPr="00953054" w:rsidRDefault="00B07AD3" w:rsidP="002122A0">
            <w:pPr>
              <w:spacing w:line="276" w:lineRule="auto"/>
              <w:jc w:val="both"/>
              <w:rPr>
                <w:sz w:val="22"/>
                <w:szCs w:val="22"/>
              </w:rPr>
            </w:pPr>
            <w:r w:rsidRPr="00953054">
              <w:rPr>
                <w:sz w:val="22"/>
                <w:szCs w:val="22"/>
              </w:rPr>
              <w:t>Trade payables</w:t>
            </w:r>
          </w:p>
        </w:tc>
        <w:tc>
          <w:tcPr>
            <w:tcW w:w="805" w:type="pct"/>
            <w:shd w:val="clear" w:color="auto" w:fill="auto"/>
            <w:vAlign w:val="bottom"/>
          </w:tcPr>
          <w:p w14:paraId="1BEC37A6"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vAlign w:val="bottom"/>
          </w:tcPr>
          <w:p w14:paraId="501FA02A"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vAlign w:val="bottom"/>
          </w:tcPr>
          <w:p w14:paraId="68504253"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noWrap/>
            <w:vAlign w:val="bottom"/>
          </w:tcPr>
          <w:p w14:paraId="6A0D4689" w14:textId="77777777" w:rsidR="00B07AD3" w:rsidRPr="00953054" w:rsidRDefault="00B07AD3" w:rsidP="00CF7F24">
            <w:pPr>
              <w:spacing w:line="276" w:lineRule="auto"/>
              <w:jc w:val="center"/>
              <w:rPr>
                <w:sz w:val="22"/>
                <w:szCs w:val="22"/>
              </w:rPr>
            </w:pPr>
            <w:r w:rsidRPr="00953054">
              <w:rPr>
                <w:sz w:val="22"/>
                <w:szCs w:val="22"/>
              </w:rPr>
              <w:t>xxx</w:t>
            </w:r>
          </w:p>
        </w:tc>
      </w:tr>
      <w:tr w:rsidR="00B07AD3" w:rsidRPr="00953054" w14:paraId="4A171AA1" w14:textId="77777777" w:rsidTr="002122A0">
        <w:trPr>
          <w:trHeight w:val="340"/>
        </w:trPr>
        <w:tc>
          <w:tcPr>
            <w:tcW w:w="1780" w:type="pct"/>
            <w:shd w:val="clear" w:color="auto" w:fill="auto"/>
            <w:vAlign w:val="bottom"/>
            <w:hideMark/>
          </w:tcPr>
          <w:p w14:paraId="3B4D8596" w14:textId="77777777" w:rsidR="00B07AD3" w:rsidRPr="00953054" w:rsidRDefault="00B07AD3" w:rsidP="002122A0">
            <w:pPr>
              <w:spacing w:line="276" w:lineRule="auto"/>
              <w:jc w:val="both"/>
              <w:rPr>
                <w:sz w:val="22"/>
                <w:szCs w:val="22"/>
              </w:rPr>
            </w:pPr>
            <w:r w:rsidRPr="00953054">
              <w:rPr>
                <w:sz w:val="22"/>
                <w:szCs w:val="22"/>
              </w:rPr>
              <w:t>Current portion of borrowings</w:t>
            </w:r>
          </w:p>
        </w:tc>
        <w:tc>
          <w:tcPr>
            <w:tcW w:w="805" w:type="pct"/>
            <w:shd w:val="clear" w:color="auto" w:fill="auto"/>
            <w:vAlign w:val="bottom"/>
          </w:tcPr>
          <w:p w14:paraId="280AA675"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vAlign w:val="bottom"/>
          </w:tcPr>
          <w:p w14:paraId="3BA09D9D"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vAlign w:val="bottom"/>
          </w:tcPr>
          <w:p w14:paraId="1BCB51F9"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noWrap/>
            <w:vAlign w:val="bottom"/>
          </w:tcPr>
          <w:p w14:paraId="6214914D" w14:textId="77777777" w:rsidR="00B07AD3" w:rsidRPr="00953054" w:rsidRDefault="00B07AD3" w:rsidP="00CF7F24">
            <w:pPr>
              <w:spacing w:line="276" w:lineRule="auto"/>
              <w:jc w:val="center"/>
              <w:rPr>
                <w:sz w:val="22"/>
                <w:szCs w:val="22"/>
              </w:rPr>
            </w:pPr>
            <w:r w:rsidRPr="00953054">
              <w:rPr>
                <w:sz w:val="22"/>
                <w:szCs w:val="22"/>
              </w:rPr>
              <w:t>xxx</w:t>
            </w:r>
          </w:p>
        </w:tc>
      </w:tr>
      <w:tr w:rsidR="00B07AD3" w:rsidRPr="00953054" w14:paraId="1D6B00CB" w14:textId="77777777" w:rsidTr="002122A0">
        <w:trPr>
          <w:trHeight w:val="340"/>
        </w:trPr>
        <w:tc>
          <w:tcPr>
            <w:tcW w:w="1780" w:type="pct"/>
            <w:shd w:val="clear" w:color="auto" w:fill="auto"/>
            <w:vAlign w:val="bottom"/>
            <w:hideMark/>
          </w:tcPr>
          <w:p w14:paraId="73655C4A" w14:textId="77777777" w:rsidR="00B07AD3" w:rsidRPr="00953054" w:rsidRDefault="00B07AD3" w:rsidP="002122A0">
            <w:pPr>
              <w:spacing w:line="276" w:lineRule="auto"/>
              <w:jc w:val="both"/>
              <w:rPr>
                <w:sz w:val="22"/>
                <w:szCs w:val="22"/>
              </w:rPr>
            </w:pPr>
            <w:r w:rsidRPr="00953054">
              <w:rPr>
                <w:sz w:val="22"/>
                <w:szCs w:val="22"/>
              </w:rPr>
              <w:t>Provisions</w:t>
            </w:r>
          </w:p>
        </w:tc>
        <w:tc>
          <w:tcPr>
            <w:tcW w:w="805" w:type="pct"/>
            <w:shd w:val="clear" w:color="auto" w:fill="auto"/>
            <w:vAlign w:val="bottom"/>
          </w:tcPr>
          <w:p w14:paraId="12927FDE"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vAlign w:val="bottom"/>
          </w:tcPr>
          <w:p w14:paraId="19401A3A"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vAlign w:val="bottom"/>
          </w:tcPr>
          <w:p w14:paraId="4B3AEDD9"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noWrap/>
            <w:vAlign w:val="bottom"/>
          </w:tcPr>
          <w:p w14:paraId="2EC38250" w14:textId="77777777" w:rsidR="00B07AD3" w:rsidRPr="00953054" w:rsidRDefault="00B07AD3" w:rsidP="00CF7F24">
            <w:pPr>
              <w:spacing w:line="276" w:lineRule="auto"/>
              <w:jc w:val="center"/>
              <w:rPr>
                <w:sz w:val="22"/>
                <w:szCs w:val="22"/>
              </w:rPr>
            </w:pPr>
            <w:r w:rsidRPr="00953054">
              <w:rPr>
                <w:sz w:val="22"/>
                <w:szCs w:val="22"/>
              </w:rPr>
              <w:t>xxx</w:t>
            </w:r>
          </w:p>
        </w:tc>
      </w:tr>
      <w:tr w:rsidR="00B07AD3" w:rsidRPr="00953054" w14:paraId="74DF677C" w14:textId="77777777" w:rsidTr="002122A0">
        <w:trPr>
          <w:trHeight w:val="340"/>
        </w:trPr>
        <w:tc>
          <w:tcPr>
            <w:tcW w:w="1780" w:type="pct"/>
            <w:shd w:val="clear" w:color="auto" w:fill="auto"/>
            <w:vAlign w:val="bottom"/>
            <w:hideMark/>
          </w:tcPr>
          <w:p w14:paraId="2D0A3B65" w14:textId="77777777" w:rsidR="00B07AD3" w:rsidRPr="00953054" w:rsidRDefault="00B07AD3" w:rsidP="002122A0">
            <w:pPr>
              <w:spacing w:line="276" w:lineRule="auto"/>
              <w:jc w:val="both"/>
              <w:rPr>
                <w:sz w:val="22"/>
                <w:szCs w:val="22"/>
              </w:rPr>
            </w:pPr>
            <w:r w:rsidRPr="00953054">
              <w:rPr>
                <w:sz w:val="22"/>
                <w:szCs w:val="22"/>
              </w:rPr>
              <w:t>Deferred income</w:t>
            </w:r>
          </w:p>
        </w:tc>
        <w:tc>
          <w:tcPr>
            <w:tcW w:w="805" w:type="pct"/>
            <w:shd w:val="clear" w:color="auto" w:fill="auto"/>
            <w:vAlign w:val="bottom"/>
            <w:hideMark/>
          </w:tcPr>
          <w:p w14:paraId="7C956EC0"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vAlign w:val="bottom"/>
            <w:hideMark/>
          </w:tcPr>
          <w:p w14:paraId="0BC6AC85"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vAlign w:val="bottom"/>
            <w:hideMark/>
          </w:tcPr>
          <w:p w14:paraId="5FD52C07"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vAlign w:val="bottom"/>
            <w:hideMark/>
          </w:tcPr>
          <w:p w14:paraId="1006EDD9" w14:textId="77777777" w:rsidR="00B07AD3" w:rsidRPr="00953054" w:rsidRDefault="00B07AD3" w:rsidP="00CF7F24">
            <w:pPr>
              <w:spacing w:line="276" w:lineRule="auto"/>
              <w:jc w:val="center"/>
              <w:rPr>
                <w:sz w:val="22"/>
                <w:szCs w:val="22"/>
              </w:rPr>
            </w:pPr>
            <w:r w:rsidRPr="00953054">
              <w:rPr>
                <w:sz w:val="22"/>
                <w:szCs w:val="22"/>
              </w:rPr>
              <w:t>xxx</w:t>
            </w:r>
          </w:p>
        </w:tc>
      </w:tr>
      <w:tr w:rsidR="00B07AD3" w:rsidRPr="00953054" w14:paraId="09BB56AF" w14:textId="77777777" w:rsidTr="002122A0">
        <w:trPr>
          <w:trHeight w:val="340"/>
        </w:trPr>
        <w:tc>
          <w:tcPr>
            <w:tcW w:w="1780" w:type="pct"/>
            <w:shd w:val="clear" w:color="auto" w:fill="auto"/>
            <w:vAlign w:val="bottom"/>
            <w:hideMark/>
          </w:tcPr>
          <w:p w14:paraId="3991EF17" w14:textId="77777777" w:rsidR="00B07AD3" w:rsidRPr="00953054" w:rsidRDefault="00B07AD3" w:rsidP="002122A0">
            <w:pPr>
              <w:spacing w:line="276" w:lineRule="auto"/>
              <w:jc w:val="both"/>
              <w:rPr>
                <w:sz w:val="22"/>
                <w:szCs w:val="22"/>
              </w:rPr>
            </w:pPr>
            <w:r w:rsidRPr="00953054">
              <w:rPr>
                <w:sz w:val="22"/>
                <w:szCs w:val="22"/>
              </w:rPr>
              <w:t>Employee benefit obligation</w:t>
            </w:r>
          </w:p>
        </w:tc>
        <w:tc>
          <w:tcPr>
            <w:tcW w:w="805" w:type="pct"/>
            <w:shd w:val="clear" w:color="auto" w:fill="auto"/>
            <w:vAlign w:val="bottom"/>
            <w:hideMark/>
          </w:tcPr>
          <w:p w14:paraId="2E8E268A"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vAlign w:val="bottom"/>
            <w:hideMark/>
          </w:tcPr>
          <w:p w14:paraId="1E69462A"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vAlign w:val="bottom"/>
            <w:hideMark/>
          </w:tcPr>
          <w:p w14:paraId="47B57E6B" w14:textId="77777777" w:rsidR="00B07AD3" w:rsidRPr="00953054" w:rsidRDefault="00B07AD3" w:rsidP="00CF7F24">
            <w:pPr>
              <w:spacing w:line="276" w:lineRule="auto"/>
              <w:jc w:val="center"/>
              <w:rPr>
                <w:sz w:val="22"/>
                <w:szCs w:val="22"/>
              </w:rPr>
            </w:pPr>
            <w:r w:rsidRPr="00953054">
              <w:rPr>
                <w:sz w:val="22"/>
                <w:szCs w:val="22"/>
              </w:rPr>
              <w:t>xxx</w:t>
            </w:r>
          </w:p>
        </w:tc>
        <w:tc>
          <w:tcPr>
            <w:tcW w:w="805" w:type="pct"/>
            <w:shd w:val="clear" w:color="auto" w:fill="auto"/>
            <w:vAlign w:val="bottom"/>
            <w:hideMark/>
          </w:tcPr>
          <w:p w14:paraId="18BF9B73" w14:textId="77777777" w:rsidR="00B07AD3" w:rsidRPr="00953054" w:rsidRDefault="00B07AD3" w:rsidP="00CF7F24">
            <w:pPr>
              <w:spacing w:line="276" w:lineRule="auto"/>
              <w:jc w:val="center"/>
              <w:rPr>
                <w:sz w:val="22"/>
                <w:szCs w:val="22"/>
              </w:rPr>
            </w:pPr>
            <w:r w:rsidRPr="00953054">
              <w:rPr>
                <w:sz w:val="22"/>
                <w:szCs w:val="22"/>
              </w:rPr>
              <w:t>xxx</w:t>
            </w:r>
          </w:p>
        </w:tc>
      </w:tr>
      <w:tr w:rsidR="00B07AD3" w:rsidRPr="00953054" w14:paraId="252EEF27" w14:textId="77777777" w:rsidTr="002122A0">
        <w:trPr>
          <w:trHeight w:val="340"/>
        </w:trPr>
        <w:tc>
          <w:tcPr>
            <w:tcW w:w="1780" w:type="pct"/>
            <w:shd w:val="clear" w:color="auto" w:fill="auto"/>
            <w:vAlign w:val="bottom"/>
            <w:hideMark/>
          </w:tcPr>
          <w:p w14:paraId="72F92B1F" w14:textId="77777777" w:rsidR="00B07AD3" w:rsidRPr="00953054" w:rsidRDefault="00B07AD3" w:rsidP="002122A0">
            <w:pPr>
              <w:spacing w:line="276" w:lineRule="auto"/>
              <w:jc w:val="both"/>
              <w:rPr>
                <w:b/>
                <w:sz w:val="22"/>
                <w:szCs w:val="22"/>
              </w:rPr>
            </w:pPr>
            <w:r w:rsidRPr="00953054">
              <w:rPr>
                <w:b/>
                <w:sz w:val="22"/>
                <w:szCs w:val="22"/>
              </w:rPr>
              <w:t>Total</w:t>
            </w:r>
          </w:p>
        </w:tc>
        <w:tc>
          <w:tcPr>
            <w:tcW w:w="805" w:type="pct"/>
            <w:shd w:val="clear" w:color="auto" w:fill="auto"/>
            <w:vAlign w:val="bottom"/>
            <w:hideMark/>
          </w:tcPr>
          <w:p w14:paraId="5BF84344" w14:textId="77777777" w:rsidR="00B07AD3" w:rsidRPr="00953054" w:rsidRDefault="00B07AD3" w:rsidP="00CF7F24">
            <w:pPr>
              <w:spacing w:line="276" w:lineRule="auto"/>
              <w:jc w:val="center"/>
              <w:rPr>
                <w:b/>
                <w:sz w:val="22"/>
                <w:szCs w:val="22"/>
              </w:rPr>
            </w:pPr>
            <w:r w:rsidRPr="00953054">
              <w:rPr>
                <w:b/>
                <w:sz w:val="22"/>
                <w:szCs w:val="22"/>
              </w:rPr>
              <w:t>xxx</w:t>
            </w:r>
          </w:p>
        </w:tc>
        <w:tc>
          <w:tcPr>
            <w:tcW w:w="805" w:type="pct"/>
            <w:shd w:val="clear" w:color="auto" w:fill="auto"/>
            <w:vAlign w:val="bottom"/>
            <w:hideMark/>
          </w:tcPr>
          <w:p w14:paraId="5E395D0C" w14:textId="77777777" w:rsidR="00B07AD3" w:rsidRPr="00953054" w:rsidRDefault="00B07AD3" w:rsidP="00CF7F24">
            <w:pPr>
              <w:spacing w:line="276" w:lineRule="auto"/>
              <w:jc w:val="center"/>
              <w:rPr>
                <w:b/>
                <w:sz w:val="22"/>
                <w:szCs w:val="22"/>
              </w:rPr>
            </w:pPr>
            <w:r w:rsidRPr="00953054">
              <w:rPr>
                <w:b/>
                <w:sz w:val="22"/>
                <w:szCs w:val="22"/>
              </w:rPr>
              <w:t>xxx</w:t>
            </w:r>
          </w:p>
        </w:tc>
        <w:tc>
          <w:tcPr>
            <w:tcW w:w="805" w:type="pct"/>
            <w:shd w:val="clear" w:color="auto" w:fill="auto"/>
            <w:vAlign w:val="bottom"/>
            <w:hideMark/>
          </w:tcPr>
          <w:p w14:paraId="59B36AED" w14:textId="77777777" w:rsidR="00B07AD3" w:rsidRPr="00953054" w:rsidRDefault="00B07AD3" w:rsidP="00CF7F24">
            <w:pPr>
              <w:spacing w:line="276" w:lineRule="auto"/>
              <w:jc w:val="center"/>
              <w:rPr>
                <w:b/>
                <w:sz w:val="22"/>
                <w:szCs w:val="22"/>
              </w:rPr>
            </w:pPr>
            <w:r w:rsidRPr="00953054">
              <w:rPr>
                <w:b/>
                <w:sz w:val="22"/>
                <w:szCs w:val="22"/>
              </w:rPr>
              <w:t>xxx</w:t>
            </w:r>
          </w:p>
        </w:tc>
        <w:tc>
          <w:tcPr>
            <w:tcW w:w="805" w:type="pct"/>
            <w:shd w:val="clear" w:color="auto" w:fill="auto"/>
            <w:vAlign w:val="bottom"/>
            <w:hideMark/>
          </w:tcPr>
          <w:p w14:paraId="5319F092" w14:textId="77777777" w:rsidR="00B07AD3" w:rsidRPr="00953054" w:rsidRDefault="00B07AD3" w:rsidP="00CF7F24">
            <w:pPr>
              <w:spacing w:line="276" w:lineRule="auto"/>
              <w:jc w:val="center"/>
              <w:rPr>
                <w:b/>
                <w:sz w:val="22"/>
                <w:szCs w:val="22"/>
              </w:rPr>
            </w:pPr>
            <w:r w:rsidRPr="00953054">
              <w:rPr>
                <w:b/>
                <w:sz w:val="22"/>
                <w:szCs w:val="22"/>
              </w:rPr>
              <w:t>xxx</w:t>
            </w:r>
          </w:p>
        </w:tc>
      </w:tr>
    </w:tbl>
    <w:p w14:paraId="1499640B" w14:textId="77777777" w:rsidR="00B07AD3" w:rsidRDefault="00B07AD3" w:rsidP="00B07AD3">
      <w:pPr>
        <w:spacing w:line="360" w:lineRule="auto"/>
        <w:ind w:right="-302"/>
        <w:jc w:val="both"/>
        <w:rPr>
          <w:b/>
          <w:sz w:val="22"/>
          <w:szCs w:val="22"/>
        </w:rPr>
      </w:pPr>
    </w:p>
    <w:p w14:paraId="5B9FA84D" w14:textId="77777777" w:rsidR="00B07AD3" w:rsidRPr="00953054" w:rsidRDefault="00B07AD3" w:rsidP="00B07AD3">
      <w:pPr>
        <w:spacing w:line="360" w:lineRule="auto"/>
        <w:ind w:right="-302"/>
        <w:jc w:val="both"/>
        <w:rPr>
          <w:rFonts w:eastAsia="Arial"/>
          <w:b/>
          <w:bCs/>
          <w:spacing w:val="3"/>
          <w:sz w:val="22"/>
          <w:szCs w:val="22"/>
        </w:rPr>
      </w:pPr>
      <w:r w:rsidRPr="00953054">
        <w:rPr>
          <w:rFonts w:eastAsia="Arial"/>
          <w:b/>
          <w:bCs/>
          <w:spacing w:val="3"/>
          <w:sz w:val="22"/>
          <w:szCs w:val="22"/>
        </w:rPr>
        <w:t>Financial Risk Management</w:t>
      </w:r>
    </w:p>
    <w:p w14:paraId="1708758E" w14:textId="77777777" w:rsidR="00B07AD3" w:rsidRPr="00953054" w:rsidRDefault="00B07AD3" w:rsidP="00B07AD3">
      <w:pPr>
        <w:autoSpaceDE/>
        <w:autoSpaceDN/>
        <w:jc w:val="both"/>
        <w:rPr>
          <w:b/>
          <w:sz w:val="22"/>
          <w:szCs w:val="22"/>
        </w:rPr>
      </w:pPr>
    </w:p>
    <w:p w14:paraId="3A928B6C" w14:textId="77777777" w:rsidR="00B07AD3" w:rsidRPr="00953054" w:rsidRDefault="00B07AD3" w:rsidP="00AD5B89">
      <w:pPr>
        <w:pStyle w:val="ListParagraph"/>
        <w:numPr>
          <w:ilvl w:val="1"/>
          <w:numId w:val="34"/>
        </w:numPr>
        <w:tabs>
          <w:tab w:val="left" w:pos="909"/>
        </w:tabs>
        <w:spacing w:line="360" w:lineRule="auto"/>
        <w:ind w:left="540" w:hanging="567"/>
        <w:jc w:val="both"/>
        <w:rPr>
          <w:b/>
          <w:sz w:val="22"/>
          <w:szCs w:val="22"/>
        </w:rPr>
      </w:pPr>
      <w:r w:rsidRPr="00953054">
        <w:rPr>
          <w:b/>
          <w:sz w:val="22"/>
          <w:szCs w:val="22"/>
        </w:rPr>
        <w:t>Market risk</w:t>
      </w:r>
    </w:p>
    <w:p w14:paraId="22FB88FA" w14:textId="2E948749" w:rsidR="00B07AD3" w:rsidRPr="00953054" w:rsidRDefault="00B07AD3" w:rsidP="00B07AD3">
      <w:pPr>
        <w:tabs>
          <w:tab w:val="left" w:pos="720"/>
          <w:tab w:val="decimal" w:pos="5220"/>
          <w:tab w:val="decimal" w:pos="7200"/>
          <w:tab w:val="decimal" w:pos="8640"/>
        </w:tabs>
        <w:spacing w:line="360" w:lineRule="auto"/>
        <w:jc w:val="both"/>
        <w:rPr>
          <w:sz w:val="22"/>
          <w:szCs w:val="22"/>
        </w:rPr>
      </w:pPr>
      <w:r w:rsidRPr="00953054">
        <w:rPr>
          <w:sz w:val="22"/>
          <w:szCs w:val="22"/>
        </w:rPr>
        <w:t xml:space="preserve">The </w:t>
      </w:r>
      <w:r w:rsidR="6C38DBBD" w:rsidRPr="28827ACD">
        <w:rPr>
          <w:sz w:val="22"/>
          <w:szCs w:val="22"/>
        </w:rPr>
        <w:t>Coun</w:t>
      </w:r>
      <w:r w:rsidRPr="28827ACD">
        <w:rPr>
          <w:sz w:val="22"/>
          <w:szCs w:val="22"/>
        </w:rPr>
        <w:t>ty</w:t>
      </w:r>
      <w:r w:rsidRPr="00953054">
        <w:rPr>
          <w:sz w:val="22"/>
          <w:szCs w:val="22"/>
        </w:rPr>
        <w:t xml:space="preserve"> has put in place an internal audit function to assist it in assessing the risk faced by the </w:t>
      </w:r>
      <w:r w:rsidR="503CB6A5" w:rsidRPr="777CAAC4">
        <w:rPr>
          <w:sz w:val="22"/>
          <w:szCs w:val="22"/>
        </w:rPr>
        <w:t>count</w:t>
      </w:r>
      <w:r w:rsidRPr="777CAAC4">
        <w:rPr>
          <w:sz w:val="22"/>
          <w:szCs w:val="22"/>
        </w:rPr>
        <w:t>y</w:t>
      </w:r>
      <w:r w:rsidRPr="00953054">
        <w:rPr>
          <w:sz w:val="22"/>
          <w:szCs w:val="22"/>
        </w:rPr>
        <w:t xml:space="preserve"> on an ongoing basis, evaluate and test the design and effectiveness of its internal accounting and operational controls.</w:t>
      </w:r>
    </w:p>
    <w:p w14:paraId="26C29106" w14:textId="53DFB36A" w:rsidR="00B07AD3" w:rsidRPr="00953054" w:rsidRDefault="00B07AD3" w:rsidP="00B07AD3">
      <w:pPr>
        <w:tabs>
          <w:tab w:val="left" w:pos="720"/>
          <w:tab w:val="decimal" w:pos="5220"/>
          <w:tab w:val="decimal" w:pos="7200"/>
          <w:tab w:val="decimal" w:pos="8640"/>
        </w:tabs>
        <w:spacing w:line="360" w:lineRule="auto"/>
        <w:jc w:val="both"/>
        <w:rPr>
          <w:sz w:val="22"/>
          <w:szCs w:val="22"/>
        </w:rPr>
      </w:pPr>
      <w:r w:rsidRPr="00953054">
        <w:rPr>
          <w:sz w:val="22"/>
          <w:szCs w:val="22"/>
        </w:rPr>
        <w:t xml:space="preserve">Market risk is the risk arising from changes in market prices, such as interest rate, equity prices and foreign exchange rates which will affect the Entity’s income or the value of its holding of financial instruments. The objective of market risk management is to manage and control market risk exposures within acceptable parameters, while optimising the return. Overall responsibility for managing market risk rests with the Audit and Risk Management Committee. The </w:t>
      </w:r>
      <w:r w:rsidR="5F4711D3" w:rsidRPr="796782C3">
        <w:rPr>
          <w:sz w:val="22"/>
          <w:szCs w:val="22"/>
        </w:rPr>
        <w:t>County</w:t>
      </w:r>
      <w:r w:rsidRPr="796782C3">
        <w:rPr>
          <w:sz w:val="22"/>
          <w:szCs w:val="22"/>
        </w:rPr>
        <w:t>’s</w:t>
      </w:r>
      <w:r w:rsidRPr="00953054">
        <w:rPr>
          <w:sz w:val="22"/>
          <w:szCs w:val="22"/>
        </w:rPr>
        <w:t xml:space="preserve"> Finance Department is responsible for the development of detailed risk management policies (subject to review and approval by Audit and Risk Management Committee) and for the day-to-day implementation of those policies. There has been no change to the </w:t>
      </w:r>
      <w:r w:rsidR="25DC266E" w:rsidRPr="061F09C0">
        <w:rPr>
          <w:sz w:val="22"/>
          <w:szCs w:val="22"/>
        </w:rPr>
        <w:t>Count</w:t>
      </w:r>
      <w:r w:rsidRPr="061F09C0">
        <w:rPr>
          <w:sz w:val="22"/>
          <w:szCs w:val="22"/>
        </w:rPr>
        <w:t>y’s</w:t>
      </w:r>
      <w:r w:rsidRPr="00953054">
        <w:rPr>
          <w:sz w:val="22"/>
          <w:szCs w:val="22"/>
        </w:rPr>
        <w:t xml:space="preserve"> exposure to market risks or the manner in which it manages and measures the risk.</w:t>
      </w:r>
    </w:p>
    <w:p w14:paraId="1142617C" w14:textId="77777777" w:rsidR="00B07AD3" w:rsidRPr="00953054" w:rsidRDefault="00B07AD3" w:rsidP="00AD5B89">
      <w:pPr>
        <w:pStyle w:val="ListParagraph"/>
        <w:numPr>
          <w:ilvl w:val="0"/>
          <w:numId w:val="28"/>
        </w:numPr>
        <w:autoSpaceDE/>
        <w:autoSpaceDN/>
        <w:spacing w:line="360" w:lineRule="auto"/>
        <w:ind w:left="810" w:hanging="810"/>
        <w:jc w:val="both"/>
        <w:rPr>
          <w:b/>
          <w:bCs/>
          <w:sz w:val="22"/>
          <w:szCs w:val="22"/>
        </w:rPr>
      </w:pPr>
      <w:r w:rsidRPr="00953054">
        <w:rPr>
          <w:b/>
          <w:bCs/>
          <w:sz w:val="22"/>
          <w:szCs w:val="22"/>
        </w:rPr>
        <w:t>Foreign currency risk</w:t>
      </w:r>
    </w:p>
    <w:p w14:paraId="3AA27E68" w14:textId="77777777" w:rsidR="00B07AD3" w:rsidRPr="00953054" w:rsidRDefault="00B07AD3" w:rsidP="00B07AD3">
      <w:pPr>
        <w:tabs>
          <w:tab w:val="decimal" w:pos="5220"/>
          <w:tab w:val="decimal" w:pos="7200"/>
          <w:tab w:val="decimal" w:pos="8640"/>
        </w:tabs>
        <w:spacing w:line="360" w:lineRule="auto"/>
        <w:jc w:val="both"/>
        <w:rPr>
          <w:sz w:val="22"/>
          <w:szCs w:val="22"/>
        </w:rPr>
      </w:pPr>
      <w:r w:rsidRPr="00953054">
        <w:rPr>
          <w:sz w:val="22"/>
          <w:szCs w:val="22"/>
        </w:rPr>
        <w:t xml:space="preserve">The </w:t>
      </w:r>
      <w:r w:rsidRPr="00953054">
        <w:rPr>
          <w:i/>
          <w:iCs/>
          <w:sz w:val="22"/>
          <w:szCs w:val="22"/>
        </w:rPr>
        <w:t>Entity</w:t>
      </w:r>
      <w:r w:rsidRPr="00953054">
        <w:rPr>
          <w:sz w:val="22"/>
          <w:szCs w:val="22"/>
        </w:rPr>
        <w:t xml:space="preserve"> has transactional currency exposures. Such exposure arises through purchases of goods and services that are done in currencies other than the local currency. Invoices denominated in foreign currencies are paid after 30 days from the date of the invoice and conversion at the time of payment is done using the prevailing exchange rate. The </w:t>
      </w:r>
      <w:r w:rsidRPr="00953054">
        <w:rPr>
          <w:i/>
          <w:iCs/>
          <w:sz w:val="22"/>
          <w:szCs w:val="22"/>
        </w:rPr>
        <w:t>Entity</w:t>
      </w:r>
      <w:r w:rsidRPr="00953054">
        <w:rPr>
          <w:sz w:val="22"/>
          <w:szCs w:val="22"/>
        </w:rPr>
        <w:t xml:space="preserve"> manages foreign exchange risk form future commercial transactions and recognised assets and liabilities by projecting for expected sales proceeds and matching the same with expected payments.</w:t>
      </w:r>
    </w:p>
    <w:p w14:paraId="06D823A4" w14:textId="77777777" w:rsidR="00B07AD3" w:rsidRPr="00953054" w:rsidRDefault="00B07AD3" w:rsidP="00B07AD3">
      <w:pPr>
        <w:autoSpaceDE/>
        <w:autoSpaceDN/>
        <w:jc w:val="both"/>
        <w:rPr>
          <w:sz w:val="22"/>
          <w:szCs w:val="22"/>
        </w:rPr>
      </w:pPr>
      <w:r w:rsidRPr="00953054">
        <w:rPr>
          <w:sz w:val="22"/>
          <w:szCs w:val="22"/>
        </w:rPr>
        <w:br w:type="page"/>
      </w:r>
    </w:p>
    <w:p w14:paraId="70CC4F0A" w14:textId="77777777" w:rsidR="00B07AD3" w:rsidRPr="00953054" w:rsidRDefault="00B07AD3" w:rsidP="00B07AD3">
      <w:pPr>
        <w:tabs>
          <w:tab w:val="decimal" w:pos="5220"/>
          <w:tab w:val="decimal" w:pos="7200"/>
          <w:tab w:val="decimal" w:pos="8640"/>
        </w:tabs>
        <w:spacing w:line="360" w:lineRule="auto"/>
        <w:jc w:val="both"/>
        <w:rPr>
          <w:sz w:val="22"/>
          <w:szCs w:val="22"/>
        </w:rPr>
      </w:pPr>
      <w:r w:rsidRPr="00953054">
        <w:rPr>
          <w:sz w:val="22"/>
          <w:szCs w:val="22"/>
        </w:rPr>
        <w:lastRenderedPageBreak/>
        <w:t xml:space="preserve">The carrying amount of the </w:t>
      </w:r>
      <w:r w:rsidRPr="00953054">
        <w:rPr>
          <w:i/>
          <w:iCs/>
          <w:sz w:val="22"/>
          <w:szCs w:val="22"/>
        </w:rPr>
        <w:t>Entity’s</w:t>
      </w:r>
      <w:r w:rsidRPr="00953054">
        <w:rPr>
          <w:sz w:val="22"/>
          <w:szCs w:val="22"/>
        </w:rPr>
        <w:t xml:space="preserve"> foreign currency denominated monetary assets and monetary liabilities at the end of the reporting period are as follows:</w:t>
      </w:r>
    </w:p>
    <w:p w14:paraId="690125F2" w14:textId="77777777" w:rsidR="00B07AD3" w:rsidRPr="00953054" w:rsidRDefault="00B07AD3" w:rsidP="00B07AD3">
      <w:pPr>
        <w:tabs>
          <w:tab w:val="left" w:pos="720"/>
          <w:tab w:val="decimal" w:pos="5220"/>
          <w:tab w:val="decimal" w:pos="7200"/>
          <w:tab w:val="decimal" w:pos="8640"/>
        </w:tabs>
        <w:spacing w:line="360" w:lineRule="auto"/>
        <w:jc w:val="both"/>
        <w:rPr>
          <w:b/>
          <w:bCs/>
          <w:sz w:val="22"/>
          <w:szCs w:val="22"/>
          <w:u w:val="single"/>
        </w:rPr>
      </w:pPr>
      <w:r w:rsidRPr="00953054">
        <w:rPr>
          <w:b/>
          <w:bCs/>
          <w:sz w:val="22"/>
          <w:szCs w:val="22"/>
          <w:u w:val="single"/>
        </w:rPr>
        <w:t>Current FY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909"/>
        <w:gridCol w:w="1707"/>
        <w:gridCol w:w="1707"/>
        <w:gridCol w:w="1707"/>
      </w:tblGrid>
      <w:tr w:rsidR="00B07AD3" w:rsidRPr="00953054" w14:paraId="3A2D1095" w14:textId="77777777" w:rsidTr="002122A0">
        <w:trPr>
          <w:trHeight w:val="340"/>
        </w:trPr>
        <w:tc>
          <w:tcPr>
            <w:tcW w:w="2164" w:type="pct"/>
            <w:shd w:val="clear" w:color="auto" w:fill="0070C0"/>
            <w:noWrap/>
            <w:vAlign w:val="center"/>
            <w:hideMark/>
          </w:tcPr>
          <w:p w14:paraId="6C19A3BB" w14:textId="77777777" w:rsidR="00B07AD3" w:rsidRPr="00953054" w:rsidRDefault="00B07AD3" w:rsidP="002122A0">
            <w:pPr>
              <w:spacing w:line="276" w:lineRule="auto"/>
              <w:jc w:val="both"/>
              <w:rPr>
                <w:sz w:val="22"/>
                <w:szCs w:val="22"/>
                <w:lang w:val="en-US"/>
              </w:rPr>
            </w:pPr>
          </w:p>
        </w:tc>
        <w:tc>
          <w:tcPr>
            <w:tcW w:w="945" w:type="pct"/>
            <w:shd w:val="clear" w:color="auto" w:fill="0070C0"/>
            <w:noWrap/>
            <w:vAlign w:val="bottom"/>
            <w:hideMark/>
          </w:tcPr>
          <w:p w14:paraId="2EAB2F93" w14:textId="77777777" w:rsidR="00B07AD3" w:rsidRPr="00953054" w:rsidRDefault="00B07AD3" w:rsidP="00CF7F24">
            <w:pPr>
              <w:spacing w:line="276" w:lineRule="auto"/>
              <w:jc w:val="center"/>
              <w:rPr>
                <w:b/>
                <w:sz w:val="22"/>
                <w:szCs w:val="22"/>
                <w:lang w:val="en-US"/>
              </w:rPr>
            </w:pPr>
            <w:r w:rsidRPr="00953054">
              <w:rPr>
                <w:b/>
                <w:sz w:val="22"/>
                <w:szCs w:val="22"/>
              </w:rPr>
              <w:t>In Kshs</w:t>
            </w:r>
          </w:p>
        </w:tc>
        <w:tc>
          <w:tcPr>
            <w:tcW w:w="945" w:type="pct"/>
            <w:shd w:val="clear" w:color="auto" w:fill="0070C0"/>
            <w:noWrap/>
            <w:vAlign w:val="bottom"/>
            <w:hideMark/>
          </w:tcPr>
          <w:p w14:paraId="784CF0CB" w14:textId="77777777" w:rsidR="00B07AD3" w:rsidRPr="00953054" w:rsidRDefault="00B07AD3" w:rsidP="00CF7F24">
            <w:pPr>
              <w:spacing w:line="276" w:lineRule="auto"/>
              <w:jc w:val="center"/>
              <w:rPr>
                <w:b/>
                <w:sz w:val="22"/>
                <w:szCs w:val="22"/>
                <w:lang w:val="en-US"/>
              </w:rPr>
            </w:pPr>
            <w:r w:rsidRPr="00953054">
              <w:rPr>
                <w:b/>
                <w:sz w:val="22"/>
                <w:szCs w:val="22"/>
              </w:rPr>
              <w:t>Other currencies</w:t>
            </w:r>
          </w:p>
        </w:tc>
        <w:tc>
          <w:tcPr>
            <w:tcW w:w="945" w:type="pct"/>
            <w:shd w:val="clear" w:color="auto" w:fill="0070C0"/>
            <w:noWrap/>
            <w:vAlign w:val="bottom"/>
            <w:hideMark/>
          </w:tcPr>
          <w:p w14:paraId="3ABE8625" w14:textId="77777777" w:rsidR="00B07AD3" w:rsidRPr="00953054" w:rsidRDefault="00B07AD3" w:rsidP="00CF7F24">
            <w:pPr>
              <w:spacing w:line="276" w:lineRule="auto"/>
              <w:jc w:val="center"/>
              <w:rPr>
                <w:b/>
                <w:sz w:val="22"/>
                <w:szCs w:val="22"/>
                <w:lang w:val="en-US"/>
              </w:rPr>
            </w:pPr>
            <w:r w:rsidRPr="00953054">
              <w:rPr>
                <w:b/>
                <w:sz w:val="22"/>
                <w:szCs w:val="22"/>
              </w:rPr>
              <w:t>Total</w:t>
            </w:r>
          </w:p>
        </w:tc>
      </w:tr>
      <w:tr w:rsidR="00B07AD3" w:rsidRPr="00953054" w14:paraId="7614AFEB" w14:textId="77777777" w:rsidTr="002122A0">
        <w:trPr>
          <w:trHeight w:val="340"/>
        </w:trPr>
        <w:tc>
          <w:tcPr>
            <w:tcW w:w="2164" w:type="pct"/>
            <w:shd w:val="clear" w:color="auto" w:fill="0070C0"/>
            <w:noWrap/>
            <w:vAlign w:val="center"/>
            <w:hideMark/>
          </w:tcPr>
          <w:p w14:paraId="6DE2077B" w14:textId="77777777" w:rsidR="00B07AD3" w:rsidRPr="00953054" w:rsidRDefault="00B07AD3" w:rsidP="002122A0">
            <w:pPr>
              <w:spacing w:line="276" w:lineRule="auto"/>
              <w:jc w:val="both"/>
              <w:rPr>
                <w:sz w:val="22"/>
                <w:szCs w:val="22"/>
                <w:lang w:val="en-US"/>
              </w:rPr>
            </w:pPr>
          </w:p>
        </w:tc>
        <w:tc>
          <w:tcPr>
            <w:tcW w:w="945" w:type="pct"/>
            <w:shd w:val="clear" w:color="auto" w:fill="0070C0"/>
            <w:noWrap/>
            <w:vAlign w:val="bottom"/>
            <w:hideMark/>
          </w:tcPr>
          <w:p w14:paraId="1345F458" w14:textId="77777777" w:rsidR="00B07AD3" w:rsidRPr="00953054" w:rsidRDefault="00B07AD3" w:rsidP="00CF7F24">
            <w:pPr>
              <w:spacing w:line="276" w:lineRule="auto"/>
              <w:jc w:val="center"/>
              <w:rPr>
                <w:b/>
                <w:sz w:val="22"/>
                <w:szCs w:val="22"/>
                <w:lang w:val="en-US"/>
              </w:rPr>
            </w:pPr>
            <w:r w:rsidRPr="00953054">
              <w:rPr>
                <w:b/>
                <w:sz w:val="22"/>
                <w:szCs w:val="22"/>
                <w:lang w:val="en-US"/>
              </w:rPr>
              <w:t>Kshs</w:t>
            </w:r>
          </w:p>
        </w:tc>
        <w:tc>
          <w:tcPr>
            <w:tcW w:w="945" w:type="pct"/>
            <w:shd w:val="clear" w:color="auto" w:fill="0070C0"/>
            <w:noWrap/>
            <w:vAlign w:val="bottom"/>
            <w:hideMark/>
          </w:tcPr>
          <w:p w14:paraId="7DBB94C7" w14:textId="77777777" w:rsidR="00B07AD3" w:rsidRPr="00953054" w:rsidRDefault="00B07AD3" w:rsidP="00CF7F24">
            <w:pPr>
              <w:spacing w:line="276" w:lineRule="auto"/>
              <w:jc w:val="center"/>
              <w:rPr>
                <w:b/>
                <w:sz w:val="22"/>
                <w:szCs w:val="22"/>
                <w:lang w:val="en-US"/>
              </w:rPr>
            </w:pPr>
            <w:r w:rsidRPr="00953054">
              <w:rPr>
                <w:b/>
                <w:sz w:val="22"/>
                <w:szCs w:val="22"/>
                <w:lang w:val="en-US"/>
              </w:rPr>
              <w:t>Kshs</w:t>
            </w:r>
          </w:p>
        </w:tc>
        <w:tc>
          <w:tcPr>
            <w:tcW w:w="945" w:type="pct"/>
            <w:shd w:val="clear" w:color="auto" w:fill="0070C0"/>
            <w:noWrap/>
            <w:vAlign w:val="bottom"/>
            <w:hideMark/>
          </w:tcPr>
          <w:p w14:paraId="20479B11" w14:textId="77777777" w:rsidR="00B07AD3" w:rsidRPr="00953054" w:rsidRDefault="00B07AD3" w:rsidP="00CF7F24">
            <w:pPr>
              <w:spacing w:line="276" w:lineRule="auto"/>
              <w:jc w:val="center"/>
              <w:rPr>
                <w:b/>
                <w:sz w:val="22"/>
                <w:szCs w:val="22"/>
                <w:lang w:val="en-US"/>
              </w:rPr>
            </w:pPr>
            <w:r w:rsidRPr="00953054">
              <w:rPr>
                <w:b/>
                <w:sz w:val="22"/>
                <w:szCs w:val="22"/>
                <w:lang w:val="en-US"/>
              </w:rPr>
              <w:t>Kshs</w:t>
            </w:r>
          </w:p>
        </w:tc>
      </w:tr>
      <w:tr w:rsidR="00B07AD3" w:rsidRPr="00953054" w14:paraId="3504B412" w14:textId="77777777" w:rsidTr="002122A0">
        <w:trPr>
          <w:trHeight w:val="340"/>
        </w:trPr>
        <w:tc>
          <w:tcPr>
            <w:tcW w:w="2164" w:type="pct"/>
            <w:shd w:val="clear" w:color="auto" w:fill="auto"/>
            <w:noWrap/>
            <w:vAlign w:val="bottom"/>
            <w:hideMark/>
          </w:tcPr>
          <w:p w14:paraId="12ADB4EC" w14:textId="77777777" w:rsidR="00B07AD3" w:rsidRPr="00953054" w:rsidRDefault="00B07AD3" w:rsidP="002122A0">
            <w:pPr>
              <w:spacing w:line="276" w:lineRule="auto"/>
              <w:jc w:val="both"/>
              <w:rPr>
                <w:b/>
                <w:sz w:val="22"/>
                <w:szCs w:val="22"/>
                <w:lang w:val="en-US"/>
              </w:rPr>
            </w:pPr>
            <w:r w:rsidRPr="00953054">
              <w:rPr>
                <w:b/>
                <w:sz w:val="22"/>
                <w:szCs w:val="22"/>
              </w:rPr>
              <w:t xml:space="preserve">As </w:t>
            </w:r>
            <w:r>
              <w:rPr>
                <w:b/>
                <w:sz w:val="22"/>
                <w:szCs w:val="22"/>
              </w:rPr>
              <w:t>a</w:t>
            </w:r>
            <w:r w:rsidRPr="00953054">
              <w:rPr>
                <w:b/>
                <w:sz w:val="22"/>
                <w:szCs w:val="22"/>
              </w:rPr>
              <w:t>t 30 June 20xx</w:t>
            </w:r>
          </w:p>
        </w:tc>
        <w:tc>
          <w:tcPr>
            <w:tcW w:w="945" w:type="pct"/>
            <w:shd w:val="clear" w:color="auto" w:fill="auto"/>
            <w:noWrap/>
            <w:vAlign w:val="bottom"/>
            <w:hideMark/>
          </w:tcPr>
          <w:p w14:paraId="2D028073" w14:textId="77777777" w:rsidR="00B07AD3" w:rsidRPr="00953054" w:rsidRDefault="00B07AD3" w:rsidP="00CF7F24">
            <w:pPr>
              <w:spacing w:line="276" w:lineRule="auto"/>
              <w:jc w:val="center"/>
              <w:rPr>
                <w:sz w:val="22"/>
                <w:szCs w:val="22"/>
                <w:lang w:val="en-US"/>
              </w:rPr>
            </w:pPr>
          </w:p>
        </w:tc>
        <w:tc>
          <w:tcPr>
            <w:tcW w:w="945" w:type="pct"/>
            <w:shd w:val="clear" w:color="auto" w:fill="auto"/>
            <w:noWrap/>
            <w:vAlign w:val="bottom"/>
            <w:hideMark/>
          </w:tcPr>
          <w:p w14:paraId="540696E4" w14:textId="77777777" w:rsidR="00B07AD3" w:rsidRPr="00953054" w:rsidRDefault="00B07AD3" w:rsidP="00CF7F24">
            <w:pPr>
              <w:spacing w:line="276" w:lineRule="auto"/>
              <w:jc w:val="center"/>
              <w:rPr>
                <w:sz w:val="22"/>
                <w:szCs w:val="22"/>
                <w:lang w:val="en-US"/>
              </w:rPr>
            </w:pPr>
          </w:p>
        </w:tc>
        <w:tc>
          <w:tcPr>
            <w:tcW w:w="945" w:type="pct"/>
            <w:shd w:val="clear" w:color="auto" w:fill="auto"/>
            <w:noWrap/>
            <w:vAlign w:val="bottom"/>
            <w:hideMark/>
          </w:tcPr>
          <w:p w14:paraId="1BD77DE0" w14:textId="77777777" w:rsidR="00B07AD3" w:rsidRPr="00953054" w:rsidRDefault="00B07AD3" w:rsidP="00CF7F24">
            <w:pPr>
              <w:spacing w:line="276" w:lineRule="auto"/>
              <w:jc w:val="center"/>
              <w:rPr>
                <w:sz w:val="22"/>
                <w:szCs w:val="22"/>
                <w:lang w:val="en-US"/>
              </w:rPr>
            </w:pPr>
          </w:p>
        </w:tc>
      </w:tr>
      <w:tr w:rsidR="00B07AD3" w:rsidRPr="00953054" w14:paraId="5FB0B10F" w14:textId="77777777" w:rsidTr="002122A0">
        <w:trPr>
          <w:trHeight w:val="340"/>
        </w:trPr>
        <w:tc>
          <w:tcPr>
            <w:tcW w:w="2164" w:type="pct"/>
            <w:shd w:val="clear" w:color="auto" w:fill="auto"/>
            <w:noWrap/>
            <w:vAlign w:val="bottom"/>
            <w:hideMark/>
          </w:tcPr>
          <w:p w14:paraId="107CEB23" w14:textId="77777777" w:rsidR="00B07AD3" w:rsidRPr="00953054" w:rsidRDefault="00B07AD3" w:rsidP="002122A0">
            <w:pPr>
              <w:spacing w:line="276" w:lineRule="auto"/>
              <w:jc w:val="both"/>
              <w:rPr>
                <w:b/>
                <w:sz w:val="22"/>
                <w:szCs w:val="22"/>
                <w:lang w:val="en-US"/>
              </w:rPr>
            </w:pPr>
            <w:r w:rsidRPr="00953054">
              <w:rPr>
                <w:b/>
                <w:sz w:val="22"/>
                <w:szCs w:val="22"/>
              </w:rPr>
              <w:t>Financial Assets</w:t>
            </w:r>
          </w:p>
        </w:tc>
        <w:tc>
          <w:tcPr>
            <w:tcW w:w="945" w:type="pct"/>
            <w:shd w:val="clear" w:color="auto" w:fill="auto"/>
            <w:noWrap/>
            <w:vAlign w:val="bottom"/>
          </w:tcPr>
          <w:p w14:paraId="235553F7"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c>
          <w:tcPr>
            <w:tcW w:w="945" w:type="pct"/>
            <w:shd w:val="clear" w:color="auto" w:fill="auto"/>
            <w:noWrap/>
            <w:vAlign w:val="bottom"/>
          </w:tcPr>
          <w:p w14:paraId="1B82F1B1"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c>
          <w:tcPr>
            <w:tcW w:w="945" w:type="pct"/>
            <w:shd w:val="clear" w:color="auto" w:fill="auto"/>
            <w:noWrap/>
            <w:vAlign w:val="bottom"/>
          </w:tcPr>
          <w:p w14:paraId="097EC74E"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r>
      <w:tr w:rsidR="00B07AD3" w:rsidRPr="00953054" w14:paraId="51AA62D6" w14:textId="77777777" w:rsidTr="002122A0">
        <w:trPr>
          <w:trHeight w:val="340"/>
        </w:trPr>
        <w:tc>
          <w:tcPr>
            <w:tcW w:w="2164" w:type="pct"/>
            <w:shd w:val="clear" w:color="auto" w:fill="auto"/>
            <w:noWrap/>
            <w:vAlign w:val="bottom"/>
            <w:hideMark/>
          </w:tcPr>
          <w:p w14:paraId="18856F5B" w14:textId="77777777" w:rsidR="00B07AD3" w:rsidRPr="00953054" w:rsidRDefault="00B07AD3" w:rsidP="002122A0">
            <w:pPr>
              <w:spacing w:line="276" w:lineRule="auto"/>
              <w:jc w:val="both"/>
              <w:rPr>
                <w:sz w:val="22"/>
                <w:szCs w:val="22"/>
                <w:lang w:val="en-US"/>
              </w:rPr>
            </w:pPr>
            <w:r w:rsidRPr="00953054">
              <w:rPr>
                <w:sz w:val="22"/>
                <w:szCs w:val="22"/>
                <w:lang w:val="en-US"/>
              </w:rPr>
              <w:t>Investments</w:t>
            </w:r>
          </w:p>
        </w:tc>
        <w:tc>
          <w:tcPr>
            <w:tcW w:w="945" w:type="pct"/>
            <w:shd w:val="clear" w:color="auto" w:fill="auto"/>
            <w:noWrap/>
            <w:vAlign w:val="bottom"/>
            <w:hideMark/>
          </w:tcPr>
          <w:p w14:paraId="520DC6E8"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c>
          <w:tcPr>
            <w:tcW w:w="945" w:type="pct"/>
            <w:shd w:val="clear" w:color="auto" w:fill="auto"/>
            <w:noWrap/>
            <w:vAlign w:val="bottom"/>
            <w:hideMark/>
          </w:tcPr>
          <w:p w14:paraId="75948BBE"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c>
          <w:tcPr>
            <w:tcW w:w="945" w:type="pct"/>
            <w:shd w:val="clear" w:color="auto" w:fill="auto"/>
            <w:noWrap/>
            <w:vAlign w:val="bottom"/>
            <w:hideMark/>
          </w:tcPr>
          <w:p w14:paraId="5EC1F394"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r>
      <w:tr w:rsidR="00B07AD3" w:rsidRPr="00953054" w14:paraId="2DF51F3E" w14:textId="77777777" w:rsidTr="002122A0">
        <w:trPr>
          <w:trHeight w:val="340"/>
        </w:trPr>
        <w:tc>
          <w:tcPr>
            <w:tcW w:w="2164" w:type="pct"/>
            <w:shd w:val="clear" w:color="auto" w:fill="auto"/>
            <w:noWrap/>
            <w:vAlign w:val="bottom"/>
          </w:tcPr>
          <w:p w14:paraId="109E7F11" w14:textId="77777777" w:rsidR="00B07AD3" w:rsidRPr="00953054" w:rsidRDefault="00B07AD3" w:rsidP="002122A0">
            <w:pPr>
              <w:spacing w:line="276" w:lineRule="auto"/>
              <w:jc w:val="both"/>
              <w:rPr>
                <w:sz w:val="22"/>
                <w:szCs w:val="22"/>
                <w:lang w:val="en-US"/>
              </w:rPr>
            </w:pPr>
            <w:r w:rsidRPr="00953054">
              <w:rPr>
                <w:sz w:val="22"/>
                <w:szCs w:val="22"/>
                <w:lang w:val="en-US"/>
              </w:rPr>
              <w:t>Cash</w:t>
            </w:r>
          </w:p>
        </w:tc>
        <w:tc>
          <w:tcPr>
            <w:tcW w:w="945" w:type="pct"/>
            <w:shd w:val="clear" w:color="auto" w:fill="auto"/>
            <w:noWrap/>
            <w:vAlign w:val="bottom"/>
          </w:tcPr>
          <w:p w14:paraId="2B7D620E"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c>
          <w:tcPr>
            <w:tcW w:w="945" w:type="pct"/>
            <w:shd w:val="clear" w:color="auto" w:fill="auto"/>
            <w:noWrap/>
            <w:vAlign w:val="bottom"/>
          </w:tcPr>
          <w:p w14:paraId="04277361"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c>
          <w:tcPr>
            <w:tcW w:w="945" w:type="pct"/>
            <w:shd w:val="clear" w:color="auto" w:fill="auto"/>
            <w:noWrap/>
            <w:vAlign w:val="bottom"/>
          </w:tcPr>
          <w:p w14:paraId="7881FDDE"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r>
      <w:tr w:rsidR="00B07AD3" w:rsidRPr="00953054" w14:paraId="554A8911" w14:textId="77777777" w:rsidTr="002122A0">
        <w:trPr>
          <w:trHeight w:val="340"/>
        </w:trPr>
        <w:tc>
          <w:tcPr>
            <w:tcW w:w="2164" w:type="pct"/>
            <w:shd w:val="clear" w:color="auto" w:fill="auto"/>
            <w:noWrap/>
            <w:vAlign w:val="bottom"/>
          </w:tcPr>
          <w:p w14:paraId="2FBC4F16" w14:textId="77777777" w:rsidR="00B07AD3" w:rsidRPr="00953054" w:rsidRDefault="00B07AD3" w:rsidP="002122A0">
            <w:pPr>
              <w:spacing w:line="276" w:lineRule="auto"/>
              <w:jc w:val="both"/>
              <w:rPr>
                <w:sz w:val="22"/>
                <w:szCs w:val="22"/>
                <w:lang w:val="en-US"/>
              </w:rPr>
            </w:pPr>
            <w:r w:rsidRPr="00953054">
              <w:rPr>
                <w:sz w:val="22"/>
                <w:szCs w:val="22"/>
                <w:lang w:val="en-US"/>
              </w:rPr>
              <w:t>Debtors</w:t>
            </w:r>
          </w:p>
        </w:tc>
        <w:tc>
          <w:tcPr>
            <w:tcW w:w="945" w:type="pct"/>
            <w:shd w:val="clear" w:color="auto" w:fill="auto"/>
            <w:noWrap/>
            <w:vAlign w:val="bottom"/>
          </w:tcPr>
          <w:p w14:paraId="6632D65B"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c>
          <w:tcPr>
            <w:tcW w:w="945" w:type="pct"/>
            <w:shd w:val="clear" w:color="auto" w:fill="auto"/>
            <w:noWrap/>
            <w:vAlign w:val="bottom"/>
          </w:tcPr>
          <w:p w14:paraId="47565952"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c>
          <w:tcPr>
            <w:tcW w:w="945" w:type="pct"/>
            <w:shd w:val="clear" w:color="auto" w:fill="auto"/>
            <w:noWrap/>
            <w:vAlign w:val="bottom"/>
          </w:tcPr>
          <w:p w14:paraId="56AD66B8"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r>
      <w:tr w:rsidR="00B07AD3" w:rsidRPr="00953054" w14:paraId="240C3B21" w14:textId="77777777" w:rsidTr="002122A0">
        <w:trPr>
          <w:trHeight w:val="340"/>
        </w:trPr>
        <w:tc>
          <w:tcPr>
            <w:tcW w:w="2164" w:type="pct"/>
            <w:shd w:val="clear" w:color="auto" w:fill="auto"/>
            <w:noWrap/>
            <w:vAlign w:val="bottom"/>
          </w:tcPr>
          <w:p w14:paraId="2779446B" w14:textId="77777777" w:rsidR="00B07AD3" w:rsidRPr="00953054" w:rsidRDefault="00B07AD3" w:rsidP="002122A0">
            <w:pPr>
              <w:spacing w:line="276" w:lineRule="auto"/>
              <w:jc w:val="both"/>
              <w:rPr>
                <w:b/>
                <w:sz w:val="22"/>
                <w:szCs w:val="22"/>
                <w:lang w:val="en-US"/>
              </w:rPr>
            </w:pPr>
            <w:r w:rsidRPr="00953054">
              <w:rPr>
                <w:b/>
                <w:sz w:val="22"/>
                <w:szCs w:val="22"/>
                <w:lang w:val="en-US"/>
              </w:rPr>
              <w:t>Total Financial Assets</w:t>
            </w:r>
          </w:p>
        </w:tc>
        <w:tc>
          <w:tcPr>
            <w:tcW w:w="945" w:type="pct"/>
            <w:shd w:val="clear" w:color="auto" w:fill="auto"/>
            <w:noWrap/>
            <w:vAlign w:val="bottom"/>
          </w:tcPr>
          <w:p w14:paraId="72427E48" w14:textId="77777777" w:rsidR="00B07AD3" w:rsidRPr="00953054" w:rsidRDefault="00B07AD3" w:rsidP="00CF7F24">
            <w:pPr>
              <w:spacing w:line="276" w:lineRule="auto"/>
              <w:jc w:val="center"/>
              <w:rPr>
                <w:b/>
                <w:sz w:val="22"/>
                <w:szCs w:val="22"/>
                <w:lang w:val="en-US"/>
              </w:rPr>
            </w:pPr>
            <w:r w:rsidRPr="00953054">
              <w:rPr>
                <w:b/>
                <w:sz w:val="22"/>
                <w:szCs w:val="22"/>
                <w:lang w:val="en-US"/>
              </w:rPr>
              <w:t>xxx</w:t>
            </w:r>
          </w:p>
        </w:tc>
        <w:tc>
          <w:tcPr>
            <w:tcW w:w="945" w:type="pct"/>
            <w:shd w:val="clear" w:color="auto" w:fill="auto"/>
            <w:noWrap/>
            <w:vAlign w:val="bottom"/>
          </w:tcPr>
          <w:p w14:paraId="7BF37FF2" w14:textId="77777777" w:rsidR="00B07AD3" w:rsidRPr="00953054" w:rsidRDefault="00B07AD3" w:rsidP="00CF7F24">
            <w:pPr>
              <w:spacing w:line="276" w:lineRule="auto"/>
              <w:jc w:val="center"/>
              <w:rPr>
                <w:b/>
                <w:sz w:val="22"/>
                <w:szCs w:val="22"/>
                <w:lang w:val="en-US"/>
              </w:rPr>
            </w:pPr>
            <w:r w:rsidRPr="00953054">
              <w:rPr>
                <w:b/>
                <w:sz w:val="22"/>
                <w:szCs w:val="22"/>
                <w:lang w:val="en-US"/>
              </w:rPr>
              <w:t>xxx</w:t>
            </w:r>
          </w:p>
        </w:tc>
        <w:tc>
          <w:tcPr>
            <w:tcW w:w="945" w:type="pct"/>
            <w:shd w:val="clear" w:color="auto" w:fill="auto"/>
            <w:noWrap/>
            <w:vAlign w:val="bottom"/>
          </w:tcPr>
          <w:p w14:paraId="4780676A" w14:textId="77777777" w:rsidR="00B07AD3" w:rsidRPr="00953054" w:rsidRDefault="00B07AD3" w:rsidP="00CF7F24">
            <w:pPr>
              <w:spacing w:line="276" w:lineRule="auto"/>
              <w:jc w:val="center"/>
              <w:rPr>
                <w:b/>
                <w:sz w:val="22"/>
                <w:szCs w:val="22"/>
                <w:lang w:val="en-US"/>
              </w:rPr>
            </w:pPr>
            <w:r w:rsidRPr="00953054">
              <w:rPr>
                <w:b/>
                <w:sz w:val="22"/>
                <w:szCs w:val="22"/>
                <w:lang w:val="en-US"/>
              </w:rPr>
              <w:t>xxx</w:t>
            </w:r>
          </w:p>
        </w:tc>
      </w:tr>
      <w:tr w:rsidR="00B07AD3" w:rsidRPr="00953054" w14:paraId="2A74BDB3" w14:textId="77777777" w:rsidTr="002122A0">
        <w:trPr>
          <w:trHeight w:val="340"/>
        </w:trPr>
        <w:tc>
          <w:tcPr>
            <w:tcW w:w="2164" w:type="pct"/>
            <w:shd w:val="clear" w:color="auto" w:fill="auto"/>
            <w:noWrap/>
            <w:vAlign w:val="bottom"/>
            <w:hideMark/>
          </w:tcPr>
          <w:p w14:paraId="044530DE" w14:textId="77777777" w:rsidR="00B07AD3" w:rsidRPr="00953054" w:rsidRDefault="00B07AD3" w:rsidP="002122A0">
            <w:pPr>
              <w:spacing w:line="276" w:lineRule="auto"/>
              <w:jc w:val="both"/>
              <w:rPr>
                <w:b/>
                <w:sz w:val="22"/>
                <w:szCs w:val="22"/>
                <w:lang w:val="en-US"/>
              </w:rPr>
            </w:pPr>
            <w:r w:rsidRPr="00953054">
              <w:rPr>
                <w:b/>
                <w:sz w:val="22"/>
                <w:szCs w:val="22"/>
              </w:rPr>
              <w:t>Financial Liabilities</w:t>
            </w:r>
          </w:p>
        </w:tc>
        <w:tc>
          <w:tcPr>
            <w:tcW w:w="945" w:type="pct"/>
            <w:shd w:val="clear" w:color="auto" w:fill="auto"/>
            <w:noWrap/>
            <w:vAlign w:val="bottom"/>
            <w:hideMark/>
          </w:tcPr>
          <w:p w14:paraId="6D7059E3" w14:textId="77777777" w:rsidR="00B07AD3" w:rsidRPr="00953054" w:rsidRDefault="00B07AD3" w:rsidP="00CF7F24">
            <w:pPr>
              <w:spacing w:line="276" w:lineRule="auto"/>
              <w:jc w:val="center"/>
              <w:rPr>
                <w:sz w:val="22"/>
                <w:szCs w:val="22"/>
                <w:lang w:val="en-US"/>
              </w:rPr>
            </w:pPr>
          </w:p>
        </w:tc>
        <w:tc>
          <w:tcPr>
            <w:tcW w:w="945" w:type="pct"/>
            <w:shd w:val="clear" w:color="auto" w:fill="auto"/>
            <w:noWrap/>
            <w:vAlign w:val="bottom"/>
            <w:hideMark/>
          </w:tcPr>
          <w:p w14:paraId="0A353DDF" w14:textId="77777777" w:rsidR="00B07AD3" w:rsidRPr="00953054" w:rsidRDefault="00B07AD3" w:rsidP="00CF7F24">
            <w:pPr>
              <w:spacing w:line="276" w:lineRule="auto"/>
              <w:jc w:val="center"/>
              <w:rPr>
                <w:sz w:val="22"/>
                <w:szCs w:val="22"/>
                <w:lang w:val="en-US"/>
              </w:rPr>
            </w:pPr>
          </w:p>
        </w:tc>
        <w:tc>
          <w:tcPr>
            <w:tcW w:w="945" w:type="pct"/>
            <w:shd w:val="clear" w:color="auto" w:fill="auto"/>
            <w:noWrap/>
            <w:vAlign w:val="bottom"/>
            <w:hideMark/>
          </w:tcPr>
          <w:p w14:paraId="379356C6" w14:textId="77777777" w:rsidR="00B07AD3" w:rsidRPr="00953054" w:rsidRDefault="00B07AD3" w:rsidP="00CF7F24">
            <w:pPr>
              <w:spacing w:line="276" w:lineRule="auto"/>
              <w:jc w:val="center"/>
              <w:rPr>
                <w:sz w:val="22"/>
                <w:szCs w:val="22"/>
                <w:lang w:val="en-US"/>
              </w:rPr>
            </w:pPr>
          </w:p>
        </w:tc>
      </w:tr>
      <w:tr w:rsidR="00B07AD3" w:rsidRPr="00953054" w14:paraId="17C4B2F7" w14:textId="77777777" w:rsidTr="002122A0">
        <w:trPr>
          <w:trHeight w:val="340"/>
        </w:trPr>
        <w:tc>
          <w:tcPr>
            <w:tcW w:w="2164" w:type="pct"/>
            <w:shd w:val="clear" w:color="auto" w:fill="auto"/>
            <w:noWrap/>
            <w:vAlign w:val="bottom"/>
            <w:hideMark/>
          </w:tcPr>
          <w:p w14:paraId="5B9E58B6" w14:textId="77777777" w:rsidR="00B07AD3" w:rsidRPr="00953054" w:rsidRDefault="00B07AD3" w:rsidP="002122A0">
            <w:pPr>
              <w:spacing w:line="276" w:lineRule="auto"/>
              <w:jc w:val="both"/>
              <w:rPr>
                <w:sz w:val="22"/>
                <w:szCs w:val="22"/>
                <w:lang w:val="en-US"/>
              </w:rPr>
            </w:pPr>
            <w:r w:rsidRPr="00953054">
              <w:rPr>
                <w:sz w:val="22"/>
                <w:szCs w:val="22"/>
              </w:rPr>
              <w:t>Trade And Other Payables</w:t>
            </w:r>
          </w:p>
        </w:tc>
        <w:tc>
          <w:tcPr>
            <w:tcW w:w="945" w:type="pct"/>
            <w:shd w:val="clear" w:color="auto" w:fill="auto"/>
            <w:noWrap/>
            <w:vAlign w:val="bottom"/>
          </w:tcPr>
          <w:p w14:paraId="64BE3267"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c>
          <w:tcPr>
            <w:tcW w:w="945" w:type="pct"/>
            <w:shd w:val="clear" w:color="auto" w:fill="auto"/>
            <w:noWrap/>
            <w:vAlign w:val="bottom"/>
          </w:tcPr>
          <w:p w14:paraId="6FA09605"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c>
          <w:tcPr>
            <w:tcW w:w="945" w:type="pct"/>
            <w:shd w:val="clear" w:color="auto" w:fill="auto"/>
            <w:noWrap/>
            <w:vAlign w:val="bottom"/>
          </w:tcPr>
          <w:p w14:paraId="7EA840A3"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r>
      <w:tr w:rsidR="00B07AD3" w:rsidRPr="00953054" w14:paraId="4BB54382" w14:textId="77777777" w:rsidTr="002122A0">
        <w:trPr>
          <w:trHeight w:val="340"/>
        </w:trPr>
        <w:tc>
          <w:tcPr>
            <w:tcW w:w="2164" w:type="pct"/>
            <w:shd w:val="clear" w:color="auto" w:fill="auto"/>
            <w:noWrap/>
            <w:vAlign w:val="bottom"/>
            <w:hideMark/>
          </w:tcPr>
          <w:p w14:paraId="70126A0C" w14:textId="77777777" w:rsidR="00B07AD3" w:rsidRPr="00953054" w:rsidRDefault="00B07AD3" w:rsidP="002122A0">
            <w:pPr>
              <w:spacing w:line="276" w:lineRule="auto"/>
              <w:jc w:val="both"/>
              <w:rPr>
                <w:sz w:val="22"/>
                <w:szCs w:val="22"/>
                <w:lang w:val="en-US"/>
              </w:rPr>
            </w:pPr>
            <w:r w:rsidRPr="00953054">
              <w:rPr>
                <w:sz w:val="22"/>
                <w:szCs w:val="22"/>
                <w:lang w:val="en-US"/>
              </w:rPr>
              <w:t>Borrowings</w:t>
            </w:r>
          </w:p>
        </w:tc>
        <w:tc>
          <w:tcPr>
            <w:tcW w:w="945" w:type="pct"/>
            <w:shd w:val="clear" w:color="auto" w:fill="auto"/>
            <w:noWrap/>
            <w:vAlign w:val="bottom"/>
            <w:hideMark/>
          </w:tcPr>
          <w:p w14:paraId="0D7B30AB"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c>
          <w:tcPr>
            <w:tcW w:w="945" w:type="pct"/>
            <w:shd w:val="clear" w:color="auto" w:fill="auto"/>
            <w:noWrap/>
            <w:vAlign w:val="bottom"/>
            <w:hideMark/>
          </w:tcPr>
          <w:p w14:paraId="4A06CF96"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c>
          <w:tcPr>
            <w:tcW w:w="945" w:type="pct"/>
            <w:shd w:val="clear" w:color="auto" w:fill="auto"/>
            <w:noWrap/>
            <w:vAlign w:val="bottom"/>
            <w:hideMark/>
          </w:tcPr>
          <w:p w14:paraId="02568191" w14:textId="77777777" w:rsidR="00B07AD3" w:rsidRPr="00953054" w:rsidRDefault="00B07AD3" w:rsidP="00CF7F24">
            <w:pPr>
              <w:spacing w:line="276" w:lineRule="auto"/>
              <w:jc w:val="center"/>
              <w:rPr>
                <w:sz w:val="22"/>
                <w:szCs w:val="22"/>
                <w:lang w:val="en-US"/>
              </w:rPr>
            </w:pPr>
            <w:r w:rsidRPr="00953054">
              <w:rPr>
                <w:sz w:val="22"/>
                <w:szCs w:val="22"/>
                <w:lang w:val="en-US"/>
              </w:rPr>
              <w:t>xxx</w:t>
            </w:r>
          </w:p>
        </w:tc>
      </w:tr>
      <w:tr w:rsidR="00B07AD3" w:rsidRPr="00953054" w14:paraId="2EAAB1E7" w14:textId="77777777" w:rsidTr="002122A0">
        <w:trPr>
          <w:trHeight w:val="340"/>
        </w:trPr>
        <w:tc>
          <w:tcPr>
            <w:tcW w:w="2164" w:type="pct"/>
            <w:shd w:val="clear" w:color="auto" w:fill="auto"/>
            <w:noWrap/>
            <w:vAlign w:val="bottom"/>
            <w:hideMark/>
          </w:tcPr>
          <w:p w14:paraId="03EBB60A" w14:textId="77777777" w:rsidR="00B07AD3" w:rsidRPr="00953054" w:rsidRDefault="00B07AD3" w:rsidP="002122A0">
            <w:pPr>
              <w:spacing w:line="276" w:lineRule="auto"/>
              <w:jc w:val="both"/>
              <w:rPr>
                <w:b/>
                <w:sz w:val="22"/>
                <w:szCs w:val="22"/>
                <w:lang w:val="en-US"/>
              </w:rPr>
            </w:pPr>
            <w:r w:rsidRPr="00953054">
              <w:rPr>
                <w:b/>
                <w:sz w:val="22"/>
                <w:szCs w:val="22"/>
                <w:lang w:val="en-US"/>
              </w:rPr>
              <w:t>Total Financial Liabilities</w:t>
            </w:r>
          </w:p>
        </w:tc>
        <w:tc>
          <w:tcPr>
            <w:tcW w:w="945" w:type="pct"/>
            <w:shd w:val="clear" w:color="auto" w:fill="auto"/>
            <w:noWrap/>
            <w:vAlign w:val="bottom"/>
            <w:hideMark/>
          </w:tcPr>
          <w:p w14:paraId="04B33FA7" w14:textId="77777777" w:rsidR="00B07AD3" w:rsidRPr="00953054" w:rsidRDefault="00B07AD3" w:rsidP="00CF7F24">
            <w:pPr>
              <w:spacing w:line="276" w:lineRule="auto"/>
              <w:jc w:val="center"/>
              <w:rPr>
                <w:b/>
                <w:sz w:val="22"/>
                <w:szCs w:val="22"/>
                <w:lang w:val="en-US"/>
              </w:rPr>
            </w:pPr>
            <w:r w:rsidRPr="00953054">
              <w:rPr>
                <w:b/>
                <w:sz w:val="22"/>
                <w:szCs w:val="22"/>
                <w:lang w:val="en-US"/>
              </w:rPr>
              <w:t>xxx</w:t>
            </w:r>
          </w:p>
        </w:tc>
        <w:tc>
          <w:tcPr>
            <w:tcW w:w="945" w:type="pct"/>
            <w:shd w:val="clear" w:color="auto" w:fill="auto"/>
            <w:noWrap/>
            <w:vAlign w:val="bottom"/>
            <w:hideMark/>
          </w:tcPr>
          <w:p w14:paraId="6B9DAEF9" w14:textId="77777777" w:rsidR="00B07AD3" w:rsidRPr="00953054" w:rsidRDefault="00B07AD3" w:rsidP="00CF7F24">
            <w:pPr>
              <w:spacing w:line="276" w:lineRule="auto"/>
              <w:jc w:val="center"/>
              <w:rPr>
                <w:b/>
                <w:sz w:val="22"/>
                <w:szCs w:val="22"/>
                <w:lang w:val="en-US"/>
              </w:rPr>
            </w:pPr>
            <w:r w:rsidRPr="00953054">
              <w:rPr>
                <w:b/>
                <w:sz w:val="22"/>
                <w:szCs w:val="22"/>
                <w:lang w:val="en-US"/>
              </w:rPr>
              <w:t>xxx</w:t>
            </w:r>
          </w:p>
        </w:tc>
        <w:tc>
          <w:tcPr>
            <w:tcW w:w="945" w:type="pct"/>
            <w:shd w:val="clear" w:color="auto" w:fill="auto"/>
            <w:noWrap/>
            <w:vAlign w:val="bottom"/>
            <w:hideMark/>
          </w:tcPr>
          <w:p w14:paraId="1B4E8756" w14:textId="77777777" w:rsidR="00B07AD3" w:rsidRPr="00953054" w:rsidRDefault="00B07AD3" w:rsidP="00CF7F24">
            <w:pPr>
              <w:spacing w:line="276" w:lineRule="auto"/>
              <w:jc w:val="center"/>
              <w:rPr>
                <w:b/>
                <w:sz w:val="22"/>
                <w:szCs w:val="22"/>
                <w:lang w:val="en-US"/>
              </w:rPr>
            </w:pPr>
            <w:r w:rsidRPr="00953054">
              <w:rPr>
                <w:b/>
                <w:sz w:val="22"/>
                <w:szCs w:val="22"/>
                <w:lang w:val="en-US"/>
              </w:rPr>
              <w:t>xxx</w:t>
            </w:r>
          </w:p>
        </w:tc>
      </w:tr>
      <w:tr w:rsidR="00B07AD3" w:rsidRPr="00953054" w14:paraId="196F4024" w14:textId="77777777" w:rsidTr="002122A0">
        <w:trPr>
          <w:trHeight w:val="340"/>
        </w:trPr>
        <w:tc>
          <w:tcPr>
            <w:tcW w:w="2164" w:type="pct"/>
            <w:shd w:val="clear" w:color="auto" w:fill="auto"/>
            <w:noWrap/>
            <w:vAlign w:val="bottom"/>
            <w:hideMark/>
          </w:tcPr>
          <w:p w14:paraId="6577C594" w14:textId="77777777" w:rsidR="00B07AD3" w:rsidRPr="00953054" w:rsidRDefault="00B07AD3" w:rsidP="002122A0">
            <w:pPr>
              <w:spacing w:line="276" w:lineRule="auto"/>
              <w:jc w:val="both"/>
              <w:rPr>
                <w:b/>
                <w:sz w:val="22"/>
                <w:szCs w:val="22"/>
                <w:lang w:val="en-US"/>
              </w:rPr>
            </w:pPr>
            <w:r w:rsidRPr="00953054">
              <w:rPr>
                <w:b/>
                <w:sz w:val="22"/>
                <w:szCs w:val="22"/>
              </w:rPr>
              <w:t>Net Foreign Currency Asset/(Liability)</w:t>
            </w:r>
          </w:p>
        </w:tc>
        <w:tc>
          <w:tcPr>
            <w:tcW w:w="945" w:type="pct"/>
            <w:shd w:val="clear" w:color="auto" w:fill="auto"/>
            <w:noWrap/>
            <w:vAlign w:val="bottom"/>
          </w:tcPr>
          <w:p w14:paraId="3EE3B6BA" w14:textId="77777777" w:rsidR="00B07AD3" w:rsidRPr="00953054" w:rsidRDefault="00B07AD3" w:rsidP="00CF7F24">
            <w:pPr>
              <w:spacing w:line="276" w:lineRule="auto"/>
              <w:jc w:val="center"/>
              <w:rPr>
                <w:b/>
                <w:sz w:val="22"/>
                <w:szCs w:val="22"/>
                <w:lang w:val="en-US"/>
              </w:rPr>
            </w:pPr>
            <w:r w:rsidRPr="00953054">
              <w:rPr>
                <w:b/>
                <w:sz w:val="22"/>
                <w:szCs w:val="22"/>
                <w:lang w:val="en-US"/>
              </w:rPr>
              <w:t>xxx</w:t>
            </w:r>
          </w:p>
        </w:tc>
        <w:tc>
          <w:tcPr>
            <w:tcW w:w="945" w:type="pct"/>
            <w:shd w:val="clear" w:color="auto" w:fill="auto"/>
            <w:noWrap/>
            <w:vAlign w:val="bottom"/>
          </w:tcPr>
          <w:p w14:paraId="40E5CFFE" w14:textId="77777777" w:rsidR="00B07AD3" w:rsidRPr="00953054" w:rsidRDefault="00B07AD3" w:rsidP="00CF7F24">
            <w:pPr>
              <w:spacing w:line="276" w:lineRule="auto"/>
              <w:jc w:val="center"/>
              <w:rPr>
                <w:b/>
                <w:sz w:val="22"/>
                <w:szCs w:val="22"/>
                <w:lang w:val="en-US"/>
              </w:rPr>
            </w:pPr>
            <w:r w:rsidRPr="00953054">
              <w:rPr>
                <w:b/>
                <w:sz w:val="22"/>
                <w:szCs w:val="22"/>
                <w:lang w:val="en-US"/>
              </w:rPr>
              <w:t>xxx</w:t>
            </w:r>
          </w:p>
        </w:tc>
        <w:tc>
          <w:tcPr>
            <w:tcW w:w="945" w:type="pct"/>
            <w:shd w:val="clear" w:color="auto" w:fill="auto"/>
            <w:noWrap/>
            <w:vAlign w:val="bottom"/>
          </w:tcPr>
          <w:p w14:paraId="4B69159F" w14:textId="77777777" w:rsidR="00B07AD3" w:rsidRPr="00953054" w:rsidRDefault="00B07AD3" w:rsidP="00CF7F24">
            <w:pPr>
              <w:spacing w:line="276" w:lineRule="auto"/>
              <w:jc w:val="center"/>
              <w:rPr>
                <w:b/>
                <w:sz w:val="22"/>
                <w:szCs w:val="22"/>
                <w:lang w:val="en-US"/>
              </w:rPr>
            </w:pPr>
            <w:r w:rsidRPr="00953054">
              <w:rPr>
                <w:b/>
                <w:sz w:val="22"/>
                <w:szCs w:val="22"/>
                <w:lang w:val="en-US"/>
              </w:rPr>
              <w:t>xxx</w:t>
            </w:r>
          </w:p>
        </w:tc>
      </w:tr>
    </w:tbl>
    <w:p w14:paraId="5BFC7493" w14:textId="77777777" w:rsidR="00B07AD3" w:rsidRPr="00953054" w:rsidRDefault="00B07AD3" w:rsidP="00B07AD3">
      <w:pPr>
        <w:autoSpaceDE/>
        <w:autoSpaceDN/>
        <w:jc w:val="both"/>
        <w:rPr>
          <w:b/>
          <w:bCs/>
          <w:sz w:val="22"/>
          <w:szCs w:val="22"/>
          <w:u w:val="single"/>
        </w:rPr>
      </w:pPr>
    </w:p>
    <w:p w14:paraId="7F1120E3" w14:textId="77777777" w:rsidR="00B07AD3" w:rsidRPr="00953054" w:rsidRDefault="00B07AD3" w:rsidP="00B07AD3">
      <w:pPr>
        <w:autoSpaceDE/>
        <w:autoSpaceDN/>
        <w:jc w:val="both"/>
        <w:rPr>
          <w:b/>
          <w:sz w:val="22"/>
          <w:szCs w:val="22"/>
        </w:rPr>
      </w:pPr>
    </w:p>
    <w:p w14:paraId="4F279D79" w14:textId="77777777" w:rsidR="00B07AD3" w:rsidRPr="00953054" w:rsidRDefault="00B07AD3" w:rsidP="00B07AD3">
      <w:pPr>
        <w:spacing w:line="360" w:lineRule="auto"/>
        <w:ind w:right="-302"/>
        <w:jc w:val="both"/>
        <w:rPr>
          <w:rFonts w:eastAsia="Arial"/>
          <w:b/>
          <w:bCs/>
          <w:spacing w:val="3"/>
          <w:sz w:val="22"/>
          <w:szCs w:val="22"/>
        </w:rPr>
      </w:pPr>
      <w:r w:rsidRPr="00953054">
        <w:rPr>
          <w:rFonts w:eastAsia="Arial"/>
          <w:b/>
          <w:bCs/>
          <w:spacing w:val="3"/>
          <w:sz w:val="22"/>
          <w:szCs w:val="22"/>
        </w:rPr>
        <w:t>Financial Risk Management</w:t>
      </w:r>
    </w:p>
    <w:p w14:paraId="3DD11249" w14:textId="77777777" w:rsidR="00B07AD3" w:rsidRPr="00953054" w:rsidRDefault="00B07AD3" w:rsidP="00B07AD3">
      <w:pPr>
        <w:tabs>
          <w:tab w:val="left" w:pos="720"/>
          <w:tab w:val="decimal" w:pos="5220"/>
          <w:tab w:val="decimal" w:pos="7200"/>
          <w:tab w:val="decimal" w:pos="8640"/>
        </w:tabs>
        <w:spacing w:line="360" w:lineRule="auto"/>
        <w:jc w:val="both"/>
        <w:rPr>
          <w:sz w:val="22"/>
          <w:szCs w:val="22"/>
        </w:rPr>
      </w:pPr>
    </w:p>
    <w:p w14:paraId="18B74081" w14:textId="77777777" w:rsidR="00B07AD3" w:rsidRPr="00953054" w:rsidRDefault="00B07AD3" w:rsidP="00B07AD3">
      <w:pPr>
        <w:tabs>
          <w:tab w:val="left" w:pos="720"/>
          <w:tab w:val="decimal" w:pos="5220"/>
          <w:tab w:val="decimal" w:pos="7200"/>
          <w:tab w:val="decimal" w:pos="8640"/>
        </w:tabs>
        <w:spacing w:line="360" w:lineRule="auto"/>
        <w:jc w:val="both"/>
        <w:rPr>
          <w:sz w:val="22"/>
          <w:szCs w:val="22"/>
        </w:rPr>
      </w:pPr>
      <w:r w:rsidRPr="00953054">
        <w:rPr>
          <w:sz w:val="22"/>
          <w:szCs w:val="22"/>
        </w:rPr>
        <w:t>The following table demonstrates the effect on the Entity’s statement of comprehensive income on applying the sensitivity for a reasonable possible change in the exchange rate of the three main transaction currencies, with all other variables held constant. The reverse would also occur if the Kenya Shilling appreciated with all other variables held constant.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55"/>
        <w:gridCol w:w="2258"/>
        <w:gridCol w:w="2258"/>
        <w:gridCol w:w="2259"/>
      </w:tblGrid>
      <w:tr w:rsidR="00B07AD3" w:rsidRPr="00953054" w14:paraId="4B6115F1" w14:textId="77777777" w:rsidTr="002122A0">
        <w:trPr>
          <w:trHeight w:val="340"/>
        </w:trPr>
        <w:tc>
          <w:tcPr>
            <w:tcW w:w="1249" w:type="pct"/>
            <w:shd w:val="clear" w:color="auto" w:fill="0070C0"/>
            <w:hideMark/>
          </w:tcPr>
          <w:p w14:paraId="4932615D" w14:textId="77777777" w:rsidR="00B07AD3" w:rsidRPr="00953054" w:rsidRDefault="00B07AD3" w:rsidP="002122A0">
            <w:pPr>
              <w:spacing w:line="276" w:lineRule="auto"/>
              <w:jc w:val="both"/>
              <w:rPr>
                <w:sz w:val="22"/>
                <w:szCs w:val="22"/>
                <w:lang w:val="en-US"/>
              </w:rPr>
            </w:pPr>
          </w:p>
          <w:p w14:paraId="2CCE1815" w14:textId="77777777" w:rsidR="00B07AD3" w:rsidRPr="00953054" w:rsidRDefault="00B07AD3" w:rsidP="002122A0">
            <w:pPr>
              <w:spacing w:line="276" w:lineRule="auto"/>
              <w:jc w:val="both"/>
              <w:rPr>
                <w:sz w:val="22"/>
                <w:szCs w:val="22"/>
                <w:lang w:val="en-US"/>
              </w:rPr>
            </w:pPr>
          </w:p>
          <w:p w14:paraId="797EBBA9" w14:textId="77777777" w:rsidR="00B07AD3" w:rsidRPr="00953054" w:rsidRDefault="00B07AD3" w:rsidP="002122A0">
            <w:pPr>
              <w:spacing w:line="276" w:lineRule="auto"/>
              <w:jc w:val="both"/>
              <w:rPr>
                <w:sz w:val="22"/>
                <w:szCs w:val="22"/>
                <w:lang w:val="en-US"/>
              </w:rPr>
            </w:pPr>
          </w:p>
        </w:tc>
        <w:tc>
          <w:tcPr>
            <w:tcW w:w="1250" w:type="pct"/>
            <w:shd w:val="clear" w:color="auto" w:fill="0070C0"/>
            <w:vAlign w:val="bottom"/>
            <w:hideMark/>
          </w:tcPr>
          <w:p w14:paraId="0DF24107" w14:textId="77777777" w:rsidR="00B07AD3" w:rsidRPr="00953054" w:rsidRDefault="00B07AD3" w:rsidP="00CF7F24">
            <w:pPr>
              <w:spacing w:line="276" w:lineRule="auto"/>
              <w:jc w:val="center"/>
              <w:rPr>
                <w:b/>
                <w:sz w:val="22"/>
                <w:szCs w:val="22"/>
                <w:lang w:val="en-US"/>
              </w:rPr>
            </w:pPr>
            <w:r w:rsidRPr="00953054">
              <w:rPr>
                <w:b/>
                <w:sz w:val="22"/>
                <w:szCs w:val="22"/>
                <w:lang w:val="en-US"/>
              </w:rPr>
              <w:t>Change in</w:t>
            </w:r>
          </w:p>
          <w:p w14:paraId="21B55BF9" w14:textId="77777777" w:rsidR="00B07AD3" w:rsidRPr="00953054" w:rsidRDefault="00B07AD3" w:rsidP="00CF7F24">
            <w:pPr>
              <w:spacing w:line="276" w:lineRule="auto"/>
              <w:jc w:val="center"/>
              <w:rPr>
                <w:b/>
                <w:sz w:val="22"/>
                <w:szCs w:val="22"/>
                <w:lang w:val="en-US"/>
              </w:rPr>
            </w:pPr>
            <w:r w:rsidRPr="00953054">
              <w:rPr>
                <w:b/>
                <w:sz w:val="22"/>
                <w:szCs w:val="22"/>
                <w:lang w:val="en-US"/>
              </w:rPr>
              <w:t>currency rate</w:t>
            </w:r>
          </w:p>
        </w:tc>
        <w:tc>
          <w:tcPr>
            <w:tcW w:w="1250" w:type="pct"/>
            <w:shd w:val="clear" w:color="auto" w:fill="0070C0"/>
            <w:vAlign w:val="bottom"/>
            <w:hideMark/>
          </w:tcPr>
          <w:p w14:paraId="45961C4C" w14:textId="77777777" w:rsidR="00B07AD3" w:rsidRPr="00953054" w:rsidRDefault="00B07AD3" w:rsidP="00CF7F24">
            <w:pPr>
              <w:spacing w:line="276" w:lineRule="auto"/>
              <w:jc w:val="center"/>
              <w:rPr>
                <w:b/>
                <w:sz w:val="22"/>
                <w:szCs w:val="22"/>
                <w:lang w:val="en-US"/>
              </w:rPr>
            </w:pPr>
            <w:r w:rsidRPr="00953054">
              <w:rPr>
                <w:b/>
                <w:sz w:val="22"/>
                <w:szCs w:val="22"/>
                <w:lang w:val="en-US"/>
              </w:rPr>
              <w:t>Effect on Profit</w:t>
            </w:r>
          </w:p>
          <w:p w14:paraId="2AC87C55" w14:textId="77777777" w:rsidR="00B07AD3" w:rsidRPr="00953054" w:rsidRDefault="00B07AD3" w:rsidP="00CF7F24">
            <w:pPr>
              <w:spacing w:line="276" w:lineRule="auto"/>
              <w:jc w:val="center"/>
              <w:rPr>
                <w:b/>
                <w:sz w:val="22"/>
                <w:szCs w:val="22"/>
                <w:lang w:val="en-US"/>
              </w:rPr>
            </w:pPr>
            <w:r w:rsidRPr="00953054">
              <w:rPr>
                <w:b/>
                <w:sz w:val="22"/>
                <w:szCs w:val="22"/>
                <w:lang w:val="en-US"/>
              </w:rPr>
              <w:t>before tax</w:t>
            </w:r>
          </w:p>
        </w:tc>
        <w:tc>
          <w:tcPr>
            <w:tcW w:w="1251" w:type="pct"/>
            <w:shd w:val="clear" w:color="auto" w:fill="0070C0"/>
            <w:vAlign w:val="bottom"/>
            <w:hideMark/>
          </w:tcPr>
          <w:p w14:paraId="685691DB" w14:textId="77777777" w:rsidR="00B07AD3" w:rsidRPr="00953054" w:rsidRDefault="00B07AD3" w:rsidP="00CF7F24">
            <w:pPr>
              <w:spacing w:line="276" w:lineRule="auto"/>
              <w:jc w:val="center"/>
              <w:rPr>
                <w:b/>
                <w:sz w:val="22"/>
                <w:szCs w:val="22"/>
                <w:lang w:val="en-US"/>
              </w:rPr>
            </w:pPr>
            <w:r w:rsidRPr="00953054">
              <w:rPr>
                <w:b/>
                <w:sz w:val="22"/>
                <w:szCs w:val="22"/>
                <w:lang w:val="en-US"/>
              </w:rPr>
              <w:t>Effect on</w:t>
            </w:r>
          </w:p>
          <w:p w14:paraId="5C267B9D" w14:textId="77777777" w:rsidR="00B07AD3" w:rsidRPr="00953054" w:rsidRDefault="00B07AD3" w:rsidP="00CF7F24">
            <w:pPr>
              <w:spacing w:line="276" w:lineRule="auto"/>
              <w:jc w:val="center"/>
              <w:rPr>
                <w:b/>
                <w:sz w:val="22"/>
                <w:szCs w:val="22"/>
                <w:lang w:val="en-US"/>
              </w:rPr>
            </w:pPr>
            <w:r w:rsidRPr="00953054">
              <w:rPr>
                <w:b/>
                <w:sz w:val="22"/>
                <w:szCs w:val="22"/>
                <w:lang w:val="en-US"/>
              </w:rPr>
              <w:t>Equity/Net assets</w:t>
            </w:r>
          </w:p>
        </w:tc>
      </w:tr>
      <w:tr w:rsidR="00B07AD3" w:rsidRPr="00953054" w14:paraId="007B52CE" w14:textId="77777777" w:rsidTr="002122A0">
        <w:trPr>
          <w:trHeight w:val="340"/>
        </w:trPr>
        <w:tc>
          <w:tcPr>
            <w:tcW w:w="1249" w:type="pct"/>
            <w:shd w:val="clear" w:color="auto" w:fill="0070C0"/>
            <w:hideMark/>
          </w:tcPr>
          <w:p w14:paraId="6693AB92" w14:textId="77777777" w:rsidR="00B07AD3" w:rsidRPr="00953054" w:rsidRDefault="00B07AD3" w:rsidP="002122A0">
            <w:pPr>
              <w:spacing w:line="276" w:lineRule="auto"/>
              <w:jc w:val="both"/>
              <w:rPr>
                <w:sz w:val="22"/>
                <w:szCs w:val="22"/>
                <w:lang w:val="en-US"/>
              </w:rPr>
            </w:pPr>
          </w:p>
        </w:tc>
        <w:tc>
          <w:tcPr>
            <w:tcW w:w="1250" w:type="pct"/>
            <w:shd w:val="clear" w:color="auto" w:fill="0070C0"/>
            <w:vAlign w:val="bottom"/>
            <w:hideMark/>
          </w:tcPr>
          <w:p w14:paraId="4A29E4E4" w14:textId="77777777" w:rsidR="00B07AD3" w:rsidRPr="00953054" w:rsidRDefault="00B07AD3" w:rsidP="00CF7F24">
            <w:pPr>
              <w:spacing w:line="276" w:lineRule="auto"/>
              <w:jc w:val="center"/>
              <w:rPr>
                <w:b/>
                <w:sz w:val="22"/>
                <w:szCs w:val="22"/>
                <w:lang w:val="en-US"/>
              </w:rPr>
            </w:pPr>
            <w:r w:rsidRPr="00953054">
              <w:rPr>
                <w:b/>
                <w:sz w:val="22"/>
                <w:szCs w:val="22"/>
                <w:lang w:val="en-US"/>
              </w:rPr>
              <w:t>Kshs</w:t>
            </w:r>
          </w:p>
        </w:tc>
        <w:tc>
          <w:tcPr>
            <w:tcW w:w="1250" w:type="pct"/>
            <w:shd w:val="clear" w:color="auto" w:fill="0070C0"/>
            <w:vAlign w:val="bottom"/>
            <w:hideMark/>
          </w:tcPr>
          <w:p w14:paraId="443EEB66" w14:textId="77777777" w:rsidR="00B07AD3" w:rsidRPr="00953054" w:rsidRDefault="00B07AD3" w:rsidP="00CF7F24">
            <w:pPr>
              <w:spacing w:line="276" w:lineRule="auto"/>
              <w:jc w:val="center"/>
              <w:rPr>
                <w:b/>
                <w:sz w:val="22"/>
                <w:szCs w:val="22"/>
                <w:lang w:val="en-US"/>
              </w:rPr>
            </w:pPr>
            <w:r w:rsidRPr="00953054">
              <w:rPr>
                <w:b/>
                <w:sz w:val="22"/>
                <w:szCs w:val="22"/>
                <w:lang w:val="en-US"/>
              </w:rPr>
              <w:t>Kshs</w:t>
            </w:r>
          </w:p>
        </w:tc>
        <w:tc>
          <w:tcPr>
            <w:tcW w:w="1251" w:type="pct"/>
            <w:shd w:val="clear" w:color="auto" w:fill="0070C0"/>
            <w:vAlign w:val="bottom"/>
            <w:hideMark/>
          </w:tcPr>
          <w:p w14:paraId="3CD98976" w14:textId="77777777" w:rsidR="00B07AD3" w:rsidRPr="00953054" w:rsidRDefault="00B07AD3" w:rsidP="00CF7F24">
            <w:pPr>
              <w:spacing w:line="276" w:lineRule="auto"/>
              <w:jc w:val="center"/>
              <w:rPr>
                <w:b/>
                <w:sz w:val="22"/>
                <w:szCs w:val="22"/>
                <w:lang w:val="en-US"/>
              </w:rPr>
            </w:pPr>
            <w:r w:rsidRPr="00953054">
              <w:rPr>
                <w:b/>
                <w:sz w:val="22"/>
                <w:szCs w:val="22"/>
                <w:lang w:val="en-US"/>
              </w:rPr>
              <w:t>Kshs</w:t>
            </w:r>
          </w:p>
        </w:tc>
      </w:tr>
      <w:tr w:rsidR="00B07AD3" w:rsidRPr="00953054" w14:paraId="7CFC156C" w14:textId="77777777" w:rsidTr="002122A0">
        <w:trPr>
          <w:trHeight w:val="340"/>
        </w:trPr>
        <w:tc>
          <w:tcPr>
            <w:tcW w:w="1249" w:type="pct"/>
            <w:shd w:val="clear" w:color="auto" w:fill="auto"/>
            <w:vAlign w:val="bottom"/>
          </w:tcPr>
          <w:p w14:paraId="162461A2" w14:textId="77777777" w:rsidR="00B07AD3" w:rsidRPr="00953054" w:rsidRDefault="00B07AD3" w:rsidP="002122A0">
            <w:pPr>
              <w:spacing w:line="276" w:lineRule="auto"/>
              <w:jc w:val="both"/>
              <w:rPr>
                <w:b/>
                <w:sz w:val="22"/>
                <w:szCs w:val="22"/>
                <w:lang w:val="en-US"/>
              </w:rPr>
            </w:pPr>
            <w:r w:rsidRPr="00953054">
              <w:rPr>
                <w:b/>
                <w:sz w:val="22"/>
                <w:szCs w:val="22"/>
                <w:lang w:val="en-US"/>
              </w:rPr>
              <w:t>20xx</w:t>
            </w:r>
          </w:p>
        </w:tc>
        <w:tc>
          <w:tcPr>
            <w:tcW w:w="1250" w:type="pct"/>
            <w:shd w:val="clear" w:color="auto" w:fill="auto"/>
            <w:vAlign w:val="bottom"/>
          </w:tcPr>
          <w:p w14:paraId="0CC2518F" w14:textId="77777777" w:rsidR="00B07AD3" w:rsidRPr="00953054" w:rsidRDefault="00B07AD3" w:rsidP="00CF7F24">
            <w:pPr>
              <w:spacing w:line="276" w:lineRule="auto"/>
              <w:jc w:val="center"/>
              <w:rPr>
                <w:sz w:val="22"/>
                <w:szCs w:val="22"/>
                <w:lang w:val="en-US"/>
              </w:rPr>
            </w:pPr>
          </w:p>
        </w:tc>
        <w:tc>
          <w:tcPr>
            <w:tcW w:w="1250" w:type="pct"/>
            <w:shd w:val="clear" w:color="auto" w:fill="auto"/>
            <w:vAlign w:val="bottom"/>
          </w:tcPr>
          <w:p w14:paraId="15BF816E" w14:textId="77777777" w:rsidR="00B07AD3" w:rsidRPr="00953054" w:rsidRDefault="00B07AD3" w:rsidP="00CF7F24">
            <w:pPr>
              <w:spacing w:line="276" w:lineRule="auto"/>
              <w:jc w:val="center"/>
              <w:rPr>
                <w:sz w:val="22"/>
                <w:szCs w:val="22"/>
                <w:lang w:val="en-US"/>
              </w:rPr>
            </w:pPr>
          </w:p>
        </w:tc>
        <w:tc>
          <w:tcPr>
            <w:tcW w:w="1251" w:type="pct"/>
            <w:shd w:val="clear" w:color="auto" w:fill="auto"/>
            <w:vAlign w:val="bottom"/>
          </w:tcPr>
          <w:p w14:paraId="6ED503B4" w14:textId="77777777" w:rsidR="00B07AD3" w:rsidRPr="00953054" w:rsidRDefault="00B07AD3" w:rsidP="00CF7F24">
            <w:pPr>
              <w:spacing w:line="276" w:lineRule="auto"/>
              <w:jc w:val="center"/>
              <w:rPr>
                <w:sz w:val="22"/>
                <w:szCs w:val="22"/>
                <w:lang w:val="en-US"/>
              </w:rPr>
            </w:pPr>
          </w:p>
        </w:tc>
      </w:tr>
      <w:tr w:rsidR="00B36A0B" w:rsidRPr="00953054" w14:paraId="40DDF2F8" w14:textId="77777777" w:rsidTr="00730FDC">
        <w:trPr>
          <w:trHeight w:val="340"/>
        </w:trPr>
        <w:tc>
          <w:tcPr>
            <w:tcW w:w="1249" w:type="pct"/>
            <w:shd w:val="clear" w:color="auto" w:fill="auto"/>
            <w:vAlign w:val="bottom"/>
          </w:tcPr>
          <w:p w14:paraId="6DCED096" w14:textId="77777777" w:rsidR="00B36A0B" w:rsidRPr="00953054" w:rsidRDefault="00B36A0B" w:rsidP="00B36A0B">
            <w:pPr>
              <w:spacing w:line="276" w:lineRule="auto"/>
              <w:jc w:val="both"/>
              <w:rPr>
                <w:sz w:val="22"/>
                <w:szCs w:val="22"/>
                <w:lang w:val="en-US"/>
              </w:rPr>
            </w:pPr>
            <w:r w:rsidRPr="00953054">
              <w:rPr>
                <w:sz w:val="22"/>
                <w:szCs w:val="22"/>
                <w:lang w:val="en-US"/>
              </w:rPr>
              <w:t>Euro</w:t>
            </w:r>
          </w:p>
        </w:tc>
        <w:tc>
          <w:tcPr>
            <w:tcW w:w="1250" w:type="pct"/>
            <w:shd w:val="clear" w:color="auto" w:fill="auto"/>
          </w:tcPr>
          <w:p w14:paraId="3224EA2D" w14:textId="295A0064" w:rsidR="00B36A0B" w:rsidRPr="00953054" w:rsidRDefault="00B36A0B" w:rsidP="00CF7F24">
            <w:pPr>
              <w:spacing w:line="276" w:lineRule="auto"/>
              <w:jc w:val="center"/>
              <w:rPr>
                <w:sz w:val="22"/>
                <w:szCs w:val="22"/>
                <w:lang w:val="en-US"/>
              </w:rPr>
            </w:pPr>
            <w:r w:rsidRPr="00EE72CE">
              <w:rPr>
                <w:sz w:val="22"/>
                <w:szCs w:val="22"/>
                <w:lang w:val="en-US"/>
              </w:rPr>
              <w:t>x%</w:t>
            </w:r>
          </w:p>
        </w:tc>
        <w:tc>
          <w:tcPr>
            <w:tcW w:w="1250" w:type="pct"/>
            <w:shd w:val="clear" w:color="auto" w:fill="auto"/>
            <w:vAlign w:val="bottom"/>
          </w:tcPr>
          <w:p w14:paraId="4D38988A" w14:textId="77777777" w:rsidR="00B36A0B" w:rsidRPr="00953054" w:rsidRDefault="00B36A0B" w:rsidP="00CF7F24">
            <w:pPr>
              <w:spacing w:line="276" w:lineRule="auto"/>
              <w:jc w:val="center"/>
              <w:rPr>
                <w:sz w:val="22"/>
                <w:szCs w:val="22"/>
                <w:lang w:val="en-US"/>
              </w:rPr>
            </w:pPr>
            <w:r w:rsidRPr="00953054">
              <w:rPr>
                <w:sz w:val="22"/>
                <w:szCs w:val="22"/>
                <w:lang w:val="en-US"/>
              </w:rPr>
              <w:t>xxx</w:t>
            </w:r>
          </w:p>
        </w:tc>
        <w:tc>
          <w:tcPr>
            <w:tcW w:w="1251" w:type="pct"/>
            <w:shd w:val="clear" w:color="auto" w:fill="auto"/>
            <w:vAlign w:val="bottom"/>
          </w:tcPr>
          <w:p w14:paraId="0F40B7F5" w14:textId="77777777" w:rsidR="00B36A0B" w:rsidRPr="00953054" w:rsidRDefault="00B36A0B" w:rsidP="00CF7F24">
            <w:pPr>
              <w:spacing w:line="276" w:lineRule="auto"/>
              <w:jc w:val="center"/>
              <w:rPr>
                <w:sz w:val="22"/>
                <w:szCs w:val="22"/>
                <w:lang w:val="en-US"/>
              </w:rPr>
            </w:pPr>
            <w:r w:rsidRPr="00953054">
              <w:rPr>
                <w:sz w:val="22"/>
                <w:szCs w:val="22"/>
                <w:lang w:val="en-US"/>
              </w:rPr>
              <w:t>xxx</w:t>
            </w:r>
          </w:p>
        </w:tc>
      </w:tr>
      <w:tr w:rsidR="00B36A0B" w:rsidRPr="00953054" w14:paraId="7BD0C708" w14:textId="77777777" w:rsidTr="00730FDC">
        <w:trPr>
          <w:trHeight w:val="340"/>
        </w:trPr>
        <w:tc>
          <w:tcPr>
            <w:tcW w:w="1249" w:type="pct"/>
            <w:shd w:val="clear" w:color="auto" w:fill="auto"/>
            <w:vAlign w:val="bottom"/>
          </w:tcPr>
          <w:p w14:paraId="1DBEDA14" w14:textId="77777777" w:rsidR="00B36A0B" w:rsidRPr="00953054" w:rsidRDefault="00B36A0B" w:rsidP="00B36A0B">
            <w:pPr>
              <w:spacing w:line="276" w:lineRule="auto"/>
              <w:jc w:val="both"/>
              <w:rPr>
                <w:sz w:val="22"/>
                <w:szCs w:val="22"/>
                <w:lang w:val="en-US"/>
              </w:rPr>
            </w:pPr>
            <w:r w:rsidRPr="00953054">
              <w:rPr>
                <w:sz w:val="22"/>
                <w:szCs w:val="22"/>
                <w:lang w:val="en-US"/>
              </w:rPr>
              <w:t>USD</w:t>
            </w:r>
          </w:p>
        </w:tc>
        <w:tc>
          <w:tcPr>
            <w:tcW w:w="1250" w:type="pct"/>
            <w:shd w:val="clear" w:color="auto" w:fill="auto"/>
          </w:tcPr>
          <w:p w14:paraId="3DC0FDC5" w14:textId="7A5F9DAF" w:rsidR="00B36A0B" w:rsidRPr="00953054" w:rsidRDefault="00B36A0B" w:rsidP="00CF7F24">
            <w:pPr>
              <w:spacing w:line="276" w:lineRule="auto"/>
              <w:jc w:val="center"/>
              <w:rPr>
                <w:sz w:val="22"/>
                <w:szCs w:val="22"/>
                <w:lang w:val="en-US"/>
              </w:rPr>
            </w:pPr>
            <w:r w:rsidRPr="00EE72CE">
              <w:rPr>
                <w:sz w:val="22"/>
                <w:szCs w:val="22"/>
                <w:lang w:val="en-US"/>
              </w:rPr>
              <w:t>x%</w:t>
            </w:r>
          </w:p>
        </w:tc>
        <w:tc>
          <w:tcPr>
            <w:tcW w:w="1250" w:type="pct"/>
            <w:shd w:val="clear" w:color="auto" w:fill="auto"/>
            <w:vAlign w:val="bottom"/>
          </w:tcPr>
          <w:p w14:paraId="2FD43380" w14:textId="77777777" w:rsidR="00B36A0B" w:rsidRPr="00953054" w:rsidRDefault="00B36A0B" w:rsidP="00CF7F24">
            <w:pPr>
              <w:spacing w:line="276" w:lineRule="auto"/>
              <w:jc w:val="center"/>
              <w:rPr>
                <w:sz w:val="22"/>
                <w:szCs w:val="22"/>
                <w:lang w:val="en-US"/>
              </w:rPr>
            </w:pPr>
            <w:r w:rsidRPr="00953054">
              <w:rPr>
                <w:sz w:val="22"/>
                <w:szCs w:val="22"/>
                <w:lang w:val="en-US"/>
              </w:rPr>
              <w:t>xxx</w:t>
            </w:r>
          </w:p>
        </w:tc>
        <w:tc>
          <w:tcPr>
            <w:tcW w:w="1251" w:type="pct"/>
            <w:shd w:val="clear" w:color="auto" w:fill="auto"/>
            <w:vAlign w:val="bottom"/>
          </w:tcPr>
          <w:p w14:paraId="7AC89388" w14:textId="77777777" w:rsidR="00B36A0B" w:rsidRPr="00953054" w:rsidRDefault="00B36A0B" w:rsidP="00CF7F24">
            <w:pPr>
              <w:spacing w:line="276" w:lineRule="auto"/>
              <w:jc w:val="center"/>
              <w:rPr>
                <w:sz w:val="22"/>
                <w:szCs w:val="22"/>
                <w:lang w:val="en-US"/>
              </w:rPr>
            </w:pPr>
            <w:r w:rsidRPr="00953054">
              <w:rPr>
                <w:sz w:val="22"/>
                <w:szCs w:val="22"/>
                <w:lang w:val="en-US"/>
              </w:rPr>
              <w:t>xxx</w:t>
            </w:r>
          </w:p>
        </w:tc>
      </w:tr>
      <w:tr w:rsidR="00B07AD3" w:rsidRPr="00953054" w14:paraId="59E91098" w14:textId="77777777" w:rsidTr="002122A0">
        <w:trPr>
          <w:trHeight w:val="340"/>
        </w:trPr>
        <w:tc>
          <w:tcPr>
            <w:tcW w:w="1249" w:type="pct"/>
            <w:shd w:val="clear" w:color="auto" w:fill="auto"/>
            <w:vAlign w:val="bottom"/>
          </w:tcPr>
          <w:p w14:paraId="13707D10" w14:textId="77777777" w:rsidR="00B07AD3" w:rsidRPr="00953054" w:rsidRDefault="00B07AD3" w:rsidP="002122A0">
            <w:pPr>
              <w:spacing w:line="276" w:lineRule="auto"/>
              <w:jc w:val="both"/>
              <w:rPr>
                <w:b/>
                <w:sz w:val="22"/>
                <w:szCs w:val="22"/>
                <w:lang w:val="en-US"/>
              </w:rPr>
            </w:pPr>
            <w:r w:rsidRPr="00953054">
              <w:rPr>
                <w:b/>
                <w:sz w:val="22"/>
                <w:szCs w:val="22"/>
                <w:lang w:val="en-US"/>
              </w:rPr>
              <w:t>20xx-1</w:t>
            </w:r>
          </w:p>
        </w:tc>
        <w:tc>
          <w:tcPr>
            <w:tcW w:w="1250" w:type="pct"/>
            <w:shd w:val="clear" w:color="auto" w:fill="auto"/>
            <w:vAlign w:val="bottom"/>
          </w:tcPr>
          <w:p w14:paraId="5D7A8BBA" w14:textId="77777777" w:rsidR="00B07AD3" w:rsidRPr="00953054" w:rsidRDefault="00B07AD3" w:rsidP="00CF7F24">
            <w:pPr>
              <w:spacing w:line="276" w:lineRule="auto"/>
              <w:jc w:val="center"/>
              <w:rPr>
                <w:sz w:val="22"/>
                <w:szCs w:val="22"/>
                <w:lang w:val="en-US"/>
              </w:rPr>
            </w:pPr>
          </w:p>
        </w:tc>
        <w:tc>
          <w:tcPr>
            <w:tcW w:w="1250" w:type="pct"/>
            <w:shd w:val="clear" w:color="auto" w:fill="auto"/>
            <w:vAlign w:val="bottom"/>
          </w:tcPr>
          <w:p w14:paraId="414F5243" w14:textId="77777777" w:rsidR="00B07AD3" w:rsidRPr="00953054" w:rsidRDefault="00B07AD3" w:rsidP="00CF7F24">
            <w:pPr>
              <w:spacing w:line="276" w:lineRule="auto"/>
              <w:jc w:val="center"/>
              <w:rPr>
                <w:sz w:val="22"/>
                <w:szCs w:val="22"/>
                <w:lang w:val="en-US"/>
              </w:rPr>
            </w:pPr>
          </w:p>
        </w:tc>
        <w:tc>
          <w:tcPr>
            <w:tcW w:w="1251" w:type="pct"/>
            <w:shd w:val="clear" w:color="auto" w:fill="auto"/>
            <w:vAlign w:val="bottom"/>
          </w:tcPr>
          <w:p w14:paraId="1B139934" w14:textId="77777777" w:rsidR="00B07AD3" w:rsidRPr="00953054" w:rsidRDefault="00B07AD3" w:rsidP="00CF7F24">
            <w:pPr>
              <w:spacing w:line="276" w:lineRule="auto"/>
              <w:jc w:val="center"/>
              <w:rPr>
                <w:sz w:val="22"/>
                <w:szCs w:val="22"/>
                <w:lang w:val="en-US"/>
              </w:rPr>
            </w:pPr>
          </w:p>
        </w:tc>
      </w:tr>
      <w:tr w:rsidR="00B36A0B" w:rsidRPr="00953054" w14:paraId="55783F7D" w14:textId="77777777" w:rsidTr="00730FDC">
        <w:trPr>
          <w:trHeight w:val="340"/>
        </w:trPr>
        <w:tc>
          <w:tcPr>
            <w:tcW w:w="1249" w:type="pct"/>
            <w:shd w:val="clear" w:color="auto" w:fill="auto"/>
            <w:vAlign w:val="bottom"/>
          </w:tcPr>
          <w:p w14:paraId="5D2E739B" w14:textId="77777777" w:rsidR="00B36A0B" w:rsidRPr="00953054" w:rsidRDefault="00B36A0B" w:rsidP="00B36A0B">
            <w:pPr>
              <w:spacing w:line="276" w:lineRule="auto"/>
              <w:jc w:val="both"/>
              <w:rPr>
                <w:sz w:val="22"/>
                <w:szCs w:val="22"/>
                <w:lang w:val="en-US"/>
              </w:rPr>
            </w:pPr>
            <w:r w:rsidRPr="00953054">
              <w:rPr>
                <w:sz w:val="22"/>
                <w:szCs w:val="22"/>
                <w:lang w:val="en-US"/>
              </w:rPr>
              <w:t>Euro</w:t>
            </w:r>
          </w:p>
        </w:tc>
        <w:tc>
          <w:tcPr>
            <w:tcW w:w="1250" w:type="pct"/>
            <w:shd w:val="clear" w:color="auto" w:fill="auto"/>
          </w:tcPr>
          <w:p w14:paraId="5A15D9B9" w14:textId="3FC63F03" w:rsidR="00B36A0B" w:rsidRPr="00953054" w:rsidRDefault="00B36A0B" w:rsidP="00CF7F24">
            <w:pPr>
              <w:spacing w:line="276" w:lineRule="auto"/>
              <w:jc w:val="center"/>
              <w:rPr>
                <w:sz w:val="22"/>
                <w:szCs w:val="22"/>
                <w:lang w:val="en-US"/>
              </w:rPr>
            </w:pPr>
            <w:r w:rsidRPr="006C345E">
              <w:rPr>
                <w:sz w:val="22"/>
                <w:szCs w:val="22"/>
                <w:lang w:val="en-US"/>
              </w:rPr>
              <w:t>x%</w:t>
            </w:r>
          </w:p>
        </w:tc>
        <w:tc>
          <w:tcPr>
            <w:tcW w:w="1250" w:type="pct"/>
            <w:shd w:val="clear" w:color="auto" w:fill="auto"/>
            <w:vAlign w:val="bottom"/>
          </w:tcPr>
          <w:p w14:paraId="134E74F0" w14:textId="77777777" w:rsidR="00B36A0B" w:rsidRPr="00953054" w:rsidRDefault="00B36A0B" w:rsidP="00CF7F24">
            <w:pPr>
              <w:spacing w:line="276" w:lineRule="auto"/>
              <w:jc w:val="center"/>
              <w:rPr>
                <w:sz w:val="22"/>
                <w:szCs w:val="22"/>
                <w:lang w:val="en-US"/>
              </w:rPr>
            </w:pPr>
            <w:r w:rsidRPr="00953054">
              <w:rPr>
                <w:sz w:val="22"/>
                <w:szCs w:val="22"/>
                <w:lang w:val="en-US"/>
              </w:rPr>
              <w:t>xxx</w:t>
            </w:r>
          </w:p>
        </w:tc>
        <w:tc>
          <w:tcPr>
            <w:tcW w:w="1251" w:type="pct"/>
            <w:shd w:val="clear" w:color="auto" w:fill="auto"/>
            <w:vAlign w:val="bottom"/>
          </w:tcPr>
          <w:p w14:paraId="43E8CFCA" w14:textId="77777777" w:rsidR="00B36A0B" w:rsidRPr="00953054" w:rsidRDefault="00B36A0B" w:rsidP="00CF7F24">
            <w:pPr>
              <w:spacing w:line="276" w:lineRule="auto"/>
              <w:jc w:val="center"/>
              <w:rPr>
                <w:sz w:val="22"/>
                <w:szCs w:val="22"/>
                <w:lang w:val="en-US"/>
              </w:rPr>
            </w:pPr>
            <w:r w:rsidRPr="00953054">
              <w:rPr>
                <w:sz w:val="22"/>
                <w:szCs w:val="22"/>
                <w:lang w:val="en-US"/>
              </w:rPr>
              <w:t>xxx</w:t>
            </w:r>
          </w:p>
        </w:tc>
      </w:tr>
      <w:tr w:rsidR="00B36A0B" w:rsidRPr="00953054" w14:paraId="03BBD55B" w14:textId="77777777" w:rsidTr="00730FDC">
        <w:trPr>
          <w:trHeight w:val="340"/>
        </w:trPr>
        <w:tc>
          <w:tcPr>
            <w:tcW w:w="1249" w:type="pct"/>
            <w:shd w:val="clear" w:color="auto" w:fill="auto"/>
            <w:vAlign w:val="bottom"/>
          </w:tcPr>
          <w:p w14:paraId="012886B7" w14:textId="77777777" w:rsidR="00B36A0B" w:rsidRPr="00953054" w:rsidRDefault="00B36A0B" w:rsidP="00B36A0B">
            <w:pPr>
              <w:spacing w:line="276" w:lineRule="auto"/>
              <w:jc w:val="both"/>
              <w:rPr>
                <w:sz w:val="22"/>
                <w:szCs w:val="22"/>
                <w:lang w:val="en-US"/>
              </w:rPr>
            </w:pPr>
            <w:r w:rsidRPr="00953054">
              <w:rPr>
                <w:sz w:val="22"/>
                <w:szCs w:val="22"/>
                <w:lang w:val="en-US"/>
              </w:rPr>
              <w:t>USD</w:t>
            </w:r>
          </w:p>
        </w:tc>
        <w:tc>
          <w:tcPr>
            <w:tcW w:w="1250" w:type="pct"/>
            <w:shd w:val="clear" w:color="auto" w:fill="auto"/>
          </w:tcPr>
          <w:p w14:paraId="0AC4C7F7" w14:textId="58CAEB62" w:rsidR="00B36A0B" w:rsidRPr="00953054" w:rsidRDefault="00B36A0B" w:rsidP="00CF7F24">
            <w:pPr>
              <w:spacing w:line="276" w:lineRule="auto"/>
              <w:jc w:val="center"/>
              <w:rPr>
                <w:sz w:val="22"/>
                <w:szCs w:val="22"/>
                <w:lang w:val="en-US"/>
              </w:rPr>
            </w:pPr>
            <w:r w:rsidRPr="006C345E">
              <w:rPr>
                <w:sz w:val="22"/>
                <w:szCs w:val="22"/>
                <w:lang w:val="en-US"/>
              </w:rPr>
              <w:t>x%</w:t>
            </w:r>
          </w:p>
        </w:tc>
        <w:tc>
          <w:tcPr>
            <w:tcW w:w="1250" w:type="pct"/>
            <w:shd w:val="clear" w:color="auto" w:fill="auto"/>
            <w:vAlign w:val="bottom"/>
          </w:tcPr>
          <w:p w14:paraId="3A380C06" w14:textId="77777777" w:rsidR="00B36A0B" w:rsidRPr="00953054" w:rsidRDefault="00B36A0B" w:rsidP="00CF7F24">
            <w:pPr>
              <w:spacing w:line="276" w:lineRule="auto"/>
              <w:jc w:val="center"/>
              <w:rPr>
                <w:sz w:val="22"/>
                <w:szCs w:val="22"/>
                <w:lang w:val="en-US"/>
              </w:rPr>
            </w:pPr>
            <w:r w:rsidRPr="00953054">
              <w:rPr>
                <w:sz w:val="22"/>
                <w:szCs w:val="22"/>
                <w:lang w:val="en-US"/>
              </w:rPr>
              <w:t>xxx</w:t>
            </w:r>
          </w:p>
        </w:tc>
        <w:tc>
          <w:tcPr>
            <w:tcW w:w="1251" w:type="pct"/>
            <w:shd w:val="clear" w:color="auto" w:fill="auto"/>
            <w:vAlign w:val="bottom"/>
          </w:tcPr>
          <w:p w14:paraId="1332177D" w14:textId="77777777" w:rsidR="00B36A0B" w:rsidRPr="00953054" w:rsidRDefault="00B36A0B" w:rsidP="00CF7F24">
            <w:pPr>
              <w:spacing w:line="276" w:lineRule="auto"/>
              <w:jc w:val="center"/>
              <w:rPr>
                <w:sz w:val="22"/>
                <w:szCs w:val="22"/>
                <w:lang w:val="en-US"/>
              </w:rPr>
            </w:pPr>
            <w:r w:rsidRPr="00953054">
              <w:rPr>
                <w:sz w:val="22"/>
                <w:szCs w:val="22"/>
                <w:lang w:val="en-US"/>
              </w:rPr>
              <w:t>xxx</w:t>
            </w:r>
          </w:p>
        </w:tc>
      </w:tr>
    </w:tbl>
    <w:p w14:paraId="57F4A759" w14:textId="77777777" w:rsidR="00B07AD3" w:rsidRDefault="00B07AD3" w:rsidP="00B07AD3">
      <w:pPr>
        <w:tabs>
          <w:tab w:val="left" w:pos="720"/>
          <w:tab w:val="decimal" w:pos="5220"/>
          <w:tab w:val="decimal" w:pos="7200"/>
          <w:tab w:val="decimal" w:pos="8640"/>
        </w:tabs>
        <w:spacing w:line="360" w:lineRule="auto"/>
        <w:jc w:val="both"/>
        <w:rPr>
          <w:sz w:val="22"/>
          <w:szCs w:val="22"/>
        </w:rPr>
      </w:pPr>
    </w:p>
    <w:p w14:paraId="5FC4F060" w14:textId="77777777" w:rsidR="00B07AD3" w:rsidRDefault="00B07AD3" w:rsidP="00B07AD3">
      <w:pPr>
        <w:autoSpaceDE/>
        <w:autoSpaceDN/>
        <w:rPr>
          <w:sz w:val="22"/>
          <w:szCs w:val="22"/>
        </w:rPr>
      </w:pPr>
      <w:r>
        <w:rPr>
          <w:sz w:val="22"/>
          <w:szCs w:val="22"/>
        </w:rPr>
        <w:br w:type="page"/>
      </w:r>
    </w:p>
    <w:p w14:paraId="26DF2D7B" w14:textId="77777777" w:rsidR="00B07AD3" w:rsidRPr="00953054" w:rsidRDefault="00B07AD3" w:rsidP="00B07AD3">
      <w:pPr>
        <w:tabs>
          <w:tab w:val="left" w:pos="720"/>
          <w:tab w:val="decimal" w:pos="5220"/>
          <w:tab w:val="decimal" w:pos="7200"/>
          <w:tab w:val="decimal" w:pos="8640"/>
        </w:tabs>
        <w:spacing w:line="360" w:lineRule="auto"/>
        <w:jc w:val="both"/>
        <w:rPr>
          <w:sz w:val="22"/>
          <w:szCs w:val="22"/>
        </w:rPr>
      </w:pPr>
    </w:p>
    <w:p w14:paraId="5AE08CD7" w14:textId="77777777" w:rsidR="00B07AD3" w:rsidRPr="00953054" w:rsidRDefault="00B07AD3" w:rsidP="00AD5B89">
      <w:pPr>
        <w:numPr>
          <w:ilvl w:val="0"/>
          <w:numId w:val="28"/>
        </w:numPr>
        <w:autoSpaceDE/>
        <w:autoSpaceDN/>
        <w:spacing w:line="360" w:lineRule="auto"/>
        <w:ind w:left="426" w:hanging="426"/>
        <w:jc w:val="both"/>
        <w:rPr>
          <w:b/>
          <w:bCs/>
          <w:sz w:val="22"/>
          <w:szCs w:val="22"/>
        </w:rPr>
      </w:pPr>
      <w:r w:rsidRPr="00953054">
        <w:rPr>
          <w:b/>
          <w:bCs/>
          <w:sz w:val="22"/>
          <w:szCs w:val="22"/>
        </w:rPr>
        <w:t>Interest rate risk</w:t>
      </w:r>
    </w:p>
    <w:p w14:paraId="7388070B" w14:textId="77777777" w:rsidR="00B07AD3" w:rsidRPr="00953054" w:rsidRDefault="00B07AD3" w:rsidP="00B07AD3">
      <w:pPr>
        <w:tabs>
          <w:tab w:val="decimal" w:pos="5220"/>
          <w:tab w:val="decimal" w:pos="7200"/>
          <w:tab w:val="decimal" w:pos="8640"/>
        </w:tabs>
        <w:spacing w:line="360" w:lineRule="auto"/>
        <w:jc w:val="both"/>
        <w:rPr>
          <w:sz w:val="22"/>
          <w:szCs w:val="22"/>
        </w:rPr>
      </w:pPr>
      <w:r w:rsidRPr="00953054">
        <w:rPr>
          <w:sz w:val="22"/>
          <w:szCs w:val="22"/>
        </w:rPr>
        <w:t xml:space="preserve">Interest rate risk is the risk that the Entity’s financial condition may be adversely affected as a result of changes in interest rate levels. The Entity’s interest rate risk arises from bank deposits. This exposes the Entity to cash flow interest rate risk. The interest rate risk exposure arises mainly from interest rate movements on the Entity’s deposits. </w:t>
      </w:r>
    </w:p>
    <w:p w14:paraId="44832343" w14:textId="77777777" w:rsidR="00B07AD3" w:rsidRPr="00953054" w:rsidRDefault="00B07AD3" w:rsidP="00B07AD3">
      <w:pPr>
        <w:autoSpaceDE/>
        <w:autoSpaceDN/>
        <w:spacing w:line="360" w:lineRule="auto"/>
        <w:jc w:val="both"/>
        <w:rPr>
          <w:b/>
          <w:sz w:val="22"/>
          <w:szCs w:val="22"/>
        </w:rPr>
      </w:pPr>
    </w:p>
    <w:p w14:paraId="75EC9B53" w14:textId="77777777" w:rsidR="00B07AD3" w:rsidRPr="00953054" w:rsidRDefault="00B07AD3" w:rsidP="00B07AD3">
      <w:pPr>
        <w:tabs>
          <w:tab w:val="decimal" w:pos="5220"/>
          <w:tab w:val="decimal" w:pos="7200"/>
          <w:tab w:val="decimal" w:pos="8640"/>
        </w:tabs>
        <w:spacing w:line="360" w:lineRule="auto"/>
        <w:jc w:val="both"/>
        <w:rPr>
          <w:b/>
          <w:bCs/>
          <w:iCs/>
          <w:sz w:val="22"/>
          <w:szCs w:val="22"/>
          <w:u w:val="single"/>
        </w:rPr>
      </w:pPr>
      <w:r w:rsidRPr="00953054">
        <w:rPr>
          <w:b/>
          <w:bCs/>
          <w:iCs/>
          <w:sz w:val="22"/>
          <w:szCs w:val="22"/>
          <w:u w:val="single"/>
        </w:rPr>
        <w:t>Management of interest rate risk</w:t>
      </w:r>
    </w:p>
    <w:p w14:paraId="110FC521" w14:textId="77777777" w:rsidR="00B07AD3" w:rsidRPr="00953054" w:rsidRDefault="00B07AD3" w:rsidP="00B07AD3">
      <w:pPr>
        <w:tabs>
          <w:tab w:val="decimal" w:pos="5220"/>
          <w:tab w:val="decimal" w:pos="7200"/>
          <w:tab w:val="decimal" w:pos="8640"/>
        </w:tabs>
        <w:spacing w:line="360" w:lineRule="auto"/>
        <w:jc w:val="both"/>
        <w:rPr>
          <w:b/>
          <w:sz w:val="22"/>
          <w:szCs w:val="22"/>
        </w:rPr>
      </w:pPr>
      <w:r w:rsidRPr="00953054">
        <w:rPr>
          <w:sz w:val="22"/>
          <w:szCs w:val="22"/>
        </w:rPr>
        <w:t>To manage the interest rate risk, management has endeavoured to bank with institutions that offer favourable interest rates.</w:t>
      </w:r>
    </w:p>
    <w:p w14:paraId="250A2DC6" w14:textId="77777777" w:rsidR="00B07AD3" w:rsidRPr="00953054" w:rsidRDefault="00B07AD3" w:rsidP="00B07AD3">
      <w:pPr>
        <w:spacing w:line="360" w:lineRule="auto"/>
        <w:ind w:right="-302"/>
        <w:jc w:val="both"/>
        <w:rPr>
          <w:rFonts w:eastAsia="Arial"/>
          <w:b/>
          <w:bCs/>
          <w:spacing w:val="3"/>
          <w:sz w:val="22"/>
          <w:szCs w:val="22"/>
        </w:rPr>
      </w:pPr>
      <w:r w:rsidRPr="00953054">
        <w:rPr>
          <w:rFonts w:eastAsia="Arial"/>
          <w:b/>
          <w:bCs/>
          <w:spacing w:val="3"/>
          <w:sz w:val="22"/>
          <w:szCs w:val="22"/>
        </w:rPr>
        <w:t>Financial Risk Management</w:t>
      </w:r>
    </w:p>
    <w:p w14:paraId="128AD3E8" w14:textId="77777777" w:rsidR="00B07AD3" w:rsidRPr="00953054" w:rsidRDefault="00B07AD3" w:rsidP="00B07AD3">
      <w:pPr>
        <w:tabs>
          <w:tab w:val="decimal" w:pos="5220"/>
          <w:tab w:val="decimal" w:pos="7200"/>
          <w:tab w:val="decimal" w:pos="8640"/>
        </w:tabs>
        <w:spacing w:line="360" w:lineRule="auto"/>
        <w:jc w:val="both"/>
        <w:rPr>
          <w:b/>
          <w:bCs/>
          <w:iCs/>
          <w:sz w:val="22"/>
          <w:szCs w:val="22"/>
          <w:u w:val="single"/>
        </w:rPr>
      </w:pPr>
      <w:r w:rsidRPr="00953054">
        <w:rPr>
          <w:b/>
          <w:bCs/>
          <w:iCs/>
          <w:sz w:val="22"/>
          <w:szCs w:val="22"/>
          <w:u w:val="single"/>
        </w:rPr>
        <w:t>Sensitivity analysis</w:t>
      </w:r>
    </w:p>
    <w:p w14:paraId="72F02FFD" w14:textId="77777777" w:rsidR="00B07AD3" w:rsidRPr="00953054" w:rsidRDefault="00B07AD3" w:rsidP="00B07AD3">
      <w:pPr>
        <w:tabs>
          <w:tab w:val="decimal" w:pos="5220"/>
          <w:tab w:val="decimal" w:pos="7200"/>
          <w:tab w:val="decimal" w:pos="8640"/>
        </w:tabs>
        <w:spacing w:line="360" w:lineRule="auto"/>
        <w:jc w:val="both"/>
        <w:rPr>
          <w:sz w:val="22"/>
          <w:szCs w:val="22"/>
        </w:rPr>
      </w:pPr>
      <w:r w:rsidRPr="00953054">
        <w:rPr>
          <w:sz w:val="22"/>
          <w:szCs w:val="22"/>
        </w:rPr>
        <w:t>The Entity analyses its interest rate exposure on a dynamic basis by conducting a sensitivity analysis. This involves determining the impact on profit or loss of defined rate shifts. The sensitivity analysis for interest rate risk assumes that all other variables, in particular foreign exchange rates, remain constant. The analysis has been performed on the same basis as the prior year. Using the end of the year figures, the sensitivity analysis indicates the impact on the statement of comprehensive income if current floating interest rates increase/decrease by one percentage point as a decrease/increase of KShs xxx (20</w:t>
      </w:r>
      <w:r>
        <w:rPr>
          <w:sz w:val="22"/>
          <w:szCs w:val="22"/>
        </w:rPr>
        <w:t>xx</w:t>
      </w:r>
      <w:r w:rsidRPr="00953054">
        <w:rPr>
          <w:sz w:val="22"/>
          <w:szCs w:val="22"/>
        </w:rPr>
        <w:t>: KShs xxx). A rate increase/decrease of 5% would result in a decrease/increase in profit before tax of KShs xxx (20</w:t>
      </w:r>
      <w:r>
        <w:rPr>
          <w:sz w:val="22"/>
          <w:szCs w:val="22"/>
        </w:rPr>
        <w:t>xx</w:t>
      </w:r>
      <w:r w:rsidRPr="00953054">
        <w:rPr>
          <w:sz w:val="22"/>
          <w:szCs w:val="22"/>
        </w:rPr>
        <w:t xml:space="preserve"> – KShs xxx)</w:t>
      </w:r>
    </w:p>
    <w:p w14:paraId="036DEC68" w14:textId="77777777" w:rsidR="00B07AD3" w:rsidRPr="00953054" w:rsidRDefault="00B07AD3" w:rsidP="00B07AD3">
      <w:pPr>
        <w:spacing w:line="360" w:lineRule="auto"/>
        <w:ind w:right="-302"/>
        <w:jc w:val="both"/>
        <w:rPr>
          <w:rFonts w:eastAsia="Arial"/>
          <w:b/>
          <w:bCs/>
          <w:spacing w:val="3"/>
          <w:sz w:val="22"/>
          <w:szCs w:val="22"/>
        </w:rPr>
      </w:pPr>
      <w:r w:rsidRPr="00953054">
        <w:rPr>
          <w:rFonts w:eastAsia="Arial"/>
          <w:b/>
          <w:bCs/>
          <w:spacing w:val="3"/>
          <w:sz w:val="22"/>
          <w:szCs w:val="22"/>
        </w:rPr>
        <w:t>Financial Risk Management</w:t>
      </w:r>
    </w:p>
    <w:p w14:paraId="2B13100C" w14:textId="77777777" w:rsidR="00B07AD3" w:rsidRPr="00953054" w:rsidRDefault="00B07AD3" w:rsidP="00B07AD3">
      <w:pPr>
        <w:spacing w:line="360" w:lineRule="auto"/>
        <w:jc w:val="both"/>
        <w:rPr>
          <w:b/>
          <w:sz w:val="22"/>
          <w:szCs w:val="22"/>
          <w:u w:val="single"/>
        </w:rPr>
      </w:pPr>
      <w:r w:rsidRPr="00953054">
        <w:rPr>
          <w:b/>
          <w:sz w:val="22"/>
          <w:szCs w:val="22"/>
          <w:u w:val="single"/>
        </w:rPr>
        <w:t>Fair value of financial assets and liabilities</w:t>
      </w:r>
    </w:p>
    <w:p w14:paraId="155B7407" w14:textId="77777777" w:rsidR="00B07AD3" w:rsidRPr="00953054" w:rsidRDefault="00B07AD3" w:rsidP="00AD5B89">
      <w:pPr>
        <w:numPr>
          <w:ilvl w:val="0"/>
          <w:numId w:val="32"/>
        </w:numPr>
        <w:autoSpaceDE/>
        <w:autoSpaceDN/>
        <w:spacing w:line="360" w:lineRule="auto"/>
        <w:ind w:left="426" w:hanging="426"/>
        <w:jc w:val="both"/>
        <w:rPr>
          <w:b/>
          <w:bCs/>
          <w:iCs/>
          <w:sz w:val="22"/>
          <w:szCs w:val="22"/>
        </w:rPr>
      </w:pPr>
      <w:r w:rsidRPr="00953054">
        <w:rPr>
          <w:b/>
          <w:bCs/>
          <w:iCs/>
          <w:sz w:val="22"/>
          <w:szCs w:val="22"/>
        </w:rPr>
        <w:t>Financial instruments measured at fair value.</w:t>
      </w:r>
    </w:p>
    <w:p w14:paraId="707EF7F2" w14:textId="77777777" w:rsidR="00B07AD3" w:rsidRPr="00953054" w:rsidRDefault="00B07AD3" w:rsidP="00B07AD3">
      <w:pPr>
        <w:spacing w:line="360" w:lineRule="auto"/>
        <w:jc w:val="both"/>
        <w:rPr>
          <w:rFonts w:eastAsia="Arial Unicode MS"/>
          <w:b/>
          <w:bCs/>
          <w:spacing w:val="-2"/>
          <w:sz w:val="22"/>
          <w:szCs w:val="22"/>
        </w:rPr>
      </w:pPr>
      <w:r w:rsidRPr="00953054">
        <w:rPr>
          <w:rFonts w:eastAsia="Arial Unicode MS"/>
          <w:b/>
          <w:bCs/>
          <w:spacing w:val="-2"/>
          <w:sz w:val="22"/>
          <w:szCs w:val="22"/>
        </w:rPr>
        <w:t xml:space="preserve">Determination of fair value and fair values hierarchy </w:t>
      </w:r>
    </w:p>
    <w:p w14:paraId="51FB0316" w14:textId="77777777" w:rsidR="00B07AD3" w:rsidRPr="00953054" w:rsidRDefault="00B07AD3" w:rsidP="00B07AD3">
      <w:pPr>
        <w:spacing w:line="360" w:lineRule="auto"/>
        <w:jc w:val="both"/>
        <w:rPr>
          <w:rFonts w:eastAsia="Arial Unicode MS"/>
          <w:spacing w:val="-2"/>
          <w:sz w:val="22"/>
          <w:szCs w:val="22"/>
        </w:rPr>
      </w:pPr>
      <w:r w:rsidRPr="00953054">
        <w:rPr>
          <w:sz w:val="22"/>
          <w:szCs w:val="22"/>
        </w:rPr>
        <w:t xml:space="preserve">IPSAS 30 specifies a hierarchy of valuation techniques based on whether the inputs to those valuation techniques are observable or unobservable. Observable inputs reflect market data obtained from independent sources; unobservable inputs reflect the </w:t>
      </w:r>
      <w:r w:rsidRPr="00953054">
        <w:rPr>
          <w:i/>
          <w:sz w:val="22"/>
          <w:szCs w:val="22"/>
        </w:rPr>
        <w:t>Entity’s</w:t>
      </w:r>
      <w:r w:rsidRPr="00953054">
        <w:rPr>
          <w:sz w:val="22"/>
          <w:szCs w:val="22"/>
        </w:rPr>
        <w:t xml:space="preserve"> market assumptions. These two types of inputs have created the following fair value hierarchy:</w:t>
      </w:r>
    </w:p>
    <w:p w14:paraId="25B24CB8" w14:textId="77777777" w:rsidR="00B07AD3" w:rsidRPr="00953054" w:rsidRDefault="00B07AD3" w:rsidP="00B07AD3">
      <w:pPr>
        <w:adjustRightInd w:val="0"/>
        <w:spacing w:line="360" w:lineRule="auto"/>
        <w:ind w:left="720"/>
        <w:jc w:val="both"/>
        <w:rPr>
          <w:sz w:val="22"/>
          <w:szCs w:val="22"/>
        </w:rPr>
      </w:pPr>
    </w:p>
    <w:p w14:paraId="4435EDA2" w14:textId="77777777" w:rsidR="00B07AD3" w:rsidRPr="00953054" w:rsidRDefault="00B07AD3" w:rsidP="00AD5B89">
      <w:pPr>
        <w:numPr>
          <w:ilvl w:val="0"/>
          <w:numId w:val="31"/>
        </w:numPr>
        <w:adjustRightInd w:val="0"/>
        <w:spacing w:line="360" w:lineRule="auto"/>
        <w:ind w:left="851" w:hanging="425"/>
        <w:jc w:val="both"/>
        <w:rPr>
          <w:sz w:val="22"/>
          <w:szCs w:val="22"/>
        </w:rPr>
      </w:pPr>
      <w:r w:rsidRPr="00953054">
        <w:rPr>
          <w:sz w:val="22"/>
          <w:szCs w:val="22"/>
        </w:rPr>
        <w:t>Level 1 – Quoted prices (unadjusted) in active markets for identical assets or liabilities. This level includes listed equity securities and debt instruments on exchanges.</w:t>
      </w:r>
    </w:p>
    <w:p w14:paraId="63EA41EE" w14:textId="77777777" w:rsidR="00B07AD3" w:rsidRPr="00953054" w:rsidRDefault="00B07AD3" w:rsidP="00AD5B89">
      <w:pPr>
        <w:numPr>
          <w:ilvl w:val="0"/>
          <w:numId w:val="31"/>
        </w:numPr>
        <w:adjustRightInd w:val="0"/>
        <w:spacing w:line="360" w:lineRule="auto"/>
        <w:ind w:left="851" w:hanging="425"/>
        <w:jc w:val="both"/>
        <w:rPr>
          <w:sz w:val="22"/>
          <w:szCs w:val="22"/>
        </w:rPr>
      </w:pPr>
      <w:r w:rsidRPr="00953054">
        <w:rPr>
          <w:sz w:val="22"/>
          <w:szCs w:val="22"/>
        </w:rPr>
        <w:t>Level 2 – Inputs other than quoted prices included within Level 1 that are observable for the asset or liability, either directly (that is, as prices) or indirectly (that is, derived from prices).</w:t>
      </w:r>
    </w:p>
    <w:p w14:paraId="2CF03EC0" w14:textId="77777777" w:rsidR="00B07AD3" w:rsidRPr="00953054" w:rsidRDefault="00B07AD3" w:rsidP="00AD5B89">
      <w:pPr>
        <w:numPr>
          <w:ilvl w:val="0"/>
          <w:numId w:val="31"/>
        </w:numPr>
        <w:adjustRightInd w:val="0"/>
        <w:spacing w:line="360" w:lineRule="auto"/>
        <w:ind w:left="851" w:hanging="425"/>
        <w:jc w:val="both"/>
        <w:rPr>
          <w:sz w:val="22"/>
          <w:szCs w:val="22"/>
        </w:rPr>
      </w:pPr>
      <w:r w:rsidRPr="00953054">
        <w:rPr>
          <w:sz w:val="22"/>
          <w:szCs w:val="22"/>
        </w:rPr>
        <w:t xml:space="preserve">Level 3 – inputs for the asset or liability that are not based on observable market data (unobservable inputs). This level includes equity investments and debt instruments with significant unobservable components. This hierarchy requires the use of observable market </w:t>
      </w:r>
      <w:r w:rsidRPr="00953054">
        <w:rPr>
          <w:sz w:val="22"/>
          <w:szCs w:val="22"/>
        </w:rPr>
        <w:lastRenderedPageBreak/>
        <w:t xml:space="preserve">data when available. The </w:t>
      </w:r>
      <w:r w:rsidRPr="00953054">
        <w:rPr>
          <w:i/>
          <w:sz w:val="22"/>
          <w:szCs w:val="22"/>
        </w:rPr>
        <w:t>Entity</w:t>
      </w:r>
      <w:r w:rsidRPr="00953054">
        <w:rPr>
          <w:sz w:val="22"/>
          <w:szCs w:val="22"/>
        </w:rPr>
        <w:t xml:space="preserve"> considers relevant and observable market prices in its valuations where possible.</w:t>
      </w:r>
    </w:p>
    <w:p w14:paraId="17A405D2" w14:textId="77777777" w:rsidR="00B07AD3" w:rsidRPr="00953054" w:rsidRDefault="00B07AD3" w:rsidP="00B07AD3">
      <w:pPr>
        <w:spacing w:line="360" w:lineRule="auto"/>
        <w:ind w:right="-302"/>
        <w:jc w:val="both"/>
        <w:rPr>
          <w:rFonts w:eastAsia="Arial"/>
          <w:b/>
          <w:bCs/>
          <w:spacing w:val="3"/>
          <w:sz w:val="22"/>
          <w:szCs w:val="22"/>
        </w:rPr>
      </w:pPr>
      <w:r w:rsidRPr="00953054">
        <w:rPr>
          <w:rFonts w:eastAsia="Arial"/>
          <w:b/>
          <w:bCs/>
          <w:spacing w:val="3"/>
          <w:sz w:val="22"/>
          <w:szCs w:val="22"/>
        </w:rPr>
        <w:t>Financial Risk Management</w:t>
      </w:r>
    </w:p>
    <w:p w14:paraId="0A801A5D" w14:textId="77777777" w:rsidR="00B07AD3" w:rsidRPr="00953054" w:rsidRDefault="00B07AD3" w:rsidP="00B07AD3">
      <w:pPr>
        <w:autoSpaceDE/>
        <w:autoSpaceDN/>
        <w:spacing w:line="360" w:lineRule="auto"/>
        <w:jc w:val="both"/>
        <w:rPr>
          <w:b/>
          <w:sz w:val="22"/>
          <w:szCs w:val="22"/>
        </w:rPr>
      </w:pPr>
      <w:r w:rsidRPr="00953054">
        <w:rPr>
          <w:rFonts w:eastAsia="Arial Unicode MS"/>
          <w:spacing w:val="-2"/>
          <w:sz w:val="22"/>
          <w:szCs w:val="22"/>
        </w:rPr>
        <w:t>The following table shows an analysis of financial and non- financial instruments recorded at fair value by level of the fair value hierarchy: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506"/>
        <w:gridCol w:w="1380"/>
        <w:gridCol w:w="1382"/>
        <w:gridCol w:w="1380"/>
        <w:gridCol w:w="1382"/>
      </w:tblGrid>
      <w:tr w:rsidR="00B07AD3" w:rsidRPr="00953054" w14:paraId="1A8A7466" w14:textId="77777777" w:rsidTr="002122A0">
        <w:trPr>
          <w:trHeight w:val="340"/>
        </w:trPr>
        <w:tc>
          <w:tcPr>
            <w:tcW w:w="1941" w:type="pct"/>
            <w:shd w:val="clear" w:color="auto" w:fill="0070C0"/>
            <w:vAlign w:val="center"/>
          </w:tcPr>
          <w:p w14:paraId="6F8029CA" w14:textId="77777777" w:rsidR="00B07AD3" w:rsidRPr="00953054" w:rsidRDefault="00B07AD3" w:rsidP="002122A0">
            <w:pPr>
              <w:spacing w:line="276" w:lineRule="auto"/>
              <w:jc w:val="both"/>
              <w:rPr>
                <w:b/>
                <w:bCs/>
                <w:sz w:val="22"/>
                <w:szCs w:val="22"/>
              </w:rPr>
            </w:pPr>
          </w:p>
        </w:tc>
        <w:tc>
          <w:tcPr>
            <w:tcW w:w="764" w:type="pct"/>
            <w:shd w:val="clear" w:color="auto" w:fill="0070C0"/>
            <w:vAlign w:val="center"/>
          </w:tcPr>
          <w:p w14:paraId="22D01994" w14:textId="77777777" w:rsidR="00B07AD3" w:rsidRPr="00953054" w:rsidRDefault="00B07AD3" w:rsidP="00CF7F24">
            <w:pPr>
              <w:spacing w:line="276" w:lineRule="auto"/>
              <w:ind w:right="90"/>
              <w:jc w:val="center"/>
              <w:rPr>
                <w:b/>
                <w:bCs/>
                <w:sz w:val="22"/>
                <w:szCs w:val="22"/>
              </w:rPr>
            </w:pPr>
            <w:r w:rsidRPr="00953054">
              <w:rPr>
                <w:b/>
                <w:bCs/>
                <w:sz w:val="22"/>
                <w:szCs w:val="22"/>
              </w:rPr>
              <w:t>Level 1</w:t>
            </w:r>
          </w:p>
        </w:tc>
        <w:tc>
          <w:tcPr>
            <w:tcW w:w="765" w:type="pct"/>
            <w:shd w:val="clear" w:color="auto" w:fill="0070C0"/>
            <w:vAlign w:val="center"/>
          </w:tcPr>
          <w:p w14:paraId="24720B86" w14:textId="77777777" w:rsidR="00B07AD3" w:rsidRPr="00953054" w:rsidRDefault="00B07AD3" w:rsidP="00CF7F24">
            <w:pPr>
              <w:spacing w:line="276" w:lineRule="auto"/>
              <w:ind w:right="90"/>
              <w:jc w:val="center"/>
              <w:rPr>
                <w:b/>
                <w:bCs/>
                <w:sz w:val="22"/>
                <w:szCs w:val="22"/>
              </w:rPr>
            </w:pPr>
            <w:r w:rsidRPr="00953054">
              <w:rPr>
                <w:b/>
                <w:bCs/>
                <w:sz w:val="22"/>
                <w:szCs w:val="22"/>
              </w:rPr>
              <w:t>Level 2</w:t>
            </w:r>
          </w:p>
        </w:tc>
        <w:tc>
          <w:tcPr>
            <w:tcW w:w="764" w:type="pct"/>
            <w:shd w:val="clear" w:color="auto" w:fill="0070C0"/>
            <w:vAlign w:val="center"/>
          </w:tcPr>
          <w:p w14:paraId="4630D577" w14:textId="77777777" w:rsidR="00B07AD3" w:rsidRPr="00953054" w:rsidRDefault="00B07AD3" w:rsidP="00CF7F24">
            <w:pPr>
              <w:spacing w:line="276" w:lineRule="auto"/>
              <w:ind w:right="90"/>
              <w:jc w:val="center"/>
              <w:rPr>
                <w:b/>
                <w:bCs/>
                <w:sz w:val="22"/>
                <w:szCs w:val="22"/>
              </w:rPr>
            </w:pPr>
            <w:r w:rsidRPr="00953054">
              <w:rPr>
                <w:b/>
                <w:bCs/>
                <w:sz w:val="22"/>
                <w:szCs w:val="22"/>
              </w:rPr>
              <w:t>Level 3</w:t>
            </w:r>
          </w:p>
        </w:tc>
        <w:tc>
          <w:tcPr>
            <w:tcW w:w="765" w:type="pct"/>
            <w:shd w:val="clear" w:color="auto" w:fill="0070C0"/>
            <w:vAlign w:val="center"/>
          </w:tcPr>
          <w:p w14:paraId="5A7A2280" w14:textId="77777777" w:rsidR="00B07AD3" w:rsidRPr="00953054" w:rsidRDefault="00B07AD3" w:rsidP="00CF7F24">
            <w:pPr>
              <w:spacing w:line="276" w:lineRule="auto"/>
              <w:ind w:right="90"/>
              <w:jc w:val="center"/>
              <w:rPr>
                <w:b/>
                <w:bCs/>
                <w:sz w:val="22"/>
                <w:szCs w:val="22"/>
              </w:rPr>
            </w:pPr>
            <w:r w:rsidRPr="00953054">
              <w:rPr>
                <w:b/>
                <w:bCs/>
                <w:sz w:val="22"/>
                <w:szCs w:val="22"/>
              </w:rPr>
              <w:t>Total</w:t>
            </w:r>
          </w:p>
        </w:tc>
      </w:tr>
      <w:tr w:rsidR="00B07AD3" w:rsidRPr="00953054" w14:paraId="7CF937F6" w14:textId="77777777" w:rsidTr="002122A0">
        <w:trPr>
          <w:trHeight w:val="340"/>
        </w:trPr>
        <w:tc>
          <w:tcPr>
            <w:tcW w:w="1941" w:type="pct"/>
            <w:shd w:val="clear" w:color="auto" w:fill="0070C0"/>
            <w:vAlign w:val="center"/>
            <w:hideMark/>
          </w:tcPr>
          <w:p w14:paraId="4CA0361C" w14:textId="77777777" w:rsidR="00B07AD3" w:rsidRPr="00953054" w:rsidRDefault="00B07AD3" w:rsidP="002122A0">
            <w:pPr>
              <w:spacing w:line="276" w:lineRule="auto"/>
              <w:jc w:val="both"/>
              <w:rPr>
                <w:b/>
                <w:bCs/>
                <w:sz w:val="22"/>
                <w:szCs w:val="22"/>
              </w:rPr>
            </w:pPr>
            <w:r w:rsidRPr="00953054">
              <w:rPr>
                <w:b/>
                <w:bCs/>
                <w:sz w:val="22"/>
                <w:szCs w:val="22"/>
              </w:rPr>
              <w:t> </w:t>
            </w:r>
          </w:p>
        </w:tc>
        <w:tc>
          <w:tcPr>
            <w:tcW w:w="764" w:type="pct"/>
            <w:shd w:val="clear" w:color="auto" w:fill="0070C0"/>
            <w:vAlign w:val="center"/>
            <w:hideMark/>
          </w:tcPr>
          <w:p w14:paraId="3948ADD5" w14:textId="77777777" w:rsidR="00B07AD3" w:rsidRPr="00953054" w:rsidRDefault="00B07AD3" w:rsidP="00CF7F24">
            <w:pPr>
              <w:spacing w:line="276" w:lineRule="auto"/>
              <w:ind w:right="90"/>
              <w:jc w:val="center"/>
              <w:rPr>
                <w:b/>
                <w:bCs/>
                <w:sz w:val="22"/>
                <w:szCs w:val="22"/>
              </w:rPr>
            </w:pPr>
            <w:r w:rsidRPr="00953054">
              <w:rPr>
                <w:b/>
                <w:bCs/>
                <w:sz w:val="22"/>
                <w:szCs w:val="22"/>
              </w:rPr>
              <w:t>Kshs</w:t>
            </w:r>
          </w:p>
        </w:tc>
        <w:tc>
          <w:tcPr>
            <w:tcW w:w="765" w:type="pct"/>
            <w:shd w:val="clear" w:color="auto" w:fill="0070C0"/>
            <w:vAlign w:val="center"/>
            <w:hideMark/>
          </w:tcPr>
          <w:p w14:paraId="3441A02B" w14:textId="77777777" w:rsidR="00B07AD3" w:rsidRPr="00953054" w:rsidRDefault="00B07AD3" w:rsidP="00CF7F24">
            <w:pPr>
              <w:spacing w:line="276" w:lineRule="auto"/>
              <w:ind w:right="90"/>
              <w:jc w:val="center"/>
              <w:rPr>
                <w:b/>
                <w:bCs/>
                <w:sz w:val="22"/>
                <w:szCs w:val="22"/>
              </w:rPr>
            </w:pPr>
            <w:r w:rsidRPr="00953054">
              <w:rPr>
                <w:b/>
                <w:bCs/>
                <w:sz w:val="22"/>
                <w:szCs w:val="22"/>
              </w:rPr>
              <w:t>Kshs</w:t>
            </w:r>
          </w:p>
        </w:tc>
        <w:tc>
          <w:tcPr>
            <w:tcW w:w="764" w:type="pct"/>
            <w:shd w:val="clear" w:color="auto" w:fill="0070C0"/>
            <w:vAlign w:val="center"/>
            <w:hideMark/>
          </w:tcPr>
          <w:p w14:paraId="54AA58A7" w14:textId="77777777" w:rsidR="00B07AD3" w:rsidRPr="00953054" w:rsidRDefault="00B07AD3" w:rsidP="00CF7F24">
            <w:pPr>
              <w:spacing w:line="276" w:lineRule="auto"/>
              <w:ind w:right="90"/>
              <w:jc w:val="center"/>
              <w:rPr>
                <w:b/>
                <w:bCs/>
                <w:sz w:val="22"/>
                <w:szCs w:val="22"/>
              </w:rPr>
            </w:pPr>
            <w:r w:rsidRPr="00953054">
              <w:rPr>
                <w:b/>
                <w:bCs/>
                <w:sz w:val="22"/>
                <w:szCs w:val="22"/>
              </w:rPr>
              <w:t>Kshs</w:t>
            </w:r>
          </w:p>
        </w:tc>
        <w:tc>
          <w:tcPr>
            <w:tcW w:w="765" w:type="pct"/>
            <w:shd w:val="clear" w:color="auto" w:fill="0070C0"/>
            <w:vAlign w:val="center"/>
            <w:hideMark/>
          </w:tcPr>
          <w:p w14:paraId="2617E000" w14:textId="77777777" w:rsidR="00B07AD3" w:rsidRPr="00953054" w:rsidRDefault="00B07AD3" w:rsidP="00CF7F24">
            <w:pPr>
              <w:spacing w:line="276" w:lineRule="auto"/>
              <w:ind w:right="90"/>
              <w:jc w:val="center"/>
              <w:rPr>
                <w:b/>
                <w:bCs/>
                <w:sz w:val="22"/>
                <w:szCs w:val="22"/>
              </w:rPr>
            </w:pPr>
            <w:r w:rsidRPr="00953054">
              <w:rPr>
                <w:b/>
                <w:bCs/>
                <w:sz w:val="22"/>
                <w:szCs w:val="22"/>
              </w:rPr>
              <w:t>Kshs</w:t>
            </w:r>
          </w:p>
        </w:tc>
      </w:tr>
      <w:tr w:rsidR="00B07AD3" w:rsidRPr="00953054" w14:paraId="44C1C1F4" w14:textId="77777777" w:rsidTr="002122A0">
        <w:trPr>
          <w:trHeight w:val="340"/>
        </w:trPr>
        <w:tc>
          <w:tcPr>
            <w:tcW w:w="1941" w:type="pct"/>
            <w:shd w:val="clear" w:color="auto" w:fill="auto"/>
            <w:vAlign w:val="center"/>
          </w:tcPr>
          <w:p w14:paraId="7FE4E202" w14:textId="77777777" w:rsidR="00B07AD3" w:rsidRPr="00953054" w:rsidRDefault="00B07AD3" w:rsidP="002122A0">
            <w:pPr>
              <w:spacing w:line="276" w:lineRule="auto"/>
              <w:jc w:val="both"/>
              <w:rPr>
                <w:b/>
                <w:bCs/>
                <w:sz w:val="22"/>
                <w:szCs w:val="22"/>
              </w:rPr>
            </w:pPr>
            <w:r w:rsidRPr="00953054">
              <w:rPr>
                <w:b/>
                <w:bCs/>
                <w:sz w:val="22"/>
                <w:szCs w:val="22"/>
              </w:rPr>
              <w:t xml:space="preserve">As </w:t>
            </w:r>
            <w:r>
              <w:rPr>
                <w:b/>
                <w:bCs/>
                <w:sz w:val="22"/>
                <w:szCs w:val="22"/>
              </w:rPr>
              <w:t>a</w:t>
            </w:r>
            <w:r w:rsidRPr="00953054">
              <w:rPr>
                <w:b/>
                <w:bCs/>
                <w:sz w:val="22"/>
                <w:szCs w:val="22"/>
              </w:rPr>
              <w:t>t 30 June 20xx</w:t>
            </w:r>
          </w:p>
        </w:tc>
        <w:tc>
          <w:tcPr>
            <w:tcW w:w="764" w:type="pct"/>
            <w:shd w:val="clear" w:color="auto" w:fill="auto"/>
            <w:vAlign w:val="center"/>
          </w:tcPr>
          <w:p w14:paraId="0ABF5A7F" w14:textId="77777777" w:rsidR="00B07AD3" w:rsidRPr="00953054" w:rsidRDefault="00B07AD3" w:rsidP="00CF7F24">
            <w:pPr>
              <w:spacing w:line="276" w:lineRule="auto"/>
              <w:ind w:right="90"/>
              <w:jc w:val="center"/>
              <w:rPr>
                <w:b/>
                <w:bCs/>
                <w:sz w:val="22"/>
                <w:szCs w:val="22"/>
              </w:rPr>
            </w:pPr>
          </w:p>
        </w:tc>
        <w:tc>
          <w:tcPr>
            <w:tcW w:w="765" w:type="pct"/>
            <w:shd w:val="clear" w:color="auto" w:fill="auto"/>
            <w:vAlign w:val="center"/>
          </w:tcPr>
          <w:p w14:paraId="69FF5FAC" w14:textId="77777777" w:rsidR="00B07AD3" w:rsidRPr="00953054" w:rsidRDefault="00B07AD3" w:rsidP="00CF7F24">
            <w:pPr>
              <w:spacing w:line="276" w:lineRule="auto"/>
              <w:ind w:right="90"/>
              <w:jc w:val="center"/>
              <w:rPr>
                <w:b/>
                <w:bCs/>
                <w:sz w:val="22"/>
                <w:szCs w:val="22"/>
              </w:rPr>
            </w:pPr>
          </w:p>
        </w:tc>
        <w:tc>
          <w:tcPr>
            <w:tcW w:w="764" w:type="pct"/>
            <w:shd w:val="clear" w:color="auto" w:fill="auto"/>
            <w:vAlign w:val="center"/>
          </w:tcPr>
          <w:p w14:paraId="050649C4" w14:textId="77777777" w:rsidR="00B07AD3" w:rsidRPr="00953054" w:rsidRDefault="00B07AD3" w:rsidP="00CF7F24">
            <w:pPr>
              <w:spacing w:line="276" w:lineRule="auto"/>
              <w:ind w:right="90"/>
              <w:jc w:val="center"/>
              <w:rPr>
                <w:b/>
                <w:bCs/>
                <w:sz w:val="22"/>
                <w:szCs w:val="22"/>
              </w:rPr>
            </w:pPr>
          </w:p>
        </w:tc>
        <w:tc>
          <w:tcPr>
            <w:tcW w:w="765" w:type="pct"/>
            <w:shd w:val="clear" w:color="auto" w:fill="auto"/>
            <w:vAlign w:val="center"/>
          </w:tcPr>
          <w:p w14:paraId="5D48967B" w14:textId="77777777" w:rsidR="00B07AD3" w:rsidRPr="00953054" w:rsidRDefault="00B07AD3" w:rsidP="00CF7F24">
            <w:pPr>
              <w:spacing w:line="276" w:lineRule="auto"/>
              <w:ind w:right="90"/>
              <w:jc w:val="center"/>
              <w:rPr>
                <w:b/>
                <w:bCs/>
                <w:sz w:val="22"/>
                <w:szCs w:val="22"/>
              </w:rPr>
            </w:pPr>
          </w:p>
        </w:tc>
      </w:tr>
      <w:tr w:rsidR="00B07AD3" w:rsidRPr="00953054" w14:paraId="6BB881E8" w14:textId="77777777" w:rsidTr="002122A0">
        <w:trPr>
          <w:trHeight w:val="340"/>
        </w:trPr>
        <w:tc>
          <w:tcPr>
            <w:tcW w:w="1941" w:type="pct"/>
            <w:shd w:val="clear" w:color="000000" w:fill="FFFFFF"/>
            <w:noWrap/>
            <w:vAlign w:val="center"/>
            <w:hideMark/>
          </w:tcPr>
          <w:p w14:paraId="583A7C3D" w14:textId="77777777" w:rsidR="00B07AD3" w:rsidRPr="00953054" w:rsidRDefault="00B07AD3" w:rsidP="002122A0">
            <w:pPr>
              <w:spacing w:line="276" w:lineRule="auto"/>
              <w:jc w:val="both"/>
              <w:rPr>
                <w:b/>
                <w:bCs/>
                <w:sz w:val="22"/>
                <w:szCs w:val="22"/>
              </w:rPr>
            </w:pPr>
            <w:r w:rsidRPr="00953054">
              <w:rPr>
                <w:b/>
                <w:bCs/>
                <w:sz w:val="22"/>
                <w:szCs w:val="22"/>
              </w:rPr>
              <w:t>Financial Assets</w:t>
            </w:r>
          </w:p>
        </w:tc>
        <w:tc>
          <w:tcPr>
            <w:tcW w:w="764" w:type="pct"/>
            <w:shd w:val="clear" w:color="000000" w:fill="FFFFFF"/>
            <w:noWrap/>
            <w:vAlign w:val="center"/>
            <w:hideMark/>
          </w:tcPr>
          <w:p w14:paraId="56BD1EC1" w14:textId="77777777" w:rsidR="00B07AD3" w:rsidRPr="00953054" w:rsidRDefault="00B07AD3" w:rsidP="00CF7F24">
            <w:pPr>
              <w:spacing w:line="276" w:lineRule="auto"/>
              <w:ind w:right="90"/>
              <w:jc w:val="center"/>
              <w:rPr>
                <w:sz w:val="22"/>
                <w:szCs w:val="22"/>
              </w:rPr>
            </w:pPr>
          </w:p>
        </w:tc>
        <w:tc>
          <w:tcPr>
            <w:tcW w:w="765" w:type="pct"/>
            <w:shd w:val="clear" w:color="000000" w:fill="FFFFFF"/>
            <w:noWrap/>
            <w:vAlign w:val="center"/>
            <w:hideMark/>
          </w:tcPr>
          <w:p w14:paraId="3051AFDA" w14:textId="77777777" w:rsidR="00B07AD3" w:rsidRPr="00953054" w:rsidRDefault="00B07AD3" w:rsidP="00CF7F24">
            <w:pPr>
              <w:spacing w:line="276" w:lineRule="auto"/>
              <w:ind w:right="90"/>
              <w:jc w:val="center"/>
              <w:rPr>
                <w:sz w:val="22"/>
                <w:szCs w:val="22"/>
              </w:rPr>
            </w:pPr>
          </w:p>
        </w:tc>
        <w:tc>
          <w:tcPr>
            <w:tcW w:w="764" w:type="pct"/>
            <w:shd w:val="clear" w:color="000000" w:fill="FFFFFF"/>
            <w:noWrap/>
            <w:vAlign w:val="center"/>
            <w:hideMark/>
          </w:tcPr>
          <w:p w14:paraId="48D3FA96" w14:textId="77777777" w:rsidR="00B07AD3" w:rsidRPr="00953054" w:rsidRDefault="00B07AD3" w:rsidP="00CF7F24">
            <w:pPr>
              <w:spacing w:line="276" w:lineRule="auto"/>
              <w:ind w:right="90"/>
              <w:jc w:val="center"/>
              <w:rPr>
                <w:sz w:val="22"/>
                <w:szCs w:val="22"/>
              </w:rPr>
            </w:pPr>
          </w:p>
        </w:tc>
        <w:tc>
          <w:tcPr>
            <w:tcW w:w="765" w:type="pct"/>
            <w:shd w:val="clear" w:color="000000" w:fill="FFFFFF"/>
            <w:noWrap/>
            <w:vAlign w:val="center"/>
            <w:hideMark/>
          </w:tcPr>
          <w:p w14:paraId="074135C5" w14:textId="77777777" w:rsidR="00B07AD3" w:rsidRPr="00953054" w:rsidRDefault="00B07AD3" w:rsidP="00CF7F24">
            <w:pPr>
              <w:spacing w:line="276" w:lineRule="auto"/>
              <w:ind w:right="90"/>
              <w:jc w:val="center"/>
              <w:rPr>
                <w:sz w:val="22"/>
                <w:szCs w:val="22"/>
              </w:rPr>
            </w:pPr>
          </w:p>
        </w:tc>
      </w:tr>
      <w:tr w:rsidR="00B07AD3" w:rsidRPr="00953054" w14:paraId="41DA8AE8" w14:textId="77777777" w:rsidTr="002122A0">
        <w:trPr>
          <w:trHeight w:val="340"/>
        </w:trPr>
        <w:tc>
          <w:tcPr>
            <w:tcW w:w="1941" w:type="pct"/>
            <w:shd w:val="clear" w:color="000000" w:fill="FFFFFF"/>
            <w:noWrap/>
            <w:vAlign w:val="center"/>
            <w:hideMark/>
          </w:tcPr>
          <w:p w14:paraId="205C9C17" w14:textId="77777777" w:rsidR="00B07AD3" w:rsidRPr="00953054" w:rsidRDefault="00B07AD3" w:rsidP="002122A0">
            <w:pPr>
              <w:spacing w:line="276" w:lineRule="auto"/>
              <w:jc w:val="both"/>
              <w:rPr>
                <w:sz w:val="22"/>
                <w:szCs w:val="22"/>
              </w:rPr>
            </w:pPr>
            <w:r w:rsidRPr="00953054">
              <w:rPr>
                <w:sz w:val="22"/>
                <w:szCs w:val="22"/>
              </w:rPr>
              <w:t>Quoted Equity Investments</w:t>
            </w:r>
          </w:p>
        </w:tc>
        <w:tc>
          <w:tcPr>
            <w:tcW w:w="764" w:type="pct"/>
            <w:shd w:val="clear" w:color="000000" w:fill="FFFFFF"/>
            <w:noWrap/>
            <w:vAlign w:val="center"/>
          </w:tcPr>
          <w:p w14:paraId="1BDCED1C" w14:textId="77777777" w:rsidR="00B07AD3" w:rsidRPr="00953054" w:rsidRDefault="00B07AD3" w:rsidP="00CF7F24">
            <w:pPr>
              <w:spacing w:line="276" w:lineRule="auto"/>
              <w:ind w:right="90"/>
              <w:jc w:val="center"/>
              <w:rPr>
                <w:sz w:val="22"/>
                <w:szCs w:val="22"/>
              </w:rPr>
            </w:pPr>
            <w:r w:rsidRPr="00953054">
              <w:rPr>
                <w:sz w:val="22"/>
                <w:szCs w:val="22"/>
              </w:rPr>
              <w:t>xxx</w:t>
            </w:r>
          </w:p>
        </w:tc>
        <w:tc>
          <w:tcPr>
            <w:tcW w:w="765" w:type="pct"/>
            <w:shd w:val="clear" w:color="000000" w:fill="FFFFFF"/>
            <w:noWrap/>
            <w:vAlign w:val="center"/>
          </w:tcPr>
          <w:p w14:paraId="0580FAFB" w14:textId="77777777" w:rsidR="00B07AD3" w:rsidRPr="00953054" w:rsidRDefault="00B07AD3" w:rsidP="00CF7F24">
            <w:pPr>
              <w:spacing w:line="276" w:lineRule="auto"/>
              <w:jc w:val="center"/>
              <w:rPr>
                <w:sz w:val="22"/>
                <w:szCs w:val="22"/>
              </w:rPr>
            </w:pPr>
            <w:r w:rsidRPr="00953054">
              <w:rPr>
                <w:sz w:val="22"/>
                <w:szCs w:val="22"/>
              </w:rPr>
              <w:t>xxx</w:t>
            </w:r>
          </w:p>
        </w:tc>
        <w:tc>
          <w:tcPr>
            <w:tcW w:w="764" w:type="pct"/>
            <w:shd w:val="clear" w:color="000000" w:fill="FFFFFF"/>
            <w:noWrap/>
            <w:vAlign w:val="center"/>
          </w:tcPr>
          <w:p w14:paraId="40291E50" w14:textId="77777777" w:rsidR="00B07AD3" w:rsidRPr="00953054" w:rsidRDefault="00B07AD3" w:rsidP="00CF7F24">
            <w:pPr>
              <w:spacing w:line="276" w:lineRule="auto"/>
              <w:jc w:val="center"/>
              <w:rPr>
                <w:sz w:val="22"/>
                <w:szCs w:val="22"/>
              </w:rPr>
            </w:pPr>
            <w:r w:rsidRPr="00953054">
              <w:rPr>
                <w:sz w:val="22"/>
                <w:szCs w:val="22"/>
              </w:rPr>
              <w:t>xxx</w:t>
            </w:r>
          </w:p>
        </w:tc>
        <w:tc>
          <w:tcPr>
            <w:tcW w:w="765" w:type="pct"/>
            <w:shd w:val="clear" w:color="000000" w:fill="FFFFFF"/>
            <w:noWrap/>
            <w:vAlign w:val="center"/>
          </w:tcPr>
          <w:p w14:paraId="047CC692" w14:textId="77777777" w:rsidR="00B07AD3" w:rsidRPr="00953054" w:rsidRDefault="00B07AD3" w:rsidP="00CF7F24">
            <w:pPr>
              <w:spacing w:line="276" w:lineRule="auto"/>
              <w:jc w:val="center"/>
              <w:rPr>
                <w:sz w:val="22"/>
                <w:szCs w:val="22"/>
              </w:rPr>
            </w:pPr>
            <w:r w:rsidRPr="00953054">
              <w:rPr>
                <w:sz w:val="22"/>
                <w:szCs w:val="22"/>
              </w:rPr>
              <w:t>xxx</w:t>
            </w:r>
          </w:p>
        </w:tc>
      </w:tr>
      <w:tr w:rsidR="00B07AD3" w:rsidRPr="00953054" w14:paraId="7F2968A2" w14:textId="77777777" w:rsidTr="002122A0">
        <w:trPr>
          <w:trHeight w:val="340"/>
        </w:trPr>
        <w:tc>
          <w:tcPr>
            <w:tcW w:w="1941" w:type="pct"/>
            <w:shd w:val="clear" w:color="000000" w:fill="FFFFFF"/>
            <w:noWrap/>
            <w:vAlign w:val="center"/>
          </w:tcPr>
          <w:p w14:paraId="780FC523" w14:textId="77777777" w:rsidR="00B07AD3" w:rsidRPr="00953054" w:rsidRDefault="00B07AD3" w:rsidP="002122A0">
            <w:pPr>
              <w:spacing w:line="276" w:lineRule="auto"/>
              <w:jc w:val="both"/>
              <w:rPr>
                <w:sz w:val="22"/>
                <w:szCs w:val="22"/>
              </w:rPr>
            </w:pPr>
            <w:r w:rsidRPr="00953054">
              <w:rPr>
                <w:b/>
                <w:bCs/>
                <w:sz w:val="22"/>
                <w:szCs w:val="22"/>
              </w:rPr>
              <w:t>Non- Financial Assets</w:t>
            </w:r>
          </w:p>
        </w:tc>
        <w:tc>
          <w:tcPr>
            <w:tcW w:w="764" w:type="pct"/>
            <w:shd w:val="clear" w:color="000000" w:fill="FFFFFF"/>
            <w:noWrap/>
            <w:vAlign w:val="center"/>
          </w:tcPr>
          <w:p w14:paraId="100ACE46" w14:textId="77777777" w:rsidR="00B07AD3" w:rsidRPr="00953054" w:rsidRDefault="00B07AD3" w:rsidP="00CF7F24">
            <w:pPr>
              <w:spacing w:line="276" w:lineRule="auto"/>
              <w:ind w:right="90"/>
              <w:jc w:val="center"/>
              <w:rPr>
                <w:sz w:val="22"/>
                <w:szCs w:val="22"/>
              </w:rPr>
            </w:pPr>
          </w:p>
        </w:tc>
        <w:tc>
          <w:tcPr>
            <w:tcW w:w="765" w:type="pct"/>
            <w:shd w:val="clear" w:color="000000" w:fill="FFFFFF"/>
            <w:noWrap/>
            <w:vAlign w:val="center"/>
          </w:tcPr>
          <w:p w14:paraId="0997FEF7" w14:textId="77777777" w:rsidR="00B07AD3" w:rsidRPr="00953054" w:rsidRDefault="00B07AD3" w:rsidP="00CF7F24">
            <w:pPr>
              <w:spacing w:line="276" w:lineRule="auto"/>
              <w:ind w:right="90"/>
              <w:jc w:val="center"/>
              <w:rPr>
                <w:sz w:val="22"/>
                <w:szCs w:val="22"/>
              </w:rPr>
            </w:pPr>
          </w:p>
        </w:tc>
        <w:tc>
          <w:tcPr>
            <w:tcW w:w="764" w:type="pct"/>
            <w:shd w:val="clear" w:color="000000" w:fill="FFFFFF"/>
            <w:noWrap/>
            <w:vAlign w:val="center"/>
          </w:tcPr>
          <w:p w14:paraId="271D11AA" w14:textId="77777777" w:rsidR="00B07AD3" w:rsidRPr="00953054" w:rsidRDefault="00B07AD3" w:rsidP="00CF7F24">
            <w:pPr>
              <w:spacing w:line="276" w:lineRule="auto"/>
              <w:ind w:right="90"/>
              <w:jc w:val="center"/>
              <w:rPr>
                <w:sz w:val="22"/>
                <w:szCs w:val="22"/>
              </w:rPr>
            </w:pPr>
          </w:p>
        </w:tc>
        <w:tc>
          <w:tcPr>
            <w:tcW w:w="765" w:type="pct"/>
            <w:shd w:val="clear" w:color="000000" w:fill="FFFFFF"/>
            <w:noWrap/>
            <w:vAlign w:val="center"/>
          </w:tcPr>
          <w:p w14:paraId="213B689F" w14:textId="77777777" w:rsidR="00B07AD3" w:rsidRPr="00953054" w:rsidRDefault="00B07AD3" w:rsidP="00CF7F24">
            <w:pPr>
              <w:spacing w:line="276" w:lineRule="auto"/>
              <w:ind w:right="90"/>
              <w:jc w:val="center"/>
              <w:rPr>
                <w:sz w:val="22"/>
                <w:szCs w:val="22"/>
              </w:rPr>
            </w:pPr>
          </w:p>
        </w:tc>
      </w:tr>
      <w:tr w:rsidR="00B07AD3" w:rsidRPr="00953054" w14:paraId="7455F122" w14:textId="77777777" w:rsidTr="002122A0">
        <w:trPr>
          <w:trHeight w:val="340"/>
        </w:trPr>
        <w:tc>
          <w:tcPr>
            <w:tcW w:w="1941" w:type="pct"/>
            <w:shd w:val="clear" w:color="000000" w:fill="FFFFFF"/>
            <w:noWrap/>
            <w:vAlign w:val="center"/>
            <w:hideMark/>
          </w:tcPr>
          <w:p w14:paraId="72A01CFD" w14:textId="77777777" w:rsidR="00B07AD3" w:rsidRPr="00953054" w:rsidRDefault="00B07AD3" w:rsidP="002122A0">
            <w:pPr>
              <w:spacing w:line="276" w:lineRule="auto"/>
              <w:jc w:val="both"/>
              <w:rPr>
                <w:sz w:val="22"/>
                <w:szCs w:val="22"/>
              </w:rPr>
            </w:pPr>
            <w:r w:rsidRPr="00953054">
              <w:rPr>
                <w:sz w:val="22"/>
                <w:szCs w:val="22"/>
              </w:rPr>
              <w:t>Investment Property</w:t>
            </w:r>
          </w:p>
        </w:tc>
        <w:tc>
          <w:tcPr>
            <w:tcW w:w="764" w:type="pct"/>
            <w:shd w:val="clear" w:color="000000" w:fill="FFFFFF"/>
            <w:noWrap/>
            <w:vAlign w:val="center"/>
          </w:tcPr>
          <w:p w14:paraId="038505C8" w14:textId="77777777" w:rsidR="00B07AD3" w:rsidRPr="00953054" w:rsidRDefault="00B07AD3" w:rsidP="00CF7F24">
            <w:pPr>
              <w:spacing w:line="276" w:lineRule="auto"/>
              <w:jc w:val="center"/>
              <w:rPr>
                <w:sz w:val="22"/>
                <w:szCs w:val="22"/>
              </w:rPr>
            </w:pPr>
            <w:r w:rsidRPr="00953054">
              <w:rPr>
                <w:sz w:val="22"/>
                <w:szCs w:val="22"/>
              </w:rPr>
              <w:t>xxx</w:t>
            </w:r>
          </w:p>
        </w:tc>
        <w:tc>
          <w:tcPr>
            <w:tcW w:w="765" w:type="pct"/>
            <w:shd w:val="clear" w:color="000000" w:fill="FFFFFF"/>
            <w:noWrap/>
            <w:vAlign w:val="center"/>
          </w:tcPr>
          <w:p w14:paraId="213B847A" w14:textId="77777777" w:rsidR="00B07AD3" w:rsidRPr="00953054" w:rsidRDefault="00B07AD3" w:rsidP="00CF7F24">
            <w:pPr>
              <w:spacing w:line="276" w:lineRule="auto"/>
              <w:jc w:val="center"/>
              <w:rPr>
                <w:sz w:val="22"/>
                <w:szCs w:val="22"/>
              </w:rPr>
            </w:pPr>
            <w:r w:rsidRPr="00953054">
              <w:rPr>
                <w:sz w:val="22"/>
                <w:szCs w:val="22"/>
              </w:rPr>
              <w:t>xxx</w:t>
            </w:r>
          </w:p>
        </w:tc>
        <w:tc>
          <w:tcPr>
            <w:tcW w:w="764" w:type="pct"/>
            <w:shd w:val="clear" w:color="000000" w:fill="FFFFFF"/>
            <w:noWrap/>
            <w:vAlign w:val="center"/>
          </w:tcPr>
          <w:p w14:paraId="0356065A" w14:textId="77777777" w:rsidR="00B07AD3" w:rsidRPr="00953054" w:rsidRDefault="00B07AD3" w:rsidP="00CF7F24">
            <w:pPr>
              <w:spacing w:line="276" w:lineRule="auto"/>
              <w:jc w:val="center"/>
              <w:rPr>
                <w:sz w:val="22"/>
                <w:szCs w:val="22"/>
              </w:rPr>
            </w:pPr>
            <w:r w:rsidRPr="00953054">
              <w:rPr>
                <w:sz w:val="22"/>
                <w:szCs w:val="22"/>
              </w:rPr>
              <w:t>xxx</w:t>
            </w:r>
          </w:p>
        </w:tc>
        <w:tc>
          <w:tcPr>
            <w:tcW w:w="765" w:type="pct"/>
            <w:shd w:val="clear" w:color="000000" w:fill="FFFFFF"/>
            <w:noWrap/>
            <w:vAlign w:val="center"/>
          </w:tcPr>
          <w:p w14:paraId="163E6FDB" w14:textId="77777777" w:rsidR="00B07AD3" w:rsidRPr="00953054" w:rsidRDefault="00B07AD3" w:rsidP="00CF7F24">
            <w:pPr>
              <w:spacing w:line="276" w:lineRule="auto"/>
              <w:jc w:val="center"/>
              <w:rPr>
                <w:sz w:val="22"/>
                <w:szCs w:val="22"/>
              </w:rPr>
            </w:pPr>
            <w:r w:rsidRPr="00953054">
              <w:rPr>
                <w:sz w:val="22"/>
                <w:szCs w:val="22"/>
              </w:rPr>
              <w:t>xxx</w:t>
            </w:r>
          </w:p>
        </w:tc>
      </w:tr>
      <w:tr w:rsidR="00B07AD3" w:rsidRPr="00953054" w14:paraId="47349C1B" w14:textId="77777777" w:rsidTr="002122A0">
        <w:trPr>
          <w:trHeight w:val="340"/>
        </w:trPr>
        <w:tc>
          <w:tcPr>
            <w:tcW w:w="1941" w:type="pct"/>
            <w:shd w:val="clear" w:color="000000" w:fill="FFFFFF"/>
            <w:noWrap/>
            <w:vAlign w:val="center"/>
          </w:tcPr>
          <w:p w14:paraId="2010979F" w14:textId="77777777" w:rsidR="00B07AD3" w:rsidRPr="00953054" w:rsidRDefault="00B07AD3" w:rsidP="002122A0">
            <w:pPr>
              <w:spacing w:line="276" w:lineRule="auto"/>
              <w:jc w:val="both"/>
              <w:rPr>
                <w:sz w:val="22"/>
                <w:szCs w:val="22"/>
              </w:rPr>
            </w:pPr>
            <w:r w:rsidRPr="00953054">
              <w:rPr>
                <w:sz w:val="22"/>
                <w:szCs w:val="22"/>
              </w:rPr>
              <w:t>Land And Buildings</w:t>
            </w:r>
          </w:p>
        </w:tc>
        <w:tc>
          <w:tcPr>
            <w:tcW w:w="764" w:type="pct"/>
            <w:shd w:val="clear" w:color="000000" w:fill="FFFFFF"/>
            <w:noWrap/>
            <w:vAlign w:val="center"/>
          </w:tcPr>
          <w:p w14:paraId="37956263" w14:textId="77777777" w:rsidR="00B07AD3" w:rsidRPr="00953054" w:rsidRDefault="00B07AD3" w:rsidP="00CF7F24">
            <w:pPr>
              <w:spacing w:line="276" w:lineRule="auto"/>
              <w:jc w:val="center"/>
              <w:rPr>
                <w:sz w:val="22"/>
                <w:szCs w:val="22"/>
              </w:rPr>
            </w:pPr>
            <w:r w:rsidRPr="00953054">
              <w:rPr>
                <w:sz w:val="22"/>
                <w:szCs w:val="22"/>
              </w:rPr>
              <w:t>xxx</w:t>
            </w:r>
          </w:p>
        </w:tc>
        <w:tc>
          <w:tcPr>
            <w:tcW w:w="765" w:type="pct"/>
            <w:shd w:val="clear" w:color="000000" w:fill="FFFFFF"/>
            <w:noWrap/>
            <w:vAlign w:val="center"/>
          </w:tcPr>
          <w:p w14:paraId="78EC4F92" w14:textId="77777777" w:rsidR="00B07AD3" w:rsidRPr="00953054" w:rsidRDefault="00B07AD3" w:rsidP="00CF7F24">
            <w:pPr>
              <w:spacing w:line="276" w:lineRule="auto"/>
              <w:jc w:val="center"/>
              <w:rPr>
                <w:sz w:val="22"/>
                <w:szCs w:val="22"/>
              </w:rPr>
            </w:pPr>
            <w:r w:rsidRPr="00953054">
              <w:rPr>
                <w:sz w:val="22"/>
                <w:szCs w:val="22"/>
              </w:rPr>
              <w:t>xxx</w:t>
            </w:r>
          </w:p>
        </w:tc>
        <w:tc>
          <w:tcPr>
            <w:tcW w:w="764" w:type="pct"/>
            <w:shd w:val="clear" w:color="000000" w:fill="FFFFFF"/>
            <w:noWrap/>
            <w:vAlign w:val="center"/>
          </w:tcPr>
          <w:p w14:paraId="1CB58B8D" w14:textId="77777777" w:rsidR="00B07AD3" w:rsidRPr="00953054" w:rsidRDefault="00B07AD3" w:rsidP="00CF7F24">
            <w:pPr>
              <w:spacing w:line="276" w:lineRule="auto"/>
              <w:jc w:val="center"/>
              <w:rPr>
                <w:sz w:val="22"/>
                <w:szCs w:val="22"/>
              </w:rPr>
            </w:pPr>
            <w:r w:rsidRPr="00953054">
              <w:rPr>
                <w:sz w:val="22"/>
                <w:szCs w:val="22"/>
              </w:rPr>
              <w:t>xxx</w:t>
            </w:r>
          </w:p>
        </w:tc>
        <w:tc>
          <w:tcPr>
            <w:tcW w:w="765" w:type="pct"/>
            <w:shd w:val="clear" w:color="000000" w:fill="FFFFFF"/>
            <w:noWrap/>
            <w:vAlign w:val="center"/>
          </w:tcPr>
          <w:p w14:paraId="7BB76F45" w14:textId="77777777" w:rsidR="00B07AD3" w:rsidRPr="00953054" w:rsidRDefault="00B07AD3" w:rsidP="00CF7F24">
            <w:pPr>
              <w:spacing w:line="276" w:lineRule="auto"/>
              <w:jc w:val="center"/>
              <w:rPr>
                <w:sz w:val="22"/>
                <w:szCs w:val="22"/>
              </w:rPr>
            </w:pPr>
            <w:r w:rsidRPr="00953054">
              <w:rPr>
                <w:sz w:val="22"/>
                <w:szCs w:val="22"/>
              </w:rPr>
              <w:t>xxx</w:t>
            </w:r>
          </w:p>
        </w:tc>
      </w:tr>
      <w:tr w:rsidR="00B07AD3" w:rsidRPr="00953054" w14:paraId="7DD6F2CA" w14:textId="77777777" w:rsidTr="002122A0">
        <w:trPr>
          <w:trHeight w:val="340"/>
        </w:trPr>
        <w:tc>
          <w:tcPr>
            <w:tcW w:w="1941" w:type="pct"/>
            <w:shd w:val="clear" w:color="000000" w:fill="FFFFFF"/>
            <w:noWrap/>
            <w:vAlign w:val="center"/>
            <w:hideMark/>
          </w:tcPr>
          <w:p w14:paraId="4855A32E" w14:textId="77777777" w:rsidR="00B07AD3" w:rsidRPr="00953054" w:rsidRDefault="00B07AD3" w:rsidP="002122A0">
            <w:pPr>
              <w:spacing w:line="276" w:lineRule="auto"/>
              <w:jc w:val="both"/>
              <w:rPr>
                <w:sz w:val="22"/>
                <w:szCs w:val="22"/>
              </w:rPr>
            </w:pPr>
            <w:r w:rsidRPr="00953054">
              <w:rPr>
                <w:sz w:val="22"/>
                <w:szCs w:val="22"/>
              </w:rPr>
              <w:t> </w:t>
            </w:r>
          </w:p>
        </w:tc>
        <w:tc>
          <w:tcPr>
            <w:tcW w:w="764" w:type="pct"/>
            <w:shd w:val="clear" w:color="000000" w:fill="FFFFFF"/>
            <w:noWrap/>
            <w:vAlign w:val="center"/>
          </w:tcPr>
          <w:p w14:paraId="186200B8" w14:textId="77777777" w:rsidR="00B07AD3" w:rsidRPr="00953054" w:rsidRDefault="00B07AD3" w:rsidP="00CF7F24">
            <w:pPr>
              <w:spacing w:line="276" w:lineRule="auto"/>
              <w:jc w:val="center"/>
              <w:rPr>
                <w:b/>
                <w:sz w:val="22"/>
                <w:szCs w:val="22"/>
              </w:rPr>
            </w:pPr>
            <w:r w:rsidRPr="00953054">
              <w:rPr>
                <w:b/>
                <w:sz w:val="22"/>
                <w:szCs w:val="22"/>
              </w:rPr>
              <w:t>xxx</w:t>
            </w:r>
          </w:p>
        </w:tc>
        <w:tc>
          <w:tcPr>
            <w:tcW w:w="765" w:type="pct"/>
            <w:shd w:val="clear" w:color="000000" w:fill="FFFFFF"/>
            <w:noWrap/>
            <w:vAlign w:val="center"/>
          </w:tcPr>
          <w:p w14:paraId="02C240A1" w14:textId="77777777" w:rsidR="00B07AD3" w:rsidRPr="00953054" w:rsidRDefault="00B07AD3" w:rsidP="00CF7F24">
            <w:pPr>
              <w:spacing w:line="276" w:lineRule="auto"/>
              <w:jc w:val="center"/>
              <w:rPr>
                <w:b/>
                <w:sz w:val="22"/>
                <w:szCs w:val="22"/>
              </w:rPr>
            </w:pPr>
            <w:r w:rsidRPr="00953054">
              <w:rPr>
                <w:b/>
                <w:sz w:val="22"/>
                <w:szCs w:val="22"/>
              </w:rPr>
              <w:t>xxx</w:t>
            </w:r>
          </w:p>
        </w:tc>
        <w:tc>
          <w:tcPr>
            <w:tcW w:w="764" w:type="pct"/>
            <w:shd w:val="clear" w:color="000000" w:fill="FFFFFF"/>
            <w:noWrap/>
            <w:vAlign w:val="center"/>
          </w:tcPr>
          <w:p w14:paraId="71361349" w14:textId="77777777" w:rsidR="00B07AD3" w:rsidRPr="00953054" w:rsidRDefault="00B07AD3" w:rsidP="00CF7F24">
            <w:pPr>
              <w:spacing w:line="276" w:lineRule="auto"/>
              <w:jc w:val="center"/>
              <w:rPr>
                <w:b/>
                <w:sz w:val="22"/>
                <w:szCs w:val="22"/>
              </w:rPr>
            </w:pPr>
            <w:r w:rsidRPr="00953054">
              <w:rPr>
                <w:b/>
                <w:sz w:val="22"/>
                <w:szCs w:val="22"/>
              </w:rPr>
              <w:t>xxx</w:t>
            </w:r>
          </w:p>
        </w:tc>
        <w:tc>
          <w:tcPr>
            <w:tcW w:w="765" w:type="pct"/>
            <w:shd w:val="clear" w:color="000000" w:fill="FFFFFF"/>
            <w:noWrap/>
            <w:vAlign w:val="center"/>
          </w:tcPr>
          <w:p w14:paraId="428EDD92" w14:textId="77777777" w:rsidR="00B07AD3" w:rsidRPr="00953054" w:rsidRDefault="00B07AD3" w:rsidP="00CF7F24">
            <w:pPr>
              <w:spacing w:line="276" w:lineRule="auto"/>
              <w:jc w:val="center"/>
              <w:rPr>
                <w:b/>
                <w:sz w:val="22"/>
                <w:szCs w:val="22"/>
              </w:rPr>
            </w:pPr>
            <w:r w:rsidRPr="00953054">
              <w:rPr>
                <w:b/>
                <w:sz w:val="22"/>
                <w:szCs w:val="22"/>
              </w:rPr>
              <w:t>xxx</w:t>
            </w:r>
          </w:p>
        </w:tc>
      </w:tr>
    </w:tbl>
    <w:p w14:paraId="3A2D3DE6" w14:textId="77777777" w:rsidR="00B07AD3" w:rsidRPr="00953054" w:rsidRDefault="00B07AD3" w:rsidP="00B07AD3">
      <w:pPr>
        <w:spacing w:line="360" w:lineRule="auto"/>
        <w:jc w:val="both"/>
        <w:rPr>
          <w:sz w:val="22"/>
          <w:szCs w:val="22"/>
        </w:rPr>
      </w:pPr>
    </w:p>
    <w:p w14:paraId="74AC6676" w14:textId="77777777" w:rsidR="00B07AD3" w:rsidRPr="00953054" w:rsidRDefault="00B07AD3" w:rsidP="00B07AD3">
      <w:pPr>
        <w:tabs>
          <w:tab w:val="decimal" w:pos="5220"/>
          <w:tab w:val="decimal" w:pos="7200"/>
          <w:tab w:val="decimal" w:pos="8640"/>
        </w:tabs>
        <w:spacing w:line="360" w:lineRule="auto"/>
        <w:jc w:val="both"/>
        <w:rPr>
          <w:sz w:val="22"/>
          <w:szCs w:val="22"/>
        </w:rPr>
      </w:pPr>
      <w:r w:rsidRPr="00953054">
        <w:rPr>
          <w:sz w:val="22"/>
          <w:szCs w:val="22"/>
        </w:rPr>
        <w:t>There were no transfers between levels 1, 2 and 3 during the year. Disclosures of fair values of financial instruments not measured at fair value have not been made because the carrying amounts are a reasonable approximation of their fair values.</w:t>
      </w:r>
    </w:p>
    <w:p w14:paraId="14E3A8C4" w14:textId="77777777" w:rsidR="00B07AD3" w:rsidRPr="00953054" w:rsidRDefault="00B07AD3" w:rsidP="00B07AD3">
      <w:pPr>
        <w:tabs>
          <w:tab w:val="left" w:pos="900"/>
        </w:tabs>
        <w:autoSpaceDE/>
        <w:autoSpaceDN/>
        <w:spacing w:line="360" w:lineRule="auto"/>
        <w:ind w:left="360" w:hanging="360"/>
        <w:jc w:val="both"/>
        <w:rPr>
          <w:b/>
          <w:sz w:val="22"/>
          <w:szCs w:val="22"/>
        </w:rPr>
      </w:pPr>
      <w:r w:rsidRPr="00953054">
        <w:rPr>
          <w:b/>
          <w:sz w:val="22"/>
          <w:szCs w:val="22"/>
        </w:rPr>
        <w:t>iv)</w:t>
      </w:r>
      <w:r w:rsidRPr="00953054">
        <w:rPr>
          <w:b/>
          <w:sz w:val="22"/>
          <w:szCs w:val="22"/>
        </w:rPr>
        <w:tab/>
        <w:t>Capital Risk Management</w:t>
      </w:r>
    </w:p>
    <w:p w14:paraId="7CCE3041" w14:textId="26BDF920" w:rsidR="00B07AD3" w:rsidRPr="00953054" w:rsidRDefault="00B07AD3" w:rsidP="00B07AD3">
      <w:pPr>
        <w:autoSpaceDE/>
        <w:autoSpaceDN/>
        <w:spacing w:line="360" w:lineRule="auto"/>
        <w:jc w:val="both"/>
        <w:rPr>
          <w:sz w:val="22"/>
          <w:szCs w:val="22"/>
        </w:rPr>
      </w:pPr>
      <w:r w:rsidRPr="00953054">
        <w:rPr>
          <w:sz w:val="22"/>
          <w:szCs w:val="22"/>
        </w:rPr>
        <w:t xml:space="preserve">The objective of the </w:t>
      </w:r>
      <w:r w:rsidR="6FA4D33B" w:rsidRPr="3FD68EBE">
        <w:rPr>
          <w:sz w:val="22"/>
          <w:szCs w:val="22"/>
        </w:rPr>
        <w:t>Count</w:t>
      </w:r>
      <w:r w:rsidRPr="3FD68EBE">
        <w:rPr>
          <w:sz w:val="22"/>
          <w:szCs w:val="22"/>
        </w:rPr>
        <w:t>y’s</w:t>
      </w:r>
      <w:r w:rsidRPr="00953054">
        <w:rPr>
          <w:sz w:val="22"/>
          <w:szCs w:val="22"/>
        </w:rPr>
        <w:t xml:space="preserve"> capital risk management is to safeguard the </w:t>
      </w:r>
      <w:r w:rsidR="58E6E4C3" w:rsidRPr="4E4977DD">
        <w:rPr>
          <w:sz w:val="22"/>
          <w:szCs w:val="22"/>
        </w:rPr>
        <w:t>county</w:t>
      </w:r>
      <w:r w:rsidRPr="4E4977DD">
        <w:rPr>
          <w:sz w:val="22"/>
          <w:szCs w:val="22"/>
        </w:rPr>
        <w:t>’s</w:t>
      </w:r>
      <w:r w:rsidRPr="00953054">
        <w:rPr>
          <w:sz w:val="22"/>
          <w:szCs w:val="22"/>
        </w:rPr>
        <w:t xml:space="preserve"> ability to continue as a going concern. The </w:t>
      </w:r>
      <w:r w:rsidR="55081E05" w:rsidRPr="43D25FE5">
        <w:rPr>
          <w:sz w:val="22"/>
          <w:szCs w:val="22"/>
        </w:rPr>
        <w:t>County’s</w:t>
      </w:r>
      <w:r w:rsidRPr="00953054">
        <w:rPr>
          <w:sz w:val="22"/>
          <w:szCs w:val="22"/>
        </w:rPr>
        <w:t xml:space="preserve"> capital structure comprises of the following funds: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222"/>
        <w:gridCol w:w="1904"/>
        <w:gridCol w:w="1904"/>
      </w:tblGrid>
      <w:tr w:rsidR="00B07AD3" w:rsidRPr="00953054" w14:paraId="0711B526" w14:textId="77777777" w:rsidTr="002122A0">
        <w:trPr>
          <w:trHeight w:val="340"/>
        </w:trPr>
        <w:tc>
          <w:tcPr>
            <w:tcW w:w="2891" w:type="pct"/>
            <w:shd w:val="clear" w:color="auto" w:fill="0070C0"/>
          </w:tcPr>
          <w:p w14:paraId="0D1E31A4" w14:textId="77777777" w:rsidR="00B07AD3" w:rsidRPr="00953054" w:rsidRDefault="00B07AD3" w:rsidP="002122A0">
            <w:pPr>
              <w:spacing w:line="276" w:lineRule="auto"/>
              <w:jc w:val="both"/>
              <w:rPr>
                <w:b/>
                <w:bCs/>
                <w:sz w:val="22"/>
                <w:szCs w:val="22"/>
              </w:rPr>
            </w:pPr>
          </w:p>
        </w:tc>
        <w:tc>
          <w:tcPr>
            <w:tcW w:w="1054" w:type="pct"/>
            <w:shd w:val="clear" w:color="auto" w:fill="0070C0"/>
            <w:vAlign w:val="center"/>
            <w:hideMark/>
          </w:tcPr>
          <w:p w14:paraId="5A631600" w14:textId="77777777" w:rsidR="00B07AD3" w:rsidRPr="00953054" w:rsidRDefault="00B07AD3" w:rsidP="002122A0">
            <w:pPr>
              <w:autoSpaceDE/>
              <w:autoSpaceDN/>
              <w:spacing w:line="276" w:lineRule="auto"/>
              <w:jc w:val="both"/>
              <w:rPr>
                <w:b/>
                <w:bCs/>
                <w:sz w:val="22"/>
                <w:szCs w:val="22"/>
                <w:lang w:val="en-US"/>
              </w:rPr>
            </w:pPr>
            <w:r w:rsidRPr="00953054">
              <w:rPr>
                <w:b/>
                <w:i/>
                <w:iCs/>
                <w:sz w:val="22"/>
                <w:szCs w:val="22"/>
                <w:lang w:val="en-US"/>
              </w:rPr>
              <w:t>Insert Current FY</w:t>
            </w:r>
          </w:p>
        </w:tc>
        <w:tc>
          <w:tcPr>
            <w:tcW w:w="1054" w:type="pct"/>
            <w:shd w:val="clear" w:color="auto" w:fill="0070C0"/>
            <w:vAlign w:val="center"/>
            <w:hideMark/>
          </w:tcPr>
          <w:p w14:paraId="264FEB66" w14:textId="77777777" w:rsidR="00B07AD3" w:rsidRPr="00953054" w:rsidRDefault="00B07AD3" w:rsidP="002122A0">
            <w:pPr>
              <w:autoSpaceDE/>
              <w:autoSpaceDN/>
              <w:spacing w:line="276" w:lineRule="auto"/>
              <w:jc w:val="both"/>
              <w:rPr>
                <w:b/>
                <w:i/>
                <w:iCs/>
                <w:sz w:val="22"/>
                <w:szCs w:val="22"/>
                <w:lang w:val="en-US"/>
              </w:rPr>
            </w:pPr>
            <w:r w:rsidRPr="00953054">
              <w:rPr>
                <w:b/>
                <w:i/>
                <w:iCs/>
                <w:sz w:val="22"/>
                <w:szCs w:val="22"/>
                <w:lang w:val="en-US"/>
              </w:rPr>
              <w:t>Opening Statement</w:t>
            </w:r>
          </w:p>
          <w:p w14:paraId="63066305" w14:textId="77777777" w:rsidR="00B07AD3" w:rsidRPr="00953054" w:rsidRDefault="00B07AD3" w:rsidP="002122A0">
            <w:pPr>
              <w:autoSpaceDE/>
              <w:autoSpaceDN/>
              <w:spacing w:line="276" w:lineRule="auto"/>
              <w:jc w:val="both"/>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B07AD3" w:rsidRPr="00953054" w14:paraId="3BD8B48E" w14:textId="77777777" w:rsidTr="002122A0">
        <w:trPr>
          <w:trHeight w:val="340"/>
        </w:trPr>
        <w:tc>
          <w:tcPr>
            <w:tcW w:w="2891" w:type="pct"/>
            <w:shd w:val="clear" w:color="auto" w:fill="0070C0"/>
          </w:tcPr>
          <w:p w14:paraId="4D5F2FB9" w14:textId="77777777" w:rsidR="00B07AD3" w:rsidRPr="00953054" w:rsidRDefault="00B07AD3" w:rsidP="002122A0">
            <w:pPr>
              <w:spacing w:line="276" w:lineRule="auto"/>
              <w:jc w:val="both"/>
              <w:rPr>
                <w:b/>
                <w:bCs/>
                <w:sz w:val="22"/>
                <w:szCs w:val="22"/>
              </w:rPr>
            </w:pPr>
          </w:p>
        </w:tc>
        <w:tc>
          <w:tcPr>
            <w:tcW w:w="1054" w:type="pct"/>
            <w:shd w:val="clear" w:color="auto" w:fill="0070C0"/>
            <w:vAlign w:val="center"/>
            <w:hideMark/>
          </w:tcPr>
          <w:p w14:paraId="57B69988" w14:textId="77777777" w:rsidR="00B07AD3" w:rsidRPr="00953054" w:rsidRDefault="00B07AD3" w:rsidP="002122A0">
            <w:pPr>
              <w:tabs>
                <w:tab w:val="decimal" w:pos="868"/>
              </w:tabs>
              <w:spacing w:line="276" w:lineRule="auto"/>
              <w:jc w:val="both"/>
              <w:rPr>
                <w:b/>
                <w:sz w:val="22"/>
                <w:szCs w:val="22"/>
              </w:rPr>
            </w:pPr>
            <w:r w:rsidRPr="00953054">
              <w:rPr>
                <w:b/>
                <w:sz w:val="22"/>
                <w:szCs w:val="22"/>
              </w:rPr>
              <w:t>Kshs</w:t>
            </w:r>
          </w:p>
        </w:tc>
        <w:tc>
          <w:tcPr>
            <w:tcW w:w="1054" w:type="pct"/>
            <w:shd w:val="clear" w:color="auto" w:fill="0070C0"/>
            <w:vAlign w:val="center"/>
            <w:hideMark/>
          </w:tcPr>
          <w:p w14:paraId="132CE1A2" w14:textId="77777777" w:rsidR="00B07AD3" w:rsidRPr="00953054" w:rsidRDefault="00B07AD3" w:rsidP="002122A0">
            <w:pPr>
              <w:tabs>
                <w:tab w:val="decimal" w:pos="868"/>
              </w:tabs>
              <w:spacing w:line="276" w:lineRule="auto"/>
              <w:jc w:val="both"/>
              <w:rPr>
                <w:b/>
                <w:sz w:val="22"/>
                <w:szCs w:val="22"/>
              </w:rPr>
            </w:pPr>
            <w:r w:rsidRPr="00953054">
              <w:rPr>
                <w:b/>
                <w:sz w:val="22"/>
                <w:szCs w:val="22"/>
              </w:rPr>
              <w:t>Kshs</w:t>
            </w:r>
          </w:p>
        </w:tc>
      </w:tr>
      <w:tr w:rsidR="00B07AD3" w:rsidRPr="00953054" w14:paraId="2D45A5A0" w14:textId="77777777" w:rsidTr="002122A0">
        <w:trPr>
          <w:trHeight w:val="340"/>
        </w:trPr>
        <w:tc>
          <w:tcPr>
            <w:tcW w:w="2891" w:type="pct"/>
            <w:vAlign w:val="bottom"/>
            <w:hideMark/>
          </w:tcPr>
          <w:p w14:paraId="039387FA" w14:textId="77777777" w:rsidR="00B07AD3" w:rsidRPr="00953054" w:rsidRDefault="00B07AD3" w:rsidP="002122A0">
            <w:pPr>
              <w:spacing w:line="276" w:lineRule="auto"/>
              <w:jc w:val="both"/>
              <w:rPr>
                <w:bCs/>
                <w:sz w:val="22"/>
                <w:szCs w:val="22"/>
              </w:rPr>
            </w:pPr>
            <w:r w:rsidRPr="00953054">
              <w:rPr>
                <w:bCs/>
                <w:sz w:val="22"/>
                <w:szCs w:val="22"/>
              </w:rPr>
              <w:t>Revaluation Reserve</w:t>
            </w:r>
          </w:p>
        </w:tc>
        <w:tc>
          <w:tcPr>
            <w:tcW w:w="1054" w:type="pct"/>
            <w:vAlign w:val="center"/>
          </w:tcPr>
          <w:p w14:paraId="4DD433DF" w14:textId="77777777" w:rsidR="00B07AD3" w:rsidRPr="00953054" w:rsidRDefault="00B07AD3" w:rsidP="002122A0">
            <w:pPr>
              <w:tabs>
                <w:tab w:val="decimal" w:pos="868"/>
              </w:tabs>
              <w:spacing w:line="276" w:lineRule="auto"/>
              <w:jc w:val="both"/>
              <w:rPr>
                <w:sz w:val="22"/>
                <w:szCs w:val="22"/>
              </w:rPr>
            </w:pPr>
            <w:r w:rsidRPr="00953054">
              <w:rPr>
                <w:sz w:val="22"/>
                <w:szCs w:val="22"/>
              </w:rPr>
              <w:t>xxx</w:t>
            </w:r>
          </w:p>
        </w:tc>
        <w:tc>
          <w:tcPr>
            <w:tcW w:w="1054" w:type="pct"/>
            <w:vAlign w:val="center"/>
            <w:hideMark/>
          </w:tcPr>
          <w:p w14:paraId="60D6D8BD" w14:textId="77777777" w:rsidR="00B07AD3" w:rsidRPr="00953054" w:rsidRDefault="00B07AD3" w:rsidP="002122A0">
            <w:pPr>
              <w:tabs>
                <w:tab w:val="decimal" w:pos="868"/>
              </w:tabs>
              <w:spacing w:line="276" w:lineRule="auto"/>
              <w:jc w:val="both"/>
              <w:rPr>
                <w:sz w:val="22"/>
                <w:szCs w:val="22"/>
              </w:rPr>
            </w:pPr>
            <w:r w:rsidRPr="00953054">
              <w:rPr>
                <w:sz w:val="22"/>
                <w:szCs w:val="22"/>
              </w:rPr>
              <w:t>xxx</w:t>
            </w:r>
          </w:p>
        </w:tc>
      </w:tr>
      <w:tr w:rsidR="00B07AD3" w:rsidRPr="00953054" w14:paraId="4ECBB9CF" w14:textId="77777777" w:rsidTr="002122A0">
        <w:trPr>
          <w:trHeight w:val="340"/>
        </w:trPr>
        <w:tc>
          <w:tcPr>
            <w:tcW w:w="2891" w:type="pct"/>
            <w:vAlign w:val="bottom"/>
            <w:hideMark/>
          </w:tcPr>
          <w:p w14:paraId="63EFB23B" w14:textId="77777777" w:rsidR="00B07AD3" w:rsidRPr="00953054" w:rsidRDefault="00B07AD3" w:rsidP="002122A0">
            <w:pPr>
              <w:spacing w:line="276" w:lineRule="auto"/>
              <w:jc w:val="both"/>
              <w:rPr>
                <w:bCs/>
                <w:sz w:val="22"/>
                <w:szCs w:val="22"/>
              </w:rPr>
            </w:pPr>
            <w:r w:rsidRPr="00953054">
              <w:rPr>
                <w:bCs/>
                <w:sz w:val="22"/>
                <w:szCs w:val="22"/>
              </w:rPr>
              <w:t>Retained Earnings</w:t>
            </w:r>
          </w:p>
        </w:tc>
        <w:tc>
          <w:tcPr>
            <w:tcW w:w="1054" w:type="pct"/>
            <w:vAlign w:val="center"/>
          </w:tcPr>
          <w:p w14:paraId="7D9569BB" w14:textId="77777777" w:rsidR="00B07AD3" w:rsidRPr="00953054" w:rsidRDefault="00B07AD3" w:rsidP="002122A0">
            <w:pPr>
              <w:tabs>
                <w:tab w:val="decimal" w:pos="868"/>
              </w:tabs>
              <w:spacing w:line="276" w:lineRule="auto"/>
              <w:jc w:val="both"/>
              <w:rPr>
                <w:sz w:val="22"/>
                <w:szCs w:val="22"/>
              </w:rPr>
            </w:pPr>
            <w:r w:rsidRPr="00953054">
              <w:rPr>
                <w:sz w:val="22"/>
                <w:szCs w:val="22"/>
              </w:rPr>
              <w:t>xxx</w:t>
            </w:r>
          </w:p>
        </w:tc>
        <w:tc>
          <w:tcPr>
            <w:tcW w:w="1054" w:type="pct"/>
            <w:vAlign w:val="center"/>
            <w:hideMark/>
          </w:tcPr>
          <w:p w14:paraId="68062524" w14:textId="77777777" w:rsidR="00B07AD3" w:rsidRPr="00953054" w:rsidRDefault="00B07AD3" w:rsidP="002122A0">
            <w:pPr>
              <w:tabs>
                <w:tab w:val="decimal" w:pos="868"/>
              </w:tabs>
              <w:spacing w:line="276" w:lineRule="auto"/>
              <w:jc w:val="both"/>
              <w:rPr>
                <w:sz w:val="22"/>
                <w:szCs w:val="22"/>
              </w:rPr>
            </w:pPr>
            <w:r w:rsidRPr="00953054">
              <w:rPr>
                <w:sz w:val="22"/>
                <w:szCs w:val="22"/>
              </w:rPr>
              <w:t>xxx</w:t>
            </w:r>
          </w:p>
        </w:tc>
      </w:tr>
      <w:tr w:rsidR="00B07AD3" w:rsidRPr="00953054" w14:paraId="4E386721" w14:textId="77777777" w:rsidTr="002122A0">
        <w:trPr>
          <w:trHeight w:val="340"/>
        </w:trPr>
        <w:tc>
          <w:tcPr>
            <w:tcW w:w="2891" w:type="pct"/>
            <w:vAlign w:val="bottom"/>
          </w:tcPr>
          <w:p w14:paraId="78A40AF8" w14:textId="77777777" w:rsidR="00B07AD3" w:rsidRPr="00953054" w:rsidRDefault="00B07AD3" w:rsidP="002122A0">
            <w:pPr>
              <w:spacing w:line="276" w:lineRule="auto"/>
              <w:jc w:val="both"/>
              <w:rPr>
                <w:bCs/>
                <w:sz w:val="22"/>
                <w:szCs w:val="22"/>
              </w:rPr>
            </w:pPr>
            <w:r w:rsidRPr="00953054">
              <w:rPr>
                <w:bCs/>
                <w:sz w:val="22"/>
                <w:szCs w:val="22"/>
              </w:rPr>
              <w:t>Capital Reserve</w:t>
            </w:r>
          </w:p>
        </w:tc>
        <w:tc>
          <w:tcPr>
            <w:tcW w:w="1054" w:type="pct"/>
            <w:vAlign w:val="center"/>
          </w:tcPr>
          <w:p w14:paraId="4845C4F4" w14:textId="77777777" w:rsidR="00B07AD3" w:rsidRPr="00953054" w:rsidRDefault="00B07AD3" w:rsidP="002122A0">
            <w:pPr>
              <w:tabs>
                <w:tab w:val="decimal" w:pos="868"/>
              </w:tabs>
              <w:spacing w:line="276" w:lineRule="auto"/>
              <w:jc w:val="both"/>
              <w:rPr>
                <w:sz w:val="22"/>
                <w:szCs w:val="22"/>
              </w:rPr>
            </w:pPr>
            <w:r w:rsidRPr="00953054">
              <w:rPr>
                <w:sz w:val="22"/>
                <w:szCs w:val="22"/>
              </w:rPr>
              <w:t>xxx</w:t>
            </w:r>
          </w:p>
        </w:tc>
        <w:tc>
          <w:tcPr>
            <w:tcW w:w="1054" w:type="pct"/>
            <w:vAlign w:val="center"/>
          </w:tcPr>
          <w:p w14:paraId="37A19E08" w14:textId="77777777" w:rsidR="00B07AD3" w:rsidRPr="00953054" w:rsidRDefault="00B07AD3" w:rsidP="002122A0">
            <w:pPr>
              <w:tabs>
                <w:tab w:val="decimal" w:pos="868"/>
              </w:tabs>
              <w:spacing w:line="276" w:lineRule="auto"/>
              <w:jc w:val="both"/>
              <w:rPr>
                <w:sz w:val="22"/>
                <w:szCs w:val="22"/>
              </w:rPr>
            </w:pPr>
            <w:r w:rsidRPr="00953054">
              <w:rPr>
                <w:sz w:val="22"/>
                <w:szCs w:val="22"/>
              </w:rPr>
              <w:t>xxx</w:t>
            </w:r>
          </w:p>
        </w:tc>
      </w:tr>
      <w:tr w:rsidR="00B07AD3" w:rsidRPr="00953054" w14:paraId="4E926F83" w14:textId="77777777" w:rsidTr="002122A0">
        <w:trPr>
          <w:trHeight w:val="340"/>
        </w:trPr>
        <w:tc>
          <w:tcPr>
            <w:tcW w:w="2891" w:type="pct"/>
            <w:vAlign w:val="bottom"/>
            <w:hideMark/>
          </w:tcPr>
          <w:p w14:paraId="64D94F1A" w14:textId="77777777" w:rsidR="00B07AD3" w:rsidRPr="00953054" w:rsidRDefault="00B07AD3" w:rsidP="002122A0">
            <w:pPr>
              <w:spacing w:line="276" w:lineRule="auto"/>
              <w:jc w:val="both"/>
              <w:rPr>
                <w:b/>
                <w:bCs/>
                <w:sz w:val="22"/>
                <w:szCs w:val="22"/>
              </w:rPr>
            </w:pPr>
            <w:r w:rsidRPr="00953054">
              <w:rPr>
                <w:b/>
                <w:bCs/>
                <w:sz w:val="22"/>
                <w:szCs w:val="22"/>
              </w:rPr>
              <w:t>Total Funds</w:t>
            </w:r>
          </w:p>
        </w:tc>
        <w:tc>
          <w:tcPr>
            <w:tcW w:w="1054" w:type="pct"/>
            <w:vAlign w:val="center"/>
          </w:tcPr>
          <w:p w14:paraId="7FBC8AC8" w14:textId="77777777" w:rsidR="00B07AD3" w:rsidRPr="00953054" w:rsidRDefault="00B07AD3" w:rsidP="002122A0">
            <w:pPr>
              <w:tabs>
                <w:tab w:val="decimal" w:pos="868"/>
              </w:tabs>
              <w:spacing w:line="276" w:lineRule="auto"/>
              <w:jc w:val="both"/>
              <w:rPr>
                <w:b/>
                <w:sz w:val="22"/>
                <w:szCs w:val="22"/>
              </w:rPr>
            </w:pPr>
            <w:r w:rsidRPr="00953054">
              <w:rPr>
                <w:b/>
                <w:sz w:val="22"/>
                <w:szCs w:val="22"/>
              </w:rPr>
              <w:t>xxx</w:t>
            </w:r>
          </w:p>
        </w:tc>
        <w:tc>
          <w:tcPr>
            <w:tcW w:w="1054" w:type="pct"/>
            <w:vAlign w:val="center"/>
            <w:hideMark/>
          </w:tcPr>
          <w:p w14:paraId="7F2521E6" w14:textId="77777777" w:rsidR="00B07AD3" w:rsidRPr="00953054" w:rsidRDefault="00B07AD3" w:rsidP="002122A0">
            <w:pPr>
              <w:tabs>
                <w:tab w:val="decimal" w:pos="868"/>
              </w:tabs>
              <w:spacing w:line="276" w:lineRule="auto"/>
              <w:jc w:val="both"/>
              <w:rPr>
                <w:b/>
                <w:sz w:val="22"/>
                <w:szCs w:val="22"/>
              </w:rPr>
            </w:pPr>
            <w:r w:rsidRPr="00953054">
              <w:rPr>
                <w:b/>
                <w:sz w:val="22"/>
                <w:szCs w:val="22"/>
              </w:rPr>
              <w:t>xxx</w:t>
            </w:r>
          </w:p>
        </w:tc>
      </w:tr>
      <w:tr w:rsidR="00B07AD3" w:rsidRPr="00953054" w14:paraId="0F711B75" w14:textId="77777777" w:rsidTr="002122A0">
        <w:trPr>
          <w:trHeight w:val="340"/>
        </w:trPr>
        <w:tc>
          <w:tcPr>
            <w:tcW w:w="2891" w:type="pct"/>
            <w:vAlign w:val="bottom"/>
            <w:hideMark/>
          </w:tcPr>
          <w:p w14:paraId="62CCD146" w14:textId="77777777" w:rsidR="00B07AD3" w:rsidRPr="00953054" w:rsidRDefault="00B07AD3" w:rsidP="002122A0">
            <w:pPr>
              <w:spacing w:line="276" w:lineRule="auto"/>
              <w:jc w:val="both"/>
              <w:rPr>
                <w:bCs/>
                <w:sz w:val="22"/>
                <w:szCs w:val="22"/>
              </w:rPr>
            </w:pPr>
            <w:r w:rsidRPr="00953054">
              <w:rPr>
                <w:bCs/>
                <w:sz w:val="22"/>
                <w:szCs w:val="22"/>
              </w:rPr>
              <w:t>Total Borrowings</w:t>
            </w:r>
          </w:p>
        </w:tc>
        <w:tc>
          <w:tcPr>
            <w:tcW w:w="1054" w:type="pct"/>
            <w:vAlign w:val="center"/>
          </w:tcPr>
          <w:p w14:paraId="66855EB7" w14:textId="77777777" w:rsidR="00B07AD3" w:rsidRPr="00953054" w:rsidRDefault="00B07AD3" w:rsidP="002122A0">
            <w:pPr>
              <w:tabs>
                <w:tab w:val="decimal" w:pos="868"/>
              </w:tabs>
              <w:spacing w:line="276" w:lineRule="auto"/>
              <w:jc w:val="both"/>
              <w:rPr>
                <w:sz w:val="22"/>
                <w:szCs w:val="22"/>
              </w:rPr>
            </w:pPr>
            <w:r w:rsidRPr="00953054">
              <w:rPr>
                <w:sz w:val="22"/>
                <w:szCs w:val="22"/>
              </w:rPr>
              <w:t>xxx</w:t>
            </w:r>
          </w:p>
        </w:tc>
        <w:tc>
          <w:tcPr>
            <w:tcW w:w="1054" w:type="pct"/>
            <w:vAlign w:val="center"/>
            <w:hideMark/>
          </w:tcPr>
          <w:p w14:paraId="258F8F17" w14:textId="77777777" w:rsidR="00B07AD3" w:rsidRPr="00953054" w:rsidRDefault="00B07AD3" w:rsidP="002122A0">
            <w:pPr>
              <w:tabs>
                <w:tab w:val="decimal" w:pos="868"/>
              </w:tabs>
              <w:spacing w:line="276" w:lineRule="auto"/>
              <w:jc w:val="both"/>
              <w:rPr>
                <w:sz w:val="22"/>
                <w:szCs w:val="22"/>
              </w:rPr>
            </w:pPr>
            <w:r w:rsidRPr="00953054">
              <w:rPr>
                <w:sz w:val="22"/>
                <w:szCs w:val="22"/>
              </w:rPr>
              <w:t>xxx</w:t>
            </w:r>
          </w:p>
        </w:tc>
      </w:tr>
      <w:tr w:rsidR="00B07AD3" w:rsidRPr="00953054" w14:paraId="21C4C4F9" w14:textId="77777777" w:rsidTr="002122A0">
        <w:trPr>
          <w:trHeight w:val="340"/>
        </w:trPr>
        <w:tc>
          <w:tcPr>
            <w:tcW w:w="2891" w:type="pct"/>
            <w:vAlign w:val="bottom"/>
            <w:hideMark/>
          </w:tcPr>
          <w:p w14:paraId="01371087" w14:textId="77777777" w:rsidR="00B07AD3" w:rsidRPr="00953054" w:rsidRDefault="00B07AD3" w:rsidP="002122A0">
            <w:pPr>
              <w:spacing w:line="276" w:lineRule="auto"/>
              <w:jc w:val="both"/>
              <w:rPr>
                <w:bCs/>
                <w:sz w:val="22"/>
                <w:szCs w:val="22"/>
              </w:rPr>
            </w:pPr>
            <w:r w:rsidRPr="00953054">
              <w:rPr>
                <w:bCs/>
                <w:sz w:val="22"/>
                <w:szCs w:val="22"/>
              </w:rPr>
              <w:t>Less: Cash And Bank Balances</w:t>
            </w:r>
          </w:p>
        </w:tc>
        <w:tc>
          <w:tcPr>
            <w:tcW w:w="1054" w:type="pct"/>
            <w:vAlign w:val="center"/>
          </w:tcPr>
          <w:p w14:paraId="3881C749" w14:textId="77777777" w:rsidR="00B07AD3" w:rsidRPr="00953054" w:rsidRDefault="00B07AD3" w:rsidP="002122A0">
            <w:pPr>
              <w:tabs>
                <w:tab w:val="decimal" w:pos="868"/>
              </w:tabs>
              <w:spacing w:line="276" w:lineRule="auto"/>
              <w:jc w:val="both"/>
              <w:rPr>
                <w:sz w:val="22"/>
                <w:szCs w:val="22"/>
              </w:rPr>
            </w:pPr>
            <w:r w:rsidRPr="00953054">
              <w:rPr>
                <w:sz w:val="22"/>
                <w:szCs w:val="22"/>
              </w:rPr>
              <w:t>(xxx)</w:t>
            </w:r>
          </w:p>
        </w:tc>
        <w:tc>
          <w:tcPr>
            <w:tcW w:w="1054" w:type="pct"/>
            <w:vAlign w:val="center"/>
            <w:hideMark/>
          </w:tcPr>
          <w:p w14:paraId="65C716DB" w14:textId="77777777" w:rsidR="00B07AD3" w:rsidRPr="00953054" w:rsidRDefault="00B07AD3" w:rsidP="002122A0">
            <w:pPr>
              <w:tabs>
                <w:tab w:val="decimal" w:pos="868"/>
              </w:tabs>
              <w:spacing w:line="276" w:lineRule="auto"/>
              <w:jc w:val="both"/>
              <w:rPr>
                <w:sz w:val="22"/>
                <w:szCs w:val="22"/>
              </w:rPr>
            </w:pPr>
            <w:r w:rsidRPr="00953054">
              <w:rPr>
                <w:sz w:val="22"/>
                <w:szCs w:val="22"/>
              </w:rPr>
              <w:t>(xxx)</w:t>
            </w:r>
          </w:p>
        </w:tc>
      </w:tr>
      <w:tr w:rsidR="00B07AD3" w:rsidRPr="00953054" w14:paraId="49003CC3" w14:textId="77777777" w:rsidTr="002122A0">
        <w:trPr>
          <w:trHeight w:val="340"/>
        </w:trPr>
        <w:tc>
          <w:tcPr>
            <w:tcW w:w="2891" w:type="pct"/>
            <w:vAlign w:val="bottom"/>
            <w:hideMark/>
          </w:tcPr>
          <w:p w14:paraId="14C55023" w14:textId="77777777" w:rsidR="00B07AD3" w:rsidRPr="00953054" w:rsidRDefault="00B07AD3" w:rsidP="002122A0">
            <w:pPr>
              <w:spacing w:line="276" w:lineRule="auto"/>
              <w:jc w:val="both"/>
              <w:rPr>
                <w:bCs/>
                <w:sz w:val="22"/>
                <w:szCs w:val="22"/>
              </w:rPr>
            </w:pPr>
            <w:r w:rsidRPr="00953054">
              <w:rPr>
                <w:bCs/>
                <w:sz w:val="22"/>
                <w:szCs w:val="22"/>
              </w:rPr>
              <w:t>Net Debt/(Excess Cash And Cash Equivalents)</w:t>
            </w:r>
          </w:p>
        </w:tc>
        <w:tc>
          <w:tcPr>
            <w:tcW w:w="1054" w:type="pct"/>
            <w:vAlign w:val="center"/>
          </w:tcPr>
          <w:p w14:paraId="70A013B9" w14:textId="77777777" w:rsidR="00B07AD3" w:rsidRPr="00953054" w:rsidRDefault="00B07AD3" w:rsidP="002122A0">
            <w:pPr>
              <w:tabs>
                <w:tab w:val="decimal" w:pos="868"/>
              </w:tabs>
              <w:spacing w:line="276" w:lineRule="auto"/>
              <w:jc w:val="both"/>
              <w:rPr>
                <w:sz w:val="22"/>
                <w:szCs w:val="22"/>
              </w:rPr>
            </w:pPr>
            <w:r w:rsidRPr="00953054">
              <w:rPr>
                <w:sz w:val="22"/>
                <w:szCs w:val="22"/>
              </w:rPr>
              <w:t>xxx</w:t>
            </w:r>
          </w:p>
        </w:tc>
        <w:tc>
          <w:tcPr>
            <w:tcW w:w="1054" w:type="pct"/>
            <w:vAlign w:val="center"/>
            <w:hideMark/>
          </w:tcPr>
          <w:p w14:paraId="48218536" w14:textId="77777777" w:rsidR="00B07AD3" w:rsidRPr="00953054" w:rsidRDefault="00B07AD3" w:rsidP="002122A0">
            <w:pPr>
              <w:tabs>
                <w:tab w:val="decimal" w:pos="868"/>
              </w:tabs>
              <w:spacing w:line="276" w:lineRule="auto"/>
              <w:jc w:val="both"/>
              <w:rPr>
                <w:sz w:val="22"/>
                <w:szCs w:val="22"/>
              </w:rPr>
            </w:pPr>
            <w:r w:rsidRPr="00953054">
              <w:rPr>
                <w:sz w:val="22"/>
                <w:szCs w:val="22"/>
              </w:rPr>
              <w:t>xxx</w:t>
            </w:r>
          </w:p>
        </w:tc>
      </w:tr>
      <w:tr w:rsidR="00B07AD3" w:rsidRPr="00953054" w14:paraId="5DA7B32C" w14:textId="77777777" w:rsidTr="002122A0">
        <w:trPr>
          <w:trHeight w:val="340"/>
        </w:trPr>
        <w:tc>
          <w:tcPr>
            <w:tcW w:w="2891" w:type="pct"/>
            <w:vAlign w:val="bottom"/>
            <w:hideMark/>
          </w:tcPr>
          <w:p w14:paraId="2927DE02" w14:textId="77777777" w:rsidR="00B07AD3" w:rsidRPr="00953054" w:rsidRDefault="00B07AD3" w:rsidP="002122A0">
            <w:pPr>
              <w:spacing w:line="276" w:lineRule="auto"/>
              <w:jc w:val="both"/>
              <w:rPr>
                <w:b/>
                <w:bCs/>
                <w:sz w:val="22"/>
                <w:szCs w:val="22"/>
              </w:rPr>
            </w:pPr>
            <w:r w:rsidRPr="00953054">
              <w:rPr>
                <w:b/>
                <w:bCs/>
                <w:sz w:val="22"/>
                <w:szCs w:val="22"/>
              </w:rPr>
              <w:t>Gearing</w:t>
            </w:r>
          </w:p>
        </w:tc>
        <w:tc>
          <w:tcPr>
            <w:tcW w:w="1054" w:type="pct"/>
            <w:vAlign w:val="center"/>
          </w:tcPr>
          <w:p w14:paraId="797CAC0B" w14:textId="77777777" w:rsidR="00B07AD3" w:rsidRPr="00953054" w:rsidRDefault="00B07AD3" w:rsidP="002122A0">
            <w:pPr>
              <w:tabs>
                <w:tab w:val="decimal" w:pos="868"/>
              </w:tabs>
              <w:spacing w:line="276" w:lineRule="auto"/>
              <w:jc w:val="both"/>
              <w:rPr>
                <w:sz w:val="22"/>
                <w:szCs w:val="22"/>
              </w:rPr>
            </w:pPr>
            <w:r w:rsidRPr="00953054">
              <w:rPr>
                <w:sz w:val="22"/>
                <w:szCs w:val="22"/>
              </w:rPr>
              <w:t>xx%</w:t>
            </w:r>
          </w:p>
        </w:tc>
        <w:tc>
          <w:tcPr>
            <w:tcW w:w="1054" w:type="pct"/>
            <w:vAlign w:val="center"/>
            <w:hideMark/>
          </w:tcPr>
          <w:p w14:paraId="3EE1207A" w14:textId="77777777" w:rsidR="00B07AD3" w:rsidRPr="00953054" w:rsidRDefault="00B07AD3" w:rsidP="002122A0">
            <w:pPr>
              <w:tabs>
                <w:tab w:val="decimal" w:pos="868"/>
              </w:tabs>
              <w:spacing w:line="276" w:lineRule="auto"/>
              <w:jc w:val="both"/>
              <w:rPr>
                <w:sz w:val="22"/>
                <w:szCs w:val="22"/>
              </w:rPr>
            </w:pPr>
            <w:r w:rsidRPr="00953054">
              <w:rPr>
                <w:sz w:val="22"/>
                <w:szCs w:val="22"/>
              </w:rPr>
              <w:t>xx%</w:t>
            </w:r>
          </w:p>
        </w:tc>
      </w:tr>
    </w:tbl>
    <w:p w14:paraId="05918A6F" w14:textId="77777777" w:rsidR="00B07AD3" w:rsidRPr="00953054" w:rsidRDefault="00B07AD3" w:rsidP="00B07AD3">
      <w:pPr>
        <w:autoSpaceDE/>
        <w:autoSpaceDN/>
        <w:spacing w:line="360" w:lineRule="auto"/>
        <w:jc w:val="both"/>
        <w:rPr>
          <w:b/>
          <w:sz w:val="22"/>
          <w:szCs w:val="22"/>
        </w:rPr>
      </w:pPr>
    </w:p>
    <w:p w14:paraId="3B7889EF" w14:textId="77777777" w:rsidR="00B07AD3" w:rsidRDefault="00B07AD3" w:rsidP="00B07AD3">
      <w:pPr>
        <w:autoSpaceDE/>
        <w:autoSpaceDN/>
        <w:rPr>
          <w:b/>
          <w:sz w:val="22"/>
          <w:szCs w:val="22"/>
        </w:rPr>
      </w:pPr>
      <w:r>
        <w:rPr>
          <w:b/>
          <w:sz w:val="22"/>
          <w:szCs w:val="22"/>
        </w:rPr>
        <w:br w:type="page"/>
      </w:r>
    </w:p>
    <w:p w14:paraId="19600F60" w14:textId="77777777" w:rsidR="00B07AD3" w:rsidRPr="00953054" w:rsidRDefault="00B07AD3" w:rsidP="00A267C5">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lastRenderedPageBreak/>
        <w:t>Related Party Disclosures</w:t>
      </w:r>
    </w:p>
    <w:p w14:paraId="153A8BAD" w14:textId="77777777" w:rsidR="00B07AD3" w:rsidRPr="00953054" w:rsidRDefault="00B07AD3" w:rsidP="00B07AD3">
      <w:pPr>
        <w:tabs>
          <w:tab w:val="left" w:pos="990"/>
        </w:tabs>
        <w:autoSpaceDE/>
        <w:autoSpaceDN/>
        <w:spacing w:line="360" w:lineRule="auto"/>
        <w:jc w:val="both"/>
        <w:rPr>
          <w:b/>
          <w:sz w:val="22"/>
          <w:szCs w:val="22"/>
          <w:u w:val="single"/>
        </w:rPr>
      </w:pPr>
      <w:r w:rsidRPr="00953054">
        <w:rPr>
          <w:b/>
          <w:bCs/>
          <w:sz w:val="22"/>
          <w:szCs w:val="22"/>
          <w:u w:val="single"/>
          <w:lang w:val="en-US"/>
        </w:rPr>
        <w:t>Nature of related party relationships</w:t>
      </w:r>
    </w:p>
    <w:p w14:paraId="020D2F5D" w14:textId="77777777" w:rsidR="00B07AD3" w:rsidRPr="00953054" w:rsidRDefault="00B07AD3" w:rsidP="00B07AD3">
      <w:pPr>
        <w:spacing w:line="360" w:lineRule="auto"/>
        <w:ind w:right="97"/>
        <w:jc w:val="both"/>
        <w:rPr>
          <w:sz w:val="22"/>
          <w:szCs w:val="22"/>
          <w:lang w:val="en-US"/>
        </w:rPr>
      </w:pPr>
      <w:r w:rsidRPr="00953054">
        <w:rPr>
          <w:sz w:val="22"/>
          <w:szCs w:val="22"/>
          <w:lang w:val="en-US"/>
        </w:rPr>
        <w:t>Entities and other parties related to the</w:t>
      </w:r>
      <w:r w:rsidRPr="00953054">
        <w:rPr>
          <w:i/>
          <w:iCs/>
          <w:sz w:val="22"/>
          <w:szCs w:val="22"/>
          <w:lang w:val="en-US"/>
        </w:rPr>
        <w:t xml:space="preserve"> Entity</w:t>
      </w:r>
      <w:r w:rsidRPr="00953054">
        <w:rPr>
          <w:sz w:val="22"/>
          <w:szCs w:val="22"/>
          <w:lang w:val="en-US"/>
        </w:rPr>
        <w:t xml:space="preserve"> include those parties who have ability to exercise control or exercise significant influence over its operating and financial decisions. Related parties include management personnel, their associates and close family members. </w:t>
      </w:r>
    </w:p>
    <w:p w14:paraId="4EDEA926" w14:textId="77777777" w:rsidR="00B07AD3" w:rsidRPr="00953054" w:rsidRDefault="00B07AD3" w:rsidP="00B07AD3">
      <w:pPr>
        <w:pStyle w:val="Header"/>
        <w:tabs>
          <w:tab w:val="clear" w:pos="4320"/>
          <w:tab w:val="clear" w:pos="8640"/>
          <w:tab w:val="left" w:pos="1418"/>
          <w:tab w:val="decimal" w:pos="7200"/>
          <w:tab w:val="decimal" w:pos="7938"/>
          <w:tab w:val="decimal" w:pos="9000"/>
        </w:tabs>
        <w:spacing w:line="360" w:lineRule="auto"/>
        <w:jc w:val="both"/>
        <w:rPr>
          <w:b/>
          <w:sz w:val="22"/>
          <w:szCs w:val="22"/>
          <w:u w:val="single"/>
        </w:rPr>
      </w:pPr>
      <w:r w:rsidRPr="00953054">
        <w:rPr>
          <w:b/>
          <w:sz w:val="22"/>
          <w:szCs w:val="22"/>
          <w:u w:val="single"/>
        </w:rPr>
        <w:t>Government of Kenya</w:t>
      </w:r>
    </w:p>
    <w:p w14:paraId="4F0BF0A5" w14:textId="77777777" w:rsidR="00B07AD3" w:rsidRPr="00953054" w:rsidRDefault="00B07AD3" w:rsidP="00B07AD3">
      <w:pPr>
        <w:pStyle w:val="Header"/>
        <w:tabs>
          <w:tab w:val="clear" w:pos="4320"/>
          <w:tab w:val="clear" w:pos="8640"/>
          <w:tab w:val="decimal" w:pos="5760"/>
          <w:tab w:val="decimal" w:pos="7200"/>
          <w:tab w:val="decimal" w:pos="7938"/>
          <w:tab w:val="decimal" w:pos="9000"/>
        </w:tabs>
        <w:spacing w:line="360" w:lineRule="auto"/>
        <w:jc w:val="both"/>
        <w:rPr>
          <w:sz w:val="22"/>
          <w:szCs w:val="22"/>
        </w:rPr>
      </w:pPr>
      <w:r w:rsidRPr="00953054">
        <w:rPr>
          <w:sz w:val="22"/>
          <w:szCs w:val="22"/>
        </w:rPr>
        <w:t xml:space="preserve">The Government of Kenya is the principal shareholder of the </w:t>
      </w:r>
      <w:r w:rsidRPr="00953054">
        <w:rPr>
          <w:i/>
          <w:sz w:val="22"/>
          <w:szCs w:val="22"/>
        </w:rPr>
        <w:t>Entity</w:t>
      </w:r>
      <w:r w:rsidRPr="00953054">
        <w:rPr>
          <w:sz w:val="22"/>
          <w:szCs w:val="22"/>
        </w:rPr>
        <w:t xml:space="preserve">, holding 100% of the </w:t>
      </w:r>
      <w:r w:rsidRPr="00953054">
        <w:rPr>
          <w:i/>
          <w:sz w:val="22"/>
          <w:szCs w:val="22"/>
        </w:rPr>
        <w:t>Entity’s</w:t>
      </w:r>
      <w:r w:rsidRPr="00953054">
        <w:rPr>
          <w:sz w:val="22"/>
          <w:szCs w:val="22"/>
        </w:rPr>
        <w:t xml:space="preserve"> equity interest. The Government of Kenya has provided full guarantees to all long-term lenders of the Entity, both domestic and external. </w:t>
      </w:r>
    </w:p>
    <w:p w14:paraId="181BD29E" w14:textId="77777777" w:rsidR="00B07AD3" w:rsidRPr="00953054" w:rsidRDefault="00B07AD3" w:rsidP="00B07AD3">
      <w:pPr>
        <w:pStyle w:val="Header"/>
        <w:tabs>
          <w:tab w:val="clear" w:pos="4320"/>
          <w:tab w:val="clear" w:pos="8640"/>
          <w:tab w:val="left" w:pos="1418"/>
          <w:tab w:val="decimal" w:pos="7200"/>
          <w:tab w:val="decimal" w:pos="7938"/>
          <w:tab w:val="decimal" w:pos="9000"/>
        </w:tabs>
        <w:spacing w:line="360" w:lineRule="auto"/>
        <w:jc w:val="both"/>
        <w:rPr>
          <w:sz w:val="22"/>
          <w:szCs w:val="22"/>
        </w:rPr>
      </w:pPr>
      <w:r w:rsidRPr="00953054">
        <w:rPr>
          <w:b/>
          <w:sz w:val="22"/>
          <w:szCs w:val="22"/>
          <w:u w:val="single"/>
        </w:rPr>
        <w:t>Other related parties include:</w:t>
      </w:r>
    </w:p>
    <w:p w14:paraId="7E6BC7B8" w14:textId="77777777" w:rsidR="00B07AD3" w:rsidRPr="00953054" w:rsidRDefault="00B07AD3" w:rsidP="00AD5B89">
      <w:pPr>
        <w:numPr>
          <w:ilvl w:val="0"/>
          <w:numId w:val="29"/>
        </w:numPr>
        <w:autoSpaceDE/>
        <w:autoSpaceDN/>
        <w:spacing w:line="360" w:lineRule="auto"/>
        <w:jc w:val="both"/>
        <w:rPr>
          <w:sz w:val="22"/>
          <w:szCs w:val="22"/>
          <w:lang w:val="en-US"/>
        </w:rPr>
      </w:pPr>
      <w:r w:rsidRPr="00953054">
        <w:rPr>
          <w:sz w:val="22"/>
          <w:szCs w:val="22"/>
          <w:lang w:val="en-US"/>
        </w:rPr>
        <w:t>County Government Entities</w:t>
      </w:r>
    </w:p>
    <w:p w14:paraId="07D9D343" w14:textId="77777777" w:rsidR="00B07AD3" w:rsidRPr="00953054" w:rsidRDefault="00B07AD3" w:rsidP="00AD5B89">
      <w:pPr>
        <w:numPr>
          <w:ilvl w:val="0"/>
          <w:numId w:val="29"/>
        </w:numPr>
        <w:autoSpaceDE/>
        <w:autoSpaceDN/>
        <w:spacing w:line="360" w:lineRule="auto"/>
        <w:jc w:val="both"/>
        <w:rPr>
          <w:sz w:val="22"/>
          <w:szCs w:val="22"/>
          <w:lang w:val="en-US"/>
        </w:rPr>
      </w:pPr>
      <w:r w:rsidRPr="00953054">
        <w:rPr>
          <w:sz w:val="22"/>
          <w:szCs w:val="22"/>
          <w:lang w:val="en-US"/>
        </w:rPr>
        <w:t>National Government Entities</w:t>
      </w:r>
    </w:p>
    <w:p w14:paraId="4A8A56BB" w14:textId="77777777" w:rsidR="00B07AD3" w:rsidRPr="00B26552" w:rsidRDefault="00B07AD3" w:rsidP="00AD5B89">
      <w:pPr>
        <w:numPr>
          <w:ilvl w:val="0"/>
          <w:numId w:val="29"/>
        </w:numPr>
        <w:autoSpaceDE/>
        <w:autoSpaceDN/>
        <w:spacing w:line="360" w:lineRule="auto"/>
        <w:jc w:val="both"/>
        <w:rPr>
          <w:sz w:val="22"/>
          <w:szCs w:val="22"/>
          <w:lang w:val="en-US"/>
        </w:rPr>
      </w:pPr>
      <w:r w:rsidRPr="00953054">
        <w:rPr>
          <w:sz w:val="22"/>
          <w:szCs w:val="22"/>
          <w:lang w:val="en-US"/>
        </w:rPr>
        <w:t>Key management.</w:t>
      </w:r>
    </w:p>
    <w:tbl>
      <w:tblPr>
        <w:tblStyle w:val="TableGrid"/>
        <w:tblW w:w="5000" w:type="pct"/>
        <w:tblLook w:val="04A0" w:firstRow="1" w:lastRow="0" w:firstColumn="1" w:lastColumn="0" w:noHBand="0" w:noVBand="1"/>
      </w:tblPr>
      <w:tblGrid>
        <w:gridCol w:w="6451"/>
        <w:gridCol w:w="2579"/>
      </w:tblGrid>
      <w:tr w:rsidR="00B07AD3" w:rsidRPr="00953054" w14:paraId="61DC958F" w14:textId="77777777" w:rsidTr="002122A0">
        <w:trPr>
          <w:trHeight w:val="341"/>
          <w:tblHeader/>
        </w:trPr>
        <w:tc>
          <w:tcPr>
            <w:tcW w:w="3572" w:type="pct"/>
            <w:shd w:val="clear" w:color="auto" w:fill="0070C0"/>
          </w:tcPr>
          <w:p w14:paraId="382E0FE9" w14:textId="77777777" w:rsidR="00B07AD3" w:rsidRPr="00953054" w:rsidRDefault="00B07AD3" w:rsidP="002122A0">
            <w:pPr>
              <w:pStyle w:val="Header"/>
              <w:tabs>
                <w:tab w:val="clear" w:pos="4320"/>
                <w:tab w:val="clear" w:pos="8640"/>
              </w:tabs>
              <w:spacing w:line="276" w:lineRule="auto"/>
              <w:jc w:val="both"/>
              <w:rPr>
                <w:b/>
                <w:sz w:val="22"/>
                <w:szCs w:val="22"/>
              </w:rPr>
            </w:pPr>
          </w:p>
        </w:tc>
        <w:tc>
          <w:tcPr>
            <w:tcW w:w="1428" w:type="pct"/>
            <w:shd w:val="clear" w:color="auto" w:fill="0070C0"/>
            <w:vAlign w:val="center"/>
          </w:tcPr>
          <w:p w14:paraId="5A253E87" w14:textId="77777777" w:rsidR="00B07AD3" w:rsidRPr="00953054" w:rsidRDefault="00B07AD3" w:rsidP="00CF7F24">
            <w:pPr>
              <w:pStyle w:val="Header"/>
              <w:tabs>
                <w:tab w:val="clear" w:pos="4320"/>
                <w:tab w:val="clear" w:pos="8640"/>
                <w:tab w:val="decimal" w:pos="265"/>
              </w:tabs>
              <w:spacing w:line="276" w:lineRule="auto"/>
              <w:jc w:val="center"/>
              <w:rPr>
                <w:b/>
                <w:sz w:val="22"/>
                <w:szCs w:val="22"/>
              </w:rPr>
            </w:pPr>
            <w:r w:rsidRPr="00953054">
              <w:rPr>
                <w:b/>
                <w:i/>
                <w:iCs/>
                <w:sz w:val="22"/>
                <w:szCs w:val="22"/>
                <w:lang w:val="en-US"/>
              </w:rPr>
              <w:t>Insert Current FY</w:t>
            </w:r>
          </w:p>
        </w:tc>
      </w:tr>
      <w:tr w:rsidR="00B07AD3" w:rsidRPr="00953054" w14:paraId="6E98939E" w14:textId="77777777" w:rsidTr="002122A0">
        <w:trPr>
          <w:trHeight w:val="341"/>
          <w:tblHeader/>
        </w:trPr>
        <w:tc>
          <w:tcPr>
            <w:tcW w:w="3572" w:type="pct"/>
            <w:shd w:val="clear" w:color="auto" w:fill="0070C0"/>
          </w:tcPr>
          <w:p w14:paraId="66628AF4" w14:textId="77777777" w:rsidR="00B07AD3" w:rsidRPr="00953054" w:rsidRDefault="00B07AD3" w:rsidP="002122A0">
            <w:pPr>
              <w:pStyle w:val="Header"/>
              <w:tabs>
                <w:tab w:val="clear" w:pos="4320"/>
                <w:tab w:val="clear" w:pos="8640"/>
              </w:tabs>
              <w:spacing w:line="276" w:lineRule="auto"/>
              <w:jc w:val="both"/>
              <w:rPr>
                <w:b/>
                <w:sz w:val="22"/>
                <w:szCs w:val="22"/>
              </w:rPr>
            </w:pPr>
          </w:p>
        </w:tc>
        <w:tc>
          <w:tcPr>
            <w:tcW w:w="1428" w:type="pct"/>
            <w:shd w:val="clear" w:color="auto" w:fill="0070C0"/>
            <w:vAlign w:val="bottom"/>
          </w:tcPr>
          <w:p w14:paraId="6D79A414" w14:textId="77777777" w:rsidR="00B07AD3" w:rsidRPr="00953054" w:rsidRDefault="00B07AD3" w:rsidP="00CF7F24">
            <w:pPr>
              <w:pStyle w:val="Header"/>
              <w:tabs>
                <w:tab w:val="clear" w:pos="4320"/>
                <w:tab w:val="clear" w:pos="8640"/>
                <w:tab w:val="decimal" w:pos="265"/>
              </w:tabs>
              <w:spacing w:line="276" w:lineRule="auto"/>
              <w:jc w:val="center"/>
              <w:rPr>
                <w:b/>
                <w:sz w:val="22"/>
                <w:szCs w:val="22"/>
              </w:rPr>
            </w:pPr>
            <w:r w:rsidRPr="00953054">
              <w:rPr>
                <w:b/>
                <w:sz w:val="22"/>
                <w:szCs w:val="22"/>
              </w:rPr>
              <w:t>Kshs</w:t>
            </w:r>
          </w:p>
        </w:tc>
      </w:tr>
      <w:tr w:rsidR="00B07AD3" w:rsidRPr="00953054" w14:paraId="5327C72F" w14:textId="77777777" w:rsidTr="002122A0">
        <w:trPr>
          <w:trHeight w:val="341"/>
        </w:trPr>
        <w:tc>
          <w:tcPr>
            <w:tcW w:w="3572" w:type="pct"/>
            <w:vAlign w:val="bottom"/>
          </w:tcPr>
          <w:p w14:paraId="6E63F414" w14:textId="77777777" w:rsidR="00B07AD3" w:rsidRPr="00953054" w:rsidRDefault="00B07AD3" w:rsidP="002122A0">
            <w:pPr>
              <w:pStyle w:val="Header"/>
              <w:tabs>
                <w:tab w:val="clear" w:pos="4320"/>
                <w:tab w:val="clear" w:pos="8640"/>
              </w:tabs>
              <w:spacing w:line="276" w:lineRule="auto"/>
              <w:jc w:val="both"/>
              <w:rPr>
                <w:b/>
                <w:sz w:val="22"/>
                <w:szCs w:val="22"/>
              </w:rPr>
            </w:pPr>
            <w:r w:rsidRPr="00953054">
              <w:rPr>
                <w:b/>
                <w:sz w:val="22"/>
                <w:szCs w:val="22"/>
              </w:rPr>
              <w:t>Transactions with related parties</w:t>
            </w:r>
          </w:p>
        </w:tc>
        <w:tc>
          <w:tcPr>
            <w:tcW w:w="1428" w:type="pct"/>
            <w:vAlign w:val="bottom"/>
          </w:tcPr>
          <w:p w14:paraId="0B97A1D3" w14:textId="77777777" w:rsidR="00B07AD3" w:rsidRPr="00953054" w:rsidRDefault="00B07AD3" w:rsidP="00CF7F24">
            <w:pPr>
              <w:pStyle w:val="Header"/>
              <w:tabs>
                <w:tab w:val="clear" w:pos="4320"/>
                <w:tab w:val="clear" w:pos="8640"/>
              </w:tabs>
              <w:spacing w:line="276" w:lineRule="auto"/>
              <w:jc w:val="center"/>
              <w:rPr>
                <w:b/>
                <w:sz w:val="22"/>
                <w:szCs w:val="22"/>
              </w:rPr>
            </w:pPr>
          </w:p>
        </w:tc>
      </w:tr>
      <w:tr w:rsidR="00B07AD3" w:rsidRPr="00953054" w14:paraId="765FD9C0" w14:textId="77777777" w:rsidTr="002122A0">
        <w:trPr>
          <w:trHeight w:val="341"/>
        </w:trPr>
        <w:tc>
          <w:tcPr>
            <w:tcW w:w="3572" w:type="pct"/>
            <w:vAlign w:val="bottom"/>
          </w:tcPr>
          <w:p w14:paraId="3811445F" w14:textId="77777777" w:rsidR="00B07AD3" w:rsidRPr="00953054" w:rsidRDefault="00B07AD3" w:rsidP="00AD5B89">
            <w:pPr>
              <w:pStyle w:val="Header"/>
              <w:numPr>
                <w:ilvl w:val="0"/>
                <w:numId w:val="33"/>
              </w:numPr>
              <w:tabs>
                <w:tab w:val="clear" w:pos="4320"/>
                <w:tab w:val="clear" w:pos="8640"/>
              </w:tabs>
              <w:spacing w:line="276" w:lineRule="auto"/>
              <w:ind w:left="340"/>
              <w:jc w:val="both"/>
              <w:rPr>
                <w:b/>
                <w:sz w:val="22"/>
                <w:szCs w:val="22"/>
              </w:rPr>
            </w:pPr>
            <w:r w:rsidRPr="00953054">
              <w:rPr>
                <w:b/>
                <w:sz w:val="22"/>
                <w:szCs w:val="22"/>
              </w:rPr>
              <w:t>Sales to related parties</w:t>
            </w:r>
          </w:p>
        </w:tc>
        <w:tc>
          <w:tcPr>
            <w:tcW w:w="1428" w:type="pct"/>
            <w:vAlign w:val="bottom"/>
          </w:tcPr>
          <w:p w14:paraId="0978B261" w14:textId="77777777" w:rsidR="00B07AD3" w:rsidRPr="00953054" w:rsidRDefault="00B07AD3" w:rsidP="00CF7F24">
            <w:pPr>
              <w:pStyle w:val="Header"/>
              <w:tabs>
                <w:tab w:val="clear" w:pos="4320"/>
                <w:tab w:val="clear" w:pos="8640"/>
              </w:tabs>
              <w:spacing w:line="276" w:lineRule="auto"/>
              <w:jc w:val="center"/>
              <w:rPr>
                <w:b/>
                <w:sz w:val="22"/>
                <w:szCs w:val="22"/>
              </w:rPr>
            </w:pPr>
          </w:p>
        </w:tc>
      </w:tr>
      <w:tr w:rsidR="00B07AD3" w:rsidRPr="00953054" w14:paraId="149161F8" w14:textId="77777777" w:rsidTr="002122A0">
        <w:trPr>
          <w:trHeight w:val="341"/>
        </w:trPr>
        <w:tc>
          <w:tcPr>
            <w:tcW w:w="3572" w:type="pct"/>
            <w:vAlign w:val="bottom"/>
          </w:tcPr>
          <w:p w14:paraId="56318286"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lang w:val="en-US"/>
              </w:rPr>
              <w:t>Others (specify) e.g. interest and bank charges</w:t>
            </w:r>
          </w:p>
        </w:tc>
        <w:tc>
          <w:tcPr>
            <w:tcW w:w="1428" w:type="pct"/>
            <w:vAlign w:val="bottom"/>
          </w:tcPr>
          <w:p w14:paraId="44693E8C" w14:textId="77777777" w:rsidR="00B07AD3" w:rsidRPr="00953054" w:rsidRDefault="00B07AD3" w:rsidP="00CF7F24">
            <w:pPr>
              <w:pStyle w:val="Header"/>
              <w:tabs>
                <w:tab w:val="clear" w:pos="4320"/>
                <w:tab w:val="clear" w:pos="8640"/>
                <w:tab w:val="decimal" w:pos="306"/>
              </w:tabs>
              <w:spacing w:line="276" w:lineRule="auto"/>
              <w:jc w:val="center"/>
              <w:rPr>
                <w:sz w:val="22"/>
                <w:szCs w:val="22"/>
              </w:rPr>
            </w:pPr>
            <w:r w:rsidRPr="00953054">
              <w:rPr>
                <w:sz w:val="22"/>
                <w:szCs w:val="22"/>
              </w:rPr>
              <w:t>xxx</w:t>
            </w:r>
          </w:p>
        </w:tc>
      </w:tr>
      <w:tr w:rsidR="00B07AD3" w:rsidRPr="00953054" w14:paraId="31533CC4" w14:textId="77777777" w:rsidTr="002122A0">
        <w:trPr>
          <w:trHeight w:val="341"/>
        </w:trPr>
        <w:tc>
          <w:tcPr>
            <w:tcW w:w="3572" w:type="pct"/>
            <w:vAlign w:val="bottom"/>
          </w:tcPr>
          <w:p w14:paraId="28682A28"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b/>
                <w:sz w:val="22"/>
                <w:szCs w:val="22"/>
              </w:rPr>
              <w:t>Total</w:t>
            </w:r>
          </w:p>
        </w:tc>
        <w:tc>
          <w:tcPr>
            <w:tcW w:w="1428" w:type="pct"/>
            <w:vAlign w:val="bottom"/>
          </w:tcPr>
          <w:p w14:paraId="3F2609D0" w14:textId="77777777" w:rsidR="00B07AD3" w:rsidRPr="00953054" w:rsidRDefault="00B07AD3" w:rsidP="00CF7F24">
            <w:pPr>
              <w:pStyle w:val="Header"/>
              <w:tabs>
                <w:tab w:val="clear" w:pos="4320"/>
                <w:tab w:val="clear" w:pos="8640"/>
                <w:tab w:val="decimal" w:pos="306"/>
              </w:tabs>
              <w:spacing w:line="276" w:lineRule="auto"/>
              <w:jc w:val="center"/>
              <w:rPr>
                <w:b/>
                <w:sz w:val="22"/>
                <w:szCs w:val="22"/>
              </w:rPr>
            </w:pPr>
            <w:r w:rsidRPr="00953054">
              <w:rPr>
                <w:b/>
                <w:sz w:val="22"/>
                <w:szCs w:val="22"/>
              </w:rPr>
              <w:t>xxx</w:t>
            </w:r>
          </w:p>
        </w:tc>
      </w:tr>
      <w:tr w:rsidR="00B07AD3" w:rsidRPr="00953054" w14:paraId="2D9222B6" w14:textId="77777777" w:rsidTr="002122A0">
        <w:trPr>
          <w:trHeight w:val="341"/>
        </w:trPr>
        <w:tc>
          <w:tcPr>
            <w:tcW w:w="3572" w:type="pct"/>
            <w:vAlign w:val="bottom"/>
          </w:tcPr>
          <w:p w14:paraId="614EFAA0" w14:textId="77777777" w:rsidR="00B07AD3" w:rsidRPr="00953054" w:rsidRDefault="00B07AD3" w:rsidP="002122A0">
            <w:pPr>
              <w:pStyle w:val="Header"/>
              <w:tabs>
                <w:tab w:val="clear" w:pos="4320"/>
                <w:tab w:val="clear" w:pos="8640"/>
              </w:tabs>
              <w:spacing w:line="276" w:lineRule="auto"/>
              <w:jc w:val="both"/>
              <w:rPr>
                <w:b/>
                <w:sz w:val="22"/>
                <w:szCs w:val="22"/>
              </w:rPr>
            </w:pPr>
            <w:r w:rsidRPr="00953054">
              <w:rPr>
                <w:b/>
                <w:sz w:val="22"/>
                <w:szCs w:val="22"/>
                <w:lang w:val="x-none"/>
              </w:rPr>
              <w:t>B)</w:t>
            </w:r>
            <w:r w:rsidRPr="00953054">
              <w:rPr>
                <w:b/>
                <w:sz w:val="22"/>
                <w:szCs w:val="22"/>
                <w:lang w:val="en-US"/>
              </w:rPr>
              <w:t xml:space="preserve"> purchases from related parties</w:t>
            </w:r>
          </w:p>
        </w:tc>
        <w:tc>
          <w:tcPr>
            <w:tcW w:w="1428" w:type="pct"/>
            <w:vAlign w:val="bottom"/>
          </w:tcPr>
          <w:p w14:paraId="2DF1BAA5" w14:textId="77777777" w:rsidR="00B07AD3" w:rsidRPr="00953054" w:rsidRDefault="00B07AD3" w:rsidP="00CF7F24">
            <w:pPr>
              <w:pStyle w:val="Header"/>
              <w:tabs>
                <w:tab w:val="clear" w:pos="4320"/>
                <w:tab w:val="clear" w:pos="8640"/>
                <w:tab w:val="decimal" w:pos="306"/>
              </w:tabs>
              <w:spacing w:line="276" w:lineRule="auto"/>
              <w:jc w:val="center"/>
              <w:rPr>
                <w:b/>
                <w:sz w:val="22"/>
                <w:szCs w:val="22"/>
              </w:rPr>
            </w:pPr>
          </w:p>
        </w:tc>
      </w:tr>
      <w:tr w:rsidR="00B07AD3" w:rsidRPr="00953054" w14:paraId="642B6031" w14:textId="77777777" w:rsidTr="002122A0">
        <w:trPr>
          <w:trHeight w:val="341"/>
        </w:trPr>
        <w:tc>
          <w:tcPr>
            <w:tcW w:w="3572" w:type="pct"/>
            <w:vAlign w:val="bottom"/>
          </w:tcPr>
          <w:p w14:paraId="5A4A60A1" w14:textId="77777777" w:rsidR="00B07AD3" w:rsidRPr="00953054" w:rsidRDefault="00B07AD3" w:rsidP="002122A0">
            <w:pPr>
              <w:pStyle w:val="Header"/>
              <w:tabs>
                <w:tab w:val="clear" w:pos="4320"/>
                <w:tab w:val="clear" w:pos="8640"/>
              </w:tabs>
              <w:spacing w:line="276" w:lineRule="auto"/>
              <w:jc w:val="both"/>
              <w:rPr>
                <w:b/>
                <w:sz w:val="22"/>
                <w:szCs w:val="22"/>
              </w:rPr>
            </w:pPr>
            <w:r w:rsidRPr="00953054">
              <w:rPr>
                <w:sz w:val="22"/>
                <w:szCs w:val="22"/>
                <w:lang w:val="en-US"/>
              </w:rPr>
              <w:t>Purchases of electricity from KPLC</w:t>
            </w:r>
          </w:p>
        </w:tc>
        <w:tc>
          <w:tcPr>
            <w:tcW w:w="1428" w:type="pct"/>
            <w:vAlign w:val="bottom"/>
          </w:tcPr>
          <w:p w14:paraId="7269E963" w14:textId="77777777" w:rsidR="00B07AD3" w:rsidRPr="00953054" w:rsidRDefault="00B07AD3" w:rsidP="00CF7F24">
            <w:pPr>
              <w:pStyle w:val="Header"/>
              <w:tabs>
                <w:tab w:val="clear" w:pos="4320"/>
                <w:tab w:val="clear" w:pos="8640"/>
                <w:tab w:val="decimal" w:pos="306"/>
              </w:tabs>
              <w:spacing w:line="276" w:lineRule="auto"/>
              <w:jc w:val="center"/>
              <w:rPr>
                <w:b/>
                <w:sz w:val="22"/>
                <w:szCs w:val="22"/>
              </w:rPr>
            </w:pPr>
            <w:r w:rsidRPr="00953054">
              <w:rPr>
                <w:sz w:val="22"/>
                <w:szCs w:val="22"/>
              </w:rPr>
              <w:t>xxx</w:t>
            </w:r>
          </w:p>
        </w:tc>
      </w:tr>
      <w:tr w:rsidR="00B07AD3" w:rsidRPr="00953054" w14:paraId="16A6DC56" w14:textId="77777777" w:rsidTr="002122A0">
        <w:trPr>
          <w:trHeight w:val="341"/>
        </w:trPr>
        <w:tc>
          <w:tcPr>
            <w:tcW w:w="3572" w:type="pct"/>
            <w:vAlign w:val="bottom"/>
          </w:tcPr>
          <w:p w14:paraId="6F1620EC"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lang w:val="en-US"/>
              </w:rPr>
              <w:t>Purchase of water from govt service providers</w:t>
            </w:r>
          </w:p>
        </w:tc>
        <w:tc>
          <w:tcPr>
            <w:tcW w:w="1428" w:type="pct"/>
            <w:vAlign w:val="bottom"/>
          </w:tcPr>
          <w:p w14:paraId="3EF9F7DE" w14:textId="77777777" w:rsidR="00B07AD3" w:rsidRPr="00953054" w:rsidRDefault="00B07AD3" w:rsidP="00CF7F24">
            <w:pPr>
              <w:pStyle w:val="Header"/>
              <w:tabs>
                <w:tab w:val="clear" w:pos="4320"/>
                <w:tab w:val="clear" w:pos="8640"/>
                <w:tab w:val="decimal" w:pos="306"/>
              </w:tabs>
              <w:spacing w:line="276" w:lineRule="auto"/>
              <w:jc w:val="center"/>
              <w:rPr>
                <w:sz w:val="22"/>
                <w:szCs w:val="22"/>
              </w:rPr>
            </w:pPr>
            <w:r w:rsidRPr="00953054">
              <w:rPr>
                <w:sz w:val="22"/>
                <w:szCs w:val="22"/>
              </w:rPr>
              <w:t>xxx</w:t>
            </w:r>
          </w:p>
        </w:tc>
      </w:tr>
      <w:tr w:rsidR="00B07AD3" w:rsidRPr="00953054" w14:paraId="3CB40ABF" w14:textId="77777777" w:rsidTr="002122A0">
        <w:trPr>
          <w:trHeight w:val="341"/>
        </w:trPr>
        <w:tc>
          <w:tcPr>
            <w:tcW w:w="3572" w:type="pct"/>
            <w:vAlign w:val="bottom"/>
          </w:tcPr>
          <w:p w14:paraId="1A5F9D2C"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lang w:val="en-US"/>
              </w:rPr>
              <w:t>Rent expenses paid to govt agencies</w:t>
            </w:r>
          </w:p>
        </w:tc>
        <w:tc>
          <w:tcPr>
            <w:tcW w:w="1428" w:type="pct"/>
            <w:vAlign w:val="bottom"/>
          </w:tcPr>
          <w:p w14:paraId="611D50DD" w14:textId="77777777" w:rsidR="00B07AD3" w:rsidRPr="00953054" w:rsidRDefault="00B07AD3" w:rsidP="00CF7F24">
            <w:pPr>
              <w:pStyle w:val="Header"/>
              <w:tabs>
                <w:tab w:val="clear" w:pos="4320"/>
                <w:tab w:val="clear" w:pos="8640"/>
                <w:tab w:val="decimal" w:pos="306"/>
              </w:tabs>
              <w:spacing w:line="276" w:lineRule="auto"/>
              <w:jc w:val="center"/>
              <w:rPr>
                <w:sz w:val="22"/>
                <w:szCs w:val="22"/>
              </w:rPr>
            </w:pPr>
            <w:r w:rsidRPr="00953054">
              <w:rPr>
                <w:sz w:val="22"/>
                <w:szCs w:val="22"/>
              </w:rPr>
              <w:t>xxx</w:t>
            </w:r>
          </w:p>
        </w:tc>
      </w:tr>
      <w:tr w:rsidR="00B07AD3" w:rsidRPr="00953054" w14:paraId="51D95B52" w14:textId="77777777" w:rsidTr="002122A0">
        <w:trPr>
          <w:trHeight w:val="341"/>
        </w:trPr>
        <w:tc>
          <w:tcPr>
            <w:tcW w:w="3572" w:type="pct"/>
            <w:vAlign w:val="bottom"/>
          </w:tcPr>
          <w:p w14:paraId="620D20C5"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lang w:val="en-US"/>
              </w:rPr>
              <w:t>Training and conference fees paid to govt. Agencies</w:t>
            </w:r>
          </w:p>
        </w:tc>
        <w:tc>
          <w:tcPr>
            <w:tcW w:w="1428" w:type="pct"/>
            <w:vAlign w:val="bottom"/>
          </w:tcPr>
          <w:p w14:paraId="2CAF082C" w14:textId="77777777" w:rsidR="00B07AD3" w:rsidRPr="00953054" w:rsidRDefault="00B07AD3" w:rsidP="00CF7F24">
            <w:pPr>
              <w:pStyle w:val="Header"/>
              <w:tabs>
                <w:tab w:val="clear" w:pos="4320"/>
                <w:tab w:val="clear" w:pos="8640"/>
                <w:tab w:val="decimal" w:pos="306"/>
              </w:tabs>
              <w:spacing w:line="276" w:lineRule="auto"/>
              <w:jc w:val="center"/>
              <w:rPr>
                <w:sz w:val="22"/>
                <w:szCs w:val="22"/>
              </w:rPr>
            </w:pPr>
            <w:r w:rsidRPr="00953054">
              <w:rPr>
                <w:sz w:val="22"/>
                <w:szCs w:val="22"/>
              </w:rPr>
              <w:t>xxx</w:t>
            </w:r>
          </w:p>
        </w:tc>
      </w:tr>
      <w:tr w:rsidR="00B07AD3" w:rsidRPr="00953054" w14:paraId="6C7818C6" w14:textId="77777777" w:rsidTr="002122A0">
        <w:trPr>
          <w:trHeight w:val="341"/>
        </w:trPr>
        <w:tc>
          <w:tcPr>
            <w:tcW w:w="3572" w:type="pct"/>
            <w:vAlign w:val="bottom"/>
          </w:tcPr>
          <w:p w14:paraId="1A9142BE"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lang w:val="en-US"/>
              </w:rPr>
              <w:t>Others (specify)</w:t>
            </w:r>
          </w:p>
        </w:tc>
        <w:tc>
          <w:tcPr>
            <w:tcW w:w="1428" w:type="pct"/>
            <w:vAlign w:val="bottom"/>
          </w:tcPr>
          <w:p w14:paraId="51BA205B" w14:textId="77777777" w:rsidR="00B07AD3" w:rsidRPr="00953054" w:rsidRDefault="00B07AD3" w:rsidP="00CF7F24">
            <w:pPr>
              <w:pStyle w:val="Header"/>
              <w:tabs>
                <w:tab w:val="clear" w:pos="4320"/>
                <w:tab w:val="clear" w:pos="8640"/>
                <w:tab w:val="decimal" w:pos="306"/>
              </w:tabs>
              <w:spacing w:line="276" w:lineRule="auto"/>
              <w:jc w:val="center"/>
              <w:rPr>
                <w:sz w:val="22"/>
                <w:szCs w:val="22"/>
              </w:rPr>
            </w:pPr>
            <w:r w:rsidRPr="00953054">
              <w:rPr>
                <w:sz w:val="22"/>
                <w:szCs w:val="22"/>
              </w:rPr>
              <w:t>xxx</w:t>
            </w:r>
          </w:p>
        </w:tc>
      </w:tr>
      <w:tr w:rsidR="00B07AD3" w:rsidRPr="00953054" w14:paraId="2F4920D0" w14:textId="77777777" w:rsidTr="002122A0">
        <w:trPr>
          <w:trHeight w:val="341"/>
        </w:trPr>
        <w:tc>
          <w:tcPr>
            <w:tcW w:w="3572" w:type="pct"/>
            <w:vAlign w:val="bottom"/>
          </w:tcPr>
          <w:p w14:paraId="565B5C57"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b/>
                <w:sz w:val="22"/>
                <w:szCs w:val="22"/>
              </w:rPr>
              <w:t>Total</w:t>
            </w:r>
          </w:p>
        </w:tc>
        <w:tc>
          <w:tcPr>
            <w:tcW w:w="1428" w:type="pct"/>
            <w:vAlign w:val="bottom"/>
          </w:tcPr>
          <w:p w14:paraId="09F24B8D" w14:textId="77777777" w:rsidR="00B07AD3" w:rsidRPr="00953054" w:rsidRDefault="00B07AD3" w:rsidP="00CF7F24">
            <w:pPr>
              <w:pStyle w:val="Header"/>
              <w:tabs>
                <w:tab w:val="clear" w:pos="4320"/>
                <w:tab w:val="clear" w:pos="8640"/>
                <w:tab w:val="decimal" w:pos="306"/>
              </w:tabs>
              <w:spacing w:line="276" w:lineRule="auto"/>
              <w:jc w:val="center"/>
              <w:rPr>
                <w:sz w:val="22"/>
                <w:szCs w:val="22"/>
              </w:rPr>
            </w:pPr>
            <w:r w:rsidRPr="00953054">
              <w:rPr>
                <w:b/>
                <w:sz w:val="22"/>
                <w:szCs w:val="22"/>
              </w:rPr>
              <w:t>xxx</w:t>
            </w:r>
          </w:p>
        </w:tc>
      </w:tr>
      <w:tr w:rsidR="00B07AD3" w:rsidRPr="00953054" w14:paraId="3BB24995" w14:textId="77777777" w:rsidTr="002122A0">
        <w:trPr>
          <w:trHeight w:val="341"/>
        </w:trPr>
        <w:tc>
          <w:tcPr>
            <w:tcW w:w="3572" w:type="pct"/>
            <w:vAlign w:val="bottom"/>
          </w:tcPr>
          <w:p w14:paraId="237C9512" w14:textId="77777777" w:rsidR="00B07AD3" w:rsidRPr="00953054" w:rsidRDefault="00B07AD3" w:rsidP="00AD5B89">
            <w:pPr>
              <w:pStyle w:val="Header"/>
              <w:numPr>
                <w:ilvl w:val="0"/>
                <w:numId w:val="33"/>
              </w:numPr>
              <w:tabs>
                <w:tab w:val="clear" w:pos="4320"/>
                <w:tab w:val="clear" w:pos="8640"/>
              </w:tabs>
              <w:spacing w:line="276" w:lineRule="auto"/>
              <w:ind w:left="340"/>
              <w:jc w:val="both"/>
              <w:rPr>
                <w:b/>
                <w:sz w:val="22"/>
                <w:szCs w:val="22"/>
              </w:rPr>
            </w:pPr>
            <w:r w:rsidRPr="00953054">
              <w:rPr>
                <w:b/>
                <w:sz w:val="22"/>
                <w:szCs w:val="22"/>
              </w:rPr>
              <w:t>Grants /transfers from the government</w:t>
            </w:r>
          </w:p>
        </w:tc>
        <w:tc>
          <w:tcPr>
            <w:tcW w:w="1428" w:type="pct"/>
            <w:vAlign w:val="bottom"/>
          </w:tcPr>
          <w:p w14:paraId="7D6F8E48" w14:textId="77777777" w:rsidR="00B07AD3" w:rsidRPr="00953054" w:rsidRDefault="00B07AD3" w:rsidP="00CF7F24">
            <w:pPr>
              <w:pStyle w:val="Header"/>
              <w:tabs>
                <w:tab w:val="clear" w:pos="4320"/>
                <w:tab w:val="clear" w:pos="8640"/>
              </w:tabs>
              <w:spacing w:line="276" w:lineRule="auto"/>
              <w:jc w:val="center"/>
              <w:rPr>
                <w:b/>
                <w:sz w:val="22"/>
                <w:szCs w:val="22"/>
              </w:rPr>
            </w:pPr>
          </w:p>
        </w:tc>
      </w:tr>
      <w:tr w:rsidR="00B07AD3" w:rsidRPr="00953054" w14:paraId="1B6C29A6" w14:textId="77777777" w:rsidTr="002122A0">
        <w:trPr>
          <w:trHeight w:val="341"/>
        </w:trPr>
        <w:tc>
          <w:tcPr>
            <w:tcW w:w="3572" w:type="pct"/>
            <w:vAlign w:val="bottom"/>
          </w:tcPr>
          <w:p w14:paraId="41BDA27C"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Grants from national govt</w:t>
            </w:r>
          </w:p>
        </w:tc>
        <w:tc>
          <w:tcPr>
            <w:tcW w:w="1428" w:type="pct"/>
            <w:vAlign w:val="bottom"/>
          </w:tcPr>
          <w:p w14:paraId="230F4238" w14:textId="77777777" w:rsidR="00B07AD3" w:rsidRPr="00953054" w:rsidRDefault="00B07AD3" w:rsidP="00CF7F24">
            <w:pPr>
              <w:pStyle w:val="Header"/>
              <w:tabs>
                <w:tab w:val="clear" w:pos="4320"/>
                <w:tab w:val="clear" w:pos="8640"/>
                <w:tab w:val="decimal" w:pos="306"/>
              </w:tabs>
              <w:spacing w:line="276" w:lineRule="auto"/>
              <w:jc w:val="center"/>
              <w:rPr>
                <w:sz w:val="22"/>
                <w:szCs w:val="22"/>
              </w:rPr>
            </w:pPr>
            <w:r w:rsidRPr="00953054">
              <w:rPr>
                <w:sz w:val="22"/>
                <w:szCs w:val="22"/>
              </w:rPr>
              <w:t>xxx</w:t>
            </w:r>
          </w:p>
        </w:tc>
      </w:tr>
      <w:tr w:rsidR="00B07AD3" w:rsidRPr="00953054" w14:paraId="6E17452E" w14:textId="77777777" w:rsidTr="002122A0">
        <w:trPr>
          <w:trHeight w:val="341"/>
        </w:trPr>
        <w:tc>
          <w:tcPr>
            <w:tcW w:w="3572" w:type="pct"/>
            <w:vAlign w:val="bottom"/>
          </w:tcPr>
          <w:p w14:paraId="1F868DD6"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Grants from county government</w:t>
            </w:r>
          </w:p>
        </w:tc>
        <w:tc>
          <w:tcPr>
            <w:tcW w:w="1428" w:type="pct"/>
            <w:vAlign w:val="bottom"/>
          </w:tcPr>
          <w:p w14:paraId="07FC1DFE" w14:textId="77777777" w:rsidR="00B07AD3" w:rsidRPr="00953054" w:rsidRDefault="00B07AD3" w:rsidP="00CF7F24">
            <w:pPr>
              <w:pStyle w:val="Header"/>
              <w:tabs>
                <w:tab w:val="clear" w:pos="4320"/>
                <w:tab w:val="clear" w:pos="8640"/>
                <w:tab w:val="decimal" w:pos="306"/>
              </w:tabs>
              <w:spacing w:line="276" w:lineRule="auto"/>
              <w:jc w:val="center"/>
              <w:rPr>
                <w:sz w:val="22"/>
                <w:szCs w:val="22"/>
              </w:rPr>
            </w:pPr>
            <w:r w:rsidRPr="00953054">
              <w:rPr>
                <w:sz w:val="22"/>
                <w:szCs w:val="22"/>
              </w:rPr>
              <w:t>xxx</w:t>
            </w:r>
          </w:p>
        </w:tc>
      </w:tr>
      <w:tr w:rsidR="00B07AD3" w:rsidRPr="00953054" w14:paraId="25BEF6BE" w14:textId="77777777" w:rsidTr="002122A0">
        <w:trPr>
          <w:trHeight w:val="341"/>
        </w:trPr>
        <w:tc>
          <w:tcPr>
            <w:tcW w:w="3572" w:type="pct"/>
            <w:vAlign w:val="bottom"/>
          </w:tcPr>
          <w:p w14:paraId="0DC5E07D"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Donations in kind</w:t>
            </w:r>
          </w:p>
        </w:tc>
        <w:tc>
          <w:tcPr>
            <w:tcW w:w="1428" w:type="pct"/>
            <w:vAlign w:val="bottom"/>
          </w:tcPr>
          <w:p w14:paraId="7B41C8BD" w14:textId="77777777" w:rsidR="00B07AD3" w:rsidRPr="00953054" w:rsidRDefault="00B07AD3" w:rsidP="00CF7F24">
            <w:pPr>
              <w:pStyle w:val="Header"/>
              <w:tabs>
                <w:tab w:val="clear" w:pos="4320"/>
                <w:tab w:val="clear" w:pos="8640"/>
                <w:tab w:val="decimal" w:pos="306"/>
              </w:tabs>
              <w:spacing w:line="276" w:lineRule="auto"/>
              <w:jc w:val="center"/>
              <w:rPr>
                <w:sz w:val="22"/>
                <w:szCs w:val="22"/>
              </w:rPr>
            </w:pPr>
            <w:r w:rsidRPr="00953054">
              <w:rPr>
                <w:sz w:val="22"/>
                <w:szCs w:val="22"/>
              </w:rPr>
              <w:t>xxx</w:t>
            </w:r>
          </w:p>
        </w:tc>
      </w:tr>
      <w:tr w:rsidR="00B07AD3" w:rsidRPr="00953054" w14:paraId="31A68EC4" w14:textId="77777777" w:rsidTr="002122A0">
        <w:trPr>
          <w:trHeight w:val="341"/>
        </w:trPr>
        <w:tc>
          <w:tcPr>
            <w:tcW w:w="3572" w:type="pct"/>
            <w:vAlign w:val="bottom"/>
          </w:tcPr>
          <w:p w14:paraId="2A0CA912"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b/>
                <w:sz w:val="22"/>
                <w:szCs w:val="22"/>
              </w:rPr>
              <w:t>Total</w:t>
            </w:r>
          </w:p>
        </w:tc>
        <w:tc>
          <w:tcPr>
            <w:tcW w:w="1428" w:type="pct"/>
            <w:vAlign w:val="bottom"/>
          </w:tcPr>
          <w:p w14:paraId="42BEED68" w14:textId="77777777" w:rsidR="00B07AD3" w:rsidRPr="00953054" w:rsidRDefault="00B07AD3" w:rsidP="00CF7F24">
            <w:pPr>
              <w:pStyle w:val="Header"/>
              <w:tabs>
                <w:tab w:val="clear" w:pos="4320"/>
                <w:tab w:val="clear" w:pos="8640"/>
                <w:tab w:val="decimal" w:pos="306"/>
              </w:tabs>
              <w:spacing w:line="276" w:lineRule="auto"/>
              <w:jc w:val="center"/>
              <w:rPr>
                <w:b/>
                <w:sz w:val="22"/>
                <w:szCs w:val="22"/>
              </w:rPr>
            </w:pPr>
            <w:r w:rsidRPr="00953054">
              <w:rPr>
                <w:b/>
                <w:sz w:val="22"/>
                <w:szCs w:val="22"/>
              </w:rPr>
              <w:t>xxx</w:t>
            </w:r>
          </w:p>
        </w:tc>
      </w:tr>
      <w:tr w:rsidR="00B07AD3" w:rsidRPr="00953054" w14:paraId="06A8CF56" w14:textId="77777777" w:rsidTr="002122A0">
        <w:trPr>
          <w:trHeight w:val="341"/>
        </w:trPr>
        <w:tc>
          <w:tcPr>
            <w:tcW w:w="3572" w:type="pct"/>
            <w:vAlign w:val="bottom"/>
          </w:tcPr>
          <w:p w14:paraId="5DBFC2D4" w14:textId="77777777" w:rsidR="00B07AD3" w:rsidRPr="00953054" w:rsidRDefault="00B07AD3" w:rsidP="00AD5B89">
            <w:pPr>
              <w:pStyle w:val="Header"/>
              <w:numPr>
                <w:ilvl w:val="0"/>
                <w:numId w:val="33"/>
              </w:numPr>
              <w:tabs>
                <w:tab w:val="clear" w:pos="4320"/>
                <w:tab w:val="clear" w:pos="8640"/>
              </w:tabs>
              <w:spacing w:line="276" w:lineRule="auto"/>
              <w:ind w:left="340"/>
              <w:jc w:val="both"/>
              <w:rPr>
                <w:b/>
                <w:sz w:val="22"/>
                <w:szCs w:val="22"/>
              </w:rPr>
            </w:pPr>
            <w:r w:rsidRPr="00953054">
              <w:rPr>
                <w:b/>
                <w:sz w:val="22"/>
                <w:szCs w:val="22"/>
              </w:rPr>
              <w:t>Expenses incurred on behalf of related party</w:t>
            </w:r>
          </w:p>
        </w:tc>
        <w:tc>
          <w:tcPr>
            <w:tcW w:w="1428" w:type="pct"/>
            <w:vAlign w:val="bottom"/>
          </w:tcPr>
          <w:p w14:paraId="20A21FC0" w14:textId="77777777" w:rsidR="00B07AD3" w:rsidRPr="00953054" w:rsidRDefault="00B07AD3" w:rsidP="00CF7F24">
            <w:pPr>
              <w:pStyle w:val="Header"/>
              <w:tabs>
                <w:tab w:val="clear" w:pos="4320"/>
                <w:tab w:val="clear" w:pos="8640"/>
              </w:tabs>
              <w:spacing w:line="276" w:lineRule="auto"/>
              <w:jc w:val="center"/>
              <w:rPr>
                <w:b/>
                <w:sz w:val="22"/>
                <w:szCs w:val="22"/>
              </w:rPr>
            </w:pPr>
          </w:p>
        </w:tc>
      </w:tr>
      <w:tr w:rsidR="00B07AD3" w:rsidRPr="00953054" w14:paraId="6F581C70" w14:textId="77777777" w:rsidTr="002122A0">
        <w:trPr>
          <w:trHeight w:val="341"/>
        </w:trPr>
        <w:tc>
          <w:tcPr>
            <w:tcW w:w="3572" w:type="pct"/>
            <w:vAlign w:val="bottom"/>
          </w:tcPr>
          <w:p w14:paraId="1526CDC4"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Payments of salaries and wages for xxx employees</w:t>
            </w:r>
          </w:p>
        </w:tc>
        <w:tc>
          <w:tcPr>
            <w:tcW w:w="1428" w:type="pct"/>
            <w:vAlign w:val="bottom"/>
          </w:tcPr>
          <w:p w14:paraId="0CB0A289" w14:textId="77777777" w:rsidR="00B07AD3" w:rsidRPr="00953054" w:rsidRDefault="00B07AD3" w:rsidP="00CF7F24">
            <w:pPr>
              <w:pStyle w:val="Header"/>
              <w:tabs>
                <w:tab w:val="clear" w:pos="4320"/>
                <w:tab w:val="clear" w:pos="8640"/>
                <w:tab w:val="decimal" w:pos="306"/>
              </w:tabs>
              <w:spacing w:line="276" w:lineRule="auto"/>
              <w:jc w:val="center"/>
              <w:rPr>
                <w:sz w:val="22"/>
                <w:szCs w:val="22"/>
              </w:rPr>
            </w:pPr>
            <w:r w:rsidRPr="00953054">
              <w:rPr>
                <w:sz w:val="22"/>
                <w:szCs w:val="22"/>
              </w:rPr>
              <w:t>xxx</w:t>
            </w:r>
          </w:p>
        </w:tc>
      </w:tr>
      <w:tr w:rsidR="00B07AD3" w:rsidRPr="00953054" w14:paraId="0709F14D" w14:textId="77777777" w:rsidTr="002122A0">
        <w:trPr>
          <w:trHeight w:val="341"/>
        </w:trPr>
        <w:tc>
          <w:tcPr>
            <w:tcW w:w="3572" w:type="pct"/>
            <w:vAlign w:val="bottom"/>
          </w:tcPr>
          <w:p w14:paraId="2247D725"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Payments for goods and services for xxx</w:t>
            </w:r>
          </w:p>
        </w:tc>
        <w:tc>
          <w:tcPr>
            <w:tcW w:w="1428" w:type="pct"/>
            <w:vAlign w:val="bottom"/>
          </w:tcPr>
          <w:p w14:paraId="391573D8" w14:textId="77777777" w:rsidR="00B07AD3" w:rsidRPr="00953054" w:rsidRDefault="00B07AD3" w:rsidP="00CF7F24">
            <w:pPr>
              <w:pStyle w:val="Header"/>
              <w:tabs>
                <w:tab w:val="clear" w:pos="4320"/>
                <w:tab w:val="clear" w:pos="8640"/>
                <w:tab w:val="decimal" w:pos="306"/>
              </w:tabs>
              <w:spacing w:line="276" w:lineRule="auto"/>
              <w:jc w:val="center"/>
              <w:rPr>
                <w:sz w:val="22"/>
                <w:szCs w:val="22"/>
              </w:rPr>
            </w:pPr>
            <w:r w:rsidRPr="00953054">
              <w:rPr>
                <w:sz w:val="22"/>
                <w:szCs w:val="22"/>
              </w:rPr>
              <w:t>xxx</w:t>
            </w:r>
          </w:p>
        </w:tc>
      </w:tr>
      <w:tr w:rsidR="00B07AD3" w:rsidRPr="00953054" w14:paraId="02335A3B" w14:textId="77777777" w:rsidTr="002122A0">
        <w:trPr>
          <w:trHeight w:val="341"/>
        </w:trPr>
        <w:tc>
          <w:tcPr>
            <w:tcW w:w="3572" w:type="pct"/>
            <w:vAlign w:val="bottom"/>
          </w:tcPr>
          <w:p w14:paraId="237AC38F"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b/>
                <w:sz w:val="22"/>
                <w:szCs w:val="22"/>
              </w:rPr>
              <w:t>Total</w:t>
            </w:r>
          </w:p>
        </w:tc>
        <w:tc>
          <w:tcPr>
            <w:tcW w:w="1428" w:type="pct"/>
            <w:vAlign w:val="bottom"/>
          </w:tcPr>
          <w:p w14:paraId="37ACFB59" w14:textId="77777777" w:rsidR="00B07AD3" w:rsidRPr="00953054" w:rsidRDefault="00B07AD3" w:rsidP="00CF7F24">
            <w:pPr>
              <w:pStyle w:val="Header"/>
              <w:tabs>
                <w:tab w:val="clear" w:pos="4320"/>
                <w:tab w:val="clear" w:pos="8640"/>
                <w:tab w:val="decimal" w:pos="306"/>
              </w:tabs>
              <w:spacing w:line="276" w:lineRule="auto"/>
              <w:jc w:val="center"/>
              <w:rPr>
                <w:b/>
                <w:sz w:val="22"/>
                <w:szCs w:val="22"/>
              </w:rPr>
            </w:pPr>
          </w:p>
        </w:tc>
      </w:tr>
      <w:tr w:rsidR="00B07AD3" w:rsidRPr="00953054" w14:paraId="2B1FE112" w14:textId="77777777" w:rsidTr="002122A0">
        <w:trPr>
          <w:trHeight w:val="341"/>
        </w:trPr>
        <w:tc>
          <w:tcPr>
            <w:tcW w:w="3572" w:type="pct"/>
            <w:vAlign w:val="bottom"/>
          </w:tcPr>
          <w:p w14:paraId="07193532" w14:textId="77777777" w:rsidR="00B07AD3" w:rsidRPr="00953054" w:rsidRDefault="00B07AD3" w:rsidP="00AD5B89">
            <w:pPr>
              <w:pStyle w:val="Header"/>
              <w:numPr>
                <w:ilvl w:val="0"/>
                <w:numId w:val="33"/>
              </w:numPr>
              <w:tabs>
                <w:tab w:val="clear" w:pos="4320"/>
                <w:tab w:val="clear" w:pos="8640"/>
              </w:tabs>
              <w:spacing w:line="276" w:lineRule="auto"/>
              <w:ind w:left="340"/>
              <w:jc w:val="both"/>
              <w:rPr>
                <w:b/>
                <w:sz w:val="22"/>
                <w:szCs w:val="22"/>
              </w:rPr>
            </w:pPr>
            <w:r w:rsidRPr="00953054">
              <w:rPr>
                <w:b/>
                <w:sz w:val="22"/>
                <w:szCs w:val="22"/>
              </w:rPr>
              <w:t>Key management compensation</w:t>
            </w:r>
          </w:p>
        </w:tc>
        <w:tc>
          <w:tcPr>
            <w:tcW w:w="1428" w:type="pct"/>
            <w:vAlign w:val="bottom"/>
          </w:tcPr>
          <w:p w14:paraId="6D1A75A3" w14:textId="77777777" w:rsidR="00B07AD3" w:rsidRPr="00953054" w:rsidRDefault="00B07AD3" w:rsidP="00CF7F24">
            <w:pPr>
              <w:pStyle w:val="Header"/>
              <w:tabs>
                <w:tab w:val="clear" w:pos="4320"/>
                <w:tab w:val="clear" w:pos="8640"/>
              </w:tabs>
              <w:spacing w:line="276" w:lineRule="auto"/>
              <w:jc w:val="center"/>
              <w:rPr>
                <w:b/>
                <w:sz w:val="22"/>
                <w:szCs w:val="22"/>
              </w:rPr>
            </w:pPr>
          </w:p>
        </w:tc>
      </w:tr>
      <w:tr w:rsidR="00B07AD3" w:rsidRPr="00953054" w14:paraId="4FB42FC1" w14:textId="77777777" w:rsidTr="002122A0">
        <w:trPr>
          <w:trHeight w:val="341"/>
        </w:trPr>
        <w:tc>
          <w:tcPr>
            <w:tcW w:w="3572" w:type="pct"/>
            <w:vAlign w:val="bottom"/>
          </w:tcPr>
          <w:p w14:paraId="010A4BA1"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sz w:val="22"/>
                <w:szCs w:val="22"/>
              </w:rPr>
              <w:t>Compensation to key management</w:t>
            </w:r>
          </w:p>
        </w:tc>
        <w:tc>
          <w:tcPr>
            <w:tcW w:w="1428" w:type="pct"/>
            <w:vAlign w:val="bottom"/>
          </w:tcPr>
          <w:p w14:paraId="03041C09" w14:textId="77777777" w:rsidR="00B07AD3" w:rsidRPr="00953054" w:rsidRDefault="00B07AD3" w:rsidP="00CF7F24">
            <w:pPr>
              <w:pStyle w:val="Header"/>
              <w:tabs>
                <w:tab w:val="clear" w:pos="4320"/>
                <w:tab w:val="clear" w:pos="8640"/>
                <w:tab w:val="decimal" w:pos="306"/>
              </w:tabs>
              <w:spacing w:line="276" w:lineRule="auto"/>
              <w:jc w:val="center"/>
              <w:rPr>
                <w:sz w:val="22"/>
                <w:szCs w:val="22"/>
              </w:rPr>
            </w:pPr>
            <w:r w:rsidRPr="00953054">
              <w:rPr>
                <w:sz w:val="22"/>
                <w:szCs w:val="22"/>
              </w:rPr>
              <w:t>xxx</w:t>
            </w:r>
          </w:p>
        </w:tc>
      </w:tr>
      <w:tr w:rsidR="00B07AD3" w:rsidRPr="00953054" w14:paraId="7A766CDA" w14:textId="77777777" w:rsidTr="002122A0">
        <w:trPr>
          <w:trHeight w:val="341"/>
        </w:trPr>
        <w:tc>
          <w:tcPr>
            <w:tcW w:w="3572" w:type="pct"/>
            <w:vAlign w:val="bottom"/>
          </w:tcPr>
          <w:p w14:paraId="4E98E414" w14:textId="77777777" w:rsidR="00B07AD3" w:rsidRPr="00953054" w:rsidRDefault="00B07AD3" w:rsidP="002122A0">
            <w:pPr>
              <w:pStyle w:val="Header"/>
              <w:tabs>
                <w:tab w:val="clear" w:pos="4320"/>
                <w:tab w:val="clear" w:pos="8640"/>
              </w:tabs>
              <w:spacing w:line="276" w:lineRule="auto"/>
              <w:jc w:val="both"/>
              <w:rPr>
                <w:sz w:val="22"/>
                <w:szCs w:val="22"/>
              </w:rPr>
            </w:pPr>
            <w:r w:rsidRPr="00953054">
              <w:rPr>
                <w:b/>
                <w:sz w:val="22"/>
                <w:szCs w:val="22"/>
              </w:rPr>
              <w:t>Total</w:t>
            </w:r>
          </w:p>
        </w:tc>
        <w:tc>
          <w:tcPr>
            <w:tcW w:w="1428" w:type="pct"/>
            <w:vAlign w:val="bottom"/>
          </w:tcPr>
          <w:p w14:paraId="5A72A024" w14:textId="77777777" w:rsidR="00B07AD3" w:rsidRPr="00953054" w:rsidRDefault="00B07AD3" w:rsidP="00CF7F24">
            <w:pPr>
              <w:pStyle w:val="Header"/>
              <w:tabs>
                <w:tab w:val="clear" w:pos="4320"/>
                <w:tab w:val="clear" w:pos="8640"/>
                <w:tab w:val="decimal" w:pos="306"/>
              </w:tabs>
              <w:spacing w:line="276" w:lineRule="auto"/>
              <w:jc w:val="center"/>
              <w:rPr>
                <w:b/>
                <w:sz w:val="22"/>
                <w:szCs w:val="22"/>
              </w:rPr>
            </w:pPr>
            <w:r w:rsidRPr="00953054">
              <w:rPr>
                <w:b/>
                <w:sz w:val="22"/>
                <w:szCs w:val="22"/>
              </w:rPr>
              <w:t>xxx</w:t>
            </w:r>
          </w:p>
        </w:tc>
      </w:tr>
    </w:tbl>
    <w:p w14:paraId="2C3AD6FD" w14:textId="77777777" w:rsidR="00B07AD3" w:rsidRPr="00953054" w:rsidRDefault="00B07AD3" w:rsidP="00B07AD3">
      <w:pPr>
        <w:autoSpaceDE/>
        <w:autoSpaceDN/>
        <w:spacing w:line="360" w:lineRule="auto"/>
        <w:jc w:val="both"/>
        <w:rPr>
          <w:b/>
          <w:sz w:val="22"/>
          <w:szCs w:val="22"/>
        </w:rPr>
      </w:pPr>
    </w:p>
    <w:p w14:paraId="6856820C" w14:textId="77777777" w:rsidR="00B07AD3" w:rsidRPr="00953054" w:rsidRDefault="00B07AD3" w:rsidP="00A267C5">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Segment Information</w:t>
      </w:r>
    </w:p>
    <w:p w14:paraId="59C7F3E7" w14:textId="77777777" w:rsidR="00B07AD3" w:rsidRPr="00953054" w:rsidRDefault="00B07AD3" w:rsidP="00B07AD3">
      <w:pPr>
        <w:autoSpaceDE/>
        <w:autoSpaceDN/>
        <w:spacing w:line="360" w:lineRule="auto"/>
        <w:jc w:val="both"/>
        <w:rPr>
          <w:bCs/>
          <w:i/>
          <w:sz w:val="22"/>
          <w:szCs w:val="22"/>
          <w:lang w:eastAsia="en-GB"/>
        </w:rPr>
      </w:pPr>
      <w:r w:rsidRPr="00953054">
        <w:rPr>
          <w:bCs/>
          <w:i/>
          <w:sz w:val="22"/>
          <w:szCs w:val="22"/>
          <w:lang w:eastAsia="en-GB"/>
        </w:rPr>
        <w:t>(Where an organisation operates in different geographical regions or in departments, IPSAS 18 on segmental reporting requires an Entity to present segmental information of each geographic region or department to enable users understand the Entity’s performance and allocation of resources to different segments)</w:t>
      </w:r>
    </w:p>
    <w:p w14:paraId="66E4D42F" w14:textId="77777777" w:rsidR="00B07AD3" w:rsidRPr="00953054" w:rsidRDefault="00B07AD3" w:rsidP="00A267C5">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Contingent Assets and Contingent Liabilities</w:t>
      </w:r>
    </w:p>
    <w:p w14:paraId="73AD0529" w14:textId="77777777" w:rsidR="00B07AD3" w:rsidRPr="00953054" w:rsidRDefault="00B07AD3" w:rsidP="00B07AD3">
      <w:pPr>
        <w:autoSpaceDE/>
        <w:autoSpaceDN/>
        <w:spacing w:line="360" w:lineRule="auto"/>
        <w:jc w:val="both"/>
        <w:rPr>
          <w:b/>
          <w:iCs/>
          <w:sz w:val="22"/>
          <w:szCs w:val="22"/>
          <w:u w:val="single"/>
          <w:lang w:eastAsia="en-GB"/>
        </w:rPr>
      </w:pPr>
      <w:r w:rsidRPr="00953054">
        <w:rPr>
          <w:b/>
          <w:iCs/>
          <w:sz w:val="22"/>
          <w:szCs w:val="22"/>
          <w:u w:val="single"/>
          <w:lang w:eastAsia="en-GB"/>
        </w:rPr>
        <w:t>Contingent Assets</w:t>
      </w:r>
    </w:p>
    <w:tbl>
      <w:tblPr>
        <w:tblW w:w="4867"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227"/>
        <w:gridCol w:w="2563"/>
      </w:tblGrid>
      <w:tr w:rsidR="00B07AD3" w:rsidRPr="00953054" w14:paraId="7AC7947B" w14:textId="77777777" w:rsidTr="002122A0">
        <w:trPr>
          <w:trHeight w:val="438"/>
        </w:trPr>
        <w:tc>
          <w:tcPr>
            <w:tcW w:w="3542" w:type="pct"/>
            <w:shd w:val="clear" w:color="auto" w:fill="0070C0"/>
          </w:tcPr>
          <w:p w14:paraId="4FABD9EC" w14:textId="77777777" w:rsidR="00B07AD3" w:rsidRPr="00953054" w:rsidRDefault="00B07AD3" w:rsidP="002122A0">
            <w:pPr>
              <w:spacing w:line="276" w:lineRule="auto"/>
              <w:jc w:val="both"/>
              <w:rPr>
                <w:b/>
                <w:bCs/>
                <w:sz w:val="22"/>
                <w:szCs w:val="22"/>
              </w:rPr>
            </w:pPr>
          </w:p>
        </w:tc>
        <w:tc>
          <w:tcPr>
            <w:tcW w:w="1458" w:type="pct"/>
            <w:shd w:val="clear" w:color="auto" w:fill="0070C0"/>
            <w:vAlign w:val="center"/>
          </w:tcPr>
          <w:p w14:paraId="0ED41F75" w14:textId="77777777" w:rsidR="00B07AD3" w:rsidRPr="00953054" w:rsidRDefault="00B07AD3" w:rsidP="000C7936">
            <w:pPr>
              <w:jc w:val="center"/>
              <w:rPr>
                <w:b/>
                <w:bCs/>
                <w:sz w:val="22"/>
                <w:szCs w:val="22"/>
              </w:rPr>
            </w:pPr>
            <w:r w:rsidRPr="00953054">
              <w:rPr>
                <w:b/>
                <w:i/>
                <w:iCs/>
                <w:sz w:val="22"/>
                <w:szCs w:val="22"/>
                <w:lang w:val="en-US"/>
              </w:rPr>
              <w:t>Insert Current FY</w:t>
            </w:r>
          </w:p>
        </w:tc>
      </w:tr>
      <w:tr w:rsidR="00B07AD3" w:rsidRPr="00953054" w14:paraId="36B89891" w14:textId="77777777" w:rsidTr="002122A0">
        <w:trPr>
          <w:trHeight w:val="438"/>
        </w:trPr>
        <w:tc>
          <w:tcPr>
            <w:tcW w:w="3542" w:type="pct"/>
            <w:shd w:val="clear" w:color="auto" w:fill="0070C0"/>
          </w:tcPr>
          <w:p w14:paraId="55982FBD" w14:textId="77777777" w:rsidR="00B07AD3" w:rsidRPr="00953054" w:rsidRDefault="00B07AD3" w:rsidP="002122A0">
            <w:pPr>
              <w:spacing w:line="276" w:lineRule="auto"/>
              <w:jc w:val="both"/>
              <w:rPr>
                <w:b/>
                <w:bCs/>
                <w:sz w:val="22"/>
                <w:szCs w:val="22"/>
              </w:rPr>
            </w:pPr>
          </w:p>
        </w:tc>
        <w:tc>
          <w:tcPr>
            <w:tcW w:w="1458" w:type="pct"/>
            <w:shd w:val="clear" w:color="auto" w:fill="0070C0"/>
            <w:vAlign w:val="center"/>
          </w:tcPr>
          <w:p w14:paraId="4A6C45A5" w14:textId="77777777" w:rsidR="00B07AD3" w:rsidRPr="00953054" w:rsidRDefault="00B07AD3" w:rsidP="000C7936">
            <w:pPr>
              <w:jc w:val="center"/>
              <w:rPr>
                <w:b/>
                <w:bCs/>
                <w:sz w:val="22"/>
                <w:szCs w:val="22"/>
              </w:rPr>
            </w:pPr>
            <w:r w:rsidRPr="00953054">
              <w:rPr>
                <w:b/>
                <w:bCs/>
                <w:sz w:val="22"/>
                <w:szCs w:val="22"/>
              </w:rPr>
              <w:t>Kshs</w:t>
            </w:r>
          </w:p>
        </w:tc>
      </w:tr>
      <w:tr w:rsidR="00B07AD3" w:rsidRPr="00953054" w14:paraId="3FC5A275" w14:textId="77777777" w:rsidTr="002122A0">
        <w:trPr>
          <w:trHeight w:val="438"/>
        </w:trPr>
        <w:tc>
          <w:tcPr>
            <w:tcW w:w="3542" w:type="pct"/>
            <w:shd w:val="clear" w:color="auto" w:fill="auto"/>
            <w:vAlign w:val="bottom"/>
          </w:tcPr>
          <w:p w14:paraId="62C1D368" w14:textId="77777777" w:rsidR="00B07AD3" w:rsidRPr="00953054" w:rsidRDefault="00B07AD3" w:rsidP="002122A0">
            <w:pPr>
              <w:spacing w:line="276" w:lineRule="auto"/>
              <w:jc w:val="both"/>
              <w:rPr>
                <w:b/>
                <w:sz w:val="22"/>
                <w:szCs w:val="22"/>
              </w:rPr>
            </w:pPr>
            <w:r w:rsidRPr="00953054">
              <w:rPr>
                <w:b/>
                <w:sz w:val="22"/>
                <w:szCs w:val="22"/>
              </w:rPr>
              <w:t>Contingent Assets</w:t>
            </w:r>
          </w:p>
        </w:tc>
        <w:tc>
          <w:tcPr>
            <w:tcW w:w="1458" w:type="pct"/>
            <w:shd w:val="clear" w:color="auto" w:fill="auto"/>
            <w:vAlign w:val="center"/>
          </w:tcPr>
          <w:p w14:paraId="40D829BA" w14:textId="77777777" w:rsidR="00B07AD3" w:rsidRPr="00953054" w:rsidRDefault="00B07AD3" w:rsidP="000C7936">
            <w:pPr>
              <w:jc w:val="center"/>
              <w:rPr>
                <w:sz w:val="22"/>
                <w:szCs w:val="22"/>
              </w:rPr>
            </w:pPr>
          </w:p>
        </w:tc>
      </w:tr>
      <w:tr w:rsidR="00B07AD3" w:rsidRPr="00953054" w14:paraId="276F469A" w14:textId="77777777" w:rsidTr="002122A0">
        <w:trPr>
          <w:trHeight w:val="438"/>
        </w:trPr>
        <w:tc>
          <w:tcPr>
            <w:tcW w:w="3542" w:type="pct"/>
            <w:shd w:val="clear" w:color="auto" w:fill="auto"/>
            <w:vAlign w:val="bottom"/>
          </w:tcPr>
          <w:p w14:paraId="1BF62CD6" w14:textId="77777777" w:rsidR="00B07AD3" w:rsidRPr="00953054" w:rsidRDefault="00B07AD3" w:rsidP="002122A0">
            <w:pPr>
              <w:spacing w:line="276" w:lineRule="auto"/>
              <w:jc w:val="both"/>
              <w:rPr>
                <w:bCs/>
                <w:sz w:val="22"/>
                <w:szCs w:val="22"/>
              </w:rPr>
            </w:pPr>
            <w:r w:rsidRPr="00953054">
              <w:rPr>
                <w:bCs/>
                <w:sz w:val="22"/>
                <w:szCs w:val="22"/>
              </w:rPr>
              <w:t>Insurance Reimbursements</w:t>
            </w:r>
          </w:p>
        </w:tc>
        <w:tc>
          <w:tcPr>
            <w:tcW w:w="1458" w:type="pct"/>
            <w:shd w:val="clear" w:color="auto" w:fill="auto"/>
            <w:vAlign w:val="center"/>
          </w:tcPr>
          <w:p w14:paraId="4E22C869" w14:textId="77777777" w:rsidR="00B07AD3" w:rsidRPr="00953054" w:rsidRDefault="00B07AD3" w:rsidP="000C7936">
            <w:pPr>
              <w:jc w:val="center"/>
              <w:rPr>
                <w:sz w:val="22"/>
                <w:szCs w:val="22"/>
              </w:rPr>
            </w:pPr>
            <w:r w:rsidRPr="00953054">
              <w:rPr>
                <w:sz w:val="22"/>
                <w:szCs w:val="22"/>
              </w:rPr>
              <w:t>xxx</w:t>
            </w:r>
          </w:p>
        </w:tc>
      </w:tr>
      <w:tr w:rsidR="00B07AD3" w:rsidRPr="00953054" w14:paraId="65C258D7" w14:textId="77777777" w:rsidTr="002122A0">
        <w:trPr>
          <w:trHeight w:val="438"/>
        </w:trPr>
        <w:tc>
          <w:tcPr>
            <w:tcW w:w="3542" w:type="pct"/>
            <w:shd w:val="clear" w:color="auto" w:fill="auto"/>
            <w:vAlign w:val="bottom"/>
          </w:tcPr>
          <w:p w14:paraId="72F44F58" w14:textId="77777777" w:rsidR="00B07AD3" w:rsidRPr="00953054" w:rsidRDefault="00B07AD3" w:rsidP="002122A0">
            <w:pPr>
              <w:spacing w:line="276" w:lineRule="auto"/>
              <w:jc w:val="both"/>
              <w:rPr>
                <w:bCs/>
                <w:sz w:val="22"/>
                <w:szCs w:val="22"/>
              </w:rPr>
            </w:pPr>
            <w:r w:rsidRPr="00953054">
              <w:rPr>
                <w:bCs/>
                <w:sz w:val="22"/>
                <w:szCs w:val="22"/>
              </w:rPr>
              <w:t>Assets Arising from Determination Of Court Cases</w:t>
            </w:r>
          </w:p>
        </w:tc>
        <w:tc>
          <w:tcPr>
            <w:tcW w:w="1458" w:type="pct"/>
            <w:shd w:val="clear" w:color="auto" w:fill="auto"/>
            <w:vAlign w:val="center"/>
          </w:tcPr>
          <w:p w14:paraId="2194D529" w14:textId="77777777" w:rsidR="00B07AD3" w:rsidRPr="00953054" w:rsidRDefault="00B07AD3" w:rsidP="000C7936">
            <w:pPr>
              <w:jc w:val="center"/>
              <w:rPr>
                <w:sz w:val="22"/>
                <w:szCs w:val="22"/>
              </w:rPr>
            </w:pPr>
            <w:r w:rsidRPr="00953054">
              <w:rPr>
                <w:sz w:val="22"/>
                <w:szCs w:val="22"/>
              </w:rPr>
              <w:t>xxx</w:t>
            </w:r>
          </w:p>
        </w:tc>
      </w:tr>
      <w:tr w:rsidR="00B07AD3" w:rsidRPr="00953054" w14:paraId="364B27B1" w14:textId="77777777" w:rsidTr="002122A0">
        <w:trPr>
          <w:trHeight w:val="438"/>
        </w:trPr>
        <w:tc>
          <w:tcPr>
            <w:tcW w:w="3542" w:type="pct"/>
            <w:shd w:val="clear" w:color="auto" w:fill="auto"/>
            <w:vAlign w:val="bottom"/>
          </w:tcPr>
          <w:p w14:paraId="6BD70CDD" w14:textId="77777777" w:rsidR="00B07AD3" w:rsidRPr="00953054" w:rsidRDefault="00B07AD3" w:rsidP="002122A0">
            <w:pPr>
              <w:spacing w:line="276" w:lineRule="auto"/>
              <w:jc w:val="both"/>
              <w:rPr>
                <w:bCs/>
                <w:sz w:val="22"/>
                <w:szCs w:val="22"/>
              </w:rPr>
            </w:pPr>
            <w:r w:rsidRPr="00953054">
              <w:rPr>
                <w:bCs/>
                <w:sz w:val="22"/>
                <w:szCs w:val="22"/>
              </w:rPr>
              <w:t>Reimbursable Indemnities and Guarantees</w:t>
            </w:r>
          </w:p>
        </w:tc>
        <w:tc>
          <w:tcPr>
            <w:tcW w:w="1458" w:type="pct"/>
            <w:shd w:val="clear" w:color="auto" w:fill="auto"/>
            <w:vAlign w:val="center"/>
          </w:tcPr>
          <w:p w14:paraId="3415758B" w14:textId="77777777" w:rsidR="00B07AD3" w:rsidRPr="00953054" w:rsidRDefault="00B07AD3" w:rsidP="000C7936">
            <w:pPr>
              <w:jc w:val="center"/>
              <w:rPr>
                <w:sz w:val="22"/>
                <w:szCs w:val="22"/>
              </w:rPr>
            </w:pPr>
            <w:r w:rsidRPr="00953054">
              <w:rPr>
                <w:sz w:val="22"/>
                <w:szCs w:val="22"/>
              </w:rPr>
              <w:t>xxx</w:t>
            </w:r>
          </w:p>
        </w:tc>
      </w:tr>
      <w:tr w:rsidR="00B07AD3" w:rsidRPr="00953054" w14:paraId="5E1A63AC" w14:textId="77777777" w:rsidTr="002122A0">
        <w:trPr>
          <w:trHeight w:val="438"/>
        </w:trPr>
        <w:tc>
          <w:tcPr>
            <w:tcW w:w="3542" w:type="pct"/>
            <w:shd w:val="clear" w:color="auto" w:fill="auto"/>
            <w:vAlign w:val="bottom"/>
          </w:tcPr>
          <w:p w14:paraId="7C3E951A" w14:textId="77777777" w:rsidR="00B07AD3" w:rsidRPr="00953054" w:rsidRDefault="00B07AD3" w:rsidP="002122A0">
            <w:pPr>
              <w:spacing w:line="276" w:lineRule="auto"/>
              <w:jc w:val="both"/>
              <w:rPr>
                <w:bCs/>
                <w:sz w:val="22"/>
                <w:szCs w:val="22"/>
              </w:rPr>
            </w:pPr>
            <w:r w:rsidRPr="00953054">
              <w:rPr>
                <w:bCs/>
                <w:sz w:val="22"/>
                <w:szCs w:val="22"/>
              </w:rPr>
              <w:t>Receivables From Other Government Entities</w:t>
            </w:r>
          </w:p>
        </w:tc>
        <w:tc>
          <w:tcPr>
            <w:tcW w:w="1458" w:type="pct"/>
            <w:shd w:val="clear" w:color="auto" w:fill="auto"/>
            <w:vAlign w:val="center"/>
          </w:tcPr>
          <w:p w14:paraId="07EB048E" w14:textId="77777777" w:rsidR="00B07AD3" w:rsidRPr="00953054" w:rsidRDefault="00B07AD3" w:rsidP="000C7936">
            <w:pPr>
              <w:jc w:val="center"/>
              <w:rPr>
                <w:sz w:val="22"/>
                <w:szCs w:val="22"/>
              </w:rPr>
            </w:pPr>
            <w:r w:rsidRPr="00953054">
              <w:rPr>
                <w:sz w:val="22"/>
                <w:szCs w:val="22"/>
              </w:rPr>
              <w:t>xxx</w:t>
            </w:r>
          </w:p>
        </w:tc>
      </w:tr>
      <w:tr w:rsidR="00B07AD3" w:rsidRPr="00953054" w14:paraId="28564818" w14:textId="77777777" w:rsidTr="002122A0">
        <w:trPr>
          <w:trHeight w:val="438"/>
        </w:trPr>
        <w:tc>
          <w:tcPr>
            <w:tcW w:w="3542" w:type="pct"/>
            <w:shd w:val="clear" w:color="auto" w:fill="auto"/>
            <w:vAlign w:val="bottom"/>
          </w:tcPr>
          <w:p w14:paraId="356E9E25" w14:textId="77777777" w:rsidR="00B07AD3" w:rsidRPr="00953054" w:rsidRDefault="00B07AD3" w:rsidP="002122A0">
            <w:pPr>
              <w:spacing w:line="276" w:lineRule="auto"/>
              <w:jc w:val="both"/>
              <w:rPr>
                <w:bCs/>
                <w:sz w:val="22"/>
                <w:szCs w:val="22"/>
              </w:rPr>
            </w:pPr>
            <w:r w:rsidRPr="00953054">
              <w:rPr>
                <w:bCs/>
                <w:sz w:val="22"/>
                <w:szCs w:val="22"/>
              </w:rPr>
              <w:t>Others (Specify)</w:t>
            </w:r>
          </w:p>
        </w:tc>
        <w:tc>
          <w:tcPr>
            <w:tcW w:w="1458" w:type="pct"/>
            <w:shd w:val="clear" w:color="auto" w:fill="auto"/>
            <w:vAlign w:val="center"/>
          </w:tcPr>
          <w:p w14:paraId="6FB5B10E" w14:textId="77777777" w:rsidR="00B07AD3" w:rsidRPr="00953054" w:rsidRDefault="00B07AD3" w:rsidP="000C7936">
            <w:pPr>
              <w:jc w:val="center"/>
              <w:rPr>
                <w:sz w:val="22"/>
                <w:szCs w:val="22"/>
              </w:rPr>
            </w:pPr>
            <w:r w:rsidRPr="00953054">
              <w:rPr>
                <w:sz w:val="22"/>
                <w:szCs w:val="22"/>
              </w:rPr>
              <w:t>xxx</w:t>
            </w:r>
          </w:p>
        </w:tc>
      </w:tr>
      <w:tr w:rsidR="00B07AD3" w:rsidRPr="00953054" w14:paraId="35A2C955" w14:textId="77777777" w:rsidTr="002122A0">
        <w:trPr>
          <w:trHeight w:val="438"/>
        </w:trPr>
        <w:tc>
          <w:tcPr>
            <w:tcW w:w="3542" w:type="pct"/>
            <w:shd w:val="clear" w:color="auto" w:fill="auto"/>
            <w:vAlign w:val="bottom"/>
          </w:tcPr>
          <w:p w14:paraId="11188AAD" w14:textId="77777777" w:rsidR="00B07AD3" w:rsidRPr="00953054" w:rsidRDefault="00B07AD3" w:rsidP="002122A0">
            <w:pPr>
              <w:spacing w:line="276" w:lineRule="auto"/>
              <w:jc w:val="both"/>
              <w:rPr>
                <w:b/>
                <w:sz w:val="22"/>
                <w:szCs w:val="22"/>
              </w:rPr>
            </w:pPr>
            <w:r w:rsidRPr="00953054">
              <w:rPr>
                <w:b/>
                <w:sz w:val="22"/>
                <w:szCs w:val="22"/>
              </w:rPr>
              <w:t>Total</w:t>
            </w:r>
          </w:p>
        </w:tc>
        <w:tc>
          <w:tcPr>
            <w:tcW w:w="1458" w:type="pct"/>
            <w:shd w:val="clear" w:color="auto" w:fill="auto"/>
            <w:vAlign w:val="center"/>
          </w:tcPr>
          <w:p w14:paraId="758CCD09" w14:textId="77777777" w:rsidR="00B07AD3" w:rsidRPr="00953054" w:rsidRDefault="00B07AD3" w:rsidP="000C7936">
            <w:pPr>
              <w:jc w:val="center"/>
              <w:rPr>
                <w:sz w:val="22"/>
                <w:szCs w:val="22"/>
              </w:rPr>
            </w:pPr>
            <w:r w:rsidRPr="00953054">
              <w:rPr>
                <w:sz w:val="22"/>
                <w:szCs w:val="22"/>
              </w:rPr>
              <w:t>xxx</w:t>
            </w:r>
          </w:p>
        </w:tc>
      </w:tr>
    </w:tbl>
    <w:p w14:paraId="41128D7B" w14:textId="77777777" w:rsidR="00B07AD3" w:rsidRPr="00953054" w:rsidRDefault="00B07AD3" w:rsidP="00B07AD3">
      <w:pPr>
        <w:autoSpaceDE/>
        <w:autoSpaceDN/>
        <w:spacing w:line="360" w:lineRule="auto"/>
        <w:jc w:val="both"/>
        <w:rPr>
          <w:bCs/>
          <w:i/>
          <w:sz w:val="22"/>
          <w:szCs w:val="22"/>
          <w:lang w:eastAsia="en-GB"/>
        </w:rPr>
      </w:pPr>
      <w:r w:rsidRPr="00953054">
        <w:rPr>
          <w:bCs/>
          <w:i/>
          <w:sz w:val="22"/>
          <w:szCs w:val="22"/>
          <w:lang w:eastAsia="en-GB"/>
        </w:rPr>
        <w:t>(Give details)</w:t>
      </w:r>
    </w:p>
    <w:p w14:paraId="7FCA8C15" w14:textId="77777777" w:rsidR="00B07AD3" w:rsidRPr="00953054" w:rsidRDefault="00B07AD3" w:rsidP="00B07AD3">
      <w:pPr>
        <w:autoSpaceDE/>
        <w:autoSpaceDN/>
        <w:jc w:val="both"/>
        <w:rPr>
          <w:bCs/>
          <w:i/>
          <w:sz w:val="22"/>
          <w:szCs w:val="22"/>
          <w:lang w:eastAsia="en-GB"/>
        </w:rPr>
      </w:pPr>
      <w:r w:rsidRPr="00953054">
        <w:rPr>
          <w:bCs/>
          <w:i/>
          <w:sz w:val="22"/>
          <w:szCs w:val="22"/>
          <w:lang w:eastAsia="en-GB"/>
        </w:rPr>
        <w:br w:type="page"/>
      </w:r>
    </w:p>
    <w:p w14:paraId="186D111F" w14:textId="77777777" w:rsidR="00B07AD3" w:rsidRPr="00953054" w:rsidRDefault="00B07AD3" w:rsidP="00B07AD3">
      <w:pPr>
        <w:autoSpaceDE/>
        <w:autoSpaceDN/>
        <w:spacing w:line="360" w:lineRule="auto"/>
        <w:jc w:val="both"/>
        <w:rPr>
          <w:b/>
          <w:iCs/>
          <w:sz w:val="22"/>
          <w:szCs w:val="22"/>
          <w:u w:val="single"/>
          <w:lang w:eastAsia="en-GB"/>
        </w:rPr>
      </w:pPr>
      <w:r w:rsidRPr="00953054">
        <w:rPr>
          <w:b/>
          <w:iCs/>
          <w:sz w:val="22"/>
          <w:szCs w:val="22"/>
          <w:u w:val="single"/>
          <w:lang w:eastAsia="en-GB"/>
        </w:rPr>
        <w:lastRenderedPageBreak/>
        <w:t>Contingent Liabilities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397"/>
        <w:gridCol w:w="2633"/>
      </w:tblGrid>
      <w:tr w:rsidR="00B07AD3" w:rsidRPr="00953054" w14:paraId="07620005" w14:textId="77777777" w:rsidTr="002122A0">
        <w:trPr>
          <w:trHeight w:val="432"/>
        </w:trPr>
        <w:tc>
          <w:tcPr>
            <w:tcW w:w="3542" w:type="pct"/>
            <w:shd w:val="clear" w:color="auto" w:fill="0070C0"/>
          </w:tcPr>
          <w:p w14:paraId="2B367FBF" w14:textId="77777777" w:rsidR="00B07AD3" w:rsidRPr="00953054" w:rsidRDefault="00B07AD3" w:rsidP="002122A0">
            <w:pPr>
              <w:spacing w:line="276" w:lineRule="auto"/>
              <w:jc w:val="both"/>
              <w:rPr>
                <w:b/>
                <w:bCs/>
                <w:sz w:val="22"/>
                <w:szCs w:val="22"/>
              </w:rPr>
            </w:pPr>
          </w:p>
        </w:tc>
        <w:tc>
          <w:tcPr>
            <w:tcW w:w="1458" w:type="pct"/>
            <w:shd w:val="clear" w:color="auto" w:fill="0070C0"/>
            <w:vAlign w:val="center"/>
          </w:tcPr>
          <w:p w14:paraId="64CF7FAD" w14:textId="77777777" w:rsidR="00B07AD3" w:rsidRPr="00953054" w:rsidRDefault="00B07AD3" w:rsidP="00034622">
            <w:pPr>
              <w:spacing w:line="276" w:lineRule="auto"/>
              <w:jc w:val="center"/>
              <w:rPr>
                <w:b/>
                <w:bCs/>
                <w:sz w:val="22"/>
                <w:szCs w:val="22"/>
              </w:rPr>
            </w:pPr>
            <w:r w:rsidRPr="00953054">
              <w:rPr>
                <w:b/>
                <w:i/>
                <w:iCs/>
                <w:sz w:val="22"/>
                <w:szCs w:val="22"/>
                <w:lang w:val="en-US"/>
              </w:rPr>
              <w:t>Insert Current FY</w:t>
            </w:r>
          </w:p>
        </w:tc>
      </w:tr>
      <w:tr w:rsidR="00B07AD3" w:rsidRPr="00953054" w14:paraId="2C8DA877" w14:textId="77777777" w:rsidTr="002122A0">
        <w:trPr>
          <w:trHeight w:val="432"/>
        </w:trPr>
        <w:tc>
          <w:tcPr>
            <w:tcW w:w="3542" w:type="pct"/>
            <w:shd w:val="clear" w:color="auto" w:fill="0070C0"/>
          </w:tcPr>
          <w:p w14:paraId="55A77012" w14:textId="77777777" w:rsidR="00B07AD3" w:rsidRPr="00953054" w:rsidRDefault="00B07AD3" w:rsidP="002122A0">
            <w:pPr>
              <w:spacing w:line="276" w:lineRule="auto"/>
              <w:jc w:val="both"/>
              <w:rPr>
                <w:b/>
                <w:bCs/>
                <w:sz w:val="22"/>
                <w:szCs w:val="22"/>
              </w:rPr>
            </w:pPr>
          </w:p>
        </w:tc>
        <w:tc>
          <w:tcPr>
            <w:tcW w:w="1458" w:type="pct"/>
            <w:shd w:val="clear" w:color="auto" w:fill="0070C0"/>
            <w:vAlign w:val="bottom"/>
          </w:tcPr>
          <w:p w14:paraId="13833B7B" w14:textId="77777777" w:rsidR="00B07AD3" w:rsidRPr="00953054" w:rsidRDefault="00B07AD3" w:rsidP="00034622">
            <w:pPr>
              <w:spacing w:line="276" w:lineRule="auto"/>
              <w:jc w:val="center"/>
              <w:rPr>
                <w:b/>
                <w:sz w:val="22"/>
                <w:szCs w:val="22"/>
              </w:rPr>
            </w:pPr>
            <w:r w:rsidRPr="00953054">
              <w:rPr>
                <w:b/>
                <w:sz w:val="22"/>
                <w:szCs w:val="22"/>
              </w:rPr>
              <w:t>Kshs</w:t>
            </w:r>
          </w:p>
        </w:tc>
      </w:tr>
      <w:tr w:rsidR="00B07AD3" w:rsidRPr="00953054" w14:paraId="60D98876" w14:textId="77777777" w:rsidTr="002122A0">
        <w:trPr>
          <w:trHeight w:val="432"/>
        </w:trPr>
        <w:tc>
          <w:tcPr>
            <w:tcW w:w="3542" w:type="pct"/>
            <w:shd w:val="clear" w:color="auto" w:fill="auto"/>
            <w:vAlign w:val="bottom"/>
          </w:tcPr>
          <w:p w14:paraId="51849B58" w14:textId="77777777" w:rsidR="00B07AD3" w:rsidRPr="00953054" w:rsidRDefault="00B07AD3" w:rsidP="002122A0">
            <w:pPr>
              <w:spacing w:line="276" w:lineRule="auto"/>
              <w:jc w:val="both"/>
              <w:rPr>
                <w:bCs/>
                <w:sz w:val="22"/>
                <w:szCs w:val="22"/>
              </w:rPr>
            </w:pPr>
            <w:r w:rsidRPr="00953054">
              <w:rPr>
                <w:b/>
                <w:bCs/>
                <w:sz w:val="22"/>
                <w:szCs w:val="22"/>
              </w:rPr>
              <w:t>Contingent Liabilities</w:t>
            </w:r>
          </w:p>
        </w:tc>
        <w:tc>
          <w:tcPr>
            <w:tcW w:w="1458" w:type="pct"/>
            <w:shd w:val="clear" w:color="auto" w:fill="auto"/>
            <w:vAlign w:val="bottom"/>
          </w:tcPr>
          <w:p w14:paraId="67486F0F" w14:textId="77777777" w:rsidR="00B07AD3" w:rsidRPr="00953054" w:rsidRDefault="00B07AD3" w:rsidP="00034622">
            <w:pPr>
              <w:spacing w:line="276" w:lineRule="auto"/>
              <w:jc w:val="center"/>
              <w:rPr>
                <w:sz w:val="22"/>
                <w:szCs w:val="22"/>
              </w:rPr>
            </w:pPr>
            <w:r w:rsidRPr="00953054">
              <w:rPr>
                <w:sz w:val="22"/>
                <w:szCs w:val="22"/>
              </w:rPr>
              <w:t>xxx</w:t>
            </w:r>
          </w:p>
        </w:tc>
      </w:tr>
      <w:tr w:rsidR="00B07AD3" w:rsidRPr="00953054" w14:paraId="2819F54A" w14:textId="77777777" w:rsidTr="002122A0">
        <w:trPr>
          <w:trHeight w:val="432"/>
        </w:trPr>
        <w:tc>
          <w:tcPr>
            <w:tcW w:w="3542" w:type="pct"/>
            <w:shd w:val="clear" w:color="auto" w:fill="auto"/>
            <w:vAlign w:val="bottom"/>
          </w:tcPr>
          <w:p w14:paraId="1454F3EE" w14:textId="0D958FD0" w:rsidR="00B07AD3" w:rsidRPr="00953054" w:rsidRDefault="00B07AD3" w:rsidP="002122A0">
            <w:pPr>
              <w:spacing w:line="276" w:lineRule="auto"/>
              <w:jc w:val="both"/>
              <w:rPr>
                <w:sz w:val="22"/>
                <w:szCs w:val="22"/>
              </w:rPr>
            </w:pPr>
            <w:r w:rsidRPr="00953054">
              <w:rPr>
                <w:bCs/>
                <w:sz w:val="22"/>
                <w:szCs w:val="22"/>
              </w:rPr>
              <w:t xml:space="preserve">Court Case xx against the </w:t>
            </w:r>
            <w:r w:rsidR="10B618D5" w:rsidRPr="3605215E">
              <w:rPr>
                <w:sz w:val="22"/>
                <w:szCs w:val="22"/>
              </w:rPr>
              <w:t>County</w:t>
            </w:r>
          </w:p>
        </w:tc>
        <w:tc>
          <w:tcPr>
            <w:tcW w:w="1458" w:type="pct"/>
            <w:shd w:val="clear" w:color="auto" w:fill="auto"/>
            <w:vAlign w:val="bottom"/>
          </w:tcPr>
          <w:p w14:paraId="1A1EBBDE" w14:textId="77777777" w:rsidR="00B07AD3" w:rsidRPr="00953054" w:rsidRDefault="00B07AD3" w:rsidP="00034622">
            <w:pPr>
              <w:spacing w:line="276" w:lineRule="auto"/>
              <w:jc w:val="center"/>
              <w:rPr>
                <w:sz w:val="22"/>
                <w:szCs w:val="22"/>
              </w:rPr>
            </w:pPr>
            <w:r w:rsidRPr="00953054">
              <w:rPr>
                <w:sz w:val="22"/>
                <w:szCs w:val="22"/>
              </w:rPr>
              <w:t>xxx</w:t>
            </w:r>
          </w:p>
        </w:tc>
      </w:tr>
      <w:tr w:rsidR="00B07AD3" w:rsidRPr="00953054" w14:paraId="49F6F58C" w14:textId="77777777" w:rsidTr="002122A0">
        <w:trPr>
          <w:trHeight w:val="432"/>
        </w:trPr>
        <w:tc>
          <w:tcPr>
            <w:tcW w:w="3542" w:type="pct"/>
            <w:shd w:val="clear" w:color="auto" w:fill="auto"/>
            <w:vAlign w:val="bottom"/>
          </w:tcPr>
          <w:p w14:paraId="06E3CFDC" w14:textId="77777777" w:rsidR="00B07AD3" w:rsidRPr="00953054" w:rsidRDefault="00B07AD3" w:rsidP="002122A0">
            <w:pPr>
              <w:spacing w:line="276" w:lineRule="auto"/>
              <w:jc w:val="both"/>
              <w:rPr>
                <w:b/>
                <w:bCs/>
                <w:sz w:val="22"/>
                <w:szCs w:val="22"/>
              </w:rPr>
            </w:pPr>
            <w:r w:rsidRPr="00953054">
              <w:rPr>
                <w:bCs/>
                <w:sz w:val="22"/>
                <w:szCs w:val="22"/>
              </w:rPr>
              <w:t>Bank Guarantees in Favour of Subsidiary</w:t>
            </w:r>
          </w:p>
        </w:tc>
        <w:tc>
          <w:tcPr>
            <w:tcW w:w="1458" w:type="pct"/>
            <w:shd w:val="clear" w:color="auto" w:fill="auto"/>
            <w:vAlign w:val="bottom"/>
          </w:tcPr>
          <w:p w14:paraId="6CA9D255" w14:textId="77777777" w:rsidR="00B07AD3" w:rsidRPr="00953054" w:rsidRDefault="00B07AD3" w:rsidP="00034622">
            <w:pPr>
              <w:spacing w:line="276" w:lineRule="auto"/>
              <w:jc w:val="center"/>
              <w:rPr>
                <w:sz w:val="22"/>
                <w:szCs w:val="22"/>
              </w:rPr>
            </w:pPr>
            <w:r w:rsidRPr="00953054">
              <w:rPr>
                <w:sz w:val="22"/>
                <w:szCs w:val="22"/>
              </w:rPr>
              <w:t>xxx</w:t>
            </w:r>
          </w:p>
        </w:tc>
      </w:tr>
      <w:tr w:rsidR="00B07AD3" w:rsidRPr="00953054" w14:paraId="025CE175" w14:textId="77777777" w:rsidTr="002122A0">
        <w:trPr>
          <w:trHeight w:val="432"/>
        </w:trPr>
        <w:tc>
          <w:tcPr>
            <w:tcW w:w="3542" w:type="pct"/>
            <w:shd w:val="clear" w:color="auto" w:fill="auto"/>
            <w:vAlign w:val="bottom"/>
          </w:tcPr>
          <w:p w14:paraId="2236E0A4" w14:textId="77777777" w:rsidR="00B07AD3" w:rsidRPr="00953054" w:rsidRDefault="00B07AD3" w:rsidP="002122A0">
            <w:pPr>
              <w:spacing w:line="276" w:lineRule="auto"/>
              <w:jc w:val="both"/>
              <w:rPr>
                <w:bCs/>
                <w:sz w:val="22"/>
                <w:szCs w:val="22"/>
              </w:rPr>
            </w:pPr>
            <w:r w:rsidRPr="00953054">
              <w:rPr>
                <w:bCs/>
                <w:sz w:val="22"/>
                <w:szCs w:val="22"/>
              </w:rPr>
              <w:t>Contingent Liabilities arising from Contracts Including PPPs</w:t>
            </w:r>
          </w:p>
        </w:tc>
        <w:tc>
          <w:tcPr>
            <w:tcW w:w="1458" w:type="pct"/>
            <w:shd w:val="clear" w:color="auto" w:fill="auto"/>
            <w:vAlign w:val="bottom"/>
          </w:tcPr>
          <w:p w14:paraId="2E54B2D2" w14:textId="77777777" w:rsidR="00B07AD3" w:rsidRPr="00953054" w:rsidRDefault="00B07AD3" w:rsidP="00034622">
            <w:pPr>
              <w:spacing w:line="276" w:lineRule="auto"/>
              <w:jc w:val="center"/>
              <w:rPr>
                <w:sz w:val="22"/>
                <w:szCs w:val="22"/>
              </w:rPr>
            </w:pPr>
            <w:r w:rsidRPr="00953054">
              <w:rPr>
                <w:sz w:val="22"/>
                <w:szCs w:val="22"/>
              </w:rPr>
              <w:t>xxx</w:t>
            </w:r>
          </w:p>
        </w:tc>
      </w:tr>
      <w:tr w:rsidR="00B07AD3" w:rsidRPr="00953054" w14:paraId="4C0B7F10" w14:textId="77777777" w:rsidTr="002122A0">
        <w:trPr>
          <w:trHeight w:val="432"/>
        </w:trPr>
        <w:tc>
          <w:tcPr>
            <w:tcW w:w="3542" w:type="pct"/>
            <w:shd w:val="clear" w:color="auto" w:fill="auto"/>
            <w:vAlign w:val="bottom"/>
          </w:tcPr>
          <w:p w14:paraId="4041FDB3" w14:textId="77777777" w:rsidR="00B07AD3" w:rsidRPr="00953054" w:rsidRDefault="00B07AD3" w:rsidP="002122A0">
            <w:pPr>
              <w:spacing w:line="276" w:lineRule="auto"/>
              <w:jc w:val="both"/>
              <w:rPr>
                <w:bCs/>
                <w:sz w:val="22"/>
                <w:szCs w:val="22"/>
              </w:rPr>
            </w:pPr>
            <w:r w:rsidRPr="00953054">
              <w:rPr>
                <w:bCs/>
                <w:sz w:val="22"/>
                <w:szCs w:val="22"/>
              </w:rPr>
              <w:t>Others (Specify)</w:t>
            </w:r>
          </w:p>
        </w:tc>
        <w:tc>
          <w:tcPr>
            <w:tcW w:w="1458" w:type="pct"/>
            <w:shd w:val="clear" w:color="auto" w:fill="auto"/>
            <w:vAlign w:val="bottom"/>
          </w:tcPr>
          <w:p w14:paraId="3EAE9EB6" w14:textId="77777777" w:rsidR="00B07AD3" w:rsidRPr="00953054" w:rsidRDefault="00B07AD3" w:rsidP="00034622">
            <w:pPr>
              <w:spacing w:line="276" w:lineRule="auto"/>
              <w:jc w:val="center"/>
              <w:rPr>
                <w:sz w:val="22"/>
                <w:szCs w:val="22"/>
              </w:rPr>
            </w:pPr>
            <w:r w:rsidRPr="00953054">
              <w:rPr>
                <w:sz w:val="22"/>
                <w:szCs w:val="22"/>
              </w:rPr>
              <w:t>xxx</w:t>
            </w:r>
          </w:p>
        </w:tc>
      </w:tr>
      <w:tr w:rsidR="00B07AD3" w:rsidRPr="00953054" w14:paraId="08906ECF" w14:textId="77777777" w:rsidTr="002122A0">
        <w:trPr>
          <w:trHeight w:val="432"/>
        </w:trPr>
        <w:tc>
          <w:tcPr>
            <w:tcW w:w="3542" w:type="pct"/>
            <w:shd w:val="clear" w:color="auto" w:fill="auto"/>
            <w:vAlign w:val="bottom"/>
          </w:tcPr>
          <w:p w14:paraId="70166592" w14:textId="77777777" w:rsidR="00B07AD3" w:rsidRPr="00953054" w:rsidRDefault="00B07AD3" w:rsidP="002122A0">
            <w:pPr>
              <w:spacing w:line="276" w:lineRule="auto"/>
              <w:jc w:val="both"/>
              <w:rPr>
                <w:b/>
                <w:bCs/>
                <w:sz w:val="22"/>
                <w:szCs w:val="22"/>
              </w:rPr>
            </w:pPr>
            <w:r w:rsidRPr="00953054">
              <w:rPr>
                <w:b/>
                <w:bCs/>
                <w:sz w:val="22"/>
                <w:szCs w:val="22"/>
              </w:rPr>
              <w:t>Total</w:t>
            </w:r>
          </w:p>
        </w:tc>
        <w:tc>
          <w:tcPr>
            <w:tcW w:w="1458" w:type="pct"/>
            <w:shd w:val="clear" w:color="auto" w:fill="auto"/>
            <w:vAlign w:val="bottom"/>
          </w:tcPr>
          <w:p w14:paraId="26438D4C" w14:textId="77777777" w:rsidR="00B07AD3" w:rsidRPr="00953054" w:rsidRDefault="00B07AD3" w:rsidP="00034622">
            <w:pPr>
              <w:spacing w:line="276" w:lineRule="auto"/>
              <w:jc w:val="center"/>
              <w:rPr>
                <w:b/>
                <w:sz w:val="22"/>
                <w:szCs w:val="22"/>
              </w:rPr>
            </w:pPr>
            <w:r w:rsidRPr="00953054">
              <w:rPr>
                <w:b/>
                <w:sz w:val="22"/>
                <w:szCs w:val="22"/>
              </w:rPr>
              <w:t>xxx</w:t>
            </w:r>
          </w:p>
        </w:tc>
      </w:tr>
    </w:tbl>
    <w:p w14:paraId="27F7B8A4" w14:textId="77777777" w:rsidR="00B07AD3" w:rsidRPr="00953054" w:rsidRDefault="00B07AD3" w:rsidP="00B07AD3">
      <w:pPr>
        <w:autoSpaceDE/>
        <w:autoSpaceDN/>
        <w:spacing w:line="360" w:lineRule="auto"/>
        <w:jc w:val="both"/>
        <w:rPr>
          <w:bCs/>
          <w:i/>
          <w:sz w:val="22"/>
          <w:szCs w:val="22"/>
          <w:lang w:eastAsia="en-GB"/>
        </w:rPr>
      </w:pPr>
      <w:r w:rsidRPr="00953054">
        <w:rPr>
          <w:bCs/>
          <w:i/>
          <w:sz w:val="22"/>
          <w:szCs w:val="22"/>
          <w:lang w:eastAsia="en-GB"/>
        </w:rPr>
        <w:t>(Give details)</w:t>
      </w:r>
    </w:p>
    <w:p w14:paraId="65734351" w14:textId="77777777" w:rsidR="00B07AD3" w:rsidRPr="00953054" w:rsidRDefault="00B07AD3" w:rsidP="00B07AD3">
      <w:pPr>
        <w:autoSpaceDE/>
        <w:autoSpaceDN/>
        <w:spacing w:line="360" w:lineRule="auto"/>
        <w:jc w:val="both"/>
        <w:rPr>
          <w:b/>
          <w:sz w:val="22"/>
          <w:szCs w:val="22"/>
        </w:rPr>
      </w:pPr>
    </w:p>
    <w:p w14:paraId="11EA6F2B" w14:textId="77777777" w:rsidR="00B07AD3" w:rsidRPr="00953054" w:rsidRDefault="00B07AD3" w:rsidP="007F5B5F">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Capital Commitments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800"/>
        <w:gridCol w:w="2230"/>
      </w:tblGrid>
      <w:tr w:rsidR="00B07AD3" w:rsidRPr="00953054" w14:paraId="05A679BA" w14:textId="77777777" w:rsidTr="006776BA">
        <w:trPr>
          <w:trHeight w:val="345"/>
        </w:trPr>
        <w:tc>
          <w:tcPr>
            <w:tcW w:w="3765" w:type="pct"/>
            <w:shd w:val="clear" w:color="auto" w:fill="0070C0"/>
            <w:vAlign w:val="bottom"/>
          </w:tcPr>
          <w:p w14:paraId="69B777F2" w14:textId="77777777" w:rsidR="00B07AD3" w:rsidRPr="00953054" w:rsidRDefault="00B07AD3" w:rsidP="002122A0">
            <w:pPr>
              <w:spacing w:line="276" w:lineRule="auto"/>
              <w:jc w:val="both"/>
              <w:rPr>
                <w:b/>
                <w:bCs/>
                <w:sz w:val="22"/>
                <w:szCs w:val="22"/>
              </w:rPr>
            </w:pPr>
            <w:r w:rsidRPr="00953054">
              <w:rPr>
                <w:b/>
                <w:bCs/>
                <w:sz w:val="22"/>
                <w:szCs w:val="22"/>
              </w:rPr>
              <w:t>Capital Commitments</w:t>
            </w:r>
          </w:p>
        </w:tc>
        <w:tc>
          <w:tcPr>
            <w:tcW w:w="1235" w:type="pct"/>
            <w:shd w:val="clear" w:color="auto" w:fill="0070C0"/>
            <w:vAlign w:val="center"/>
          </w:tcPr>
          <w:p w14:paraId="3E816903" w14:textId="77777777" w:rsidR="00B07AD3" w:rsidRPr="00953054" w:rsidRDefault="00B07AD3" w:rsidP="006776BA">
            <w:pPr>
              <w:spacing w:line="276" w:lineRule="auto"/>
              <w:jc w:val="center"/>
              <w:rPr>
                <w:b/>
                <w:bCs/>
                <w:sz w:val="22"/>
                <w:szCs w:val="22"/>
              </w:rPr>
            </w:pPr>
            <w:r w:rsidRPr="00953054">
              <w:rPr>
                <w:b/>
                <w:i/>
                <w:iCs/>
                <w:sz w:val="22"/>
                <w:szCs w:val="22"/>
                <w:lang w:val="en-US"/>
              </w:rPr>
              <w:t>Insert Current FY</w:t>
            </w:r>
          </w:p>
        </w:tc>
      </w:tr>
      <w:tr w:rsidR="00B07AD3" w:rsidRPr="00953054" w14:paraId="6199FA56" w14:textId="77777777" w:rsidTr="006776BA">
        <w:trPr>
          <w:trHeight w:val="345"/>
        </w:trPr>
        <w:tc>
          <w:tcPr>
            <w:tcW w:w="3765" w:type="pct"/>
            <w:shd w:val="clear" w:color="auto" w:fill="0070C0"/>
            <w:vAlign w:val="bottom"/>
          </w:tcPr>
          <w:p w14:paraId="5E987BAE" w14:textId="77777777" w:rsidR="00B07AD3" w:rsidRPr="00953054" w:rsidRDefault="00B07AD3" w:rsidP="002122A0">
            <w:pPr>
              <w:spacing w:line="276" w:lineRule="auto"/>
              <w:jc w:val="both"/>
              <w:rPr>
                <w:b/>
                <w:bCs/>
                <w:sz w:val="22"/>
                <w:szCs w:val="22"/>
              </w:rPr>
            </w:pPr>
          </w:p>
        </w:tc>
        <w:tc>
          <w:tcPr>
            <w:tcW w:w="1235" w:type="pct"/>
            <w:shd w:val="clear" w:color="auto" w:fill="0070C0"/>
            <w:vAlign w:val="bottom"/>
          </w:tcPr>
          <w:p w14:paraId="1ACDBB5F" w14:textId="77777777" w:rsidR="00B07AD3" w:rsidRPr="00953054" w:rsidRDefault="00B07AD3" w:rsidP="006776BA">
            <w:pPr>
              <w:spacing w:line="276" w:lineRule="auto"/>
              <w:jc w:val="center"/>
              <w:rPr>
                <w:b/>
                <w:sz w:val="22"/>
                <w:szCs w:val="22"/>
              </w:rPr>
            </w:pPr>
            <w:r w:rsidRPr="00953054">
              <w:rPr>
                <w:b/>
                <w:sz w:val="22"/>
                <w:szCs w:val="22"/>
              </w:rPr>
              <w:t>Kshs</w:t>
            </w:r>
          </w:p>
        </w:tc>
      </w:tr>
      <w:tr w:rsidR="00431529" w:rsidRPr="00953054" w14:paraId="2B0E5755" w14:textId="77777777" w:rsidTr="006776BA">
        <w:trPr>
          <w:trHeight w:val="345"/>
        </w:trPr>
        <w:tc>
          <w:tcPr>
            <w:tcW w:w="3765" w:type="pct"/>
            <w:shd w:val="clear" w:color="auto" w:fill="auto"/>
            <w:vAlign w:val="bottom"/>
          </w:tcPr>
          <w:p w14:paraId="411E37EF" w14:textId="03248EF1" w:rsidR="00431529" w:rsidRPr="00953054" w:rsidRDefault="00431529" w:rsidP="00431529">
            <w:pPr>
              <w:spacing w:line="276" w:lineRule="auto"/>
              <w:jc w:val="both"/>
              <w:rPr>
                <w:bCs/>
                <w:sz w:val="22"/>
                <w:szCs w:val="22"/>
              </w:rPr>
            </w:pPr>
            <w:r w:rsidRPr="00953054">
              <w:rPr>
                <w:bCs/>
                <w:sz w:val="22"/>
                <w:szCs w:val="22"/>
              </w:rPr>
              <w:t>Authorised for</w:t>
            </w:r>
          </w:p>
        </w:tc>
        <w:tc>
          <w:tcPr>
            <w:tcW w:w="1235" w:type="pct"/>
            <w:shd w:val="clear" w:color="auto" w:fill="auto"/>
          </w:tcPr>
          <w:p w14:paraId="3F549614" w14:textId="30227A3F" w:rsidR="00431529" w:rsidRPr="00953054" w:rsidRDefault="00431529" w:rsidP="00431529">
            <w:pPr>
              <w:spacing w:line="276" w:lineRule="auto"/>
              <w:jc w:val="center"/>
              <w:rPr>
                <w:sz w:val="22"/>
                <w:szCs w:val="22"/>
              </w:rPr>
            </w:pPr>
            <w:r w:rsidRPr="00BF1074">
              <w:rPr>
                <w:sz w:val="22"/>
                <w:szCs w:val="22"/>
              </w:rPr>
              <w:t>xxx</w:t>
            </w:r>
          </w:p>
        </w:tc>
      </w:tr>
      <w:tr w:rsidR="00431529" w:rsidRPr="00953054" w14:paraId="7AA7F7BC" w14:textId="77777777" w:rsidTr="006776BA">
        <w:trPr>
          <w:trHeight w:val="345"/>
        </w:trPr>
        <w:tc>
          <w:tcPr>
            <w:tcW w:w="3765" w:type="pct"/>
            <w:shd w:val="clear" w:color="auto" w:fill="auto"/>
            <w:vAlign w:val="bottom"/>
          </w:tcPr>
          <w:p w14:paraId="60391817" w14:textId="2C8C57BE" w:rsidR="00431529" w:rsidRPr="00953054" w:rsidRDefault="00431529" w:rsidP="00431529">
            <w:pPr>
              <w:spacing w:line="276" w:lineRule="auto"/>
              <w:jc w:val="both"/>
              <w:rPr>
                <w:b/>
                <w:bCs/>
                <w:sz w:val="22"/>
                <w:szCs w:val="22"/>
              </w:rPr>
            </w:pPr>
            <w:r w:rsidRPr="00953054">
              <w:rPr>
                <w:bCs/>
                <w:sz w:val="22"/>
                <w:szCs w:val="22"/>
              </w:rPr>
              <w:t>Authorised and Contracted for</w:t>
            </w:r>
          </w:p>
        </w:tc>
        <w:tc>
          <w:tcPr>
            <w:tcW w:w="1235" w:type="pct"/>
            <w:shd w:val="clear" w:color="auto" w:fill="auto"/>
          </w:tcPr>
          <w:p w14:paraId="095E1DC0" w14:textId="01B2B32D" w:rsidR="00431529" w:rsidRPr="00953054" w:rsidRDefault="00431529" w:rsidP="00431529">
            <w:pPr>
              <w:spacing w:line="276" w:lineRule="auto"/>
              <w:jc w:val="center"/>
              <w:rPr>
                <w:b/>
                <w:sz w:val="22"/>
                <w:szCs w:val="22"/>
              </w:rPr>
            </w:pPr>
            <w:r w:rsidRPr="00BF1074">
              <w:rPr>
                <w:sz w:val="22"/>
                <w:szCs w:val="22"/>
              </w:rPr>
              <w:t>xxx</w:t>
            </w:r>
          </w:p>
        </w:tc>
      </w:tr>
      <w:tr w:rsidR="00431529" w:rsidRPr="00953054" w14:paraId="3D44BA59" w14:textId="77777777" w:rsidTr="003A046B">
        <w:trPr>
          <w:trHeight w:val="345"/>
        </w:trPr>
        <w:tc>
          <w:tcPr>
            <w:tcW w:w="3765" w:type="pct"/>
            <w:shd w:val="clear" w:color="auto" w:fill="auto"/>
            <w:vAlign w:val="bottom"/>
          </w:tcPr>
          <w:p w14:paraId="18D7CEDA" w14:textId="1F0EE39A" w:rsidR="00431529" w:rsidRPr="00953054" w:rsidRDefault="00431529" w:rsidP="00431529">
            <w:pPr>
              <w:spacing w:line="276" w:lineRule="auto"/>
              <w:jc w:val="both"/>
              <w:rPr>
                <w:b/>
                <w:bCs/>
                <w:sz w:val="22"/>
                <w:szCs w:val="22"/>
              </w:rPr>
            </w:pPr>
            <w:r w:rsidRPr="00953054">
              <w:rPr>
                <w:b/>
                <w:bCs/>
                <w:sz w:val="22"/>
                <w:szCs w:val="22"/>
              </w:rPr>
              <w:t>Total</w:t>
            </w:r>
          </w:p>
        </w:tc>
        <w:tc>
          <w:tcPr>
            <w:tcW w:w="1235" w:type="pct"/>
            <w:shd w:val="clear" w:color="auto" w:fill="auto"/>
          </w:tcPr>
          <w:p w14:paraId="2A2735B9" w14:textId="3F907082" w:rsidR="00431529" w:rsidRPr="00953054" w:rsidRDefault="00431529" w:rsidP="00431529">
            <w:pPr>
              <w:spacing w:line="276" w:lineRule="auto"/>
              <w:jc w:val="center"/>
              <w:rPr>
                <w:b/>
                <w:sz w:val="22"/>
                <w:szCs w:val="22"/>
              </w:rPr>
            </w:pPr>
            <w:r w:rsidRPr="00BF1074">
              <w:rPr>
                <w:sz w:val="22"/>
                <w:szCs w:val="22"/>
              </w:rPr>
              <w:t>xxx</w:t>
            </w:r>
          </w:p>
        </w:tc>
      </w:tr>
    </w:tbl>
    <w:p w14:paraId="10ADAE65" w14:textId="77777777" w:rsidR="00B07AD3" w:rsidRPr="00953054" w:rsidRDefault="00B07AD3" w:rsidP="00B07AD3">
      <w:pPr>
        <w:autoSpaceDE/>
        <w:autoSpaceDN/>
        <w:spacing w:line="360" w:lineRule="auto"/>
        <w:jc w:val="both"/>
        <w:rPr>
          <w:bCs/>
          <w:i/>
          <w:sz w:val="22"/>
          <w:szCs w:val="22"/>
          <w:lang w:eastAsia="en-GB"/>
        </w:rPr>
      </w:pPr>
      <w:r w:rsidRPr="00953054">
        <w:rPr>
          <w:bCs/>
          <w:i/>
          <w:sz w:val="22"/>
          <w:szCs w:val="22"/>
          <w:lang w:eastAsia="en-GB"/>
        </w:rPr>
        <w:t>(NB: Capital commitments are commitments to be carried out in the next financial year and are disclosed in accordance with IPSAS 17. Capital commitments may be those that have been authorised by the board but at the end of the year had not been contracted or those already contracted for and ongoing)</w:t>
      </w:r>
    </w:p>
    <w:p w14:paraId="720805CC" w14:textId="77777777" w:rsidR="00B07AD3" w:rsidRPr="00953054" w:rsidRDefault="00B07AD3" w:rsidP="00B07AD3">
      <w:pPr>
        <w:autoSpaceDE/>
        <w:autoSpaceDN/>
        <w:spacing w:line="360" w:lineRule="auto"/>
        <w:jc w:val="both"/>
        <w:rPr>
          <w:b/>
          <w:sz w:val="22"/>
          <w:szCs w:val="22"/>
        </w:rPr>
      </w:pPr>
    </w:p>
    <w:p w14:paraId="38D34A49" w14:textId="77777777" w:rsidR="00B07AD3" w:rsidRPr="00953054" w:rsidRDefault="00B07AD3" w:rsidP="00A267C5">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Events after the Reporting Period</w:t>
      </w:r>
    </w:p>
    <w:p w14:paraId="1CD5B102" w14:textId="77777777" w:rsidR="00B07AD3" w:rsidRPr="00953054" w:rsidRDefault="00B07AD3" w:rsidP="00B07AD3">
      <w:pPr>
        <w:autoSpaceDE/>
        <w:autoSpaceDN/>
        <w:spacing w:line="360" w:lineRule="auto"/>
        <w:jc w:val="both"/>
        <w:rPr>
          <w:b/>
          <w:bCs/>
          <w:sz w:val="22"/>
          <w:szCs w:val="22"/>
          <w:lang w:eastAsia="en-GB"/>
        </w:rPr>
      </w:pPr>
      <w:r w:rsidRPr="00953054">
        <w:rPr>
          <w:bCs/>
          <w:sz w:val="22"/>
          <w:szCs w:val="22"/>
          <w:lang w:eastAsia="en-GB"/>
        </w:rPr>
        <w:t>There were no material adjusting and non- adjusting events after the reporting period</w:t>
      </w:r>
      <w:r w:rsidRPr="00953054">
        <w:rPr>
          <w:b/>
          <w:bCs/>
          <w:sz w:val="22"/>
          <w:szCs w:val="22"/>
          <w:lang w:eastAsia="en-GB"/>
        </w:rPr>
        <w:t>.</w:t>
      </w:r>
    </w:p>
    <w:p w14:paraId="4CF44F13" w14:textId="77777777" w:rsidR="00B07AD3" w:rsidRPr="00953054" w:rsidRDefault="00B07AD3" w:rsidP="00A267C5">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Ultimate And Holding Entity</w:t>
      </w:r>
    </w:p>
    <w:p w14:paraId="538A7254" w14:textId="5B8E5F83" w:rsidR="00B07AD3" w:rsidRPr="00953054" w:rsidRDefault="00B07AD3" w:rsidP="00B07AD3">
      <w:pPr>
        <w:autoSpaceDE/>
        <w:autoSpaceDN/>
        <w:spacing w:line="360" w:lineRule="auto"/>
        <w:jc w:val="both"/>
        <w:rPr>
          <w:bCs/>
          <w:sz w:val="22"/>
          <w:szCs w:val="22"/>
          <w:lang w:eastAsia="en-GB"/>
        </w:rPr>
      </w:pPr>
      <w:r w:rsidRPr="00953054">
        <w:rPr>
          <w:bCs/>
          <w:sz w:val="22"/>
          <w:szCs w:val="22"/>
          <w:lang w:eastAsia="en-GB"/>
        </w:rPr>
        <w:t xml:space="preserve">The </w:t>
      </w:r>
      <w:r w:rsidR="37F66C8D" w:rsidRPr="00AE2E2C">
        <w:rPr>
          <w:sz w:val="22"/>
          <w:szCs w:val="22"/>
          <w:lang w:eastAsia="en-GB"/>
        </w:rPr>
        <w:t>Count</w:t>
      </w:r>
      <w:r w:rsidRPr="00AE2E2C">
        <w:rPr>
          <w:sz w:val="22"/>
          <w:szCs w:val="22"/>
          <w:lang w:eastAsia="en-GB"/>
        </w:rPr>
        <w:t>y</w:t>
      </w:r>
      <w:r w:rsidRPr="00953054">
        <w:rPr>
          <w:bCs/>
          <w:sz w:val="22"/>
          <w:szCs w:val="22"/>
          <w:lang w:eastAsia="en-GB"/>
        </w:rPr>
        <w:t xml:space="preserve"> ultimate parent is the Government of Kenya.</w:t>
      </w:r>
    </w:p>
    <w:p w14:paraId="0150E5F9" w14:textId="77777777" w:rsidR="00B07AD3" w:rsidRPr="00953054" w:rsidRDefault="00B07AD3" w:rsidP="00A267C5">
      <w:pPr>
        <w:pStyle w:val="ListParagraph"/>
        <w:numPr>
          <w:ilvl w:val="0"/>
          <w:numId w:val="42"/>
        </w:numPr>
        <w:spacing w:line="360" w:lineRule="auto"/>
        <w:ind w:right="-20"/>
        <w:jc w:val="both"/>
        <w:rPr>
          <w:rFonts w:eastAsia="Arial"/>
          <w:b/>
          <w:bCs/>
          <w:spacing w:val="3"/>
          <w:sz w:val="22"/>
          <w:szCs w:val="22"/>
        </w:rPr>
      </w:pPr>
      <w:r w:rsidRPr="00953054">
        <w:rPr>
          <w:rFonts w:eastAsia="Arial"/>
          <w:b/>
          <w:bCs/>
          <w:spacing w:val="3"/>
          <w:sz w:val="22"/>
          <w:szCs w:val="22"/>
        </w:rPr>
        <w:t>Currency</w:t>
      </w:r>
    </w:p>
    <w:p w14:paraId="179332B0" w14:textId="77777777" w:rsidR="00B07AD3" w:rsidRPr="00953054" w:rsidRDefault="00B07AD3" w:rsidP="00B07AD3">
      <w:pPr>
        <w:autoSpaceDE/>
        <w:autoSpaceDN/>
        <w:spacing w:line="360" w:lineRule="auto"/>
        <w:jc w:val="both"/>
        <w:rPr>
          <w:bCs/>
          <w:sz w:val="22"/>
          <w:szCs w:val="22"/>
          <w:lang w:eastAsia="en-GB"/>
        </w:rPr>
      </w:pPr>
      <w:r w:rsidRPr="00953054">
        <w:rPr>
          <w:bCs/>
          <w:sz w:val="22"/>
          <w:szCs w:val="22"/>
          <w:lang w:eastAsia="en-GB"/>
        </w:rPr>
        <w:t>The financial statements are presented in Kenya Shillings (Kshs).</w:t>
      </w:r>
    </w:p>
    <w:p w14:paraId="050C4A62" w14:textId="77777777" w:rsidR="00B07AD3" w:rsidRPr="00953054" w:rsidRDefault="00B07AD3" w:rsidP="00B07AD3">
      <w:pPr>
        <w:autoSpaceDE/>
        <w:autoSpaceDN/>
        <w:spacing w:line="360" w:lineRule="auto"/>
        <w:jc w:val="both"/>
        <w:rPr>
          <w:bCs/>
          <w:sz w:val="22"/>
          <w:szCs w:val="22"/>
          <w:lang w:eastAsia="en-GB"/>
        </w:rPr>
      </w:pPr>
    </w:p>
    <w:p w14:paraId="438E324F" w14:textId="77777777" w:rsidR="00B07AD3" w:rsidRPr="00953054" w:rsidRDefault="00B07AD3" w:rsidP="00B07AD3">
      <w:pPr>
        <w:autoSpaceDE/>
        <w:autoSpaceDN/>
        <w:spacing w:line="360" w:lineRule="auto"/>
        <w:jc w:val="both"/>
        <w:rPr>
          <w:bCs/>
          <w:sz w:val="22"/>
          <w:szCs w:val="22"/>
          <w:lang w:eastAsia="en-GB"/>
        </w:rPr>
      </w:pPr>
    </w:p>
    <w:p w14:paraId="412CD255" w14:textId="77777777" w:rsidR="00B07AD3" w:rsidRPr="00953054" w:rsidRDefault="00B07AD3" w:rsidP="00B07AD3">
      <w:pPr>
        <w:autoSpaceDE/>
        <w:autoSpaceDN/>
        <w:spacing w:line="360" w:lineRule="auto"/>
        <w:jc w:val="both"/>
        <w:rPr>
          <w:bCs/>
          <w:sz w:val="22"/>
          <w:szCs w:val="22"/>
          <w:lang w:eastAsia="en-GB"/>
        </w:rPr>
      </w:pPr>
    </w:p>
    <w:p w14:paraId="6F8DF000" w14:textId="77777777" w:rsidR="00B07AD3" w:rsidRPr="00953054" w:rsidRDefault="00B07AD3" w:rsidP="00B07AD3">
      <w:pPr>
        <w:autoSpaceDE/>
        <w:autoSpaceDN/>
        <w:spacing w:line="360" w:lineRule="auto"/>
        <w:jc w:val="both"/>
        <w:rPr>
          <w:sz w:val="22"/>
          <w:szCs w:val="22"/>
        </w:rPr>
        <w:sectPr w:rsidR="00B07AD3" w:rsidRPr="00953054" w:rsidSect="00B07AD3">
          <w:pgSz w:w="11920" w:h="16840"/>
          <w:pgMar w:top="1440" w:right="1440" w:bottom="1440" w:left="1440" w:header="743" w:footer="510" w:gutter="0"/>
          <w:cols w:space="720"/>
          <w:docGrid w:linePitch="326"/>
        </w:sectPr>
      </w:pPr>
    </w:p>
    <w:p w14:paraId="333D2A22" w14:textId="77777777" w:rsidR="00B07AD3" w:rsidRPr="00953054" w:rsidRDefault="00B07AD3" w:rsidP="00B547F8">
      <w:pPr>
        <w:pStyle w:val="Heading1"/>
        <w:pageBreakBefore/>
        <w:numPr>
          <w:ilvl w:val="0"/>
          <w:numId w:val="2"/>
        </w:numPr>
        <w:tabs>
          <w:tab w:val="left" w:pos="360"/>
        </w:tabs>
        <w:spacing w:after="240"/>
        <w:jc w:val="both"/>
        <w:rPr>
          <w:sz w:val="22"/>
          <w:szCs w:val="22"/>
        </w:rPr>
      </w:pPr>
      <w:bookmarkStart w:id="112" w:name="_Toc164937771"/>
      <w:r w:rsidRPr="00953054">
        <w:rPr>
          <w:sz w:val="22"/>
          <w:szCs w:val="22"/>
        </w:rPr>
        <w:lastRenderedPageBreak/>
        <w:t xml:space="preserve"> </w:t>
      </w:r>
      <w:bookmarkStart w:id="113" w:name="_Toc172624549"/>
      <w:r w:rsidRPr="00953054">
        <w:rPr>
          <w:sz w:val="22"/>
          <w:szCs w:val="22"/>
        </w:rPr>
        <w:t>Appendix</w:t>
      </w:r>
      <w:bookmarkEnd w:id="112"/>
      <w:bookmarkEnd w:id="113"/>
      <w:r w:rsidRPr="00953054">
        <w:rPr>
          <w:sz w:val="22"/>
          <w:szCs w:val="22"/>
        </w:rPr>
        <w:t xml:space="preserve"> </w:t>
      </w:r>
    </w:p>
    <w:p w14:paraId="4C86370A" w14:textId="1C31D4B7" w:rsidR="00B07AD3" w:rsidRPr="00953054" w:rsidRDefault="00B07AD3" w:rsidP="00B07AD3">
      <w:pPr>
        <w:jc w:val="both"/>
        <w:rPr>
          <w:b/>
          <w:bCs/>
          <w:sz w:val="22"/>
          <w:szCs w:val="22"/>
        </w:rPr>
      </w:pPr>
      <w:r w:rsidRPr="00953054">
        <w:rPr>
          <w:b/>
          <w:bCs/>
          <w:sz w:val="22"/>
          <w:szCs w:val="22"/>
        </w:rPr>
        <w:t xml:space="preserve">Appendix </w:t>
      </w:r>
      <w:r w:rsidR="00B547F8">
        <w:rPr>
          <w:b/>
          <w:bCs/>
          <w:sz w:val="22"/>
          <w:szCs w:val="22"/>
        </w:rPr>
        <w:t>I</w:t>
      </w:r>
      <w:r w:rsidR="00A730AD">
        <w:rPr>
          <w:b/>
          <w:bCs/>
          <w:sz w:val="22"/>
          <w:szCs w:val="22"/>
        </w:rPr>
        <w:t xml:space="preserve"> </w:t>
      </w:r>
      <w:r w:rsidRPr="00953054">
        <w:rPr>
          <w:b/>
          <w:bCs/>
          <w:sz w:val="22"/>
          <w:szCs w:val="22"/>
        </w:rPr>
        <w:t>: Implementation Status of Auditor-General’s Recommendations</w:t>
      </w:r>
    </w:p>
    <w:p w14:paraId="53FA488F" w14:textId="77777777" w:rsidR="00B07AD3" w:rsidRPr="00953054" w:rsidRDefault="00B07AD3" w:rsidP="00B07AD3">
      <w:pPr>
        <w:spacing w:line="360" w:lineRule="auto"/>
        <w:jc w:val="both"/>
        <w:rPr>
          <w:sz w:val="22"/>
          <w:szCs w:val="22"/>
        </w:rPr>
      </w:pPr>
      <w:r w:rsidRPr="00953054">
        <w:rPr>
          <w:sz w:val="22"/>
          <w:szCs w:val="22"/>
        </w:rPr>
        <w:t xml:space="preserve">The following is the summary of issues raised by the external auditor, and management comments that were provided to the auditor. </w:t>
      </w:r>
    </w:p>
    <w:tbl>
      <w:tblPr>
        <w:tblW w:w="5000" w:type="pct"/>
        <w:tblBorders>
          <w:top w:val="single" w:sz="4" w:space="0" w:color="1F497D"/>
          <w:left w:val="single" w:sz="4" w:space="0" w:color="1F497D"/>
          <w:bottom w:val="single" w:sz="4" w:space="0" w:color="1F497D"/>
          <w:right w:val="single" w:sz="4" w:space="0" w:color="1F497D"/>
          <w:insideH w:val="single" w:sz="4" w:space="0" w:color="1F497D"/>
          <w:insideV w:val="single" w:sz="4" w:space="0" w:color="1F497D"/>
        </w:tblBorders>
        <w:tblLook w:val="04A0" w:firstRow="1" w:lastRow="0" w:firstColumn="1" w:lastColumn="0" w:noHBand="0" w:noVBand="1"/>
      </w:tblPr>
      <w:tblGrid>
        <w:gridCol w:w="2095"/>
        <w:gridCol w:w="3099"/>
        <w:gridCol w:w="3858"/>
        <w:gridCol w:w="2226"/>
        <w:gridCol w:w="2669"/>
      </w:tblGrid>
      <w:tr w:rsidR="00B07AD3" w:rsidRPr="00953054" w14:paraId="4156AF26" w14:textId="77777777" w:rsidTr="002122A0">
        <w:trPr>
          <w:trHeight w:val="340"/>
          <w:tblHeader/>
        </w:trPr>
        <w:tc>
          <w:tcPr>
            <w:tcW w:w="751" w:type="pct"/>
            <w:tcBorders>
              <w:bottom w:val="single" w:sz="4" w:space="0" w:color="auto"/>
            </w:tcBorders>
            <w:shd w:val="clear" w:color="auto" w:fill="0070C0"/>
          </w:tcPr>
          <w:p w14:paraId="43BE6C31" w14:textId="77777777" w:rsidR="00B07AD3" w:rsidRPr="00953054" w:rsidRDefault="00B07AD3" w:rsidP="002122A0">
            <w:pPr>
              <w:spacing w:line="276" w:lineRule="auto"/>
              <w:jc w:val="both"/>
              <w:rPr>
                <w:b/>
                <w:bCs/>
                <w:color w:val="000000" w:themeColor="text1"/>
                <w:sz w:val="22"/>
                <w:szCs w:val="22"/>
              </w:rPr>
            </w:pPr>
            <w:r w:rsidRPr="00953054">
              <w:rPr>
                <w:b/>
                <w:bCs/>
                <w:color w:val="000000" w:themeColor="text1"/>
                <w:sz w:val="22"/>
                <w:szCs w:val="22"/>
              </w:rPr>
              <w:t>Reference No. on the external audit Report</w:t>
            </w:r>
          </w:p>
        </w:tc>
        <w:tc>
          <w:tcPr>
            <w:tcW w:w="1111" w:type="pct"/>
            <w:tcBorders>
              <w:bottom w:val="single" w:sz="4" w:space="0" w:color="auto"/>
            </w:tcBorders>
            <w:shd w:val="clear" w:color="auto" w:fill="0070C0"/>
            <w:hideMark/>
          </w:tcPr>
          <w:p w14:paraId="7B497042" w14:textId="77777777" w:rsidR="00B07AD3" w:rsidRPr="00953054" w:rsidRDefault="00B07AD3" w:rsidP="002122A0">
            <w:pPr>
              <w:spacing w:line="276" w:lineRule="auto"/>
              <w:jc w:val="both"/>
              <w:rPr>
                <w:b/>
                <w:bCs/>
                <w:color w:val="000000" w:themeColor="text1"/>
                <w:sz w:val="22"/>
                <w:szCs w:val="22"/>
              </w:rPr>
            </w:pPr>
            <w:r w:rsidRPr="00953054">
              <w:rPr>
                <w:b/>
                <w:bCs/>
                <w:color w:val="000000" w:themeColor="text1"/>
                <w:sz w:val="22"/>
                <w:szCs w:val="22"/>
              </w:rPr>
              <w:t>Issue / Observations from Auditor</w:t>
            </w:r>
          </w:p>
        </w:tc>
        <w:tc>
          <w:tcPr>
            <w:tcW w:w="1383" w:type="pct"/>
            <w:tcBorders>
              <w:bottom w:val="single" w:sz="4" w:space="0" w:color="auto"/>
            </w:tcBorders>
            <w:shd w:val="clear" w:color="auto" w:fill="0070C0"/>
          </w:tcPr>
          <w:p w14:paraId="4B6499B9" w14:textId="77777777" w:rsidR="00B07AD3" w:rsidRPr="00953054" w:rsidRDefault="00B07AD3" w:rsidP="002122A0">
            <w:pPr>
              <w:spacing w:line="276" w:lineRule="auto"/>
              <w:ind w:right="13"/>
              <w:jc w:val="both"/>
              <w:rPr>
                <w:b/>
                <w:bCs/>
                <w:color w:val="000000" w:themeColor="text1"/>
                <w:sz w:val="22"/>
                <w:szCs w:val="22"/>
              </w:rPr>
            </w:pPr>
            <w:r w:rsidRPr="00953054">
              <w:rPr>
                <w:b/>
                <w:bCs/>
                <w:color w:val="000000" w:themeColor="text1"/>
                <w:sz w:val="22"/>
                <w:szCs w:val="22"/>
              </w:rPr>
              <w:t>Management comments</w:t>
            </w:r>
          </w:p>
        </w:tc>
        <w:tc>
          <w:tcPr>
            <w:tcW w:w="798" w:type="pct"/>
            <w:tcBorders>
              <w:bottom w:val="single" w:sz="4" w:space="0" w:color="auto"/>
            </w:tcBorders>
            <w:shd w:val="clear" w:color="auto" w:fill="0070C0"/>
            <w:hideMark/>
          </w:tcPr>
          <w:p w14:paraId="6D6A30E3" w14:textId="77777777" w:rsidR="00B07AD3" w:rsidRPr="00953054" w:rsidRDefault="00B07AD3" w:rsidP="002122A0">
            <w:pPr>
              <w:spacing w:line="276" w:lineRule="auto"/>
              <w:jc w:val="both"/>
              <w:rPr>
                <w:b/>
                <w:bCs/>
                <w:color w:val="000000" w:themeColor="text1"/>
                <w:sz w:val="22"/>
                <w:szCs w:val="22"/>
              </w:rPr>
            </w:pPr>
            <w:r w:rsidRPr="00953054">
              <w:rPr>
                <w:b/>
                <w:bCs/>
                <w:color w:val="000000" w:themeColor="text1"/>
                <w:sz w:val="22"/>
                <w:szCs w:val="22"/>
              </w:rPr>
              <w:t>Status:</w:t>
            </w:r>
          </w:p>
          <w:p w14:paraId="1DE256C6" w14:textId="77777777" w:rsidR="00B07AD3" w:rsidRPr="00953054" w:rsidRDefault="00B07AD3" w:rsidP="002122A0">
            <w:pPr>
              <w:spacing w:line="276" w:lineRule="auto"/>
              <w:jc w:val="both"/>
              <w:rPr>
                <w:b/>
                <w:bCs/>
                <w:i/>
                <w:color w:val="000000" w:themeColor="text1"/>
                <w:sz w:val="22"/>
                <w:szCs w:val="22"/>
              </w:rPr>
            </w:pPr>
            <w:r w:rsidRPr="00953054">
              <w:rPr>
                <w:b/>
                <w:bCs/>
                <w:i/>
                <w:color w:val="000000" w:themeColor="text1"/>
                <w:sz w:val="22"/>
                <w:szCs w:val="22"/>
              </w:rPr>
              <w:t>(Resolved / Not Resolved)</w:t>
            </w:r>
          </w:p>
          <w:p w14:paraId="0F27A966" w14:textId="77777777" w:rsidR="00B07AD3" w:rsidRPr="00953054" w:rsidRDefault="00B07AD3" w:rsidP="002122A0">
            <w:pPr>
              <w:spacing w:line="276" w:lineRule="auto"/>
              <w:jc w:val="both"/>
              <w:rPr>
                <w:b/>
                <w:bCs/>
                <w:color w:val="000000" w:themeColor="text1"/>
                <w:sz w:val="22"/>
                <w:szCs w:val="22"/>
              </w:rPr>
            </w:pPr>
          </w:p>
        </w:tc>
        <w:tc>
          <w:tcPr>
            <w:tcW w:w="957" w:type="pct"/>
            <w:tcBorders>
              <w:bottom w:val="single" w:sz="4" w:space="0" w:color="auto"/>
            </w:tcBorders>
            <w:shd w:val="clear" w:color="auto" w:fill="0070C0"/>
          </w:tcPr>
          <w:p w14:paraId="7F9A5BC2" w14:textId="77777777" w:rsidR="00B07AD3" w:rsidRPr="00953054" w:rsidRDefault="00B07AD3" w:rsidP="002122A0">
            <w:pPr>
              <w:spacing w:line="276" w:lineRule="auto"/>
              <w:jc w:val="both"/>
              <w:rPr>
                <w:b/>
                <w:bCs/>
                <w:color w:val="000000" w:themeColor="text1"/>
                <w:sz w:val="22"/>
                <w:szCs w:val="22"/>
              </w:rPr>
            </w:pPr>
            <w:r w:rsidRPr="00953054">
              <w:rPr>
                <w:b/>
                <w:bCs/>
                <w:color w:val="000000" w:themeColor="text1"/>
                <w:sz w:val="22"/>
                <w:szCs w:val="22"/>
              </w:rPr>
              <w:t>Timeframe:</w:t>
            </w:r>
          </w:p>
          <w:p w14:paraId="5FBF1A09" w14:textId="77777777" w:rsidR="00B07AD3" w:rsidRPr="00953054" w:rsidRDefault="00B07AD3" w:rsidP="002122A0">
            <w:pPr>
              <w:spacing w:line="276" w:lineRule="auto"/>
              <w:jc w:val="both"/>
              <w:rPr>
                <w:b/>
                <w:bCs/>
                <w:i/>
                <w:color w:val="000000" w:themeColor="text1"/>
                <w:sz w:val="22"/>
                <w:szCs w:val="22"/>
              </w:rPr>
            </w:pPr>
            <w:r w:rsidRPr="00953054">
              <w:rPr>
                <w:b/>
                <w:bCs/>
                <w:i/>
                <w:color w:val="000000" w:themeColor="text1"/>
                <w:sz w:val="22"/>
                <w:szCs w:val="22"/>
              </w:rPr>
              <w:t>(Put a date when you expect the issue to be resolved)</w:t>
            </w:r>
          </w:p>
        </w:tc>
      </w:tr>
      <w:tr w:rsidR="00B07AD3" w:rsidRPr="00953054" w14:paraId="77DB5C8B" w14:textId="77777777" w:rsidTr="002122A0">
        <w:trPr>
          <w:trHeight w:val="340"/>
        </w:trPr>
        <w:tc>
          <w:tcPr>
            <w:tcW w:w="751" w:type="pct"/>
            <w:tcBorders>
              <w:top w:val="single" w:sz="4" w:space="0" w:color="auto"/>
              <w:left w:val="single" w:sz="4" w:space="0" w:color="auto"/>
              <w:bottom w:val="single" w:sz="4" w:space="0" w:color="auto"/>
              <w:right w:val="single" w:sz="4" w:space="0" w:color="auto"/>
            </w:tcBorders>
            <w:vAlign w:val="center"/>
          </w:tcPr>
          <w:p w14:paraId="358A2384" w14:textId="77777777" w:rsidR="00B07AD3" w:rsidRPr="00953054" w:rsidRDefault="00B07AD3" w:rsidP="002122A0">
            <w:pPr>
              <w:spacing w:line="276" w:lineRule="auto"/>
              <w:jc w:val="both"/>
              <w:rPr>
                <w:color w:val="000000" w:themeColor="text1"/>
                <w:sz w:val="22"/>
                <w:szCs w:val="22"/>
              </w:rPr>
            </w:pPr>
          </w:p>
        </w:tc>
        <w:tc>
          <w:tcPr>
            <w:tcW w:w="1111"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0F814936" w14:textId="77777777" w:rsidR="00B07AD3" w:rsidRPr="00953054" w:rsidRDefault="00B07AD3" w:rsidP="002122A0">
            <w:pPr>
              <w:spacing w:line="276" w:lineRule="auto"/>
              <w:jc w:val="both"/>
              <w:rPr>
                <w:color w:val="000000" w:themeColor="text1"/>
                <w:sz w:val="22"/>
                <w:szCs w:val="22"/>
              </w:rPr>
            </w:pPr>
          </w:p>
        </w:tc>
        <w:tc>
          <w:tcPr>
            <w:tcW w:w="1383" w:type="pct"/>
            <w:tcBorders>
              <w:top w:val="single" w:sz="4" w:space="0" w:color="auto"/>
              <w:left w:val="single" w:sz="4" w:space="0" w:color="auto"/>
              <w:bottom w:val="single" w:sz="4" w:space="0" w:color="auto"/>
              <w:right w:val="single" w:sz="4" w:space="0" w:color="auto"/>
            </w:tcBorders>
            <w:vAlign w:val="center"/>
          </w:tcPr>
          <w:p w14:paraId="6DE25051" w14:textId="77777777" w:rsidR="00B07AD3" w:rsidRPr="00953054" w:rsidRDefault="00B07AD3" w:rsidP="002122A0">
            <w:pPr>
              <w:spacing w:line="276" w:lineRule="auto"/>
              <w:jc w:val="both"/>
              <w:rPr>
                <w:color w:val="000000" w:themeColor="text1"/>
                <w:sz w:val="22"/>
                <w:szCs w:val="22"/>
              </w:rPr>
            </w:pPr>
          </w:p>
        </w:tc>
        <w:tc>
          <w:tcPr>
            <w:tcW w:w="798"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1E301A01" w14:textId="77777777" w:rsidR="00B07AD3" w:rsidRPr="00953054" w:rsidRDefault="00B07AD3" w:rsidP="002122A0">
            <w:pPr>
              <w:spacing w:line="276" w:lineRule="auto"/>
              <w:jc w:val="both"/>
              <w:rPr>
                <w:color w:val="000000" w:themeColor="text1"/>
                <w:sz w:val="22"/>
                <w:szCs w:val="22"/>
              </w:rPr>
            </w:pPr>
          </w:p>
        </w:tc>
        <w:tc>
          <w:tcPr>
            <w:tcW w:w="957" w:type="pct"/>
            <w:tcBorders>
              <w:top w:val="single" w:sz="4" w:space="0" w:color="auto"/>
              <w:left w:val="single" w:sz="4" w:space="0" w:color="auto"/>
              <w:bottom w:val="single" w:sz="4" w:space="0" w:color="auto"/>
              <w:right w:val="single" w:sz="4" w:space="0" w:color="auto"/>
            </w:tcBorders>
            <w:vAlign w:val="center"/>
          </w:tcPr>
          <w:p w14:paraId="36626577" w14:textId="77777777" w:rsidR="00B07AD3" w:rsidRPr="00953054" w:rsidRDefault="00B07AD3" w:rsidP="002122A0">
            <w:pPr>
              <w:spacing w:line="276" w:lineRule="auto"/>
              <w:jc w:val="both"/>
              <w:rPr>
                <w:color w:val="000000" w:themeColor="text1"/>
                <w:sz w:val="22"/>
                <w:szCs w:val="22"/>
              </w:rPr>
            </w:pPr>
          </w:p>
        </w:tc>
      </w:tr>
      <w:tr w:rsidR="00B07AD3" w:rsidRPr="00953054" w14:paraId="4D7C79FC" w14:textId="77777777" w:rsidTr="002122A0">
        <w:trPr>
          <w:trHeight w:val="340"/>
        </w:trPr>
        <w:tc>
          <w:tcPr>
            <w:tcW w:w="751" w:type="pct"/>
            <w:tcBorders>
              <w:top w:val="single" w:sz="4" w:space="0" w:color="auto"/>
              <w:left w:val="single" w:sz="4" w:space="0" w:color="auto"/>
              <w:bottom w:val="single" w:sz="4" w:space="0" w:color="auto"/>
              <w:right w:val="single" w:sz="4" w:space="0" w:color="auto"/>
            </w:tcBorders>
            <w:vAlign w:val="center"/>
          </w:tcPr>
          <w:p w14:paraId="357A4A4A" w14:textId="77777777" w:rsidR="00B07AD3" w:rsidRPr="00953054" w:rsidRDefault="00B07AD3" w:rsidP="002122A0">
            <w:pPr>
              <w:spacing w:line="276" w:lineRule="auto"/>
              <w:jc w:val="both"/>
              <w:rPr>
                <w:color w:val="000000" w:themeColor="text1"/>
                <w:sz w:val="22"/>
                <w:szCs w:val="22"/>
              </w:rPr>
            </w:pPr>
          </w:p>
        </w:tc>
        <w:tc>
          <w:tcPr>
            <w:tcW w:w="1111"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2F80D439" w14:textId="77777777" w:rsidR="00B07AD3" w:rsidRPr="00953054" w:rsidRDefault="00B07AD3" w:rsidP="002122A0">
            <w:pPr>
              <w:spacing w:line="276" w:lineRule="auto"/>
              <w:jc w:val="both"/>
              <w:rPr>
                <w:color w:val="000000" w:themeColor="text1"/>
                <w:sz w:val="22"/>
                <w:szCs w:val="22"/>
              </w:rPr>
            </w:pPr>
          </w:p>
        </w:tc>
        <w:tc>
          <w:tcPr>
            <w:tcW w:w="1383" w:type="pct"/>
            <w:tcBorders>
              <w:top w:val="single" w:sz="4" w:space="0" w:color="auto"/>
              <w:left w:val="single" w:sz="4" w:space="0" w:color="auto"/>
              <w:bottom w:val="single" w:sz="4" w:space="0" w:color="auto"/>
              <w:right w:val="single" w:sz="4" w:space="0" w:color="auto"/>
            </w:tcBorders>
            <w:vAlign w:val="center"/>
          </w:tcPr>
          <w:p w14:paraId="7C5A524A" w14:textId="77777777" w:rsidR="00B07AD3" w:rsidRPr="00953054" w:rsidRDefault="00B07AD3" w:rsidP="002122A0">
            <w:pPr>
              <w:spacing w:line="276" w:lineRule="auto"/>
              <w:jc w:val="both"/>
              <w:rPr>
                <w:color w:val="000000" w:themeColor="text1"/>
                <w:sz w:val="22"/>
                <w:szCs w:val="22"/>
              </w:rPr>
            </w:pPr>
          </w:p>
        </w:tc>
        <w:tc>
          <w:tcPr>
            <w:tcW w:w="798"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3013DAF1" w14:textId="77777777" w:rsidR="00B07AD3" w:rsidRPr="00953054" w:rsidRDefault="00B07AD3" w:rsidP="002122A0">
            <w:pPr>
              <w:spacing w:line="276" w:lineRule="auto"/>
              <w:jc w:val="both"/>
              <w:rPr>
                <w:color w:val="000000" w:themeColor="text1"/>
                <w:sz w:val="22"/>
                <w:szCs w:val="22"/>
              </w:rPr>
            </w:pPr>
          </w:p>
        </w:tc>
        <w:tc>
          <w:tcPr>
            <w:tcW w:w="957" w:type="pct"/>
            <w:tcBorders>
              <w:top w:val="single" w:sz="4" w:space="0" w:color="auto"/>
              <w:left w:val="single" w:sz="4" w:space="0" w:color="auto"/>
              <w:bottom w:val="single" w:sz="4" w:space="0" w:color="auto"/>
              <w:right w:val="single" w:sz="4" w:space="0" w:color="auto"/>
            </w:tcBorders>
            <w:vAlign w:val="center"/>
          </w:tcPr>
          <w:p w14:paraId="04C32559" w14:textId="77777777" w:rsidR="00B07AD3" w:rsidRPr="00953054" w:rsidRDefault="00B07AD3" w:rsidP="002122A0">
            <w:pPr>
              <w:spacing w:line="276" w:lineRule="auto"/>
              <w:jc w:val="both"/>
              <w:rPr>
                <w:color w:val="000000" w:themeColor="text1"/>
                <w:sz w:val="22"/>
                <w:szCs w:val="22"/>
              </w:rPr>
            </w:pPr>
          </w:p>
        </w:tc>
      </w:tr>
      <w:tr w:rsidR="00B07AD3" w:rsidRPr="00953054" w14:paraId="5A21C0F9" w14:textId="77777777" w:rsidTr="002122A0">
        <w:trPr>
          <w:trHeight w:val="340"/>
        </w:trPr>
        <w:tc>
          <w:tcPr>
            <w:tcW w:w="751" w:type="pct"/>
            <w:tcBorders>
              <w:top w:val="single" w:sz="4" w:space="0" w:color="auto"/>
              <w:left w:val="single" w:sz="4" w:space="0" w:color="auto"/>
              <w:bottom w:val="single" w:sz="4" w:space="0" w:color="auto"/>
              <w:right w:val="single" w:sz="4" w:space="0" w:color="auto"/>
            </w:tcBorders>
            <w:vAlign w:val="center"/>
          </w:tcPr>
          <w:p w14:paraId="3B608A4B" w14:textId="77777777" w:rsidR="00B07AD3" w:rsidRPr="00953054" w:rsidRDefault="00B07AD3" w:rsidP="002122A0">
            <w:pPr>
              <w:spacing w:line="276" w:lineRule="auto"/>
              <w:jc w:val="both"/>
              <w:rPr>
                <w:color w:val="000000" w:themeColor="text1"/>
                <w:sz w:val="22"/>
                <w:szCs w:val="22"/>
              </w:rPr>
            </w:pPr>
          </w:p>
        </w:tc>
        <w:tc>
          <w:tcPr>
            <w:tcW w:w="1111"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01A63F9C" w14:textId="77777777" w:rsidR="00B07AD3" w:rsidRPr="00953054" w:rsidRDefault="00B07AD3" w:rsidP="002122A0">
            <w:pPr>
              <w:spacing w:line="276" w:lineRule="auto"/>
              <w:jc w:val="both"/>
              <w:rPr>
                <w:color w:val="000000" w:themeColor="text1"/>
                <w:sz w:val="22"/>
                <w:szCs w:val="22"/>
              </w:rPr>
            </w:pPr>
          </w:p>
        </w:tc>
        <w:tc>
          <w:tcPr>
            <w:tcW w:w="1383" w:type="pct"/>
            <w:tcBorders>
              <w:top w:val="single" w:sz="4" w:space="0" w:color="auto"/>
              <w:left w:val="single" w:sz="4" w:space="0" w:color="auto"/>
              <w:bottom w:val="single" w:sz="4" w:space="0" w:color="auto"/>
              <w:right w:val="single" w:sz="4" w:space="0" w:color="auto"/>
            </w:tcBorders>
            <w:vAlign w:val="center"/>
          </w:tcPr>
          <w:p w14:paraId="61E2E769" w14:textId="77777777" w:rsidR="00B07AD3" w:rsidRPr="00953054" w:rsidRDefault="00B07AD3" w:rsidP="002122A0">
            <w:pPr>
              <w:spacing w:line="276" w:lineRule="auto"/>
              <w:jc w:val="both"/>
              <w:rPr>
                <w:color w:val="000000" w:themeColor="text1"/>
                <w:sz w:val="22"/>
                <w:szCs w:val="22"/>
              </w:rPr>
            </w:pPr>
          </w:p>
        </w:tc>
        <w:tc>
          <w:tcPr>
            <w:tcW w:w="798" w:type="pct"/>
            <w:tcBorders>
              <w:top w:val="single" w:sz="4" w:space="0" w:color="auto"/>
              <w:left w:val="single" w:sz="4" w:space="0" w:color="auto"/>
              <w:bottom w:val="single" w:sz="4" w:space="0" w:color="auto"/>
              <w:right w:val="single" w:sz="4" w:space="0" w:color="auto"/>
            </w:tcBorders>
            <w:shd w:val="clear" w:color="auto" w:fill="auto"/>
            <w:vAlign w:val="center"/>
            <w:hideMark/>
          </w:tcPr>
          <w:p w14:paraId="58D499A3" w14:textId="77777777" w:rsidR="00B07AD3" w:rsidRPr="00953054" w:rsidRDefault="00B07AD3" w:rsidP="002122A0">
            <w:pPr>
              <w:spacing w:line="276" w:lineRule="auto"/>
              <w:jc w:val="both"/>
              <w:rPr>
                <w:color w:val="000000" w:themeColor="text1"/>
                <w:sz w:val="22"/>
                <w:szCs w:val="22"/>
              </w:rPr>
            </w:pPr>
          </w:p>
        </w:tc>
        <w:tc>
          <w:tcPr>
            <w:tcW w:w="957" w:type="pct"/>
            <w:tcBorders>
              <w:top w:val="single" w:sz="4" w:space="0" w:color="auto"/>
              <w:left w:val="single" w:sz="4" w:space="0" w:color="auto"/>
              <w:bottom w:val="single" w:sz="4" w:space="0" w:color="auto"/>
              <w:right w:val="single" w:sz="4" w:space="0" w:color="auto"/>
            </w:tcBorders>
            <w:vAlign w:val="center"/>
          </w:tcPr>
          <w:p w14:paraId="6F16D622" w14:textId="77777777" w:rsidR="00B07AD3" w:rsidRPr="00953054" w:rsidRDefault="00B07AD3" w:rsidP="002122A0">
            <w:pPr>
              <w:spacing w:line="276" w:lineRule="auto"/>
              <w:jc w:val="both"/>
              <w:rPr>
                <w:color w:val="000000" w:themeColor="text1"/>
                <w:sz w:val="22"/>
                <w:szCs w:val="22"/>
              </w:rPr>
            </w:pPr>
          </w:p>
        </w:tc>
      </w:tr>
    </w:tbl>
    <w:p w14:paraId="5BF4FC94" w14:textId="77777777" w:rsidR="00B07AD3" w:rsidRPr="00953054" w:rsidRDefault="00B07AD3" w:rsidP="00B07AD3">
      <w:pPr>
        <w:spacing w:line="360" w:lineRule="auto"/>
        <w:jc w:val="both"/>
        <w:rPr>
          <w:b/>
          <w:i/>
          <w:sz w:val="22"/>
          <w:szCs w:val="22"/>
        </w:rPr>
      </w:pPr>
      <w:r w:rsidRPr="00953054">
        <w:rPr>
          <w:b/>
          <w:i/>
          <w:sz w:val="22"/>
          <w:szCs w:val="22"/>
        </w:rPr>
        <w:t>Guidance Notes:</w:t>
      </w:r>
    </w:p>
    <w:p w14:paraId="608A97B9" w14:textId="77777777" w:rsidR="00B07AD3" w:rsidRPr="00953054" w:rsidRDefault="00B07AD3" w:rsidP="00AD5B89">
      <w:pPr>
        <w:numPr>
          <w:ilvl w:val="0"/>
          <w:numId w:val="5"/>
        </w:numPr>
        <w:autoSpaceDE/>
        <w:autoSpaceDN/>
        <w:spacing w:line="360" w:lineRule="auto"/>
        <w:ind w:left="540" w:hanging="540"/>
        <w:jc w:val="both"/>
        <w:rPr>
          <w:sz w:val="22"/>
          <w:szCs w:val="22"/>
        </w:rPr>
      </w:pPr>
      <w:r w:rsidRPr="00953054">
        <w:rPr>
          <w:sz w:val="22"/>
          <w:szCs w:val="22"/>
        </w:rPr>
        <w:t>Use the same reference numbers as contained in the external audit report;</w:t>
      </w:r>
    </w:p>
    <w:p w14:paraId="3FEB8BDE" w14:textId="77777777" w:rsidR="00B07AD3" w:rsidRPr="00953054" w:rsidRDefault="00B07AD3" w:rsidP="00AD5B89">
      <w:pPr>
        <w:numPr>
          <w:ilvl w:val="0"/>
          <w:numId w:val="5"/>
        </w:numPr>
        <w:autoSpaceDE/>
        <w:autoSpaceDN/>
        <w:spacing w:line="360" w:lineRule="auto"/>
        <w:ind w:left="540" w:hanging="540"/>
        <w:jc w:val="both"/>
        <w:rPr>
          <w:sz w:val="22"/>
          <w:szCs w:val="22"/>
        </w:rPr>
      </w:pPr>
      <w:r w:rsidRPr="00953054">
        <w:rPr>
          <w:sz w:val="22"/>
          <w:szCs w:val="22"/>
        </w:rPr>
        <w:t>Obtain the “Issue/Observation” and “management comments”, required above, from final external audit report that is signed by Management;</w:t>
      </w:r>
    </w:p>
    <w:p w14:paraId="4A61A08F" w14:textId="77777777" w:rsidR="00B07AD3" w:rsidRPr="00953054" w:rsidRDefault="00B07AD3" w:rsidP="00AD5B89">
      <w:pPr>
        <w:numPr>
          <w:ilvl w:val="0"/>
          <w:numId w:val="5"/>
        </w:numPr>
        <w:autoSpaceDE/>
        <w:autoSpaceDN/>
        <w:spacing w:line="360" w:lineRule="auto"/>
        <w:ind w:left="540" w:hanging="540"/>
        <w:jc w:val="both"/>
        <w:rPr>
          <w:sz w:val="22"/>
          <w:szCs w:val="22"/>
        </w:rPr>
      </w:pPr>
      <w:r w:rsidRPr="00953054">
        <w:rPr>
          <w:sz w:val="22"/>
          <w:szCs w:val="22"/>
        </w:rPr>
        <w:t>Before approving the report, discuss the timeframe with the appointed Focal Point persons within your Entity responsible for implementation of each issue;</w:t>
      </w:r>
    </w:p>
    <w:p w14:paraId="1E5970C8" w14:textId="77777777" w:rsidR="00B07AD3" w:rsidRPr="00953054" w:rsidRDefault="00B07AD3" w:rsidP="00AD5B89">
      <w:pPr>
        <w:numPr>
          <w:ilvl w:val="0"/>
          <w:numId w:val="5"/>
        </w:numPr>
        <w:autoSpaceDE/>
        <w:autoSpaceDN/>
        <w:spacing w:line="360" w:lineRule="auto"/>
        <w:ind w:left="540" w:hanging="540"/>
        <w:jc w:val="both"/>
        <w:rPr>
          <w:sz w:val="22"/>
          <w:szCs w:val="22"/>
        </w:rPr>
      </w:pPr>
      <w:r w:rsidRPr="00953054">
        <w:rPr>
          <w:sz w:val="22"/>
          <w:szCs w:val="22"/>
        </w:rPr>
        <w:t>Indicate the status of “Resolved” or “Not Resolved” by the date of submitting this report to County Treasury.</w:t>
      </w:r>
    </w:p>
    <w:p w14:paraId="68487289" w14:textId="77777777" w:rsidR="00B07AD3" w:rsidRPr="00953054" w:rsidRDefault="00B07AD3" w:rsidP="00B07AD3">
      <w:pPr>
        <w:spacing w:line="360" w:lineRule="auto"/>
        <w:ind w:left="540" w:hanging="540"/>
        <w:jc w:val="both"/>
        <w:rPr>
          <w:sz w:val="22"/>
          <w:szCs w:val="22"/>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3957"/>
      </w:tblGrid>
      <w:tr w:rsidR="00B07AD3" w:rsidRPr="00953054" w14:paraId="5645AAE0" w14:textId="77777777" w:rsidTr="002122A0">
        <w:tc>
          <w:tcPr>
            <w:tcW w:w="5000" w:type="pct"/>
          </w:tcPr>
          <w:p w14:paraId="3E5ECF5B" w14:textId="77777777" w:rsidR="00B07AD3" w:rsidRPr="00953054" w:rsidRDefault="00B07AD3" w:rsidP="002122A0">
            <w:pPr>
              <w:spacing w:line="360" w:lineRule="auto"/>
              <w:jc w:val="both"/>
              <w:rPr>
                <w:sz w:val="22"/>
                <w:szCs w:val="22"/>
              </w:rPr>
            </w:pPr>
            <w:r w:rsidRPr="00953054">
              <w:rPr>
                <w:sz w:val="22"/>
                <w:szCs w:val="22"/>
              </w:rPr>
              <w:t>………………………………………</w:t>
            </w:r>
          </w:p>
        </w:tc>
      </w:tr>
      <w:tr w:rsidR="00B07AD3" w:rsidRPr="00953054" w14:paraId="6394BFC9" w14:textId="77777777" w:rsidTr="002122A0">
        <w:tc>
          <w:tcPr>
            <w:tcW w:w="5000" w:type="pct"/>
          </w:tcPr>
          <w:p w14:paraId="49B944E4" w14:textId="77777777" w:rsidR="00B07AD3" w:rsidRPr="00953054" w:rsidRDefault="00B07AD3" w:rsidP="002122A0">
            <w:pPr>
              <w:spacing w:line="360" w:lineRule="auto"/>
              <w:jc w:val="both"/>
              <w:rPr>
                <w:sz w:val="22"/>
                <w:szCs w:val="22"/>
                <w:lang w:val="en-US"/>
              </w:rPr>
            </w:pPr>
            <w:r w:rsidRPr="00953054">
              <w:rPr>
                <w:sz w:val="22"/>
                <w:szCs w:val="22"/>
                <w:lang w:val="en-US"/>
              </w:rPr>
              <w:t xml:space="preserve">Accounting Officer </w:t>
            </w:r>
          </w:p>
        </w:tc>
      </w:tr>
      <w:tr w:rsidR="00B07AD3" w:rsidRPr="00953054" w14:paraId="5CA615BF" w14:textId="77777777" w:rsidTr="002122A0">
        <w:tc>
          <w:tcPr>
            <w:tcW w:w="5000" w:type="pct"/>
          </w:tcPr>
          <w:p w14:paraId="5C8E5D81" w14:textId="77777777" w:rsidR="00B07AD3" w:rsidRPr="00953054" w:rsidRDefault="00B07AD3" w:rsidP="002122A0">
            <w:pPr>
              <w:spacing w:line="360" w:lineRule="auto"/>
              <w:jc w:val="both"/>
              <w:rPr>
                <w:sz w:val="22"/>
                <w:szCs w:val="22"/>
              </w:rPr>
            </w:pPr>
            <w:r w:rsidRPr="00953054">
              <w:rPr>
                <w:sz w:val="22"/>
                <w:szCs w:val="22"/>
              </w:rPr>
              <w:t>Date</w:t>
            </w:r>
          </w:p>
        </w:tc>
      </w:tr>
    </w:tbl>
    <w:p w14:paraId="6A9D3233" w14:textId="77777777" w:rsidR="00B07AD3" w:rsidRPr="00953054" w:rsidRDefault="00B07AD3" w:rsidP="00B07AD3">
      <w:pPr>
        <w:autoSpaceDE/>
        <w:autoSpaceDN/>
        <w:spacing w:line="360" w:lineRule="auto"/>
        <w:jc w:val="both"/>
        <w:rPr>
          <w:sz w:val="22"/>
          <w:szCs w:val="22"/>
        </w:rPr>
      </w:pPr>
    </w:p>
    <w:p w14:paraId="2B9BCB5C" w14:textId="77777777" w:rsidR="00B07AD3" w:rsidRPr="00953054" w:rsidRDefault="00B07AD3" w:rsidP="00B07AD3">
      <w:pPr>
        <w:autoSpaceDE/>
        <w:autoSpaceDN/>
        <w:jc w:val="both"/>
        <w:rPr>
          <w:sz w:val="22"/>
          <w:szCs w:val="22"/>
        </w:rPr>
      </w:pPr>
      <w:r w:rsidRPr="00953054">
        <w:rPr>
          <w:sz w:val="22"/>
          <w:szCs w:val="22"/>
        </w:rPr>
        <w:br w:type="page"/>
      </w:r>
    </w:p>
    <w:p w14:paraId="12D5536E" w14:textId="77777777" w:rsidR="00B07AD3" w:rsidRPr="00953054" w:rsidRDefault="00B07AD3" w:rsidP="00B07AD3">
      <w:pPr>
        <w:jc w:val="both"/>
        <w:rPr>
          <w:b/>
          <w:bCs/>
          <w:sz w:val="22"/>
          <w:szCs w:val="22"/>
          <w:lang w:val="en-US"/>
        </w:rPr>
      </w:pPr>
      <w:r w:rsidRPr="00953054">
        <w:rPr>
          <w:b/>
          <w:bCs/>
          <w:sz w:val="22"/>
          <w:szCs w:val="22"/>
          <w:lang w:val="en-US"/>
        </w:rPr>
        <w:lastRenderedPageBreak/>
        <w:t xml:space="preserve">Appendix II: Projects implemented by </w:t>
      </w:r>
      <w:r w:rsidRPr="00953054">
        <w:rPr>
          <w:bCs/>
          <w:i/>
          <w:sz w:val="22"/>
          <w:szCs w:val="22"/>
          <w:lang w:val="en-US"/>
        </w:rPr>
        <w:t>(The Entity)</w:t>
      </w:r>
    </w:p>
    <w:p w14:paraId="1CEE4F9F" w14:textId="77777777" w:rsidR="00B07AD3" w:rsidRPr="00953054" w:rsidRDefault="00B07AD3" w:rsidP="00B07AD3">
      <w:pPr>
        <w:tabs>
          <w:tab w:val="left" w:pos="630"/>
        </w:tabs>
        <w:spacing w:line="360" w:lineRule="auto"/>
        <w:jc w:val="both"/>
        <w:rPr>
          <w:sz w:val="22"/>
          <w:szCs w:val="22"/>
        </w:rPr>
      </w:pPr>
    </w:p>
    <w:tbl>
      <w:tblPr>
        <w:tblW w:w="5186" w:type="pct"/>
        <w:tblLook w:val="04A0" w:firstRow="1" w:lastRow="0" w:firstColumn="1" w:lastColumn="0" w:noHBand="0" w:noVBand="1"/>
      </w:tblPr>
      <w:tblGrid>
        <w:gridCol w:w="2054"/>
        <w:gridCol w:w="2702"/>
        <w:gridCol w:w="1267"/>
        <w:gridCol w:w="1612"/>
        <w:gridCol w:w="2179"/>
        <w:gridCol w:w="1875"/>
        <w:gridCol w:w="2777"/>
      </w:tblGrid>
      <w:tr w:rsidR="00B07AD3" w:rsidRPr="00953054" w14:paraId="1B71D82B" w14:textId="77777777" w:rsidTr="002122A0">
        <w:trPr>
          <w:trHeight w:hRule="exact" w:val="432"/>
        </w:trPr>
        <w:tc>
          <w:tcPr>
            <w:tcW w:w="710" w:type="pct"/>
            <w:tcBorders>
              <w:top w:val="single" w:sz="4" w:space="0" w:color="auto"/>
              <w:left w:val="single" w:sz="4" w:space="0" w:color="auto"/>
              <w:bottom w:val="single" w:sz="4" w:space="0" w:color="auto"/>
              <w:right w:val="single" w:sz="4" w:space="0" w:color="auto"/>
            </w:tcBorders>
            <w:shd w:val="clear" w:color="auto" w:fill="0070C0"/>
            <w:noWrap/>
            <w:hideMark/>
          </w:tcPr>
          <w:p w14:paraId="7D714420" w14:textId="77777777" w:rsidR="00B07AD3" w:rsidRPr="00953054" w:rsidRDefault="00B07AD3" w:rsidP="002122A0">
            <w:pPr>
              <w:autoSpaceDE/>
              <w:autoSpaceDN/>
              <w:jc w:val="both"/>
              <w:rPr>
                <w:b/>
                <w:bCs/>
                <w:sz w:val="22"/>
                <w:szCs w:val="22"/>
                <w:lang w:eastAsia="en-GB"/>
              </w:rPr>
            </w:pPr>
            <w:r w:rsidRPr="00953054">
              <w:rPr>
                <w:b/>
                <w:bCs/>
                <w:sz w:val="22"/>
                <w:szCs w:val="22"/>
                <w:lang w:eastAsia="en-GB"/>
              </w:rPr>
              <w:t>Project title</w:t>
            </w:r>
          </w:p>
          <w:p w14:paraId="7D4F76C2" w14:textId="77777777" w:rsidR="00B07AD3" w:rsidRPr="00953054" w:rsidRDefault="00B07AD3" w:rsidP="002122A0">
            <w:pPr>
              <w:autoSpaceDE/>
              <w:autoSpaceDN/>
              <w:jc w:val="both"/>
              <w:rPr>
                <w:b/>
                <w:bCs/>
                <w:sz w:val="22"/>
                <w:szCs w:val="22"/>
                <w:lang w:eastAsia="en-GB"/>
              </w:rPr>
            </w:pPr>
          </w:p>
        </w:tc>
        <w:tc>
          <w:tcPr>
            <w:tcW w:w="934" w:type="pct"/>
            <w:tcBorders>
              <w:top w:val="single" w:sz="4" w:space="0" w:color="auto"/>
              <w:left w:val="nil"/>
              <w:bottom w:val="single" w:sz="4" w:space="0" w:color="auto"/>
              <w:right w:val="single" w:sz="4" w:space="0" w:color="auto"/>
            </w:tcBorders>
            <w:shd w:val="clear" w:color="auto" w:fill="0070C0"/>
            <w:noWrap/>
            <w:hideMark/>
          </w:tcPr>
          <w:p w14:paraId="6C8BE955" w14:textId="77777777" w:rsidR="00B07AD3" w:rsidRPr="00953054" w:rsidRDefault="00B07AD3" w:rsidP="002122A0">
            <w:pPr>
              <w:autoSpaceDE/>
              <w:autoSpaceDN/>
              <w:jc w:val="both"/>
              <w:rPr>
                <w:b/>
                <w:bCs/>
                <w:sz w:val="22"/>
                <w:szCs w:val="22"/>
                <w:lang w:eastAsia="en-GB"/>
              </w:rPr>
            </w:pPr>
            <w:r w:rsidRPr="00953054">
              <w:rPr>
                <w:b/>
                <w:bCs/>
                <w:sz w:val="22"/>
                <w:szCs w:val="22"/>
                <w:lang w:eastAsia="en-GB"/>
              </w:rPr>
              <w:t xml:space="preserve">Project Number </w:t>
            </w:r>
          </w:p>
        </w:tc>
        <w:tc>
          <w:tcPr>
            <w:tcW w:w="438" w:type="pct"/>
            <w:tcBorders>
              <w:top w:val="single" w:sz="4" w:space="0" w:color="auto"/>
              <w:left w:val="nil"/>
              <w:bottom w:val="single" w:sz="4" w:space="0" w:color="auto"/>
              <w:right w:val="single" w:sz="4" w:space="0" w:color="auto"/>
            </w:tcBorders>
            <w:shd w:val="clear" w:color="auto" w:fill="0070C0"/>
            <w:noWrap/>
            <w:hideMark/>
          </w:tcPr>
          <w:p w14:paraId="4E8361A2" w14:textId="77777777" w:rsidR="00B07AD3" w:rsidRPr="00953054" w:rsidRDefault="00B07AD3" w:rsidP="002122A0">
            <w:pPr>
              <w:autoSpaceDE/>
              <w:autoSpaceDN/>
              <w:jc w:val="both"/>
              <w:rPr>
                <w:b/>
                <w:bCs/>
                <w:sz w:val="22"/>
                <w:szCs w:val="22"/>
                <w:lang w:eastAsia="en-GB"/>
              </w:rPr>
            </w:pPr>
            <w:r w:rsidRPr="00953054">
              <w:rPr>
                <w:b/>
                <w:bCs/>
                <w:sz w:val="22"/>
                <w:szCs w:val="22"/>
                <w:lang w:eastAsia="en-GB"/>
              </w:rPr>
              <w:t>Donor</w:t>
            </w:r>
          </w:p>
        </w:tc>
        <w:tc>
          <w:tcPr>
            <w:tcW w:w="557" w:type="pct"/>
            <w:tcBorders>
              <w:top w:val="single" w:sz="4" w:space="0" w:color="auto"/>
              <w:left w:val="nil"/>
              <w:bottom w:val="single" w:sz="4" w:space="0" w:color="auto"/>
              <w:right w:val="single" w:sz="4" w:space="0" w:color="auto"/>
            </w:tcBorders>
            <w:shd w:val="clear" w:color="auto" w:fill="0070C0"/>
            <w:hideMark/>
          </w:tcPr>
          <w:p w14:paraId="21455227" w14:textId="77777777" w:rsidR="00B07AD3" w:rsidRPr="00953054" w:rsidRDefault="00B07AD3" w:rsidP="002122A0">
            <w:pPr>
              <w:autoSpaceDE/>
              <w:autoSpaceDN/>
              <w:jc w:val="both"/>
              <w:rPr>
                <w:b/>
                <w:bCs/>
                <w:sz w:val="22"/>
                <w:szCs w:val="22"/>
                <w:lang w:eastAsia="en-GB"/>
              </w:rPr>
            </w:pPr>
            <w:r w:rsidRPr="00953054">
              <w:rPr>
                <w:b/>
                <w:bCs/>
                <w:sz w:val="22"/>
                <w:szCs w:val="22"/>
                <w:lang w:eastAsia="en-GB"/>
              </w:rPr>
              <w:t>Period/ duration</w:t>
            </w:r>
          </w:p>
        </w:tc>
        <w:tc>
          <w:tcPr>
            <w:tcW w:w="753" w:type="pct"/>
            <w:tcBorders>
              <w:top w:val="single" w:sz="4" w:space="0" w:color="auto"/>
              <w:left w:val="nil"/>
              <w:bottom w:val="single" w:sz="4" w:space="0" w:color="auto"/>
              <w:right w:val="single" w:sz="4" w:space="0" w:color="auto"/>
            </w:tcBorders>
            <w:shd w:val="clear" w:color="auto" w:fill="0070C0"/>
            <w:hideMark/>
          </w:tcPr>
          <w:p w14:paraId="7B6D74E3" w14:textId="77777777" w:rsidR="00B07AD3" w:rsidRPr="00953054" w:rsidRDefault="00B07AD3" w:rsidP="002122A0">
            <w:pPr>
              <w:autoSpaceDE/>
              <w:autoSpaceDN/>
              <w:jc w:val="both"/>
              <w:rPr>
                <w:b/>
                <w:bCs/>
                <w:sz w:val="22"/>
                <w:szCs w:val="22"/>
                <w:lang w:eastAsia="en-GB"/>
              </w:rPr>
            </w:pPr>
            <w:r w:rsidRPr="00953054">
              <w:rPr>
                <w:b/>
                <w:bCs/>
                <w:sz w:val="22"/>
                <w:szCs w:val="22"/>
                <w:lang w:eastAsia="en-GB"/>
              </w:rPr>
              <w:t>Donor commitment</w:t>
            </w:r>
          </w:p>
        </w:tc>
        <w:tc>
          <w:tcPr>
            <w:tcW w:w="648" w:type="pct"/>
            <w:tcBorders>
              <w:top w:val="single" w:sz="4" w:space="0" w:color="auto"/>
              <w:left w:val="nil"/>
              <w:bottom w:val="single" w:sz="4" w:space="0" w:color="auto"/>
              <w:right w:val="single" w:sz="4" w:space="0" w:color="auto"/>
            </w:tcBorders>
            <w:shd w:val="clear" w:color="auto" w:fill="0070C0"/>
            <w:hideMark/>
          </w:tcPr>
          <w:p w14:paraId="312A16B0" w14:textId="77777777" w:rsidR="00B07AD3" w:rsidRPr="00953054" w:rsidRDefault="00B07AD3" w:rsidP="002122A0">
            <w:pPr>
              <w:autoSpaceDE/>
              <w:autoSpaceDN/>
              <w:jc w:val="both"/>
              <w:rPr>
                <w:b/>
                <w:bCs/>
                <w:sz w:val="22"/>
                <w:szCs w:val="22"/>
                <w:lang w:eastAsia="en-GB"/>
              </w:rPr>
            </w:pPr>
            <w:r w:rsidRPr="00953054">
              <w:rPr>
                <w:b/>
                <w:bCs/>
                <w:sz w:val="22"/>
                <w:szCs w:val="22"/>
                <w:lang w:eastAsia="en-GB"/>
              </w:rPr>
              <w:t>Separate donor reporting required as per the donor agreement (Yes/No)</w:t>
            </w:r>
          </w:p>
        </w:tc>
        <w:tc>
          <w:tcPr>
            <w:tcW w:w="960" w:type="pct"/>
            <w:tcBorders>
              <w:top w:val="single" w:sz="4" w:space="0" w:color="auto"/>
              <w:left w:val="nil"/>
              <w:bottom w:val="single" w:sz="4" w:space="0" w:color="auto"/>
              <w:right w:val="single" w:sz="4" w:space="0" w:color="auto"/>
            </w:tcBorders>
            <w:shd w:val="clear" w:color="auto" w:fill="0070C0"/>
          </w:tcPr>
          <w:p w14:paraId="36B518E8" w14:textId="77777777" w:rsidR="00B07AD3" w:rsidRPr="00953054" w:rsidRDefault="00B07AD3" w:rsidP="002122A0">
            <w:pPr>
              <w:autoSpaceDE/>
              <w:autoSpaceDN/>
              <w:jc w:val="both"/>
              <w:rPr>
                <w:b/>
                <w:bCs/>
                <w:sz w:val="22"/>
                <w:szCs w:val="22"/>
                <w:lang w:eastAsia="en-GB"/>
              </w:rPr>
            </w:pPr>
            <w:r w:rsidRPr="00953054">
              <w:rPr>
                <w:b/>
                <w:bCs/>
                <w:sz w:val="22"/>
                <w:szCs w:val="22"/>
                <w:lang w:eastAsia="en-GB"/>
              </w:rPr>
              <w:t>Consolidated in these financial statements</w:t>
            </w:r>
          </w:p>
          <w:p w14:paraId="5C89543F" w14:textId="77777777" w:rsidR="00B07AD3" w:rsidRPr="00953054" w:rsidRDefault="00B07AD3" w:rsidP="002122A0">
            <w:pPr>
              <w:autoSpaceDE/>
              <w:autoSpaceDN/>
              <w:jc w:val="both"/>
              <w:rPr>
                <w:b/>
                <w:bCs/>
                <w:sz w:val="22"/>
                <w:szCs w:val="22"/>
                <w:lang w:eastAsia="en-GB"/>
              </w:rPr>
            </w:pPr>
            <w:r w:rsidRPr="00953054">
              <w:rPr>
                <w:b/>
                <w:bCs/>
                <w:sz w:val="22"/>
                <w:szCs w:val="22"/>
                <w:lang w:eastAsia="en-GB"/>
              </w:rPr>
              <w:t>(Yes/No)</w:t>
            </w:r>
          </w:p>
        </w:tc>
      </w:tr>
      <w:tr w:rsidR="00B07AD3" w:rsidRPr="00953054" w14:paraId="61D414D5" w14:textId="77777777" w:rsidTr="002122A0">
        <w:trPr>
          <w:trHeight w:hRule="exact" w:val="432"/>
        </w:trPr>
        <w:tc>
          <w:tcPr>
            <w:tcW w:w="710" w:type="pct"/>
            <w:tcBorders>
              <w:top w:val="nil"/>
              <w:left w:val="single" w:sz="4" w:space="0" w:color="auto"/>
              <w:bottom w:val="single" w:sz="4" w:space="0" w:color="auto"/>
              <w:right w:val="single" w:sz="4" w:space="0" w:color="auto"/>
            </w:tcBorders>
            <w:shd w:val="clear" w:color="auto" w:fill="auto"/>
            <w:noWrap/>
          </w:tcPr>
          <w:p w14:paraId="797EB6F2" w14:textId="77777777" w:rsidR="00B07AD3" w:rsidRPr="00953054" w:rsidRDefault="00B07AD3" w:rsidP="002122A0">
            <w:pPr>
              <w:tabs>
                <w:tab w:val="left" w:pos="840"/>
              </w:tabs>
              <w:autoSpaceDE/>
              <w:autoSpaceDN/>
              <w:spacing w:line="360" w:lineRule="auto"/>
              <w:jc w:val="both"/>
              <w:rPr>
                <w:sz w:val="22"/>
                <w:szCs w:val="22"/>
                <w:lang w:eastAsia="en-GB"/>
              </w:rPr>
            </w:pPr>
          </w:p>
        </w:tc>
        <w:tc>
          <w:tcPr>
            <w:tcW w:w="934" w:type="pct"/>
            <w:tcBorders>
              <w:top w:val="nil"/>
              <w:left w:val="nil"/>
              <w:bottom w:val="single" w:sz="4" w:space="0" w:color="auto"/>
              <w:right w:val="single" w:sz="4" w:space="0" w:color="auto"/>
            </w:tcBorders>
            <w:shd w:val="clear" w:color="auto" w:fill="auto"/>
            <w:noWrap/>
            <w:hideMark/>
          </w:tcPr>
          <w:p w14:paraId="0D3D4D24" w14:textId="77777777" w:rsidR="00B07AD3" w:rsidRPr="00953054" w:rsidRDefault="00B07AD3" w:rsidP="002122A0">
            <w:pPr>
              <w:autoSpaceDE/>
              <w:autoSpaceDN/>
              <w:spacing w:line="360" w:lineRule="auto"/>
              <w:jc w:val="both"/>
              <w:rPr>
                <w:sz w:val="22"/>
                <w:szCs w:val="22"/>
                <w:lang w:eastAsia="en-GB"/>
              </w:rPr>
            </w:pPr>
            <w:r w:rsidRPr="00953054">
              <w:rPr>
                <w:sz w:val="22"/>
                <w:szCs w:val="22"/>
                <w:lang w:eastAsia="en-GB"/>
              </w:rPr>
              <w:t> </w:t>
            </w:r>
          </w:p>
        </w:tc>
        <w:tc>
          <w:tcPr>
            <w:tcW w:w="438" w:type="pct"/>
            <w:tcBorders>
              <w:top w:val="nil"/>
              <w:left w:val="nil"/>
              <w:bottom w:val="single" w:sz="4" w:space="0" w:color="auto"/>
              <w:right w:val="single" w:sz="4" w:space="0" w:color="auto"/>
            </w:tcBorders>
            <w:shd w:val="clear" w:color="auto" w:fill="auto"/>
            <w:noWrap/>
            <w:hideMark/>
          </w:tcPr>
          <w:p w14:paraId="03C50EDC" w14:textId="77777777" w:rsidR="00B07AD3" w:rsidRPr="00953054" w:rsidRDefault="00B07AD3" w:rsidP="002122A0">
            <w:pPr>
              <w:autoSpaceDE/>
              <w:autoSpaceDN/>
              <w:spacing w:line="360" w:lineRule="auto"/>
              <w:jc w:val="both"/>
              <w:rPr>
                <w:sz w:val="22"/>
                <w:szCs w:val="22"/>
                <w:lang w:eastAsia="en-GB"/>
              </w:rPr>
            </w:pPr>
            <w:r w:rsidRPr="00953054">
              <w:rPr>
                <w:sz w:val="22"/>
                <w:szCs w:val="22"/>
                <w:lang w:eastAsia="en-GB"/>
              </w:rPr>
              <w:t> </w:t>
            </w:r>
          </w:p>
        </w:tc>
        <w:tc>
          <w:tcPr>
            <w:tcW w:w="557" w:type="pct"/>
            <w:tcBorders>
              <w:top w:val="nil"/>
              <w:left w:val="nil"/>
              <w:bottom w:val="single" w:sz="4" w:space="0" w:color="auto"/>
              <w:right w:val="single" w:sz="4" w:space="0" w:color="auto"/>
            </w:tcBorders>
            <w:shd w:val="clear" w:color="auto" w:fill="auto"/>
            <w:noWrap/>
            <w:hideMark/>
          </w:tcPr>
          <w:p w14:paraId="39D7CAEA" w14:textId="77777777" w:rsidR="00B07AD3" w:rsidRPr="00953054" w:rsidRDefault="00B07AD3" w:rsidP="002122A0">
            <w:pPr>
              <w:autoSpaceDE/>
              <w:autoSpaceDN/>
              <w:spacing w:line="360" w:lineRule="auto"/>
              <w:jc w:val="both"/>
              <w:rPr>
                <w:sz w:val="22"/>
                <w:szCs w:val="22"/>
                <w:lang w:eastAsia="en-GB"/>
              </w:rPr>
            </w:pPr>
            <w:r w:rsidRPr="00953054">
              <w:rPr>
                <w:sz w:val="22"/>
                <w:szCs w:val="22"/>
                <w:lang w:eastAsia="en-GB"/>
              </w:rPr>
              <w:t> </w:t>
            </w:r>
          </w:p>
        </w:tc>
        <w:tc>
          <w:tcPr>
            <w:tcW w:w="753" w:type="pct"/>
            <w:tcBorders>
              <w:top w:val="nil"/>
              <w:left w:val="nil"/>
              <w:bottom w:val="single" w:sz="4" w:space="0" w:color="auto"/>
              <w:right w:val="single" w:sz="4" w:space="0" w:color="auto"/>
            </w:tcBorders>
            <w:shd w:val="clear" w:color="auto" w:fill="auto"/>
            <w:noWrap/>
            <w:hideMark/>
          </w:tcPr>
          <w:p w14:paraId="2690474E" w14:textId="77777777" w:rsidR="00B07AD3" w:rsidRPr="00953054" w:rsidRDefault="00B07AD3" w:rsidP="002122A0">
            <w:pPr>
              <w:autoSpaceDE/>
              <w:autoSpaceDN/>
              <w:spacing w:line="360" w:lineRule="auto"/>
              <w:jc w:val="both"/>
              <w:rPr>
                <w:sz w:val="22"/>
                <w:szCs w:val="22"/>
                <w:lang w:eastAsia="en-GB"/>
              </w:rPr>
            </w:pPr>
            <w:r w:rsidRPr="00953054">
              <w:rPr>
                <w:sz w:val="22"/>
                <w:szCs w:val="22"/>
                <w:lang w:eastAsia="en-GB"/>
              </w:rPr>
              <w:t> </w:t>
            </w:r>
          </w:p>
        </w:tc>
        <w:tc>
          <w:tcPr>
            <w:tcW w:w="648" w:type="pct"/>
            <w:tcBorders>
              <w:top w:val="nil"/>
              <w:left w:val="nil"/>
              <w:bottom w:val="single" w:sz="4" w:space="0" w:color="auto"/>
              <w:right w:val="single" w:sz="4" w:space="0" w:color="auto"/>
            </w:tcBorders>
            <w:shd w:val="clear" w:color="auto" w:fill="auto"/>
            <w:noWrap/>
            <w:hideMark/>
          </w:tcPr>
          <w:p w14:paraId="080C3C14" w14:textId="77777777" w:rsidR="00B07AD3" w:rsidRPr="00953054" w:rsidRDefault="00B07AD3" w:rsidP="002122A0">
            <w:pPr>
              <w:autoSpaceDE/>
              <w:autoSpaceDN/>
              <w:spacing w:line="360" w:lineRule="auto"/>
              <w:jc w:val="both"/>
              <w:rPr>
                <w:sz w:val="22"/>
                <w:szCs w:val="22"/>
                <w:lang w:eastAsia="en-GB"/>
              </w:rPr>
            </w:pPr>
            <w:r w:rsidRPr="00953054">
              <w:rPr>
                <w:sz w:val="22"/>
                <w:szCs w:val="22"/>
                <w:lang w:eastAsia="en-GB"/>
              </w:rPr>
              <w:t> </w:t>
            </w:r>
          </w:p>
        </w:tc>
        <w:tc>
          <w:tcPr>
            <w:tcW w:w="960" w:type="pct"/>
            <w:tcBorders>
              <w:top w:val="nil"/>
              <w:left w:val="nil"/>
              <w:bottom w:val="single" w:sz="4" w:space="0" w:color="auto"/>
              <w:right w:val="single" w:sz="4" w:space="0" w:color="auto"/>
            </w:tcBorders>
          </w:tcPr>
          <w:p w14:paraId="58697C58" w14:textId="77777777" w:rsidR="00B07AD3" w:rsidRPr="00953054" w:rsidRDefault="00B07AD3" w:rsidP="002122A0">
            <w:pPr>
              <w:autoSpaceDE/>
              <w:autoSpaceDN/>
              <w:spacing w:line="360" w:lineRule="auto"/>
              <w:jc w:val="both"/>
              <w:rPr>
                <w:sz w:val="22"/>
                <w:szCs w:val="22"/>
                <w:lang w:eastAsia="en-GB"/>
              </w:rPr>
            </w:pPr>
          </w:p>
        </w:tc>
      </w:tr>
      <w:tr w:rsidR="00B07AD3" w:rsidRPr="00953054" w14:paraId="59FF9FCF" w14:textId="77777777" w:rsidTr="002122A0">
        <w:trPr>
          <w:trHeight w:hRule="exact" w:val="432"/>
        </w:trPr>
        <w:tc>
          <w:tcPr>
            <w:tcW w:w="710" w:type="pct"/>
            <w:tcBorders>
              <w:top w:val="single" w:sz="4" w:space="0" w:color="auto"/>
              <w:left w:val="single" w:sz="4" w:space="0" w:color="auto"/>
              <w:bottom w:val="single" w:sz="4" w:space="0" w:color="auto"/>
              <w:right w:val="single" w:sz="4" w:space="0" w:color="auto"/>
            </w:tcBorders>
            <w:shd w:val="clear" w:color="auto" w:fill="auto"/>
            <w:noWrap/>
          </w:tcPr>
          <w:p w14:paraId="2030198E" w14:textId="77777777" w:rsidR="00B07AD3" w:rsidRPr="00953054" w:rsidRDefault="00B07AD3" w:rsidP="002122A0">
            <w:pPr>
              <w:autoSpaceDE/>
              <w:autoSpaceDN/>
              <w:spacing w:line="360" w:lineRule="auto"/>
              <w:jc w:val="both"/>
              <w:rPr>
                <w:sz w:val="22"/>
                <w:szCs w:val="22"/>
                <w:lang w:eastAsia="en-GB"/>
              </w:rPr>
            </w:pPr>
          </w:p>
        </w:tc>
        <w:tc>
          <w:tcPr>
            <w:tcW w:w="934" w:type="pct"/>
            <w:tcBorders>
              <w:top w:val="single" w:sz="4" w:space="0" w:color="auto"/>
              <w:left w:val="nil"/>
              <w:bottom w:val="single" w:sz="4" w:space="0" w:color="auto"/>
              <w:right w:val="single" w:sz="4" w:space="0" w:color="auto"/>
            </w:tcBorders>
            <w:shd w:val="clear" w:color="auto" w:fill="auto"/>
            <w:noWrap/>
            <w:hideMark/>
          </w:tcPr>
          <w:p w14:paraId="70511ED2" w14:textId="77777777" w:rsidR="00B07AD3" w:rsidRPr="00953054" w:rsidRDefault="00B07AD3" w:rsidP="002122A0">
            <w:pPr>
              <w:autoSpaceDE/>
              <w:autoSpaceDN/>
              <w:spacing w:line="360" w:lineRule="auto"/>
              <w:jc w:val="both"/>
              <w:rPr>
                <w:sz w:val="22"/>
                <w:szCs w:val="22"/>
                <w:lang w:eastAsia="en-GB"/>
              </w:rPr>
            </w:pPr>
            <w:r w:rsidRPr="00953054">
              <w:rPr>
                <w:sz w:val="22"/>
                <w:szCs w:val="22"/>
                <w:lang w:eastAsia="en-GB"/>
              </w:rPr>
              <w:t> </w:t>
            </w:r>
          </w:p>
        </w:tc>
        <w:tc>
          <w:tcPr>
            <w:tcW w:w="438" w:type="pct"/>
            <w:tcBorders>
              <w:top w:val="single" w:sz="4" w:space="0" w:color="auto"/>
              <w:left w:val="nil"/>
              <w:bottom w:val="single" w:sz="4" w:space="0" w:color="auto"/>
              <w:right w:val="single" w:sz="4" w:space="0" w:color="auto"/>
            </w:tcBorders>
            <w:shd w:val="clear" w:color="auto" w:fill="auto"/>
            <w:noWrap/>
            <w:hideMark/>
          </w:tcPr>
          <w:p w14:paraId="73184E01" w14:textId="77777777" w:rsidR="00B07AD3" w:rsidRPr="00953054" w:rsidRDefault="00B07AD3" w:rsidP="002122A0">
            <w:pPr>
              <w:autoSpaceDE/>
              <w:autoSpaceDN/>
              <w:spacing w:line="360" w:lineRule="auto"/>
              <w:jc w:val="both"/>
              <w:rPr>
                <w:sz w:val="22"/>
                <w:szCs w:val="22"/>
                <w:lang w:eastAsia="en-GB"/>
              </w:rPr>
            </w:pPr>
            <w:r w:rsidRPr="00953054">
              <w:rPr>
                <w:sz w:val="22"/>
                <w:szCs w:val="22"/>
                <w:lang w:eastAsia="en-GB"/>
              </w:rPr>
              <w:t> </w:t>
            </w:r>
          </w:p>
        </w:tc>
        <w:tc>
          <w:tcPr>
            <w:tcW w:w="557" w:type="pct"/>
            <w:tcBorders>
              <w:top w:val="single" w:sz="4" w:space="0" w:color="auto"/>
              <w:left w:val="nil"/>
              <w:bottom w:val="single" w:sz="4" w:space="0" w:color="auto"/>
              <w:right w:val="single" w:sz="4" w:space="0" w:color="auto"/>
            </w:tcBorders>
            <w:shd w:val="clear" w:color="auto" w:fill="auto"/>
            <w:noWrap/>
            <w:hideMark/>
          </w:tcPr>
          <w:p w14:paraId="067575FA" w14:textId="77777777" w:rsidR="00B07AD3" w:rsidRPr="00953054" w:rsidRDefault="00B07AD3" w:rsidP="002122A0">
            <w:pPr>
              <w:autoSpaceDE/>
              <w:autoSpaceDN/>
              <w:spacing w:line="360" w:lineRule="auto"/>
              <w:jc w:val="both"/>
              <w:rPr>
                <w:sz w:val="22"/>
                <w:szCs w:val="22"/>
                <w:lang w:eastAsia="en-GB"/>
              </w:rPr>
            </w:pPr>
            <w:r w:rsidRPr="00953054">
              <w:rPr>
                <w:sz w:val="22"/>
                <w:szCs w:val="22"/>
                <w:lang w:eastAsia="en-GB"/>
              </w:rPr>
              <w:t> </w:t>
            </w:r>
          </w:p>
        </w:tc>
        <w:tc>
          <w:tcPr>
            <w:tcW w:w="753" w:type="pct"/>
            <w:tcBorders>
              <w:top w:val="single" w:sz="4" w:space="0" w:color="auto"/>
              <w:left w:val="nil"/>
              <w:bottom w:val="single" w:sz="4" w:space="0" w:color="auto"/>
              <w:right w:val="single" w:sz="4" w:space="0" w:color="auto"/>
            </w:tcBorders>
            <w:shd w:val="clear" w:color="auto" w:fill="auto"/>
            <w:noWrap/>
            <w:hideMark/>
          </w:tcPr>
          <w:p w14:paraId="633BA3CD" w14:textId="77777777" w:rsidR="00B07AD3" w:rsidRPr="00953054" w:rsidRDefault="00B07AD3" w:rsidP="002122A0">
            <w:pPr>
              <w:autoSpaceDE/>
              <w:autoSpaceDN/>
              <w:spacing w:line="360" w:lineRule="auto"/>
              <w:jc w:val="both"/>
              <w:rPr>
                <w:sz w:val="22"/>
                <w:szCs w:val="22"/>
                <w:lang w:eastAsia="en-GB"/>
              </w:rPr>
            </w:pPr>
            <w:r w:rsidRPr="00953054">
              <w:rPr>
                <w:sz w:val="22"/>
                <w:szCs w:val="22"/>
                <w:lang w:eastAsia="en-GB"/>
              </w:rPr>
              <w:t> </w:t>
            </w:r>
          </w:p>
        </w:tc>
        <w:tc>
          <w:tcPr>
            <w:tcW w:w="648" w:type="pct"/>
            <w:tcBorders>
              <w:top w:val="single" w:sz="4" w:space="0" w:color="auto"/>
              <w:left w:val="nil"/>
              <w:bottom w:val="single" w:sz="4" w:space="0" w:color="auto"/>
              <w:right w:val="single" w:sz="4" w:space="0" w:color="auto"/>
            </w:tcBorders>
            <w:shd w:val="clear" w:color="auto" w:fill="auto"/>
            <w:noWrap/>
            <w:hideMark/>
          </w:tcPr>
          <w:p w14:paraId="0207E138" w14:textId="77777777" w:rsidR="00B07AD3" w:rsidRPr="00953054" w:rsidRDefault="00B07AD3" w:rsidP="002122A0">
            <w:pPr>
              <w:autoSpaceDE/>
              <w:autoSpaceDN/>
              <w:spacing w:line="360" w:lineRule="auto"/>
              <w:jc w:val="both"/>
              <w:rPr>
                <w:sz w:val="22"/>
                <w:szCs w:val="22"/>
                <w:lang w:eastAsia="en-GB"/>
              </w:rPr>
            </w:pPr>
            <w:r w:rsidRPr="00953054">
              <w:rPr>
                <w:sz w:val="22"/>
                <w:szCs w:val="22"/>
                <w:lang w:eastAsia="en-GB"/>
              </w:rPr>
              <w:t> </w:t>
            </w:r>
          </w:p>
        </w:tc>
        <w:tc>
          <w:tcPr>
            <w:tcW w:w="960" w:type="pct"/>
            <w:tcBorders>
              <w:top w:val="single" w:sz="4" w:space="0" w:color="auto"/>
              <w:left w:val="nil"/>
              <w:bottom w:val="single" w:sz="4" w:space="0" w:color="auto"/>
              <w:right w:val="single" w:sz="4" w:space="0" w:color="auto"/>
            </w:tcBorders>
          </w:tcPr>
          <w:p w14:paraId="0357CA7C" w14:textId="77777777" w:rsidR="00B07AD3" w:rsidRPr="00953054" w:rsidRDefault="00B07AD3" w:rsidP="002122A0">
            <w:pPr>
              <w:autoSpaceDE/>
              <w:autoSpaceDN/>
              <w:spacing w:line="360" w:lineRule="auto"/>
              <w:jc w:val="both"/>
              <w:rPr>
                <w:sz w:val="22"/>
                <w:szCs w:val="22"/>
                <w:lang w:eastAsia="en-GB"/>
              </w:rPr>
            </w:pPr>
          </w:p>
        </w:tc>
      </w:tr>
    </w:tbl>
    <w:p w14:paraId="3EA2B1D8" w14:textId="77777777" w:rsidR="00B07AD3" w:rsidRPr="00953054" w:rsidRDefault="00B07AD3" w:rsidP="00B07AD3">
      <w:pPr>
        <w:tabs>
          <w:tab w:val="left" w:pos="630"/>
        </w:tabs>
        <w:spacing w:line="360" w:lineRule="auto"/>
        <w:jc w:val="both"/>
        <w:rPr>
          <w:b/>
          <w:sz w:val="22"/>
          <w:szCs w:val="22"/>
        </w:rPr>
      </w:pPr>
    </w:p>
    <w:p w14:paraId="028D8204" w14:textId="77777777" w:rsidR="00B07AD3" w:rsidRPr="00953054" w:rsidRDefault="00B07AD3" w:rsidP="00B07AD3">
      <w:pPr>
        <w:tabs>
          <w:tab w:val="left" w:pos="630"/>
        </w:tabs>
        <w:spacing w:line="360" w:lineRule="auto"/>
        <w:jc w:val="both"/>
        <w:rPr>
          <w:b/>
          <w:sz w:val="22"/>
          <w:szCs w:val="22"/>
        </w:rPr>
      </w:pPr>
      <w:r w:rsidRPr="00953054">
        <w:rPr>
          <w:b/>
          <w:sz w:val="22"/>
          <w:szCs w:val="22"/>
        </w:rPr>
        <w:t xml:space="preserve">Status of Projects completion </w:t>
      </w:r>
    </w:p>
    <w:p w14:paraId="09C17F11" w14:textId="77777777" w:rsidR="00B07AD3" w:rsidRPr="00953054" w:rsidRDefault="00B07AD3" w:rsidP="00B07AD3">
      <w:pPr>
        <w:tabs>
          <w:tab w:val="left" w:pos="630"/>
        </w:tabs>
        <w:spacing w:line="360" w:lineRule="auto"/>
        <w:jc w:val="both"/>
        <w:rPr>
          <w:i/>
          <w:sz w:val="22"/>
          <w:szCs w:val="22"/>
        </w:rPr>
      </w:pPr>
      <w:r w:rsidRPr="00953054">
        <w:rPr>
          <w:i/>
          <w:sz w:val="22"/>
          <w:szCs w:val="22"/>
        </w:rPr>
        <w:t>(Summarise the status of project completion at the end of each quarter, i.e. total costs incurred, stage which the project is etc)</w:t>
      </w:r>
    </w:p>
    <w:tbl>
      <w:tblPr>
        <w:tblStyle w:val="TableGrid"/>
        <w:tblpPr w:leftFromText="180" w:rightFromText="180" w:vertAnchor="text" w:horzAnchor="page" w:tblpX="1443" w:tblpY="145"/>
        <w:tblW w:w="5271" w:type="pct"/>
        <w:tblLook w:val="04A0" w:firstRow="1" w:lastRow="0" w:firstColumn="1" w:lastColumn="0" w:noHBand="0" w:noVBand="1"/>
      </w:tblPr>
      <w:tblGrid>
        <w:gridCol w:w="2009"/>
        <w:gridCol w:w="1873"/>
        <w:gridCol w:w="2441"/>
        <w:gridCol w:w="2738"/>
        <w:gridCol w:w="1873"/>
        <w:gridCol w:w="1814"/>
        <w:gridCol w:w="1955"/>
      </w:tblGrid>
      <w:tr w:rsidR="00B07AD3" w:rsidRPr="00953054" w14:paraId="66998D82" w14:textId="77777777" w:rsidTr="002122A0">
        <w:trPr>
          <w:trHeight w:hRule="exact" w:val="338"/>
        </w:trPr>
        <w:tc>
          <w:tcPr>
            <w:tcW w:w="683" w:type="pct"/>
            <w:shd w:val="clear" w:color="auto" w:fill="0070C0"/>
          </w:tcPr>
          <w:p w14:paraId="5F3457B6" w14:textId="77777777" w:rsidR="00B07AD3" w:rsidRPr="00953054" w:rsidRDefault="00B07AD3" w:rsidP="002122A0">
            <w:pPr>
              <w:jc w:val="both"/>
              <w:rPr>
                <w:b/>
                <w:bCs/>
                <w:sz w:val="22"/>
                <w:szCs w:val="22"/>
              </w:rPr>
            </w:pPr>
            <w:r w:rsidRPr="00953054">
              <w:rPr>
                <w:b/>
                <w:bCs/>
                <w:sz w:val="22"/>
                <w:szCs w:val="22"/>
              </w:rPr>
              <w:t>Project</w:t>
            </w:r>
          </w:p>
        </w:tc>
        <w:tc>
          <w:tcPr>
            <w:tcW w:w="637" w:type="pct"/>
            <w:shd w:val="clear" w:color="auto" w:fill="0070C0"/>
          </w:tcPr>
          <w:p w14:paraId="7615DC36" w14:textId="77777777" w:rsidR="00B07AD3" w:rsidRPr="00953054" w:rsidRDefault="00B07AD3" w:rsidP="002122A0">
            <w:pPr>
              <w:jc w:val="both"/>
              <w:rPr>
                <w:b/>
                <w:bCs/>
                <w:sz w:val="22"/>
                <w:szCs w:val="22"/>
              </w:rPr>
            </w:pPr>
            <w:r w:rsidRPr="00953054">
              <w:rPr>
                <w:b/>
                <w:bCs/>
                <w:sz w:val="22"/>
                <w:szCs w:val="22"/>
              </w:rPr>
              <w:t>Total project Cost</w:t>
            </w:r>
          </w:p>
        </w:tc>
        <w:tc>
          <w:tcPr>
            <w:tcW w:w="830" w:type="pct"/>
            <w:shd w:val="clear" w:color="auto" w:fill="0070C0"/>
          </w:tcPr>
          <w:p w14:paraId="3FAE053E" w14:textId="77777777" w:rsidR="00B07AD3" w:rsidRPr="00953054" w:rsidRDefault="00B07AD3" w:rsidP="002122A0">
            <w:pPr>
              <w:jc w:val="both"/>
              <w:rPr>
                <w:b/>
                <w:bCs/>
                <w:sz w:val="22"/>
                <w:szCs w:val="22"/>
              </w:rPr>
            </w:pPr>
            <w:r w:rsidRPr="00953054">
              <w:rPr>
                <w:b/>
                <w:bCs/>
                <w:sz w:val="22"/>
                <w:szCs w:val="22"/>
              </w:rPr>
              <w:t>Total expended to date</w:t>
            </w:r>
          </w:p>
        </w:tc>
        <w:tc>
          <w:tcPr>
            <w:tcW w:w="931" w:type="pct"/>
            <w:shd w:val="clear" w:color="auto" w:fill="0070C0"/>
          </w:tcPr>
          <w:p w14:paraId="120BFE82" w14:textId="77777777" w:rsidR="00B07AD3" w:rsidRPr="00953054" w:rsidRDefault="00B07AD3" w:rsidP="002122A0">
            <w:pPr>
              <w:jc w:val="both"/>
              <w:rPr>
                <w:b/>
                <w:bCs/>
                <w:sz w:val="22"/>
                <w:szCs w:val="22"/>
              </w:rPr>
            </w:pPr>
            <w:r w:rsidRPr="00953054">
              <w:rPr>
                <w:b/>
                <w:bCs/>
                <w:sz w:val="22"/>
                <w:szCs w:val="22"/>
              </w:rPr>
              <w:t>Completion %  to date</w:t>
            </w:r>
          </w:p>
        </w:tc>
        <w:tc>
          <w:tcPr>
            <w:tcW w:w="637" w:type="pct"/>
            <w:shd w:val="clear" w:color="auto" w:fill="0070C0"/>
          </w:tcPr>
          <w:p w14:paraId="712F72AD" w14:textId="77777777" w:rsidR="00B07AD3" w:rsidRPr="00953054" w:rsidRDefault="00B07AD3" w:rsidP="002122A0">
            <w:pPr>
              <w:jc w:val="both"/>
              <w:rPr>
                <w:b/>
                <w:bCs/>
                <w:sz w:val="22"/>
                <w:szCs w:val="22"/>
              </w:rPr>
            </w:pPr>
            <w:r w:rsidRPr="00953054">
              <w:rPr>
                <w:b/>
                <w:bCs/>
                <w:sz w:val="22"/>
                <w:szCs w:val="22"/>
              </w:rPr>
              <w:t>Budget</w:t>
            </w:r>
          </w:p>
        </w:tc>
        <w:tc>
          <w:tcPr>
            <w:tcW w:w="617" w:type="pct"/>
            <w:shd w:val="clear" w:color="auto" w:fill="0070C0"/>
          </w:tcPr>
          <w:p w14:paraId="444F528E" w14:textId="77777777" w:rsidR="00B07AD3" w:rsidRPr="00953054" w:rsidRDefault="00B07AD3" w:rsidP="002122A0">
            <w:pPr>
              <w:jc w:val="both"/>
              <w:rPr>
                <w:b/>
                <w:bCs/>
                <w:sz w:val="22"/>
                <w:szCs w:val="22"/>
              </w:rPr>
            </w:pPr>
            <w:r w:rsidRPr="00953054">
              <w:rPr>
                <w:b/>
                <w:bCs/>
                <w:sz w:val="22"/>
                <w:szCs w:val="22"/>
              </w:rPr>
              <w:t xml:space="preserve">Actual  </w:t>
            </w:r>
          </w:p>
        </w:tc>
        <w:tc>
          <w:tcPr>
            <w:tcW w:w="665" w:type="pct"/>
            <w:shd w:val="clear" w:color="auto" w:fill="0070C0"/>
          </w:tcPr>
          <w:p w14:paraId="321EE73B" w14:textId="77777777" w:rsidR="00B07AD3" w:rsidRPr="00953054" w:rsidRDefault="00B07AD3" w:rsidP="002122A0">
            <w:pPr>
              <w:jc w:val="both"/>
              <w:rPr>
                <w:b/>
                <w:bCs/>
                <w:sz w:val="22"/>
                <w:szCs w:val="22"/>
              </w:rPr>
            </w:pPr>
            <w:r w:rsidRPr="00953054">
              <w:rPr>
                <w:b/>
                <w:bCs/>
                <w:sz w:val="22"/>
                <w:szCs w:val="22"/>
              </w:rPr>
              <w:t>Sources of funds</w:t>
            </w:r>
          </w:p>
        </w:tc>
      </w:tr>
      <w:tr w:rsidR="00B07AD3" w:rsidRPr="00953054" w14:paraId="1F5A4647" w14:textId="77777777" w:rsidTr="002122A0">
        <w:trPr>
          <w:trHeight w:hRule="exact" w:val="338"/>
        </w:trPr>
        <w:tc>
          <w:tcPr>
            <w:tcW w:w="683" w:type="pct"/>
          </w:tcPr>
          <w:p w14:paraId="2BD6B495" w14:textId="77777777" w:rsidR="00B07AD3" w:rsidRPr="00953054" w:rsidRDefault="00B07AD3" w:rsidP="002122A0">
            <w:pPr>
              <w:jc w:val="both"/>
              <w:rPr>
                <w:sz w:val="22"/>
                <w:szCs w:val="22"/>
              </w:rPr>
            </w:pPr>
          </w:p>
        </w:tc>
        <w:tc>
          <w:tcPr>
            <w:tcW w:w="637" w:type="pct"/>
          </w:tcPr>
          <w:p w14:paraId="66DA715F" w14:textId="77777777" w:rsidR="00B07AD3" w:rsidRPr="00953054" w:rsidRDefault="00B07AD3" w:rsidP="002122A0">
            <w:pPr>
              <w:jc w:val="both"/>
              <w:rPr>
                <w:sz w:val="22"/>
                <w:szCs w:val="22"/>
              </w:rPr>
            </w:pPr>
          </w:p>
        </w:tc>
        <w:tc>
          <w:tcPr>
            <w:tcW w:w="830" w:type="pct"/>
          </w:tcPr>
          <w:p w14:paraId="653C4105" w14:textId="77777777" w:rsidR="00B07AD3" w:rsidRPr="00953054" w:rsidRDefault="00B07AD3" w:rsidP="002122A0">
            <w:pPr>
              <w:jc w:val="both"/>
              <w:rPr>
                <w:sz w:val="22"/>
                <w:szCs w:val="22"/>
              </w:rPr>
            </w:pPr>
          </w:p>
        </w:tc>
        <w:tc>
          <w:tcPr>
            <w:tcW w:w="931" w:type="pct"/>
          </w:tcPr>
          <w:p w14:paraId="53975227" w14:textId="77777777" w:rsidR="00B07AD3" w:rsidRPr="00953054" w:rsidRDefault="00B07AD3" w:rsidP="002122A0">
            <w:pPr>
              <w:jc w:val="both"/>
              <w:rPr>
                <w:sz w:val="22"/>
                <w:szCs w:val="22"/>
              </w:rPr>
            </w:pPr>
          </w:p>
        </w:tc>
        <w:tc>
          <w:tcPr>
            <w:tcW w:w="637" w:type="pct"/>
          </w:tcPr>
          <w:p w14:paraId="6F378D3D" w14:textId="77777777" w:rsidR="00B07AD3" w:rsidRPr="00953054" w:rsidRDefault="00B07AD3" w:rsidP="002122A0">
            <w:pPr>
              <w:jc w:val="both"/>
              <w:rPr>
                <w:sz w:val="22"/>
                <w:szCs w:val="22"/>
              </w:rPr>
            </w:pPr>
          </w:p>
        </w:tc>
        <w:tc>
          <w:tcPr>
            <w:tcW w:w="617" w:type="pct"/>
          </w:tcPr>
          <w:p w14:paraId="41324CA7" w14:textId="77777777" w:rsidR="00B07AD3" w:rsidRPr="00953054" w:rsidRDefault="00B07AD3" w:rsidP="002122A0">
            <w:pPr>
              <w:jc w:val="both"/>
              <w:rPr>
                <w:sz w:val="22"/>
                <w:szCs w:val="22"/>
              </w:rPr>
            </w:pPr>
          </w:p>
        </w:tc>
        <w:tc>
          <w:tcPr>
            <w:tcW w:w="665" w:type="pct"/>
          </w:tcPr>
          <w:p w14:paraId="41B3874C" w14:textId="77777777" w:rsidR="00B07AD3" w:rsidRPr="00953054" w:rsidRDefault="00B07AD3" w:rsidP="002122A0">
            <w:pPr>
              <w:jc w:val="both"/>
              <w:rPr>
                <w:sz w:val="22"/>
                <w:szCs w:val="22"/>
              </w:rPr>
            </w:pPr>
          </w:p>
        </w:tc>
      </w:tr>
      <w:tr w:rsidR="00B07AD3" w:rsidRPr="00953054" w14:paraId="2D6854B0" w14:textId="77777777" w:rsidTr="002122A0">
        <w:trPr>
          <w:trHeight w:hRule="exact" w:val="338"/>
        </w:trPr>
        <w:tc>
          <w:tcPr>
            <w:tcW w:w="683" w:type="pct"/>
          </w:tcPr>
          <w:p w14:paraId="6546D933" w14:textId="77777777" w:rsidR="00B07AD3" w:rsidRPr="00953054" w:rsidRDefault="00B07AD3" w:rsidP="002122A0">
            <w:pPr>
              <w:jc w:val="both"/>
              <w:rPr>
                <w:sz w:val="22"/>
                <w:szCs w:val="22"/>
              </w:rPr>
            </w:pPr>
          </w:p>
        </w:tc>
        <w:tc>
          <w:tcPr>
            <w:tcW w:w="637" w:type="pct"/>
          </w:tcPr>
          <w:p w14:paraId="6A075756" w14:textId="77777777" w:rsidR="00B07AD3" w:rsidRPr="00953054" w:rsidRDefault="00B07AD3" w:rsidP="002122A0">
            <w:pPr>
              <w:jc w:val="both"/>
              <w:rPr>
                <w:sz w:val="22"/>
                <w:szCs w:val="22"/>
              </w:rPr>
            </w:pPr>
          </w:p>
        </w:tc>
        <w:tc>
          <w:tcPr>
            <w:tcW w:w="830" w:type="pct"/>
          </w:tcPr>
          <w:p w14:paraId="36AE67F8" w14:textId="77777777" w:rsidR="00B07AD3" w:rsidRPr="00953054" w:rsidRDefault="00B07AD3" w:rsidP="002122A0">
            <w:pPr>
              <w:jc w:val="both"/>
              <w:rPr>
                <w:sz w:val="22"/>
                <w:szCs w:val="22"/>
              </w:rPr>
            </w:pPr>
          </w:p>
        </w:tc>
        <w:tc>
          <w:tcPr>
            <w:tcW w:w="931" w:type="pct"/>
          </w:tcPr>
          <w:p w14:paraId="5BD753E2" w14:textId="77777777" w:rsidR="00B07AD3" w:rsidRPr="00953054" w:rsidRDefault="00B07AD3" w:rsidP="002122A0">
            <w:pPr>
              <w:jc w:val="both"/>
              <w:rPr>
                <w:sz w:val="22"/>
                <w:szCs w:val="22"/>
              </w:rPr>
            </w:pPr>
          </w:p>
        </w:tc>
        <w:tc>
          <w:tcPr>
            <w:tcW w:w="637" w:type="pct"/>
          </w:tcPr>
          <w:p w14:paraId="6EB9E72E" w14:textId="77777777" w:rsidR="00B07AD3" w:rsidRPr="00953054" w:rsidRDefault="00B07AD3" w:rsidP="002122A0">
            <w:pPr>
              <w:jc w:val="both"/>
              <w:rPr>
                <w:sz w:val="22"/>
                <w:szCs w:val="22"/>
              </w:rPr>
            </w:pPr>
          </w:p>
        </w:tc>
        <w:tc>
          <w:tcPr>
            <w:tcW w:w="617" w:type="pct"/>
          </w:tcPr>
          <w:p w14:paraId="6CE6C6FF" w14:textId="77777777" w:rsidR="00B07AD3" w:rsidRPr="00953054" w:rsidRDefault="00B07AD3" w:rsidP="002122A0">
            <w:pPr>
              <w:jc w:val="both"/>
              <w:rPr>
                <w:sz w:val="22"/>
                <w:szCs w:val="22"/>
              </w:rPr>
            </w:pPr>
          </w:p>
        </w:tc>
        <w:tc>
          <w:tcPr>
            <w:tcW w:w="665" w:type="pct"/>
          </w:tcPr>
          <w:p w14:paraId="6C6D0511" w14:textId="77777777" w:rsidR="00B07AD3" w:rsidRPr="00953054" w:rsidRDefault="00B07AD3" w:rsidP="002122A0">
            <w:pPr>
              <w:jc w:val="both"/>
              <w:rPr>
                <w:sz w:val="22"/>
                <w:szCs w:val="22"/>
              </w:rPr>
            </w:pPr>
          </w:p>
        </w:tc>
      </w:tr>
      <w:tr w:rsidR="00B07AD3" w:rsidRPr="00953054" w14:paraId="0227E2CF" w14:textId="77777777" w:rsidTr="002122A0">
        <w:trPr>
          <w:trHeight w:hRule="exact" w:val="338"/>
        </w:trPr>
        <w:tc>
          <w:tcPr>
            <w:tcW w:w="683" w:type="pct"/>
          </w:tcPr>
          <w:p w14:paraId="1685B2FD" w14:textId="77777777" w:rsidR="00B07AD3" w:rsidRPr="00953054" w:rsidRDefault="00B07AD3" w:rsidP="002122A0">
            <w:pPr>
              <w:jc w:val="both"/>
              <w:rPr>
                <w:sz w:val="22"/>
                <w:szCs w:val="22"/>
              </w:rPr>
            </w:pPr>
          </w:p>
        </w:tc>
        <w:tc>
          <w:tcPr>
            <w:tcW w:w="637" w:type="pct"/>
          </w:tcPr>
          <w:p w14:paraId="22305F97" w14:textId="77777777" w:rsidR="00B07AD3" w:rsidRPr="00953054" w:rsidRDefault="00B07AD3" w:rsidP="002122A0">
            <w:pPr>
              <w:jc w:val="both"/>
              <w:rPr>
                <w:sz w:val="22"/>
                <w:szCs w:val="22"/>
              </w:rPr>
            </w:pPr>
          </w:p>
        </w:tc>
        <w:tc>
          <w:tcPr>
            <w:tcW w:w="830" w:type="pct"/>
          </w:tcPr>
          <w:p w14:paraId="34CFE8DE" w14:textId="77777777" w:rsidR="00B07AD3" w:rsidRPr="00953054" w:rsidRDefault="00B07AD3" w:rsidP="002122A0">
            <w:pPr>
              <w:jc w:val="both"/>
              <w:rPr>
                <w:sz w:val="22"/>
                <w:szCs w:val="22"/>
              </w:rPr>
            </w:pPr>
          </w:p>
        </w:tc>
        <w:tc>
          <w:tcPr>
            <w:tcW w:w="931" w:type="pct"/>
          </w:tcPr>
          <w:p w14:paraId="27254B4A" w14:textId="77777777" w:rsidR="00B07AD3" w:rsidRPr="00953054" w:rsidRDefault="00B07AD3" w:rsidP="002122A0">
            <w:pPr>
              <w:jc w:val="both"/>
              <w:rPr>
                <w:sz w:val="22"/>
                <w:szCs w:val="22"/>
              </w:rPr>
            </w:pPr>
          </w:p>
        </w:tc>
        <w:tc>
          <w:tcPr>
            <w:tcW w:w="637" w:type="pct"/>
          </w:tcPr>
          <w:p w14:paraId="5CC62A07" w14:textId="77777777" w:rsidR="00B07AD3" w:rsidRPr="00953054" w:rsidRDefault="00B07AD3" w:rsidP="002122A0">
            <w:pPr>
              <w:jc w:val="both"/>
              <w:rPr>
                <w:sz w:val="22"/>
                <w:szCs w:val="22"/>
              </w:rPr>
            </w:pPr>
          </w:p>
        </w:tc>
        <w:tc>
          <w:tcPr>
            <w:tcW w:w="617" w:type="pct"/>
          </w:tcPr>
          <w:p w14:paraId="394727B5" w14:textId="77777777" w:rsidR="00B07AD3" w:rsidRPr="00953054" w:rsidRDefault="00B07AD3" w:rsidP="002122A0">
            <w:pPr>
              <w:jc w:val="both"/>
              <w:rPr>
                <w:sz w:val="22"/>
                <w:szCs w:val="22"/>
              </w:rPr>
            </w:pPr>
          </w:p>
        </w:tc>
        <w:tc>
          <w:tcPr>
            <w:tcW w:w="665" w:type="pct"/>
          </w:tcPr>
          <w:p w14:paraId="79CB2A6F" w14:textId="77777777" w:rsidR="00B07AD3" w:rsidRPr="00953054" w:rsidRDefault="00B07AD3" w:rsidP="002122A0">
            <w:pPr>
              <w:jc w:val="both"/>
              <w:rPr>
                <w:sz w:val="22"/>
                <w:szCs w:val="22"/>
              </w:rPr>
            </w:pPr>
          </w:p>
        </w:tc>
      </w:tr>
    </w:tbl>
    <w:p w14:paraId="4F34C3B0" w14:textId="77777777" w:rsidR="00B07AD3" w:rsidRDefault="00B07AD3" w:rsidP="00B07AD3">
      <w:pPr>
        <w:spacing w:line="360" w:lineRule="auto"/>
        <w:jc w:val="both"/>
        <w:rPr>
          <w:sz w:val="22"/>
          <w:szCs w:val="22"/>
          <w:lang w:val="en-US"/>
        </w:rPr>
      </w:pPr>
    </w:p>
    <w:p w14:paraId="36442263" w14:textId="77777777" w:rsidR="00B07AD3" w:rsidRDefault="00B07AD3" w:rsidP="00B07AD3">
      <w:pPr>
        <w:autoSpaceDE/>
        <w:autoSpaceDN/>
        <w:rPr>
          <w:sz w:val="22"/>
          <w:szCs w:val="22"/>
          <w:lang w:val="en-US"/>
        </w:rPr>
      </w:pPr>
      <w:r>
        <w:rPr>
          <w:sz w:val="22"/>
          <w:szCs w:val="22"/>
          <w:lang w:val="en-US"/>
        </w:rPr>
        <w:br w:type="page"/>
      </w:r>
    </w:p>
    <w:p w14:paraId="6EE80C93" w14:textId="77777777" w:rsidR="00B07AD3" w:rsidRPr="00953054" w:rsidRDefault="00B07AD3" w:rsidP="00B07AD3">
      <w:pPr>
        <w:jc w:val="both"/>
        <w:rPr>
          <w:b/>
          <w:bCs/>
          <w:sz w:val="22"/>
          <w:szCs w:val="22"/>
          <w:lang w:val="en-US"/>
        </w:rPr>
      </w:pPr>
      <w:r w:rsidRPr="00953054">
        <w:rPr>
          <w:b/>
          <w:bCs/>
          <w:sz w:val="22"/>
          <w:szCs w:val="22"/>
          <w:lang w:val="en-US"/>
        </w:rPr>
        <w:lastRenderedPageBreak/>
        <w:t>Appendix IV: Transfers from Other Government Entities</w:t>
      </w:r>
    </w:p>
    <w:p w14:paraId="573750B9" w14:textId="77777777" w:rsidR="00B07AD3" w:rsidRPr="00953054" w:rsidRDefault="00B07AD3" w:rsidP="00B07AD3">
      <w:pPr>
        <w:jc w:val="both"/>
        <w:rPr>
          <w:b/>
          <w:bCs/>
          <w:sz w:val="22"/>
          <w:szCs w:val="22"/>
          <w:lang w:val="en-U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14"/>
        <w:gridCol w:w="1258"/>
        <w:gridCol w:w="1336"/>
        <w:gridCol w:w="1113"/>
        <w:gridCol w:w="1347"/>
        <w:gridCol w:w="1347"/>
        <w:gridCol w:w="1152"/>
        <w:gridCol w:w="1250"/>
        <w:gridCol w:w="1250"/>
        <w:gridCol w:w="1314"/>
        <w:gridCol w:w="1166"/>
      </w:tblGrid>
      <w:tr w:rsidR="00B07AD3" w:rsidRPr="00953054" w14:paraId="2B6C5841" w14:textId="77777777" w:rsidTr="002122A0">
        <w:trPr>
          <w:trHeight w:hRule="exact" w:val="432"/>
        </w:trPr>
        <w:tc>
          <w:tcPr>
            <w:tcW w:w="507" w:type="pct"/>
            <w:vMerge w:val="restart"/>
            <w:shd w:val="clear" w:color="auto" w:fill="0070C0"/>
            <w:hideMark/>
          </w:tcPr>
          <w:p w14:paraId="0020A3A6"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eastAsia="en-GB"/>
              </w:rPr>
              <w:t>Name of the MDA/Donor Transferring the funds</w:t>
            </w:r>
          </w:p>
        </w:tc>
        <w:tc>
          <w:tcPr>
            <w:tcW w:w="451" w:type="pct"/>
            <w:shd w:val="clear" w:color="auto" w:fill="0070C0"/>
            <w:hideMark/>
          </w:tcPr>
          <w:p w14:paraId="7F32D3FE" w14:textId="77777777" w:rsidR="00B07AD3" w:rsidRPr="00953054" w:rsidRDefault="00B07AD3" w:rsidP="002122A0">
            <w:pPr>
              <w:autoSpaceDE/>
              <w:autoSpaceDN/>
              <w:spacing w:line="276" w:lineRule="auto"/>
              <w:jc w:val="both"/>
              <w:rPr>
                <w:b/>
                <w:bCs/>
                <w:sz w:val="22"/>
                <w:szCs w:val="22"/>
                <w:lang w:eastAsia="en-GB"/>
              </w:rPr>
            </w:pPr>
          </w:p>
        </w:tc>
        <w:tc>
          <w:tcPr>
            <w:tcW w:w="878" w:type="pct"/>
            <w:gridSpan w:val="2"/>
            <w:shd w:val="clear" w:color="auto" w:fill="0070C0"/>
            <w:hideMark/>
          </w:tcPr>
          <w:p w14:paraId="5BFBBC6C"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eastAsia="en-GB"/>
              </w:rPr>
              <w:t> </w:t>
            </w:r>
          </w:p>
        </w:tc>
        <w:tc>
          <w:tcPr>
            <w:tcW w:w="483" w:type="pct"/>
            <w:shd w:val="clear" w:color="auto" w:fill="0070C0"/>
          </w:tcPr>
          <w:p w14:paraId="63785AC4" w14:textId="77777777" w:rsidR="00B07AD3" w:rsidRPr="00953054" w:rsidRDefault="00B07AD3" w:rsidP="002122A0">
            <w:pPr>
              <w:autoSpaceDE/>
              <w:autoSpaceDN/>
              <w:spacing w:line="276" w:lineRule="auto"/>
              <w:jc w:val="both"/>
              <w:rPr>
                <w:b/>
                <w:bCs/>
                <w:sz w:val="22"/>
                <w:szCs w:val="22"/>
                <w:lang w:eastAsia="en-GB"/>
              </w:rPr>
            </w:pPr>
          </w:p>
        </w:tc>
        <w:tc>
          <w:tcPr>
            <w:tcW w:w="483" w:type="pct"/>
            <w:shd w:val="clear" w:color="auto" w:fill="0070C0"/>
            <w:hideMark/>
          </w:tcPr>
          <w:p w14:paraId="1B3F01BF"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eastAsia="en-GB"/>
              </w:rPr>
              <w:t> </w:t>
            </w:r>
          </w:p>
        </w:tc>
        <w:tc>
          <w:tcPr>
            <w:tcW w:w="1780" w:type="pct"/>
            <w:gridSpan w:val="4"/>
            <w:shd w:val="clear" w:color="auto" w:fill="0070C0"/>
            <w:hideMark/>
          </w:tcPr>
          <w:p w14:paraId="5B32CF7B"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eastAsia="en-GB"/>
              </w:rPr>
              <w:t>Where Recorded/recognized</w:t>
            </w:r>
          </w:p>
        </w:tc>
        <w:tc>
          <w:tcPr>
            <w:tcW w:w="418" w:type="pct"/>
            <w:shd w:val="clear" w:color="auto" w:fill="0070C0"/>
            <w:hideMark/>
          </w:tcPr>
          <w:p w14:paraId="474E8C62"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eastAsia="en-GB"/>
              </w:rPr>
              <w:t> </w:t>
            </w:r>
          </w:p>
        </w:tc>
      </w:tr>
      <w:tr w:rsidR="00B07AD3" w:rsidRPr="00953054" w14:paraId="569D094D" w14:textId="77777777" w:rsidTr="002122A0">
        <w:trPr>
          <w:trHeight w:hRule="exact" w:val="1324"/>
        </w:trPr>
        <w:tc>
          <w:tcPr>
            <w:tcW w:w="507" w:type="pct"/>
            <w:vMerge/>
            <w:shd w:val="clear" w:color="auto" w:fill="0070C0"/>
            <w:hideMark/>
          </w:tcPr>
          <w:p w14:paraId="7682887B" w14:textId="77777777" w:rsidR="00B07AD3" w:rsidRPr="00953054" w:rsidRDefault="00B07AD3" w:rsidP="002122A0">
            <w:pPr>
              <w:autoSpaceDE/>
              <w:autoSpaceDN/>
              <w:spacing w:line="276" w:lineRule="auto"/>
              <w:jc w:val="both"/>
              <w:rPr>
                <w:b/>
                <w:bCs/>
                <w:sz w:val="22"/>
                <w:szCs w:val="22"/>
                <w:lang w:eastAsia="en-GB"/>
              </w:rPr>
            </w:pPr>
          </w:p>
        </w:tc>
        <w:tc>
          <w:tcPr>
            <w:tcW w:w="451" w:type="pct"/>
            <w:shd w:val="clear" w:color="auto" w:fill="0070C0"/>
            <w:hideMark/>
          </w:tcPr>
          <w:p w14:paraId="08BAD2D8"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eastAsia="en-GB"/>
              </w:rPr>
              <w:t>Date received as per bank statement</w:t>
            </w:r>
          </w:p>
        </w:tc>
        <w:tc>
          <w:tcPr>
            <w:tcW w:w="479" w:type="pct"/>
            <w:shd w:val="clear" w:color="auto" w:fill="0070C0"/>
            <w:hideMark/>
          </w:tcPr>
          <w:p w14:paraId="02375B33"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eastAsia="en-GB"/>
              </w:rPr>
              <w:t>Nature: Recurrent/Development/Others</w:t>
            </w:r>
          </w:p>
        </w:tc>
        <w:tc>
          <w:tcPr>
            <w:tcW w:w="399" w:type="pct"/>
            <w:shd w:val="clear" w:color="auto" w:fill="0070C0"/>
            <w:hideMark/>
          </w:tcPr>
          <w:p w14:paraId="20B265E2"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eastAsia="en-GB"/>
              </w:rPr>
              <w:t>Total Amount - KES</w:t>
            </w:r>
          </w:p>
        </w:tc>
        <w:tc>
          <w:tcPr>
            <w:tcW w:w="483" w:type="pct"/>
            <w:shd w:val="clear" w:color="auto" w:fill="0070C0"/>
          </w:tcPr>
          <w:p w14:paraId="76FB44F9" w14:textId="77777777" w:rsidR="00B07AD3" w:rsidRPr="00953054" w:rsidRDefault="00B07AD3" w:rsidP="002122A0">
            <w:pPr>
              <w:autoSpaceDE/>
              <w:autoSpaceDN/>
              <w:spacing w:line="276" w:lineRule="auto"/>
              <w:jc w:val="both"/>
              <w:rPr>
                <w:b/>
                <w:bCs/>
                <w:sz w:val="22"/>
                <w:szCs w:val="22"/>
                <w:lang w:eastAsia="en-GB"/>
              </w:rPr>
            </w:pPr>
          </w:p>
        </w:tc>
        <w:tc>
          <w:tcPr>
            <w:tcW w:w="483" w:type="pct"/>
            <w:shd w:val="clear" w:color="auto" w:fill="0070C0"/>
            <w:hideMark/>
          </w:tcPr>
          <w:p w14:paraId="20920C4E"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eastAsia="en-GB"/>
              </w:rPr>
              <w:t>Statement of Financial Performance</w:t>
            </w:r>
          </w:p>
        </w:tc>
        <w:tc>
          <w:tcPr>
            <w:tcW w:w="413" w:type="pct"/>
            <w:shd w:val="clear" w:color="auto" w:fill="0070C0"/>
          </w:tcPr>
          <w:p w14:paraId="1DEECBF4" w14:textId="77777777" w:rsidR="00B07AD3" w:rsidRPr="00953054" w:rsidRDefault="00B07AD3" w:rsidP="002122A0">
            <w:pPr>
              <w:autoSpaceDE/>
              <w:autoSpaceDN/>
              <w:spacing w:line="276" w:lineRule="auto"/>
              <w:jc w:val="both"/>
              <w:rPr>
                <w:b/>
                <w:bCs/>
                <w:sz w:val="22"/>
                <w:szCs w:val="22"/>
                <w:lang w:eastAsia="en-GB"/>
              </w:rPr>
            </w:pPr>
          </w:p>
        </w:tc>
        <w:tc>
          <w:tcPr>
            <w:tcW w:w="448" w:type="pct"/>
            <w:shd w:val="clear" w:color="auto" w:fill="0070C0"/>
            <w:hideMark/>
          </w:tcPr>
          <w:p w14:paraId="6D130B48"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eastAsia="en-GB"/>
              </w:rPr>
              <w:t>Deferred Income</w:t>
            </w:r>
          </w:p>
        </w:tc>
        <w:tc>
          <w:tcPr>
            <w:tcW w:w="448" w:type="pct"/>
            <w:shd w:val="clear" w:color="auto" w:fill="0070C0"/>
            <w:hideMark/>
          </w:tcPr>
          <w:p w14:paraId="0EA4B97A"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eastAsia="en-GB"/>
              </w:rPr>
              <w:t>Receivables</w:t>
            </w:r>
          </w:p>
        </w:tc>
        <w:tc>
          <w:tcPr>
            <w:tcW w:w="471" w:type="pct"/>
            <w:shd w:val="clear" w:color="auto" w:fill="0070C0"/>
            <w:hideMark/>
          </w:tcPr>
          <w:p w14:paraId="606C3B96"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eastAsia="en-GB"/>
              </w:rPr>
              <w:t>Others - must be specific</w:t>
            </w:r>
          </w:p>
        </w:tc>
        <w:tc>
          <w:tcPr>
            <w:tcW w:w="418" w:type="pct"/>
            <w:shd w:val="clear" w:color="auto" w:fill="0070C0"/>
            <w:hideMark/>
          </w:tcPr>
          <w:p w14:paraId="3336C129" w14:textId="77777777" w:rsidR="00B07AD3" w:rsidRPr="00953054" w:rsidRDefault="00B07AD3" w:rsidP="002122A0">
            <w:pPr>
              <w:autoSpaceDE/>
              <w:autoSpaceDN/>
              <w:spacing w:line="276" w:lineRule="auto"/>
              <w:jc w:val="both"/>
              <w:rPr>
                <w:b/>
                <w:bCs/>
                <w:sz w:val="22"/>
                <w:szCs w:val="22"/>
                <w:lang w:eastAsia="en-GB"/>
              </w:rPr>
            </w:pPr>
            <w:r w:rsidRPr="00953054">
              <w:rPr>
                <w:b/>
                <w:bCs/>
                <w:sz w:val="22"/>
                <w:szCs w:val="22"/>
                <w:lang w:eastAsia="en-GB"/>
              </w:rPr>
              <w:t>Total Transfers during the Year</w:t>
            </w:r>
          </w:p>
        </w:tc>
      </w:tr>
      <w:tr w:rsidR="00B07AD3" w:rsidRPr="00953054" w14:paraId="375B6C07" w14:textId="77777777" w:rsidTr="002122A0">
        <w:trPr>
          <w:trHeight w:hRule="exact" w:val="432"/>
        </w:trPr>
        <w:tc>
          <w:tcPr>
            <w:tcW w:w="507" w:type="pct"/>
            <w:shd w:val="clear" w:color="auto" w:fill="auto"/>
          </w:tcPr>
          <w:p w14:paraId="617AACC8" w14:textId="77777777" w:rsidR="00B07AD3" w:rsidRPr="00953054" w:rsidRDefault="00B07AD3" w:rsidP="002122A0">
            <w:pPr>
              <w:autoSpaceDE/>
              <w:autoSpaceDN/>
              <w:spacing w:line="276" w:lineRule="auto"/>
              <w:jc w:val="both"/>
              <w:rPr>
                <w:sz w:val="22"/>
                <w:szCs w:val="22"/>
                <w:lang w:eastAsia="en-GB"/>
              </w:rPr>
            </w:pPr>
          </w:p>
        </w:tc>
        <w:tc>
          <w:tcPr>
            <w:tcW w:w="451" w:type="pct"/>
            <w:shd w:val="clear" w:color="auto" w:fill="auto"/>
          </w:tcPr>
          <w:p w14:paraId="3A435E61" w14:textId="77777777" w:rsidR="00B07AD3" w:rsidRPr="00953054" w:rsidRDefault="00B07AD3" w:rsidP="002122A0">
            <w:pPr>
              <w:autoSpaceDE/>
              <w:autoSpaceDN/>
              <w:spacing w:line="276" w:lineRule="auto"/>
              <w:jc w:val="both"/>
              <w:rPr>
                <w:sz w:val="22"/>
                <w:szCs w:val="22"/>
                <w:lang w:eastAsia="en-GB"/>
              </w:rPr>
            </w:pPr>
          </w:p>
        </w:tc>
        <w:tc>
          <w:tcPr>
            <w:tcW w:w="479" w:type="pct"/>
            <w:shd w:val="clear" w:color="auto" w:fill="auto"/>
          </w:tcPr>
          <w:p w14:paraId="45889464" w14:textId="77777777" w:rsidR="00B07AD3" w:rsidRPr="00953054" w:rsidRDefault="00B07AD3" w:rsidP="002122A0">
            <w:pPr>
              <w:autoSpaceDE/>
              <w:autoSpaceDN/>
              <w:spacing w:line="276" w:lineRule="auto"/>
              <w:jc w:val="both"/>
              <w:rPr>
                <w:sz w:val="22"/>
                <w:szCs w:val="22"/>
                <w:lang w:eastAsia="en-GB"/>
              </w:rPr>
            </w:pPr>
          </w:p>
        </w:tc>
        <w:tc>
          <w:tcPr>
            <w:tcW w:w="399" w:type="pct"/>
            <w:shd w:val="clear" w:color="auto" w:fill="auto"/>
          </w:tcPr>
          <w:p w14:paraId="23B1A269" w14:textId="77777777" w:rsidR="00B07AD3" w:rsidRPr="00953054" w:rsidRDefault="00B07AD3" w:rsidP="002122A0">
            <w:pPr>
              <w:autoSpaceDE/>
              <w:autoSpaceDN/>
              <w:spacing w:line="276" w:lineRule="auto"/>
              <w:jc w:val="both"/>
              <w:rPr>
                <w:sz w:val="22"/>
                <w:szCs w:val="22"/>
                <w:lang w:eastAsia="en-GB"/>
              </w:rPr>
            </w:pPr>
          </w:p>
        </w:tc>
        <w:tc>
          <w:tcPr>
            <w:tcW w:w="483" w:type="pct"/>
          </w:tcPr>
          <w:p w14:paraId="70B06710" w14:textId="77777777" w:rsidR="00B07AD3" w:rsidRPr="00953054" w:rsidRDefault="00B07AD3" w:rsidP="002122A0">
            <w:pPr>
              <w:autoSpaceDE/>
              <w:autoSpaceDN/>
              <w:spacing w:line="276" w:lineRule="auto"/>
              <w:jc w:val="both"/>
              <w:rPr>
                <w:sz w:val="22"/>
                <w:szCs w:val="22"/>
                <w:lang w:eastAsia="en-GB"/>
              </w:rPr>
            </w:pPr>
          </w:p>
        </w:tc>
        <w:tc>
          <w:tcPr>
            <w:tcW w:w="483" w:type="pct"/>
            <w:shd w:val="clear" w:color="auto" w:fill="auto"/>
          </w:tcPr>
          <w:p w14:paraId="3A6ED79C" w14:textId="77777777" w:rsidR="00B07AD3" w:rsidRPr="00953054" w:rsidRDefault="00B07AD3" w:rsidP="002122A0">
            <w:pPr>
              <w:autoSpaceDE/>
              <w:autoSpaceDN/>
              <w:spacing w:line="276" w:lineRule="auto"/>
              <w:jc w:val="both"/>
              <w:rPr>
                <w:sz w:val="22"/>
                <w:szCs w:val="22"/>
                <w:lang w:eastAsia="en-GB"/>
              </w:rPr>
            </w:pPr>
          </w:p>
        </w:tc>
        <w:tc>
          <w:tcPr>
            <w:tcW w:w="413" w:type="pct"/>
            <w:shd w:val="clear" w:color="auto" w:fill="auto"/>
          </w:tcPr>
          <w:p w14:paraId="49524CD2" w14:textId="77777777" w:rsidR="00B07AD3" w:rsidRPr="00953054" w:rsidRDefault="00B07AD3" w:rsidP="002122A0">
            <w:pPr>
              <w:autoSpaceDE/>
              <w:autoSpaceDN/>
              <w:spacing w:line="276" w:lineRule="auto"/>
              <w:jc w:val="both"/>
              <w:rPr>
                <w:sz w:val="22"/>
                <w:szCs w:val="22"/>
                <w:lang w:eastAsia="en-GB"/>
              </w:rPr>
            </w:pPr>
          </w:p>
        </w:tc>
        <w:tc>
          <w:tcPr>
            <w:tcW w:w="448" w:type="pct"/>
            <w:shd w:val="clear" w:color="auto" w:fill="auto"/>
          </w:tcPr>
          <w:p w14:paraId="7559E343" w14:textId="77777777" w:rsidR="00B07AD3" w:rsidRPr="00953054" w:rsidRDefault="00B07AD3" w:rsidP="002122A0">
            <w:pPr>
              <w:autoSpaceDE/>
              <w:autoSpaceDN/>
              <w:spacing w:line="276" w:lineRule="auto"/>
              <w:jc w:val="both"/>
              <w:rPr>
                <w:sz w:val="22"/>
                <w:szCs w:val="22"/>
                <w:lang w:eastAsia="en-GB"/>
              </w:rPr>
            </w:pPr>
          </w:p>
        </w:tc>
        <w:tc>
          <w:tcPr>
            <w:tcW w:w="448" w:type="pct"/>
            <w:shd w:val="clear" w:color="auto" w:fill="auto"/>
          </w:tcPr>
          <w:p w14:paraId="14706C6A" w14:textId="77777777" w:rsidR="00B07AD3" w:rsidRPr="00953054" w:rsidRDefault="00B07AD3" w:rsidP="002122A0">
            <w:pPr>
              <w:autoSpaceDE/>
              <w:autoSpaceDN/>
              <w:spacing w:line="276" w:lineRule="auto"/>
              <w:jc w:val="both"/>
              <w:rPr>
                <w:sz w:val="22"/>
                <w:szCs w:val="22"/>
                <w:lang w:eastAsia="en-GB"/>
              </w:rPr>
            </w:pPr>
          </w:p>
        </w:tc>
        <w:tc>
          <w:tcPr>
            <w:tcW w:w="471" w:type="pct"/>
            <w:shd w:val="clear" w:color="auto" w:fill="auto"/>
          </w:tcPr>
          <w:p w14:paraId="37FBE7B7" w14:textId="77777777" w:rsidR="00B07AD3" w:rsidRPr="00953054" w:rsidRDefault="00B07AD3" w:rsidP="002122A0">
            <w:pPr>
              <w:autoSpaceDE/>
              <w:autoSpaceDN/>
              <w:spacing w:line="276" w:lineRule="auto"/>
              <w:jc w:val="both"/>
              <w:rPr>
                <w:sz w:val="22"/>
                <w:szCs w:val="22"/>
                <w:lang w:eastAsia="en-GB"/>
              </w:rPr>
            </w:pPr>
          </w:p>
        </w:tc>
        <w:tc>
          <w:tcPr>
            <w:tcW w:w="418" w:type="pct"/>
            <w:shd w:val="clear" w:color="auto" w:fill="auto"/>
          </w:tcPr>
          <w:p w14:paraId="55F51CB7" w14:textId="77777777" w:rsidR="00B07AD3" w:rsidRPr="00953054" w:rsidRDefault="00B07AD3" w:rsidP="002122A0">
            <w:pPr>
              <w:autoSpaceDE/>
              <w:autoSpaceDN/>
              <w:spacing w:line="276" w:lineRule="auto"/>
              <w:jc w:val="both"/>
              <w:rPr>
                <w:sz w:val="22"/>
                <w:szCs w:val="22"/>
                <w:lang w:eastAsia="en-GB"/>
              </w:rPr>
            </w:pPr>
          </w:p>
        </w:tc>
      </w:tr>
      <w:tr w:rsidR="00B07AD3" w:rsidRPr="00953054" w14:paraId="0371240F" w14:textId="77777777" w:rsidTr="002122A0">
        <w:trPr>
          <w:trHeight w:hRule="exact" w:val="432"/>
        </w:trPr>
        <w:tc>
          <w:tcPr>
            <w:tcW w:w="507" w:type="pct"/>
            <w:shd w:val="clear" w:color="auto" w:fill="auto"/>
          </w:tcPr>
          <w:p w14:paraId="494C1053" w14:textId="77777777" w:rsidR="00B07AD3" w:rsidRPr="00953054" w:rsidRDefault="00B07AD3" w:rsidP="002122A0">
            <w:pPr>
              <w:autoSpaceDE/>
              <w:autoSpaceDN/>
              <w:spacing w:line="276" w:lineRule="auto"/>
              <w:jc w:val="both"/>
              <w:rPr>
                <w:sz w:val="22"/>
                <w:szCs w:val="22"/>
                <w:lang w:eastAsia="en-GB"/>
              </w:rPr>
            </w:pPr>
          </w:p>
        </w:tc>
        <w:tc>
          <w:tcPr>
            <w:tcW w:w="451" w:type="pct"/>
            <w:shd w:val="clear" w:color="auto" w:fill="auto"/>
          </w:tcPr>
          <w:p w14:paraId="061B1A72" w14:textId="77777777" w:rsidR="00B07AD3" w:rsidRPr="00953054" w:rsidRDefault="00B07AD3" w:rsidP="002122A0">
            <w:pPr>
              <w:spacing w:line="276" w:lineRule="auto"/>
              <w:jc w:val="both"/>
              <w:rPr>
                <w:sz w:val="22"/>
                <w:szCs w:val="22"/>
              </w:rPr>
            </w:pPr>
          </w:p>
        </w:tc>
        <w:tc>
          <w:tcPr>
            <w:tcW w:w="479" w:type="pct"/>
            <w:shd w:val="clear" w:color="auto" w:fill="auto"/>
          </w:tcPr>
          <w:p w14:paraId="58D2362B" w14:textId="77777777" w:rsidR="00B07AD3" w:rsidRPr="00953054" w:rsidRDefault="00B07AD3" w:rsidP="002122A0">
            <w:pPr>
              <w:autoSpaceDE/>
              <w:autoSpaceDN/>
              <w:spacing w:line="276" w:lineRule="auto"/>
              <w:jc w:val="both"/>
              <w:rPr>
                <w:sz w:val="22"/>
                <w:szCs w:val="22"/>
                <w:lang w:eastAsia="en-GB"/>
              </w:rPr>
            </w:pPr>
          </w:p>
        </w:tc>
        <w:tc>
          <w:tcPr>
            <w:tcW w:w="399" w:type="pct"/>
            <w:shd w:val="clear" w:color="auto" w:fill="auto"/>
          </w:tcPr>
          <w:p w14:paraId="1374F6A7" w14:textId="77777777" w:rsidR="00B07AD3" w:rsidRPr="00953054" w:rsidRDefault="00B07AD3" w:rsidP="002122A0">
            <w:pPr>
              <w:spacing w:line="276" w:lineRule="auto"/>
              <w:jc w:val="both"/>
              <w:rPr>
                <w:sz w:val="22"/>
                <w:szCs w:val="22"/>
              </w:rPr>
            </w:pPr>
          </w:p>
        </w:tc>
        <w:tc>
          <w:tcPr>
            <w:tcW w:w="483" w:type="pct"/>
          </w:tcPr>
          <w:p w14:paraId="09270EC8" w14:textId="77777777" w:rsidR="00B07AD3" w:rsidRPr="00953054" w:rsidRDefault="00B07AD3" w:rsidP="002122A0">
            <w:pPr>
              <w:spacing w:line="276" w:lineRule="auto"/>
              <w:jc w:val="both"/>
              <w:rPr>
                <w:sz w:val="22"/>
                <w:szCs w:val="22"/>
              </w:rPr>
            </w:pPr>
          </w:p>
        </w:tc>
        <w:tc>
          <w:tcPr>
            <w:tcW w:w="483" w:type="pct"/>
            <w:shd w:val="clear" w:color="auto" w:fill="auto"/>
          </w:tcPr>
          <w:p w14:paraId="3A6EC548" w14:textId="77777777" w:rsidR="00B07AD3" w:rsidRPr="00953054" w:rsidRDefault="00B07AD3" w:rsidP="002122A0">
            <w:pPr>
              <w:spacing w:line="276" w:lineRule="auto"/>
              <w:jc w:val="both"/>
              <w:rPr>
                <w:sz w:val="22"/>
                <w:szCs w:val="22"/>
              </w:rPr>
            </w:pPr>
          </w:p>
        </w:tc>
        <w:tc>
          <w:tcPr>
            <w:tcW w:w="413" w:type="pct"/>
            <w:shd w:val="clear" w:color="auto" w:fill="auto"/>
          </w:tcPr>
          <w:p w14:paraId="46931E97" w14:textId="77777777" w:rsidR="00B07AD3" w:rsidRPr="00953054" w:rsidRDefault="00B07AD3" w:rsidP="002122A0">
            <w:pPr>
              <w:spacing w:line="276" w:lineRule="auto"/>
              <w:jc w:val="both"/>
              <w:rPr>
                <w:sz w:val="22"/>
                <w:szCs w:val="22"/>
              </w:rPr>
            </w:pPr>
          </w:p>
        </w:tc>
        <w:tc>
          <w:tcPr>
            <w:tcW w:w="448" w:type="pct"/>
            <w:shd w:val="clear" w:color="auto" w:fill="auto"/>
          </w:tcPr>
          <w:p w14:paraId="150972FB" w14:textId="77777777" w:rsidR="00B07AD3" w:rsidRPr="00953054" w:rsidRDefault="00B07AD3" w:rsidP="002122A0">
            <w:pPr>
              <w:spacing w:line="276" w:lineRule="auto"/>
              <w:jc w:val="both"/>
              <w:rPr>
                <w:sz w:val="22"/>
                <w:szCs w:val="22"/>
              </w:rPr>
            </w:pPr>
          </w:p>
        </w:tc>
        <w:tc>
          <w:tcPr>
            <w:tcW w:w="448" w:type="pct"/>
            <w:shd w:val="clear" w:color="auto" w:fill="auto"/>
          </w:tcPr>
          <w:p w14:paraId="268CBEC8" w14:textId="77777777" w:rsidR="00B07AD3" w:rsidRPr="00953054" w:rsidRDefault="00B07AD3" w:rsidP="002122A0">
            <w:pPr>
              <w:spacing w:line="276" w:lineRule="auto"/>
              <w:jc w:val="both"/>
              <w:rPr>
                <w:sz w:val="22"/>
                <w:szCs w:val="22"/>
              </w:rPr>
            </w:pPr>
          </w:p>
        </w:tc>
        <w:tc>
          <w:tcPr>
            <w:tcW w:w="471" w:type="pct"/>
            <w:shd w:val="clear" w:color="auto" w:fill="auto"/>
          </w:tcPr>
          <w:p w14:paraId="007FCFF5" w14:textId="77777777" w:rsidR="00B07AD3" w:rsidRPr="00953054" w:rsidRDefault="00B07AD3" w:rsidP="002122A0">
            <w:pPr>
              <w:spacing w:line="276" w:lineRule="auto"/>
              <w:jc w:val="both"/>
              <w:rPr>
                <w:sz w:val="22"/>
                <w:szCs w:val="22"/>
              </w:rPr>
            </w:pPr>
          </w:p>
        </w:tc>
        <w:tc>
          <w:tcPr>
            <w:tcW w:w="418" w:type="pct"/>
            <w:shd w:val="clear" w:color="auto" w:fill="auto"/>
          </w:tcPr>
          <w:p w14:paraId="4259A08D" w14:textId="77777777" w:rsidR="00B07AD3" w:rsidRPr="00953054" w:rsidRDefault="00B07AD3" w:rsidP="002122A0">
            <w:pPr>
              <w:spacing w:line="276" w:lineRule="auto"/>
              <w:jc w:val="both"/>
              <w:rPr>
                <w:sz w:val="22"/>
                <w:szCs w:val="22"/>
              </w:rPr>
            </w:pPr>
          </w:p>
        </w:tc>
      </w:tr>
      <w:tr w:rsidR="00B07AD3" w:rsidRPr="00953054" w14:paraId="518C8EB4" w14:textId="77777777" w:rsidTr="002122A0">
        <w:trPr>
          <w:trHeight w:hRule="exact" w:val="432"/>
        </w:trPr>
        <w:tc>
          <w:tcPr>
            <w:tcW w:w="507" w:type="pct"/>
            <w:shd w:val="clear" w:color="auto" w:fill="auto"/>
          </w:tcPr>
          <w:p w14:paraId="2681026E" w14:textId="77777777" w:rsidR="00B07AD3" w:rsidRPr="00953054" w:rsidRDefault="00B07AD3" w:rsidP="002122A0">
            <w:pPr>
              <w:autoSpaceDE/>
              <w:autoSpaceDN/>
              <w:spacing w:line="276" w:lineRule="auto"/>
              <w:jc w:val="both"/>
              <w:rPr>
                <w:sz w:val="22"/>
                <w:szCs w:val="22"/>
                <w:lang w:eastAsia="en-GB"/>
              </w:rPr>
            </w:pPr>
          </w:p>
        </w:tc>
        <w:tc>
          <w:tcPr>
            <w:tcW w:w="451" w:type="pct"/>
            <w:shd w:val="clear" w:color="auto" w:fill="auto"/>
          </w:tcPr>
          <w:p w14:paraId="3E470B88" w14:textId="77777777" w:rsidR="00B07AD3" w:rsidRPr="00953054" w:rsidRDefault="00B07AD3" w:rsidP="002122A0">
            <w:pPr>
              <w:spacing w:line="276" w:lineRule="auto"/>
              <w:jc w:val="both"/>
              <w:rPr>
                <w:sz w:val="22"/>
                <w:szCs w:val="22"/>
              </w:rPr>
            </w:pPr>
          </w:p>
        </w:tc>
        <w:tc>
          <w:tcPr>
            <w:tcW w:w="479" w:type="pct"/>
            <w:shd w:val="clear" w:color="auto" w:fill="auto"/>
          </w:tcPr>
          <w:p w14:paraId="46922484" w14:textId="77777777" w:rsidR="00B07AD3" w:rsidRPr="00953054" w:rsidRDefault="00B07AD3" w:rsidP="002122A0">
            <w:pPr>
              <w:autoSpaceDE/>
              <w:autoSpaceDN/>
              <w:spacing w:line="276" w:lineRule="auto"/>
              <w:jc w:val="both"/>
              <w:rPr>
                <w:sz w:val="22"/>
                <w:szCs w:val="22"/>
                <w:lang w:eastAsia="en-GB"/>
              </w:rPr>
            </w:pPr>
          </w:p>
        </w:tc>
        <w:tc>
          <w:tcPr>
            <w:tcW w:w="399" w:type="pct"/>
            <w:shd w:val="clear" w:color="auto" w:fill="auto"/>
          </w:tcPr>
          <w:p w14:paraId="6F8FBA0F" w14:textId="77777777" w:rsidR="00B07AD3" w:rsidRPr="00953054" w:rsidRDefault="00B07AD3" w:rsidP="002122A0">
            <w:pPr>
              <w:spacing w:line="276" w:lineRule="auto"/>
              <w:jc w:val="both"/>
              <w:rPr>
                <w:sz w:val="22"/>
                <w:szCs w:val="22"/>
              </w:rPr>
            </w:pPr>
          </w:p>
        </w:tc>
        <w:tc>
          <w:tcPr>
            <w:tcW w:w="483" w:type="pct"/>
          </w:tcPr>
          <w:p w14:paraId="77E1D70B" w14:textId="77777777" w:rsidR="00B07AD3" w:rsidRPr="00953054" w:rsidRDefault="00B07AD3" w:rsidP="002122A0">
            <w:pPr>
              <w:spacing w:line="276" w:lineRule="auto"/>
              <w:jc w:val="both"/>
              <w:rPr>
                <w:sz w:val="22"/>
                <w:szCs w:val="22"/>
              </w:rPr>
            </w:pPr>
          </w:p>
        </w:tc>
        <w:tc>
          <w:tcPr>
            <w:tcW w:w="483" w:type="pct"/>
            <w:shd w:val="clear" w:color="auto" w:fill="auto"/>
          </w:tcPr>
          <w:p w14:paraId="2E03BC1B" w14:textId="77777777" w:rsidR="00B07AD3" w:rsidRPr="00953054" w:rsidRDefault="00B07AD3" w:rsidP="002122A0">
            <w:pPr>
              <w:spacing w:line="276" w:lineRule="auto"/>
              <w:jc w:val="both"/>
              <w:rPr>
                <w:sz w:val="22"/>
                <w:szCs w:val="22"/>
              </w:rPr>
            </w:pPr>
          </w:p>
        </w:tc>
        <w:tc>
          <w:tcPr>
            <w:tcW w:w="413" w:type="pct"/>
            <w:shd w:val="clear" w:color="auto" w:fill="auto"/>
          </w:tcPr>
          <w:p w14:paraId="60541C11" w14:textId="77777777" w:rsidR="00B07AD3" w:rsidRPr="00953054" w:rsidRDefault="00B07AD3" w:rsidP="002122A0">
            <w:pPr>
              <w:spacing w:line="276" w:lineRule="auto"/>
              <w:jc w:val="both"/>
              <w:rPr>
                <w:sz w:val="22"/>
                <w:szCs w:val="22"/>
              </w:rPr>
            </w:pPr>
          </w:p>
        </w:tc>
        <w:tc>
          <w:tcPr>
            <w:tcW w:w="448" w:type="pct"/>
            <w:shd w:val="clear" w:color="auto" w:fill="auto"/>
          </w:tcPr>
          <w:p w14:paraId="15C5A43A" w14:textId="77777777" w:rsidR="00B07AD3" w:rsidRPr="00953054" w:rsidRDefault="00B07AD3" w:rsidP="002122A0">
            <w:pPr>
              <w:spacing w:line="276" w:lineRule="auto"/>
              <w:jc w:val="both"/>
              <w:rPr>
                <w:sz w:val="22"/>
                <w:szCs w:val="22"/>
              </w:rPr>
            </w:pPr>
          </w:p>
        </w:tc>
        <w:tc>
          <w:tcPr>
            <w:tcW w:w="448" w:type="pct"/>
            <w:shd w:val="clear" w:color="auto" w:fill="auto"/>
          </w:tcPr>
          <w:p w14:paraId="5A39F5B3" w14:textId="77777777" w:rsidR="00B07AD3" w:rsidRPr="00953054" w:rsidRDefault="00B07AD3" w:rsidP="002122A0">
            <w:pPr>
              <w:spacing w:line="276" w:lineRule="auto"/>
              <w:jc w:val="both"/>
              <w:rPr>
                <w:sz w:val="22"/>
                <w:szCs w:val="22"/>
              </w:rPr>
            </w:pPr>
          </w:p>
        </w:tc>
        <w:tc>
          <w:tcPr>
            <w:tcW w:w="471" w:type="pct"/>
            <w:shd w:val="clear" w:color="auto" w:fill="auto"/>
          </w:tcPr>
          <w:p w14:paraId="7C93A971" w14:textId="77777777" w:rsidR="00B07AD3" w:rsidRPr="00953054" w:rsidRDefault="00B07AD3" w:rsidP="002122A0">
            <w:pPr>
              <w:spacing w:line="276" w:lineRule="auto"/>
              <w:jc w:val="both"/>
              <w:rPr>
                <w:sz w:val="22"/>
                <w:szCs w:val="22"/>
              </w:rPr>
            </w:pPr>
          </w:p>
        </w:tc>
        <w:tc>
          <w:tcPr>
            <w:tcW w:w="418" w:type="pct"/>
            <w:shd w:val="clear" w:color="auto" w:fill="auto"/>
          </w:tcPr>
          <w:p w14:paraId="47D856F3" w14:textId="77777777" w:rsidR="00B07AD3" w:rsidRPr="00953054" w:rsidRDefault="00B07AD3" w:rsidP="002122A0">
            <w:pPr>
              <w:spacing w:line="276" w:lineRule="auto"/>
              <w:jc w:val="both"/>
              <w:rPr>
                <w:sz w:val="22"/>
                <w:szCs w:val="22"/>
              </w:rPr>
            </w:pPr>
          </w:p>
        </w:tc>
      </w:tr>
      <w:tr w:rsidR="00B07AD3" w:rsidRPr="00953054" w14:paraId="4BC9B60E" w14:textId="77777777" w:rsidTr="002122A0">
        <w:trPr>
          <w:trHeight w:hRule="exact" w:val="432"/>
        </w:trPr>
        <w:tc>
          <w:tcPr>
            <w:tcW w:w="507" w:type="pct"/>
            <w:shd w:val="clear" w:color="auto" w:fill="auto"/>
          </w:tcPr>
          <w:p w14:paraId="184B74D9" w14:textId="77777777" w:rsidR="00B07AD3" w:rsidRPr="00953054" w:rsidRDefault="00B07AD3" w:rsidP="002122A0">
            <w:pPr>
              <w:autoSpaceDE/>
              <w:autoSpaceDN/>
              <w:spacing w:line="276" w:lineRule="auto"/>
              <w:jc w:val="both"/>
              <w:rPr>
                <w:sz w:val="22"/>
                <w:szCs w:val="22"/>
                <w:lang w:eastAsia="en-GB"/>
              </w:rPr>
            </w:pPr>
          </w:p>
        </w:tc>
        <w:tc>
          <w:tcPr>
            <w:tcW w:w="451" w:type="pct"/>
            <w:shd w:val="clear" w:color="auto" w:fill="auto"/>
          </w:tcPr>
          <w:p w14:paraId="21CE5A10" w14:textId="77777777" w:rsidR="00B07AD3" w:rsidRPr="00953054" w:rsidRDefault="00B07AD3" w:rsidP="002122A0">
            <w:pPr>
              <w:spacing w:line="276" w:lineRule="auto"/>
              <w:jc w:val="both"/>
              <w:rPr>
                <w:sz w:val="22"/>
                <w:szCs w:val="22"/>
              </w:rPr>
            </w:pPr>
          </w:p>
        </w:tc>
        <w:tc>
          <w:tcPr>
            <w:tcW w:w="479" w:type="pct"/>
            <w:shd w:val="clear" w:color="auto" w:fill="auto"/>
          </w:tcPr>
          <w:p w14:paraId="0461D841" w14:textId="77777777" w:rsidR="00B07AD3" w:rsidRPr="00953054" w:rsidRDefault="00B07AD3" w:rsidP="002122A0">
            <w:pPr>
              <w:autoSpaceDE/>
              <w:autoSpaceDN/>
              <w:spacing w:line="276" w:lineRule="auto"/>
              <w:jc w:val="both"/>
              <w:rPr>
                <w:sz w:val="22"/>
                <w:szCs w:val="22"/>
                <w:lang w:eastAsia="en-GB"/>
              </w:rPr>
            </w:pPr>
          </w:p>
        </w:tc>
        <w:tc>
          <w:tcPr>
            <w:tcW w:w="399" w:type="pct"/>
            <w:shd w:val="clear" w:color="auto" w:fill="auto"/>
          </w:tcPr>
          <w:p w14:paraId="38B1F12F" w14:textId="77777777" w:rsidR="00B07AD3" w:rsidRPr="00953054" w:rsidRDefault="00B07AD3" w:rsidP="002122A0">
            <w:pPr>
              <w:spacing w:line="276" w:lineRule="auto"/>
              <w:jc w:val="both"/>
              <w:rPr>
                <w:sz w:val="22"/>
                <w:szCs w:val="22"/>
              </w:rPr>
            </w:pPr>
          </w:p>
        </w:tc>
        <w:tc>
          <w:tcPr>
            <w:tcW w:w="483" w:type="pct"/>
          </w:tcPr>
          <w:p w14:paraId="1D7E5B10" w14:textId="77777777" w:rsidR="00B07AD3" w:rsidRPr="00953054" w:rsidRDefault="00B07AD3" w:rsidP="002122A0">
            <w:pPr>
              <w:spacing w:line="276" w:lineRule="auto"/>
              <w:jc w:val="both"/>
              <w:rPr>
                <w:sz w:val="22"/>
                <w:szCs w:val="22"/>
              </w:rPr>
            </w:pPr>
          </w:p>
        </w:tc>
        <w:tc>
          <w:tcPr>
            <w:tcW w:w="483" w:type="pct"/>
            <w:shd w:val="clear" w:color="auto" w:fill="auto"/>
          </w:tcPr>
          <w:p w14:paraId="13783721" w14:textId="77777777" w:rsidR="00B07AD3" w:rsidRPr="00953054" w:rsidRDefault="00B07AD3" w:rsidP="002122A0">
            <w:pPr>
              <w:spacing w:line="276" w:lineRule="auto"/>
              <w:jc w:val="both"/>
              <w:rPr>
                <w:sz w:val="22"/>
                <w:szCs w:val="22"/>
              </w:rPr>
            </w:pPr>
          </w:p>
        </w:tc>
        <w:tc>
          <w:tcPr>
            <w:tcW w:w="413" w:type="pct"/>
            <w:shd w:val="clear" w:color="auto" w:fill="auto"/>
          </w:tcPr>
          <w:p w14:paraId="05E796F4" w14:textId="77777777" w:rsidR="00B07AD3" w:rsidRPr="00953054" w:rsidRDefault="00B07AD3" w:rsidP="002122A0">
            <w:pPr>
              <w:spacing w:line="276" w:lineRule="auto"/>
              <w:jc w:val="both"/>
              <w:rPr>
                <w:sz w:val="22"/>
                <w:szCs w:val="22"/>
              </w:rPr>
            </w:pPr>
          </w:p>
        </w:tc>
        <w:tc>
          <w:tcPr>
            <w:tcW w:w="448" w:type="pct"/>
            <w:shd w:val="clear" w:color="auto" w:fill="auto"/>
          </w:tcPr>
          <w:p w14:paraId="2096B754" w14:textId="77777777" w:rsidR="00B07AD3" w:rsidRPr="00953054" w:rsidRDefault="00B07AD3" w:rsidP="002122A0">
            <w:pPr>
              <w:spacing w:line="276" w:lineRule="auto"/>
              <w:jc w:val="both"/>
              <w:rPr>
                <w:sz w:val="22"/>
                <w:szCs w:val="22"/>
              </w:rPr>
            </w:pPr>
          </w:p>
        </w:tc>
        <w:tc>
          <w:tcPr>
            <w:tcW w:w="448" w:type="pct"/>
            <w:shd w:val="clear" w:color="auto" w:fill="auto"/>
          </w:tcPr>
          <w:p w14:paraId="5103DD31" w14:textId="77777777" w:rsidR="00B07AD3" w:rsidRPr="00953054" w:rsidRDefault="00B07AD3" w:rsidP="002122A0">
            <w:pPr>
              <w:spacing w:line="276" w:lineRule="auto"/>
              <w:jc w:val="both"/>
              <w:rPr>
                <w:sz w:val="22"/>
                <w:szCs w:val="22"/>
              </w:rPr>
            </w:pPr>
          </w:p>
        </w:tc>
        <w:tc>
          <w:tcPr>
            <w:tcW w:w="471" w:type="pct"/>
            <w:shd w:val="clear" w:color="auto" w:fill="auto"/>
          </w:tcPr>
          <w:p w14:paraId="1C498C2D" w14:textId="77777777" w:rsidR="00B07AD3" w:rsidRPr="00953054" w:rsidRDefault="00B07AD3" w:rsidP="002122A0">
            <w:pPr>
              <w:spacing w:line="276" w:lineRule="auto"/>
              <w:jc w:val="both"/>
              <w:rPr>
                <w:sz w:val="22"/>
                <w:szCs w:val="22"/>
              </w:rPr>
            </w:pPr>
          </w:p>
        </w:tc>
        <w:tc>
          <w:tcPr>
            <w:tcW w:w="418" w:type="pct"/>
            <w:shd w:val="clear" w:color="auto" w:fill="auto"/>
          </w:tcPr>
          <w:p w14:paraId="4C9358FD" w14:textId="77777777" w:rsidR="00B07AD3" w:rsidRPr="00953054" w:rsidRDefault="00B07AD3" w:rsidP="002122A0">
            <w:pPr>
              <w:spacing w:line="276" w:lineRule="auto"/>
              <w:jc w:val="both"/>
              <w:rPr>
                <w:sz w:val="22"/>
                <w:szCs w:val="22"/>
              </w:rPr>
            </w:pPr>
          </w:p>
        </w:tc>
      </w:tr>
      <w:tr w:rsidR="00B07AD3" w:rsidRPr="00953054" w14:paraId="6DB4D09E" w14:textId="77777777" w:rsidTr="002122A0">
        <w:trPr>
          <w:trHeight w:hRule="exact" w:val="432"/>
        </w:trPr>
        <w:tc>
          <w:tcPr>
            <w:tcW w:w="507" w:type="pct"/>
            <w:shd w:val="clear" w:color="auto" w:fill="auto"/>
          </w:tcPr>
          <w:p w14:paraId="145A1041" w14:textId="77777777" w:rsidR="00B07AD3" w:rsidRPr="00953054" w:rsidRDefault="00B07AD3" w:rsidP="002122A0">
            <w:pPr>
              <w:autoSpaceDE/>
              <w:autoSpaceDN/>
              <w:spacing w:line="276" w:lineRule="auto"/>
              <w:jc w:val="both"/>
              <w:rPr>
                <w:b/>
                <w:bCs/>
                <w:sz w:val="22"/>
                <w:szCs w:val="22"/>
                <w:lang w:eastAsia="en-GB"/>
              </w:rPr>
            </w:pPr>
          </w:p>
        </w:tc>
        <w:tc>
          <w:tcPr>
            <w:tcW w:w="451" w:type="pct"/>
            <w:shd w:val="clear" w:color="auto" w:fill="auto"/>
          </w:tcPr>
          <w:p w14:paraId="5E2E46EF" w14:textId="77777777" w:rsidR="00B07AD3" w:rsidRPr="00953054" w:rsidRDefault="00B07AD3" w:rsidP="002122A0">
            <w:pPr>
              <w:autoSpaceDE/>
              <w:autoSpaceDN/>
              <w:spacing w:line="276" w:lineRule="auto"/>
              <w:jc w:val="both"/>
              <w:rPr>
                <w:b/>
                <w:bCs/>
                <w:sz w:val="22"/>
                <w:szCs w:val="22"/>
                <w:lang w:eastAsia="en-GB"/>
              </w:rPr>
            </w:pPr>
          </w:p>
        </w:tc>
        <w:tc>
          <w:tcPr>
            <w:tcW w:w="479" w:type="pct"/>
            <w:shd w:val="clear" w:color="auto" w:fill="auto"/>
          </w:tcPr>
          <w:p w14:paraId="306416F1" w14:textId="77777777" w:rsidR="00B07AD3" w:rsidRPr="00953054" w:rsidRDefault="00B07AD3" w:rsidP="002122A0">
            <w:pPr>
              <w:autoSpaceDE/>
              <w:autoSpaceDN/>
              <w:spacing w:line="276" w:lineRule="auto"/>
              <w:jc w:val="both"/>
              <w:rPr>
                <w:b/>
                <w:bCs/>
                <w:sz w:val="22"/>
                <w:szCs w:val="22"/>
                <w:lang w:eastAsia="en-GB"/>
              </w:rPr>
            </w:pPr>
          </w:p>
        </w:tc>
        <w:tc>
          <w:tcPr>
            <w:tcW w:w="399" w:type="pct"/>
            <w:shd w:val="clear" w:color="auto" w:fill="auto"/>
          </w:tcPr>
          <w:p w14:paraId="0AD0E668" w14:textId="77777777" w:rsidR="00B07AD3" w:rsidRPr="00953054" w:rsidRDefault="00B07AD3" w:rsidP="002122A0">
            <w:pPr>
              <w:spacing w:line="276" w:lineRule="auto"/>
              <w:jc w:val="both"/>
              <w:rPr>
                <w:sz w:val="22"/>
                <w:szCs w:val="22"/>
              </w:rPr>
            </w:pPr>
          </w:p>
        </w:tc>
        <w:tc>
          <w:tcPr>
            <w:tcW w:w="483" w:type="pct"/>
          </w:tcPr>
          <w:p w14:paraId="0B23E8DE" w14:textId="77777777" w:rsidR="00B07AD3" w:rsidRPr="00953054" w:rsidRDefault="00B07AD3" w:rsidP="002122A0">
            <w:pPr>
              <w:spacing w:line="276" w:lineRule="auto"/>
              <w:jc w:val="both"/>
              <w:rPr>
                <w:sz w:val="22"/>
                <w:szCs w:val="22"/>
              </w:rPr>
            </w:pPr>
          </w:p>
        </w:tc>
        <w:tc>
          <w:tcPr>
            <w:tcW w:w="483" w:type="pct"/>
            <w:shd w:val="clear" w:color="auto" w:fill="auto"/>
          </w:tcPr>
          <w:p w14:paraId="7BA95241" w14:textId="77777777" w:rsidR="00B07AD3" w:rsidRPr="00953054" w:rsidRDefault="00B07AD3" w:rsidP="002122A0">
            <w:pPr>
              <w:spacing w:line="276" w:lineRule="auto"/>
              <w:jc w:val="both"/>
              <w:rPr>
                <w:sz w:val="22"/>
                <w:szCs w:val="22"/>
              </w:rPr>
            </w:pPr>
          </w:p>
        </w:tc>
        <w:tc>
          <w:tcPr>
            <w:tcW w:w="413" w:type="pct"/>
            <w:shd w:val="clear" w:color="auto" w:fill="auto"/>
          </w:tcPr>
          <w:p w14:paraId="29C57E00" w14:textId="77777777" w:rsidR="00B07AD3" w:rsidRPr="00953054" w:rsidRDefault="00B07AD3" w:rsidP="002122A0">
            <w:pPr>
              <w:spacing w:line="276" w:lineRule="auto"/>
              <w:jc w:val="both"/>
              <w:rPr>
                <w:sz w:val="22"/>
                <w:szCs w:val="22"/>
              </w:rPr>
            </w:pPr>
          </w:p>
        </w:tc>
        <w:tc>
          <w:tcPr>
            <w:tcW w:w="448" w:type="pct"/>
            <w:shd w:val="clear" w:color="auto" w:fill="auto"/>
          </w:tcPr>
          <w:p w14:paraId="187F9F8B" w14:textId="77777777" w:rsidR="00B07AD3" w:rsidRPr="00953054" w:rsidRDefault="00B07AD3" w:rsidP="002122A0">
            <w:pPr>
              <w:spacing w:line="276" w:lineRule="auto"/>
              <w:jc w:val="both"/>
              <w:rPr>
                <w:sz w:val="22"/>
                <w:szCs w:val="22"/>
              </w:rPr>
            </w:pPr>
          </w:p>
        </w:tc>
        <w:tc>
          <w:tcPr>
            <w:tcW w:w="448" w:type="pct"/>
            <w:shd w:val="clear" w:color="auto" w:fill="auto"/>
          </w:tcPr>
          <w:p w14:paraId="73184D4B" w14:textId="77777777" w:rsidR="00B07AD3" w:rsidRPr="00953054" w:rsidRDefault="00B07AD3" w:rsidP="002122A0">
            <w:pPr>
              <w:spacing w:line="276" w:lineRule="auto"/>
              <w:jc w:val="both"/>
              <w:rPr>
                <w:sz w:val="22"/>
                <w:szCs w:val="22"/>
              </w:rPr>
            </w:pPr>
          </w:p>
        </w:tc>
        <w:tc>
          <w:tcPr>
            <w:tcW w:w="471" w:type="pct"/>
            <w:shd w:val="clear" w:color="auto" w:fill="auto"/>
          </w:tcPr>
          <w:p w14:paraId="065A2020" w14:textId="77777777" w:rsidR="00B07AD3" w:rsidRPr="00953054" w:rsidRDefault="00B07AD3" w:rsidP="002122A0">
            <w:pPr>
              <w:spacing w:line="276" w:lineRule="auto"/>
              <w:jc w:val="both"/>
              <w:rPr>
                <w:sz w:val="22"/>
                <w:szCs w:val="22"/>
              </w:rPr>
            </w:pPr>
          </w:p>
        </w:tc>
        <w:tc>
          <w:tcPr>
            <w:tcW w:w="418" w:type="pct"/>
            <w:shd w:val="clear" w:color="auto" w:fill="auto"/>
          </w:tcPr>
          <w:p w14:paraId="4A8F1210" w14:textId="77777777" w:rsidR="00B07AD3" w:rsidRPr="00953054" w:rsidRDefault="00B07AD3" w:rsidP="002122A0">
            <w:pPr>
              <w:spacing w:line="276" w:lineRule="auto"/>
              <w:jc w:val="both"/>
              <w:rPr>
                <w:sz w:val="22"/>
                <w:szCs w:val="22"/>
              </w:rPr>
            </w:pPr>
          </w:p>
        </w:tc>
      </w:tr>
    </w:tbl>
    <w:p w14:paraId="4CB43150" w14:textId="77777777" w:rsidR="00B07AD3" w:rsidRPr="00953054" w:rsidRDefault="00B07AD3" w:rsidP="00B07AD3">
      <w:pPr>
        <w:spacing w:line="360" w:lineRule="auto"/>
        <w:jc w:val="both"/>
        <w:rPr>
          <w:b/>
          <w:sz w:val="22"/>
          <w:szCs w:val="22"/>
          <w:lang w:val="en-US"/>
        </w:rPr>
      </w:pPr>
    </w:p>
    <w:p w14:paraId="37D4A3E7" w14:textId="77777777" w:rsidR="00B07AD3" w:rsidRPr="00953054" w:rsidRDefault="00B07AD3" w:rsidP="00B07AD3">
      <w:pPr>
        <w:autoSpaceDE/>
        <w:autoSpaceDN/>
        <w:jc w:val="both"/>
        <w:rPr>
          <w:rFonts w:eastAsia="Symbol"/>
          <w:b/>
          <w:sz w:val="22"/>
          <w:szCs w:val="22"/>
          <w:lang w:eastAsia="fr-FR"/>
        </w:rPr>
      </w:pPr>
      <w:r w:rsidRPr="00953054">
        <w:rPr>
          <w:rFonts w:eastAsia="Symbol"/>
          <w:b/>
          <w:sz w:val="22"/>
          <w:szCs w:val="22"/>
          <w:lang w:eastAsia="fr-FR"/>
        </w:rPr>
        <w:br w:type="page"/>
      </w:r>
    </w:p>
    <w:p w14:paraId="73A0A696" w14:textId="77777777" w:rsidR="00B07AD3" w:rsidRPr="00953054" w:rsidRDefault="00B07AD3" w:rsidP="00B07AD3">
      <w:pPr>
        <w:tabs>
          <w:tab w:val="left" w:pos="426"/>
        </w:tabs>
        <w:autoSpaceDE/>
        <w:autoSpaceDN/>
        <w:ind w:right="-3"/>
        <w:jc w:val="both"/>
        <w:rPr>
          <w:rFonts w:eastAsia="Symbol"/>
          <w:b/>
          <w:sz w:val="22"/>
          <w:szCs w:val="22"/>
          <w:lang w:eastAsia="fr-FR"/>
        </w:rPr>
      </w:pPr>
      <w:r w:rsidRPr="00953054">
        <w:rPr>
          <w:b/>
          <w:sz w:val="22"/>
          <w:szCs w:val="22"/>
        </w:rPr>
        <w:lastRenderedPageBreak/>
        <w:t xml:space="preserve">Appendix VI:  </w:t>
      </w:r>
      <w:r w:rsidRPr="00953054">
        <w:rPr>
          <w:rFonts w:eastAsia="Symbol"/>
          <w:b/>
          <w:sz w:val="22"/>
          <w:szCs w:val="22"/>
          <w:lang w:eastAsia="fr-FR"/>
        </w:rPr>
        <w:t>Reporting of Climate Relevant Expenditures</w:t>
      </w:r>
    </w:p>
    <w:p w14:paraId="7523C83E" w14:textId="77777777" w:rsidR="00B07AD3" w:rsidRPr="00953054" w:rsidRDefault="00B07AD3" w:rsidP="00B07AD3">
      <w:pPr>
        <w:tabs>
          <w:tab w:val="left" w:pos="426"/>
        </w:tabs>
        <w:autoSpaceDE/>
        <w:autoSpaceDN/>
        <w:ind w:right="-3"/>
        <w:jc w:val="both"/>
        <w:rPr>
          <w:rFonts w:eastAsia="Symbol"/>
          <w:bCs/>
          <w:sz w:val="22"/>
          <w:szCs w:val="22"/>
          <w:lang w:eastAsia="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09"/>
        <w:gridCol w:w="2089"/>
        <w:gridCol w:w="1933"/>
        <w:gridCol w:w="1819"/>
        <w:gridCol w:w="909"/>
        <w:gridCol w:w="614"/>
        <w:gridCol w:w="644"/>
        <w:gridCol w:w="647"/>
        <w:gridCol w:w="1381"/>
        <w:gridCol w:w="2402"/>
      </w:tblGrid>
      <w:tr w:rsidR="00B07AD3" w:rsidRPr="00953054" w14:paraId="1B217992" w14:textId="77777777" w:rsidTr="002122A0">
        <w:trPr>
          <w:trHeight w:val="397"/>
        </w:trPr>
        <w:tc>
          <w:tcPr>
            <w:tcW w:w="541" w:type="pct"/>
            <w:tcBorders>
              <w:top w:val="single" w:sz="4" w:space="0" w:color="auto"/>
              <w:left w:val="single" w:sz="4" w:space="0" w:color="auto"/>
              <w:bottom w:val="single" w:sz="4" w:space="0" w:color="auto"/>
              <w:right w:val="single" w:sz="4" w:space="0" w:color="auto"/>
            </w:tcBorders>
            <w:shd w:val="clear" w:color="auto" w:fill="0070C0"/>
            <w:hideMark/>
          </w:tcPr>
          <w:p w14:paraId="78C5E72F" w14:textId="77777777" w:rsidR="00B07AD3" w:rsidRPr="00953054" w:rsidRDefault="00B07AD3" w:rsidP="002122A0">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Project Name</w:t>
            </w:r>
          </w:p>
        </w:tc>
        <w:tc>
          <w:tcPr>
            <w:tcW w:w="749" w:type="pct"/>
            <w:tcBorders>
              <w:top w:val="single" w:sz="4" w:space="0" w:color="auto"/>
              <w:left w:val="single" w:sz="4" w:space="0" w:color="auto"/>
              <w:bottom w:val="single" w:sz="4" w:space="0" w:color="auto"/>
              <w:right w:val="single" w:sz="4" w:space="0" w:color="auto"/>
            </w:tcBorders>
            <w:shd w:val="clear" w:color="auto" w:fill="0070C0"/>
            <w:hideMark/>
          </w:tcPr>
          <w:p w14:paraId="5B42EF3B" w14:textId="77777777" w:rsidR="00B07AD3" w:rsidRPr="00953054" w:rsidRDefault="00B07AD3" w:rsidP="002122A0">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Project Description</w:t>
            </w:r>
          </w:p>
        </w:tc>
        <w:tc>
          <w:tcPr>
            <w:tcW w:w="693" w:type="pct"/>
            <w:tcBorders>
              <w:top w:val="single" w:sz="4" w:space="0" w:color="auto"/>
              <w:left w:val="single" w:sz="4" w:space="0" w:color="auto"/>
              <w:bottom w:val="single" w:sz="4" w:space="0" w:color="auto"/>
              <w:right w:val="single" w:sz="4" w:space="0" w:color="auto"/>
            </w:tcBorders>
            <w:shd w:val="clear" w:color="auto" w:fill="0070C0"/>
            <w:hideMark/>
          </w:tcPr>
          <w:p w14:paraId="31E09FB3" w14:textId="77777777" w:rsidR="00B07AD3" w:rsidRPr="00953054" w:rsidRDefault="00B07AD3" w:rsidP="002122A0">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Project Objectives</w:t>
            </w:r>
          </w:p>
        </w:tc>
        <w:tc>
          <w:tcPr>
            <w:tcW w:w="652" w:type="pct"/>
            <w:tcBorders>
              <w:top w:val="single" w:sz="4" w:space="0" w:color="auto"/>
              <w:left w:val="single" w:sz="4" w:space="0" w:color="auto"/>
              <w:bottom w:val="single" w:sz="4" w:space="0" w:color="auto"/>
              <w:right w:val="single" w:sz="4" w:space="0" w:color="auto"/>
            </w:tcBorders>
            <w:shd w:val="clear" w:color="auto" w:fill="0070C0"/>
            <w:hideMark/>
          </w:tcPr>
          <w:p w14:paraId="115B53C5" w14:textId="77777777" w:rsidR="00B07AD3" w:rsidRPr="00953054" w:rsidRDefault="00B07AD3" w:rsidP="002122A0">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Project Activities</w:t>
            </w:r>
          </w:p>
        </w:tc>
        <w:tc>
          <w:tcPr>
            <w:tcW w:w="1009" w:type="pct"/>
            <w:gridSpan w:val="4"/>
            <w:tcBorders>
              <w:top w:val="single" w:sz="4" w:space="0" w:color="auto"/>
              <w:left w:val="single" w:sz="4" w:space="0" w:color="auto"/>
              <w:bottom w:val="single" w:sz="4" w:space="0" w:color="auto"/>
              <w:right w:val="single" w:sz="4" w:space="0" w:color="auto"/>
            </w:tcBorders>
            <w:shd w:val="clear" w:color="auto" w:fill="0070C0"/>
          </w:tcPr>
          <w:p w14:paraId="77A979D0" w14:textId="77777777" w:rsidR="00B07AD3" w:rsidRPr="00953054" w:rsidRDefault="00B07AD3" w:rsidP="002122A0">
            <w:pPr>
              <w:tabs>
                <w:tab w:val="left" w:pos="426"/>
              </w:tabs>
              <w:autoSpaceDE/>
              <w:autoSpaceDN/>
              <w:ind w:right="-3"/>
              <w:jc w:val="both"/>
              <w:rPr>
                <w:rFonts w:eastAsia="Tahoma"/>
                <w:b/>
                <w:sz w:val="22"/>
                <w:szCs w:val="22"/>
                <w:lang w:eastAsia="fr-FR"/>
              </w:rPr>
            </w:pPr>
          </w:p>
        </w:tc>
        <w:tc>
          <w:tcPr>
            <w:tcW w:w="495" w:type="pct"/>
            <w:tcBorders>
              <w:top w:val="single" w:sz="4" w:space="0" w:color="auto"/>
              <w:left w:val="single" w:sz="4" w:space="0" w:color="auto"/>
              <w:bottom w:val="single" w:sz="4" w:space="0" w:color="auto"/>
              <w:right w:val="single" w:sz="4" w:space="0" w:color="auto"/>
            </w:tcBorders>
            <w:shd w:val="clear" w:color="auto" w:fill="0070C0"/>
            <w:hideMark/>
          </w:tcPr>
          <w:p w14:paraId="3BB32B2E" w14:textId="77777777" w:rsidR="00B07AD3" w:rsidRPr="00953054" w:rsidRDefault="00B07AD3" w:rsidP="002122A0">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Source Of Funds</w:t>
            </w:r>
          </w:p>
        </w:tc>
        <w:tc>
          <w:tcPr>
            <w:tcW w:w="861" w:type="pct"/>
            <w:tcBorders>
              <w:top w:val="single" w:sz="4" w:space="0" w:color="auto"/>
              <w:left w:val="single" w:sz="4" w:space="0" w:color="auto"/>
              <w:bottom w:val="single" w:sz="4" w:space="0" w:color="auto"/>
              <w:right w:val="single" w:sz="4" w:space="0" w:color="auto"/>
            </w:tcBorders>
            <w:shd w:val="clear" w:color="auto" w:fill="0070C0"/>
            <w:hideMark/>
          </w:tcPr>
          <w:p w14:paraId="638C5EE6" w14:textId="77777777" w:rsidR="00B07AD3" w:rsidRPr="00953054" w:rsidRDefault="00B07AD3" w:rsidP="002122A0">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Implementing Partners</w:t>
            </w:r>
          </w:p>
        </w:tc>
      </w:tr>
      <w:tr w:rsidR="00B07AD3" w:rsidRPr="00953054" w14:paraId="1A570A5B" w14:textId="77777777" w:rsidTr="002122A0">
        <w:trPr>
          <w:trHeight w:val="510"/>
        </w:trPr>
        <w:tc>
          <w:tcPr>
            <w:tcW w:w="541" w:type="pct"/>
            <w:tcBorders>
              <w:top w:val="single" w:sz="4" w:space="0" w:color="auto"/>
              <w:left w:val="single" w:sz="4" w:space="0" w:color="auto"/>
              <w:bottom w:val="single" w:sz="4" w:space="0" w:color="auto"/>
              <w:right w:val="single" w:sz="4" w:space="0" w:color="auto"/>
            </w:tcBorders>
            <w:shd w:val="clear" w:color="auto" w:fill="0070C0"/>
          </w:tcPr>
          <w:p w14:paraId="6E418B9C" w14:textId="77777777" w:rsidR="00B07AD3" w:rsidRPr="00953054" w:rsidRDefault="00B07AD3" w:rsidP="002122A0">
            <w:pPr>
              <w:tabs>
                <w:tab w:val="left" w:pos="426"/>
              </w:tabs>
              <w:autoSpaceDE/>
              <w:autoSpaceDN/>
              <w:ind w:right="-3"/>
              <w:jc w:val="both"/>
              <w:rPr>
                <w:rFonts w:eastAsia="Tahoma"/>
                <w:b/>
                <w:sz w:val="22"/>
                <w:szCs w:val="22"/>
                <w:lang w:eastAsia="fr-FR"/>
              </w:rPr>
            </w:pPr>
          </w:p>
        </w:tc>
        <w:tc>
          <w:tcPr>
            <w:tcW w:w="749" w:type="pct"/>
            <w:tcBorders>
              <w:top w:val="single" w:sz="4" w:space="0" w:color="auto"/>
              <w:left w:val="single" w:sz="4" w:space="0" w:color="auto"/>
              <w:bottom w:val="single" w:sz="4" w:space="0" w:color="auto"/>
              <w:right w:val="single" w:sz="4" w:space="0" w:color="auto"/>
            </w:tcBorders>
            <w:shd w:val="clear" w:color="auto" w:fill="0070C0"/>
          </w:tcPr>
          <w:p w14:paraId="6395DB01" w14:textId="77777777" w:rsidR="00B07AD3" w:rsidRPr="00953054" w:rsidRDefault="00B07AD3" w:rsidP="002122A0">
            <w:pPr>
              <w:tabs>
                <w:tab w:val="left" w:pos="426"/>
              </w:tabs>
              <w:autoSpaceDE/>
              <w:autoSpaceDN/>
              <w:ind w:right="-3"/>
              <w:jc w:val="both"/>
              <w:rPr>
                <w:rFonts w:eastAsia="Tahoma"/>
                <w:b/>
                <w:sz w:val="22"/>
                <w:szCs w:val="22"/>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0070C0"/>
          </w:tcPr>
          <w:p w14:paraId="06FF8E75" w14:textId="77777777" w:rsidR="00B07AD3" w:rsidRPr="00953054" w:rsidRDefault="00B07AD3" w:rsidP="002122A0">
            <w:pPr>
              <w:tabs>
                <w:tab w:val="left" w:pos="426"/>
              </w:tabs>
              <w:autoSpaceDE/>
              <w:autoSpaceDN/>
              <w:ind w:right="-3"/>
              <w:jc w:val="both"/>
              <w:rPr>
                <w:rFonts w:eastAsia="Tahoma"/>
                <w:b/>
                <w:sz w:val="22"/>
                <w:szCs w:val="22"/>
                <w:lang w:eastAsia="fr-FR"/>
              </w:rPr>
            </w:pPr>
          </w:p>
        </w:tc>
        <w:tc>
          <w:tcPr>
            <w:tcW w:w="652" w:type="pct"/>
            <w:tcBorders>
              <w:top w:val="single" w:sz="4" w:space="0" w:color="auto"/>
              <w:left w:val="single" w:sz="4" w:space="0" w:color="auto"/>
              <w:bottom w:val="single" w:sz="4" w:space="0" w:color="auto"/>
              <w:right w:val="single" w:sz="4" w:space="0" w:color="auto"/>
            </w:tcBorders>
            <w:shd w:val="clear" w:color="auto" w:fill="0070C0"/>
          </w:tcPr>
          <w:p w14:paraId="1508D0DC" w14:textId="77777777" w:rsidR="00B07AD3" w:rsidRPr="00953054" w:rsidRDefault="00B07AD3" w:rsidP="002122A0">
            <w:pPr>
              <w:tabs>
                <w:tab w:val="left" w:pos="426"/>
              </w:tabs>
              <w:autoSpaceDE/>
              <w:autoSpaceDN/>
              <w:ind w:right="-3"/>
              <w:jc w:val="both"/>
              <w:rPr>
                <w:rFonts w:eastAsia="Tahoma"/>
                <w:b/>
                <w:sz w:val="22"/>
                <w:szCs w:val="22"/>
                <w:lang w:eastAsia="fr-FR"/>
              </w:rPr>
            </w:pPr>
          </w:p>
        </w:tc>
        <w:tc>
          <w:tcPr>
            <w:tcW w:w="326" w:type="pct"/>
            <w:tcBorders>
              <w:top w:val="single" w:sz="4" w:space="0" w:color="auto"/>
              <w:left w:val="single" w:sz="4" w:space="0" w:color="auto"/>
              <w:bottom w:val="single" w:sz="4" w:space="0" w:color="auto"/>
              <w:right w:val="single" w:sz="4" w:space="0" w:color="auto"/>
            </w:tcBorders>
            <w:shd w:val="clear" w:color="auto" w:fill="0070C0"/>
            <w:hideMark/>
          </w:tcPr>
          <w:p w14:paraId="0E413DCC" w14:textId="77777777" w:rsidR="00B07AD3" w:rsidRPr="00953054" w:rsidRDefault="00B07AD3" w:rsidP="002122A0">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Q1</w:t>
            </w:r>
          </w:p>
        </w:tc>
        <w:tc>
          <w:tcPr>
            <w:tcW w:w="220" w:type="pct"/>
            <w:tcBorders>
              <w:top w:val="single" w:sz="4" w:space="0" w:color="auto"/>
              <w:left w:val="single" w:sz="4" w:space="0" w:color="auto"/>
              <w:bottom w:val="single" w:sz="4" w:space="0" w:color="auto"/>
              <w:right w:val="single" w:sz="4" w:space="0" w:color="auto"/>
            </w:tcBorders>
            <w:shd w:val="clear" w:color="auto" w:fill="0070C0"/>
            <w:hideMark/>
          </w:tcPr>
          <w:p w14:paraId="77EC8596" w14:textId="77777777" w:rsidR="00B07AD3" w:rsidRPr="00953054" w:rsidRDefault="00B07AD3" w:rsidP="002122A0">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Q2</w:t>
            </w:r>
          </w:p>
        </w:tc>
        <w:tc>
          <w:tcPr>
            <w:tcW w:w="231" w:type="pct"/>
            <w:tcBorders>
              <w:top w:val="single" w:sz="4" w:space="0" w:color="auto"/>
              <w:left w:val="single" w:sz="4" w:space="0" w:color="auto"/>
              <w:bottom w:val="single" w:sz="4" w:space="0" w:color="auto"/>
              <w:right w:val="single" w:sz="4" w:space="0" w:color="auto"/>
            </w:tcBorders>
            <w:shd w:val="clear" w:color="auto" w:fill="0070C0"/>
            <w:hideMark/>
          </w:tcPr>
          <w:p w14:paraId="47CDBA76" w14:textId="77777777" w:rsidR="00B07AD3" w:rsidRPr="00953054" w:rsidRDefault="00B07AD3" w:rsidP="002122A0">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Q3</w:t>
            </w:r>
          </w:p>
        </w:tc>
        <w:tc>
          <w:tcPr>
            <w:tcW w:w="232" w:type="pct"/>
            <w:tcBorders>
              <w:top w:val="single" w:sz="4" w:space="0" w:color="auto"/>
              <w:left w:val="single" w:sz="4" w:space="0" w:color="auto"/>
              <w:bottom w:val="single" w:sz="4" w:space="0" w:color="auto"/>
              <w:right w:val="single" w:sz="4" w:space="0" w:color="auto"/>
            </w:tcBorders>
            <w:shd w:val="clear" w:color="auto" w:fill="0070C0"/>
            <w:hideMark/>
          </w:tcPr>
          <w:p w14:paraId="3A771B28" w14:textId="77777777" w:rsidR="00B07AD3" w:rsidRPr="00953054" w:rsidRDefault="00B07AD3" w:rsidP="002122A0">
            <w:pPr>
              <w:tabs>
                <w:tab w:val="left" w:pos="426"/>
              </w:tabs>
              <w:autoSpaceDE/>
              <w:autoSpaceDN/>
              <w:ind w:right="-3"/>
              <w:jc w:val="both"/>
              <w:rPr>
                <w:rFonts w:eastAsia="Tahoma"/>
                <w:b/>
                <w:sz w:val="22"/>
                <w:szCs w:val="22"/>
                <w:lang w:eastAsia="fr-FR"/>
              </w:rPr>
            </w:pPr>
            <w:r w:rsidRPr="00953054">
              <w:rPr>
                <w:rFonts w:eastAsia="Tahoma"/>
                <w:b/>
                <w:sz w:val="22"/>
                <w:szCs w:val="22"/>
                <w:lang w:eastAsia="fr-FR"/>
              </w:rPr>
              <w:t>Q4</w:t>
            </w:r>
          </w:p>
        </w:tc>
        <w:tc>
          <w:tcPr>
            <w:tcW w:w="495" w:type="pct"/>
            <w:tcBorders>
              <w:top w:val="single" w:sz="4" w:space="0" w:color="auto"/>
              <w:left w:val="single" w:sz="4" w:space="0" w:color="auto"/>
              <w:bottom w:val="single" w:sz="4" w:space="0" w:color="auto"/>
              <w:right w:val="single" w:sz="4" w:space="0" w:color="auto"/>
            </w:tcBorders>
            <w:shd w:val="clear" w:color="auto" w:fill="0070C0"/>
          </w:tcPr>
          <w:p w14:paraId="0659A2A7" w14:textId="77777777" w:rsidR="00B07AD3" w:rsidRPr="00953054" w:rsidRDefault="00B07AD3" w:rsidP="002122A0">
            <w:pPr>
              <w:tabs>
                <w:tab w:val="left" w:pos="426"/>
              </w:tabs>
              <w:autoSpaceDE/>
              <w:autoSpaceDN/>
              <w:ind w:right="-3"/>
              <w:jc w:val="both"/>
              <w:rPr>
                <w:rFonts w:eastAsia="Tahoma"/>
                <w:b/>
                <w:sz w:val="22"/>
                <w:szCs w:val="22"/>
                <w:lang w:eastAsia="fr-FR"/>
              </w:rPr>
            </w:pPr>
          </w:p>
        </w:tc>
        <w:tc>
          <w:tcPr>
            <w:tcW w:w="861" w:type="pct"/>
            <w:tcBorders>
              <w:top w:val="single" w:sz="4" w:space="0" w:color="auto"/>
              <w:left w:val="single" w:sz="4" w:space="0" w:color="auto"/>
              <w:bottom w:val="single" w:sz="4" w:space="0" w:color="auto"/>
              <w:right w:val="single" w:sz="4" w:space="0" w:color="auto"/>
            </w:tcBorders>
            <w:shd w:val="clear" w:color="auto" w:fill="0070C0"/>
          </w:tcPr>
          <w:p w14:paraId="37C1A155" w14:textId="77777777" w:rsidR="00B07AD3" w:rsidRPr="00953054" w:rsidRDefault="00B07AD3" w:rsidP="002122A0">
            <w:pPr>
              <w:tabs>
                <w:tab w:val="left" w:pos="426"/>
              </w:tabs>
              <w:autoSpaceDE/>
              <w:autoSpaceDN/>
              <w:ind w:right="-3"/>
              <w:jc w:val="both"/>
              <w:rPr>
                <w:rFonts w:eastAsia="Tahoma"/>
                <w:b/>
                <w:sz w:val="22"/>
                <w:szCs w:val="22"/>
                <w:lang w:eastAsia="fr-FR"/>
              </w:rPr>
            </w:pPr>
          </w:p>
        </w:tc>
      </w:tr>
      <w:tr w:rsidR="00B07AD3" w:rsidRPr="00953054" w14:paraId="7DCD6F1C" w14:textId="77777777" w:rsidTr="002122A0">
        <w:trPr>
          <w:trHeight w:val="510"/>
        </w:trPr>
        <w:tc>
          <w:tcPr>
            <w:tcW w:w="541" w:type="pct"/>
            <w:tcBorders>
              <w:top w:val="single" w:sz="4" w:space="0" w:color="auto"/>
              <w:left w:val="single" w:sz="4" w:space="0" w:color="auto"/>
              <w:bottom w:val="single" w:sz="4" w:space="0" w:color="auto"/>
              <w:right w:val="single" w:sz="4" w:space="0" w:color="auto"/>
            </w:tcBorders>
            <w:shd w:val="clear" w:color="auto" w:fill="auto"/>
          </w:tcPr>
          <w:p w14:paraId="1834FBAF"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749" w:type="pct"/>
            <w:tcBorders>
              <w:top w:val="single" w:sz="4" w:space="0" w:color="auto"/>
              <w:left w:val="single" w:sz="4" w:space="0" w:color="auto"/>
              <w:bottom w:val="single" w:sz="4" w:space="0" w:color="auto"/>
              <w:right w:val="single" w:sz="4" w:space="0" w:color="auto"/>
            </w:tcBorders>
            <w:shd w:val="clear" w:color="auto" w:fill="auto"/>
          </w:tcPr>
          <w:p w14:paraId="43A82C03"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25AD34DA"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652" w:type="pct"/>
            <w:tcBorders>
              <w:top w:val="single" w:sz="4" w:space="0" w:color="auto"/>
              <w:left w:val="single" w:sz="4" w:space="0" w:color="auto"/>
              <w:bottom w:val="single" w:sz="4" w:space="0" w:color="auto"/>
              <w:right w:val="single" w:sz="4" w:space="0" w:color="auto"/>
            </w:tcBorders>
            <w:shd w:val="clear" w:color="auto" w:fill="auto"/>
          </w:tcPr>
          <w:p w14:paraId="00D146CC"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326" w:type="pct"/>
            <w:tcBorders>
              <w:top w:val="single" w:sz="4" w:space="0" w:color="auto"/>
              <w:left w:val="single" w:sz="4" w:space="0" w:color="auto"/>
              <w:bottom w:val="single" w:sz="4" w:space="0" w:color="auto"/>
              <w:right w:val="single" w:sz="4" w:space="0" w:color="auto"/>
            </w:tcBorders>
            <w:shd w:val="clear" w:color="auto" w:fill="auto"/>
          </w:tcPr>
          <w:p w14:paraId="7795AB0A"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20" w:type="pct"/>
            <w:tcBorders>
              <w:top w:val="single" w:sz="4" w:space="0" w:color="auto"/>
              <w:left w:val="single" w:sz="4" w:space="0" w:color="auto"/>
              <w:bottom w:val="single" w:sz="4" w:space="0" w:color="auto"/>
              <w:right w:val="single" w:sz="4" w:space="0" w:color="auto"/>
            </w:tcBorders>
            <w:shd w:val="clear" w:color="auto" w:fill="auto"/>
          </w:tcPr>
          <w:p w14:paraId="43CFA1E9"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31" w:type="pct"/>
            <w:tcBorders>
              <w:top w:val="single" w:sz="4" w:space="0" w:color="auto"/>
              <w:left w:val="single" w:sz="4" w:space="0" w:color="auto"/>
              <w:bottom w:val="single" w:sz="4" w:space="0" w:color="auto"/>
              <w:right w:val="single" w:sz="4" w:space="0" w:color="auto"/>
            </w:tcBorders>
            <w:shd w:val="clear" w:color="auto" w:fill="auto"/>
          </w:tcPr>
          <w:p w14:paraId="0F832FA7"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32" w:type="pct"/>
            <w:tcBorders>
              <w:top w:val="single" w:sz="4" w:space="0" w:color="auto"/>
              <w:left w:val="single" w:sz="4" w:space="0" w:color="auto"/>
              <w:bottom w:val="single" w:sz="4" w:space="0" w:color="auto"/>
              <w:right w:val="single" w:sz="4" w:space="0" w:color="auto"/>
            </w:tcBorders>
            <w:shd w:val="clear" w:color="auto" w:fill="auto"/>
          </w:tcPr>
          <w:p w14:paraId="36C7E280"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495" w:type="pct"/>
            <w:tcBorders>
              <w:top w:val="single" w:sz="4" w:space="0" w:color="auto"/>
              <w:left w:val="single" w:sz="4" w:space="0" w:color="auto"/>
              <w:bottom w:val="single" w:sz="4" w:space="0" w:color="auto"/>
              <w:right w:val="single" w:sz="4" w:space="0" w:color="auto"/>
            </w:tcBorders>
            <w:shd w:val="clear" w:color="auto" w:fill="auto"/>
          </w:tcPr>
          <w:p w14:paraId="2D491142"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861" w:type="pct"/>
            <w:tcBorders>
              <w:top w:val="single" w:sz="4" w:space="0" w:color="auto"/>
              <w:left w:val="single" w:sz="4" w:space="0" w:color="auto"/>
              <w:bottom w:val="single" w:sz="4" w:space="0" w:color="auto"/>
              <w:right w:val="single" w:sz="4" w:space="0" w:color="auto"/>
            </w:tcBorders>
            <w:shd w:val="clear" w:color="auto" w:fill="auto"/>
          </w:tcPr>
          <w:p w14:paraId="6727D2C3" w14:textId="77777777" w:rsidR="00B07AD3" w:rsidRPr="00953054" w:rsidRDefault="00B07AD3" w:rsidP="002122A0">
            <w:pPr>
              <w:tabs>
                <w:tab w:val="left" w:pos="426"/>
              </w:tabs>
              <w:autoSpaceDE/>
              <w:autoSpaceDN/>
              <w:ind w:right="-3"/>
              <w:jc w:val="both"/>
              <w:rPr>
                <w:rFonts w:eastAsia="Tahoma"/>
                <w:bCs/>
                <w:sz w:val="22"/>
                <w:szCs w:val="22"/>
                <w:lang w:eastAsia="fr-FR"/>
              </w:rPr>
            </w:pPr>
          </w:p>
        </w:tc>
      </w:tr>
      <w:tr w:rsidR="00B07AD3" w:rsidRPr="00953054" w14:paraId="1339A6B4" w14:textId="77777777" w:rsidTr="002122A0">
        <w:trPr>
          <w:trHeight w:val="510"/>
        </w:trPr>
        <w:tc>
          <w:tcPr>
            <w:tcW w:w="541" w:type="pct"/>
            <w:tcBorders>
              <w:top w:val="single" w:sz="4" w:space="0" w:color="auto"/>
              <w:left w:val="single" w:sz="4" w:space="0" w:color="auto"/>
              <w:bottom w:val="single" w:sz="4" w:space="0" w:color="auto"/>
              <w:right w:val="single" w:sz="4" w:space="0" w:color="auto"/>
            </w:tcBorders>
            <w:shd w:val="clear" w:color="auto" w:fill="auto"/>
          </w:tcPr>
          <w:p w14:paraId="4D2C7111"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749" w:type="pct"/>
            <w:tcBorders>
              <w:top w:val="single" w:sz="4" w:space="0" w:color="auto"/>
              <w:left w:val="single" w:sz="4" w:space="0" w:color="auto"/>
              <w:bottom w:val="single" w:sz="4" w:space="0" w:color="auto"/>
              <w:right w:val="single" w:sz="4" w:space="0" w:color="auto"/>
            </w:tcBorders>
            <w:shd w:val="clear" w:color="auto" w:fill="auto"/>
          </w:tcPr>
          <w:p w14:paraId="3CFA8898"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72570CE0"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652" w:type="pct"/>
            <w:tcBorders>
              <w:top w:val="single" w:sz="4" w:space="0" w:color="auto"/>
              <w:left w:val="single" w:sz="4" w:space="0" w:color="auto"/>
              <w:bottom w:val="single" w:sz="4" w:space="0" w:color="auto"/>
              <w:right w:val="single" w:sz="4" w:space="0" w:color="auto"/>
            </w:tcBorders>
            <w:shd w:val="clear" w:color="auto" w:fill="auto"/>
          </w:tcPr>
          <w:p w14:paraId="1095EF87"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326" w:type="pct"/>
            <w:tcBorders>
              <w:top w:val="single" w:sz="4" w:space="0" w:color="auto"/>
              <w:left w:val="single" w:sz="4" w:space="0" w:color="auto"/>
              <w:bottom w:val="single" w:sz="4" w:space="0" w:color="auto"/>
              <w:right w:val="single" w:sz="4" w:space="0" w:color="auto"/>
            </w:tcBorders>
            <w:shd w:val="clear" w:color="auto" w:fill="auto"/>
          </w:tcPr>
          <w:p w14:paraId="6312D526"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20" w:type="pct"/>
            <w:tcBorders>
              <w:top w:val="single" w:sz="4" w:space="0" w:color="auto"/>
              <w:left w:val="single" w:sz="4" w:space="0" w:color="auto"/>
              <w:bottom w:val="single" w:sz="4" w:space="0" w:color="auto"/>
              <w:right w:val="single" w:sz="4" w:space="0" w:color="auto"/>
            </w:tcBorders>
            <w:shd w:val="clear" w:color="auto" w:fill="auto"/>
          </w:tcPr>
          <w:p w14:paraId="6487FB1A"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31" w:type="pct"/>
            <w:tcBorders>
              <w:top w:val="single" w:sz="4" w:space="0" w:color="auto"/>
              <w:left w:val="single" w:sz="4" w:space="0" w:color="auto"/>
              <w:bottom w:val="single" w:sz="4" w:space="0" w:color="auto"/>
              <w:right w:val="single" w:sz="4" w:space="0" w:color="auto"/>
            </w:tcBorders>
            <w:shd w:val="clear" w:color="auto" w:fill="auto"/>
          </w:tcPr>
          <w:p w14:paraId="4FB90EA7"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32" w:type="pct"/>
            <w:tcBorders>
              <w:top w:val="single" w:sz="4" w:space="0" w:color="auto"/>
              <w:left w:val="single" w:sz="4" w:space="0" w:color="auto"/>
              <w:bottom w:val="single" w:sz="4" w:space="0" w:color="auto"/>
              <w:right w:val="single" w:sz="4" w:space="0" w:color="auto"/>
            </w:tcBorders>
            <w:shd w:val="clear" w:color="auto" w:fill="auto"/>
          </w:tcPr>
          <w:p w14:paraId="09740054"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495" w:type="pct"/>
            <w:tcBorders>
              <w:top w:val="single" w:sz="4" w:space="0" w:color="auto"/>
              <w:left w:val="single" w:sz="4" w:space="0" w:color="auto"/>
              <w:bottom w:val="single" w:sz="4" w:space="0" w:color="auto"/>
              <w:right w:val="single" w:sz="4" w:space="0" w:color="auto"/>
            </w:tcBorders>
            <w:shd w:val="clear" w:color="auto" w:fill="auto"/>
          </w:tcPr>
          <w:p w14:paraId="423D39F5"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861" w:type="pct"/>
            <w:tcBorders>
              <w:top w:val="single" w:sz="4" w:space="0" w:color="auto"/>
              <w:left w:val="single" w:sz="4" w:space="0" w:color="auto"/>
              <w:bottom w:val="single" w:sz="4" w:space="0" w:color="auto"/>
              <w:right w:val="single" w:sz="4" w:space="0" w:color="auto"/>
            </w:tcBorders>
            <w:shd w:val="clear" w:color="auto" w:fill="auto"/>
          </w:tcPr>
          <w:p w14:paraId="41E5429F" w14:textId="77777777" w:rsidR="00B07AD3" w:rsidRPr="00953054" w:rsidRDefault="00B07AD3" w:rsidP="002122A0">
            <w:pPr>
              <w:tabs>
                <w:tab w:val="left" w:pos="426"/>
              </w:tabs>
              <w:autoSpaceDE/>
              <w:autoSpaceDN/>
              <w:ind w:right="-3"/>
              <w:jc w:val="both"/>
              <w:rPr>
                <w:rFonts w:eastAsia="Tahoma"/>
                <w:bCs/>
                <w:sz w:val="22"/>
                <w:szCs w:val="22"/>
                <w:lang w:eastAsia="fr-FR"/>
              </w:rPr>
            </w:pPr>
          </w:p>
        </w:tc>
      </w:tr>
      <w:tr w:rsidR="00B07AD3" w:rsidRPr="00953054" w14:paraId="798FAAD3" w14:textId="77777777" w:rsidTr="002122A0">
        <w:trPr>
          <w:trHeight w:val="510"/>
        </w:trPr>
        <w:tc>
          <w:tcPr>
            <w:tcW w:w="541" w:type="pct"/>
            <w:tcBorders>
              <w:top w:val="single" w:sz="4" w:space="0" w:color="auto"/>
              <w:left w:val="single" w:sz="4" w:space="0" w:color="auto"/>
              <w:bottom w:val="single" w:sz="4" w:space="0" w:color="auto"/>
              <w:right w:val="single" w:sz="4" w:space="0" w:color="auto"/>
            </w:tcBorders>
            <w:shd w:val="clear" w:color="auto" w:fill="auto"/>
          </w:tcPr>
          <w:p w14:paraId="25BD122C"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749" w:type="pct"/>
            <w:tcBorders>
              <w:top w:val="single" w:sz="4" w:space="0" w:color="auto"/>
              <w:left w:val="single" w:sz="4" w:space="0" w:color="auto"/>
              <w:bottom w:val="single" w:sz="4" w:space="0" w:color="auto"/>
              <w:right w:val="single" w:sz="4" w:space="0" w:color="auto"/>
            </w:tcBorders>
            <w:shd w:val="clear" w:color="auto" w:fill="auto"/>
          </w:tcPr>
          <w:p w14:paraId="616EE019"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75980F2C"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652" w:type="pct"/>
            <w:tcBorders>
              <w:top w:val="single" w:sz="4" w:space="0" w:color="auto"/>
              <w:left w:val="single" w:sz="4" w:space="0" w:color="auto"/>
              <w:bottom w:val="single" w:sz="4" w:space="0" w:color="auto"/>
              <w:right w:val="single" w:sz="4" w:space="0" w:color="auto"/>
            </w:tcBorders>
            <w:shd w:val="clear" w:color="auto" w:fill="auto"/>
          </w:tcPr>
          <w:p w14:paraId="658B00FF"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326" w:type="pct"/>
            <w:tcBorders>
              <w:top w:val="single" w:sz="4" w:space="0" w:color="auto"/>
              <w:left w:val="single" w:sz="4" w:space="0" w:color="auto"/>
              <w:bottom w:val="single" w:sz="4" w:space="0" w:color="auto"/>
              <w:right w:val="single" w:sz="4" w:space="0" w:color="auto"/>
            </w:tcBorders>
            <w:shd w:val="clear" w:color="auto" w:fill="auto"/>
          </w:tcPr>
          <w:p w14:paraId="20B213C6"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20" w:type="pct"/>
            <w:tcBorders>
              <w:top w:val="single" w:sz="4" w:space="0" w:color="auto"/>
              <w:left w:val="single" w:sz="4" w:space="0" w:color="auto"/>
              <w:bottom w:val="single" w:sz="4" w:space="0" w:color="auto"/>
              <w:right w:val="single" w:sz="4" w:space="0" w:color="auto"/>
            </w:tcBorders>
            <w:shd w:val="clear" w:color="auto" w:fill="auto"/>
          </w:tcPr>
          <w:p w14:paraId="6AAD644D"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31" w:type="pct"/>
            <w:tcBorders>
              <w:top w:val="single" w:sz="4" w:space="0" w:color="auto"/>
              <w:left w:val="single" w:sz="4" w:space="0" w:color="auto"/>
              <w:bottom w:val="single" w:sz="4" w:space="0" w:color="auto"/>
              <w:right w:val="single" w:sz="4" w:space="0" w:color="auto"/>
            </w:tcBorders>
            <w:shd w:val="clear" w:color="auto" w:fill="auto"/>
          </w:tcPr>
          <w:p w14:paraId="18EDC1DB"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32" w:type="pct"/>
            <w:tcBorders>
              <w:top w:val="single" w:sz="4" w:space="0" w:color="auto"/>
              <w:left w:val="single" w:sz="4" w:space="0" w:color="auto"/>
              <w:bottom w:val="single" w:sz="4" w:space="0" w:color="auto"/>
              <w:right w:val="single" w:sz="4" w:space="0" w:color="auto"/>
            </w:tcBorders>
            <w:shd w:val="clear" w:color="auto" w:fill="auto"/>
          </w:tcPr>
          <w:p w14:paraId="7432A6E7"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495" w:type="pct"/>
            <w:tcBorders>
              <w:top w:val="single" w:sz="4" w:space="0" w:color="auto"/>
              <w:left w:val="single" w:sz="4" w:space="0" w:color="auto"/>
              <w:bottom w:val="single" w:sz="4" w:space="0" w:color="auto"/>
              <w:right w:val="single" w:sz="4" w:space="0" w:color="auto"/>
            </w:tcBorders>
            <w:shd w:val="clear" w:color="auto" w:fill="auto"/>
          </w:tcPr>
          <w:p w14:paraId="5639DC89"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861" w:type="pct"/>
            <w:tcBorders>
              <w:top w:val="single" w:sz="4" w:space="0" w:color="auto"/>
              <w:left w:val="single" w:sz="4" w:space="0" w:color="auto"/>
              <w:bottom w:val="single" w:sz="4" w:space="0" w:color="auto"/>
              <w:right w:val="single" w:sz="4" w:space="0" w:color="auto"/>
            </w:tcBorders>
            <w:shd w:val="clear" w:color="auto" w:fill="auto"/>
          </w:tcPr>
          <w:p w14:paraId="04CE4DEA" w14:textId="77777777" w:rsidR="00B07AD3" w:rsidRPr="00953054" w:rsidRDefault="00B07AD3" w:rsidP="002122A0">
            <w:pPr>
              <w:tabs>
                <w:tab w:val="left" w:pos="426"/>
              </w:tabs>
              <w:autoSpaceDE/>
              <w:autoSpaceDN/>
              <w:ind w:right="-3"/>
              <w:jc w:val="both"/>
              <w:rPr>
                <w:rFonts w:eastAsia="Tahoma"/>
                <w:bCs/>
                <w:sz w:val="22"/>
                <w:szCs w:val="22"/>
                <w:lang w:eastAsia="fr-FR"/>
              </w:rPr>
            </w:pPr>
          </w:p>
        </w:tc>
      </w:tr>
      <w:tr w:rsidR="00B07AD3" w:rsidRPr="00953054" w14:paraId="390B1EC0" w14:textId="77777777" w:rsidTr="002122A0">
        <w:trPr>
          <w:trHeight w:val="510"/>
        </w:trPr>
        <w:tc>
          <w:tcPr>
            <w:tcW w:w="541" w:type="pct"/>
            <w:tcBorders>
              <w:top w:val="single" w:sz="4" w:space="0" w:color="auto"/>
              <w:left w:val="single" w:sz="4" w:space="0" w:color="auto"/>
              <w:bottom w:val="single" w:sz="4" w:space="0" w:color="auto"/>
              <w:right w:val="single" w:sz="4" w:space="0" w:color="auto"/>
            </w:tcBorders>
            <w:shd w:val="clear" w:color="auto" w:fill="auto"/>
          </w:tcPr>
          <w:p w14:paraId="17994FEC"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749" w:type="pct"/>
            <w:tcBorders>
              <w:top w:val="single" w:sz="4" w:space="0" w:color="auto"/>
              <w:left w:val="single" w:sz="4" w:space="0" w:color="auto"/>
              <w:bottom w:val="single" w:sz="4" w:space="0" w:color="auto"/>
              <w:right w:val="single" w:sz="4" w:space="0" w:color="auto"/>
            </w:tcBorders>
            <w:shd w:val="clear" w:color="auto" w:fill="auto"/>
          </w:tcPr>
          <w:p w14:paraId="6F9BE088"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4A01AC67"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652" w:type="pct"/>
            <w:tcBorders>
              <w:top w:val="single" w:sz="4" w:space="0" w:color="auto"/>
              <w:left w:val="single" w:sz="4" w:space="0" w:color="auto"/>
              <w:bottom w:val="single" w:sz="4" w:space="0" w:color="auto"/>
              <w:right w:val="single" w:sz="4" w:space="0" w:color="auto"/>
            </w:tcBorders>
            <w:shd w:val="clear" w:color="auto" w:fill="auto"/>
          </w:tcPr>
          <w:p w14:paraId="3D3FD3F2"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326" w:type="pct"/>
            <w:tcBorders>
              <w:top w:val="single" w:sz="4" w:space="0" w:color="auto"/>
              <w:left w:val="single" w:sz="4" w:space="0" w:color="auto"/>
              <w:bottom w:val="single" w:sz="4" w:space="0" w:color="auto"/>
              <w:right w:val="single" w:sz="4" w:space="0" w:color="auto"/>
            </w:tcBorders>
            <w:shd w:val="clear" w:color="auto" w:fill="auto"/>
          </w:tcPr>
          <w:p w14:paraId="54B2AD4D"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20" w:type="pct"/>
            <w:tcBorders>
              <w:top w:val="single" w:sz="4" w:space="0" w:color="auto"/>
              <w:left w:val="single" w:sz="4" w:space="0" w:color="auto"/>
              <w:bottom w:val="single" w:sz="4" w:space="0" w:color="auto"/>
              <w:right w:val="single" w:sz="4" w:space="0" w:color="auto"/>
            </w:tcBorders>
            <w:shd w:val="clear" w:color="auto" w:fill="auto"/>
          </w:tcPr>
          <w:p w14:paraId="65AF3A43"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31" w:type="pct"/>
            <w:tcBorders>
              <w:top w:val="single" w:sz="4" w:space="0" w:color="auto"/>
              <w:left w:val="single" w:sz="4" w:space="0" w:color="auto"/>
              <w:bottom w:val="single" w:sz="4" w:space="0" w:color="auto"/>
              <w:right w:val="single" w:sz="4" w:space="0" w:color="auto"/>
            </w:tcBorders>
            <w:shd w:val="clear" w:color="auto" w:fill="auto"/>
          </w:tcPr>
          <w:p w14:paraId="0E5B0DA3"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32" w:type="pct"/>
            <w:tcBorders>
              <w:top w:val="single" w:sz="4" w:space="0" w:color="auto"/>
              <w:left w:val="single" w:sz="4" w:space="0" w:color="auto"/>
              <w:bottom w:val="single" w:sz="4" w:space="0" w:color="auto"/>
              <w:right w:val="single" w:sz="4" w:space="0" w:color="auto"/>
            </w:tcBorders>
            <w:shd w:val="clear" w:color="auto" w:fill="auto"/>
          </w:tcPr>
          <w:p w14:paraId="5626CBE7"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495" w:type="pct"/>
            <w:tcBorders>
              <w:top w:val="single" w:sz="4" w:space="0" w:color="auto"/>
              <w:left w:val="single" w:sz="4" w:space="0" w:color="auto"/>
              <w:bottom w:val="single" w:sz="4" w:space="0" w:color="auto"/>
              <w:right w:val="single" w:sz="4" w:space="0" w:color="auto"/>
            </w:tcBorders>
            <w:shd w:val="clear" w:color="auto" w:fill="auto"/>
          </w:tcPr>
          <w:p w14:paraId="296944C5"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861" w:type="pct"/>
            <w:tcBorders>
              <w:top w:val="single" w:sz="4" w:space="0" w:color="auto"/>
              <w:left w:val="single" w:sz="4" w:space="0" w:color="auto"/>
              <w:bottom w:val="single" w:sz="4" w:space="0" w:color="auto"/>
              <w:right w:val="single" w:sz="4" w:space="0" w:color="auto"/>
            </w:tcBorders>
            <w:shd w:val="clear" w:color="auto" w:fill="auto"/>
          </w:tcPr>
          <w:p w14:paraId="468009F7" w14:textId="77777777" w:rsidR="00B07AD3" w:rsidRPr="00953054" w:rsidRDefault="00B07AD3" w:rsidP="002122A0">
            <w:pPr>
              <w:tabs>
                <w:tab w:val="left" w:pos="426"/>
              </w:tabs>
              <w:autoSpaceDE/>
              <w:autoSpaceDN/>
              <w:ind w:right="-3"/>
              <w:jc w:val="both"/>
              <w:rPr>
                <w:rFonts w:eastAsia="Tahoma"/>
                <w:bCs/>
                <w:sz w:val="22"/>
                <w:szCs w:val="22"/>
                <w:lang w:eastAsia="fr-FR"/>
              </w:rPr>
            </w:pPr>
          </w:p>
        </w:tc>
      </w:tr>
      <w:tr w:rsidR="00B07AD3" w:rsidRPr="00953054" w14:paraId="14DE9546" w14:textId="77777777" w:rsidTr="002122A0">
        <w:trPr>
          <w:trHeight w:val="510"/>
        </w:trPr>
        <w:tc>
          <w:tcPr>
            <w:tcW w:w="541" w:type="pct"/>
            <w:tcBorders>
              <w:top w:val="single" w:sz="4" w:space="0" w:color="auto"/>
              <w:left w:val="single" w:sz="4" w:space="0" w:color="auto"/>
              <w:bottom w:val="single" w:sz="4" w:space="0" w:color="auto"/>
              <w:right w:val="single" w:sz="4" w:space="0" w:color="auto"/>
            </w:tcBorders>
            <w:shd w:val="clear" w:color="auto" w:fill="auto"/>
          </w:tcPr>
          <w:p w14:paraId="7AA7734E"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749" w:type="pct"/>
            <w:tcBorders>
              <w:top w:val="single" w:sz="4" w:space="0" w:color="auto"/>
              <w:left w:val="single" w:sz="4" w:space="0" w:color="auto"/>
              <w:bottom w:val="single" w:sz="4" w:space="0" w:color="auto"/>
              <w:right w:val="single" w:sz="4" w:space="0" w:color="auto"/>
            </w:tcBorders>
            <w:shd w:val="clear" w:color="auto" w:fill="auto"/>
          </w:tcPr>
          <w:p w14:paraId="04FF6316"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693" w:type="pct"/>
            <w:tcBorders>
              <w:top w:val="single" w:sz="4" w:space="0" w:color="auto"/>
              <w:left w:val="single" w:sz="4" w:space="0" w:color="auto"/>
              <w:bottom w:val="single" w:sz="4" w:space="0" w:color="auto"/>
              <w:right w:val="single" w:sz="4" w:space="0" w:color="auto"/>
            </w:tcBorders>
            <w:shd w:val="clear" w:color="auto" w:fill="auto"/>
          </w:tcPr>
          <w:p w14:paraId="5488FE1C"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652" w:type="pct"/>
            <w:tcBorders>
              <w:top w:val="single" w:sz="4" w:space="0" w:color="auto"/>
              <w:left w:val="single" w:sz="4" w:space="0" w:color="auto"/>
              <w:bottom w:val="single" w:sz="4" w:space="0" w:color="auto"/>
              <w:right w:val="single" w:sz="4" w:space="0" w:color="auto"/>
            </w:tcBorders>
            <w:shd w:val="clear" w:color="auto" w:fill="auto"/>
          </w:tcPr>
          <w:p w14:paraId="26895E14"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326" w:type="pct"/>
            <w:tcBorders>
              <w:top w:val="single" w:sz="4" w:space="0" w:color="auto"/>
              <w:left w:val="single" w:sz="4" w:space="0" w:color="auto"/>
              <w:bottom w:val="single" w:sz="4" w:space="0" w:color="auto"/>
              <w:right w:val="single" w:sz="4" w:space="0" w:color="auto"/>
            </w:tcBorders>
            <w:shd w:val="clear" w:color="auto" w:fill="auto"/>
          </w:tcPr>
          <w:p w14:paraId="7EEAD9F0"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20" w:type="pct"/>
            <w:tcBorders>
              <w:top w:val="single" w:sz="4" w:space="0" w:color="auto"/>
              <w:left w:val="single" w:sz="4" w:space="0" w:color="auto"/>
              <w:bottom w:val="single" w:sz="4" w:space="0" w:color="auto"/>
              <w:right w:val="single" w:sz="4" w:space="0" w:color="auto"/>
            </w:tcBorders>
            <w:shd w:val="clear" w:color="auto" w:fill="auto"/>
          </w:tcPr>
          <w:p w14:paraId="12B7C0A1"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31" w:type="pct"/>
            <w:tcBorders>
              <w:top w:val="single" w:sz="4" w:space="0" w:color="auto"/>
              <w:left w:val="single" w:sz="4" w:space="0" w:color="auto"/>
              <w:bottom w:val="single" w:sz="4" w:space="0" w:color="auto"/>
              <w:right w:val="single" w:sz="4" w:space="0" w:color="auto"/>
            </w:tcBorders>
            <w:shd w:val="clear" w:color="auto" w:fill="auto"/>
          </w:tcPr>
          <w:p w14:paraId="2E659E4E"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232" w:type="pct"/>
            <w:tcBorders>
              <w:top w:val="single" w:sz="4" w:space="0" w:color="auto"/>
              <w:left w:val="single" w:sz="4" w:space="0" w:color="auto"/>
              <w:bottom w:val="single" w:sz="4" w:space="0" w:color="auto"/>
              <w:right w:val="single" w:sz="4" w:space="0" w:color="auto"/>
            </w:tcBorders>
            <w:shd w:val="clear" w:color="auto" w:fill="auto"/>
          </w:tcPr>
          <w:p w14:paraId="0B76EA8F"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495" w:type="pct"/>
            <w:tcBorders>
              <w:top w:val="single" w:sz="4" w:space="0" w:color="auto"/>
              <w:left w:val="single" w:sz="4" w:space="0" w:color="auto"/>
              <w:bottom w:val="single" w:sz="4" w:space="0" w:color="auto"/>
              <w:right w:val="single" w:sz="4" w:space="0" w:color="auto"/>
            </w:tcBorders>
            <w:shd w:val="clear" w:color="auto" w:fill="auto"/>
          </w:tcPr>
          <w:p w14:paraId="6C1129B7" w14:textId="77777777" w:rsidR="00B07AD3" w:rsidRPr="00953054" w:rsidRDefault="00B07AD3" w:rsidP="002122A0">
            <w:pPr>
              <w:tabs>
                <w:tab w:val="left" w:pos="426"/>
              </w:tabs>
              <w:autoSpaceDE/>
              <w:autoSpaceDN/>
              <w:ind w:right="-3"/>
              <w:jc w:val="both"/>
              <w:rPr>
                <w:rFonts w:eastAsia="Tahoma"/>
                <w:bCs/>
                <w:sz w:val="22"/>
                <w:szCs w:val="22"/>
                <w:lang w:eastAsia="fr-FR"/>
              </w:rPr>
            </w:pPr>
          </w:p>
        </w:tc>
        <w:tc>
          <w:tcPr>
            <w:tcW w:w="861" w:type="pct"/>
            <w:tcBorders>
              <w:top w:val="single" w:sz="4" w:space="0" w:color="auto"/>
              <w:left w:val="single" w:sz="4" w:space="0" w:color="auto"/>
              <w:bottom w:val="single" w:sz="4" w:space="0" w:color="auto"/>
              <w:right w:val="single" w:sz="4" w:space="0" w:color="auto"/>
            </w:tcBorders>
            <w:shd w:val="clear" w:color="auto" w:fill="auto"/>
          </w:tcPr>
          <w:p w14:paraId="697A5367" w14:textId="77777777" w:rsidR="00B07AD3" w:rsidRPr="00953054" w:rsidRDefault="00B07AD3" w:rsidP="002122A0">
            <w:pPr>
              <w:tabs>
                <w:tab w:val="left" w:pos="426"/>
              </w:tabs>
              <w:autoSpaceDE/>
              <w:autoSpaceDN/>
              <w:ind w:right="-3"/>
              <w:jc w:val="both"/>
              <w:rPr>
                <w:rFonts w:eastAsia="Tahoma"/>
                <w:bCs/>
                <w:sz w:val="22"/>
                <w:szCs w:val="22"/>
                <w:lang w:eastAsia="fr-FR"/>
              </w:rPr>
            </w:pPr>
          </w:p>
        </w:tc>
      </w:tr>
    </w:tbl>
    <w:p w14:paraId="3A1165C3" w14:textId="77777777" w:rsidR="00B07AD3" w:rsidRPr="00953054" w:rsidRDefault="00B07AD3" w:rsidP="00B07AD3">
      <w:pPr>
        <w:autoSpaceDE/>
        <w:autoSpaceDN/>
        <w:jc w:val="both"/>
        <w:rPr>
          <w:rFonts w:eastAsia="Symbol"/>
          <w:b/>
          <w:sz w:val="22"/>
          <w:szCs w:val="22"/>
          <w:lang w:eastAsia="fr-FR"/>
        </w:rPr>
        <w:sectPr w:rsidR="00B07AD3" w:rsidRPr="00953054" w:rsidSect="00B07AD3">
          <w:pgSz w:w="16837" w:h="11905" w:orient="landscape"/>
          <w:pgMar w:top="1440" w:right="1440" w:bottom="1440" w:left="1440" w:header="720" w:footer="375" w:gutter="0"/>
          <w:cols w:space="720"/>
          <w:docGrid w:linePitch="326"/>
        </w:sectPr>
      </w:pPr>
    </w:p>
    <w:p w14:paraId="4879C0AE" w14:textId="77777777" w:rsidR="00B07AD3" w:rsidRPr="00953054" w:rsidRDefault="00B07AD3" w:rsidP="00B07AD3">
      <w:pPr>
        <w:autoSpaceDE/>
        <w:autoSpaceDN/>
        <w:ind w:right="-3"/>
        <w:jc w:val="both"/>
        <w:rPr>
          <w:rFonts w:eastAsia="Symbol"/>
          <w:b/>
          <w:sz w:val="22"/>
          <w:szCs w:val="22"/>
          <w:lang w:eastAsia="fr-FR"/>
        </w:rPr>
      </w:pPr>
      <w:r w:rsidRPr="00953054">
        <w:rPr>
          <w:b/>
          <w:sz w:val="22"/>
          <w:szCs w:val="22"/>
        </w:rPr>
        <w:lastRenderedPageBreak/>
        <w:t xml:space="preserve">Appendix VII: </w:t>
      </w:r>
      <w:r w:rsidRPr="00953054">
        <w:rPr>
          <w:rFonts w:eastAsia="Symbol"/>
          <w:b/>
          <w:sz w:val="22"/>
          <w:szCs w:val="22"/>
          <w:lang w:eastAsia="fr-FR"/>
        </w:rPr>
        <w:t>Disaster Expenditure Reporting Template</w:t>
      </w:r>
    </w:p>
    <w:p w14:paraId="01E1C10F" w14:textId="77777777" w:rsidR="00B07AD3" w:rsidRPr="00953054" w:rsidRDefault="00B07AD3" w:rsidP="00B07AD3">
      <w:pPr>
        <w:autoSpaceDE/>
        <w:autoSpaceDN/>
        <w:ind w:left="1276" w:right="-3"/>
        <w:jc w:val="both"/>
        <w:rPr>
          <w:rFonts w:eastAsia="Symbol"/>
          <w:b/>
          <w:sz w:val="22"/>
          <w:szCs w:val="22"/>
          <w:lang w:eastAsia="fr-FR"/>
        </w:rPr>
      </w:pPr>
    </w:p>
    <w:p w14:paraId="4CB81ADD" w14:textId="77777777" w:rsidR="00B07AD3" w:rsidRPr="00953054" w:rsidRDefault="00B07AD3" w:rsidP="00B07AD3">
      <w:pPr>
        <w:autoSpaceDE/>
        <w:autoSpaceDN/>
        <w:jc w:val="both"/>
        <w:rPr>
          <w:rFonts w:eastAsia="Symbol"/>
          <w:vanish/>
          <w:sz w:val="22"/>
          <w:szCs w:val="22"/>
          <w:lang w:val="en-US" w:eastAsia="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91"/>
        <w:gridCol w:w="1082"/>
        <w:gridCol w:w="857"/>
        <w:gridCol w:w="3299"/>
        <w:gridCol w:w="1128"/>
        <w:gridCol w:w="858"/>
        <w:gridCol w:w="1035"/>
      </w:tblGrid>
      <w:tr w:rsidR="00B07AD3" w:rsidRPr="00953054" w14:paraId="39F1B6AD" w14:textId="77777777" w:rsidTr="002122A0">
        <w:tc>
          <w:tcPr>
            <w:tcW w:w="599" w:type="pct"/>
            <w:tcBorders>
              <w:top w:val="single" w:sz="4" w:space="0" w:color="auto"/>
              <w:left w:val="single" w:sz="4" w:space="0" w:color="auto"/>
              <w:bottom w:val="single" w:sz="4" w:space="0" w:color="auto"/>
              <w:right w:val="single" w:sz="4" w:space="0" w:color="auto"/>
            </w:tcBorders>
            <w:shd w:val="clear" w:color="auto" w:fill="0070C0"/>
            <w:hideMark/>
          </w:tcPr>
          <w:p w14:paraId="4DEB75E4" w14:textId="77777777" w:rsidR="00B07AD3" w:rsidRPr="00953054" w:rsidRDefault="00B07AD3" w:rsidP="002122A0">
            <w:pPr>
              <w:autoSpaceDE/>
              <w:autoSpaceDN/>
              <w:ind w:left="120" w:right="-3"/>
              <w:jc w:val="both"/>
              <w:rPr>
                <w:rFonts w:eastAsia="Tahoma"/>
                <w:bCs/>
                <w:sz w:val="22"/>
                <w:szCs w:val="22"/>
                <w:lang w:eastAsia="fr-FR"/>
              </w:rPr>
            </w:pPr>
            <w:r w:rsidRPr="00953054">
              <w:rPr>
                <w:rFonts w:eastAsia="Tahoma"/>
                <w:bCs/>
                <w:sz w:val="22"/>
                <w:szCs w:val="22"/>
                <w:lang w:eastAsia="fr-FR"/>
              </w:rPr>
              <w:t>Column I</w:t>
            </w:r>
          </w:p>
        </w:tc>
        <w:tc>
          <w:tcPr>
            <w:tcW w:w="599" w:type="pct"/>
            <w:tcBorders>
              <w:top w:val="single" w:sz="4" w:space="0" w:color="auto"/>
              <w:left w:val="single" w:sz="4" w:space="0" w:color="auto"/>
              <w:bottom w:val="single" w:sz="4" w:space="0" w:color="auto"/>
              <w:right w:val="single" w:sz="4" w:space="0" w:color="auto"/>
            </w:tcBorders>
            <w:shd w:val="clear" w:color="auto" w:fill="0070C0"/>
            <w:hideMark/>
          </w:tcPr>
          <w:p w14:paraId="5D1681FF" w14:textId="77777777" w:rsidR="00B07AD3" w:rsidRPr="00953054" w:rsidRDefault="00B07AD3" w:rsidP="002122A0">
            <w:pPr>
              <w:autoSpaceDE/>
              <w:autoSpaceDN/>
              <w:ind w:left="120" w:right="-3"/>
              <w:jc w:val="both"/>
              <w:rPr>
                <w:rFonts w:eastAsia="Tahoma"/>
                <w:bCs/>
                <w:sz w:val="22"/>
                <w:szCs w:val="22"/>
                <w:lang w:eastAsia="fr-FR"/>
              </w:rPr>
            </w:pPr>
            <w:r w:rsidRPr="00953054">
              <w:rPr>
                <w:rFonts w:eastAsia="Tahoma"/>
                <w:bCs/>
                <w:sz w:val="22"/>
                <w:szCs w:val="22"/>
                <w:lang w:eastAsia="fr-FR"/>
              </w:rPr>
              <w:t>Column II</w:t>
            </w:r>
          </w:p>
        </w:tc>
        <w:tc>
          <w:tcPr>
            <w:tcW w:w="513" w:type="pct"/>
            <w:tcBorders>
              <w:top w:val="single" w:sz="4" w:space="0" w:color="auto"/>
              <w:left w:val="single" w:sz="4" w:space="0" w:color="auto"/>
              <w:bottom w:val="single" w:sz="4" w:space="0" w:color="auto"/>
              <w:right w:val="single" w:sz="4" w:space="0" w:color="auto"/>
            </w:tcBorders>
            <w:shd w:val="clear" w:color="auto" w:fill="0070C0"/>
            <w:hideMark/>
          </w:tcPr>
          <w:p w14:paraId="4385E921" w14:textId="77777777" w:rsidR="00B07AD3" w:rsidRPr="00953054" w:rsidRDefault="00B07AD3" w:rsidP="002122A0">
            <w:pPr>
              <w:autoSpaceDE/>
              <w:autoSpaceDN/>
              <w:ind w:left="120" w:right="-3"/>
              <w:jc w:val="both"/>
              <w:rPr>
                <w:rFonts w:eastAsia="Tahoma"/>
                <w:bCs/>
                <w:sz w:val="22"/>
                <w:szCs w:val="22"/>
                <w:lang w:eastAsia="fr-FR"/>
              </w:rPr>
            </w:pPr>
            <w:r w:rsidRPr="00953054">
              <w:rPr>
                <w:rFonts w:eastAsia="Tahoma"/>
                <w:bCs/>
                <w:sz w:val="22"/>
                <w:szCs w:val="22"/>
                <w:lang w:eastAsia="fr-FR"/>
              </w:rPr>
              <w:t>Column III</w:t>
            </w:r>
          </w:p>
        </w:tc>
        <w:tc>
          <w:tcPr>
            <w:tcW w:w="1654" w:type="pct"/>
            <w:tcBorders>
              <w:top w:val="single" w:sz="4" w:space="0" w:color="auto"/>
              <w:left w:val="single" w:sz="4" w:space="0" w:color="auto"/>
              <w:bottom w:val="single" w:sz="4" w:space="0" w:color="auto"/>
              <w:right w:val="single" w:sz="4" w:space="0" w:color="auto"/>
            </w:tcBorders>
            <w:shd w:val="clear" w:color="auto" w:fill="0070C0"/>
            <w:hideMark/>
          </w:tcPr>
          <w:p w14:paraId="034D7A7F" w14:textId="77777777" w:rsidR="00B07AD3" w:rsidRPr="00953054" w:rsidRDefault="00B07AD3" w:rsidP="002122A0">
            <w:pPr>
              <w:autoSpaceDE/>
              <w:autoSpaceDN/>
              <w:ind w:left="120" w:right="-3"/>
              <w:jc w:val="both"/>
              <w:rPr>
                <w:rFonts w:eastAsia="Tahoma"/>
                <w:bCs/>
                <w:sz w:val="22"/>
                <w:szCs w:val="22"/>
                <w:lang w:eastAsia="fr-FR"/>
              </w:rPr>
            </w:pPr>
            <w:r w:rsidRPr="00953054">
              <w:rPr>
                <w:rFonts w:eastAsia="Tahoma"/>
                <w:bCs/>
                <w:sz w:val="22"/>
                <w:szCs w:val="22"/>
                <w:lang w:eastAsia="fr-FR"/>
              </w:rPr>
              <w:t>Column IV</w:t>
            </w:r>
          </w:p>
        </w:tc>
        <w:tc>
          <w:tcPr>
            <w:tcW w:w="608" w:type="pct"/>
            <w:tcBorders>
              <w:top w:val="single" w:sz="4" w:space="0" w:color="auto"/>
              <w:left w:val="single" w:sz="4" w:space="0" w:color="auto"/>
              <w:bottom w:val="single" w:sz="4" w:space="0" w:color="auto"/>
              <w:right w:val="single" w:sz="4" w:space="0" w:color="auto"/>
            </w:tcBorders>
            <w:shd w:val="clear" w:color="auto" w:fill="0070C0"/>
            <w:hideMark/>
          </w:tcPr>
          <w:p w14:paraId="4E611601" w14:textId="77777777" w:rsidR="00B07AD3" w:rsidRPr="00953054" w:rsidRDefault="00B07AD3" w:rsidP="002122A0">
            <w:pPr>
              <w:autoSpaceDE/>
              <w:autoSpaceDN/>
              <w:ind w:left="120" w:right="-3"/>
              <w:jc w:val="both"/>
              <w:rPr>
                <w:rFonts w:eastAsia="Tahoma"/>
                <w:bCs/>
                <w:sz w:val="22"/>
                <w:szCs w:val="22"/>
                <w:lang w:eastAsia="fr-FR"/>
              </w:rPr>
            </w:pPr>
            <w:r w:rsidRPr="00953054">
              <w:rPr>
                <w:rFonts w:eastAsia="Tahoma"/>
                <w:bCs/>
                <w:sz w:val="22"/>
                <w:szCs w:val="22"/>
                <w:lang w:eastAsia="fr-FR"/>
              </w:rPr>
              <w:t>Column V</w:t>
            </w:r>
          </w:p>
        </w:tc>
        <w:tc>
          <w:tcPr>
            <w:tcW w:w="505" w:type="pct"/>
            <w:tcBorders>
              <w:top w:val="single" w:sz="4" w:space="0" w:color="auto"/>
              <w:left w:val="single" w:sz="4" w:space="0" w:color="auto"/>
              <w:bottom w:val="single" w:sz="4" w:space="0" w:color="auto"/>
              <w:right w:val="single" w:sz="4" w:space="0" w:color="auto"/>
            </w:tcBorders>
            <w:shd w:val="clear" w:color="auto" w:fill="0070C0"/>
            <w:hideMark/>
          </w:tcPr>
          <w:p w14:paraId="7D960339" w14:textId="77777777" w:rsidR="00B07AD3" w:rsidRPr="00953054" w:rsidRDefault="00B07AD3" w:rsidP="002122A0">
            <w:pPr>
              <w:autoSpaceDE/>
              <w:autoSpaceDN/>
              <w:ind w:left="120" w:right="-3"/>
              <w:jc w:val="both"/>
              <w:rPr>
                <w:rFonts w:eastAsia="Tahoma"/>
                <w:bCs/>
                <w:sz w:val="22"/>
                <w:szCs w:val="22"/>
                <w:lang w:eastAsia="fr-FR"/>
              </w:rPr>
            </w:pPr>
            <w:r w:rsidRPr="00953054">
              <w:rPr>
                <w:rFonts w:eastAsia="Tahoma"/>
                <w:bCs/>
                <w:sz w:val="22"/>
                <w:szCs w:val="22"/>
                <w:lang w:eastAsia="fr-FR"/>
              </w:rPr>
              <w:t>Column VI</w:t>
            </w:r>
          </w:p>
        </w:tc>
        <w:tc>
          <w:tcPr>
            <w:tcW w:w="522" w:type="pct"/>
            <w:tcBorders>
              <w:top w:val="single" w:sz="4" w:space="0" w:color="auto"/>
              <w:left w:val="single" w:sz="4" w:space="0" w:color="auto"/>
              <w:bottom w:val="single" w:sz="4" w:space="0" w:color="auto"/>
              <w:right w:val="single" w:sz="4" w:space="0" w:color="auto"/>
            </w:tcBorders>
            <w:shd w:val="clear" w:color="auto" w:fill="0070C0"/>
            <w:hideMark/>
          </w:tcPr>
          <w:p w14:paraId="7F0690E6" w14:textId="77777777" w:rsidR="00B07AD3" w:rsidRPr="00953054" w:rsidRDefault="00B07AD3" w:rsidP="002122A0">
            <w:pPr>
              <w:autoSpaceDE/>
              <w:autoSpaceDN/>
              <w:ind w:left="120" w:right="-3"/>
              <w:jc w:val="both"/>
              <w:rPr>
                <w:rFonts w:eastAsia="Tahoma"/>
                <w:bCs/>
                <w:sz w:val="22"/>
                <w:szCs w:val="22"/>
                <w:lang w:eastAsia="fr-FR"/>
              </w:rPr>
            </w:pPr>
            <w:r w:rsidRPr="00953054">
              <w:rPr>
                <w:rFonts w:eastAsia="Tahoma"/>
                <w:bCs/>
                <w:sz w:val="22"/>
                <w:szCs w:val="22"/>
                <w:lang w:eastAsia="fr-FR"/>
              </w:rPr>
              <w:t>Column VII</w:t>
            </w:r>
          </w:p>
        </w:tc>
      </w:tr>
      <w:tr w:rsidR="00B07AD3" w:rsidRPr="00953054" w14:paraId="6F0AEFD1" w14:textId="77777777" w:rsidTr="002122A0">
        <w:trPr>
          <w:trHeight w:val="20"/>
        </w:trPr>
        <w:tc>
          <w:tcPr>
            <w:tcW w:w="599" w:type="pct"/>
            <w:tcBorders>
              <w:top w:val="single" w:sz="4" w:space="0" w:color="auto"/>
              <w:left w:val="single" w:sz="4" w:space="0" w:color="auto"/>
              <w:bottom w:val="single" w:sz="4" w:space="0" w:color="auto"/>
              <w:right w:val="single" w:sz="4" w:space="0" w:color="auto"/>
            </w:tcBorders>
            <w:shd w:val="clear" w:color="auto" w:fill="auto"/>
            <w:hideMark/>
          </w:tcPr>
          <w:p w14:paraId="08F9CCB7" w14:textId="77777777" w:rsidR="00B07AD3" w:rsidRPr="00953054" w:rsidRDefault="00B07AD3" w:rsidP="002122A0">
            <w:pPr>
              <w:autoSpaceDE/>
              <w:autoSpaceDN/>
              <w:ind w:left="120" w:right="-3"/>
              <w:jc w:val="both"/>
              <w:rPr>
                <w:rFonts w:eastAsia="Tahoma"/>
                <w:bCs/>
                <w:sz w:val="22"/>
                <w:szCs w:val="22"/>
                <w:lang w:eastAsia="fr-FR"/>
              </w:rPr>
            </w:pPr>
            <w:r w:rsidRPr="00953054">
              <w:rPr>
                <w:rFonts w:eastAsia="Tahoma"/>
                <w:bCs/>
                <w:sz w:val="22"/>
                <w:szCs w:val="22"/>
                <w:lang w:eastAsia="fr-FR"/>
              </w:rPr>
              <w:t>Programme</w:t>
            </w:r>
          </w:p>
        </w:tc>
        <w:tc>
          <w:tcPr>
            <w:tcW w:w="599" w:type="pct"/>
            <w:tcBorders>
              <w:top w:val="single" w:sz="4" w:space="0" w:color="auto"/>
              <w:left w:val="single" w:sz="4" w:space="0" w:color="auto"/>
              <w:bottom w:val="single" w:sz="4" w:space="0" w:color="auto"/>
              <w:right w:val="single" w:sz="4" w:space="0" w:color="auto"/>
            </w:tcBorders>
            <w:shd w:val="clear" w:color="auto" w:fill="auto"/>
            <w:hideMark/>
          </w:tcPr>
          <w:p w14:paraId="722F2EFE" w14:textId="77777777" w:rsidR="00B07AD3" w:rsidRPr="00953054" w:rsidRDefault="00B07AD3" w:rsidP="002122A0">
            <w:pPr>
              <w:autoSpaceDE/>
              <w:autoSpaceDN/>
              <w:ind w:left="120" w:right="-3"/>
              <w:jc w:val="both"/>
              <w:rPr>
                <w:rFonts w:eastAsia="Tahoma"/>
                <w:bCs/>
                <w:sz w:val="22"/>
                <w:szCs w:val="22"/>
                <w:lang w:eastAsia="fr-FR"/>
              </w:rPr>
            </w:pPr>
            <w:r w:rsidRPr="00953054">
              <w:rPr>
                <w:rFonts w:eastAsia="Tahoma"/>
                <w:bCs/>
                <w:sz w:val="22"/>
                <w:szCs w:val="22"/>
                <w:lang w:eastAsia="fr-FR"/>
              </w:rPr>
              <w:t>Sub-programme</w:t>
            </w:r>
          </w:p>
        </w:tc>
        <w:tc>
          <w:tcPr>
            <w:tcW w:w="513" w:type="pct"/>
            <w:tcBorders>
              <w:top w:val="single" w:sz="4" w:space="0" w:color="auto"/>
              <w:left w:val="single" w:sz="4" w:space="0" w:color="auto"/>
              <w:bottom w:val="single" w:sz="4" w:space="0" w:color="auto"/>
              <w:right w:val="single" w:sz="4" w:space="0" w:color="auto"/>
            </w:tcBorders>
            <w:shd w:val="clear" w:color="auto" w:fill="auto"/>
            <w:hideMark/>
          </w:tcPr>
          <w:p w14:paraId="172AAE0D" w14:textId="77777777" w:rsidR="00B07AD3" w:rsidRPr="00953054" w:rsidRDefault="00B07AD3" w:rsidP="002122A0">
            <w:pPr>
              <w:autoSpaceDE/>
              <w:autoSpaceDN/>
              <w:ind w:left="120" w:right="-3"/>
              <w:jc w:val="both"/>
              <w:rPr>
                <w:rFonts w:eastAsia="Tahoma"/>
                <w:bCs/>
                <w:sz w:val="22"/>
                <w:szCs w:val="22"/>
                <w:lang w:eastAsia="fr-FR"/>
              </w:rPr>
            </w:pPr>
            <w:r w:rsidRPr="00953054">
              <w:rPr>
                <w:rFonts w:eastAsia="Tahoma"/>
                <w:bCs/>
                <w:sz w:val="22"/>
                <w:szCs w:val="22"/>
                <w:lang w:eastAsia="fr-FR"/>
              </w:rPr>
              <w:t>Disaster Type</w:t>
            </w:r>
          </w:p>
        </w:tc>
        <w:tc>
          <w:tcPr>
            <w:tcW w:w="1654" w:type="pct"/>
            <w:tcBorders>
              <w:top w:val="single" w:sz="4" w:space="0" w:color="auto"/>
              <w:left w:val="single" w:sz="4" w:space="0" w:color="auto"/>
              <w:bottom w:val="single" w:sz="4" w:space="0" w:color="auto"/>
              <w:right w:val="single" w:sz="4" w:space="0" w:color="auto"/>
            </w:tcBorders>
            <w:shd w:val="clear" w:color="auto" w:fill="auto"/>
            <w:hideMark/>
          </w:tcPr>
          <w:p w14:paraId="5B63F23A" w14:textId="77777777" w:rsidR="00B07AD3" w:rsidRPr="00953054" w:rsidRDefault="00B07AD3" w:rsidP="002122A0">
            <w:pPr>
              <w:autoSpaceDE/>
              <w:autoSpaceDN/>
              <w:ind w:left="120" w:right="-3"/>
              <w:jc w:val="both"/>
              <w:rPr>
                <w:rFonts w:eastAsia="Tahoma"/>
                <w:bCs/>
                <w:sz w:val="22"/>
                <w:szCs w:val="22"/>
                <w:lang w:eastAsia="fr-FR"/>
              </w:rPr>
            </w:pPr>
            <w:r w:rsidRPr="00953054">
              <w:rPr>
                <w:rFonts w:eastAsia="Tahoma"/>
                <w:bCs/>
                <w:sz w:val="22"/>
                <w:szCs w:val="22"/>
                <w:lang w:eastAsia="fr-FR"/>
              </w:rPr>
              <w:t>Category of disaster related Activity that require expenditure reporting (response/recovery/mitigation/preparedness)</w:t>
            </w:r>
          </w:p>
        </w:tc>
        <w:tc>
          <w:tcPr>
            <w:tcW w:w="608" w:type="pct"/>
            <w:tcBorders>
              <w:top w:val="single" w:sz="4" w:space="0" w:color="auto"/>
              <w:left w:val="single" w:sz="4" w:space="0" w:color="auto"/>
              <w:bottom w:val="single" w:sz="4" w:space="0" w:color="auto"/>
              <w:right w:val="single" w:sz="4" w:space="0" w:color="auto"/>
            </w:tcBorders>
            <w:shd w:val="clear" w:color="auto" w:fill="auto"/>
            <w:hideMark/>
          </w:tcPr>
          <w:p w14:paraId="24507C2E" w14:textId="77777777" w:rsidR="00B07AD3" w:rsidRPr="00953054" w:rsidRDefault="00B07AD3" w:rsidP="002122A0">
            <w:pPr>
              <w:autoSpaceDE/>
              <w:autoSpaceDN/>
              <w:ind w:left="120" w:right="-3"/>
              <w:jc w:val="both"/>
              <w:rPr>
                <w:rFonts w:eastAsia="Tahoma"/>
                <w:bCs/>
                <w:sz w:val="22"/>
                <w:szCs w:val="22"/>
                <w:lang w:eastAsia="fr-FR"/>
              </w:rPr>
            </w:pPr>
            <w:r w:rsidRPr="00953054">
              <w:rPr>
                <w:rFonts w:eastAsia="Tahoma"/>
                <w:bCs/>
                <w:sz w:val="22"/>
                <w:szCs w:val="22"/>
                <w:lang w:eastAsia="fr-FR"/>
              </w:rPr>
              <w:t>Expenditure item</w:t>
            </w:r>
          </w:p>
        </w:tc>
        <w:tc>
          <w:tcPr>
            <w:tcW w:w="505" w:type="pct"/>
            <w:tcBorders>
              <w:top w:val="single" w:sz="4" w:space="0" w:color="auto"/>
              <w:left w:val="single" w:sz="4" w:space="0" w:color="auto"/>
              <w:bottom w:val="single" w:sz="4" w:space="0" w:color="auto"/>
              <w:right w:val="single" w:sz="4" w:space="0" w:color="auto"/>
            </w:tcBorders>
            <w:shd w:val="clear" w:color="auto" w:fill="auto"/>
            <w:hideMark/>
          </w:tcPr>
          <w:p w14:paraId="3EB8B3C6" w14:textId="77777777" w:rsidR="00B07AD3" w:rsidRPr="00953054" w:rsidRDefault="00B07AD3" w:rsidP="002122A0">
            <w:pPr>
              <w:autoSpaceDE/>
              <w:autoSpaceDN/>
              <w:ind w:left="120" w:right="-3"/>
              <w:jc w:val="both"/>
              <w:rPr>
                <w:rFonts w:eastAsia="Tahoma"/>
                <w:bCs/>
                <w:sz w:val="22"/>
                <w:szCs w:val="22"/>
                <w:lang w:eastAsia="fr-FR"/>
              </w:rPr>
            </w:pPr>
            <w:r w:rsidRPr="00953054">
              <w:rPr>
                <w:rFonts w:eastAsia="Tahoma"/>
                <w:bCs/>
                <w:sz w:val="22"/>
                <w:szCs w:val="22"/>
                <w:lang w:eastAsia="fr-FR"/>
              </w:rPr>
              <w:t>Amount (Kshs.)</w:t>
            </w:r>
          </w:p>
        </w:tc>
        <w:tc>
          <w:tcPr>
            <w:tcW w:w="522" w:type="pct"/>
            <w:tcBorders>
              <w:top w:val="single" w:sz="4" w:space="0" w:color="auto"/>
              <w:left w:val="single" w:sz="4" w:space="0" w:color="auto"/>
              <w:bottom w:val="single" w:sz="4" w:space="0" w:color="auto"/>
              <w:right w:val="single" w:sz="4" w:space="0" w:color="auto"/>
            </w:tcBorders>
            <w:shd w:val="clear" w:color="auto" w:fill="auto"/>
            <w:hideMark/>
          </w:tcPr>
          <w:p w14:paraId="4ED57C35" w14:textId="77777777" w:rsidR="00B07AD3" w:rsidRPr="00953054" w:rsidRDefault="00B07AD3" w:rsidP="002122A0">
            <w:pPr>
              <w:autoSpaceDE/>
              <w:autoSpaceDN/>
              <w:ind w:left="120" w:right="-3"/>
              <w:jc w:val="both"/>
              <w:rPr>
                <w:rFonts w:eastAsia="Tahoma"/>
                <w:bCs/>
                <w:sz w:val="22"/>
                <w:szCs w:val="22"/>
                <w:lang w:eastAsia="fr-FR"/>
              </w:rPr>
            </w:pPr>
            <w:r w:rsidRPr="00953054">
              <w:rPr>
                <w:rFonts w:eastAsia="Tahoma"/>
                <w:bCs/>
                <w:sz w:val="22"/>
                <w:szCs w:val="22"/>
                <w:lang w:eastAsia="fr-FR"/>
              </w:rPr>
              <w:t>Comments</w:t>
            </w:r>
          </w:p>
        </w:tc>
      </w:tr>
      <w:tr w:rsidR="00B07AD3" w:rsidRPr="00953054" w14:paraId="007083CE" w14:textId="77777777" w:rsidTr="002122A0">
        <w:trPr>
          <w:trHeight w:val="567"/>
        </w:trPr>
        <w:tc>
          <w:tcPr>
            <w:tcW w:w="599" w:type="pct"/>
            <w:tcBorders>
              <w:top w:val="single" w:sz="4" w:space="0" w:color="auto"/>
              <w:left w:val="single" w:sz="4" w:space="0" w:color="auto"/>
              <w:bottom w:val="single" w:sz="4" w:space="0" w:color="auto"/>
              <w:right w:val="single" w:sz="4" w:space="0" w:color="auto"/>
            </w:tcBorders>
            <w:shd w:val="clear" w:color="auto" w:fill="auto"/>
          </w:tcPr>
          <w:p w14:paraId="119F1AB7" w14:textId="77777777" w:rsidR="00B07AD3" w:rsidRPr="00953054" w:rsidRDefault="00B07AD3" w:rsidP="002122A0">
            <w:pPr>
              <w:autoSpaceDE/>
              <w:autoSpaceDN/>
              <w:ind w:left="120" w:right="-3"/>
              <w:jc w:val="both"/>
              <w:rPr>
                <w:rFonts w:eastAsia="Tahoma"/>
                <w:bCs/>
                <w:sz w:val="22"/>
                <w:szCs w:val="22"/>
                <w:lang w:eastAsia="fr-FR"/>
              </w:rPr>
            </w:pPr>
          </w:p>
        </w:tc>
        <w:tc>
          <w:tcPr>
            <w:tcW w:w="599" w:type="pct"/>
            <w:tcBorders>
              <w:top w:val="single" w:sz="4" w:space="0" w:color="auto"/>
              <w:left w:val="single" w:sz="4" w:space="0" w:color="auto"/>
              <w:bottom w:val="single" w:sz="4" w:space="0" w:color="auto"/>
              <w:right w:val="single" w:sz="4" w:space="0" w:color="auto"/>
            </w:tcBorders>
            <w:shd w:val="clear" w:color="auto" w:fill="auto"/>
          </w:tcPr>
          <w:p w14:paraId="1FD0A6A4" w14:textId="77777777" w:rsidR="00B07AD3" w:rsidRPr="00953054" w:rsidRDefault="00B07AD3" w:rsidP="002122A0">
            <w:pPr>
              <w:autoSpaceDE/>
              <w:autoSpaceDN/>
              <w:ind w:left="120" w:right="-3"/>
              <w:jc w:val="both"/>
              <w:rPr>
                <w:rFonts w:eastAsia="Tahoma"/>
                <w:bCs/>
                <w:sz w:val="22"/>
                <w:szCs w:val="22"/>
                <w:lang w:eastAsia="fr-FR"/>
              </w:rPr>
            </w:pPr>
          </w:p>
        </w:tc>
        <w:tc>
          <w:tcPr>
            <w:tcW w:w="513" w:type="pct"/>
            <w:tcBorders>
              <w:top w:val="single" w:sz="4" w:space="0" w:color="auto"/>
              <w:left w:val="single" w:sz="4" w:space="0" w:color="auto"/>
              <w:bottom w:val="single" w:sz="4" w:space="0" w:color="auto"/>
              <w:right w:val="single" w:sz="4" w:space="0" w:color="auto"/>
            </w:tcBorders>
            <w:shd w:val="clear" w:color="auto" w:fill="auto"/>
          </w:tcPr>
          <w:p w14:paraId="229591FC" w14:textId="77777777" w:rsidR="00B07AD3" w:rsidRPr="00953054" w:rsidRDefault="00B07AD3" w:rsidP="002122A0">
            <w:pPr>
              <w:autoSpaceDE/>
              <w:autoSpaceDN/>
              <w:ind w:left="120" w:right="-3"/>
              <w:jc w:val="both"/>
              <w:rPr>
                <w:rFonts w:eastAsia="Tahoma"/>
                <w:bCs/>
                <w:sz w:val="22"/>
                <w:szCs w:val="22"/>
                <w:lang w:eastAsia="fr-FR"/>
              </w:rPr>
            </w:pPr>
          </w:p>
        </w:tc>
        <w:tc>
          <w:tcPr>
            <w:tcW w:w="1654" w:type="pct"/>
            <w:tcBorders>
              <w:top w:val="single" w:sz="4" w:space="0" w:color="auto"/>
              <w:left w:val="single" w:sz="4" w:space="0" w:color="auto"/>
              <w:bottom w:val="single" w:sz="4" w:space="0" w:color="auto"/>
              <w:right w:val="single" w:sz="4" w:space="0" w:color="auto"/>
            </w:tcBorders>
            <w:shd w:val="clear" w:color="auto" w:fill="auto"/>
          </w:tcPr>
          <w:p w14:paraId="5F0E310F" w14:textId="77777777" w:rsidR="00B07AD3" w:rsidRPr="00953054" w:rsidRDefault="00B07AD3" w:rsidP="002122A0">
            <w:pPr>
              <w:autoSpaceDE/>
              <w:autoSpaceDN/>
              <w:ind w:left="120" w:right="-3"/>
              <w:jc w:val="both"/>
              <w:rPr>
                <w:rFonts w:eastAsia="Tahoma"/>
                <w:bCs/>
                <w:sz w:val="22"/>
                <w:szCs w:val="22"/>
                <w:lang w:eastAsia="fr-FR"/>
              </w:rPr>
            </w:pPr>
          </w:p>
        </w:tc>
        <w:tc>
          <w:tcPr>
            <w:tcW w:w="608" w:type="pct"/>
            <w:tcBorders>
              <w:top w:val="single" w:sz="4" w:space="0" w:color="auto"/>
              <w:left w:val="single" w:sz="4" w:space="0" w:color="auto"/>
              <w:bottom w:val="single" w:sz="4" w:space="0" w:color="auto"/>
              <w:right w:val="single" w:sz="4" w:space="0" w:color="auto"/>
            </w:tcBorders>
            <w:shd w:val="clear" w:color="auto" w:fill="auto"/>
          </w:tcPr>
          <w:p w14:paraId="3E7CF559" w14:textId="77777777" w:rsidR="00B07AD3" w:rsidRPr="00953054" w:rsidRDefault="00B07AD3" w:rsidP="002122A0">
            <w:pPr>
              <w:autoSpaceDE/>
              <w:autoSpaceDN/>
              <w:ind w:left="120" w:right="-3"/>
              <w:jc w:val="both"/>
              <w:rPr>
                <w:rFonts w:eastAsia="Tahoma"/>
                <w:bCs/>
                <w:sz w:val="22"/>
                <w:szCs w:val="22"/>
                <w:lang w:eastAsia="fr-FR"/>
              </w:rPr>
            </w:pPr>
          </w:p>
        </w:tc>
        <w:tc>
          <w:tcPr>
            <w:tcW w:w="505" w:type="pct"/>
            <w:tcBorders>
              <w:top w:val="single" w:sz="4" w:space="0" w:color="auto"/>
              <w:left w:val="single" w:sz="4" w:space="0" w:color="auto"/>
              <w:bottom w:val="single" w:sz="4" w:space="0" w:color="auto"/>
              <w:right w:val="single" w:sz="4" w:space="0" w:color="auto"/>
            </w:tcBorders>
            <w:shd w:val="clear" w:color="auto" w:fill="auto"/>
          </w:tcPr>
          <w:p w14:paraId="5ADD3C8F" w14:textId="77777777" w:rsidR="00B07AD3" w:rsidRPr="00953054" w:rsidRDefault="00B07AD3" w:rsidP="002122A0">
            <w:pPr>
              <w:autoSpaceDE/>
              <w:autoSpaceDN/>
              <w:ind w:left="120" w:right="-3"/>
              <w:jc w:val="both"/>
              <w:rPr>
                <w:rFonts w:eastAsia="Tahoma"/>
                <w:bCs/>
                <w:sz w:val="22"/>
                <w:szCs w:val="22"/>
                <w:lang w:eastAsia="fr-FR"/>
              </w:rPr>
            </w:pPr>
          </w:p>
        </w:tc>
        <w:tc>
          <w:tcPr>
            <w:tcW w:w="522" w:type="pct"/>
            <w:tcBorders>
              <w:top w:val="single" w:sz="4" w:space="0" w:color="auto"/>
              <w:left w:val="single" w:sz="4" w:space="0" w:color="auto"/>
              <w:bottom w:val="single" w:sz="4" w:space="0" w:color="auto"/>
              <w:right w:val="single" w:sz="4" w:space="0" w:color="auto"/>
            </w:tcBorders>
            <w:shd w:val="clear" w:color="auto" w:fill="auto"/>
          </w:tcPr>
          <w:p w14:paraId="746922FF" w14:textId="77777777" w:rsidR="00B07AD3" w:rsidRPr="00953054" w:rsidRDefault="00B07AD3" w:rsidP="002122A0">
            <w:pPr>
              <w:autoSpaceDE/>
              <w:autoSpaceDN/>
              <w:ind w:left="120" w:right="-3"/>
              <w:jc w:val="both"/>
              <w:rPr>
                <w:rFonts w:eastAsia="Tahoma"/>
                <w:bCs/>
                <w:sz w:val="22"/>
                <w:szCs w:val="22"/>
                <w:lang w:eastAsia="fr-FR"/>
              </w:rPr>
            </w:pPr>
          </w:p>
        </w:tc>
      </w:tr>
      <w:tr w:rsidR="00B07AD3" w:rsidRPr="00953054" w14:paraId="4A806939" w14:textId="77777777" w:rsidTr="002122A0">
        <w:trPr>
          <w:trHeight w:val="567"/>
        </w:trPr>
        <w:tc>
          <w:tcPr>
            <w:tcW w:w="599" w:type="pct"/>
            <w:tcBorders>
              <w:top w:val="single" w:sz="4" w:space="0" w:color="auto"/>
              <w:left w:val="single" w:sz="4" w:space="0" w:color="auto"/>
              <w:bottom w:val="single" w:sz="4" w:space="0" w:color="auto"/>
              <w:right w:val="single" w:sz="4" w:space="0" w:color="auto"/>
            </w:tcBorders>
            <w:shd w:val="clear" w:color="auto" w:fill="auto"/>
          </w:tcPr>
          <w:p w14:paraId="777D305A" w14:textId="77777777" w:rsidR="00B07AD3" w:rsidRPr="00953054" w:rsidRDefault="00B07AD3" w:rsidP="002122A0">
            <w:pPr>
              <w:autoSpaceDE/>
              <w:autoSpaceDN/>
              <w:ind w:left="120" w:right="-3"/>
              <w:jc w:val="both"/>
              <w:rPr>
                <w:rFonts w:eastAsia="Tahoma"/>
                <w:bCs/>
                <w:sz w:val="22"/>
                <w:szCs w:val="22"/>
                <w:lang w:eastAsia="fr-FR"/>
              </w:rPr>
            </w:pPr>
          </w:p>
        </w:tc>
        <w:tc>
          <w:tcPr>
            <w:tcW w:w="599" w:type="pct"/>
            <w:tcBorders>
              <w:top w:val="single" w:sz="4" w:space="0" w:color="auto"/>
              <w:left w:val="single" w:sz="4" w:space="0" w:color="auto"/>
              <w:bottom w:val="single" w:sz="4" w:space="0" w:color="auto"/>
              <w:right w:val="single" w:sz="4" w:space="0" w:color="auto"/>
            </w:tcBorders>
            <w:shd w:val="clear" w:color="auto" w:fill="auto"/>
          </w:tcPr>
          <w:p w14:paraId="18B4E795" w14:textId="77777777" w:rsidR="00B07AD3" w:rsidRPr="00953054" w:rsidRDefault="00B07AD3" w:rsidP="002122A0">
            <w:pPr>
              <w:autoSpaceDE/>
              <w:autoSpaceDN/>
              <w:ind w:left="120" w:right="-3"/>
              <w:jc w:val="both"/>
              <w:rPr>
                <w:rFonts w:eastAsia="Tahoma"/>
                <w:bCs/>
                <w:sz w:val="22"/>
                <w:szCs w:val="22"/>
                <w:lang w:eastAsia="fr-FR"/>
              </w:rPr>
            </w:pPr>
          </w:p>
        </w:tc>
        <w:tc>
          <w:tcPr>
            <w:tcW w:w="513" w:type="pct"/>
            <w:tcBorders>
              <w:top w:val="single" w:sz="4" w:space="0" w:color="auto"/>
              <w:left w:val="single" w:sz="4" w:space="0" w:color="auto"/>
              <w:bottom w:val="single" w:sz="4" w:space="0" w:color="auto"/>
              <w:right w:val="single" w:sz="4" w:space="0" w:color="auto"/>
            </w:tcBorders>
            <w:shd w:val="clear" w:color="auto" w:fill="auto"/>
          </w:tcPr>
          <w:p w14:paraId="6F24F9F2" w14:textId="77777777" w:rsidR="00B07AD3" w:rsidRPr="00953054" w:rsidRDefault="00B07AD3" w:rsidP="002122A0">
            <w:pPr>
              <w:autoSpaceDE/>
              <w:autoSpaceDN/>
              <w:ind w:left="120" w:right="-3"/>
              <w:jc w:val="both"/>
              <w:rPr>
                <w:rFonts w:eastAsia="Tahoma"/>
                <w:bCs/>
                <w:sz w:val="22"/>
                <w:szCs w:val="22"/>
                <w:lang w:eastAsia="fr-FR"/>
              </w:rPr>
            </w:pPr>
          </w:p>
        </w:tc>
        <w:tc>
          <w:tcPr>
            <w:tcW w:w="1654" w:type="pct"/>
            <w:tcBorders>
              <w:top w:val="single" w:sz="4" w:space="0" w:color="auto"/>
              <w:left w:val="single" w:sz="4" w:space="0" w:color="auto"/>
              <w:bottom w:val="single" w:sz="4" w:space="0" w:color="auto"/>
              <w:right w:val="single" w:sz="4" w:space="0" w:color="auto"/>
            </w:tcBorders>
            <w:shd w:val="clear" w:color="auto" w:fill="auto"/>
          </w:tcPr>
          <w:p w14:paraId="7895A94E" w14:textId="77777777" w:rsidR="00B07AD3" w:rsidRPr="00953054" w:rsidRDefault="00B07AD3" w:rsidP="002122A0">
            <w:pPr>
              <w:autoSpaceDE/>
              <w:autoSpaceDN/>
              <w:ind w:left="120" w:right="-3"/>
              <w:jc w:val="both"/>
              <w:rPr>
                <w:rFonts w:eastAsia="Tahoma"/>
                <w:bCs/>
                <w:sz w:val="22"/>
                <w:szCs w:val="22"/>
                <w:lang w:eastAsia="fr-FR"/>
              </w:rPr>
            </w:pPr>
          </w:p>
        </w:tc>
        <w:tc>
          <w:tcPr>
            <w:tcW w:w="608" w:type="pct"/>
            <w:tcBorders>
              <w:top w:val="single" w:sz="4" w:space="0" w:color="auto"/>
              <w:left w:val="single" w:sz="4" w:space="0" w:color="auto"/>
              <w:bottom w:val="single" w:sz="4" w:space="0" w:color="auto"/>
              <w:right w:val="single" w:sz="4" w:space="0" w:color="auto"/>
            </w:tcBorders>
            <w:shd w:val="clear" w:color="auto" w:fill="auto"/>
          </w:tcPr>
          <w:p w14:paraId="208D00DC" w14:textId="77777777" w:rsidR="00B07AD3" w:rsidRPr="00953054" w:rsidRDefault="00B07AD3" w:rsidP="002122A0">
            <w:pPr>
              <w:autoSpaceDE/>
              <w:autoSpaceDN/>
              <w:ind w:left="120" w:right="-3"/>
              <w:jc w:val="both"/>
              <w:rPr>
                <w:rFonts w:eastAsia="Tahoma"/>
                <w:bCs/>
                <w:sz w:val="22"/>
                <w:szCs w:val="22"/>
                <w:lang w:eastAsia="fr-FR"/>
              </w:rPr>
            </w:pPr>
          </w:p>
        </w:tc>
        <w:tc>
          <w:tcPr>
            <w:tcW w:w="505" w:type="pct"/>
            <w:tcBorders>
              <w:top w:val="single" w:sz="4" w:space="0" w:color="auto"/>
              <w:left w:val="single" w:sz="4" w:space="0" w:color="auto"/>
              <w:bottom w:val="single" w:sz="4" w:space="0" w:color="auto"/>
              <w:right w:val="single" w:sz="4" w:space="0" w:color="auto"/>
            </w:tcBorders>
            <w:shd w:val="clear" w:color="auto" w:fill="auto"/>
          </w:tcPr>
          <w:p w14:paraId="5C66C492" w14:textId="77777777" w:rsidR="00B07AD3" w:rsidRPr="00953054" w:rsidRDefault="00B07AD3" w:rsidP="002122A0">
            <w:pPr>
              <w:autoSpaceDE/>
              <w:autoSpaceDN/>
              <w:ind w:left="120" w:right="-3"/>
              <w:jc w:val="both"/>
              <w:rPr>
                <w:rFonts w:eastAsia="Tahoma"/>
                <w:bCs/>
                <w:sz w:val="22"/>
                <w:szCs w:val="22"/>
                <w:lang w:eastAsia="fr-FR"/>
              </w:rPr>
            </w:pPr>
          </w:p>
        </w:tc>
        <w:tc>
          <w:tcPr>
            <w:tcW w:w="522" w:type="pct"/>
            <w:tcBorders>
              <w:top w:val="single" w:sz="4" w:space="0" w:color="auto"/>
              <w:left w:val="single" w:sz="4" w:space="0" w:color="auto"/>
              <w:bottom w:val="single" w:sz="4" w:space="0" w:color="auto"/>
              <w:right w:val="single" w:sz="4" w:space="0" w:color="auto"/>
            </w:tcBorders>
            <w:shd w:val="clear" w:color="auto" w:fill="auto"/>
          </w:tcPr>
          <w:p w14:paraId="6D900E45" w14:textId="77777777" w:rsidR="00B07AD3" w:rsidRPr="00953054" w:rsidRDefault="00B07AD3" w:rsidP="002122A0">
            <w:pPr>
              <w:autoSpaceDE/>
              <w:autoSpaceDN/>
              <w:ind w:left="120" w:right="-3"/>
              <w:jc w:val="both"/>
              <w:rPr>
                <w:rFonts w:eastAsia="Tahoma"/>
                <w:bCs/>
                <w:sz w:val="22"/>
                <w:szCs w:val="22"/>
                <w:lang w:eastAsia="fr-FR"/>
              </w:rPr>
            </w:pPr>
          </w:p>
        </w:tc>
      </w:tr>
    </w:tbl>
    <w:p w14:paraId="3B5188CC" w14:textId="77777777" w:rsidR="00B07AD3" w:rsidRPr="00953054" w:rsidRDefault="00B07AD3" w:rsidP="00B07AD3">
      <w:pPr>
        <w:spacing w:line="360" w:lineRule="auto"/>
        <w:jc w:val="both"/>
        <w:rPr>
          <w:b/>
          <w:sz w:val="22"/>
          <w:szCs w:val="22"/>
          <w:lang w:val="en-US"/>
        </w:rPr>
      </w:pPr>
    </w:p>
    <w:p w14:paraId="6BDBF416" w14:textId="77777777" w:rsidR="00EC417F" w:rsidRDefault="00EC417F" w:rsidP="0020569D">
      <w:pPr>
        <w:rPr>
          <w:b/>
          <w:bCs/>
        </w:rPr>
      </w:pPr>
    </w:p>
    <w:sectPr w:rsidR="00EC417F" w:rsidSect="00596D00">
      <w:pgSz w:w="12240" w:h="15840" w:code="1"/>
      <w:pgMar w:top="1134" w:right="1440" w:bottom="1440" w:left="1440" w:header="289" w:footer="227" w:gutter="0"/>
      <w:pgNumType w:start="11"/>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4346491" w14:textId="77777777" w:rsidR="00EC4CDE" w:rsidRDefault="00EC4CDE">
      <w:r>
        <w:separator/>
      </w:r>
    </w:p>
  </w:endnote>
  <w:endnote w:type="continuationSeparator" w:id="0">
    <w:p w14:paraId="5D4EBC44" w14:textId="77777777" w:rsidR="00EC4CDE" w:rsidRDefault="00EC4CDE">
      <w:r>
        <w:continuationSeparator/>
      </w:r>
    </w:p>
  </w:endnote>
  <w:endnote w:type="continuationNotice" w:id="1">
    <w:p w14:paraId="06465C6A" w14:textId="77777777" w:rsidR="00EC4CDE" w:rsidRDefault="00EC4CD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A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Century Gothic">
    <w:panose1 w:val="020B0502020202020204"/>
    <w:charset w:val="00"/>
    <w:family w:val="swiss"/>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A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DengXian">
    <w:altName w:val="等线"/>
    <w:panose1 w:val="02010600030101010101"/>
    <w:charset w:val="86"/>
    <w:family w:val="modern"/>
    <w:pitch w:val="fixed"/>
    <w:sig w:usb0="00000001" w:usb1="080E0000" w:usb2="00000010" w:usb3="00000000" w:csb0="00040000" w:csb1="00000000"/>
  </w:font>
  <w:font w:name="Cambria">
    <w:panose1 w:val="02040503050406030204"/>
    <w:charset w:val="00"/>
    <w:family w:val="roman"/>
    <w:pitch w:val="variable"/>
    <w:sig w:usb0="E00002FF" w:usb1="400004FF"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Yu Mincho">
    <w:altName w:val="游明朝"/>
    <w:panose1 w:val="02020400000000000000"/>
    <w:charset w:val="80"/>
    <w:family w:val="roman"/>
    <w:notTrueType/>
    <w:pitch w:val="variable"/>
    <w:sig w:usb0="800002E7" w:usb1="2AC7FCFF" w:usb2="00000012" w:usb3="00000000" w:csb0="0002009F" w:csb1="00000000"/>
  </w:font>
  <w:font w:name="Arial Unicode MS">
    <w:panose1 w:val="020B0604020202020204"/>
    <w:charset w:val="80"/>
    <w:family w:val="swiss"/>
    <w:pitch w:val="variable"/>
    <w:sig w:usb0="F7FFAFFF" w:usb1="E9DFFFFF" w:usb2="0000003F" w:usb3="00000000" w:csb0="003F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4FD632" w14:textId="04069992" w:rsidR="00DC7227" w:rsidRDefault="00DC7227">
    <w:pPr>
      <w:pStyle w:val="Footer"/>
      <w:jc w:val="center"/>
    </w:pPr>
  </w:p>
  <w:p w14:paraId="5F49BD92" w14:textId="77777777" w:rsidR="00503488" w:rsidRDefault="0050348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90998195"/>
      <w:docPartObj>
        <w:docPartGallery w:val="Page Numbers (Bottom of Page)"/>
        <w:docPartUnique/>
      </w:docPartObj>
    </w:sdtPr>
    <w:sdtEndPr>
      <w:rPr>
        <w:noProof/>
      </w:rPr>
    </w:sdtEndPr>
    <w:sdtContent>
      <w:p w14:paraId="74DC4D58" w14:textId="77777777" w:rsidR="00B75601" w:rsidRDefault="00B75601">
        <w:pPr>
          <w:pStyle w:val="Footer"/>
          <w:jc w:val="center"/>
        </w:pPr>
        <w:r>
          <w:fldChar w:fldCharType="begin"/>
        </w:r>
        <w:r>
          <w:instrText xml:space="preserve"> PAGE   \* MERGEFORMAT </w:instrText>
        </w:r>
        <w:r>
          <w:fldChar w:fldCharType="separate"/>
        </w:r>
        <w:r>
          <w:rPr>
            <w:noProof/>
          </w:rPr>
          <w:t>11</w:t>
        </w:r>
        <w:r>
          <w:rPr>
            <w:noProof/>
          </w:rPr>
          <w:fldChar w:fldCharType="end"/>
        </w:r>
      </w:p>
    </w:sdtContent>
  </w:sdt>
  <w:p w14:paraId="42902E31" w14:textId="77777777" w:rsidR="00B75601" w:rsidRDefault="00B7560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EB81C8" w14:textId="77777777" w:rsidR="00B75601" w:rsidRDefault="00B75601">
    <w:pPr>
      <w:pStyle w:val="Footer"/>
      <w:jc w:val="center"/>
    </w:pPr>
    <w:r>
      <w:fldChar w:fldCharType="begin"/>
    </w:r>
    <w:r>
      <w:instrText xml:space="preserve"> PAGE   \* MERGEFORMAT </w:instrText>
    </w:r>
    <w:r>
      <w:fldChar w:fldCharType="separate"/>
    </w:r>
    <w:r>
      <w:rPr>
        <w:noProof/>
      </w:rPr>
      <w:t>ii</w:t>
    </w:r>
    <w:r>
      <w:rPr>
        <w:noProof/>
      </w:rPr>
      <w:fldChar w:fldCharType="end"/>
    </w:r>
  </w:p>
  <w:p w14:paraId="16DEB425" w14:textId="77777777" w:rsidR="00B75601" w:rsidRDefault="00B75601" w:rsidP="008C4B73">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385363695"/>
      <w:docPartObj>
        <w:docPartGallery w:val="Page Numbers (Bottom of Page)"/>
        <w:docPartUnique/>
      </w:docPartObj>
    </w:sdtPr>
    <w:sdtEndPr>
      <w:rPr>
        <w:noProof/>
      </w:rPr>
    </w:sdtEndPr>
    <w:sdtContent>
      <w:p w14:paraId="6B1897D5" w14:textId="06B2A435" w:rsidR="00DC7227" w:rsidRDefault="008C3A9A" w:rsidP="00261556">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54526486"/>
      <w:docPartObj>
        <w:docPartGallery w:val="Page Numbers (Bottom of Page)"/>
        <w:docPartUnique/>
      </w:docPartObj>
    </w:sdtPr>
    <w:sdtEndPr>
      <w:rPr>
        <w:noProof/>
      </w:rPr>
    </w:sdtEndPr>
    <w:sdtContent>
      <w:p w14:paraId="6CF66E4F" w14:textId="77777777" w:rsidR="00F03025" w:rsidRDefault="00F03025" w:rsidP="002122A0">
        <w:pPr>
          <w:pStyle w:val="Footer"/>
          <w:jc w:val="center"/>
        </w:pPr>
        <w:r>
          <w:fldChar w:fldCharType="begin"/>
        </w:r>
        <w:r>
          <w:instrText xml:space="preserve"> PAGE   \* MERGEFORMAT </w:instrText>
        </w:r>
        <w:r>
          <w:fldChar w:fldCharType="separate"/>
        </w:r>
        <w:r>
          <w:rPr>
            <w:noProof/>
          </w:rPr>
          <w:t>21</w:t>
        </w:r>
        <w:r>
          <w:rPr>
            <w:noProof/>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48AE91C" w14:textId="77777777" w:rsidR="00EC4CDE" w:rsidRDefault="00EC4CDE">
      <w:r>
        <w:separator/>
      </w:r>
    </w:p>
  </w:footnote>
  <w:footnote w:type="continuationSeparator" w:id="0">
    <w:p w14:paraId="0BF4AA99" w14:textId="77777777" w:rsidR="00EC4CDE" w:rsidRDefault="00EC4CDE">
      <w:r>
        <w:continuationSeparator/>
      </w:r>
    </w:p>
  </w:footnote>
  <w:footnote w:type="continuationNotice" w:id="1">
    <w:p w14:paraId="1948F01B" w14:textId="77777777" w:rsidR="00EC4CDE" w:rsidRDefault="00EC4CD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13188E" w14:textId="77777777" w:rsidR="00503488" w:rsidRDefault="00503488" w:rsidP="00CA61F8">
    <w:pPr>
      <w:pStyle w:val="Header"/>
      <w:tabs>
        <w:tab w:val="clear" w:pos="4320"/>
        <w:tab w:val="clear" w:pos="8640"/>
        <w:tab w:val="left" w:pos="2820"/>
      </w:tabs>
    </w:pP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125B2A" w14:textId="287BF536" w:rsidR="00503488" w:rsidRDefault="00503488" w:rsidP="004D7B40">
    <w:pPr>
      <w:pStyle w:val="Header"/>
      <w:tabs>
        <w:tab w:val="clear" w:pos="4320"/>
        <w:tab w:val="clear" w:pos="8640"/>
        <w:tab w:val="left" w:pos="2868"/>
      </w:tabs>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462F2" w14:textId="7D1A0DD6" w:rsidR="00B75601" w:rsidRDefault="002122A0">
    <w:pPr>
      <w:pStyle w:val="Header"/>
    </w:pPr>
    <w:r>
      <w:rPr>
        <w:noProof/>
      </w:rPr>
      <mc:AlternateContent>
        <mc:Choice Requires="wps">
          <w:drawing>
            <wp:anchor distT="0" distB="0" distL="114300" distR="114300" simplePos="0" relativeHeight="251658242" behindDoc="1" locked="0" layoutInCell="0" allowOverlap="1" wp14:anchorId="515E2043" wp14:editId="1CB48051">
              <wp:simplePos x="0" y="0"/>
              <wp:positionH relativeFrom="margin">
                <wp:align>center</wp:align>
              </wp:positionH>
              <wp:positionV relativeFrom="margin">
                <wp:align>center</wp:align>
              </wp:positionV>
              <wp:extent cx="6354445" cy="2280920"/>
              <wp:effectExtent l="0" t="0" r="0" b="0"/>
              <wp:wrapNone/>
              <wp:docPr id="1830848853" name="Text Box 5"/>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EditPoints="1" noChangeArrowheads="1" noChangeShapeType="1" noTextEdit="1"/>
                    </wps:cNvSpPr>
                    <wps:spPr bwMode="auto">
                      <a:xfrm rot="18900000">
                        <a:off x="0" y="0"/>
                        <a:ext cx="6354445" cy="2280920"/>
                      </a:xfrm>
                      <a:prstGeom prst="rect">
                        <a:avLst/>
                      </a:prstGeom>
                    </wps:spPr>
                    <wps:txbx>
                      <w:txbxContent>
                        <w:p w14:paraId="447E6256" w14:textId="77777777" w:rsidR="00B75601" w:rsidRDefault="00B75601">
                          <w:pPr>
                            <w:jc w:val="center"/>
                            <w:rPr>
                              <w:color w:val="BFBFBF" w:themeColor="background1" w:themeShade="BF"/>
                              <w:sz w:val="72"/>
                              <w:szCs w:val="72"/>
                              <w14:textFill>
                                <w14:solidFill>
                                  <w14:schemeClr w14:val="bg1">
                                    <w14:alpha w14:val="50000"/>
                                    <w14:lumMod w14:val="75000"/>
                                  </w14:schemeClr>
                                </w14:solidFill>
                              </w14:textFill>
                            </w:rPr>
                          </w:pPr>
                          <w:r>
                            <w:rPr>
                              <w:color w:val="BFBFBF" w:themeColor="background1" w:themeShade="BF"/>
                              <w:sz w:val="72"/>
                              <w:szCs w:val="72"/>
                              <w14:textFill>
                                <w14:solidFill>
                                  <w14:schemeClr w14:val="bg1">
                                    <w14:alpha w14:val="50000"/>
                                    <w14:lumMod w14:val="75000"/>
                                  </w14:schemeClr>
                                </w14:solidFill>
                              </w14:textFill>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515E2043" id="_x0000_t202" coordsize="21600,21600" o:spt="202" path="m,l,21600r21600,l21600,xe">
              <v:stroke joinstyle="miter"/>
              <v:path gradientshapeok="t" o:connecttype="rect"/>
            </v:shapetype>
            <v:shape id="Text Box 5" o:spid="_x0000_s1027" type="#_x0000_t202" style="position:absolute;margin-left:0;margin-top:0;width:500.35pt;height:179.6pt;rotation:-45;z-index:-251658238;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bmgsdAQIAAOkDAAAOAAAAZHJzL2Uyb0RvYy54bWysk01v2zAMhu8D9h8E3Re7WVK0Rpwia7dd&#13;&#10;ui1AM/Ss6CP2ZokapcTOvx+luMk+bsNyECKKevW8JL24G2zHDhpDC67mV5OSM+0kqNbtav518+HN&#13;&#10;DWchCqdEB07X/KgDv1u+frXofaWn0ECnNDIScaHqfc2bGH1VFEE22oowAa8dHRpAKyJtcVcoFD2p&#13;&#10;266YluV10QMqjyB1CBR9OB3yZdY3Rsv4xZigI+tqTmwxr5jXbVqL5UJUOxS+aeWIIf6BworW0aNn&#13;&#10;qQcRBdtj+5eUbSVCABMnEmwBxrRSZw/k5qr8w81TI7zOXqg4wZ/LFP6frPx8ePJrZHF4BwM1MJsI&#13;&#10;/hHk98Ac3DfC7fQqeCpkOqXQe9XGNbQuEkUOjDmI0DdaqN/D2cLm6Kn1OXmjh5gU0pZqX/Q+VCND&#13;&#10;6lmoQqLZ9p9A0RWxj5CJBoOWIaRrN7dl+uUw1Y8RNTX2eG4mPcAkBa/fzmez2ZwzSWfT6U15O83t&#13;&#10;LkSV1FKzPIb4UYNl6U/NkUxmWXF4DDHRXVJG1ER34ozDdqCUhLwFdSTonqao5uHHXqCmQu3tPdDQ&#13;&#10;kWuDYJ9pTFeYbb+8vBmeBfrx7UjY6+5lijJAHifFnLCpEuobCdmOhvMgOjbPJTghjskj7Ek13XWw&#13;&#10;ovKZNju5cI5OaJ6ywXH208D+us9Zly90+RMAAP//AwBQSwMEFAAGAAgAAAAhABYUBojhAAAACwEA&#13;&#10;AA8AAABkcnMvZG93bnJldi54bWxMj81uwjAQhO9IfQdrkXpBxS4V/QlxUKHiVC5QDj2aeEki4nWI&#13;&#10;HUj79F16aS8jrUYzO186710tztiGypOG+7ECgZR7W1GhYfexunsGEaIha2pPqOELA8yzm0FqEusv&#13;&#10;tMHzNhaCSygkRkMZY5NIGfISnQlj3yCxd/CtM5HPtpC2NRcud7WcKPUonamIP5SmwWWJ+XHbOQ3F&#13;&#10;4fPUnUbr5ftq1+fo14vvabXQ+nbYv81YXmcgIvbxLwFXBt4PGQ/b+45sELUGpom/evWUUk8g9hoe&#13;&#10;pi8TkFkq/zNkPwAAAP//AwBQSwECLQAUAAYACAAAACEAtoM4kv4AAADhAQAAEwAAAAAAAAAAAAAA&#13;&#10;AAAAAAAAW0NvbnRlbnRfVHlwZXNdLnhtbFBLAQItABQABgAIAAAAIQA4/SH/1gAAAJQBAAALAAAA&#13;&#10;AAAAAAAAAAAAAC8BAABfcmVscy8ucmVsc1BLAQItABQABgAIAAAAIQAbmgsdAQIAAOkDAAAOAAAA&#13;&#10;AAAAAAAAAAAAAC4CAABkcnMvZTJvRG9jLnhtbFBLAQItABQABgAIAAAAIQAWFAaI4QAAAAsBAAAP&#13;&#10;AAAAAAAAAAAAAAAAAFsEAABkcnMvZG93bnJldi54bWxQSwUGAAAAAAQABADzAAAAaQUAAAAA&#13;&#10;" o:allowincell="f" filled="f" stroked="f">
              <o:lock v:ext="edit" aspectratio="t" verticies="t" shapetype="t"/>
              <v:textbox>
                <w:txbxContent>
                  <w:p w14:paraId="447E6256" w14:textId="77777777" w:rsidR="00B75601" w:rsidRDefault="00B75601">
                    <w:pPr>
                      <w:jc w:val="center"/>
                      <w:rPr>
                        <w:color w:val="BFBFBF" w:themeColor="background1" w:themeShade="BF"/>
                        <w:sz w:val="72"/>
                        <w:szCs w:val="72"/>
                        <w14:textFill>
                          <w14:solidFill>
                            <w14:schemeClr w14:val="bg1">
                              <w14:alpha w14:val="50000"/>
                              <w14:lumMod w14:val="75000"/>
                            </w14:schemeClr>
                          </w14:solidFill>
                        </w14:textFill>
                      </w:rPr>
                    </w:pPr>
                    <w:r>
                      <w:rPr>
                        <w:color w:val="BFBFBF" w:themeColor="background1" w:themeShade="BF"/>
                        <w:sz w:val="72"/>
                        <w:szCs w:val="72"/>
                        <w14:textFill>
                          <w14:solidFill>
                            <w14:schemeClr w14:val="bg1">
                              <w14:alpha w14:val="50000"/>
                              <w14:lumMod w14:val="75000"/>
                            </w14:schemeClr>
                          </w14:solidFill>
                        </w14:textFill>
                      </w:rPr>
                      <w:t>DRAFT</w:t>
                    </w:r>
                  </w:p>
                </w:txbxContent>
              </v:textbox>
              <w10:wrap anchorx="margin" anchory="margin"/>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0BE5BC" w14:textId="6B91D176" w:rsidR="00B75601" w:rsidRDefault="002122A0" w:rsidP="002122A0">
    <w:pPr>
      <w:pStyle w:val="Header"/>
      <w:rPr>
        <w:b/>
        <w:i/>
      </w:rPr>
    </w:pPr>
    <w:r>
      <w:rPr>
        <w:noProof/>
      </w:rPr>
      <mc:AlternateContent>
        <mc:Choice Requires="wps">
          <w:drawing>
            <wp:anchor distT="0" distB="0" distL="114300" distR="114300" simplePos="0" relativeHeight="251658243" behindDoc="1" locked="0" layoutInCell="0" allowOverlap="1" wp14:anchorId="3485C209" wp14:editId="60038401">
              <wp:simplePos x="0" y="0"/>
              <wp:positionH relativeFrom="margin">
                <wp:align>center</wp:align>
              </wp:positionH>
              <wp:positionV relativeFrom="margin">
                <wp:align>center</wp:align>
              </wp:positionV>
              <wp:extent cx="6354445" cy="2280920"/>
              <wp:effectExtent l="0" t="0" r="0" b="0"/>
              <wp:wrapNone/>
              <wp:docPr id="995492483" name="Text Box 4"/>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EditPoints="1" noChangeArrowheads="1" noChangeShapeType="1" noTextEdit="1"/>
                    </wps:cNvSpPr>
                    <wps:spPr bwMode="auto">
                      <a:xfrm rot="18900000">
                        <a:off x="0" y="0"/>
                        <a:ext cx="6354445" cy="2280920"/>
                      </a:xfrm>
                      <a:prstGeom prst="rect">
                        <a:avLst/>
                      </a:prstGeom>
                    </wps:spPr>
                    <wps:txbx>
                      <w:txbxContent>
                        <w:p w14:paraId="7B7F361B" w14:textId="77777777" w:rsidR="00B75601" w:rsidRDefault="00B75601">
                          <w:pPr>
                            <w:jc w:val="center"/>
                            <w:rPr>
                              <w:color w:val="BFBFBF" w:themeColor="background1" w:themeShade="BF"/>
                              <w:sz w:val="72"/>
                              <w:szCs w:val="72"/>
                              <w14:textFill>
                                <w14:solidFill>
                                  <w14:schemeClr w14:val="bg1">
                                    <w14:alpha w14:val="50000"/>
                                    <w14:lumMod w14:val="75000"/>
                                  </w14:schemeClr>
                                </w14:solidFill>
                              </w14:textFill>
                            </w:rPr>
                          </w:pPr>
                          <w:r>
                            <w:rPr>
                              <w:color w:val="BFBFBF" w:themeColor="background1" w:themeShade="BF"/>
                              <w:sz w:val="72"/>
                              <w:szCs w:val="72"/>
                              <w14:textFill>
                                <w14:solidFill>
                                  <w14:schemeClr w14:val="bg1">
                                    <w14:alpha w14:val="50000"/>
                                    <w14:lumMod w14:val="75000"/>
                                  </w14:schemeClr>
                                </w14:solidFill>
                              </w14:textFill>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3485C209" id="_x0000_t202" coordsize="21600,21600" o:spt="202" path="m,l,21600r21600,l21600,xe">
              <v:stroke joinstyle="miter"/>
              <v:path gradientshapeok="t" o:connecttype="rect"/>
            </v:shapetype>
            <v:shape id="Text Box 4" o:spid="_x0000_s1028" type="#_x0000_t202" style="position:absolute;margin-left:0;margin-top:0;width:500.35pt;height:179.6pt;rotation:-45;z-index:-251658237;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wPdxlBAIAAPADAAAOAAAAZHJzL2Uyb0RvYy54bWysk01v2zAMhu8D9h8E3Re7WVK0Rpwia7dd&#13;&#10;ui1AM/Ss6CP2ZokapcTOvx+luMk+bsN8ECyKev28JL24G2zHDhpDC67mV5OSM+0kqNbtav518+HN&#13;&#10;DWchCqdEB07X/KgDv1u+frXofaWn0ECnNDIScaHqfc2bGH1VFEE22oowAa8dHRpAKyJtcVcoFD2p&#13;&#10;266YluV10QMqjyB1CBR9OB3yZdY3Rsv4xZigI+tqTmwxr5jXbVqL5UJUOxS+aeWIIf6BworW0UfP&#13;&#10;Ug8iCrbH9i8p20qEACZOJNgCjGmlzh7IzVX5h5unRnidvVBxgj+XKfw/Wfn58OTXyOLwDgZqYDYR&#13;&#10;/CPI74E5uG+E2+lV8FTIdEqh96qNa2hdJIocGHMQoW+0UL+Hs4XN0VPrc/JGDzEppC3Vvuh9qEaG&#13;&#10;1LNQhUSz7T+BoitiHyETDQYtQ0jXbm7L9OQw1Y8RNTX2eG4mfYBJCl6/nc9mszlnks6m05vydprb&#13;&#10;XYgqqaVmeQzxowbL0kvNkUxmWXF4DDHRXVJG1ER34ozDdmCtGn0k8i2oI7H3NEw1Dz/2AjXVa2/v&#13;&#10;gWaPzBsE+0zTusLs/gVgMzwL9CNCJPp19zJMmSNPlWJO2FQQ9Y2EbEczehAdm+dKnEjH5JH5pJru&#13;&#10;OlhRFU2bDV04R0M0Vtnn+Aukuf11n7MuP+ryJwAAAP//AwBQSwMEFAAGAAgAAAAhABYUBojhAAAA&#13;&#10;CwEAAA8AAABkcnMvZG93bnJldi54bWxMj81uwjAQhO9IfQdrkXpBxS4V/QlxUKHiVC5QDj2aeEki&#13;&#10;4nWIHUj79F16aS8jrUYzO186710tztiGypOG+7ECgZR7W1GhYfexunsGEaIha2pPqOELA8yzm0Fq&#13;&#10;EusvtMHzNhaCSygkRkMZY5NIGfISnQlj3yCxd/CtM5HPtpC2NRcud7WcKPUonamIP5SmwWWJ+XHb&#13;&#10;OQ3F4fPUnUbr5ftq1+fo14vvabXQ+nbYv81YXmcgIvbxLwFXBt4PGQ/b+45sELUGpom/evWUUk8g&#13;&#10;9hoepi8TkFkq/zNkPwAAAP//AwBQSwECLQAUAAYACAAAACEAtoM4kv4AAADhAQAAEwAAAAAAAAAA&#13;&#10;AAAAAAAAAAAAW0NvbnRlbnRfVHlwZXNdLnhtbFBLAQItABQABgAIAAAAIQA4/SH/1gAAAJQBAAAL&#13;&#10;AAAAAAAAAAAAAAAAAC8BAABfcmVscy8ucmVsc1BLAQItABQABgAIAAAAIQDwPdxlBAIAAPADAAAO&#13;&#10;AAAAAAAAAAAAAAAAAC4CAABkcnMvZTJvRG9jLnhtbFBLAQItABQABgAIAAAAIQAWFAaI4QAAAAsB&#13;&#10;AAAPAAAAAAAAAAAAAAAAAF4EAABkcnMvZG93bnJldi54bWxQSwUGAAAAAAQABADzAAAAbAUAAAAA&#13;&#10;" o:allowincell="f" filled="f" stroked="f">
              <o:lock v:ext="edit" aspectratio="t" verticies="t" shapetype="t"/>
              <v:textbox>
                <w:txbxContent>
                  <w:p w14:paraId="7B7F361B" w14:textId="77777777" w:rsidR="00B75601" w:rsidRDefault="00B75601">
                    <w:pPr>
                      <w:jc w:val="center"/>
                      <w:rPr>
                        <w:color w:val="BFBFBF" w:themeColor="background1" w:themeShade="BF"/>
                        <w:sz w:val="72"/>
                        <w:szCs w:val="72"/>
                        <w14:textFill>
                          <w14:solidFill>
                            <w14:schemeClr w14:val="bg1">
                              <w14:alpha w14:val="50000"/>
                              <w14:lumMod w14:val="75000"/>
                            </w14:schemeClr>
                          </w14:solidFill>
                        </w14:textFill>
                      </w:rPr>
                    </w:pPr>
                    <w:r>
                      <w:rPr>
                        <w:color w:val="BFBFBF" w:themeColor="background1" w:themeShade="BF"/>
                        <w:sz w:val="72"/>
                        <w:szCs w:val="72"/>
                        <w14:textFill>
                          <w14:solidFill>
                            <w14:schemeClr w14:val="bg1">
                              <w14:alpha w14:val="50000"/>
                              <w14:lumMod w14:val="75000"/>
                            </w14:schemeClr>
                          </w14:solidFill>
                        </w14:textFill>
                      </w:rPr>
                      <w:t>DRAFT</w:t>
                    </w:r>
                  </w:p>
                </w:txbxContent>
              </v:textbox>
              <w10:wrap anchorx="margin" anchory="margin"/>
            </v:shape>
          </w:pict>
        </mc:Fallback>
      </mc:AlternateContent>
    </w:r>
    <w:r w:rsidR="00B75601">
      <w:rPr>
        <w:b/>
        <w:i/>
      </w:rPr>
      <w:t xml:space="preserve"> </w:t>
    </w:r>
    <w:r w:rsidR="00B75601" w:rsidRPr="00F01242">
      <w:rPr>
        <w:i/>
      </w:rPr>
      <w:t xml:space="preserve">(Indicate actual name of the </w:t>
    </w:r>
    <w:r w:rsidR="00B75601">
      <w:rPr>
        <w:i/>
      </w:rPr>
      <w:t>County</w:t>
    </w:r>
    <w:r w:rsidR="00B75601" w:rsidRPr="00F01242">
      <w:rPr>
        <w:i/>
      </w:rPr>
      <w:t>)</w:t>
    </w:r>
  </w:p>
  <w:p w14:paraId="31793377" w14:textId="77777777" w:rsidR="00B75601" w:rsidRPr="00AE4108" w:rsidRDefault="00B75601" w:rsidP="002122A0">
    <w:pPr>
      <w:pStyle w:val="Header"/>
      <w:pBdr>
        <w:bottom w:val="single" w:sz="4" w:space="1" w:color="auto"/>
      </w:pBdr>
      <w:rPr>
        <w:b/>
        <w:i/>
      </w:rPr>
    </w:pPr>
    <w:r>
      <w:rPr>
        <w:b/>
      </w:rPr>
      <w:t>Annual Report and Financial Statements</w:t>
    </w:r>
    <w:r>
      <w:rPr>
        <w:b/>
        <w:i/>
      </w:rPr>
      <w:t xml:space="preserve"> </w:t>
    </w:r>
    <w:r>
      <w:rPr>
        <w:b/>
      </w:rPr>
      <w:t>for the year ended June 30, 20xx.</w:t>
    </w:r>
  </w:p>
  <w:p w14:paraId="11B831BA" w14:textId="77777777" w:rsidR="00B75601" w:rsidRDefault="00B7560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AC1318" w14:textId="3738E511" w:rsidR="00B75601" w:rsidRDefault="002122A0" w:rsidP="002122A0">
    <w:pPr>
      <w:pStyle w:val="Header"/>
      <w:rPr>
        <w:b/>
        <w:i/>
      </w:rPr>
    </w:pPr>
    <w:r>
      <w:rPr>
        <w:noProof/>
      </w:rPr>
      <mc:AlternateContent>
        <mc:Choice Requires="wps">
          <w:drawing>
            <wp:anchor distT="0" distB="0" distL="114300" distR="114300" simplePos="0" relativeHeight="251658240" behindDoc="1" locked="0" layoutInCell="0" allowOverlap="1" wp14:anchorId="2DE7388E" wp14:editId="4D9250D9">
              <wp:simplePos x="0" y="0"/>
              <wp:positionH relativeFrom="margin">
                <wp:align>center</wp:align>
              </wp:positionH>
              <wp:positionV relativeFrom="margin">
                <wp:align>center</wp:align>
              </wp:positionV>
              <wp:extent cx="6354445" cy="2280920"/>
              <wp:effectExtent l="0" t="0" r="0" b="0"/>
              <wp:wrapNone/>
              <wp:docPr id="215921039" name="Text Box 37"/>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EditPoints="1" noChangeArrowheads="1" noChangeShapeType="1" noTextEdit="1"/>
                    </wps:cNvSpPr>
                    <wps:spPr bwMode="auto">
                      <a:xfrm rot="18900000">
                        <a:off x="0" y="0"/>
                        <a:ext cx="6354445" cy="2280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14DA34A" w14:textId="77777777" w:rsidR="00B75601" w:rsidRDefault="00B75601" w:rsidP="002122A0">
                          <w:pPr>
                            <w:jc w:val="center"/>
                            <w:rPr>
                              <w:color w:val="BFBFBF" w:themeColor="background1" w:themeShade="BF"/>
                              <w:sz w:val="72"/>
                              <w:szCs w:val="72"/>
                              <w14:textFill>
                                <w14:solidFill>
                                  <w14:schemeClr w14:val="bg1">
                                    <w14:alpha w14:val="50000"/>
                                    <w14:lumMod w14:val="75000"/>
                                  </w14:schemeClr>
                                </w14:solidFill>
                              </w14:textFill>
                            </w:rPr>
                          </w:pPr>
                          <w:r>
                            <w:rPr>
                              <w:color w:val="BFBFBF" w:themeColor="background1" w:themeShade="BF"/>
                              <w:sz w:val="72"/>
                              <w:szCs w:val="72"/>
                              <w14:textFill>
                                <w14:solidFill>
                                  <w14:schemeClr w14:val="bg1">
                                    <w14:alpha w14:val="50000"/>
                                    <w14:lumMod w14:val="75000"/>
                                  </w14:schemeClr>
                                </w14:solidFill>
                              </w14:textFill>
                            </w:rPr>
                            <w:t>DRAFT</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2DE7388E" id="_x0000_t202" coordsize="21600,21600" o:spt="202" path="m,l,21600r21600,l21600,xe">
              <v:stroke joinstyle="miter"/>
              <v:path gradientshapeok="t" o:connecttype="rect"/>
            </v:shapetype>
            <v:shape id="Text Box 37" o:spid="_x0000_s1029" type="#_x0000_t202" style="position:absolute;margin-left:0;margin-top:0;width:500.35pt;height:179.6pt;rotation:-45;z-index:-25165824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HV8plDAIAAAEEAAAOAAAAZHJzL2Uyb0RvYy54bWysU9tu2zAMfR+wfxD0vtjJnC4x4hRduw4D&#13;&#10;uq1Asw9QZNkWZosapcTOvr6UYiTp+lbMD4J50eE5JLW6HrqW7RU6Dabg00nKmTISSm3qgv/a3H9Y&#13;&#10;cOa8MKVowaiCH5Tj1+v371a9zdUMGmhLhYxAjMt7W/DGe5sniZON6oSbgFWGghVgJzyZWCclip7Q&#13;&#10;uzaZpelV0gOWFkEq58h7dwzydcSvKiX9z6pyyrO24MTNxxPjuQ1nsl6JvEZhGy1HGuINLDqhDRU9&#13;&#10;Qd0JL9gO9SuoTksEB5WfSOgSqCotVdRAaqbpP2qeGmFV1ELNcfbUJvf/YOWP/ZN9ROaHzzDQAKMI&#13;&#10;Zx9A/nbMwG0jTK1unKVGhii5vpTaP4I2nlhEx5iDCH2jRPnSHSVsDpZGH5M3avABIZjU+6S3Lh85&#13;&#10;hJm53AU22/47lHRF7DxERkOFHUMI1xbLNHzRTf1jxJoGezgNkwowSc6rj/Msy+acSYrNZot0OYvj&#13;&#10;TkQe0MKwLDr/VUHHwk/BkURGWLF/cD6wO6eEdAP3um3jxrTmhYMSgyeqCQKOUvywHZguqXqQGsRt&#13;&#10;oTyQvCiESNO7obIN4F/OetrBgrs/O4GKs/aboT4up1kWljYa2fwTCWB4GdleRoSRBFVwz9nx99Yf&#13;&#10;F31nUddN6F1UZ+CG2lrpqPDMaqRPexaFj28iLPKlHbPOL3f9DAAA//8DAFBLAwQUAAYACAAAACEA&#13;&#10;FhQGiOEAAAALAQAADwAAAGRycy9kb3ducmV2LnhtbEyPzW7CMBCE70h9B2uRekHFLhX9CXFQoeJU&#13;&#10;LlAOPZp4SSLidYgdSPv0XXppLyOtRjM7XzrvXS3O2IbKk4b7sQKBlHtbUaFh97G6ewYRoiFrak+o&#13;&#10;4QsDzLObQWoS6y+0wfM2FoJLKCRGQxljk0gZ8hKdCWPfILF38K0zkc+2kLY1Fy53tZwo9SidqYg/&#13;&#10;lKbBZYn5cds5DcXh89SdRuvl+2rX5+jXi+9ptdD6dti/zVheZyAi9vEvAVcG3g8ZD9v7jmwQtQam&#13;&#10;ib969ZRSTyD2Gh6mLxOQWSr/M2Q/AAAA//8DAFBLAQItABQABgAIAAAAIQC2gziS/gAAAOEBAAAT&#13;&#10;AAAAAAAAAAAAAAAAAAAAAABbQ29udGVudF9UeXBlc10ueG1sUEsBAi0AFAAGAAgAAAAhADj9If/W&#13;&#10;AAAAlAEAAAsAAAAAAAAAAAAAAAAALwEAAF9yZWxzLy5yZWxzUEsBAi0AFAAGAAgAAAAhAAdXymUM&#13;&#10;AgAAAQQAAA4AAAAAAAAAAAAAAAAALgIAAGRycy9lMm9Eb2MueG1sUEsBAi0AFAAGAAgAAAAhABYU&#13;&#10;BojhAAAACwEAAA8AAAAAAAAAAAAAAAAAZgQAAGRycy9kb3ducmV2LnhtbFBLBQYAAAAABAAEAPMA&#13;&#10;AAB0BQAAAAA=&#13;&#10;" o:allowincell="f" filled="f" stroked="f">
              <o:lock v:ext="edit" aspectratio="t" verticies="t" text="t" shapetype="t"/>
              <v:textbox>
                <w:txbxContent>
                  <w:p w14:paraId="214DA34A" w14:textId="77777777" w:rsidR="00B75601" w:rsidRDefault="00B75601" w:rsidP="002122A0">
                    <w:pPr>
                      <w:jc w:val="center"/>
                      <w:rPr>
                        <w:color w:val="BFBFBF" w:themeColor="background1" w:themeShade="BF"/>
                        <w:sz w:val="72"/>
                        <w:szCs w:val="72"/>
                        <w14:textFill>
                          <w14:solidFill>
                            <w14:schemeClr w14:val="bg1">
                              <w14:alpha w14:val="50000"/>
                              <w14:lumMod w14:val="75000"/>
                            </w14:schemeClr>
                          </w14:solidFill>
                        </w14:textFill>
                      </w:rPr>
                    </w:pPr>
                    <w:r>
                      <w:rPr>
                        <w:color w:val="BFBFBF" w:themeColor="background1" w:themeShade="BF"/>
                        <w:sz w:val="72"/>
                        <w:szCs w:val="72"/>
                        <w14:textFill>
                          <w14:solidFill>
                            <w14:schemeClr w14:val="bg1">
                              <w14:alpha w14:val="50000"/>
                              <w14:lumMod w14:val="75000"/>
                            </w14:schemeClr>
                          </w14:solidFill>
                        </w14:textFill>
                      </w:rPr>
                      <w:t>DRAFT</w:t>
                    </w:r>
                  </w:p>
                </w:txbxContent>
              </v:textbox>
              <w10:wrap anchorx="margin" anchory="margin"/>
            </v:shape>
          </w:pict>
        </mc:Fallback>
      </mc:AlternateContent>
    </w:r>
    <w:r w:rsidR="00B75601">
      <w:rPr>
        <w:b/>
        <w:i/>
      </w:rPr>
      <w:t xml:space="preserve"> </w:t>
    </w:r>
    <w:r w:rsidR="00B75601" w:rsidRPr="00F01242">
      <w:rPr>
        <w:i/>
      </w:rPr>
      <w:t xml:space="preserve">(Indicate actual name of the </w:t>
    </w:r>
    <w:r w:rsidR="00B75601">
      <w:rPr>
        <w:i/>
      </w:rPr>
      <w:t>County Executive/Assembly</w:t>
    </w:r>
    <w:r w:rsidR="00B75601" w:rsidRPr="00F01242">
      <w:rPr>
        <w:i/>
      </w:rPr>
      <w:t>)</w:t>
    </w:r>
  </w:p>
  <w:p w14:paraId="1F65670C" w14:textId="77777777" w:rsidR="00B75601" w:rsidRPr="006E5F57" w:rsidRDefault="00B75601" w:rsidP="002122A0">
    <w:pPr>
      <w:pStyle w:val="Header"/>
      <w:pBdr>
        <w:bottom w:val="single" w:sz="4" w:space="1" w:color="auto"/>
      </w:pBdr>
      <w:rPr>
        <w:b/>
        <w:i/>
      </w:rPr>
    </w:pPr>
    <w:r>
      <w:rPr>
        <w:b/>
      </w:rPr>
      <w:t>Annual Report and Financial Statements</w:t>
    </w:r>
    <w:r>
      <w:rPr>
        <w:b/>
        <w:i/>
      </w:rPr>
      <w:t xml:space="preserve"> </w:t>
    </w:r>
    <w:r>
      <w:rPr>
        <w:b/>
      </w:rPr>
      <w:t>for the year ended June 30, 20xx.</w:t>
    </w:r>
  </w:p>
  <w:p w14:paraId="102EFD6C" w14:textId="77777777" w:rsidR="00B75601" w:rsidRDefault="00B75601">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CB2569" w14:textId="77777777" w:rsidR="007B257F" w:rsidRDefault="007B257F" w:rsidP="005E0A0E">
    <w:pPr>
      <w:pStyle w:val="Header"/>
      <w:pBdr>
        <w:bottom w:val="single" w:sz="4" w:space="1" w:color="auto"/>
      </w:pBdr>
      <w:rPr>
        <w:b/>
        <w:i/>
      </w:rPr>
    </w:pPr>
    <w:r>
      <w:rPr>
        <w:b/>
        <w:i/>
      </w:rPr>
      <w:t xml:space="preserve">COUNTY GOVERNMENT OF XXX - </w:t>
    </w:r>
    <w:r w:rsidRPr="00F01242">
      <w:rPr>
        <w:i/>
      </w:rPr>
      <w:t>(Indicate actual name of the entity)</w:t>
    </w:r>
  </w:p>
  <w:p w14:paraId="49595834" w14:textId="2141FE7D" w:rsidR="007B257F" w:rsidRPr="00927A43" w:rsidRDefault="007B257F" w:rsidP="005E0A0E">
    <w:pPr>
      <w:pStyle w:val="Header"/>
      <w:pBdr>
        <w:bottom w:val="single" w:sz="4" w:space="1" w:color="auto"/>
      </w:pBdr>
      <w:rPr>
        <w:b/>
      </w:rPr>
    </w:pPr>
    <w:r>
      <w:rPr>
        <w:b/>
      </w:rPr>
      <w:t xml:space="preserve">Consolidated </w:t>
    </w:r>
    <w:r w:rsidR="008B1B6D">
      <w:rPr>
        <w:b/>
      </w:rPr>
      <w:t xml:space="preserve">Annual </w:t>
    </w:r>
    <w:r>
      <w:rPr>
        <w:b/>
      </w:rPr>
      <w:t>Report and Financial Statements</w:t>
    </w:r>
    <w:r w:rsidR="008B1B6D">
      <w:rPr>
        <w:b/>
      </w:rPr>
      <w:t xml:space="preserve"> </w:t>
    </w:r>
    <w:r w:rsidR="00AB0802">
      <w:rPr>
        <w:b/>
      </w:rPr>
      <w:t>for</w:t>
    </w:r>
    <w:r>
      <w:rPr>
        <w:b/>
      </w:rPr>
      <w:t xml:space="preserve"> </w:t>
    </w:r>
    <w:r w:rsidR="008B1B6D">
      <w:rPr>
        <w:b/>
      </w:rPr>
      <w:t>T</w:t>
    </w:r>
    <w:r>
      <w:rPr>
        <w:b/>
      </w:rPr>
      <w:t xml:space="preserve">he </w:t>
    </w:r>
    <w:r w:rsidR="008B1B6D">
      <w:rPr>
        <w:b/>
      </w:rPr>
      <w:t>Y</w:t>
    </w:r>
    <w:r>
      <w:rPr>
        <w:b/>
      </w:rPr>
      <w:t xml:space="preserve">ear </w:t>
    </w:r>
    <w:r w:rsidR="008B1B6D">
      <w:rPr>
        <w:b/>
      </w:rPr>
      <w:t>E</w:t>
    </w:r>
    <w:r>
      <w:rPr>
        <w:b/>
      </w:rPr>
      <w:t>nded June 30 20x</w:t>
    </w:r>
    <w:r w:rsidR="00841D74">
      <w:rPr>
        <w:b/>
      </w:rPr>
      <w:t>x</w:t>
    </w:r>
    <w:r>
      <w:tab/>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0FAD0B" w14:textId="541D8C55" w:rsidR="00F03025" w:rsidRDefault="00B33FF8">
    <w:pPr>
      <w:pStyle w:val="Header"/>
    </w:pPr>
    <w:r>
      <w:rPr>
        <w:noProof/>
      </w:rPr>
      <mc:AlternateContent>
        <mc:Choice Requires="wps">
          <w:drawing>
            <wp:anchor distT="0" distB="0" distL="114300" distR="114300" simplePos="0" relativeHeight="251658244" behindDoc="1" locked="0" layoutInCell="0" allowOverlap="1" wp14:anchorId="4B165FD1" wp14:editId="28F68ECA">
              <wp:simplePos x="0" y="0"/>
              <wp:positionH relativeFrom="margin">
                <wp:align>center</wp:align>
              </wp:positionH>
              <wp:positionV relativeFrom="margin">
                <wp:align>center</wp:align>
              </wp:positionV>
              <wp:extent cx="6354445" cy="2280920"/>
              <wp:effectExtent l="0" t="0" r="0" b="0"/>
              <wp:wrapNone/>
              <wp:docPr id="1911930463"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bwMode="auto">
                      <a:xfrm rot="18900000">
                        <a:off x="0" y="0"/>
                        <a:ext cx="6354445" cy="2280920"/>
                      </a:xfrm>
                      <a:prstGeom prst="rect">
                        <a:avLst/>
                      </a:prstGeom>
                    </wps:spPr>
                    <wps:txbx>
                      <w:txbxContent>
                        <w:p w14:paraId="6CFC847B" w14:textId="77777777" w:rsidR="00F03025" w:rsidRDefault="00F03025">
                          <w:pPr>
                            <w:jc w:val="center"/>
                            <w:rPr>
                              <w:color w:val="BFBFBF" w:themeColor="background1" w:themeShade="BF"/>
                              <w:sz w:val="72"/>
                              <w:szCs w:val="72"/>
                              <w14:textFill>
                                <w14:solidFill>
                                  <w14:schemeClr w14:val="bg1">
                                    <w14:alpha w14:val="50000"/>
                                    <w14:lumMod w14:val="75000"/>
                                  </w14:schemeClr>
                                </w14:solidFill>
                              </w14:textFill>
                            </w:rPr>
                          </w:pPr>
                          <w:r>
                            <w:rPr>
                              <w:color w:val="BFBFBF" w:themeColor="background1" w:themeShade="BF"/>
                              <w:sz w:val="72"/>
                              <w:szCs w:val="72"/>
                              <w14:textFill>
                                <w14:solidFill>
                                  <w14:schemeClr w14:val="bg1">
                                    <w14:alpha w14:val="50000"/>
                                    <w14:lumMod w14:val="75000"/>
                                  </w14:schemeClr>
                                </w14:solidFill>
                              </w14:textFill>
                            </w:rPr>
                            <w:t>DRAFT</w:t>
                          </w:r>
                        </w:p>
                      </w:txbxContent>
                    </wps:txbx>
                    <wps:bodyPr wrap="square" numCol="1" fromWordArt="1">
                      <a:prstTxWarp prst="textPlain">
                        <a:avLst>
                          <a:gd name="adj" fmla="val 50000"/>
                        </a:avLst>
                      </a:prstTxWarp>
                      <a:noAutofit/>
                    </wps:bodyPr>
                  </wps:wsp>
                </a:graphicData>
              </a:graphic>
              <wp14:sizeRelH relativeFrom="page">
                <wp14:pctWidth>0</wp14:pctWidth>
              </wp14:sizeRelH>
              <wp14:sizeRelV relativeFrom="page">
                <wp14:pctHeight>0</wp14:pctHeight>
              </wp14:sizeRelV>
            </wp:anchor>
          </w:drawing>
        </mc:Choice>
        <mc:Fallback>
          <w:pict>
            <v:shapetype w14:anchorId="4B165FD1" id="_x0000_t202" coordsize="21600,21600" o:spt="202" path="m,l,21600r21600,l21600,xe">
              <v:stroke joinstyle="miter"/>
              <v:path gradientshapeok="t" o:connecttype="rect"/>
            </v:shapetype>
            <v:shape id="Text Box 1" o:spid="_x0000_s1030" type="#_x0000_t202" style="position:absolute;margin-left:0;margin-top:0;width:500.35pt;height:179.6pt;rotation:-45;z-index:-251658236;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1QUui2QEAAJADAAAOAAAAZHJzL2Uyb0RvYy54bWysU1tv0zAUfkfiP1h+p0mzduqiptNggpcB&#13;&#10;kza0Z9eXJhD7mGO3Sf89x27WInhD5MGK7ePP3+V4fTvanh00hg5cw+ezkjPtJKjO7Rr+7fnjuxVn&#13;&#10;IQqnRA9ON/yoA7/dvH2zHnytK2ihVxoZgbhQD77hbYy+LoogW21FmIHXjjYNoBWRprgrFIqB0G1f&#13;&#10;VGV5XQyAyiNIHQKt3p82+SbjG6Nl/GpM0JH1DSduMY+Yx20ai81a1DsUvu3kREP8AwsrOkeXnqHu&#13;&#10;RRRsj91fULaTCAFMnEmwBRjTSZ01kJp5+Yeap1Z4nbWQOcGfbQr/D1Z+OTz5R2RxfA8jBZhFBP8A&#13;&#10;8kcgb4rBh3qqSZ6GOqTq7fAZFKUp9hHyidGgZQhk73x1U6YvL5M+Rqhk/PFsth4jk7R4fbVcLBZL&#13;&#10;ziTtVdWqvKlyHIWoE1oy02OInzRYln4ajpRmhhWHhxATu0vJRDWxO/GM43ZknWr4Vco4Md+COhL3&#13;&#10;gcJuePi5F6g5c3v7Aag35pwZBPtC3XSHSUa+KN37PL4I9BOFSOwf+9ewM4+cumJO2GSI+k5Atqce&#13;&#10;OoieLbMTJ6ZT8cT5hJrOOrgjF02XBV14ToIo9qxzatHUV7/Pc9XlIW1+AQAA//8DAFBLAwQUAAYA&#13;&#10;CAAAACEAFhQGiOEAAAALAQAADwAAAGRycy9kb3ducmV2LnhtbEyPzW7CMBCE70h9B2uRekHFLhX9&#13;&#10;CXFQoeJULlAOPZp4SSLidYgdSPv0XXppLyOtRjM7XzrvXS3O2IbKk4b7sQKBlHtbUaFh97G6ewYR&#13;&#10;oiFrak+o4QsDzLObQWoS6y+0wfM2FoJLKCRGQxljk0gZ8hKdCWPfILF38K0zkc+2kLY1Fy53tZwo&#13;&#10;9SidqYg/lKbBZYn5cds5DcXh89SdRuvl+2rX5+jXi+9ptdD6dti/zVheZyAi9vEvAVcG3g8ZD9v7&#13;&#10;jmwQtQamib969ZRSTyD2Gh6mLxOQWSr/M2Q/AAAA//8DAFBLAQItABQABgAIAAAAIQC2gziS/gAA&#13;&#10;AOEBAAATAAAAAAAAAAAAAAAAAAAAAABbQ29udGVudF9UeXBlc10ueG1sUEsBAi0AFAAGAAgAAAAh&#13;&#10;ADj9If/WAAAAlAEAAAsAAAAAAAAAAAAAAAAALwEAAF9yZWxzLy5yZWxzUEsBAi0AFAAGAAgAAAAh&#13;&#10;ALVBS6LZAQAAkAMAAA4AAAAAAAAAAAAAAAAALgIAAGRycy9lMm9Eb2MueG1sUEsBAi0AFAAGAAgA&#13;&#10;AAAhABYUBojhAAAACwEAAA8AAAAAAAAAAAAAAAAAMwQAAGRycy9kb3ducmV2LnhtbFBLBQYAAAAA&#13;&#10;BAAEAPMAAABBBQAAAAA=&#13;&#10;" o:allowincell="f" filled="f" stroked="f">
              <v:textbox>
                <w:txbxContent>
                  <w:p w14:paraId="6CFC847B" w14:textId="77777777" w:rsidR="00F03025" w:rsidRDefault="00F03025">
                    <w:pPr>
                      <w:jc w:val="center"/>
                      <w:rPr>
                        <w:color w:val="BFBFBF" w:themeColor="background1" w:themeShade="BF"/>
                        <w:sz w:val="72"/>
                        <w:szCs w:val="72"/>
                        <w14:textFill>
                          <w14:solidFill>
                            <w14:schemeClr w14:val="bg1">
                              <w14:alpha w14:val="50000"/>
                              <w14:lumMod w14:val="75000"/>
                            </w14:schemeClr>
                          </w14:solidFill>
                        </w14:textFill>
                      </w:rPr>
                    </w:pPr>
                    <w:r>
                      <w:rPr>
                        <w:color w:val="BFBFBF" w:themeColor="background1" w:themeShade="BF"/>
                        <w:sz w:val="72"/>
                        <w:szCs w:val="72"/>
                        <w14:textFill>
                          <w14:solidFill>
                            <w14:schemeClr w14:val="bg1">
                              <w14:alpha w14:val="50000"/>
                              <w14:lumMod w14:val="75000"/>
                            </w14:schemeClr>
                          </w14:solidFill>
                        </w14:textFill>
                      </w:rPr>
                      <w:t>DRAFT</w:t>
                    </w:r>
                  </w:p>
                </w:txbxContent>
              </v:textbox>
              <w10:wrap anchorx="margin" anchory="margin"/>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5774A0" w14:textId="77777777" w:rsidR="00452640" w:rsidRPr="00452640" w:rsidRDefault="00452640" w:rsidP="0029670B">
    <w:pPr>
      <w:pBdr>
        <w:bottom w:val="single" w:sz="4" w:space="1" w:color="auto"/>
      </w:pBdr>
      <w:spacing w:line="0" w:lineRule="atLeast"/>
      <w:rPr>
        <w:b/>
        <w:i/>
        <w:noProof/>
      </w:rPr>
    </w:pPr>
    <w:r w:rsidRPr="00452640">
      <w:rPr>
        <w:b/>
        <w:i/>
        <w:noProof/>
      </w:rPr>
      <w:t xml:space="preserve">COUNTY GOVERNMENT OF XXX - </w:t>
    </w:r>
    <w:r w:rsidRPr="00452640">
      <w:rPr>
        <w:i/>
        <w:noProof/>
      </w:rPr>
      <w:t>(Indicate actual name of the entity)</w:t>
    </w:r>
  </w:p>
  <w:p w14:paraId="6121D99E" w14:textId="05F147EE" w:rsidR="00452640" w:rsidRPr="00452640" w:rsidRDefault="00452640" w:rsidP="0029670B">
    <w:pPr>
      <w:pBdr>
        <w:bottom w:val="single" w:sz="4" w:space="1" w:color="auto"/>
      </w:pBdr>
      <w:spacing w:line="0" w:lineRule="atLeast"/>
      <w:rPr>
        <w:b/>
        <w:noProof/>
      </w:rPr>
    </w:pPr>
    <w:r w:rsidRPr="00452640">
      <w:rPr>
        <w:b/>
        <w:noProof/>
      </w:rPr>
      <w:t xml:space="preserve">Consolidated Annual Report and Financial Statements for </w:t>
    </w:r>
    <w:r w:rsidR="00850420">
      <w:rPr>
        <w:b/>
        <w:noProof/>
      </w:rPr>
      <w:t>T</w:t>
    </w:r>
    <w:r w:rsidRPr="00452640">
      <w:rPr>
        <w:b/>
        <w:noProof/>
      </w:rPr>
      <w:t>he Year Ended June 30 20x</w:t>
    </w:r>
  </w:p>
  <w:p w14:paraId="4F29432C" w14:textId="77777777" w:rsidR="00F03025" w:rsidRDefault="00F03025">
    <w:pPr>
      <w:spacing w:line="0" w:lineRule="atLeast"/>
      <w:rPr>
        <w:sz w:val="0"/>
        <w:szCs w:val="0"/>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5BBD54" w14:textId="77777777" w:rsidR="00F03025" w:rsidRDefault="00972C90">
    <w:pPr>
      <w:pStyle w:val="Header"/>
    </w:pPr>
    <w:r>
      <w:rPr>
        <w:noProof/>
      </w:rPr>
      <mc:AlternateContent>
        <mc:Choice Requires="wps">
          <w:drawing>
            <wp:anchor distT="0" distB="0" distL="114300" distR="114300" simplePos="0" relativeHeight="251658241" behindDoc="1" locked="0" layoutInCell="0" allowOverlap="1" wp14:anchorId="4E5E951A" wp14:editId="6D407A61">
              <wp:simplePos x="0" y="0"/>
              <wp:positionH relativeFrom="margin">
                <wp:align>center</wp:align>
              </wp:positionH>
              <wp:positionV relativeFrom="margin">
                <wp:align>center</wp:align>
              </wp:positionV>
              <wp:extent cx="6354445" cy="2280920"/>
              <wp:effectExtent l="0" t="0" r="0" b="0"/>
              <wp:wrapNone/>
              <wp:docPr id="1361673240" name="PowerPlusWaterMarkObject858314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bwMode="auto">
                      <a:xfrm rot="18900000">
                        <a:off x="0" y="0"/>
                        <a:ext cx="6354445" cy="2280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wps:spPr>
                    <wps:txbx>
                      <w:txbxContent>
                        <w:p w14:paraId="58EB1ADB" w14:textId="77777777" w:rsidR="00F03025" w:rsidRDefault="00F03025" w:rsidP="002122A0">
                          <w:pPr>
                            <w:jc w:val="center"/>
                            <w:rPr>
                              <w:color w:val="BFBFBF" w:themeColor="background1" w:themeShade="BF"/>
                              <w:sz w:val="72"/>
                              <w:szCs w:val="72"/>
                              <w14:textFill>
                                <w14:solidFill>
                                  <w14:schemeClr w14:val="bg1">
                                    <w14:alpha w14:val="50000"/>
                                    <w14:lumMod w14:val="75000"/>
                                  </w14:schemeClr>
                                </w14:solidFill>
                              </w14:textFill>
                            </w:rPr>
                          </w:pPr>
                          <w:r>
                            <w:rPr>
                              <w:color w:val="BFBFBF" w:themeColor="background1" w:themeShade="BF"/>
                              <w:sz w:val="72"/>
                              <w:szCs w:val="72"/>
                              <w14:textFill>
                                <w14:solidFill>
                                  <w14:schemeClr w14:val="bg1">
                                    <w14:alpha w14:val="50000"/>
                                    <w14:lumMod w14:val="75000"/>
                                  </w14:schemeClr>
                                </w14:solidFill>
                              </w14:textFill>
                            </w:rPr>
                            <w:t>DRAFT</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4E5E951A" id="_x0000_t202" coordsize="21600,21600" o:spt="202" path="m,l,21600r21600,l21600,xe">
              <v:stroke joinstyle="miter"/>
              <v:path gradientshapeok="t" o:connecttype="rect"/>
            </v:shapetype>
            <v:shape id="PowerPlusWaterMarkObject85831442" o:spid="_x0000_s1031" type="#_x0000_t202" style="position:absolute;margin-left:0;margin-top:0;width:500.35pt;height:179.6pt;rotation:-45;z-index:-251658239;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3RDSl4AEAAKEDAAAOAAAAZHJzL2Uyb0RvYy54bWysk8GO0zAQhu9IvIPlO00a0qWNmq6A1SKk&#13;&#10;ZUFa9gEcx24sEo8Zu03K0zN2q7bAbUUPVjwz/TPfP5P17TT0bK/QG7A1n89yzpSV0Bq7rfnz9/s3&#13;&#10;S858ELYVPVhV84Py/Hbz+tV6dJUqoIO+VchIxPpqdDXvQnBVlnnZqUH4GThlKakBBxHoitusRTGS&#13;&#10;+tBnRZ7fZCNg6xCk8p6id8ck3yR9rZUMX7X2KrC+5tRbSCems4lntlmLaovCdUae2hAv6GIQxtJL&#13;&#10;z1J3Igi2Q/OP1GAkggcdZhKGDLQ2UiUGopnnf9E8dcKpxELmeHe2yf8/Wfm4f3LfkIXpA0w0wATh&#13;&#10;3QPIH568yUbnq1NN9NRXPlY34xdoaZpiFyD9Y9I4MASyd75c5fGXwsTHSJWMP5zNVlNgkoI3bxdl&#13;&#10;WS44k5QrimW+KtI4MlFFtWimQx8+KRhYfKg50jSTrNg/+BC7u5TEcgv3pu/TRHv7R4AKYyTRRIAj&#13;&#10;SpiaiZm25mVcgwjXQHsgvARCTdNe02s7wF+cjbQjNfc/dwIVZ/1nS0NYzcsyLlW6lIt3BMDwOtNc&#13;&#10;Z4SVJFXzwNnx8WM4LuLOodl20btEZ+E92apNIrx0dWqf9iCBn3Y2Ltr1PVVdvqzNbwAAAP//AwBQ&#13;&#10;SwMEFAAGAAgAAAAhABHUrineAAAACwEAAA8AAABkcnMvZG93bnJldi54bWxMj81OwzAQhO9IfQdr&#13;&#10;kXqjNoFSksapKiquiBYewI03P9ReR7bbhj49Lhe4jLQazex85Wq0hp3Qh96RhPuZAIZUO91TK+Hz&#13;&#10;4/XuGViIirQyjlDCNwZYVZObUhXanWmLp11sWSqhUCgJXYxDwXmoO7QqzNyAlLzGeatiOn3LtVfn&#13;&#10;VG4Nz4R44lb1lD50asCXDuvD7mglmMfD+yJrdO7nX3njHb+8cXeRcno7bpZJ1ktgEcf4l4ArQ9oP&#13;&#10;VRq2d0fSgRkJiSb+6tUTQiyA7SU8zPMMeFXy/wzVDwAAAP//AwBQSwECLQAUAAYACAAAACEAtoM4&#13;&#10;kv4AAADhAQAAEwAAAAAAAAAAAAAAAAAAAAAAW0NvbnRlbnRfVHlwZXNdLnhtbFBLAQItABQABgAI&#13;&#10;AAAAIQA4/SH/1gAAAJQBAAALAAAAAAAAAAAAAAAAAC8BAABfcmVscy8ucmVsc1BLAQItABQABgAI&#13;&#10;AAAAIQC3RDSl4AEAAKEDAAAOAAAAAAAAAAAAAAAAAC4CAABkcnMvZTJvRG9jLnhtbFBLAQItABQA&#13;&#10;BgAIAAAAIQAR1K4p3gAAAAsBAAAPAAAAAAAAAAAAAAAAADoEAABkcnMvZG93bnJldi54bWxQSwUG&#13;&#10;AAAAAAQABADzAAAARQUAAAAA&#13;&#10;" o:allowincell="f" filled="f" stroked="f">
              <v:stroke joinstyle="round"/>
              <v:path arrowok="t"/>
              <v:textbox>
                <w:txbxContent>
                  <w:p w14:paraId="58EB1ADB" w14:textId="77777777" w:rsidR="00F03025" w:rsidRDefault="00F03025" w:rsidP="002122A0">
                    <w:pPr>
                      <w:jc w:val="center"/>
                      <w:rPr>
                        <w:color w:val="BFBFBF" w:themeColor="background1" w:themeShade="BF"/>
                        <w:sz w:val="72"/>
                        <w:szCs w:val="72"/>
                        <w14:textFill>
                          <w14:solidFill>
                            <w14:schemeClr w14:val="bg1">
                              <w14:alpha w14:val="50000"/>
                              <w14:lumMod w14:val="75000"/>
                            </w14:schemeClr>
                          </w14:solidFill>
                        </w14:textFill>
                      </w:rPr>
                    </w:pPr>
                    <w:r>
                      <w:rPr>
                        <w:color w:val="BFBFBF" w:themeColor="background1" w:themeShade="BF"/>
                        <w:sz w:val="72"/>
                        <w:szCs w:val="72"/>
                        <w14:textFill>
                          <w14:solidFill>
                            <w14:schemeClr w14:val="bg1">
                              <w14:alpha w14:val="50000"/>
                              <w14:lumMod w14:val="75000"/>
                            </w14:schemeClr>
                          </w14:solidFill>
                        </w14:textFill>
                      </w:rPr>
                      <w:t>DRAFT</w:t>
                    </w:r>
                  </w:p>
                </w:txbxContent>
              </v:textbox>
              <w10:wrap anchorx="margin" anchory="margin"/>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6E373CD"/>
    <w:multiLevelType w:val="hybridMultilevel"/>
    <w:tmpl w:val="25CA1AF0"/>
    <w:lvl w:ilvl="0" w:tplc="922070F8">
      <w:start w:val="1"/>
      <w:numFmt w:val="lowerLetter"/>
      <w:lvlText w:val="%1)"/>
      <w:lvlJc w:val="left"/>
      <w:pPr>
        <w:ind w:left="935" w:hanging="360"/>
      </w:pPr>
      <w:rPr>
        <w:rFonts w:hint="default"/>
        <w:b/>
        <w:color w:val="231F20"/>
      </w:rPr>
    </w:lvl>
    <w:lvl w:ilvl="1" w:tplc="08090019" w:tentative="1">
      <w:start w:val="1"/>
      <w:numFmt w:val="lowerLetter"/>
      <w:lvlText w:val="%2."/>
      <w:lvlJc w:val="left"/>
      <w:pPr>
        <w:ind w:left="1655" w:hanging="360"/>
      </w:pPr>
    </w:lvl>
    <w:lvl w:ilvl="2" w:tplc="0809001B" w:tentative="1">
      <w:start w:val="1"/>
      <w:numFmt w:val="lowerRoman"/>
      <w:lvlText w:val="%3."/>
      <w:lvlJc w:val="right"/>
      <w:pPr>
        <w:ind w:left="2375" w:hanging="180"/>
      </w:pPr>
    </w:lvl>
    <w:lvl w:ilvl="3" w:tplc="0809000F" w:tentative="1">
      <w:start w:val="1"/>
      <w:numFmt w:val="decimal"/>
      <w:lvlText w:val="%4."/>
      <w:lvlJc w:val="left"/>
      <w:pPr>
        <w:ind w:left="3095" w:hanging="360"/>
      </w:pPr>
    </w:lvl>
    <w:lvl w:ilvl="4" w:tplc="08090019" w:tentative="1">
      <w:start w:val="1"/>
      <w:numFmt w:val="lowerLetter"/>
      <w:lvlText w:val="%5."/>
      <w:lvlJc w:val="left"/>
      <w:pPr>
        <w:ind w:left="3815" w:hanging="360"/>
      </w:pPr>
    </w:lvl>
    <w:lvl w:ilvl="5" w:tplc="0809001B" w:tentative="1">
      <w:start w:val="1"/>
      <w:numFmt w:val="lowerRoman"/>
      <w:lvlText w:val="%6."/>
      <w:lvlJc w:val="right"/>
      <w:pPr>
        <w:ind w:left="4535" w:hanging="180"/>
      </w:pPr>
    </w:lvl>
    <w:lvl w:ilvl="6" w:tplc="0809000F" w:tentative="1">
      <w:start w:val="1"/>
      <w:numFmt w:val="decimal"/>
      <w:lvlText w:val="%7."/>
      <w:lvlJc w:val="left"/>
      <w:pPr>
        <w:ind w:left="5255" w:hanging="360"/>
      </w:pPr>
    </w:lvl>
    <w:lvl w:ilvl="7" w:tplc="08090019" w:tentative="1">
      <w:start w:val="1"/>
      <w:numFmt w:val="lowerLetter"/>
      <w:lvlText w:val="%8."/>
      <w:lvlJc w:val="left"/>
      <w:pPr>
        <w:ind w:left="5975" w:hanging="360"/>
      </w:pPr>
    </w:lvl>
    <w:lvl w:ilvl="8" w:tplc="0809001B" w:tentative="1">
      <w:start w:val="1"/>
      <w:numFmt w:val="lowerRoman"/>
      <w:lvlText w:val="%9."/>
      <w:lvlJc w:val="right"/>
      <w:pPr>
        <w:ind w:left="6695" w:hanging="180"/>
      </w:pPr>
    </w:lvl>
  </w:abstractNum>
  <w:abstractNum w:abstractNumId="1" w15:restartNumberingAfterBreak="0">
    <w:nsid w:val="08090291"/>
    <w:multiLevelType w:val="hybridMultilevel"/>
    <w:tmpl w:val="286AB85A"/>
    <w:lvl w:ilvl="0" w:tplc="A12E022A">
      <w:start w:val="1"/>
      <w:numFmt w:val="lowerRoman"/>
      <w:lvlText w:val="%1)"/>
      <w:lvlJc w:val="left"/>
      <w:pPr>
        <w:ind w:left="720" w:hanging="360"/>
      </w:pPr>
      <w:rPr>
        <w:rFonts w:ascii="Times New Roman" w:eastAsia="Times New Roman" w:hAnsi="Times New Roman" w:cs="Times New Roman"/>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A21378C"/>
    <w:multiLevelType w:val="hybridMultilevel"/>
    <w:tmpl w:val="49FE0440"/>
    <w:lvl w:ilvl="0" w:tplc="04090017">
      <w:start w:val="1"/>
      <w:numFmt w:val="lowerLetter"/>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 w15:restartNumberingAfterBreak="0">
    <w:nsid w:val="0B8C3CD9"/>
    <w:multiLevelType w:val="hybridMultilevel"/>
    <w:tmpl w:val="E5CC5F0C"/>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0BE44969"/>
    <w:multiLevelType w:val="hybridMultilevel"/>
    <w:tmpl w:val="44A845D2"/>
    <w:lvl w:ilvl="0" w:tplc="A12E022A">
      <w:start w:val="1"/>
      <w:numFmt w:val="lowerRoman"/>
      <w:lvlText w:val="%1)"/>
      <w:lvlJc w:val="left"/>
      <w:pPr>
        <w:ind w:left="1004" w:hanging="360"/>
      </w:pPr>
      <w:rPr>
        <w:rFonts w:ascii="Times New Roman" w:eastAsia="Times New Roman" w:hAnsi="Times New Roman" w:cs="Times New Roman"/>
      </w:rPr>
    </w:lvl>
    <w:lvl w:ilvl="1" w:tplc="A12E022A">
      <w:start w:val="1"/>
      <w:numFmt w:val="lowerRoman"/>
      <w:lvlText w:val="%2)"/>
      <w:lvlJc w:val="left"/>
      <w:pPr>
        <w:ind w:left="2138" w:hanging="720"/>
      </w:pPr>
      <w:rPr>
        <w:rFonts w:ascii="Times New Roman" w:eastAsia="Times New Roman" w:hAnsi="Times New Roman" w:cs="Times New Roman" w:hint="default"/>
      </w:rPr>
    </w:lvl>
    <w:lvl w:ilvl="2" w:tplc="2000001B" w:tentative="1">
      <w:start w:val="1"/>
      <w:numFmt w:val="lowerRoman"/>
      <w:lvlText w:val="%3."/>
      <w:lvlJc w:val="right"/>
      <w:pPr>
        <w:ind w:left="2444" w:hanging="180"/>
      </w:pPr>
    </w:lvl>
    <w:lvl w:ilvl="3" w:tplc="2000000F" w:tentative="1">
      <w:start w:val="1"/>
      <w:numFmt w:val="decimal"/>
      <w:lvlText w:val="%4."/>
      <w:lvlJc w:val="left"/>
      <w:pPr>
        <w:ind w:left="3164" w:hanging="360"/>
      </w:pPr>
    </w:lvl>
    <w:lvl w:ilvl="4" w:tplc="20000019" w:tentative="1">
      <w:start w:val="1"/>
      <w:numFmt w:val="lowerLetter"/>
      <w:lvlText w:val="%5."/>
      <w:lvlJc w:val="left"/>
      <w:pPr>
        <w:ind w:left="3884" w:hanging="360"/>
      </w:pPr>
    </w:lvl>
    <w:lvl w:ilvl="5" w:tplc="2000001B" w:tentative="1">
      <w:start w:val="1"/>
      <w:numFmt w:val="lowerRoman"/>
      <w:lvlText w:val="%6."/>
      <w:lvlJc w:val="right"/>
      <w:pPr>
        <w:ind w:left="4604" w:hanging="180"/>
      </w:pPr>
    </w:lvl>
    <w:lvl w:ilvl="6" w:tplc="2000000F" w:tentative="1">
      <w:start w:val="1"/>
      <w:numFmt w:val="decimal"/>
      <w:lvlText w:val="%7."/>
      <w:lvlJc w:val="left"/>
      <w:pPr>
        <w:ind w:left="5324" w:hanging="360"/>
      </w:pPr>
    </w:lvl>
    <w:lvl w:ilvl="7" w:tplc="20000019" w:tentative="1">
      <w:start w:val="1"/>
      <w:numFmt w:val="lowerLetter"/>
      <w:lvlText w:val="%8."/>
      <w:lvlJc w:val="left"/>
      <w:pPr>
        <w:ind w:left="6044" w:hanging="360"/>
      </w:pPr>
    </w:lvl>
    <w:lvl w:ilvl="8" w:tplc="2000001B" w:tentative="1">
      <w:start w:val="1"/>
      <w:numFmt w:val="lowerRoman"/>
      <w:lvlText w:val="%9."/>
      <w:lvlJc w:val="right"/>
      <w:pPr>
        <w:ind w:left="6764" w:hanging="180"/>
      </w:pPr>
    </w:lvl>
  </w:abstractNum>
  <w:abstractNum w:abstractNumId="5" w15:restartNumberingAfterBreak="0">
    <w:nsid w:val="0CF1392F"/>
    <w:multiLevelType w:val="hybridMultilevel"/>
    <w:tmpl w:val="FCA62570"/>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6" w15:restartNumberingAfterBreak="0">
    <w:nsid w:val="1169255A"/>
    <w:multiLevelType w:val="hybridMultilevel"/>
    <w:tmpl w:val="621A0FC8"/>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1A107FD"/>
    <w:multiLevelType w:val="hybridMultilevel"/>
    <w:tmpl w:val="2B04992A"/>
    <w:lvl w:ilvl="0" w:tplc="0809000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126F69CA"/>
    <w:multiLevelType w:val="hybridMultilevel"/>
    <w:tmpl w:val="6E18F2DC"/>
    <w:lvl w:ilvl="0" w:tplc="0809000F">
      <w:start w:val="1"/>
      <w:numFmt w:val="decimal"/>
      <w:lvlText w:val="%1."/>
      <w:lvlJc w:val="left"/>
      <w:pPr>
        <w:ind w:left="720" w:hanging="360"/>
      </w:pPr>
    </w:lvl>
    <w:lvl w:ilvl="1" w:tplc="54C44D8A">
      <w:start w:val="1"/>
      <w:numFmt w:val="bullet"/>
      <w:lvlText w:val=""/>
      <w:lvlJc w:val="left"/>
      <w:pPr>
        <w:ind w:left="1440" w:hanging="360"/>
      </w:pPr>
      <w:rPr>
        <w:rFonts w:ascii="Symbol" w:hAnsi="Symbol" w:hint="default"/>
      </w:r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153C4A88"/>
    <w:multiLevelType w:val="hybridMultilevel"/>
    <w:tmpl w:val="C108F5F0"/>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 w15:restartNumberingAfterBreak="0">
    <w:nsid w:val="16B30105"/>
    <w:multiLevelType w:val="hybridMultilevel"/>
    <w:tmpl w:val="0240C602"/>
    <w:lvl w:ilvl="0" w:tplc="2000000F">
      <w:start w:val="1"/>
      <w:numFmt w:val="decimal"/>
      <w:lvlText w:val="%1."/>
      <w:lvlJc w:val="left"/>
      <w:pPr>
        <w:ind w:left="360" w:hanging="360"/>
      </w:pPr>
      <w:rPr>
        <w:rFonts w:hint="default"/>
      </w:rPr>
    </w:lvl>
    <w:lvl w:ilvl="1" w:tplc="20000019" w:tentative="1">
      <w:start w:val="1"/>
      <w:numFmt w:val="lowerLetter"/>
      <w:lvlText w:val="%2."/>
      <w:lvlJc w:val="left"/>
      <w:pPr>
        <w:ind w:left="-1246" w:hanging="360"/>
      </w:pPr>
    </w:lvl>
    <w:lvl w:ilvl="2" w:tplc="2000001B" w:tentative="1">
      <w:start w:val="1"/>
      <w:numFmt w:val="lowerRoman"/>
      <w:lvlText w:val="%3."/>
      <w:lvlJc w:val="right"/>
      <w:pPr>
        <w:ind w:left="-526" w:hanging="180"/>
      </w:pPr>
    </w:lvl>
    <w:lvl w:ilvl="3" w:tplc="2000000F" w:tentative="1">
      <w:start w:val="1"/>
      <w:numFmt w:val="decimal"/>
      <w:lvlText w:val="%4."/>
      <w:lvlJc w:val="left"/>
      <w:pPr>
        <w:ind w:left="194" w:hanging="360"/>
      </w:pPr>
    </w:lvl>
    <w:lvl w:ilvl="4" w:tplc="20000019" w:tentative="1">
      <w:start w:val="1"/>
      <w:numFmt w:val="lowerLetter"/>
      <w:lvlText w:val="%5."/>
      <w:lvlJc w:val="left"/>
      <w:pPr>
        <w:ind w:left="914" w:hanging="360"/>
      </w:pPr>
    </w:lvl>
    <w:lvl w:ilvl="5" w:tplc="2000001B" w:tentative="1">
      <w:start w:val="1"/>
      <w:numFmt w:val="lowerRoman"/>
      <w:lvlText w:val="%6."/>
      <w:lvlJc w:val="right"/>
      <w:pPr>
        <w:ind w:left="1634" w:hanging="180"/>
      </w:pPr>
    </w:lvl>
    <w:lvl w:ilvl="6" w:tplc="2000000F" w:tentative="1">
      <w:start w:val="1"/>
      <w:numFmt w:val="decimal"/>
      <w:lvlText w:val="%7."/>
      <w:lvlJc w:val="left"/>
      <w:pPr>
        <w:ind w:left="2354" w:hanging="360"/>
      </w:pPr>
    </w:lvl>
    <w:lvl w:ilvl="7" w:tplc="20000019" w:tentative="1">
      <w:start w:val="1"/>
      <w:numFmt w:val="lowerLetter"/>
      <w:lvlText w:val="%8."/>
      <w:lvlJc w:val="left"/>
      <w:pPr>
        <w:ind w:left="3074" w:hanging="360"/>
      </w:pPr>
    </w:lvl>
    <w:lvl w:ilvl="8" w:tplc="2000001B" w:tentative="1">
      <w:start w:val="1"/>
      <w:numFmt w:val="lowerRoman"/>
      <w:lvlText w:val="%9."/>
      <w:lvlJc w:val="right"/>
      <w:pPr>
        <w:ind w:left="3794" w:hanging="180"/>
      </w:pPr>
    </w:lvl>
  </w:abstractNum>
  <w:abstractNum w:abstractNumId="11" w15:restartNumberingAfterBreak="0">
    <w:nsid w:val="177B04D5"/>
    <w:multiLevelType w:val="hybridMultilevel"/>
    <w:tmpl w:val="87044F5A"/>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178042FF"/>
    <w:multiLevelType w:val="multilevel"/>
    <w:tmpl w:val="39B64C36"/>
    <w:lvl w:ilvl="0">
      <w:start w:val="1"/>
      <w:numFmt w:val="decimal"/>
      <w:lvlText w:val="%1."/>
      <w:lvlJc w:val="left"/>
      <w:pPr>
        <w:ind w:left="360" w:hanging="360"/>
      </w:pPr>
      <w:rPr>
        <w:b/>
        <w:color w:val="auto"/>
      </w:rPr>
    </w:lvl>
    <w:lvl w:ilvl="1">
      <w:start w:val="1"/>
      <w:numFmt w:val="decimal"/>
      <w:lvlText w:val="%1.%2."/>
      <w:lvlJc w:val="left"/>
      <w:pPr>
        <w:ind w:left="1000" w:hanging="432"/>
      </w:pPr>
      <w:rPr>
        <w:rFonts w:ascii="Times New Roman" w:hAnsi="Times New Roman" w:cs="Times New Roman" w:hint="default"/>
        <w:b/>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190D2C7E"/>
    <w:multiLevelType w:val="hybridMultilevel"/>
    <w:tmpl w:val="DB5AACDE"/>
    <w:lvl w:ilvl="0" w:tplc="4C6E6F36">
      <w:start w:val="1"/>
      <w:numFmt w:val="lowerRoman"/>
      <w:lvlText w:val="%1)"/>
      <w:lvlJc w:val="left"/>
      <w:pPr>
        <w:ind w:left="1295" w:hanging="720"/>
      </w:pPr>
      <w:rPr>
        <w:rFonts w:hint="default"/>
        <w:b/>
        <w:color w:val="231F20"/>
        <w:w w:val="96"/>
      </w:rPr>
    </w:lvl>
    <w:lvl w:ilvl="1" w:tplc="08090019" w:tentative="1">
      <w:start w:val="1"/>
      <w:numFmt w:val="lowerLetter"/>
      <w:lvlText w:val="%2."/>
      <w:lvlJc w:val="left"/>
      <w:pPr>
        <w:ind w:left="1655" w:hanging="360"/>
      </w:pPr>
    </w:lvl>
    <w:lvl w:ilvl="2" w:tplc="0809001B" w:tentative="1">
      <w:start w:val="1"/>
      <w:numFmt w:val="lowerRoman"/>
      <w:lvlText w:val="%3."/>
      <w:lvlJc w:val="right"/>
      <w:pPr>
        <w:ind w:left="2375" w:hanging="180"/>
      </w:pPr>
    </w:lvl>
    <w:lvl w:ilvl="3" w:tplc="0809000F" w:tentative="1">
      <w:start w:val="1"/>
      <w:numFmt w:val="decimal"/>
      <w:lvlText w:val="%4."/>
      <w:lvlJc w:val="left"/>
      <w:pPr>
        <w:ind w:left="3095" w:hanging="360"/>
      </w:pPr>
    </w:lvl>
    <w:lvl w:ilvl="4" w:tplc="08090019" w:tentative="1">
      <w:start w:val="1"/>
      <w:numFmt w:val="lowerLetter"/>
      <w:lvlText w:val="%5."/>
      <w:lvlJc w:val="left"/>
      <w:pPr>
        <w:ind w:left="3815" w:hanging="360"/>
      </w:pPr>
    </w:lvl>
    <w:lvl w:ilvl="5" w:tplc="0809001B" w:tentative="1">
      <w:start w:val="1"/>
      <w:numFmt w:val="lowerRoman"/>
      <w:lvlText w:val="%6."/>
      <w:lvlJc w:val="right"/>
      <w:pPr>
        <w:ind w:left="4535" w:hanging="180"/>
      </w:pPr>
    </w:lvl>
    <w:lvl w:ilvl="6" w:tplc="0809000F" w:tentative="1">
      <w:start w:val="1"/>
      <w:numFmt w:val="decimal"/>
      <w:lvlText w:val="%7."/>
      <w:lvlJc w:val="left"/>
      <w:pPr>
        <w:ind w:left="5255" w:hanging="360"/>
      </w:pPr>
    </w:lvl>
    <w:lvl w:ilvl="7" w:tplc="08090019" w:tentative="1">
      <w:start w:val="1"/>
      <w:numFmt w:val="lowerLetter"/>
      <w:lvlText w:val="%8."/>
      <w:lvlJc w:val="left"/>
      <w:pPr>
        <w:ind w:left="5975" w:hanging="360"/>
      </w:pPr>
    </w:lvl>
    <w:lvl w:ilvl="8" w:tplc="0809001B" w:tentative="1">
      <w:start w:val="1"/>
      <w:numFmt w:val="lowerRoman"/>
      <w:lvlText w:val="%9."/>
      <w:lvlJc w:val="right"/>
      <w:pPr>
        <w:ind w:left="6695" w:hanging="180"/>
      </w:pPr>
    </w:lvl>
  </w:abstractNum>
  <w:abstractNum w:abstractNumId="14" w15:restartNumberingAfterBreak="0">
    <w:nsid w:val="1BF53844"/>
    <w:multiLevelType w:val="hybridMultilevel"/>
    <w:tmpl w:val="4106EBE2"/>
    <w:lvl w:ilvl="0" w:tplc="08090017">
      <w:start w:val="1"/>
      <w:numFmt w:val="lowerLetter"/>
      <w:lvlText w:val="%1)"/>
      <w:lvlJc w:val="left"/>
      <w:pPr>
        <w:ind w:left="720" w:hanging="360"/>
      </w:pPr>
    </w:lvl>
    <w:lvl w:ilvl="1" w:tplc="0409001B">
      <w:start w:val="1"/>
      <w:numFmt w:val="lowerRoman"/>
      <w:lvlText w:val="%2."/>
      <w:lvlJc w:val="right"/>
      <w:pPr>
        <w:ind w:left="72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1C1A3B39"/>
    <w:multiLevelType w:val="hybridMultilevel"/>
    <w:tmpl w:val="7674C350"/>
    <w:lvl w:ilvl="0" w:tplc="08090017">
      <w:start w:val="1"/>
      <w:numFmt w:val="lowerLetter"/>
      <w:lvlText w:val="%1)"/>
      <w:lvlJc w:val="left"/>
      <w:pPr>
        <w:ind w:left="502" w:hanging="360"/>
      </w:pPr>
    </w:lvl>
    <w:lvl w:ilvl="1" w:tplc="08090019" w:tentative="1">
      <w:start w:val="1"/>
      <w:numFmt w:val="lowerLetter"/>
      <w:lvlText w:val="%2."/>
      <w:lvlJc w:val="left"/>
      <w:pPr>
        <w:ind w:left="1222" w:hanging="360"/>
      </w:pPr>
    </w:lvl>
    <w:lvl w:ilvl="2" w:tplc="0809001B" w:tentative="1">
      <w:start w:val="1"/>
      <w:numFmt w:val="lowerRoman"/>
      <w:lvlText w:val="%3."/>
      <w:lvlJc w:val="right"/>
      <w:pPr>
        <w:ind w:left="1942" w:hanging="180"/>
      </w:pPr>
    </w:lvl>
    <w:lvl w:ilvl="3" w:tplc="0809000F" w:tentative="1">
      <w:start w:val="1"/>
      <w:numFmt w:val="decimal"/>
      <w:lvlText w:val="%4."/>
      <w:lvlJc w:val="left"/>
      <w:pPr>
        <w:ind w:left="2662" w:hanging="360"/>
      </w:pPr>
    </w:lvl>
    <w:lvl w:ilvl="4" w:tplc="08090019" w:tentative="1">
      <w:start w:val="1"/>
      <w:numFmt w:val="lowerLetter"/>
      <w:lvlText w:val="%5."/>
      <w:lvlJc w:val="left"/>
      <w:pPr>
        <w:ind w:left="3382" w:hanging="360"/>
      </w:pPr>
    </w:lvl>
    <w:lvl w:ilvl="5" w:tplc="0809001B" w:tentative="1">
      <w:start w:val="1"/>
      <w:numFmt w:val="lowerRoman"/>
      <w:lvlText w:val="%6."/>
      <w:lvlJc w:val="right"/>
      <w:pPr>
        <w:ind w:left="4102" w:hanging="180"/>
      </w:pPr>
    </w:lvl>
    <w:lvl w:ilvl="6" w:tplc="0809000F" w:tentative="1">
      <w:start w:val="1"/>
      <w:numFmt w:val="decimal"/>
      <w:lvlText w:val="%7."/>
      <w:lvlJc w:val="left"/>
      <w:pPr>
        <w:ind w:left="4822" w:hanging="360"/>
      </w:pPr>
    </w:lvl>
    <w:lvl w:ilvl="7" w:tplc="08090019" w:tentative="1">
      <w:start w:val="1"/>
      <w:numFmt w:val="lowerLetter"/>
      <w:lvlText w:val="%8."/>
      <w:lvlJc w:val="left"/>
      <w:pPr>
        <w:ind w:left="5542" w:hanging="360"/>
      </w:pPr>
    </w:lvl>
    <w:lvl w:ilvl="8" w:tplc="0809001B" w:tentative="1">
      <w:start w:val="1"/>
      <w:numFmt w:val="lowerRoman"/>
      <w:lvlText w:val="%9."/>
      <w:lvlJc w:val="right"/>
      <w:pPr>
        <w:ind w:left="6262" w:hanging="180"/>
      </w:pPr>
    </w:lvl>
  </w:abstractNum>
  <w:abstractNum w:abstractNumId="16" w15:restartNumberingAfterBreak="0">
    <w:nsid w:val="1D7A133E"/>
    <w:multiLevelType w:val="hybridMultilevel"/>
    <w:tmpl w:val="565447C4"/>
    <w:lvl w:ilvl="0" w:tplc="922070F8">
      <w:start w:val="1"/>
      <w:numFmt w:val="lowerLetter"/>
      <w:lvlText w:val="%1)"/>
      <w:lvlJc w:val="left"/>
      <w:pPr>
        <w:ind w:left="1440" w:hanging="360"/>
      </w:pPr>
      <w:rPr>
        <w:rFonts w:hint="default"/>
        <w:b/>
        <w:color w:val="231F20"/>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7" w15:restartNumberingAfterBreak="0">
    <w:nsid w:val="201626A5"/>
    <w:multiLevelType w:val="hybridMultilevel"/>
    <w:tmpl w:val="9282FBB4"/>
    <w:lvl w:ilvl="0" w:tplc="93B2BFF0">
      <w:start w:val="1"/>
      <w:numFmt w:val="lowerRoman"/>
      <w:lvlText w:val="(%1)"/>
      <w:lvlJc w:val="left"/>
      <w:pPr>
        <w:ind w:left="-90" w:hanging="360"/>
      </w:pPr>
      <w:rPr>
        <w:rFonts w:hint="default"/>
      </w:rPr>
    </w:lvl>
    <w:lvl w:ilvl="1" w:tplc="04090019" w:tentative="1">
      <w:start w:val="1"/>
      <w:numFmt w:val="lowerLetter"/>
      <w:lvlText w:val="%2."/>
      <w:lvlJc w:val="left"/>
      <w:pPr>
        <w:ind w:left="630" w:hanging="360"/>
      </w:pPr>
    </w:lvl>
    <w:lvl w:ilvl="2" w:tplc="0409001B" w:tentative="1">
      <w:start w:val="1"/>
      <w:numFmt w:val="lowerRoman"/>
      <w:lvlText w:val="%3."/>
      <w:lvlJc w:val="right"/>
      <w:pPr>
        <w:ind w:left="1350" w:hanging="180"/>
      </w:pPr>
    </w:lvl>
    <w:lvl w:ilvl="3" w:tplc="0409000F" w:tentative="1">
      <w:start w:val="1"/>
      <w:numFmt w:val="decimal"/>
      <w:lvlText w:val="%4."/>
      <w:lvlJc w:val="left"/>
      <w:pPr>
        <w:ind w:left="2070" w:hanging="360"/>
      </w:pPr>
    </w:lvl>
    <w:lvl w:ilvl="4" w:tplc="04090019" w:tentative="1">
      <w:start w:val="1"/>
      <w:numFmt w:val="lowerLetter"/>
      <w:lvlText w:val="%5."/>
      <w:lvlJc w:val="left"/>
      <w:pPr>
        <w:ind w:left="2790" w:hanging="360"/>
      </w:pPr>
    </w:lvl>
    <w:lvl w:ilvl="5" w:tplc="0409001B" w:tentative="1">
      <w:start w:val="1"/>
      <w:numFmt w:val="lowerRoman"/>
      <w:lvlText w:val="%6."/>
      <w:lvlJc w:val="right"/>
      <w:pPr>
        <w:ind w:left="3510" w:hanging="180"/>
      </w:pPr>
    </w:lvl>
    <w:lvl w:ilvl="6" w:tplc="0409000F" w:tentative="1">
      <w:start w:val="1"/>
      <w:numFmt w:val="decimal"/>
      <w:lvlText w:val="%7."/>
      <w:lvlJc w:val="left"/>
      <w:pPr>
        <w:ind w:left="4230" w:hanging="360"/>
      </w:pPr>
    </w:lvl>
    <w:lvl w:ilvl="7" w:tplc="04090019" w:tentative="1">
      <w:start w:val="1"/>
      <w:numFmt w:val="lowerLetter"/>
      <w:lvlText w:val="%8."/>
      <w:lvlJc w:val="left"/>
      <w:pPr>
        <w:ind w:left="4950" w:hanging="360"/>
      </w:pPr>
    </w:lvl>
    <w:lvl w:ilvl="8" w:tplc="0409001B" w:tentative="1">
      <w:start w:val="1"/>
      <w:numFmt w:val="lowerRoman"/>
      <w:lvlText w:val="%9."/>
      <w:lvlJc w:val="right"/>
      <w:pPr>
        <w:ind w:left="5670" w:hanging="180"/>
      </w:pPr>
    </w:lvl>
  </w:abstractNum>
  <w:abstractNum w:abstractNumId="18" w15:restartNumberingAfterBreak="0">
    <w:nsid w:val="21254A15"/>
    <w:multiLevelType w:val="hybridMultilevel"/>
    <w:tmpl w:val="903E192A"/>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21E47284"/>
    <w:multiLevelType w:val="multilevel"/>
    <w:tmpl w:val="315022E4"/>
    <w:lvl w:ilvl="0">
      <w:start w:val="1"/>
      <w:numFmt w:val="decimal"/>
      <w:pStyle w:val="Heading8"/>
      <w:lvlText w:val="%1"/>
      <w:lvlJc w:val="left"/>
      <w:pPr>
        <w:tabs>
          <w:tab w:val="num" w:pos="720"/>
        </w:tabs>
        <w:ind w:left="720" w:hanging="360"/>
      </w:pPr>
      <w:rPr>
        <w:rFonts w:hint="default"/>
      </w:rPr>
    </w:lvl>
    <w:lvl w:ilvl="1">
      <w:start w:val="1"/>
      <w:numFmt w:val="decimal"/>
      <w:isLgl/>
      <w:lvlText w:val="%1.%2"/>
      <w:lvlJc w:val="left"/>
      <w:pPr>
        <w:ind w:left="780" w:hanging="4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20" w15:restartNumberingAfterBreak="0">
    <w:nsid w:val="231D40EC"/>
    <w:multiLevelType w:val="hybridMultilevel"/>
    <w:tmpl w:val="C108F5F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244C3C4D"/>
    <w:multiLevelType w:val="hybridMultilevel"/>
    <w:tmpl w:val="4774B75C"/>
    <w:lvl w:ilvl="0" w:tplc="04090017">
      <w:start w:val="1"/>
      <w:numFmt w:val="lowerLetter"/>
      <w:lvlText w:val="%1)"/>
      <w:lvlJc w:val="left"/>
      <w:pPr>
        <w:ind w:left="1440" w:hanging="360"/>
      </w:pPr>
    </w:lvl>
    <w:lvl w:ilvl="1" w:tplc="04090019">
      <w:start w:val="1"/>
      <w:numFmt w:val="lowerLetter"/>
      <w:lvlText w:val="%2."/>
      <w:lvlJc w:val="left"/>
      <w:pPr>
        <w:ind w:left="2160" w:hanging="360"/>
      </w:pPr>
    </w:lvl>
    <w:lvl w:ilvl="2" w:tplc="0409001B">
      <w:start w:val="1"/>
      <w:numFmt w:val="lowerRoman"/>
      <w:lvlText w:val="%3."/>
      <w:lvlJc w:val="right"/>
      <w:pPr>
        <w:ind w:left="2880" w:hanging="180"/>
      </w:pPr>
    </w:lvl>
    <w:lvl w:ilvl="3" w:tplc="0409000F">
      <w:start w:val="1"/>
      <w:numFmt w:val="decimal"/>
      <w:lvlText w:val="%4."/>
      <w:lvlJc w:val="left"/>
      <w:pPr>
        <w:ind w:left="3600" w:hanging="360"/>
      </w:pPr>
    </w:lvl>
    <w:lvl w:ilvl="4" w:tplc="04090019">
      <w:start w:val="1"/>
      <w:numFmt w:val="lowerLetter"/>
      <w:lvlText w:val="%5."/>
      <w:lvlJc w:val="left"/>
      <w:pPr>
        <w:ind w:left="4320" w:hanging="360"/>
      </w:pPr>
    </w:lvl>
    <w:lvl w:ilvl="5" w:tplc="0409001B">
      <w:start w:val="1"/>
      <w:numFmt w:val="lowerRoman"/>
      <w:lvlText w:val="%6."/>
      <w:lvlJc w:val="right"/>
      <w:pPr>
        <w:ind w:left="5040" w:hanging="180"/>
      </w:pPr>
    </w:lvl>
    <w:lvl w:ilvl="6" w:tplc="0409000F">
      <w:start w:val="1"/>
      <w:numFmt w:val="decimal"/>
      <w:lvlText w:val="%7."/>
      <w:lvlJc w:val="left"/>
      <w:pPr>
        <w:ind w:left="5760" w:hanging="360"/>
      </w:pPr>
    </w:lvl>
    <w:lvl w:ilvl="7" w:tplc="04090019">
      <w:start w:val="1"/>
      <w:numFmt w:val="lowerLetter"/>
      <w:lvlText w:val="%8."/>
      <w:lvlJc w:val="left"/>
      <w:pPr>
        <w:ind w:left="6480" w:hanging="360"/>
      </w:pPr>
    </w:lvl>
    <w:lvl w:ilvl="8" w:tplc="0409001B">
      <w:start w:val="1"/>
      <w:numFmt w:val="lowerRoman"/>
      <w:lvlText w:val="%9."/>
      <w:lvlJc w:val="right"/>
      <w:pPr>
        <w:ind w:left="7200" w:hanging="180"/>
      </w:pPr>
    </w:lvl>
  </w:abstractNum>
  <w:abstractNum w:abstractNumId="22" w15:restartNumberingAfterBreak="0">
    <w:nsid w:val="27AB01C0"/>
    <w:multiLevelType w:val="hybridMultilevel"/>
    <w:tmpl w:val="2AE61B8A"/>
    <w:lvl w:ilvl="0" w:tplc="6DD88266">
      <w:start w:val="1"/>
      <w:numFmt w:val="decimal"/>
      <w:lvlText w:val="%1."/>
      <w:lvlJc w:val="left"/>
      <w:pPr>
        <w:ind w:left="720" w:hanging="360"/>
      </w:pPr>
      <w:rPr>
        <w:rFonts w:hint="default"/>
      </w:rPr>
    </w:lvl>
    <w:lvl w:ilvl="1" w:tplc="20000019">
      <w:start w:val="1"/>
      <w:numFmt w:val="lowerLetter"/>
      <w:lvlText w:val="%2."/>
      <w:lvlJc w:val="left"/>
      <w:pPr>
        <w:ind w:left="1295" w:hanging="360"/>
      </w:pPr>
    </w:lvl>
    <w:lvl w:ilvl="2" w:tplc="2000001B" w:tentative="1">
      <w:start w:val="1"/>
      <w:numFmt w:val="lowerRoman"/>
      <w:lvlText w:val="%3."/>
      <w:lvlJc w:val="right"/>
      <w:pPr>
        <w:ind w:left="2015" w:hanging="180"/>
      </w:pPr>
    </w:lvl>
    <w:lvl w:ilvl="3" w:tplc="2000000F" w:tentative="1">
      <w:start w:val="1"/>
      <w:numFmt w:val="decimal"/>
      <w:lvlText w:val="%4."/>
      <w:lvlJc w:val="left"/>
      <w:pPr>
        <w:ind w:left="2735" w:hanging="360"/>
      </w:pPr>
    </w:lvl>
    <w:lvl w:ilvl="4" w:tplc="20000019" w:tentative="1">
      <w:start w:val="1"/>
      <w:numFmt w:val="lowerLetter"/>
      <w:lvlText w:val="%5."/>
      <w:lvlJc w:val="left"/>
      <w:pPr>
        <w:ind w:left="3455" w:hanging="360"/>
      </w:pPr>
    </w:lvl>
    <w:lvl w:ilvl="5" w:tplc="2000001B" w:tentative="1">
      <w:start w:val="1"/>
      <w:numFmt w:val="lowerRoman"/>
      <w:lvlText w:val="%6."/>
      <w:lvlJc w:val="right"/>
      <w:pPr>
        <w:ind w:left="4175" w:hanging="180"/>
      </w:pPr>
    </w:lvl>
    <w:lvl w:ilvl="6" w:tplc="2000000F" w:tentative="1">
      <w:start w:val="1"/>
      <w:numFmt w:val="decimal"/>
      <w:lvlText w:val="%7."/>
      <w:lvlJc w:val="left"/>
      <w:pPr>
        <w:ind w:left="4895" w:hanging="360"/>
      </w:pPr>
    </w:lvl>
    <w:lvl w:ilvl="7" w:tplc="20000019" w:tentative="1">
      <w:start w:val="1"/>
      <w:numFmt w:val="lowerLetter"/>
      <w:lvlText w:val="%8."/>
      <w:lvlJc w:val="left"/>
      <w:pPr>
        <w:ind w:left="5615" w:hanging="360"/>
      </w:pPr>
    </w:lvl>
    <w:lvl w:ilvl="8" w:tplc="2000001B" w:tentative="1">
      <w:start w:val="1"/>
      <w:numFmt w:val="lowerRoman"/>
      <w:lvlText w:val="%9."/>
      <w:lvlJc w:val="right"/>
      <w:pPr>
        <w:ind w:left="6335" w:hanging="180"/>
      </w:pPr>
    </w:lvl>
  </w:abstractNum>
  <w:abstractNum w:abstractNumId="23" w15:restartNumberingAfterBreak="0">
    <w:nsid w:val="287A7CC0"/>
    <w:multiLevelType w:val="hybridMultilevel"/>
    <w:tmpl w:val="338260F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2D89148E"/>
    <w:multiLevelType w:val="hybridMultilevel"/>
    <w:tmpl w:val="E5A450E8"/>
    <w:lvl w:ilvl="0" w:tplc="0409001B">
      <w:start w:val="1"/>
      <w:numFmt w:val="low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 w15:restartNumberingAfterBreak="0">
    <w:nsid w:val="311402B1"/>
    <w:multiLevelType w:val="hybridMultilevel"/>
    <w:tmpl w:val="2BC466D8"/>
    <w:lvl w:ilvl="0" w:tplc="6C0EABBE">
      <w:start w:val="1"/>
      <w:numFmt w:val="low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3C053E44"/>
    <w:multiLevelType w:val="hybridMultilevel"/>
    <w:tmpl w:val="F2C894D8"/>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3D8B4A72"/>
    <w:multiLevelType w:val="hybridMultilevel"/>
    <w:tmpl w:val="3A56715A"/>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3E6A2757"/>
    <w:multiLevelType w:val="hybridMultilevel"/>
    <w:tmpl w:val="CE343BF0"/>
    <w:lvl w:ilvl="0" w:tplc="A12E022A">
      <w:start w:val="1"/>
      <w:numFmt w:val="lowerRoman"/>
      <w:lvlText w:val="%1)"/>
      <w:lvlJc w:val="left"/>
      <w:pPr>
        <w:ind w:left="360" w:hanging="360"/>
      </w:pPr>
      <w:rPr>
        <w:rFonts w:ascii="Times New Roman" w:eastAsia="Times New Roman" w:hAnsi="Times New Roman" w:cs="Times New Roman"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29" w15:restartNumberingAfterBreak="0">
    <w:nsid w:val="42103084"/>
    <w:multiLevelType w:val="hybridMultilevel"/>
    <w:tmpl w:val="E7843E1A"/>
    <w:lvl w:ilvl="0" w:tplc="A12E022A">
      <w:start w:val="1"/>
      <w:numFmt w:val="lowerRoman"/>
      <w:lvlText w:val="%1)"/>
      <w:lvlJc w:val="left"/>
      <w:pPr>
        <w:ind w:left="1440" w:hanging="360"/>
      </w:pPr>
      <w:rPr>
        <w:rFonts w:ascii="Times New Roman" w:eastAsia="Times New Roman" w:hAnsi="Times New Roman" w:cs="Times New Roman" w:hint="default"/>
      </w:rPr>
    </w:lvl>
    <w:lvl w:ilvl="1" w:tplc="E38CF054">
      <w:start w:val="1"/>
      <w:numFmt w:val="lowerLetter"/>
      <w:lvlText w:val="%2)"/>
      <w:lvlJc w:val="left"/>
      <w:pPr>
        <w:ind w:left="2160" w:hanging="360"/>
      </w:pPr>
      <w:rPr>
        <w:rFonts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30" w15:restartNumberingAfterBreak="0">
    <w:nsid w:val="45701BAE"/>
    <w:multiLevelType w:val="hybridMultilevel"/>
    <w:tmpl w:val="747C1526"/>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498C54D9"/>
    <w:multiLevelType w:val="hybridMultilevel"/>
    <w:tmpl w:val="A98AB88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4C7C7A33"/>
    <w:multiLevelType w:val="hybridMultilevel"/>
    <w:tmpl w:val="A85A1FDC"/>
    <w:lvl w:ilvl="0" w:tplc="9F142AA0">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4D5D329D"/>
    <w:multiLevelType w:val="hybridMultilevel"/>
    <w:tmpl w:val="F0EC32E0"/>
    <w:lvl w:ilvl="0" w:tplc="9AAAF5DE">
      <w:start w:val="6"/>
      <w:numFmt w:val="decimal"/>
      <w:lvlText w:val="%1."/>
      <w:lvlJc w:val="left"/>
      <w:pPr>
        <w:ind w:left="360" w:hanging="360"/>
      </w:pPr>
      <w:rPr>
        <w:rFonts w:hint="default"/>
        <w:b/>
        <w:bCs w:val="0"/>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4" w15:restartNumberingAfterBreak="0">
    <w:nsid w:val="50673941"/>
    <w:multiLevelType w:val="hybridMultilevel"/>
    <w:tmpl w:val="56568742"/>
    <w:lvl w:ilvl="0" w:tplc="8D72C68C">
      <w:start w:val="1"/>
      <w:numFmt w:val="lowerLetter"/>
      <w:lvlText w:val="%1)"/>
      <w:lvlJc w:val="left"/>
      <w:pPr>
        <w:ind w:left="1080" w:hanging="360"/>
      </w:pPr>
      <w:rPr>
        <w:rFonts w:hint="default"/>
        <w:sz w:val="24"/>
        <w:szCs w:val="24"/>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5" w15:restartNumberingAfterBreak="0">
    <w:nsid w:val="57F646E9"/>
    <w:multiLevelType w:val="hybridMultilevel"/>
    <w:tmpl w:val="546E9A22"/>
    <w:lvl w:ilvl="0" w:tplc="08090017">
      <w:start w:val="1"/>
      <w:numFmt w:val="lowerLetter"/>
      <w:lvlText w:val="%1)"/>
      <w:lvlJc w:val="left"/>
      <w:pPr>
        <w:ind w:left="810" w:hanging="360"/>
      </w:pPr>
    </w:lvl>
    <w:lvl w:ilvl="1" w:tplc="08090019" w:tentative="1">
      <w:start w:val="1"/>
      <w:numFmt w:val="lowerLetter"/>
      <w:lvlText w:val="%2."/>
      <w:lvlJc w:val="left"/>
      <w:pPr>
        <w:ind w:left="1530" w:hanging="360"/>
      </w:pPr>
    </w:lvl>
    <w:lvl w:ilvl="2" w:tplc="0809001B" w:tentative="1">
      <w:start w:val="1"/>
      <w:numFmt w:val="lowerRoman"/>
      <w:lvlText w:val="%3."/>
      <w:lvlJc w:val="right"/>
      <w:pPr>
        <w:ind w:left="2250" w:hanging="180"/>
      </w:pPr>
    </w:lvl>
    <w:lvl w:ilvl="3" w:tplc="0809000F" w:tentative="1">
      <w:start w:val="1"/>
      <w:numFmt w:val="decimal"/>
      <w:lvlText w:val="%4."/>
      <w:lvlJc w:val="left"/>
      <w:pPr>
        <w:ind w:left="2970" w:hanging="360"/>
      </w:pPr>
    </w:lvl>
    <w:lvl w:ilvl="4" w:tplc="08090019" w:tentative="1">
      <w:start w:val="1"/>
      <w:numFmt w:val="lowerLetter"/>
      <w:lvlText w:val="%5."/>
      <w:lvlJc w:val="left"/>
      <w:pPr>
        <w:ind w:left="3690" w:hanging="360"/>
      </w:pPr>
    </w:lvl>
    <w:lvl w:ilvl="5" w:tplc="0809001B" w:tentative="1">
      <w:start w:val="1"/>
      <w:numFmt w:val="lowerRoman"/>
      <w:lvlText w:val="%6."/>
      <w:lvlJc w:val="right"/>
      <w:pPr>
        <w:ind w:left="4410" w:hanging="180"/>
      </w:pPr>
    </w:lvl>
    <w:lvl w:ilvl="6" w:tplc="0809000F" w:tentative="1">
      <w:start w:val="1"/>
      <w:numFmt w:val="decimal"/>
      <w:lvlText w:val="%7."/>
      <w:lvlJc w:val="left"/>
      <w:pPr>
        <w:ind w:left="5130" w:hanging="360"/>
      </w:pPr>
    </w:lvl>
    <w:lvl w:ilvl="7" w:tplc="08090019" w:tentative="1">
      <w:start w:val="1"/>
      <w:numFmt w:val="lowerLetter"/>
      <w:lvlText w:val="%8."/>
      <w:lvlJc w:val="left"/>
      <w:pPr>
        <w:ind w:left="5850" w:hanging="360"/>
      </w:pPr>
    </w:lvl>
    <w:lvl w:ilvl="8" w:tplc="0809001B" w:tentative="1">
      <w:start w:val="1"/>
      <w:numFmt w:val="lowerRoman"/>
      <w:lvlText w:val="%9."/>
      <w:lvlJc w:val="right"/>
      <w:pPr>
        <w:ind w:left="6570" w:hanging="180"/>
      </w:pPr>
    </w:lvl>
  </w:abstractNum>
  <w:abstractNum w:abstractNumId="36" w15:restartNumberingAfterBreak="0">
    <w:nsid w:val="58102DB1"/>
    <w:multiLevelType w:val="hybridMultilevel"/>
    <w:tmpl w:val="45902DF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58B26A87"/>
    <w:multiLevelType w:val="hybridMultilevel"/>
    <w:tmpl w:val="429E0D6E"/>
    <w:lvl w:ilvl="0" w:tplc="0809000F">
      <w:start w:val="1"/>
      <w:numFmt w:val="decimal"/>
      <w:lvlText w:val="%1."/>
      <w:lvlJc w:val="left"/>
      <w:pPr>
        <w:ind w:left="360" w:hanging="360"/>
      </w:pPr>
      <w:rPr>
        <w:rFonts w:hint="default"/>
        <w:b/>
        <w:bCs/>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8" w15:restartNumberingAfterBreak="0">
    <w:nsid w:val="5A6F0DB2"/>
    <w:multiLevelType w:val="hybridMultilevel"/>
    <w:tmpl w:val="7F66D21C"/>
    <w:lvl w:ilvl="0" w:tplc="74D46328">
      <w:start w:val="5"/>
      <w:numFmt w:val="bullet"/>
      <w:lvlText w:val="-"/>
      <w:lvlJc w:val="left"/>
      <w:pPr>
        <w:ind w:left="720" w:hanging="360"/>
      </w:pPr>
      <w:rPr>
        <w:rFonts w:ascii="Arial" w:eastAsia="Times New Roman" w:hAnsi="Arial" w:cs="Aria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5B144A76"/>
    <w:multiLevelType w:val="hybridMultilevel"/>
    <w:tmpl w:val="D04EB64E"/>
    <w:lvl w:ilvl="0" w:tplc="861EAFD4">
      <w:start w:val="1"/>
      <w:numFmt w:val="decimal"/>
      <w:lvlText w:val="%1."/>
      <w:lvlJc w:val="left"/>
      <w:pPr>
        <w:ind w:left="720" w:hanging="360"/>
      </w:pPr>
      <w:rPr>
        <w:rFonts w:hint="default"/>
        <w:b w:val="0"/>
        <w:i w:val="0"/>
        <w:sz w:val="24"/>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0" w15:restartNumberingAfterBreak="0">
    <w:nsid w:val="5DC46730"/>
    <w:multiLevelType w:val="hybridMultilevel"/>
    <w:tmpl w:val="E9969C74"/>
    <w:lvl w:ilvl="0" w:tplc="0809001B">
      <w:start w:val="1"/>
      <w:numFmt w:val="lowerRoman"/>
      <w:lvlText w:val="%1."/>
      <w:lvlJc w:val="righ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41" w15:restartNumberingAfterBreak="0">
    <w:nsid w:val="63D11F97"/>
    <w:multiLevelType w:val="hybridMultilevel"/>
    <w:tmpl w:val="0DB09CF8"/>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64A856F6"/>
    <w:multiLevelType w:val="hybridMultilevel"/>
    <w:tmpl w:val="BFD84628"/>
    <w:lvl w:ilvl="0" w:tplc="0809001B">
      <w:start w:val="1"/>
      <w:numFmt w:val="lowerRoman"/>
      <w:lvlText w:val="%1."/>
      <w:lvlJc w:val="righ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3" w15:restartNumberingAfterBreak="0">
    <w:nsid w:val="65FC4EEA"/>
    <w:multiLevelType w:val="hybridMultilevel"/>
    <w:tmpl w:val="46A48AC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44" w15:restartNumberingAfterBreak="0">
    <w:nsid w:val="6724170E"/>
    <w:multiLevelType w:val="hybridMultilevel"/>
    <w:tmpl w:val="16B6A100"/>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6D117F59"/>
    <w:multiLevelType w:val="hybridMultilevel"/>
    <w:tmpl w:val="5378A45A"/>
    <w:lvl w:ilvl="0" w:tplc="FFFFFFFF">
      <w:start w:val="1"/>
      <w:numFmt w:val="lowerRoman"/>
      <w:lvlText w:val="%1."/>
      <w:lvlJc w:val="righ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6" w15:restartNumberingAfterBreak="0">
    <w:nsid w:val="6FA71EC8"/>
    <w:multiLevelType w:val="hybridMultilevel"/>
    <w:tmpl w:val="2F148BC6"/>
    <w:lvl w:ilvl="0" w:tplc="04090001">
      <w:start w:val="1"/>
      <w:numFmt w:val="bullet"/>
      <w:lvlText w:val=""/>
      <w:lvlJc w:val="left"/>
      <w:pPr>
        <w:ind w:left="1800" w:hanging="360"/>
      </w:pPr>
      <w:rPr>
        <w:rFonts w:ascii="Symbol" w:hAnsi="Symbol" w:hint="default"/>
      </w:rPr>
    </w:lvl>
    <w:lvl w:ilvl="1" w:tplc="04090003">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47" w15:restartNumberingAfterBreak="0">
    <w:nsid w:val="7144189F"/>
    <w:multiLevelType w:val="multilevel"/>
    <w:tmpl w:val="2774D09E"/>
    <w:lvl w:ilvl="0">
      <w:start w:val="1"/>
      <w:numFmt w:val="bullet"/>
      <w:pStyle w:val="ListBullet"/>
      <w:lvlText w:val=""/>
      <w:lvlJc w:val="left"/>
      <w:pPr>
        <w:ind w:left="360" w:hanging="360"/>
      </w:pPr>
      <w:rPr>
        <w:rFonts w:ascii="Symbol" w:hAnsi="Symbol" w:hint="default"/>
        <w:color w:val="auto"/>
      </w:rPr>
    </w:lvl>
    <w:lvl w:ilvl="1">
      <w:start w:val="1"/>
      <w:numFmt w:val="bullet"/>
      <w:lvlText w:val=""/>
      <w:lvlJc w:val="left"/>
      <w:pPr>
        <w:tabs>
          <w:tab w:val="num" w:pos="1134"/>
        </w:tabs>
        <w:ind w:left="1134" w:hanging="567"/>
      </w:pPr>
      <w:rPr>
        <w:rFonts w:ascii="Symbol" w:hAnsi="Symbol" w:hint="default"/>
        <w:color w:val="44546A" w:themeColor="text2"/>
      </w:rPr>
    </w:lvl>
    <w:lvl w:ilvl="2">
      <w:start w:val="1"/>
      <w:numFmt w:val="bullet"/>
      <w:lvlText w:val="◦"/>
      <w:lvlJc w:val="left"/>
      <w:pPr>
        <w:tabs>
          <w:tab w:val="num" w:pos="1701"/>
        </w:tabs>
        <w:ind w:left="1701" w:hanging="567"/>
      </w:pPr>
      <w:rPr>
        <w:rFonts w:ascii="Georgia" w:hAnsi="Georgia" w:hint="default"/>
        <w:b/>
        <w:color w:val="44546A" w:themeColor="text2"/>
      </w:rPr>
    </w:lvl>
    <w:lvl w:ilvl="3">
      <w:start w:val="1"/>
      <w:numFmt w:val="bullet"/>
      <w:pStyle w:val="ListBullet4"/>
      <w:lvlText w:val=""/>
      <w:lvlJc w:val="left"/>
      <w:pPr>
        <w:tabs>
          <w:tab w:val="num" w:pos="2268"/>
        </w:tabs>
        <w:ind w:left="2268" w:hanging="567"/>
      </w:pPr>
      <w:rPr>
        <w:rFonts w:ascii="Symbol" w:hAnsi="Symbol" w:hint="default"/>
        <w:color w:val="44546A" w:themeColor="text2"/>
      </w:rPr>
    </w:lvl>
    <w:lvl w:ilvl="4">
      <w:start w:val="1"/>
      <w:numFmt w:val="bullet"/>
      <w:pStyle w:val="ListBullet5"/>
      <w:lvlText w:val="~"/>
      <w:lvlJc w:val="left"/>
      <w:pPr>
        <w:tabs>
          <w:tab w:val="num" w:pos="2835"/>
        </w:tabs>
        <w:ind w:left="2835" w:hanging="567"/>
      </w:pPr>
      <w:rPr>
        <w:rFonts w:ascii="Georgia" w:hAnsi="Georgia" w:hint="default"/>
        <w:color w:val="44546A" w:themeColor="text2"/>
      </w:rPr>
    </w:lvl>
    <w:lvl w:ilvl="5">
      <w:start w:val="1"/>
      <w:numFmt w:val="bullet"/>
      <w:lvlText w:val=""/>
      <w:lvlJc w:val="left"/>
      <w:pPr>
        <w:tabs>
          <w:tab w:val="num" w:pos="3402"/>
        </w:tabs>
        <w:ind w:left="3402" w:hanging="567"/>
      </w:pPr>
      <w:rPr>
        <w:rFonts w:ascii="Symbol" w:hAnsi="Symbol" w:hint="default"/>
      </w:rPr>
    </w:lvl>
    <w:lvl w:ilvl="6">
      <w:start w:val="1"/>
      <w:numFmt w:val="bullet"/>
      <w:lvlText w:val=""/>
      <w:lvlJc w:val="left"/>
      <w:pPr>
        <w:tabs>
          <w:tab w:val="num" w:pos="3969"/>
        </w:tabs>
        <w:ind w:left="3969" w:hanging="567"/>
      </w:pPr>
      <w:rPr>
        <w:rFonts w:ascii="Symbol" w:hAnsi="Symbol" w:hint="default"/>
      </w:rPr>
    </w:lvl>
    <w:lvl w:ilvl="7">
      <w:start w:val="1"/>
      <w:numFmt w:val="bullet"/>
      <w:lvlText w:val=""/>
      <w:lvlJc w:val="left"/>
      <w:pPr>
        <w:tabs>
          <w:tab w:val="num" w:pos="4536"/>
        </w:tabs>
        <w:ind w:left="4536" w:hanging="567"/>
      </w:pPr>
      <w:rPr>
        <w:rFonts w:ascii="Symbol" w:hAnsi="Symbol" w:hint="default"/>
      </w:rPr>
    </w:lvl>
    <w:lvl w:ilvl="8">
      <w:start w:val="1"/>
      <w:numFmt w:val="bullet"/>
      <w:lvlText w:val=""/>
      <w:lvlJc w:val="left"/>
      <w:pPr>
        <w:tabs>
          <w:tab w:val="num" w:pos="5103"/>
        </w:tabs>
        <w:ind w:left="5103" w:hanging="567"/>
      </w:pPr>
      <w:rPr>
        <w:rFonts w:ascii="Symbol" w:hAnsi="Symbol" w:hint="default"/>
      </w:rPr>
    </w:lvl>
  </w:abstractNum>
  <w:abstractNum w:abstractNumId="48" w15:restartNumberingAfterBreak="0">
    <w:nsid w:val="737D5624"/>
    <w:multiLevelType w:val="hybridMultilevel"/>
    <w:tmpl w:val="9690B22C"/>
    <w:lvl w:ilvl="0" w:tplc="9D787144">
      <w:start w:val="1"/>
      <w:numFmt w:val="lowerRoman"/>
      <w:lvlText w:val="%1)"/>
      <w:lvlJc w:val="left"/>
      <w:pPr>
        <w:ind w:left="1440" w:hanging="72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9" w15:restartNumberingAfterBreak="0">
    <w:nsid w:val="741405B3"/>
    <w:multiLevelType w:val="hybridMultilevel"/>
    <w:tmpl w:val="6B4EE65A"/>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0" w15:restartNumberingAfterBreak="0">
    <w:nsid w:val="77537E7C"/>
    <w:multiLevelType w:val="hybridMultilevel"/>
    <w:tmpl w:val="722EBC84"/>
    <w:lvl w:ilvl="0" w:tplc="94286024">
      <w:start w:val="1"/>
      <w:numFmt w:val="decimal"/>
      <w:lvlText w:val="%1."/>
      <w:lvlJc w:val="left"/>
      <w:pPr>
        <w:ind w:left="720" w:hanging="360"/>
      </w:pPr>
      <w:rPr>
        <w:rFonts w:hint="default"/>
        <w:b/>
        <w:b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1" w15:restartNumberingAfterBreak="0">
    <w:nsid w:val="77834194"/>
    <w:multiLevelType w:val="hybridMultilevel"/>
    <w:tmpl w:val="32B48852"/>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2" w15:restartNumberingAfterBreak="0">
    <w:nsid w:val="79B907EB"/>
    <w:multiLevelType w:val="hybridMultilevel"/>
    <w:tmpl w:val="A15E3EEA"/>
    <w:lvl w:ilvl="0" w:tplc="04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3" w15:restartNumberingAfterBreak="0">
    <w:nsid w:val="7B9D7B2E"/>
    <w:multiLevelType w:val="hybridMultilevel"/>
    <w:tmpl w:val="2B20C23A"/>
    <w:lvl w:ilvl="0" w:tplc="0409001B">
      <w:start w:val="1"/>
      <w:numFmt w:val="lowerRoman"/>
      <w:lvlText w:val="%1."/>
      <w:lvlJc w:val="right"/>
      <w:pPr>
        <w:ind w:left="72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54" w15:restartNumberingAfterBreak="0">
    <w:nsid w:val="7DD94B77"/>
    <w:multiLevelType w:val="hybridMultilevel"/>
    <w:tmpl w:val="8B6E990A"/>
    <w:lvl w:ilvl="0" w:tplc="A12E022A">
      <w:start w:val="1"/>
      <w:numFmt w:val="lowerRoman"/>
      <w:lvlText w:val="%1)"/>
      <w:lvlJc w:val="left"/>
      <w:pPr>
        <w:ind w:left="2790" w:hanging="360"/>
      </w:pPr>
      <w:rPr>
        <w:rFonts w:ascii="Times New Roman" w:eastAsia="Times New Roman" w:hAnsi="Times New Roman" w:cs="Times New Roman" w:hint="default"/>
      </w:rPr>
    </w:lvl>
    <w:lvl w:ilvl="1" w:tplc="08090003" w:tentative="1">
      <w:start w:val="1"/>
      <w:numFmt w:val="bullet"/>
      <w:lvlText w:val="o"/>
      <w:lvlJc w:val="left"/>
      <w:pPr>
        <w:ind w:left="3510" w:hanging="360"/>
      </w:pPr>
      <w:rPr>
        <w:rFonts w:ascii="Courier New" w:hAnsi="Courier New" w:cs="Courier New" w:hint="default"/>
      </w:rPr>
    </w:lvl>
    <w:lvl w:ilvl="2" w:tplc="08090005" w:tentative="1">
      <w:start w:val="1"/>
      <w:numFmt w:val="bullet"/>
      <w:lvlText w:val=""/>
      <w:lvlJc w:val="left"/>
      <w:pPr>
        <w:ind w:left="4230" w:hanging="360"/>
      </w:pPr>
      <w:rPr>
        <w:rFonts w:ascii="Wingdings" w:hAnsi="Wingdings" w:hint="default"/>
      </w:rPr>
    </w:lvl>
    <w:lvl w:ilvl="3" w:tplc="08090001" w:tentative="1">
      <w:start w:val="1"/>
      <w:numFmt w:val="bullet"/>
      <w:lvlText w:val=""/>
      <w:lvlJc w:val="left"/>
      <w:pPr>
        <w:ind w:left="4950" w:hanging="360"/>
      </w:pPr>
      <w:rPr>
        <w:rFonts w:ascii="Symbol" w:hAnsi="Symbol" w:hint="default"/>
      </w:rPr>
    </w:lvl>
    <w:lvl w:ilvl="4" w:tplc="08090003" w:tentative="1">
      <w:start w:val="1"/>
      <w:numFmt w:val="bullet"/>
      <w:lvlText w:val="o"/>
      <w:lvlJc w:val="left"/>
      <w:pPr>
        <w:ind w:left="5670" w:hanging="360"/>
      </w:pPr>
      <w:rPr>
        <w:rFonts w:ascii="Courier New" w:hAnsi="Courier New" w:cs="Courier New" w:hint="default"/>
      </w:rPr>
    </w:lvl>
    <w:lvl w:ilvl="5" w:tplc="08090005" w:tentative="1">
      <w:start w:val="1"/>
      <w:numFmt w:val="bullet"/>
      <w:lvlText w:val=""/>
      <w:lvlJc w:val="left"/>
      <w:pPr>
        <w:ind w:left="6390" w:hanging="360"/>
      </w:pPr>
      <w:rPr>
        <w:rFonts w:ascii="Wingdings" w:hAnsi="Wingdings" w:hint="default"/>
      </w:rPr>
    </w:lvl>
    <w:lvl w:ilvl="6" w:tplc="08090001" w:tentative="1">
      <w:start w:val="1"/>
      <w:numFmt w:val="bullet"/>
      <w:lvlText w:val=""/>
      <w:lvlJc w:val="left"/>
      <w:pPr>
        <w:ind w:left="7110" w:hanging="360"/>
      </w:pPr>
      <w:rPr>
        <w:rFonts w:ascii="Symbol" w:hAnsi="Symbol" w:hint="default"/>
      </w:rPr>
    </w:lvl>
    <w:lvl w:ilvl="7" w:tplc="08090003" w:tentative="1">
      <w:start w:val="1"/>
      <w:numFmt w:val="bullet"/>
      <w:lvlText w:val="o"/>
      <w:lvlJc w:val="left"/>
      <w:pPr>
        <w:ind w:left="7830" w:hanging="360"/>
      </w:pPr>
      <w:rPr>
        <w:rFonts w:ascii="Courier New" w:hAnsi="Courier New" w:cs="Courier New" w:hint="default"/>
      </w:rPr>
    </w:lvl>
    <w:lvl w:ilvl="8" w:tplc="08090005" w:tentative="1">
      <w:start w:val="1"/>
      <w:numFmt w:val="bullet"/>
      <w:lvlText w:val=""/>
      <w:lvlJc w:val="left"/>
      <w:pPr>
        <w:ind w:left="8550" w:hanging="360"/>
      </w:pPr>
      <w:rPr>
        <w:rFonts w:ascii="Wingdings" w:hAnsi="Wingdings" w:hint="default"/>
      </w:rPr>
    </w:lvl>
  </w:abstractNum>
  <w:abstractNum w:abstractNumId="55" w15:restartNumberingAfterBreak="0">
    <w:nsid w:val="7FB51A15"/>
    <w:multiLevelType w:val="hybridMultilevel"/>
    <w:tmpl w:val="6458F50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600330935">
    <w:abstractNumId w:val="19"/>
  </w:num>
  <w:num w:numId="2" w16cid:durableId="1648978268">
    <w:abstractNumId w:val="12"/>
  </w:num>
  <w:num w:numId="3" w16cid:durableId="1580945121">
    <w:abstractNumId w:val="32"/>
  </w:num>
  <w:num w:numId="4" w16cid:durableId="462693394">
    <w:abstractNumId w:val="8"/>
  </w:num>
  <w:num w:numId="5" w16cid:durableId="1965578059">
    <w:abstractNumId w:val="17"/>
  </w:num>
  <w:num w:numId="6" w16cid:durableId="90705543">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40520817">
    <w:abstractNumId w:val="36"/>
  </w:num>
  <w:num w:numId="8" w16cid:durableId="2095514983">
    <w:abstractNumId w:val="2"/>
  </w:num>
  <w:num w:numId="9" w16cid:durableId="704713088">
    <w:abstractNumId w:val="27"/>
  </w:num>
  <w:num w:numId="10" w16cid:durableId="2014261986">
    <w:abstractNumId w:val="50"/>
  </w:num>
  <w:num w:numId="11" w16cid:durableId="1911232260">
    <w:abstractNumId w:val="6"/>
  </w:num>
  <w:num w:numId="12" w16cid:durableId="1959950062">
    <w:abstractNumId w:val="5"/>
  </w:num>
  <w:num w:numId="13" w16cid:durableId="558371200">
    <w:abstractNumId w:val="38"/>
  </w:num>
  <w:num w:numId="14" w16cid:durableId="1693916560">
    <w:abstractNumId w:val="52"/>
  </w:num>
  <w:num w:numId="15" w16cid:durableId="897664677">
    <w:abstractNumId w:val="24"/>
  </w:num>
  <w:num w:numId="16" w16cid:durableId="1480227498">
    <w:abstractNumId w:val="53"/>
  </w:num>
  <w:num w:numId="17" w16cid:durableId="1332946310">
    <w:abstractNumId w:val="45"/>
  </w:num>
  <w:num w:numId="18" w16cid:durableId="1591156702">
    <w:abstractNumId w:val="26"/>
  </w:num>
  <w:num w:numId="19" w16cid:durableId="148984072">
    <w:abstractNumId w:val="39"/>
  </w:num>
  <w:num w:numId="20" w16cid:durableId="2130732492">
    <w:abstractNumId w:val="23"/>
  </w:num>
  <w:num w:numId="21" w16cid:durableId="582835437">
    <w:abstractNumId w:val="43"/>
  </w:num>
  <w:num w:numId="22" w16cid:durableId="724791051">
    <w:abstractNumId w:val="31"/>
  </w:num>
  <w:num w:numId="23" w16cid:durableId="215630362">
    <w:abstractNumId w:val="37"/>
  </w:num>
  <w:num w:numId="24" w16cid:durableId="923152763">
    <w:abstractNumId w:val="3"/>
  </w:num>
  <w:num w:numId="25" w16cid:durableId="1796870002">
    <w:abstractNumId w:val="28"/>
  </w:num>
  <w:num w:numId="26" w16cid:durableId="1719892842">
    <w:abstractNumId w:val="42"/>
  </w:num>
  <w:num w:numId="27" w16cid:durableId="773592007">
    <w:abstractNumId w:val="11"/>
  </w:num>
  <w:num w:numId="28" w16cid:durableId="402218718">
    <w:abstractNumId w:val="30"/>
  </w:num>
  <w:num w:numId="29" w16cid:durableId="1444228808">
    <w:abstractNumId w:val="48"/>
  </w:num>
  <w:num w:numId="30" w16cid:durableId="658580958">
    <w:abstractNumId w:val="47"/>
  </w:num>
  <w:num w:numId="31" w16cid:durableId="1519588029">
    <w:abstractNumId w:val="46"/>
  </w:num>
  <w:num w:numId="32" w16cid:durableId="2106416381">
    <w:abstractNumId w:val="34"/>
  </w:num>
  <w:num w:numId="33" w16cid:durableId="1415475918">
    <w:abstractNumId w:val="51"/>
  </w:num>
  <w:num w:numId="34" w16cid:durableId="1601839790">
    <w:abstractNumId w:val="4"/>
  </w:num>
  <w:num w:numId="35" w16cid:durableId="299648767">
    <w:abstractNumId w:val="41"/>
  </w:num>
  <w:num w:numId="36" w16cid:durableId="808402018">
    <w:abstractNumId w:val="44"/>
  </w:num>
  <w:num w:numId="37" w16cid:durableId="826946487">
    <w:abstractNumId w:val="29"/>
  </w:num>
  <w:num w:numId="38" w16cid:durableId="1573616527">
    <w:abstractNumId w:val="54"/>
  </w:num>
  <w:num w:numId="39" w16cid:durableId="1402288849">
    <w:abstractNumId w:val="16"/>
  </w:num>
  <w:num w:numId="40" w16cid:durableId="1874077703">
    <w:abstractNumId w:val="0"/>
  </w:num>
  <w:num w:numId="41" w16cid:durableId="1350833346">
    <w:abstractNumId w:val="13"/>
  </w:num>
  <w:num w:numId="42" w16cid:durableId="2012947266">
    <w:abstractNumId w:val="10"/>
  </w:num>
  <w:num w:numId="43" w16cid:durableId="1264915907">
    <w:abstractNumId w:val="14"/>
  </w:num>
  <w:num w:numId="44" w16cid:durableId="1730956075">
    <w:abstractNumId w:val="1"/>
  </w:num>
  <w:num w:numId="45" w16cid:durableId="383799379">
    <w:abstractNumId w:val="25"/>
  </w:num>
  <w:num w:numId="46" w16cid:durableId="1268006585">
    <w:abstractNumId w:val="49"/>
  </w:num>
  <w:num w:numId="47" w16cid:durableId="1152062010">
    <w:abstractNumId w:val="40"/>
  </w:num>
  <w:num w:numId="48" w16cid:durableId="114103821">
    <w:abstractNumId w:val="20"/>
  </w:num>
  <w:num w:numId="49" w16cid:durableId="404300336">
    <w:abstractNumId w:val="9"/>
  </w:num>
  <w:num w:numId="50" w16cid:durableId="966197876">
    <w:abstractNumId w:val="35"/>
  </w:num>
  <w:num w:numId="51" w16cid:durableId="1986545186">
    <w:abstractNumId w:val="33"/>
  </w:num>
  <w:num w:numId="52" w16cid:durableId="402527127">
    <w:abstractNumId w:val="55"/>
  </w:num>
  <w:num w:numId="53" w16cid:durableId="1445349183">
    <w:abstractNumId w:val="22"/>
  </w:num>
  <w:num w:numId="54" w16cid:durableId="743645940">
    <w:abstractNumId w:val="7"/>
  </w:num>
  <w:num w:numId="55" w16cid:durableId="152454716">
    <w:abstractNumId w:val="18"/>
  </w:num>
  <w:num w:numId="56" w16cid:durableId="2068068022">
    <w:abstractNumId w:val="15"/>
  </w:num>
  <w:numIdMacAtCleanup w:val="4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4"/>
  <w:embedSystemFont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oNotHyphenateCaps/>
  <w:drawingGridHorizontalSpacing w:val="120"/>
  <w:drawingGridVerticalSpacing w:val="120"/>
  <w:displayHorizontalDrawingGridEvery w:val="0"/>
  <w:displayVerticalDrawingGridEvery w:val="3"/>
  <w:characterSpacingControl w:val="compressPunctuation"/>
  <w:hdrShapeDefaults>
    <o:shapedefaults v:ext="edit" spidmax="2050"/>
  </w:hdrShapeDefaults>
  <w:footnotePr>
    <w:footnote w:id="-1"/>
    <w:footnote w:id="0"/>
    <w:footnote w:id="1"/>
  </w:footnotePr>
  <w:endnotePr>
    <w:endnote w:id="-1"/>
    <w:endnote w:id="0"/>
    <w:endnote w:id="1"/>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2NjK0tDCzNLA0sjQ3NTBR0lEKTi0uzszPAykwrAUAmOHF6SwAAAA="/>
  </w:docVars>
  <w:rsids>
    <w:rsidRoot w:val="004366A7"/>
    <w:rsid w:val="000000EB"/>
    <w:rsid w:val="000019D1"/>
    <w:rsid w:val="00001BCE"/>
    <w:rsid w:val="00002A8D"/>
    <w:rsid w:val="00002ACD"/>
    <w:rsid w:val="0000342D"/>
    <w:rsid w:val="000041C7"/>
    <w:rsid w:val="00004D24"/>
    <w:rsid w:val="000054F6"/>
    <w:rsid w:val="00006595"/>
    <w:rsid w:val="000114BD"/>
    <w:rsid w:val="00011C11"/>
    <w:rsid w:val="00011D09"/>
    <w:rsid w:val="00012786"/>
    <w:rsid w:val="00012D16"/>
    <w:rsid w:val="000134DC"/>
    <w:rsid w:val="000142EE"/>
    <w:rsid w:val="00017E7B"/>
    <w:rsid w:val="00020377"/>
    <w:rsid w:val="00020A2E"/>
    <w:rsid w:val="00020EA9"/>
    <w:rsid w:val="000214DB"/>
    <w:rsid w:val="00022420"/>
    <w:rsid w:val="00022EE0"/>
    <w:rsid w:val="000257A5"/>
    <w:rsid w:val="00027B7F"/>
    <w:rsid w:val="00027F52"/>
    <w:rsid w:val="0003005C"/>
    <w:rsid w:val="00030A41"/>
    <w:rsid w:val="000312FB"/>
    <w:rsid w:val="0003133D"/>
    <w:rsid w:val="000322FE"/>
    <w:rsid w:val="00034622"/>
    <w:rsid w:val="0003544C"/>
    <w:rsid w:val="00035D7D"/>
    <w:rsid w:val="00036C1B"/>
    <w:rsid w:val="00037A43"/>
    <w:rsid w:val="00040351"/>
    <w:rsid w:val="00041B38"/>
    <w:rsid w:val="00041C10"/>
    <w:rsid w:val="000422FC"/>
    <w:rsid w:val="00042513"/>
    <w:rsid w:val="000440C2"/>
    <w:rsid w:val="00045069"/>
    <w:rsid w:val="00045186"/>
    <w:rsid w:val="00045403"/>
    <w:rsid w:val="00045808"/>
    <w:rsid w:val="0004580E"/>
    <w:rsid w:val="00046CD3"/>
    <w:rsid w:val="00046CFE"/>
    <w:rsid w:val="00050124"/>
    <w:rsid w:val="00050C99"/>
    <w:rsid w:val="00051451"/>
    <w:rsid w:val="0005189A"/>
    <w:rsid w:val="0005194C"/>
    <w:rsid w:val="000534FC"/>
    <w:rsid w:val="0005350C"/>
    <w:rsid w:val="000538DC"/>
    <w:rsid w:val="00053EFB"/>
    <w:rsid w:val="00054676"/>
    <w:rsid w:val="000562D2"/>
    <w:rsid w:val="000567C5"/>
    <w:rsid w:val="00056A9F"/>
    <w:rsid w:val="0005725C"/>
    <w:rsid w:val="000601F9"/>
    <w:rsid w:val="000604C2"/>
    <w:rsid w:val="00061B7A"/>
    <w:rsid w:val="0006207D"/>
    <w:rsid w:val="00062E33"/>
    <w:rsid w:val="00062ED9"/>
    <w:rsid w:val="00064117"/>
    <w:rsid w:val="000641C0"/>
    <w:rsid w:val="00065188"/>
    <w:rsid w:val="0006594D"/>
    <w:rsid w:val="00065BEC"/>
    <w:rsid w:val="00065C8B"/>
    <w:rsid w:val="00065D77"/>
    <w:rsid w:val="00066637"/>
    <w:rsid w:val="0007048E"/>
    <w:rsid w:val="000711C6"/>
    <w:rsid w:val="00072814"/>
    <w:rsid w:val="00072FC8"/>
    <w:rsid w:val="000751A4"/>
    <w:rsid w:val="0007533D"/>
    <w:rsid w:val="000757EF"/>
    <w:rsid w:val="0007590F"/>
    <w:rsid w:val="00075D15"/>
    <w:rsid w:val="00076CA5"/>
    <w:rsid w:val="00080A43"/>
    <w:rsid w:val="000817EA"/>
    <w:rsid w:val="00081997"/>
    <w:rsid w:val="00082722"/>
    <w:rsid w:val="000829AE"/>
    <w:rsid w:val="00082C07"/>
    <w:rsid w:val="00082C6E"/>
    <w:rsid w:val="000850D7"/>
    <w:rsid w:val="00085608"/>
    <w:rsid w:val="00085D1E"/>
    <w:rsid w:val="00086330"/>
    <w:rsid w:val="00086632"/>
    <w:rsid w:val="00090CAD"/>
    <w:rsid w:val="00090D26"/>
    <w:rsid w:val="00091194"/>
    <w:rsid w:val="00092A4A"/>
    <w:rsid w:val="00093100"/>
    <w:rsid w:val="000938A1"/>
    <w:rsid w:val="00093EB1"/>
    <w:rsid w:val="000941A3"/>
    <w:rsid w:val="0009426A"/>
    <w:rsid w:val="00094D3D"/>
    <w:rsid w:val="00096616"/>
    <w:rsid w:val="000976CC"/>
    <w:rsid w:val="00097A04"/>
    <w:rsid w:val="00097A65"/>
    <w:rsid w:val="000A17A1"/>
    <w:rsid w:val="000A2A3C"/>
    <w:rsid w:val="000A3186"/>
    <w:rsid w:val="000A32E3"/>
    <w:rsid w:val="000A3701"/>
    <w:rsid w:val="000A4054"/>
    <w:rsid w:val="000A486F"/>
    <w:rsid w:val="000A5462"/>
    <w:rsid w:val="000A5DEF"/>
    <w:rsid w:val="000A5EBE"/>
    <w:rsid w:val="000A62D2"/>
    <w:rsid w:val="000A640C"/>
    <w:rsid w:val="000A658A"/>
    <w:rsid w:val="000A7016"/>
    <w:rsid w:val="000A75F5"/>
    <w:rsid w:val="000B017A"/>
    <w:rsid w:val="000B021A"/>
    <w:rsid w:val="000B1239"/>
    <w:rsid w:val="000B19A0"/>
    <w:rsid w:val="000B2833"/>
    <w:rsid w:val="000B39A6"/>
    <w:rsid w:val="000B4607"/>
    <w:rsid w:val="000B464B"/>
    <w:rsid w:val="000B4D84"/>
    <w:rsid w:val="000B5334"/>
    <w:rsid w:val="000B5A77"/>
    <w:rsid w:val="000B74C0"/>
    <w:rsid w:val="000B790A"/>
    <w:rsid w:val="000B7B0B"/>
    <w:rsid w:val="000C01EE"/>
    <w:rsid w:val="000C08E7"/>
    <w:rsid w:val="000C13D9"/>
    <w:rsid w:val="000C1E87"/>
    <w:rsid w:val="000C1EC9"/>
    <w:rsid w:val="000C3E23"/>
    <w:rsid w:val="000C40AE"/>
    <w:rsid w:val="000C45D0"/>
    <w:rsid w:val="000C48F9"/>
    <w:rsid w:val="000C4D63"/>
    <w:rsid w:val="000C7289"/>
    <w:rsid w:val="000C754D"/>
    <w:rsid w:val="000C7706"/>
    <w:rsid w:val="000C7936"/>
    <w:rsid w:val="000D05B7"/>
    <w:rsid w:val="000D1A88"/>
    <w:rsid w:val="000D330E"/>
    <w:rsid w:val="000D36DA"/>
    <w:rsid w:val="000D3BA3"/>
    <w:rsid w:val="000D4B54"/>
    <w:rsid w:val="000D4FD8"/>
    <w:rsid w:val="000D56B8"/>
    <w:rsid w:val="000D6EE6"/>
    <w:rsid w:val="000E09CC"/>
    <w:rsid w:val="000E10B7"/>
    <w:rsid w:val="000E15BA"/>
    <w:rsid w:val="000E1B03"/>
    <w:rsid w:val="000E1B1A"/>
    <w:rsid w:val="000E20E3"/>
    <w:rsid w:val="000E23A2"/>
    <w:rsid w:val="000E2F92"/>
    <w:rsid w:val="000E3600"/>
    <w:rsid w:val="000E4638"/>
    <w:rsid w:val="000E476E"/>
    <w:rsid w:val="000E4BFE"/>
    <w:rsid w:val="000E4CEE"/>
    <w:rsid w:val="000E4CF6"/>
    <w:rsid w:val="000E5803"/>
    <w:rsid w:val="000F04A0"/>
    <w:rsid w:val="000F07B7"/>
    <w:rsid w:val="000F1FC5"/>
    <w:rsid w:val="000F2683"/>
    <w:rsid w:val="000F4381"/>
    <w:rsid w:val="000F533A"/>
    <w:rsid w:val="000F6124"/>
    <w:rsid w:val="000F7C42"/>
    <w:rsid w:val="000F7F57"/>
    <w:rsid w:val="0010151E"/>
    <w:rsid w:val="00101E2A"/>
    <w:rsid w:val="00103865"/>
    <w:rsid w:val="00103F79"/>
    <w:rsid w:val="00105FF4"/>
    <w:rsid w:val="0010662E"/>
    <w:rsid w:val="00106674"/>
    <w:rsid w:val="00107501"/>
    <w:rsid w:val="00107A5C"/>
    <w:rsid w:val="00110A0B"/>
    <w:rsid w:val="00111CEC"/>
    <w:rsid w:val="00112121"/>
    <w:rsid w:val="001127DE"/>
    <w:rsid w:val="00113C24"/>
    <w:rsid w:val="001158D3"/>
    <w:rsid w:val="00116DAB"/>
    <w:rsid w:val="001176DF"/>
    <w:rsid w:val="00117B21"/>
    <w:rsid w:val="00120251"/>
    <w:rsid w:val="00121606"/>
    <w:rsid w:val="00123E8D"/>
    <w:rsid w:val="001247E2"/>
    <w:rsid w:val="00124B8F"/>
    <w:rsid w:val="00124D28"/>
    <w:rsid w:val="001253C4"/>
    <w:rsid w:val="00125F92"/>
    <w:rsid w:val="00127491"/>
    <w:rsid w:val="0012776A"/>
    <w:rsid w:val="00127F6A"/>
    <w:rsid w:val="00130939"/>
    <w:rsid w:val="0013124F"/>
    <w:rsid w:val="00131511"/>
    <w:rsid w:val="00133048"/>
    <w:rsid w:val="00133272"/>
    <w:rsid w:val="001338D7"/>
    <w:rsid w:val="00133CD4"/>
    <w:rsid w:val="00133E14"/>
    <w:rsid w:val="00133E15"/>
    <w:rsid w:val="0013411A"/>
    <w:rsid w:val="00135F07"/>
    <w:rsid w:val="00140064"/>
    <w:rsid w:val="00140A9B"/>
    <w:rsid w:val="0014238B"/>
    <w:rsid w:val="00142B5F"/>
    <w:rsid w:val="00142E74"/>
    <w:rsid w:val="00143008"/>
    <w:rsid w:val="00143D6D"/>
    <w:rsid w:val="00144CCC"/>
    <w:rsid w:val="001453EE"/>
    <w:rsid w:val="00145401"/>
    <w:rsid w:val="00145703"/>
    <w:rsid w:val="00147565"/>
    <w:rsid w:val="001501D8"/>
    <w:rsid w:val="00151BAF"/>
    <w:rsid w:val="001521B8"/>
    <w:rsid w:val="00152202"/>
    <w:rsid w:val="00152386"/>
    <w:rsid w:val="00152840"/>
    <w:rsid w:val="00155B10"/>
    <w:rsid w:val="00156EA8"/>
    <w:rsid w:val="001574F9"/>
    <w:rsid w:val="001575EE"/>
    <w:rsid w:val="001600F4"/>
    <w:rsid w:val="00160232"/>
    <w:rsid w:val="0016047B"/>
    <w:rsid w:val="00160704"/>
    <w:rsid w:val="001609D3"/>
    <w:rsid w:val="00160D0F"/>
    <w:rsid w:val="00160FB3"/>
    <w:rsid w:val="00163339"/>
    <w:rsid w:val="00163722"/>
    <w:rsid w:val="001645FC"/>
    <w:rsid w:val="00165DD1"/>
    <w:rsid w:val="00165F95"/>
    <w:rsid w:val="001664F2"/>
    <w:rsid w:val="00170509"/>
    <w:rsid w:val="00170A58"/>
    <w:rsid w:val="00171A32"/>
    <w:rsid w:val="00171ADF"/>
    <w:rsid w:val="00173FEC"/>
    <w:rsid w:val="001741B8"/>
    <w:rsid w:val="00174325"/>
    <w:rsid w:val="00174428"/>
    <w:rsid w:val="00174E72"/>
    <w:rsid w:val="00176F3E"/>
    <w:rsid w:val="0018003D"/>
    <w:rsid w:val="00180881"/>
    <w:rsid w:val="00181D7C"/>
    <w:rsid w:val="00181F87"/>
    <w:rsid w:val="001828C7"/>
    <w:rsid w:val="0018367C"/>
    <w:rsid w:val="00184508"/>
    <w:rsid w:val="00185286"/>
    <w:rsid w:val="001858D7"/>
    <w:rsid w:val="00185F17"/>
    <w:rsid w:val="0018711A"/>
    <w:rsid w:val="001876E7"/>
    <w:rsid w:val="00187F1F"/>
    <w:rsid w:val="00190580"/>
    <w:rsid w:val="00190741"/>
    <w:rsid w:val="00190BCF"/>
    <w:rsid w:val="00190DCC"/>
    <w:rsid w:val="00190ED6"/>
    <w:rsid w:val="00191304"/>
    <w:rsid w:val="00192759"/>
    <w:rsid w:val="00192E0B"/>
    <w:rsid w:val="00194C7A"/>
    <w:rsid w:val="00196194"/>
    <w:rsid w:val="001967F9"/>
    <w:rsid w:val="00197D02"/>
    <w:rsid w:val="00197FBE"/>
    <w:rsid w:val="001A000D"/>
    <w:rsid w:val="001A092D"/>
    <w:rsid w:val="001A1B72"/>
    <w:rsid w:val="001A2281"/>
    <w:rsid w:val="001A26DF"/>
    <w:rsid w:val="001A2BA3"/>
    <w:rsid w:val="001A409A"/>
    <w:rsid w:val="001A637B"/>
    <w:rsid w:val="001A6DF2"/>
    <w:rsid w:val="001A6F15"/>
    <w:rsid w:val="001A7B11"/>
    <w:rsid w:val="001B056B"/>
    <w:rsid w:val="001B11E8"/>
    <w:rsid w:val="001B16D5"/>
    <w:rsid w:val="001B5206"/>
    <w:rsid w:val="001B5362"/>
    <w:rsid w:val="001B57BB"/>
    <w:rsid w:val="001B6D11"/>
    <w:rsid w:val="001B714F"/>
    <w:rsid w:val="001B7740"/>
    <w:rsid w:val="001B7B75"/>
    <w:rsid w:val="001C0045"/>
    <w:rsid w:val="001C092D"/>
    <w:rsid w:val="001C1B43"/>
    <w:rsid w:val="001C3114"/>
    <w:rsid w:val="001C321E"/>
    <w:rsid w:val="001C4036"/>
    <w:rsid w:val="001C5B81"/>
    <w:rsid w:val="001C5C02"/>
    <w:rsid w:val="001C5DE6"/>
    <w:rsid w:val="001C6571"/>
    <w:rsid w:val="001C6B81"/>
    <w:rsid w:val="001C7884"/>
    <w:rsid w:val="001D05A5"/>
    <w:rsid w:val="001D06AE"/>
    <w:rsid w:val="001D09AB"/>
    <w:rsid w:val="001D0DF3"/>
    <w:rsid w:val="001D2A74"/>
    <w:rsid w:val="001D3163"/>
    <w:rsid w:val="001D3285"/>
    <w:rsid w:val="001D3296"/>
    <w:rsid w:val="001D35D0"/>
    <w:rsid w:val="001D365A"/>
    <w:rsid w:val="001D3719"/>
    <w:rsid w:val="001D454F"/>
    <w:rsid w:val="001D4B84"/>
    <w:rsid w:val="001D6A4D"/>
    <w:rsid w:val="001D6D1F"/>
    <w:rsid w:val="001D7754"/>
    <w:rsid w:val="001E0C0E"/>
    <w:rsid w:val="001E1855"/>
    <w:rsid w:val="001E1A2F"/>
    <w:rsid w:val="001E3CD5"/>
    <w:rsid w:val="001E3E41"/>
    <w:rsid w:val="001E4518"/>
    <w:rsid w:val="001E622D"/>
    <w:rsid w:val="001E708A"/>
    <w:rsid w:val="001E78E3"/>
    <w:rsid w:val="001F134E"/>
    <w:rsid w:val="001F19D2"/>
    <w:rsid w:val="001F1C45"/>
    <w:rsid w:val="001F272F"/>
    <w:rsid w:val="001F2E27"/>
    <w:rsid w:val="001F3539"/>
    <w:rsid w:val="001F4A9D"/>
    <w:rsid w:val="001F5AE5"/>
    <w:rsid w:val="001F5FE6"/>
    <w:rsid w:val="001F63A6"/>
    <w:rsid w:val="001F7111"/>
    <w:rsid w:val="001F732B"/>
    <w:rsid w:val="001F7ABA"/>
    <w:rsid w:val="00200690"/>
    <w:rsid w:val="002008C9"/>
    <w:rsid w:val="00200B38"/>
    <w:rsid w:val="00200D4C"/>
    <w:rsid w:val="00201770"/>
    <w:rsid w:val="00201773"/>
    <w:rsid w:val="00204580"/>
    <w:rsid w:val="00204E19"/>
    <w:rsid w:val="00204FD5"/>
    <w:rsid w:val="0020569D"/>
    <w:rsid w:val="002069C5"/>
    <w:rsid w:val="00206AF6"/>
    <w:rsid w:val="00206FB0"/>
    <w:rsid w:val="002075B8"/>
    <w:rsid w:val="00207916"/>
    <w:rsid w:val="00210799"/>
    <w:rsid w:val="00210F5C"/>
    <w:rsid w:val="002111EF"/>
    <w:rsid w:val="002119D1"/>
    <w:rsid w:val="002122A0"/>
    <w:rsid w:val="00212EFF"/>
    <w:rsid w:val="00212FBF"/>
    <w:rsid w:val="002130F8"/>
    <w:rsid w:val="0021347B"/>
    <w:rsid w:val="00213DE5"/>
    <w:rsid w:val="00214373"/>
    <w:rsid w:val="002143EA"/>
    <w:rsid w:val="002149C0"/>
    <w:rsid w:val="00214E04"/>
    <w:rsid w:val="00215167"/>
    <w:rsid w:val="002156CA"/>
    <w:rsid w:val="00216D12"/>
    <w:rsid w:val="00217E38"/>
    <w:rsid w:val="00217EF6"/>
    <w:rsid w:val="0022111E"/>
    <w:rsid w:val="00224882"/>
    <w:rsid w:val="00224BB9"/>
    <w:rsid w:val="00225101"/>
    <w:rsid w:val="00225ACC"/>
    <w:rsid w:val="00226743"/>
    <w:rsid w:val="00227978"/>
    <w:rsid w:val="0023098D"/>
    <w:rsid w:val="00230A21"/>
    <w:rsid w:val="002311E1"/>
    <w:rsid w:val="00231B90"/>
    <w:rsid w:val="00231C91"/>
    <w:rsid w:val="00231D69"/>
    <w:rsid w:val="00232FCC"/>
    <w:rsid w:val="002333C8"/>
    <w:rsid w:val="00233CC7"/>
    <w:rsid w:val="00233D8E"/>
    <w:rsid w:val="002343C3"/>
    <w:rsid w:val="002345BE"/>
    <w:rsid w:val="00235763"/>
    <w:rsid w:val="00237CD1"/>
    <w:rsid w:val="0024018F"/>
    <w:rsid w:val="002411FB"/>
    <w:rsid w:val="002418BF"/>
    <w:rsid w:val="0024221D"/>
    <w:rsid w:val="0024268E"/>
    <w:rsid w:val="00244913"/>
    <w:rsid w:val="0024524E"/>
    <w:rsid w:val="002458C9"/>
    <w:rsid w:val="00245DE4"/>
    <w:rsid w:val="0025077F"/>
    <w:rsid w:val="0025096A"/>
    <w:rsid w:val="00254EA0"/>
    <w:rsid w:val="002557D6"/>
    <w:rsid w:val="00256A5F"/>
    <w:rsid w:val="002571B7"/>
    <w:rsid w:val="00260249"/>
    <w:rsid w:val="00260544"/>
    <w:rsid w:val="00260AC0"/>
    <w:rsid w:val="00261556"/>
    <w:rsid w:val="00261A85"/>
    <w:rsid w:val="00261C5A"/>
    <w:rsid w:val="00262C15"/>
    <w:rsid w:val="00262C75"/>
    <w:rsid w:val="00264471"/>
    <w:rsid w:val="002648EF"/>
    <w:rsid w:val="00265B8C"/>
    <w:rsid w:val="00266CB2"/>
    <w:rsid w:val="00267015"/>
    <w:rsid w:val="002678D9"/>
    <w:rsid w:val="0027239B"/>
    <w:rsid w:val="00272626"/>
    <w:rsid w:val="00272ABF"/>
    <w:rsid w:val="00273EB9"/>
    <w:rsid w:val="00275CFE"/>
    <w:rsid w:val="00275F57"/>
    <w:rsid w:val="00276AA3"/>
    <w:rsid w:val="0027793C"/>
    <w:rsid w:val="00277BC3"/>
    <w:rsid w:val="00280069"/>
    <w:rsid w:val="00281596"/>
    <w:rsid w:val="00281A5F"/>
    <w:rsid w:val="00282D58"/>
    <w:rsid w:val="00284181"/>
    <w:rsid w:val="002844F7"/>
    <w:rsid w:val="002853C6"/>
    <w:rsid w:val="0028570D"/>
    <w:rsid w:val="00285733"/>
    <w:rsid w:val="002868D7"/>
    <w:rsid w:val="00287C34"/>
    <w:rsid w:val="002905E8"/>
    <w:rsid w:val="00292B7B"/>
    <w:rsid w:val="00293863"/>
    <w:rsid w:val="00293C95"/>
    <w:rsid w:val="002964D7"/>
    <w:rsid w:val="0029662B"/>
    <w:rsid w:val="0029670B"/>
    <w:rsid w:val="00296BA3"/>
    <w:rsid w:val="00296F67"/>
    <w:rsid w:val="002A1F85"/>
    <w:rsid w:val="002A323D"/>
    <w:rsid w:val="002A4425"/>
    <w:rsid w:val="002A4D30"/>
    <w:rsid w:val="002A59E7"/>
    <w:rsid w:val="002A7968"/>
    <w:rsid w:val="002A7C16"/>
    <w:rsid w:val="002B1164"/>
    <w:rsid w:val="002B16CE"/>
    <w:rsid w:val="002B25A0"/>
    <w:rsid w:val="002B2711"/>
    <w:rsid w:val="002B377C"/>
    <w:rsid w:val="002B5836"/>
    <w:rsid w:val="002B6461"/>
    <w:rsid w:val="002B70E2"/>
    <w:rsid w:val="002B7784"/>
    <w:rsid w:val="002B7CC7"/>
    <w:rsid w:val="002C248E"/>
    <w:rsid w:val="002C2B86"/>
    <w:rsid w:val="002C2D2E"/>
    <w:rsid w:val="002C2EB7"/>
    <w:rsid w:val="002C3124"/>
    <w:rsid w:val="002C4220"/>
    <w:rsid w:val="002C4343"/>
    <w:rsid w:val="002C5272"/>
    <w:rsid w:val="002C527F"/>
    <w:rsid w:val="002C6259"/>
    <w:rsid w:val="002C6980"/>
    <w:rsid w:val="002C7EF4"/>
    <w:rsid w:val="002D0E30"/>
    <w:rsid w:val="002D23A2"/>
    <w:rsid w:val="002D44E8"/>
    <w:rsid w:val="002D4813"/>
    <w:rsid w:val="002D4CCA"/>
    <w:rsid w:val="002D5D5F"/>
    <w:rsid w:val="002D6F96"/>
    <w:rsid w:val="002D7CB4"/>
    <w:rsid w:val="002E03C1"/>
    <w:rsid w:val="002E0463"/>
    <w:rsid w:val="002E0ED8"/>
    <w:rsid w:val="002E17F9"/>
    <w:rsid w:val="002E2F8B"/>
    <w:rsid w:val="002E3152"/>
    <w:rsid w:val="002E41D2"/>
    <w:rsid w:val="002E4926"/>
    <w:rsid w:val="002E4D91"/>
    <w:rsid w:val="002E50BF"/>
    <w:rsid w:val="002E6676"/>
    <w:rsid w:val="002E6EBC"/>
    <w:rsid w:val="002E70FD"/>
    <w:rsid w:val="002F0864"/>
    <w:rsid w:val="002F0BB2"/>
    <w:rsid w:val="002F238A"/>
    <w:rsid w:val="002F36EC"/>
    <w:rsid w:val="002F3D27"/>
    <w:rsid w:val="002F42CB"/>
    <w:rsid w:val="002F491E"/>
    <w:rsid w:val="002F4EA1"/>
    <w:rsid w:val="0030070D"/>
    <w:rsid w:val="00300885"/>
    <w:rsid w:val="00300B9A"/>
    <w:rsid w:val="00301C57"/>
    <w:rsid w:val="0030241B"/>
    <w:rsid w:val="00302661"/>
    <w:rsid w:val="003031EB"/>
    <w:rsid w:val="00304343"/>
    <w:rsid w:val="00304CC7"/>
    <w:rsid w:val="00305816"/>
    <w:rsid w:val="00305B40"/>
    <w:rsid w:val="003061CF"/>
    <w:rsid w:val="0030658A"/>
    <w:rsid w:val="0030672C"/>
    <w:rsid w:val="00306F96"/>
    <w:rsid w:val="00307AC1"/>
    <w:rsid w:val="00311029"/>
    <w:rsid w:val="00311379"/>
    <w:rsid w:val="00311B8A"/>
    <w:rsid w:val="0031327C"/>
    <w:rsid w:val="003139A2"/>
    <w:rsid w:val="00313CFD"/>
    <w:rsid w:val="0031444C"/>
    <w:rsid w:val="00314481"/>
    <w:rsid w:val="00315602"/>
    <w:rsid w:val="00321A44"/>
    <w:rsid w:val="00321D43"/>
    <w:rsid w:val="003238C8"/>
    <w:rsid w:val="003259FF"/>
    <w:rsid w:val="00325B1B"/>
    <w:rsid w:val="00326EA5"/>
    <w:rsid w:val="003276E0"/>
    <w:rsid w:val="003302DB"/>
    <w:rsid w:val="00332DCC"/>
    <w:rsid w:val="00332E9E"/>
    <w:rsid w:val="00333575"/>
    <w:rsid w:val="00334963"/>
    <w:rsid w:val="00334B04"/>
    <w:rsid w:val="00335820"/>
    <w:rsid w:val="00336BB2"/>
    <w:rsid w:val="00336D4A"/>
    <w:rsid w:val="00340187"/>
    <w:rsid w:val="0034023A"/>
    <w:rsid w:val="00343D64"/>
    <w:rsid w:val="0034554F"/>
    <w:rsid w:val="00345E26"/>
    <w:rsid w:val="00346126"/>
    <w:rsid w:val="003466CD"/>
    <w:rsid w:val="003467B0"/>
    <w:rsid w:val="00350DA6"/>
    <w:rsid w:val="00352C79"/>
    <w:rsid w:val="00352CAC"/>
    <w:rsid w:val="00352F75"/>
    <w:rsid w:val="003530C1"/>
    <w:rsid w:val="00353A50"/>
    <w:rsid w:val="003547B0"/>
    <w:rsid w:val="00354937"/>
    <w:rsid w:val="00356C7B"/>
    <w:rsid w:val="00357559"/>
    <w:rsid w:val="00357844"/>
    <w:rsid w:val="00360AC2"/>
    <w:rsid w:val="003627C6"/>
    <w:rsid w:val="00363381"/>
    <w:rsid w:val="003637B3"/>
    <w:rsid w:val="00364271"/>
    <w:rsid w:val="00365204"/>
    <w:rsid w:val="003654F3"/>
    <w:rsid w:val="0036564C"/>
    <w:rsid w:val="003656DE"/>
    <w:rsid w:val="003657F3"/>
    <w:rsid w:val="00365CB1"/>
    <w:rsid w:val="00366017"/>
    <w:rsid w:val="00366D21"/>
    <w:rsid w:val="00366E73"/>
    <w:rsid w:val="0036746A"/>
    <w:rsid w:val="00367B7C"/>
    <w:rsid w:val="00367E58"/>
    <w:rsid w:val="00370A9B"/>
    <w:rsid w:val="00371CDC"/>
    <w:rsid w:val="00373992"/>
    <w:rsid w:val="00374494"/>
    <w:rsid w:val="00374BFC"/>
    <w:rsid w:val="00377495"/>
    <w:rsid w:val="00380196"/>
    <w:rsid w:val="00380305"/>
    <w:rsid w:val="00381A22"/>
    <w:rsid w:val="003851D4"/>
    <w:rsid w:val="00385D04"/>
    <w:rsid w:val="00386014"/>
    <w:rsid w:val="00386F91"/>
    <w:rsid w:val="003876BE"/>
    <w:rsid w:val="00390090"/>
    <w:rsid w:val="003902E9"/>
    <w:rsid w:val="0039187D"/>
    <w:rsid w:val="00393CC5"/>
    <w:rsid w:val="0039406D"/>
    <w:rsid w:val="00394297"/>
    <w:rsid w:val="00394E3F"/>
    <w:rsid w:val="0039551E"/>
    <w:rsid w:val="00395640"/>
    <w:rsid w:val="00395C47"/>
    <w:rsid w:val="003968FE"/>
    <w:rsid w:val="003A0B2A"/>
    <w:rsid w:val="003A0E5A"/>
    <w:rsid w:val="003A0F99"/>
    <w:rsid w:val="003A1604"/>
    <w:rsid w:val="003A22B3"/>
    <w:rsid w:val="003A3604"/>
    <w:rsid w:val="003A3B5D"/>
    <w:rsid w:val="003A49B0"/>
    <w:rsid w:val="003B1042"/>
    <w:rsid w:val="003B15AD"/>
    <w:rsid w:val="003B1979"/>
    <w:rsid w:val="003B1A9A"/>
    <w:rsid w:val="003B264D"/>
    <w:rsid w:val="003B26DB"/>
    <w:rsid w:val="003B2CEB"/>
    <w:rsid w:val="003B5053"/>
    <w:rsid w:val="003B586B"/>
    <w:rsid w:val="003B6CCE"/>
    <w:rsid w:val="003C10D9"/>
    <w:rsid w:val="003C1266"/>
    <w:rsid w:val="003C1B52"/>
    <w:rsid w:val="003C1E55"/>
    <w:rsid w:val="003C2BDF"/>
    <w:rsid w:val="003C5293"/>
    <w:rsid w:val="003C5663"/>
    <w:rsid w:val="003C608E"/>
    <w:rsid w:val="003C6755"/>
    <w:rsid w:val="003C7F8C"/>
    <w:rsid w:val="003D0269"/>
    <w:rsid w:val="003D0900"/>
    <w:rsid w:val="003D0E12"/>
    <w:rsid w:val="003D2138"/>
    <w:rsid w:val="003D29FC"/>
    <w:rsid w:val="003D2CBA"/>
    <w:rsid w:val="003D2E56"/>
    <w:rsid w:val="003D4274"/>
    <w:rsid w:val="003D585A"/>
    <w:rsid w:val="003D58F9"/>
    <w:rsid w:val="003D5C78"/>
    <w:rsid w:val="003D5FE2"/>
    <w:rsid w:val="003D792B"/>
    <w:rsid w:val="003D7E17"/>
    <w:rsid w:val="003E1D97"/>
    <w:rsid w:val="003E1ECA"/>
    <w:rsid w:val="003E277A"/>
    <w:rsid w:val="003E4F16"/>
    <w:rsid w:val="003E5983"/>
    <w:rsid w:val="003E59BE"/>
    <w:rsid w:val="003E5A44"/>
    <w:rsid w:val="003E6A7A"/>
    <w:rsid w:val="003E6CA9"/>
    <w:rsid w:val="003E703A"/>
    <w:rsid w:val="003E73CA"/>
    <w:rsid w:val="003E77A5"/>
    <w:rsid w:val="003E7A13"/>
    <w:rsid w:val="003E7AFD"/>
    <w:rsid w:val="003F1475"/>
    <w:rsid w:val="003F2CD6"/>
    <w:rsid w:val="003F38F3"/>
    <w:rsid w:val="003F3D24"/>
    <w:rsid w:val="003F4F2B"/>
    <w:rsid w:val="003F578D"/>
    <w:rsid w:val="003F60B7"/>
    <w:rsid w:val="003F7352"/>
    <w:rsid w:val="003F7719"/>
    <w:rsid w:val="00400502"/>
    <w:rsid w:val="004007F7"/>
    <w:rsid w:val="00400DA5"/>
    <w:rsid w:val="00401E78"/>
    <w:rsid w:val="004028C8"/>
    <w:rsid w:val="00402AF8"/>
    <w:rsid w:val="00403D2A"/>
    <w:rsid w:val="00404269"/>
    <w:rsid w:val="0040473A"/>
    <w:rsid w:val="00404A1D"/>
    <w:rsid w:val="00405BE9"/>
    <w:rsid w:val="004065BF"/>
    <w:rsid w:val="004066CE"/>
    <w:rsid w:val="00407540"/>
    <w:rsid w:val="004079C8"/>
    <w:rsid w:val="004104B8"/>
    <w:rsid w:val="00410769"/>
    <w:rsid w:val="00410C1F"/>
    <w:rsid w:val="00411CEE"/>
    <w:rsid w:val="00412D64"/>
    <w:rsid w:val="00413BF0"/>
    <w:rsid w:val="00414846"/>
    <w:rsid w:val="004156FA"/>
    <w:rsid w:val="00415CAC"/>
    <w:rsid w:val="00416040"/>
    <w:rsid w:val="004160AD"/>
    <w:rsid w:val="00416183"/>
    <w:rsid w:val="00417895"/>
    <w:rsid w:val="00420407"/>
    <w:rsid w:val="004208D5"/>
    <w:rsid w:val="004212DD"/>
    <w:rsid w:val="00421974"/>
    <w:rsid w:val="004223A4"/>
    <w:rsid w:val="00422648"/>
    <w:rsid w:val="004227BD"/>
    <w:rsid w:val="00422D48"/>
    <w:rsid w:val="004255B4"/>
    <w:rsid w:val="00425ACE"/>
    <w:rsid w:val="00430130"/>
    <w:rsid w:val="0043117A"/>
    <w:rsid w:val="00431219"/>
    <w:rsid w:val="00431529"/>
    <w:rsid w:val="00431E9A"/>
    <w:rsid w:val="00432DF1"/>
    <w:rsid w:val="0043410F"/>
    <w:rsid w:val="004342D8"/>
    <w:rsid w:val="004366A7"/>
    <w:rsid w:val="0043683B"/>
    <w:rsid w:val="00436D3B"/>
    <w:rsid w:val="00436EFF"/>
    <w:rsid w:val="00436F7A"/>
    <w:rsid w:val="0043708B"/>
    <w:rsid w:val="004371DF"/>
    <w:rsid w:val="00437448"/>
    <w:rsid w:val="00437BDB"/>
    <w:rsid w:val="004408FF"/>
    <w:rsid w:val="00440B2C"/>
    <w:rsid w:val="00440DF4"/>
    <w:rsid w:val="0044121B"/>
    <w:rsid w:val="00441BFC"/>
    <w:rsid w:val="00442162"/>
    <w:rsid w:val="00442866"/>
    <w:rsid w:val="00442C19"/>
    <w:rsid w:val="00442ECD"/>
    <w:rsid w:val="004447BF"/>
    <w:rsid w:val="00444EA3"/>
    <w:rsid w:val="004451FF"/>
    <w:rsid w:val="004455CE"/>
    <w:rsid w:val="004456F3"/>
    <w:rsid w:val="00446463"/>
    <w:rsid w:val="00447B7E"/>
    <w:rsid w:val="00447BD8"/>
    <w:rsid w:val="00447FA8"/>
    <w:rsid w:val="004503FC"/>
    <w:rsid w:val="00450775"/>
    <w:rsid w:val="004515AE"/>
    <w:rsid w:val="00451CD3"/>
    <w:rsid w:val="00452640"/>
    <w:rsid w:val="00453804"/>
    <w:rsid w:val="004542D6"/>
    <w:rsid w:val="004551F7"/>
    <w:rsid w:val="00455DFB"/>
    <w:rsid w:val="00456415"/>
    <w:rsid w:val="00456905"/>
    <w:rsid w:val="00456CB6"/>
    <w:rsid w:val="00456F7E"/>
    <w:rsid w:val="004573E6"/>
    <w:rsid w:val="00457ACB"/>
    <w:rsid w:val="00457FE6"/>
    <w:rsid w:val="004611A4"/>
    <w:rsid w:val="004619A1"/>
    <w:rsid w:val="004620F0"/>
    <w:rsid w:val="004625A6"/>
    <w:rsid w:val="004650BF"/>
    <w:rsid w:val="0046540A"/>
    <w:rsid w:val="00465532"/>
    <w:rsid w:val="00466250"/>
    <w:rsid w:val="0047088D"/>
    <w:rsid w:val="00470E45"/>
    <w:rsid w:val="004710C4"/>
    <w:rsid w:val="00471467"/>
    <w:rsid w:val="00471BAF"/>
    <w:rsid w:val="00474526"/>
    <w:rsid w:val="004757A8"/>
    <w:rsid w:val="00476071"/>
    <w:rsid w:val="00476EB6"/>
    <w:rsid w:val="0047767F"/>
    <w:rsid w:val="004779A5"/>
    <w:rsid w:val="004816C7"/>
    <w:rsid w:val="0048212F"/>
    <w:rsid w:val="00482476"/>
    <w:rsid w:val="00482CBF"/>
    <w:rsid w:val="00482D72"/>
    <w:rsid w:val="00483603"/>
    <w:rsid w:val="004844D9"/>
    <w:rsid w:val="00485856"/>
    <w:rsid w:val="004862D5"/>
    <w:rsid w:val="00486DA9"/>
    <w:rsid w:val="0048720C"/>
    <w:rsid w:val="004874E5"/>
    <w:rsid w:val="00487CB2"/>
    <w:rsid w:val="00487FFA"/>
    <w:rsid w:val="00490217"/>
    <w:rsid w:val="00492F03"/>
    <w:rsid w:val="00492F39"/>
    <w:rsid w:val="0049350E"/>
    <w:rsid w:val="00494DE9"/>
    <w:rsid w:val="00494F7E"/>
    <w:rsid w:val="00495E85"/>
    <w:rsid w:val="00497653"/>
    <w:rsid w:val="00497E4E"/>
    <w:rsid w:val="004A0A3F"/>
    <w:rsid w:val="004A11F6"/>
    <w:rsid w:val="004A1F80"/>
    <w:rsid w:val="004A4480"/>
    <w:rsid w:val="004A51B9"/>
    <w:rsid w:val="004A67F0"/>
    <w:rsid w:val="004A7015"/>
    <w:rsid w:val="004A786B"/>
    <w:rsid w:val="004A9074"/>
    <w:rsid w:val="004B29C7"/>
    <w:rsid w:val="004B6259"/>
    <w:rsid w:val="004B6525"/>
    <w:rsid w:val="004B6D70"/>
    <w:rsid w:val="004B75E7"/>
    <w:rsid w:val="004B7C30"/>
    <w:rsid w:val="004C233A"/>
    <w:rsid w:val="004C2631"/>
    <w:rsid w:val="004C4698"/>
    <w:rsid w:val="004C62D3"/>
    <w:rsid w:val="004C6572"/>
    <w:rsid w:val="004C6AF7"/>
    <w:rsid w:val="004C71A6"/>
    <w:rsid w:val="004C7C37"/>
    <w:rsid w:val="004C7E71"/>
    <w:rsid w:val="004D0A4A"/>
    <w:rsid w:val="004D1363"/>
    <w:rsid w:val="004D19E1"/>
    <w:rsid w:val="004D26D5"/>
    <w:rsid w:val="004D2BFF"/>
    <w:rsid w:val="004D33C0"/>
    <w:rsid w:val="004D3BAC"/>
    <w:rsid w:val="004D4BB6"/>
    <w:rsid w:val="004D553D"/>
    <w:rsid w:val="004D63AF"/>
    <w:rsid w:val="004D70E2"/>
    <w:rsid w:val="004D756D"/>
    <w:rsid w:val="004D7B40"/>
    <w:rsid w:val="004E03DA"/>
    <w:rsid w:val="004E06A6"/>
    <w:rsid w:val="004E1062"/>
    <w:rsid w:val="004E20B0"/>
    <w:rsid w:val="004E2300"/>
    <w:rsid w:val="004E3787"/>
    <w:rsid w:val="004E3ECA"/>
    <w:rsid w:val="004E49FF"/>
    <w:rsid w:val="004E5625"/>
    <w:rsid w:val="004E5D52"/>
    <w:rsid w:val="004E63D3"/>
    <w:rsid w:val="004F0625"/>
    <w:rsid w:val="004F1336"/>
    <w:rsid w:val="004F1544"/>
    <w:rsid w:val="004F1D5C"/>
    <w:rsid w:val="004F22F5"/>
    <w:rsid w:val="004F3A3C"/>
    <w:rsid w:val="004F4F41"/>
    <w:rsid w:val="004F58F9"/>
    <w:rsid w:val="004F5B79"/>
    <w:rsid w:val="004F5EE5"/>
    <w:rsid w:val="004F6108"/>
    <w:rsid w:val="004F6F7F"/>
    <w:rsid w:val="004F778B"/>
    <w:rsid w:val="00500B8D"/>
    <w:rsid w:val="0050234A"/>
    <w:rsid w:val="005025B0"/>
    <w:rsid w:val="00503488"/>
    <w:rsid w:val="00507609"/>
    <w:rsid w:val="0051030C"/>
    <w:rsid w:val="0051087E"/>
    <w:rsid w:val="00511626"/>
    <w:rsid w:val="00511766"/>
    <w:rsid w:val="005128D9"/>
    <w:rsid w:val="00514C39"/>
    <w:rsid w:val="0051525C"/>
    <w:rsid w:val="00515985"/>
    <w:rsid w:val="00515A99"/>
    <w:rsid w:val="00516274"/>
    <w:rsid w:val="00517E08"/>
    <w:rsid w:val="005216C7"/>
    <w:rsid w:val="00521EC0"/>
    <w:rsid w:val="00522016"/>
    <w:rsid w:val="005225D0"/>
    <w:rsid w:val="00522A74"/>
    <w:rsid w:val="00522C54"/>
    <w:rsid w:val="00523044"/>
    <w:rsid w:val="005237D9"/>
    <w:rsid w:val="00523D60"/>
    <w:rsid w:val="00524003"/>
    <w:rsid w:val="00524E8D"/>
    <w:rsid w:val="00525B4D"/>
    <w:rsid w:val="005262F9"/>
    <w:rsid w:val="005267BC"/>
    <w:rsid w:val="00527E05"/>
    <w:rsid w:val="005308E3"/>
    <w:rsid w:val="005314D8"/>
    <w:rsid w:val="005322A0"/>
    <w:rsid w:val="00533169"/>
    <w:rsid w:val="005350B1"/>
    <w:rsid w:val="00535358"/>
    <w:rsid w:val="0053586B"/>
    <w:rsid w:val="00535F98"/>
    <w:rsid w:val="0053751D"/>
    <w:rsid w:val="005379F6"/>
    <w:rsid w:val="00537ACD"/>
    <w:rsid w:val="00540000"/>
    <w:rsid w:val="00540A87"/>
    <w:rsid w:val="00540BF1"/>
    <w:rsid w:val="00540BFE"/>
    <w:rsid w:val="0054336A"/>
    <w:rsid w:val="005437AB"/>
    <w:rsid w:val="0054593D"/>
    <w:rsid w:val="00545A2D"/>
    <w:rsid w:val="005465B6"/>
    <w:rsid w:val="005474F0"/>
    <w:rsid w:val="00551386"/>
    <w:rsid w:val="005523F1"/>
    <w:rsid w:val="005530C3"/>
    <w:rsid w:val="00554A43"/>
    <w:rsid w:val="00554FD0"/>
    <w:rsid w:val="00555A96"/>
    <w:rsid w:val="00556455"/>
    <w:rsid w:val="00556F68"/>
    <w:rsid w:val="00557D6F"/>
    <w:rsid w:val="00560C00"/>
    <w:rsid w:val="005616C1"/>
    <w:rsid w:val="00561A91"/>
    <w:rsid w:val="00562F0B"/>
    <w:rsid w:val="00563BFB"/>
    <w:rsid w:val="00563C3F"/>
    <w:rsid w:val="00563CCB"/>
    <w:rsid w:val="005649C5"/>
    <w:rsid w:val="00565C12"/>
    <w:rsid w:val="00566957"/>
    <w:rsid w:val="005669D5"/>
    <w:rsid w:val="00566A41"/>
    <w:rsid w:val="00567034"/>
    <w:rsid w:val="00570E60"/>
    <w:rsid w:val="005720ED"/>
    <w:rsid w:val="0057298F"/>
    <w:rsid w:val="00574A34"/>
    <w:rsid w:val="00574A99"/>
    <w:rsid w:val="00574C3C"/>
    <w:rsid w:val="00577772"/>
    <w:rsid w:val="00581152"/>
    <w:rsid w:val="0058261D"/>
    <w:rsid w:val="00583890"/>
    <w:rsid w:val="00583AE6"/>
    <w:rsid w:val="00583C8A"/>
    <w:rsid w:val="00583FC7"/>
    <w:rsid w:val="00584340"/>
    <w:rsid w:val="005845AB"/>
    <w:rsid w:val="00584737"/>
    <w:rsid w:val="00584B5D"/>
    <w:rsid w:val="00586327"/>
    <w:rsid w:val="005870D9"/>
    <w:rsid w:val="005906AB"/>
    <w:rsid w:val="005913BB"/>
    <w:rsid w:val="005913CC"/>
    <w:rsid w:val="00591969"/>
    <w:rsid w:val="00591C60"/>
    <w:rsid w:val="00592F31"/>
    <w:rsid w:val="005935F5"/>
    <w:rsid w:val="0059514A"/>
    <w:rsid w:val="005958FB"/>
    <w:rsid w:val="00596D00"/>
    <w:rsid w:val="005A1506"/>
    <w:rsid w:val="005A1769"/>
    <w:rsid w:val="005A1ED1"/>
    <w:rsid w:val="005A356F"/>
    <w:rsid w:val="005A4072"/>
    <w:rsid w:val="005A4214"/>
    <w:rsid w:val="005A5ACB"/>
    <w:rsid w:val="005A6021"/>
    <w:rsid w:val="005A647F"/>
    <w:rsid w:val="005A64BB"/>
    <w:rsid w:val="005A679E"/>
    <w:rsid w:val="005A7017"/>
    <w:rsid w:val="005A76B3"/>
    <w:rsid w:val="005A7CB8"/>
    <w:rsid w:val="005B0410"/>
    <w:rsid w:val="005B0A61"/>
    <w:rsid w:val="005B0FE8"/>
    <w:rsid w:val="005B3285"/>
    <w:rsid w:val="005B4375"/>
    <w:rsid w:val="005B4953"/>
    <w:rsid w:val="005B4A48"/>
    <w:rsid w:val="005B5320"/>
    <w:rsid w:val="005B5C07"/>
    <w:rsid w:val="005B5F63"/>
    <w:rsid w:val="005B631B"/>
    <w:rsid w:val="005B6B39"/>
    <w:rsid w:val="005B6F02"/>
    <w:rsid w:val="005B74E6"/>
    <w:rsid w:val="005C03C5"/>
    <w:rsid w:val="005C0907"/>
    <w:rsid w:val="005C1740"/>
    <w:rsid w:val="005C18B8"/>
    <w:rsid w:val="005C372A"/>
    <w:rsid w:val="005C395C"/>
    <w:rsid w:val="005C39B0"/>
    <w:rsid w:val="005C529C"/>
    <w:rsid w:val="005C5B5F"/>
    <w:rsid w:val="005C762B"/>
    <w:rsid w:val="005C77BB"/>
    <w:rsid w:val="005C7F87"/>
    <w:rsid w:val="005D0BDC"/>
    <w:rsid w:val="005D1AB5"/>
    <w:rsid w:val="005D1B74"/>
    <w:rsid w:val="005D1F23"/>
    <w:rsid w:val="005D292A"/>
    <w:rsid w:val="005D4789"/>
    <w:rsid w:val="005D48D9"/>
    <w:rsid w:val="005D5465"/>
    <w:rsid w:val="005E0944"/>
    <w:rsid w:val="005E09B6"/>
    <w:rsid w:val="005E0A0E"/>
    <w:rsid w:val="005E0C01"/>
    <w:rsid w:val="005E0CEF"/>
    <w:rsid w:val="005E0F59"/>
    <w:rsid w:val="005E12E4"/>
    <w:rsid w:val="005E16C4"/>
    <w:rsid w:val="005E1999"/>
    <w:rsid w:val="005E2015"/>
    <w:rsid w:val="005E2844"/>
    <w:rsid w:val="005E3E36"/>
    <w:rsid w:val="005E5097"/>
    <w:rsid w:val="005E52BA"/>
    <w:rsid w:val="005E5620"/>
    <w:rsid w:val="005E6387"/>
    <w:rsid w:val="005E6F92"/>
    <w:rsid w:val="005E749A"/>
    <w:rsid w:val="005F0423"/>
    <w:rsid w:val="005F367B"/>
    <w:rsid w:val="005F4500"/>
    <w:rsid w:val="005F4C5D"/>
    <w:rsid w:val="005F4E3D"/>
    <w:rsid w:val="005F68B8"/>
    <w:rsid w:val="005F7A5B"/>
    <w:rsid w:val="00600078"/>
    <w:rsid w:val="006001E1"/>
    <w:rsid w:val="00600416"/>
    <w:rsid w:val="0060099B"/>
    <w:rsid w:val="006011AA"/>
    <w:rsid w:val="00601BF7"/>
    <w:rsid w:val="00601D05"/>
    <w:rsid w:val="006053FA"/>
    <w:rsid w:val="00605CC9"/>
    <w:rsid w:val="00606383"/>
    <w:rsid w:val="006063FB"/>
    <w:rsid w:val="00607CE2"/>
    <w:rsid w:val="0061123C"/>
    <w:rsid w:val="00611D4C"/>
    <w:rsid w:val="00613E86"/>
    <w:rsid w:val="00613EA3"/>
    <w:rsid w:val="00614755"/>
    <w:rsid w:val="00614FAE"/>
    <w:rsid w:val="00616408"/>
    <w:rsid w:val="00616F0F"/>
    <w:rsid w:val="00616F7E"/>
    <w:rsid w:val="00616FB2"/>
    <w:rsid w:val="00617737"/>
    <w:rsid w:val="006212DB"/>
    <w:rsid w:val="00622C15"/>
    <w:rsid w:val="006248BB"/>
    <w:rsid w:val="0062791F"/>
    <w:rsid w:val="00627B15"/>
    <w:rsid w:val="0063025D"/>
    <w:rsid w:val="00630749"/>
    <w:rsid w:val="00635005"/>
    <w:rsid w:val="00635CD3"/>
    <w:rsid w:val="00636A2C"/>
    <w:rsid w:val="006371C3"/>
    <w:rsid w:val="006372C0"/>
    <w:rsid w:val="00637EED"/>
    <w:rsid w:val="00640055"/>
    <w:rsid w:val="006402DA"/>
    <w:rsid w:val="006403AB"/>
    <w:rsid w:val="00640BEC"/>
    <w:rsid w:val="00641EA7"/>
    <w:rsid w:val="0064251D"/>
    <w:rsid w:val="006429F9"/>
    <w:rsid w:val="00642B2B"/>
    <w:rsid w:val="00642C82"/>
    <w:rsid w:val="0064583A"/>
    <w:rsid w:val="006459E9"/>
    <w:rsid w:val="00647790"/>
    <w:rsid w:val="00647DB8"/>
    <w:rsid w:val="00650860"/>
    <w:rsid w:val="00650CC4"/>
    <w:rsid w:val="00651418"/>
    <w:rsid w:val="006527EA"/>
    <w:rsid w:val="00653195"/>
    <w:rsid w:val="0065319C"/>
    <w:rsid w:val="00653264"/>
    <w:rsid w:val="006541DA"/>
    <w:rsid w:val="0065458D"/>
    <w:rsid w:val="00655318"/>
    <w:rsid w:val="00655A21"/>
    <w:rsid w:val="00655E69"/>
    <w:rsid w:val="0065727B"/>
    <w:rsid w:val="006573B8"/>
    <w:rsid w:val="006577AA"/>
    <w:rsid w:val="00660426"/>
    <w:rsid w:val="00660A4A"/>
    <w:rsid w:val="00660CC6"/>
    <w:rsid w:val="006613F0"/>
    <w:rsid w:val="00661893"/>
    <w:rsid w:val="00661AC1"/>
    <w:rsid w:val="00663D91"/>
    <w:rsid w:val="006647CF"/>
    <w:rsid w:val="00664B03"/>
    <w:rsid w:val="00665A2E"/>
    <w:rsid w:val="006669C1"/>
    <w:rsid w:val="00667044"/>
    <w:rsid w:val="00667385"/>
    <w:rsid w:val="00667778"/>
    <w:rsid w:val="00667F2F"/>
    <w:rsid w:val="006717D6"/>
    <w:rsid w:val="006718A9"/>
    <w:rsid w:val="00672FE3"/>
    <w:rsid w:val="0067566C"/>
    <w:rsid w:val="00675A5A"/>
    <w:rsid w:val="006776BA"/>
    <w:rsid w:val="00677C37"/>
    <w:rsid w:val="00677C63"/>
    <w:rsid w:val="00677EE4"/>
    <w:rsid w:val="00680345"/>
    <w:rsid w:val="00681449"/>
    <w:rsid w:val="006828EE"/>
    <w:rsid w:val="00683CAA"/>
    <w:rsid w:val="006844C2"/>
    <w:rsid w:val="00684A55"/>
    <w:rsid w:val="0068516F"/>
    <w:rsid w:val="006854A6"/>
    <w:rsid w:val="00685BC4"/>
    <w:rsid w:val="00686004"/>
    <w:rsid w:val="00687639"/>
    <w:rsid w:val="00690225"/>
    <w:rsid w:val="006923ED"/>
    <w:rsid w:val="006938E9"/>
    <w:rsid w:val="00693FB1"/>
    <w:rsid w:val="00694345"/>
    <w:rsid w:val="006946B0"/>
    <w:rsid w:val="00694AB1"/>
    <w:rsid w:val="0069589F"/>
    <w:rsid w:val="00695B53"/>
    <w:rsid w:val="00696840"/>
    <w:rsid w:val="006A0BC9"/>
    <w:rsid w:val="006A0F8D"/>
    <w:rsid w:val="006A1379"/>
    <w:rsid w:val="006A1520"/>
    <w:rsid w:val="006A375D"/>
    <w:rsid w:val="006A49CB"/>
    <w:rsid w:val="006A50CE"/>
    <w:rsid w:val="006A61EC"/>
    <w:rsid w:val="006A6E2F"/>
    <w:rsid w:val="006A746A"/>
    <w:rsid w:val="006B000D"/>
    <w:rsid w:val="006B0557"/>
    <w:rsid w:val="006B1E3F"/>
    <w:rsid w:val="006B2C8C"/>
    <w:rsid w:val="006B3298"/>
    <w:rsid w:val="006B491B"/>
    <w:rsid w:val="006B578B"/>
    <w:rsid w:val="006B5B0C"/>
    <w:rsid w:val="006C042D"/>
    <w:rsid w:val="006C1728"/>
    <w:rsid w:val="006C1EB2"/>
    <w:rsid w:val="006C258F"/>
    <w:rsid w:val="006C2DD3"/>
    <w:rsid w:val="006C353A"/>
    <w:rsid w:val="006C3C06"/>
    <w:rsid w:val="006C4948"/>
    <w:rsid w:val="006C4F5B"/>
    <w:rsid w:val="006C5446"/>
    <w:rsid w:val="006C581D"/>
    <w:rsid w:val="006C58F9"/>
    <w:rsid w:val="006C6671"/>
    <w:rsid w:val="006C6963"/>
    <w:rsid w:val="006C6A8B"/>
    <w:rsid w:val="006C7849"/>
    <w:rsid w:val="006D0B03"/>
    <w:rsid w:val="006D14AE"/>
    <w:rsid w:val="006D2D57"/>
    <w:rsid w:val="006D3078"/>
    <w:rsid w:val="006D3AB2"/>
    <w:rsid w:val="006D436F"/>
    <w:rsid w:val="006D702F"/>
    <w:rsid w:val="006D7C32"/>
    <w:rsid w:val="006E185F"/>
    <w:rsid w:val="006E24C5"/>
    <w:rsid w:val="006E3320"/>
    <w:rsid w:val="006E46A1"/>
    <w:rsid w:val="006E5CBC"/>
    <w:rsid w:val="006E6050"/>
    <w:rsid w:val="006E650B"/>
    <w:rsid w:val="006E66E3"/>
    <w:rsid w:val="006F0461"/>
    <w:rsid w:val="006F163E"/>
    <w:rsid w:val="006F2138"/>
    <w:rsid w:val="006F25B8"/>
    <w:rsid w:val="006F3A9B"/>
    <w:rsid w:val="006F46F4"/>
    <w:rsid w:val="006F4EAF"/>
    <w:rsid w:val="006F5B18"/>
    <w:rsid w:val="006F6C8D"/>
    <w:rsid w:val="006F6FBC"/>
    <w:rsid w:val="006F754F"/>
    <w:rsid w:val="006F7721"/>
    <w:rsid w:val="006F7AB5"/>
    <w:rsid w:val="006F7D9E"/>
    <w:rsid w:val="006F7FC2"/>
    <w:rsid w:val="00700075"/>
    <w:rsid w:val="00700735"/>
    <w:rsid w:val="00700880"/>
    <w:rsid w:val="00700D17"/>
    <w:rsid w:val="007010F1"/>
    <w:rsid w:val="0070114F"/>
    <w:rsid w:val="00701492"/>
    <w:rsid w:val="007048DE"/>
    <w:rsid w:val="00704906"/>
    <w:rsid w:val="007049D7"/>
    <w:rsid w:val="00705065"/>
    <w:rsid w:val="0070550D"/>
    <w:rsid w:val="007059AE"/>
    <w:rsid w:val="007106B5"/>
    <w:rsid w:val="00710904"/>
    <w:rsid w:val="00711718"/>
    <w:rsid w:val="00711A05"/>
    <w:rsid w:val="00711ECF"/>
    <w:rsid w:val="00711EF6"/>
    <w:rsid w:val="007120BB"/>
    <w:rsid w:val="00712DBC"/>
    <w:rsid w:val="00712E38"/>
    <w:rsid w:val="00713079"/>
    <w:rsid w:val="00713BE7"/>
    <w:rsid w:val="0071534B"/>
    <w:rsid w:val="00715625"/>
    <w:rsid w:val="0071579E"/>
    <w:rsid w:val="00715B32"/>
    <w:rsid w:val="007164F4"/>
    <w:rsid w:val="00716D81"/>
    <w:rsid w:val="00721C3C"/>
    <w:rsid w:val="00721DC0"/>
    <w:rsid w:val="007222E5"/>
    <w:rsid w:val="00722333"/>
    <w:rsid w:val="00722410"/>
    <w:rsid w:val="00722767"/>
    <w:rsid w:val="00722937"/>
    <w:rsid w:val="00722A08"/>
    <w:rsid w:val="0072377C"/>
    <w:rsid w:val="00723B63"/>
    <w:rsid w:val="00724D5C"/>
    <w:rsid w:val="00724E1E"/>
    <w:rsid w:val="0072543D"/>
    <w:rsid w:val="0072662E"/>
    <w:rsid w:val="0072696B"/>
    <w:rsid w:val="00726A01"/>
    <w:rsid w:val="00726F1B"/>
    <w:rsid w:val="00730BBE"/>
    <w:rsid w:val="00730FDC"/>
    <w:rsid w:val="0073172F"/>
    <w:rsid w:val="00732845"/>
    <w:rsid w:val="00732908"/>
    <w:rsid w:val="00735428"/>
    <w:rsid w:val="00737994"/>
    <w:rsid w:val="0074109E"/>
    <w:rsid w:val="0074193D"/>
    <w:rsid w:val="00741A98"/>
    <w:rsid w:val="007429C0"/>
    <w:rsid w:val="00743291"/>
    <w:rsid w:val="00743521"/>
    <w:rsid w:val="00743DDA"/>
    <w:rsid w:val="00745EC9"/>
    <w:rsid w:val="007461D7"/>
    <w:rsid w:val="00747255"/>
    <w:rsid w:val="007474CF"/>
    <w:rsid w:val="0075019A"/>
    <w:rsid w:val="007511EF"/>
    <w:rsid w:val="007533B5"/>
    <w:rsid w:val="00753BF1"/>
    <w:rsid w:val="00754460"/>
    <w:rsid w:val="007549B2"/>
    <w:rsid w:val="007551B5"/>
    <w:rsid w:val="007558E2"/>
    <w:rsid w:val="00756706"/>
    <w:rsid w:val="00756BA7"/>
    <w:rsid w:val="007619D4"/>
    <w:rsid w:val="0076244B"/>
    <w:rsid w:val="007625CD"/>
    <w:rsid w:val="00763610"/>
    <w:rsid w:val="00763BAF"/>
    <w:rsid w:val="0076444C"/>
    <w:rsid w:val="00764868"/>
    <w:rsid w:val="007653EB"/>
    <w:rsid w:val="00765A84"/>
    <w:rsid w:val="00765E1A"/>
    <w:rsid w:val="00766A04"/>
    <w:rsid w:val="00767802"/>
    <w:rsid w:val="00767C17"/>
    <w:rsid w:val="00770565"/>
    <w:rsid w:val="00770C25"/>
    <w:rsid w:val="00771453"/>
    <w:rsid w:val="00771C29"/>
    <w:rsid w:val="00773226"/>
    <w:rsid w:val="00773378"/>
    <w:rsid w:val="00773F01"/>
    <w:rsid w:val="00774F33"/>
    <w:rsid w:val="007762B7"/>
    <w:rsid w:val="00777A1A"/>
    <w:rsid w:val="00780191"/>
    <w:rsid w:val="00780CA2"/>
    <w:rsid w:val="00781DD0"/>
    <w:rsid w:val="00784FA4"/>
    <w:rsid w:val="00785E02"/>
    <w:rsid w:val="00785E4F"/>
    <w:rsid w:val="00786812"/>
    <w:rsid w:val="00786C40"/>
    <w:rsid w:val="00790279"/>
    <w:rsid w:val="00790340"/>
    <w:rsid w:val="0079109D"/>
    <w:rsid w:val="00791F48"/>
    <w:rsid w:val="00792513"/>
    <w:rsid w:val="00792E06"/>
    <w:rsid w:val="00792EFB"/>
    <w:rsid w:val="00793A4C"/>
    <w:rsid w:val="00793B58"/>
    <w:rsid w:val="00793C26"/>
    <w:rsid w:val="00797E16"/>
    <w:rsid w:val="007A086F"/>
    <w:rsid w:val="007A090D"/>
    <w:rsid w:val="007A16FA"/>
    <w:rsid w:val="007A1A3A"/>
    <w:rsid w:val="007A30C8"/>
    <w:rsid w:val="007A33CD"/>
    <w:rsid w:val="007A375D"/>
    <w:rsid w:val="007A4262"/>
    <w:rsid w:val="007A49F0"/>
    <w:rsid w:val="007A5CBE"/>
    <w:rsid w:val="007A7A69"/>
    <w:rsid w:val="007A7DBF"/>
    <w:rsid w:val="007B0EBF"/>
    <w:rsid w:val="007B114E"/>
    <w:rsid w:val="007B1E1C"/>
    <w:rsid w:val="007B1FD1"/>
    <w:rsid w:val="007B257F"/>
    <w:rsid w:val="007B2E0F"/>
    <w:rsid w:val="007B3960"/>
    <w:rsid w:val="007B3EF3"/>
    <w:rsid w:val="007B3F41"/>
    <w:rsid w:val="007B499D"/>
    <w:rsid w:val="007B4FF1"/>
    <w:rsid w:val="007B5096"/>
    <w:rsid w:val="007B5F16"/>
    <w:rsid w:val="007B61D9"/>
    <w:rsid w:val="007B638B"/>
    <w:rsid w:val="007B6762"/>
    <w:rsid w:val="007B7881"/>
    <w:rsid w:val="007B7B65"/>
    <w:rsid w:val="007C076F"/>
    <w:rsid w:val="007C086D"/>
    <w:rsid w:val="007C1399"/>
    <w:rsid w:val="007C1F45"/>
    <w:rsid w:val="007C2158"/>
    <w:rsid w:val="007C2ADC"/>
    <w:rsid w:val="007C4B0F"/>
    <w:rsid w:val="007C6301"/>
    <w:rsid w:val="007C6956"/>
    <w:rsid w:val="007C69B2"/>
    <w:rsid w:val="007C793B"/>
    <w:rsid w:val="007C7A70"/>
    <w:rsid w:val="007D00B5"/>
    <w:rsid w:val="007D0A14"/>
    <w:rsid w:val="007D0F54"/>
    <w:rsid w:val="007D0F66"/>
    <w:rsid w:val="007D1945"/>
    <w:rsid w:val="007D1D37"/>
    <w:rsid w:val="007D23C7"/>
    <w:rsid w:val="007D5AF6"/>
    <w:rsid w:val="007D66E6"/>
    <w:rsid w:val="007D70EE"/>
    <w:rsid w:val="007D771B"/>
    <w:rsid w:val="007E08A3"/>
    <w:rsid w:val="007E09A6"/>
    <w:rsid w:val="007E1346"/>
    <w:rsid w:val="007E29E2"/>
    <w:rsid w:val="007E2DA8"/>
    <w:rsid w:val="007E37FE"/>
    <w:rsid w:val="007E3B87"/>
    <w:rsid w:val="007E4F32"/>
    <w:rsid w:val="007E5F38"/>
    <w:rsid w:val="007E6DC2"/>
    <w:rsid w:val="007E7EA4"/>
    <w:rsid w:val="007F0F9C"/>
    <w:rsid w:val="007F2265"/>
    <w:rsid w:val="007F289F"/>
    <w:rsid w:val="007F2A2B"/>
    <w:rsid w:val="007F2C8A"/>
    <w:rsid w:val="007F337A"/>
    <w:rsid w:val="007F41B8"/>
    <w:rsid w:val="007F4E0F"/>
    <w:rsid w:val="007F4F1E"/>
    <w:rsid w:val="007F5586"/>
    <w:rsid w:val="007F56D5"/>
    <w:rsid w:val="007F5B5F"/>
    <w:rsid w:val="007F6002"/>
    <w:rsid w:val="007F66B2"/>
    <w:rsid w:val="007F6A83"/>
    <w:rsid w:val="0080148F"/>
    <w:rsid w:val="00802EEA"/>
    <w:rsid w:val="00806BB2"/>
    <w:rsid w:val="0080753C"/>
    <w:rsid w:val="00807A82"/>
    <w:rsid w:val="008102D6"/>
    <w:rsid w:val="00811171"/>
    <w:rsid w:val="0081144D"/>
    <w:rsid w:val="008119C3"/>
    <w:rsid w:val="00811F29"/>
    <w:rsid w:val="00812722"/>
    <w:rsid w:val="00813A2B"/>
    <w:rsid w:val="00813D43"/>
    <w:rsid w:val="008151BF"/>
    <w:rsid w:val="0081542E"/>
    <w:rsid w:val="0081661C"/>
    <w:rsid w:val="00817ABA"/>
    <w:rsid w:val="00817E94"/>
    <w:rsid w:val="00820312"/>
    <w:rsid w:val="0082051A"/>
    <w:rsid w:val="00820E6A"/>
    <w:rsid w:val="008212F0"/>
    <w:rsid w:val="00822450"/>
    <w:rsid w:val="00822A27"/>
    <w:rsid w:val="00822DB0"/>
    <w:rsid w:val="0082560B"/>
    <w:rsid w:val="00825926"/>
    <w:rsid w:val="00826D46"/>
    <w:rsid w:val="00826F0B"/>
    <w:rsid w:val="00827484"/>
    <w:rsid w:val="008274A7"/>
    <w:rsid w:val="008275DB"/>
    <w:rsid w:val="008276E3"/>
    <w:rsid w:val="00827700"/>
    <w:rsid w:val="0082770E"/>
    <w:rsid w:val="0082798B"/>
    <w:rsid w:val="00830A79"/>
    <w:rsid w:val="00830BAC"/>
    <w:rsid w:val="008312B0"/>
    <w:rsid w:val="00831D82"/>
    <w:rsid w:val="00832B94"/>
    <w:rsid w:val="008335C9"/>
    <w:rsid w:val="00834021"/>
    <w:rsid w:val="00834399"/>
    <w:rsid w:val="0083506A"/>
    <w:rsid w:val="00835B3D"/>
    <w:rsid w:val="00835CEB"/>
    <w:rsid w:val="00835FC4"/>
    <w:rsid w:val="008376CA"/>
    <w:rsid w:val="00841984"/>
    <w:rsid w:val="00841D74"/>
    <w:rsid w:val="00841DEA"/>
    <w:rsid w:val="00841ED1"/>
    <w:rsid w:val="00842A0D"/>
    <w:rsid w:val="00842C98"/>
    <w:rsid w:val="00843B95"/>
    <w:rsid w:val="008467A1"/>
    <w:rsid w:val="00847C8D"/>
    <w:rsid w:val="00850420"/>
    <w:rsid w:val="0085093A"/>
    <w:rsid w:val="00850C2E"/>
    <w:rsid w:val="00851305"/>
    <w:rsid w:val="00851927"/>
    <w:rsid w:val="008523C0"/>
    <w:rsid w:val="00852B71"/>
    <w:rsid w:val="0085504C"/>
    <w:rsid w:val="00855A61"/>
    <w:rsid w:val="008564DB"/>
    <w:rsid w:val="008565DD"/>
    <w:rsid w:val="00856795"/>
    <w:rsid w:val="00857398"/>
    <w:rsid w:val="008619F5"/>
    <w:rsid w:val="00861C38"/>
    <w:rsid w:val="008620D1"/>
    <w:rsid w:val="00862AFE"/>
    <w:rsid w:val="0086408D"/>
    <w:rsid w:val="00864360"/>
    <w:rsid w:val="008649B3"/>
    <w:rsid w:val="00865112"/>
    <w:rsid w:val="0086517A"/>
    <w:rsid w:val="008651AB"/>
    <w:rsid w:val="008659C3"/>
    <w:rsid w:val="008661C9"/>
    <w:rsid w:val="008667FF"/>
    <w:rsid w:val="008675B6"/>
    <w:rsid w:val="008723FC"/>
    <w:rsid w:val="008729F7"/>
    <w:rsid w:val="00872C23"/>
    <w:rsid w:val="008735B3"/>
    <w:rsid w:val="008749FC"/>
    <w:rsid w:val="00874BEB"/>
    <w:rsid w:val="00875E5A"/>
    <w:rsid w:val="00876C8A"/>
    <w:rsid w:val="008771D5"/>
    <w:rsid w:val="00877B9B"/>
    <w:rsid w:val="00880F13"/>
    <w:rsid w:val="008814EA"/>
    <w:rsid w:val="00881AD6"/>
    <w:rsid w:val="0088227E"/>
    <w:rsid w:val="008838ED"/>
    <w:rsid w:val="00884428"/>
    <w:rsid w:val="0088462A"/>
    <w:rsid w:val="00886A68"/>
    <w:rsid w:val="00887899"/>
    <w:rsid w:val="00890EC2"/>
    <w:rsid w:val="008915E4"/>
    <w:rsid w:val="0089226A"/>
    <w:rsid w:val="00895D10"/>
    <w:rsid w:val="008963A0"/>
    <w:rsid w:val="008A05E5"/>
    <w:rsid w:val="008A0D83"/>
    <w:rsid w:val="008A0E02"/>
    <w:rsid w:val="008A225D"/>
    <w:rsid w:val="008A2E63"/>
    <w:rsid w:val="008A499A"/>
    <w:rsid w:val="008A49B1"/>
    <w:rsid w:val="008A5F1F"/>
    <w:rsid w:val="008A5FC4"/>
    <w:rsid w:val="008B0815"/>
    <w:rsid w:val="008B1200"/>
    <w:rsid w:val="008B137C"/>
    <w:rsid w:val="008B1B6D"/>
    <w:rsid w:val="008B1D24"/>
    <w:rsid w:val="008B1F16"/>
    <w:rsid w:val="008B2181"/>
    <w:rsid w:val="008B26FF"/>
    <w:rsid w:val="008B2C81"/>
    <w:rsid w:val="008B2E05"/>
    <w:rsid w:val="008B2FC6"/>
    <w:rsid w:val="008B3097"/>
    <w:rsid w:val="008B3ABB"/>
    <w:rsid w:val="008B3BDF"/>
    <w:rsid w:val="008B7079"/>
    <w:rsid w:val="008B747B"/>
    <w:rsid w:val="008B77B1"/>
    <w:rsid w:val="008B7BC4"/>
    <w:rsid w:val="008B7C65"/>
    <w:rsid w:val="008C2F8B"/>
    <w:rsid w:val="008C3723"/>
    <w:rsid w:val="008C3A9A"/>
    <w:rsid w:val="008C4180"/>
    <w:rsid w:val="008C4427"/>
    <w:rsid w:val="008C4B73"/>
    <w:rsid w:val="008C4EA5"/>
    <w:rsid w:val="008C5168"/>
    <w:rsid w:val="008C51D0"/>
    <w:rsid w:val="008C5B76"/>
    <w:rsid w:val="008D060C"/>
    <w:rsid w:val="008D18AD"/>
    <w:rsid w:val="008D1941"/>
    <w:rsid w:val="008D1D8F"/>
    <w:rsid w:val="008D27FD"/>
    <w:rsid w:val="008D3584"/>
    <w:rsid w:val="008D5587"/>
    <w:rsid w:val="008D5BDA"/>
    <w:rsid w:val="008D5D38"/>
    <w:rsid w:val="008D710D"/>
    <w:rsid w:val="008D7CE2"/>
    <w:rsid w:val="008E1122"/>
    <w:rsid w:val="008E27C4"/>
    <w:rsid w:val="008E35F3"/>
    <w:rsid w:val="008E56EB"/>
    <w:rsid w:val="008E56FA"/>
    <w:rsid w:val="008E595A"/>
    <w:rsid w:val="008E7415"/>
    <w:rsid w:val="008F00B8"/>
    <w:rsid w:val="008F11E1"/>
    <w:rsid w:val="008F125C"/>
    <w:rsid w:val="008F2F8C"/>
    <w:rsid w:val="008F47DC"/>
    <w:rsid w:val="008F495C"/>
    <w:rsid w:val="008F4CC3"/>
    <w:rsid w:val="008F620F"/>
    <w:rsid w:val="008F7BA3"/>
    <w:rsid w:val="009001F9"/>
    <w:rsid w:val="0090061C"/>
    <w:rsid w:val="009006BA"/>
    <w:rsid w:val="009009D7"/>
    <w:rsid w:val="00901FA5"/>
    <w:rsid w:val="00902A66"/>
    <w:rsid w:val="00903049"/>
    <w:rsid w:val="0090355C"/>
    <w:rsid w:val="009035FB"/>
    <w:rsid w:val="00904249"/>
    <w:rsid w:val="00904C4D"/>
    <w:rsid w:val="0090635D"/>
    <w:rsid w:val="00906B32"/>
    <w:rsid w:val="00907BA1"/>
    <w:rsid w:val="00907CA1"/>
    <w:rsid w:val="009103BD"/>
    <w:rsid w:val="00911272"/>
    <w:rsid w:val="00912122"/>
    <w:rsid w:val="00912852"/>
    <w:rsid w:val="00913172"/>
    <w:rsid w:val="009153AF"/>
    <w:rsid w:val="00915ACF"/>
    <w:rsid w:val="009230B2"/>
    <w:rsid w:val="00923B06"/>
    <w:rsid w:val="00924211"/>
    <w:rsid w:val="00927023"/>
    <w:rsid w:val="00927752"/>
    <w:rsid w:val="0092775D"/>
    <w:rsid w:val="00927A43"/>
    <w:rsid w:val="00927CFA"/>
    <w:rsid w:val="00927F09"/>
    <w:rsid w:val="00930677"/>
    <w:rsid w:val="00930A0E"/>
    <w:rsid w:val="00931741"/>
    <w:rsid w:val="00931887"/>
    <w:rsid w:val="00931FC9"/>
    <w:rsid w:val="00932DC9"/>
    <w:rsid w:val="00933D59"/>
    <w:rsid w:val="00935353"/>
    <w:rsid w:val="00935CA7"/>
    <w:rsid w:val="00936A5E"/>
    <w:rsid w:val="009377D7"/>
    <w:rsid w:val="009405F6"/>
    <w:rsid w:val="00941971"/>
    <w:rsid w:val="009424B8"/>
    <w:rsid w:val="00942B12"/>
    <w:rsid w:val="00942DDE"/>
    <w:rsid w:val="0094349D"/>
    <w:rsid w:val="009447EB"/>
    <w:rsid w:val="009448EB"/>
    <w:rsid w:val="0094574A"/>
    <w:rsid w:val="009460C1"/>
    <w:rsid w:val="009466C9"/>
    <w:rsid w:val="0094706E"/>
    <w:rsid w:val="009470B2"/>
    <w:rsid w:val="0094766E"/>
    <w:rsid w:val="009518A6"/>
    <w:rsid w:val="00952FF2"/>
    <w:rsid w:val="0095468A"/>
    <w:rsid w:val="00955C1C"/>
    <w:rsid w:val="00955D20"/>
    <w:rsid w:val="0095771E"/>
    <w:rsid w:val="0095798F"/>
    <w:rsid w:val="00960B7B"/>
    <w:rsid w:val="00962022"/>
    <w:rsid w:val="00962717"/>
    <w:rsid w:val="00962F9D"/>
    <w:rsid w:val="009635AF"/>
    <w:rsid w:val="00963A34"/>
    <w:rsid w:val="00963D79"/>
    <w:rsid w:val="009648E7"/>
    <w:rsid w:val="00965747"/>
    <w:rsid w:val="00966341"/>
    <w:rsid w:val="00967D77"/>
    <w:rsid w:val="00967F57"/>
    <w:rsid w:val="00970075"/>
    <w:rsid w:val="0097204C"/>
    <w:rsid w:val="009721A6"/>
    <w:rsid w:val="00972C90"/>
    <w:rsid w:val="00972D78"/>
    <w:rsid w:val="00973A08"/>
    <w:rsid w:val="00974FC8"/>
    <w:rsid w:val="00975509"/>
    <w:rsid w:val="00976F32"/>
    <w:rsid w:val="0097739D"/>
    <w:rsid w:val="00977C0D"/>
    <w:rsid w:val="009804D9"/>
    <w:rsid w:val="00980E0B"/>
    <w:rsid w:val="009810C6"/>
    <w:rsid w:val="009824E1"/>
    <w:rsid w:val="00982A6C"/>
    <w:rsid w:val="0098388F"/>
    <w:rsid w:val="00983956"/>
    <w:rsid w:val="009841A3"/>
    <w:rsid w:val="009849F6"/>
    <w:rsid w:val="0098517C"/>
    <w:rsid w:val="00985BA4"/>
    <w:rsid w:val="00985DF2"/>
    <w:rsid w:val="00987392"/>
    <w:rsid w:val="009876FB"/>
    <w:rsid w:val="00987C0B"/>
    <w:rsid w:val="00990443"/>
    <w:rsid w:val="00990543"/>
    <w:rsid w:val="009905E7"/>
    <w:rsid w:val="00990D90"/>
    <w:rsid w:val="00990E8A"/>
    <w:rsid w:val="00991B9C"/>
    <w:rsid w:val="009921B1"/>
    <w:rsid w:val="00992960"/>
    <w:rsid w:val="0099313E"/>
    <w:rsid w:val="009951E2"/>
    <w:rsid w:val="00995533"/>
    <w:rsid w:val="00996841"/>
    <w:rsid w:val="00996BA1"/>
    <w:rsid w:val="00997628"/>
    <w:rsid w:val="009A0A2B"/>
    <w:rsid w:val="009A21A4"/>
    <w:rsid w:val="009A379B"/>
    <w:rsid w:val="009A3E94"/>
    <w:rsid w:val="009A3FDD"/>
    <w:rsid w:val="009A49F5"/>
    <w:rsid w:val="009A4FB0"/>
    <w:rsid w:val="009A566A"/>
    <w:rsid w:val="009A647B"/>
    <w:rsid w:val="009B0D14"/>
    <w:rsid w:val="009B125B"/>
    <w:rsid w:val="009B20E6"/>
    <w:rsid w:val="009B2A5C"/>
    <w:rsid w:val="009B3A48"/>
    <w:rsid w:val="009B418D"/>
    <w:rsid w:val="009B437B"/>
    <w:rsid w:val="009B59AE"/>
    <w:rsid w:val="009B59ED"/>
    <w:rsid w:val="009B5E62"/>
    <w:rsid w:val="009C1BCF"/>
    <w:rsid w:val="009C1F24"/>
    <w:rsid w:val="009C26B5"/>
    <w:rsid w:val="009C5B26"/>
    <w:rsid w:val="009C5EB4"/>
    <w:rsid w:val="009C61EC"/>
    <w:rsid w:val="009C70F8"/>
    <w:rsid w:val="009C776D"/>
    <w:rsid w:val="009C7A3F"/>
    <w:rsid w:val="009C7D2D"/>
    <w:rsid w:val="009D0C3E"/>
    <w:rsid w:val="009D18E2"/>
    <w:rsid w:val="009D267B"/>
    <w:rsid w:val="009D2E0E"/>
    <w:rsid w:val="009D406C"/>
    <w:rsid w:val="009D48EC"/>
    <w:rsid w:val="009D4D7C"/>
    <w:rsid w:val="009D675B"/>
    <w:rsid w:val="009D7820"/>
    <w:rsid w:val="009D7A55"/>
    <w:rsid w:val="009D7CF3"/>
    <w:rsid w:val="009E0122"/>
    <w:rsid w:val="009E04B2"/>
    <w:rsid w:val="009E18D9"/>
    <w:rsid w:val="009E2EC5"/>
    <w:rsid w:val="009E4060"/>
    <w:rsid w:val="009E5489"/>
    <w:rsid w:val="009E5B46"/>
    <w:rsid w:val="009E5FDF"/>
    <w:rsid w:val="009E6937"/>
    <w:rsid w:val="009E6B0E"/>
    <w:rsid w:val="009E78E0"/>
    <w:rsid w:val="009F1809"/>
    <w:rsid w:val="009F1E7D"/>
    <w:rsid w:val="009F21D3"/>
    <w:rsid w:val="009F22DE"/>
    <w:rsid w:val="009F3BE2"/>
    <w:rsid w:val="009F444C"/>
    <w:rsid w:val="009F476C"/>
    <w:rsid w:val="009F4B09"/>
    <w:rsid w:val="009F54CC"/>
    <w:rsid w:val="009F68E9"/>
    <w:rsid w:val="009F6E30"/>
    <w:rsid w:val="009F747C"/>
    <w:rsid w:val="00A00710"/>
    <w:rsid w:val="00A008B7"/>
    <w:rsid w:val="00A01424"/>
    <w:rsid w:val="00A02085"/>
    <w:rsid w:val="00A026DA"/>
    <w:rsid w:val="00A04786"/>
    <w:rsid w:val="00A0579E"/>
    <w:rsid w:val="00A059EF"/>
    <w:rsid w:val="00A05E55"/>
    <w:rsid w:val="00A05FC8"/>
    <w:rsid w:val="00A060E7"/>
    <w:rsid w:val="00A064D3"/>
    <w:rsid w:val="00A110EE"/>
    <w:rsid w:val="00A117DB"/>
    <w:rsid w:val="00A11F92"/>
    <w:rsid w:val="00A12611"/>
    <w:rsid w:val="00A128D6"/>
    <w:rsid w:val="00A129B5"/>
    <w:rsid w:val="00A13860"/>
    <w:rsid w:val="00A13DA0"/>
    <w:rsid w:val="00A13F1B"/>
    <w:rsid w:val="00A14146"/>
    <w:rsid w:val="00A142DB"/>
    <w:rsid w:val="00A146F4"/>
    <w:rsid w:val="00A15DD9"/>
    <w:rsid w:val="00A20089"/>
    <w:rsid w:val="00A22557"/>
    <w:rsid w:val="00A22A12"/>
    <w:rsid w:val="00A22D96"/>
    <w:rsid w:val="00A2412E"/>
    <w:rsid w:val="00A24D6D"/>
    <w:rsid w:val="00A25EAE"/>
    <w:rsid w:val="00A267C5"/>
    <w:rsid w:val="00A2746C"/>
    <w:rsid w:val="00A279B3"/>
    <w:rsid w:val="00A31677"/>
    <w:rsid w:val="00A331EF"/>
    <w:rsid w:val="00A332C0"/>
    <w:rsid w:val="00A33C7B"/>
    <w:rsid w:val="00A34487"/>
    <w:rsid w:val="00A34623"/>
    <w:rsid w:val="00A35367"/>
    <w:rsid w:val="00A359E9"/>
    <w:rsid w:val="00A35E9C"/>
    <w:rsid w:val="00A37176"/>
    <w:rsid w:val="00A3759F"/>
    <w:rsid w:val="00A41958"/>
    <w:rsid w:val="00A42074"/>
    <w:rsid w:val="00A42521"/>
    <w:rsid w:val="00A42637"/>
    <w:rsid w:val="00A4449E"/>
    <w:rsid w:val="00A44FEF"/>
    <w:rsid w:val="00A46E1A"/>
    <w:rsid w:val="00A47824"/>
    <w:rsid w:val="00A47C12"/>
    <w:rsid w:val="00A47F30"/>
    <w:rsid w:val="00A50425"/>
    <w:rsid w:val="00A50866"/>
    <w:rsid w:val="00A50D29"/>
    <w:rsid w:val="00A50FBD"/>
    <w:rsid w:val="00A5153C"/>
    <w:rsid w:val="00A519F7"/>
    <w:rsid w:val="00A51DB2"/>
    <w:rsid w:val="00A52555"/>
    <w:rsid w:val="00A5392F"/>
    <w:rsid w:val="00A55003"/>
    <w:rsid w:val="00A57134"/>
    <w:rsid w:val="00A573A2"/>
    <w:rsid w:val="00A57D8E"/>
    <w:rsid w:val="00A600EB"/>
    <w:rsid w:val="00A609D2"/>
    <w:rsid w:val="00A6170C"/>
    <w:rsid w:val="00A634A5"/>
    <w:rsid w:val="00A646C4"/>
    <w:rsid w:val="00A64DB3"/>
    <w:rsid w:val="00A6517A"/>
    <w:rsid w:val="00A665C6"/>
    <w:rsid w:val="00A66870"/>
    <w:rsid w:val="00A66B03"/>
    <w:rsid w:val="00A678BC"/>
    <w:rsid w:val="00A67B58"/>
    <w:rsid w:val="00A67C13"/>
    <w:rsid w:val="00A70189"/>
    <w:rsid w:val="00A70F0C"/>
    <w:rsid w:val="00A70F66"/>
    <w:rsid w:val="00A716B6"/>
    <w:rsid w:val="00A730AD"/>
    <w:rsid w:val="00A740B7"/>
    <w:rsid w:val="00A74609"/>
    <w:rsid w:val="00A74A8C"/>
    <w:rsid w:val="00A75142"/>
    <w:rsid w:val="00A75E34"/>
    <w:rsid w:val="00A76526"/>
    <w:rsid w:val="00A76BE6"/>
    <w:rsid w:val="00A81C98"/>
    <w:rsid w:val="00A81E21"/>
    <w:rsid w:val="00A81F31"/>
    <w:rsid w:val="00A82A53"/>
    <w:rsid w:val="00A82B89"/>
    <w:rsid w:val="00A83B16"/>
    <w:rsid w:val="00A83C53"/>
    <w:rsid w:val="00A83ECA"/>
    <w:rsid w:val="00A85106"/>
    <w:rsid w:val="00A853F0"/>
    <w:rsid w:val="00A85FE7"/>
    <w:rsid w:val="00A86D82"/>
    <w:rsid w:val="00A87142"/>
    <w:rsid w:val="00A8715E"/>
    <w:rsid w:val="00A87229"/>
    <w:rsid w:val="00A87AB5"/>
    <w:rsid w:val="00A87ACE"/>
    <w:rsid w:val="00A90057"/>
    <w:rsid w:val="00A90265"/>
    <w:rsid w:val="00A93033"/>
    <w:rsid w:val="00A9307C"/>
    <w:rsid w:val="00A94573"/>
    <w:rsid w:val="00A94F92"/>
    <w:rsid w:val="00A95689"/>
    <w:rsid w:val="00A96A1B"/>
    <w:rsid w:val="00A97600"/>
    <w:rsid w:val="00A97AA0"/>
    <w:rsid w:val="00AA083F"/>
    <w:rsid w:val="00AA140B"/>
    <w:rsid w:val="00AA2064"/>
    <w:rsid w:val="00AA23D6"/>
    <w:rsid w:val="00AA2DFE"/>
    <w:rsid w:val="00AA4AE8"/>
    <w:rsid w:val="00AA4CA8"/>
    <w:rsid w:val="00AA52ED"/>
    <w:rsid w:val="00AA6CD1"/>
    <w:rsid w:val="00AA7586"/>
    <w:rsid w:val="00AB0802"/>
    <w:rsid w:val="00AB0B05"/>
    <w:rsid w:val="00AB0D5C"/>
    <w:rsid w:val="00AB1021"/>
    <w:rsid w:val="00AB14FC"/>
    <w:rsid w:val="00AB31BE"/>
    <w:rsid w:val="00AB5CFE"/>
    <w:rsid w:val="00AB6D11"/>
    <w:rsid w:val="00AB78A4"/>
    <w:rsid w:val="00AC0EE1"/>
    <w:rsid w:val="00AC1C7B"/>
    <w:rsid w:val="00AC1E67"/>
    <w:rsid w:val="00AC23E3"/>
    <w:rsid w:val="00AC244A"/>
    <w:rsid w:val="00AC3516"/>
    <w:rsid w:val="00AC3956"/>
    <w:rsid w:val="00AC3D5C"/>
    <w:rsid w:val="00AC3F74"/>
    <w:rsid w:val="00AC54B3"/>
    <w:rsid w:val="00AC55F9"/>
    <w:rsid w:val="00AC63D2"/>
    <w:rsid w:val="00AC64B5"/>
    <w:rsid w:val="00AC7D6B"/>
    <w:rsid w:val="00AD0093"/>
    <w:rsid w:val="00AD0397"/>
    <w:rsid w:val="00AD04C4"/>
    <w:rsid w:val="00AD0A8D"/>
    <w:rsid w:val="00AD14B7"/>
    <w:rsid w:val="00AD1C22"/>
    <w:rsid w:val="00AD2D73"/>
    <w:rsid w:val="00AD58FD"/>
    <w:rsid w:val="00AD5B89"/>
    <w:rsid w:val="00AD5C07"/>
    <w:rsid w:val="00AD5C98"/>
    <w:rsid w:val="00AD67BD"/>
    <w:rsid w:val="00AD6D57"/>
    <w:rsid w:val="00AD6DDD"/>
    <w:rsid w:val="00AE00A5"/>
    <w:rsid w:val="00AE0B0C"/>
    <w:rsid w:val="00AE1148"/>
    <w:rsid w:val="00AE1591"/>
    <w:rsid w:val="00AE1DC3"/>
    <w:rsid w:val="00AE2B99"/>
    <w:rsid w:val="00AE2E2C"/>
    <w:rsid w:val="00AE37E7"/>
    <w:rsid w:val="00AE4125"/>
    <w:rsid w:val="00AE4DA8"/>
    <w:rsid w:val="00AE558B"/>
    <w:rsid w:val="00AE6A90"/>
    <w:rsid w:val="00AE7C2B"/>
    <w:rsid w:val="00AE7D71"/>
    <w:rsid w:val="00AF02F5"/>
    <w:rsid w:val="00AF0C46"/>
    <w:rsid w:val="00AF0D31"/>
    <w:rsid w:val="00AF1CCE"/>
    <w:rsid w:val="00AF2463"/>
    <w:rsid w:val="00AF2860"/>
    <w:rsid w:val="00AF298F"/>
    <w:rsid w:val="00AF2E13"/>
    <w:rsid w:val="00AF4AC2"/>
    <w:rsid w:val="00AF5621"/>
    <w:rsid w:val="00AF56FE"/>
    <w:rsid w:val="00AF570D"/>
    <w:rsid w:val="00AF602B"/>
    <w:rsid w:val="00AF6653"/>
    <w:rsid w:val="00AF692C"/>
    <w:rsid w:val="00AF7031"/>
    <w:rsid w:val="00AF750A"/>
    <w:rsid w:val="00B00374"/>
    <w:rsid w:val="00B0083A"/>
    <w:rsid w:val="00B00F43"/>
    <w:rsid w:val="00B01401"/>
    <w:rsid w:val="00B02E08"/>
    <w:rsid w:val="00B03B82"/>
    <w:rsid w:val="00B03FB1"/>
    <w:rsid w:val="00B05A8A"/>
    <w:rsid w:val="00B06122"/>
    <w:rsid w:val="00B06CDA"/>
    <w:rsid w:val="00B06EF2"/>
    <w:rsid w:val="00B07AD3"/>
    <w:rsid w:val="00B07FB1"/>
    <w:rsid w:val="00B10980"/>
    <w:rsid w:val="00B10B5C"/>
    <w:rsid w:val="00B11327"/>
    <w:rsid w:val="00B117E2"/>
    <w:rsid w:val="00B11938"/>
    <w:rsid w:val="00B12A79"/>
    <w:rsid w:val="00B15030"/>
    <w:rsid w:val="00B1546A"/>
    <w:rsid w:val="00B15720"/>
    <w:rsid w:val="00B15C6F"/>
    <w:rsid w:val="00B15E7F"/>
    <w:rsid w:val="00B16A65"/>
    <w:rsid w:val="00B16FC3"/>
    <w:rsid w:val="00B1777D"/>
    <w:rsid w:val="00B202F6"/>
    <w:rsid w:val="00B20C0C"/>
    <w:rsid w:val="00B20F8B"/>
    <w:rsid w:val="00B21B79"/>
    <w:rsid w:val="00B22FF7"/>
    <w:rsid w:val="00B23578"/>
    <w:rsid w:val="00B247F0"/>
    <w:rsid w:val="00B24E7D"/>
    <w:rsid w:val="00B26513"/>
    <w:rsid w:val="00B26B6A"/>
    <w:rsid w:val="00B27FF7"/>
    <w:rsid w:val="00B303A0"/>
    <w:rsid w:val="00B305B5"/>
    <w:rsid w:val="00B30679"/>
    <w:rsid w:val="00B32551"/>
    <w:rsid w:val="00B33298"/>
    <w:rsid w:val="00B33FF8"/>
    <w:rsid w:val="00B3410E"/>
    <w:rsid w:val="00B34AF1"/>
    <w:rsid w:val="00B359D1"/>
    <w:rsid w:val="00B36A0B"/>
    <w:rsid w:val="00B36CA2"/>
    <w:rsid w:val="00B41257"/>
    <w:rsid w:val="00B41EC2"/>
    <w:rsid w:val="00B429E0"/>
    <w:rsid w:val="00B42DB0"/>
    <w:rsid w:val="00B43186"/>
    <w:rsid w:val="00B4349B"/>
    <w:rsid w:val="00B43692"/>
    <w:rsid w:val="00B44BE1"/>
    <w:rsid w:val="00B45D14"/>
    <w:rsid w:val="00B465BD"/>
    <w:rsid w:val="00B47646"/>
    <w:rsid w:val="00B510E3"/>
    <w:rsid w:val="00B51BCA"/>
    <w:rsid w:val="00B52404"/>
    <w:rsid w:val="00B530FC"/>
    <w:rsid w:val="00B53167"/>
    <w:rsid w:val="00B53CB6"/>
    <w:rsid w:val="00B547F8"/>
    <w:rsid w:val="00B54A36"/>
    <w:rsid w:val="00B57878"/>
    <w:rsid w:val="00B57A38"/>
    <w:rsid w:val="00B57C85"/>
    <w:rsid w:val="00B60509"/>
    <w:rsid w:val="00B60AEB"/>
    <w:rsid w:val="00B60CF5"/>
    <w:rsid w:val="00B62077"/>
    <w:rsid w:val="00B630AD"/>
    <w:rsid w:val="00B63863"/>
    <w:rsid w:val="00B63EC4"/>
    <w:rsid w:val="00B64396"/>
    <w:rsid w:val="00B645D6"/>
    <w:rsid w:val="00B6463A"/>
    <w:rsid w:val="00B67918"/>
    <w:rsid w:val="00B70BA9"/>
    <w:rsid w:val="00B71560"/>
    <w:rsid w:val="00B72854"/>
    <w:rsid w:val="00B731C6"/>
    <w:rsid w:val="00B73B8E"/>
    <w:rsid w:val="00B75601"/>
    <w:rsid w:val="00B75711"/>
    <w:rsid w:val="00B75FB0"/>
    <w:rsid w:val="00B772F0"/>
    <w:rsid w:val="00B77B8C"/>
    <w:rsid w:val="00B77D4B"/>
    <w:rsid w:val="00B80678"/>
    <w:rsid w:val="00B81A35"/>
    <w:rsid w:val="00B82C98"/>
    <w:rsid w:val="00B83D00"/>
    <w:rsid w:val="00B84E02"/>
    <w:rsid w:val="00B86523"/>
    <w:rsid w:val="00B90CFC"/>
    <w:rsid w:val="00B90D47"/>
    <w:rsid w:val="00B927A3"/>
    <w:rsid w:val="00B928F3"/>
    <w:rsid w:val="00B92BEC"/>
    <w:rsid w:val="00B93017"/>
    <w:rsid w:val="00B93609"/>
    <w:rsid w:val="00B94BD5"/>
    <w:rsid w:val="00B96977"/>
    <w:rsid w:val="00B96B23"/>
    <w:rsid w:val="00B976D3"/>
    <w:rsid w:val="00BA05EA"/>
    <w:rsid w:val="00BA1DB7"/>
    <w:rsid w:val="00BA470A"/>
    <w:rsid w:val="00BA5216"/>
    <w:rsid w:val="00BA6928"/>
    <w:rsid w:val="00BA7AEE"/>
    <w:rsid w:val="00BB1AA1"/>
    <w:rsid w:val="00BB2916"/>
    <w:rsid w:val="00BB3E1A"/>
    <w:rsid w:val="00BB4B9F"/>
    <w:rsid w:val="00BB6732"/>
    <w:rsid w:val="00BB7643"/>
    <w:rsid w:val="00BC167D"/>
    <w:rsid w:val="00BC1936"/>
    <w:rsid w:val="00BC19F9"/>
    <w:rsid w:val="00BC1EAE"/>
    <w:rsid w:val="00BC24C2"/>
    <w:rsid w:val="00BC25BB"/>
    <w:rsid w:val="00BC2C1F"/>
    <w:rsid w:val="00BC5349"/>
    <w:rsid w:val="00BC5C1B"/>
    <w:rsid w:val="00BC664C"/>
    <w:rsid w:val="00BC6BDC"/>
    <w:rsid w:val="00BC7226"/>
    <w:rsid w:val="00BC7DC9"/>
    <w:rsid w:val="00BD12DB"/>
    <w:rsid w:val="00BD1443"/>
    <w:rsid w:val="00BD2893"/>
    <w:rsid w:val="00BD31C2"/>
    <w:rsid w:val="00BD3FAE"/>
    <w:rsid w:val="00BD4002"/>
    <w:rsid w:val="00BD52A9"/>
    <w:rsid w:val="00BD56C7"/>
    <w:rsid w:val="00BD68D5"/>
    <w:rsid w:val="00BD6A5C"/>
    <w:rsid w:val="00BD6DEF"/>
    <w:rsid w:val="00BE068C"/>
    <w:rsid w:val="00BE29AF"/>
    <w:rsid w:val="00BE37F9"/>
    <w:rsid w:val="00BE3DBC"/>
    <w:rsid w:val="00BE4A63"/>
    <w:rsid w:val="00BE4E4B"/>
    <w:rsid w:val="00BE5356"/>
    <w:rsid w:val="00BE574A"/>
    <w:rsid w:val="00BE6C4D"/>
    <w:rsid w:val="00BF01E9"/>
    <w:rsid w:val="00BF0AB4"/>
    <w:rsid w:val="00BF17BF"/>
    <w:rsid w:val="00BF5462"/>
    <w:rsid w:val="00BF6800"/>
    <w:rsid w:val="00BF6C9D"/>
    <w:rsid w:val="00BF76D9"/>
    <w:rsid w:val="00C00365"/>
    <w:rsid w:val="00C00FA7"/>
    <w:rsid w:val="00C0147A"/>
    <w:rsid w:val="00C016BD"/>
    <w:rsid w:val="00C01A3F"/>
    <w:rsid w:val="00C02A68"/>
    <w:rsid w:val="00C0320B"/>
    <w:rsid w:val="00C03E10"/>
    <w:rsid w:val="00C0470A"/>
    <w:rsid w:val="00C05835"/>
    <w:rsid w:val="00C0598E"/>
    <w:rsid w:val="00C0758D"/>
    <w:rsid w:val="00C07DE9"/>
    <w:rsid w:val="00C10010"/>
    <w:rsid w:val="00C10867"/>
    <w:rsid w:val="00C10B6F"/>
    <w:rsid w:val="00C134BD"/>
    <w:rsid w:val="00C13C83"/>
    <w:rsid w:val="00C13F16"/>
    <w:rsid w:val="00C15AC3"/>
    <w:rsid w:val="00C16BC8"/>
    <w:rsid w:val="00C16BE9"/>
    <w:rsid w:val="00C16FDD"/>
    <w:rsid w:val="00C17D30"/>
    <w:rsid w:val="00C2002E"/>
    <w:rsid w:val="00C20388"/>
    <w:rsid w:val="00C21D47"/>
    <w:rsid w:val="00C22731"/>
    <w:rsid w:val="00C23EA7"/>
    <w:rsid w:val="00C257BE"/>
    <w:rsid w:val="00C2588F"/>
    <w:rsid w:val="00C26177"/>
    <w:rsid w:val="00C2727C"/>
    <w:rsid w:val="00C27A6B"/>
    <w:rsid w:val="00C30A4D"/>
    <w:rsid w:val="00C31048"/>
    <w:rsid w:val="00C321BB"/>
    <w:rsid w:val="00C32996"/>
    <w:rsid w:val="00C339A5"/>
    <w:rsid w:val="00C3411C"/>
    <w:rsid w:val="00C3472F"/>
    <w:rsid w:val="00C353EA"/>
    <w:rsid w:val="00C35DDF"/>
    <w:rsid w:val="00C35EEC"/>
    <w:rsid w:val="00C35FA4"/>
    <w:rsid w:val="00C40B9C"/>
    <w:rsid w:val="00C426B1"/>
    <w:rsid w:val="00C440D7"/>
    <w:rsid w:val="00C4534D"/>
    <w:rsid w:val="00C45D7E"/>
    <w:rsid w:val="00C45F50"/>
    <w:rsid w:val="00C4643C"/>
    <w:rsid w:val="00C46572"/>
    <w:rsid w:val="00C46BE3"/>
    <w:rsid w:val="00C47375"/>
    <w:rsid w:val="00C47A26"/>
    <w:rsid w:val="00C50EB9"/>
    <w:rsid w:val="00C51474"/>
    <w:rsid w:val="00C52AB0"/>
    <w:rsid w:val="00C53A3D"/>
    <w:rsid w:val="00C53EB4"/>
    <w:rsid w:val="00C5455E"/>
    <w:rsid w:val="00C54935"/>
    <w:rsid w:val="00C5496D"/>
    <w:rsid w:val="00C55691"/>
    <w:rsid w:val="00C566D9"/>
    <w:rsid w:val="00C5697A"/>
    <w:rsid w:val="00C56B85"/>
    <w:rsid w:val="00C56E7F"/>
    <w:rsid w:val="00C57149"/>
    <w:rsid w:val="00C57783"/>
    <w:rsid w:val="00C57973"/>
    <w:rsid w:val="00C60763"/>
    <w:rsid w:val="00C60CD7"/>
    <w:rsid w:val="00C60D82"/>
    <w:rsid w:val="00C611F1"/>
    <w:rsid w:val="00C6319F"/>
    <w:rsid w:val="00C63591"/>
    <w:rsid w:val="00C63AC2"/>
    <w:rsid w:val="00C64D6B"/>
    <w:rsid w:val="00C66E40"/>
    <w:rsid w:val="00C6759A"/>
    <w:rsid w:val="00C67C3C"/>
    <w:rsid w:val="00C67C44"/>
    <w:rsid w:val="00C71763"/>
    <w:rsid w:val="00C71BBD"/>
    <w:rsid w:val="00C7258D"/>
    <w:rsid w:val="00C74A48"/>
    <w:rsid w:val="00C75CFD"/>
    <w:rsid w:val="00C75F09"/>
    <w:rsid w:val="00C764F8"/>
    <w:rsid w:val="00C7714E"/>
    <w:rsid w:val="00C77F88"/>
    <w:rsid w:val="00C80B7F"/>
    <w:rsid w:val="00C81D38"/>
    <w:rsid w:val="00C81F02"/>
    <w:rsid w:val="00C82236"/>
    <w:rsid w:val="00C82DAA"/>
    <w:rsid w:val="00C831C4"/>
    <w:rsid w:val="00C839E4"/>
    <w:rsid w:val="00C8574E"/>
    <w:rsid w:val="00C8694D"/>
    <w:rsid w:val="00C86DF8"/>
    <w:rsid w:val="00C873A2"/>
    <w:rsid w:val="00C87932"/>
    <w:rsid w:val="00C90021"/>
    <w:rsid w:val="00C9037E"/>
    <w:rsid w:val="00C9142A"/>
    <w:rsid w:val="00C92E14"/>
    <w:rsid w:val="00C95982"/>
    <w:rsid w:val="00C95F79"/>
    <w:rsid w:val="00C96A72"/>
    <w:rsid w:val="00C9708A"/>
    <w:rsid w:val="00C97831"/>
    <w:rsid w:val="00CA0106"/>
    <w:rsid w:val="00CA088A"/>
    <w:rsid w:val="00CA0C70"/>
    <w:rsid w:val="00CA1AC7"/>
    <w:rsid w:val="00CA3799"/>
    <w:rsid w:val="00CA383A"/>
    <w:rsid w:val="00CA3AB9"/>
    <w:rsid w:val="00CA3C2C"/>
    <w:rsid w:val="00CA4067"/>
    <w:rsid w:val="00CA58A8"/>
    <w:rsid w:val="00CA5A9D"/>
    <w:rsid w:val="00CA604F"/>
    <w:rsid w:val="00CA6133"/>
    <w:rsid w:val="00CA61F8"/>
    <w:rsid w:val="00CA7816"/>
    <w:rsid w:val="00CB0291"/>
    <w:rsid w:val="00CB0B31"/>
    <w:rsid w:val="00CB4B18"/>
    <w:rsid w:val="00CB6C0F"/>
    <w:rsid w:val="00CC0210"/>
    <w:rsid w:val="00CC0D34"/>
    <w:rsid w:val="00CC13D1"/>
    <w:rsid w:val="00CC21A8"/>
    <w:rsid w:val="00CC2859"/>
    <w:rsid w:val="00CC339F"/>
    <w:rsid w:val="00CC3671"/>
    <w:rsid w:val="00CC3E26"/>
    <w:rsid w:val="00CC4902"/>
    <w:rsid w:val="00CC4EA2"/>
    <w:rsid w:val="00CC6048"/>
    <w:rsid w:val="00CC74D2"/>
    <w:rsid w:val="00CC78FB"/>
    <w:rsid w:val="00CC7981"/>
    <w:rsid w:val="00CD07D1"/>
    <w:rsid w:val="00CD0805"/>
    <w:rsid w:val="00CD257C"/>
    <w:rsid w:val="00CD2BEC"/>
    <w:rsid w:val="00CD39BC"/>
    <w:rsid w:val="00CD3A79"/>
    <w:rsid w:val="00CD3FF0"/>
    <w:rsid w:val="00CD403C"/>
    <w:rsid w:val="00CD7F5B"/>
    <w:rsid w:val="00CD7FF6"/>
    <w:rsid w:val="00CE09CE"/>
    <w:rsid w:val="00CE1C5A"/>
    <w:rsid w:val="00CE1E9C"/>
    <w:rsid w:val="00CE24B4"/>
    <w:rsid w:val="00CE3412"/>
    <w:rsid w:val="00CE4405"/>
    <w:rsid w:val="00CE4D83"/>
    <w:rsid w:val="00CE4FB8"/>
    <w:rsid w:val="00CE5DDB"/>
    <w:rsid w:val="00CE6367"/>
    <w:rsid w:val="00CE7D75"/>
    <w:rsid w:val="00CF06F6"/>
    <w:rsid w:val="00CF14F9"/>
    <w:rsid w:val="00CF155A"/>
    <w:rsid w:val="00CF15E9"/>
    <w:rsid w:val="00CF263B"/>
    <w:rsid w:val="00CF2DBC"/>
    <w:rsid w:val="00CF2FF9"/>
    <w:rsid w:val="00CF4B5A"/>
    <w:rsid w:val="00CF54AC"/>
    <w:rsid w:val="00CF6CB2"/>
    <w:rsid w:val="00CF6E20"/>
    <w:rsid w:val="00CF7A20"/>
    <w:rsid w:val="00CF7F24"/>
    <w:rsid w:val="00D01637"/>
    <w:rsid w:val="00D0221B"/>
    <w:rsid w:val="00D0263F"/>
    <w:rsid w:val="00D02C20"/>
    <w:rsid w:val="00D02CBA"/>
    <w:rsid w:val="00D03834"/>
    <w:rsid w:val="00D03D3C"/>
    <w:rsid w:val="00D04855"/>
    <w:rsid w:val="00D05D8D"/>
    <w:rsid w:val="00D064BA"/>
    <w:rsid w:val="00D06AAA"/>
    <w:rsid w:val="00D070E6"/>
    <w:rsid w:val="00D072D2"/>
    <w:rsid w:val="00D10176"/>
    <w:rsid w:val="00D108CB"/>
    <w:rsid w:val="00D10F98"/>
    <w:rsid w:val="00D12976"/>
    <w:rsid w:val="00D1369D"/>
    <w:rsid w:val="00D1406E"/>
    <w:rsid w:val="00D14503"/>
    <w:rsid w:val="00D14965"/>
    <w:rsid w:val="00D14BA0"/>
    <w:rsid w:val="00D15305"/>
    <w:rsid w:val="00D15563"/>
    <w:rsid w:val="00D16A67"/>
    <w:rsid w:val="00D17336"/>
    <w:rsid w:val="00D203AE"/>
    <w:rsid w:val="00D205F0"/>
    <w:rsid w:val="00D211CE"/>
    <w:rsid w:val="00D22328"/>
    <w:rsid w:val="00D2390D"/>
    <w:rsid w:val="00D24188"/>
    <w:rsid w:val="00D24692"/>
    <w:rsid w:val="00D24773"/>
    <w:rsid w:val="00D25144"/>
    <w:rsid w:val="00D25365"/>
    <w:rsid w:val="00D25BCF"/>
    <w:rsid w:val="00D27E0D"/>
    <w:rsid w:val="00D30120"/>
    <w:rsid w:val="00D30A10"/>
    <w:rsid w:val="00D30B83"/>
    <w:rsid w:val="00D316C6"/>
    <w:rsid w:val="00D31AFD"/>
    <w:rsid w:val="00D32E0F"/>
    <w:rsid w:val="00D33062"/>
    <w:rsid w:val="00D3372C"/>
    <w:rsid w:val="00D338EF"/>
    <w:rsid w:val="00D33B49"/>
    <w:rsid w:val="00D33FA6"/>
    <w:rsid w:val="00D34567"/>
    <w:rsid w:val="00D34D41"/>
    <w:rsid w:val="00D369B3"/>
    <w:rsid w:val="00D37075"/>
    <w:rsid w:val="00D37342"/>
    <w:rsid w:val="00D3752A"/>
    <w:rsid w:val="00D37781"/>
    <w:rsid w:val="00D37CE7"/>
    <w:rsid w:val="00D37FDC"/>
    <w:rsid w:val="00D42FE5"/>
    <w:rsid w:val="00D43A4A"/>
    <w:rsid w:val="00D44851"/>
    <w:rsid w:val="00D44B20"/>
    <w:rsid w:val="00D45F6F"/>
    <w:rsid w:val="00D46C3D"/>
    <w:rsid w:val="00D47442"/>
    <w:rsid w:val="00D47842"/>
    <w:rsid w:val="00D47FEB"/>
    <w:rsid w:val="00D50376"/>
    <w:rsid w:val="00D51549"/>
    <w:rsid w:val="00D51798"/>
    <w:rsid w:val="00D51F6C"/>
    <w:rsid w:val="00D52F16"/>
    <w:rsid w:val="00D53485"/>
    <w:rsid w:val="00D5653F"/>
    <w:rsid w:val="00D56F13"/>
    <w:rsid w:val="00D57D87"/>
    <w:rsid w:val="00D60854"/>
    <w:rsid w:val="00D60CAE"/>
    <w:rsid w:val="00D61513"/>
    <w:rsid w:val="00D61605"/>
    <w:rsid w:val="00D62268"/>
    <w:rsid w:val="00D62633"/>
    <w:rsid w:val="00D629C4"/>
    <w:rsid w:val="00D62C7A"/>
    <w:rsid w:val="00D62F06"/>
    <w:rsid w:val="00D63F70"/>
    <w:rsid w:val="00D6401E"/>
    <w:rsid w:val="00D64A51"/>
    <w:rsid w:val="00D64A73"/>
    <w:rsid w:val="00D65F3E"/>
    <w:rsid w:val="00D679C3"/>
    <w:rsid w:val="00D70DA1"/>
    <w:rsid w:val="00D724B3"/>
    <w:rsid w:val="00D7270D"/>
    <w:rsid w:val="00D73A38"/>
    <w:rsid w:val="00D7525B"/>
    <w:rsid w:val="00D75B5D"/>
    <w:rsid w:val="00D76184"/>
    <w:rsid w:val="00D80574"/>
    <w:rsid w:val="00D8065F"/>
    <w:rsid w:val="00D815F9"/>
    <w:rsid w:val="00D81BCC"/>
    <w:rsid w:val="00D81C3A"/>
    <w:rsid w:val="00D82328"/>
    <w:rsid w:val="00D828C3"/>
    <w:rsid w:val="00D83A9B"/>
    <w:rsid w:val="00D83E03"/>
    <w:rsid w:val="00D84107"/>
    <w:rsid w:val="00D861F0"/>
    <w:rsid w:val="00D86C99"/>
    <w:rsid w:val="00D86D51"/>
    <w:rsid w:val="00D8793D"/>
    <w:rsid w:val="00D900A9"/>
    <w:rsid w:val="00D90619"/>
    <w:rsid w:val="00D94AC8"/>
    <w:rsid w:val="00DA003D"/>
    <w:rsid w:val="00DA01D2"/>
    <w:rsid w:val="00DA07A7"/>
    <w:rsid w:val="00DA1CD8"/>
    <w:rsid w:val="00DA242E"/>
    <w:rsid w:val="00DA29E6"/>
    <w:rsid w:val="00DA2E8E"/>
    <w:rsid w:val="00DA3990"/>
    <w:rsid w:val="00DA3FD4"/>
    <w:rsid w:val="00DA6567"/>
    <w:rsid w:val="00DA6B0C"/>
    <w:rsid w:val="00DB4444"/>
    <w:rsid w:val="00DB47F6"/>
    <w:rsid w:val="00DB4D0F"/>
    <w:rsid w:val="00DB5D50"/>
    <w:rsid w:val="00DC05B6"/>
    <w:rsid w:val="00DC0AA6"/>
    <w:rsid w:val="00DC3891"/>
    <w:rsid w:val="00DC3F82"/>
    <w:rsid w:val="00DC3FF1"/>
    <w:rsid w:val="00DC4E25"/>
    <w:rsid w:val="00DC50AA"/>
    <w:rsid w:val="00DC51BE"/>
    <w:rsid w:val="00DC55DE"/>
    <w:rsid w:val="00DC5982"/>
    <w:rsid w:val="00DC63E5"/>
    <w:rsid w:val="00DC684D"/>
    <w:rsid w:val="00DC7227"/>
    <w:rsid w:val="00DC7367"/>
    <w:rsid w:val="00DD1BDB"/>
    <w:rsid w:val="00DD1E1F"/>
    <w:rsid w:val="00DD2447"/>
    <w:rsid w:val="00DD4136"/>
    <w:rsid w:val="00DD4414"/>
    <w:rsid w:val="00DD4707"/>
    <w:rsid w:val="00DD4E99"/>
    <w:rsid w:val="00DD53B9"/>
    <w:rsid w:val="00DD58C4"/>
    <w:rsid w:val="00DD747B"/>
    <w:rsid w:val="00DE0E92"/>
    <w:rsid w:val="00DE1892"/>
    <w:rsid w:val="00DE1B8D"/>
    <w:rsid w:val="00DE1E61"/>
    <w:rsid w:val="00DE2205"/>
    <w:rsid w:val="00DE251B"/>
    <w:rsid w:val="00DE3D7A"/>
    <w:rsid w:val="00DE52EB"/>
    <w:rsid w:val="00DE532B"/>
    <w:rsid w:val="00DE5704"/>
    <w:rsid w:val="00DE63C4"/>
    <w:rsid w:val="00DE7016"/>
    <w:rsid w:val="00DE7053"/>
    <w:rsid w:val="00DE7F2A"/>
    <w:rsid w:val="00DF1144"/>
    <w:rsid w:val="00DF4B45"/>
    <w:rsid w:val="00DF50CA"/>
    <w:rsid w:val="00DF6EFE"/>
    <w:rsid w:val="00DF778C"/>
    <w:rsid w:val="00E00919"/>
    <w:rsid w:val="00E00924"/>
    <w:rsid w:val="00E00CCA"/>
    <w:rsid w:val="00E012CE"/>
    <w:rsid w:val="00E017F0"/>
    <w:rsid w:val="00E01D6D"/>
    <w:rsid w:val="00E02D41"/>
    <w:rsid w:val="00E034FC"/>
    <w:rsid w:val="00E03D7E"/>
    <w:rsid w:val="00E0436B"/>
    <w:rsid w:val="00E045B8"/>
    <w:rsid w:val="00E04739"/>
    <w:rsid w:val="00E049EC"/>
    <w:rsid w:val="00E04CA4"/>
    <w:rsid w:val="00E05547"/>
    <w:rsid w:val="00E070A5"/>
    <w:rsid w:val="00E105D7"/>
    <w:rsid w:val="00E117C7"/>
    <w:rsid w:val="00E11C42"/>
    <w:rsid w:val="00E12683"/>
    <w:rsid w:val="00E1326F"/>
    <w:rsid w:val="00E13BE4"/>
    <w:rsid w:val="00E15290"/>
    <w:rsid w:val="00E1540A"/>
    <w:rsid w:val="00E15B7A"/>
    <w:rsid w:val="00E166E2"/>
    <w:rsid w:val="00E168A8"/>
    <w:rsid w:val="00E16A10"/>
    <w:rsid w:val="00E1779F"/>
    <w:rsid w:val="00E1785B"/>
    <w:rsid w:val="00E20070"/>
    <w:rsid w:val="00E20097"/>
    <w:rsid w:val="00E20B11"/>
    <w:rsid w:val="00E213C0"/>
    <w:rsid w:val="00E2159E"/>
    <w:rsid w:val="00E21DE9"/>
    <w:rsid w:val="00E21E5D"/>
    <w:rsid w:val="00E21FA1"/>
    <w:rsid w:val="00E22467"/>
    <w:rsid w:val="00E239DC"/>
    <w:rsid w:val="00E24023"/>
    <w:rsid w:val="00E249A5"/>
    <w:rsid w:val="00E26345"/>
    <w:rsid w:val="00E271EE"/>
    <w:rsid w:val="00E30454"/>
    <w:rsid w:val="00E3183C"/>
    <w:rsid w:val="00E31ADE"/>
    <w:rsid w:val="00E32B47"/>
    <w:rsid w:val="00E3315B"/>
    <w:rsid w:val="00E331D2"/>
    <w:rsid w:val="00E33EE2"/>
    <w:rsid w:val="00E348A3"/>
    <w:rsid w:val="00E35C2C"/>
    <w:rsid w:val="00E36489"/>
    <w:rsid w:val="00E36936"/>
    <w:rsid w:val="00E36965"/>
    <w:rsid w:val="00E37D29"/>
    <w:rsid w:val="00E40853"/>
    <w:rsid w:val="00E40D66"/>
    <w:rsid w:val="00E41241"/>
    <w:rsid w:val="00E42AFF"/>
    <w:rsid w:val="00E42E81"/>
    <w:rsid w:val="00E4350B"/>
    <w:rsid w:val="00E44944"/>
    <w:rsid w:val="00E449EB"/>
    <w:rsid w:val="00E449F4"/>
    <w:rsid w:val="00E44A71"/>
    <w:rsid w:val="00E455F0"/>
    <w:rsid w:val="00E4775F"/>
    <w:rsid w:val="00E50BD7"/>
    <w:rsid w:val="00E53030"/>
    <w:rsid w:val="00E53C62"/>
    <w:rsid w:val="00E5690A"/>
    <w:rsid w:val="00E57896"/>
    <w:rsid w:val="00E57D24"/>
    <w:rsid w:val="00E603A4"/>
    <w:rsid w:val="00E610D8"/>
    <w:rsid w:val="00E61DD9"/>
    <w:rsid w:val="00E626DB"/>
    <w:rsid w:val="00E62CAC"/>
    <w:rsid w:val="00E63779"/>
    <w:rsid w:val="00E63A4F"/>
    <w:rsid w:val="00E644DB"/>
    <w:rsid w:val="00E65668"/>
    <w:rsid w:val="00E65B96"/>
    <w:rsid w:val="00E66499"/>
    <w:rsid w:val="00E670E8"/>
    <w:rsid w:val="00E67DBC"/>
    <w:rsid w:val="00E67FC3"/>
    <w:rsid w:val="00E7078F"/>
    <w:rsid w:val="00E70942"/>
    <w:rsid w:val="00E71104"/>
    <w:rsid w:val="00E72488"/>
    <w:rsid w:val="00E7297C"/>
    <w:rsid w:val="00E74C0D"/>
    <w:rsid w:val="00E75003"/>
    <w:rsid w:val="00E751CC"/>
    <w:rsid w:val="00E76296"/>
    <w:rsid w:val="00E766FE"/>
    <w:rsid w:val="00E774BD"/>
    <w:rsid w:val="00E77B33"/>
    <w:rsid w:val="00E800CE"/>
    <w:rsid w:val="00E805EC"/>
    <w:rsid w:val="00E80B5A"/>
    <w:rsid w:val="00E81AE7"/>
    <w:rsid w:val="00E82753"/>
    <w:rsid w:val="00E838C7"/>
    <w:rsid w:val="00E8579D"/>
    <w:rsid w:val="00E87BE6"/>
    <w:rsid w:val="00E909FD"/>
    <w:rsid w:val="00E91A5D"/>
    <w:rsid w:val="00E91F16"/>
    <w:rsid w:val="00E92C70"/>
    <w:rsid w:val="00E9388E"/>
    <w:rsid w:val="00E942AA"/>
    <w:rsid w:val="00E94724"/>
    <w:rsid w:val="00E95AFD"/>
    <w:rsid w:val="00E9664B"/>
    <w:rsid w:val="00E96A58"/>
    <w:rsid w:val="00EA0015"/>
    <w:rsid w:val="00EA067B"/>
    <w:rsid w:val="00EA08FD"/>
    <w:rsid w:val="00EA1213"/>
    <w:rsid w:val="00EA1816"/>
    <w:rsid w:val="00EA1F7C"/>
    <w:rsid w:val="00EA3489"/>
    <w:rsid w:val="00EA3C52"/>
    <w:rsid w:val="00EA40BF"/>
    <w:rsid w:val="00EA5DB9"/>
    <w:rsid w:val="00EA65B5"/>
    <w:rsid w:val="00EA74CC"/>
    <w:rsid w:val="00EB0152"/>
    <w:rsid w:val="00EB068E"/>
    <w:rsid w:val="00EB1AF3"/>
    <w:rsid w:val="00EB2B33"/>
    <w:rsid w:val="00EB2CC8"/>
    <w:rsid w:val="00EB3397"/>
    <w:rsid w:val="00EB340E"/>
    <w:rsid w:val="00EB4A48"/>
    <w:rsid w:val="00EB506F"/>
    <w:rsid w:val="00EB5BD3"/>
    <w:rsid w:val="00EB6020"/>
    <w:rsid w:val="00EC0206"/>
    <w:rsid w:val="00EC0297"/>
    <w:rsid w:val="00EC070D"/>
    <w:rsid w:val="00EC1C99"/>
    <w:rsid w:val="00EC23C2"/>
    <w:rsid w:val="00EC24AA"/>
    <w:rsid w:val="00EC256D"/>
    <w:rsid w:val="00EC2F35"/>
    <w:rsid w:val="00EC417F"/>
    <w:rsid w:val="00EC4638"/>
    <w:rsid w:val="00EC477C"/>
    <w:rsid w:val="00EC4CDE"/>
    <w:rsid w:val="00EC666F"/>
    <w:rsid w:val="00EC7D1B"/>
    <w:rsid w:val="00ED0272"/>
    <w:rsid w:val="00ED0A93"/>
    <w:rsid w:val="00ED0D52"/>
    <w:rsid w:val="00ED1913"/>
    <w:rsid w:val="00ED2270"/>
    <w:rsid w:val="00ED2D72"/>
    <w:rsid w:val="00ED35F1"/>
    <w:rsid w:val="00ED3CE7"/>
    <w:rsid w:val="00ED41C9"/>
    <w:rsid w:val="00ED462B"/>
    <w:rsid w:val="00ED5D81"/>
    <w:rsid w:val="00ED6106"/>
    <w:rsid w:val="00ED65EC"/>
    <w:rsid w:val="00ED69EB"/>
    <w:rsid w:val="00ED6C78"/>
    <w:rsid w:val="00ED6D1C"/>
    <w:rsid w:val="00ED774E"/>
    <w:rsid w:val="00EE1353"/>
    <w:rsid w:val="00EE1D96"/>
    <w:rsid w:val="00EE2F4B"/>
    <w:rsid w:val="00EE2FCF"/>
    <w:rsid w:val="00EE45E3"/>
    <w:rsid w:val="00EE4EDF"/>
    <w:rsid w:val="00EE72C0"/>
    <w:rsid w:val="00EE7F47"/>
    <w:rsid w:val="00EF02E6"/>
    <w:rsid w:val="00EF073A"/>
    <w:rsid w:val="00EF2D74"/>
    <w:rsid w:val="00EF2E50"/>
    <w:rsid w:val="00EF3232"/>
    <w:rsid w:val="00EF3DCB"/>
    <w:rsid w:val="00EF4FFD"/>
    <w:rsid w:val="00EF78E6"/>
    <w:rsid w:val="00F0109E"/>
    <w:rsid w:val="00F01242"/>
    <w:rsid w:val="00F01491"/>
    <w:rsid w:val="00F01530"/>
    <w:rsid w:val="00F02016"/>
    <w:rsid w:val="00F0213B"/>
    <w:rsid w:val="00F024E2"/>
    <w:rsid w:val="00F027E7"/>
    <w:rsid w:val="00F03025"/>
    <w:rsid w:val="00F03362"/>
    <w:rsid w:val="00F036A2"/>
    <w:rsid w:val="00F04338"/>
    <w:rsid w:val="00F059E5"/>
    <w:rsid w:val="00F061AB"/>
    <w:rsid w:val="00F06647"/>
    <w:rsid w:val="00F07AB6"/>
    <w:rsid w:val="00F07F8B"/>
    <w:rsid w:val="00F10BA0"/>
    <w:rsid w:val="00F10BDF"/>
    <w:rsid w:val="00F10CF8"/>
    <w:rsid w:val="00F1173C"/>
    <w:rsid w:val="00F11E74"/>
    <w:rsid w:val="00F13BBB"/>
    <w:rsid w:val="00F14048"/>
    <w:rsid w:val="00F15056"/>
    <w:rsid w:val="00F154C8"/>
    <w:rsid w:val="00F158E4"/>
    <w:rsid w:val="00F159F4"/>
    <w:rsid w:val="00F162FE"/>
    <w:rsid w:val="00F1796D"/>
    <w:rsid w:val="00F17E80"/>
    <w:rsid w:val="00F20589"/>
    <w:rsid w:val="00F20B9C"/>
    <w:rsid w:val="00F20BD6"/>
    <w:rsid w:val="00F21157"/>
    <w:rsid w:val="00F21665"/>
    <w:rsid w:val="00F22CED"/>
    <w:rsid w:val="00F22E01"/>
    <w:rsid w:val="00F22EEA"/>
    <w:rsid w:val="00F23554"/>
    <w:rsid w:val="00F25060"/>
    <w:rsid w:val="00F26251"/>
    <w:rsid w:val="00F265EF"/>
    <w:rsid w:val="00F26DC6"/>
    <w:rsid w:val="00F26F97"/>
    <w:rsid w:val="00F276BB"/>
    <w:rsid w:val="00F2772C"/>
    <w:rsid w:val="00F302E3"/>
    <w:rsid w:val="00F314FC"/>
    <w:rsid w:val="00F31653"/>
    <w:rsid w:val="00F326F3"/>
    <w:rsid w:val="00F330C2"/>
    <w:rsid w:val="00F34393"/>
    <w:rsid w:val="00F34471"/>
    <w:rsid w:val="00F34A87"/>
    <w:rsid w:val="00F36C96"/>
    <w:rsid w:val="00F37AEA"/>
    <w:rsid w:val="00F37ED7"/>
    <w:rsid w:val="00F4021E"/>
    <w:rsid w:val="00F406B6"/>
    <w:rsid w:val="00F407E1"/>
    <w:rsid w:val="00F417A4"/>
    <w:rsid w:val="00F42FBF"/>
    <w:rsid w:val="00F44629"/>
    <w:rsid w:val="00F44B29"/>
    <w:rsid w:val="00F44C64"/>
    <w:rsid w:val="00F45D74"/>
    <w:rsid w:val="00F464A2"/>
    <w:rsid w:val="00F46C14"/>
    <w:rsid w:val="00F46D8F"/>
    <w:rsid w:val="00F5005F"/>
    <w:rsid w:val="00F51389"/>
    <w:rsid w:val="00F518D3"/>
    <w:rsid w:val="00F52054"/>
    <w:rsid w:val="00F521AF"/>
    <w:rsid w:val="00F525E2"/>
    <w:rsid w:val="00F529D7"/>
    <w:rsid w:val="00F53388"/>
    <w:rsid w:val="00F53BDA"/>
    <w:rsid w:val="00F53FBB"/>
    <w:rsid w:val="00F5436F"/>
    <w:rsid w:val="00F55C9B"/>
    <w:rsid w:val="00F5601F"/>
    <w:rsid w:val="00F5641D"/>
    <w:rsid w:val="00F57355"/>
    <w:rsid w:val="00F57564"/>
    <w:rsid w:val="00F57A9A"/>
    <w:rsid w:val="00F57D42"/>
    <w:rsid w:val="00F61194"/>
    <w:rsid w:val="00F615CE"/>
    <w:rsid w:val="00F61C0B"/>
    <w:rsid w:val="00F61EB8"/>
    <w:rsid w:val="00F62288"/>
    <w:rsid w:val="00F62613"/>
    <w:rsid w:val="00F642C6"/>
    <w:rsid w:val="00F652B8"/>
    <w:rsid w:val="00F666BC"/>
    <w:rsid w:val="00F67A4E"/>
    <w:rsid w:val="00F67B0B"/>
    <w:rsid w:val="00F71D23"/>
    <w:rsid w:val="00F725EF"/>
    <w:rsid w:val="00F738B0"/>
    <w:rsid w:val="00F73F01"/>
    <w:rsid w:val="00F74E94"/>
    <w:rsid w:val="00F750F9"/>
    <w:rsid w:val="00F75CE5"/>
    <w:rsid w:val="00F7614E"/>
    <w:rsid w:val="00F766DC"/>
    <w:rsid w:val="00F77745"/>
    <w:rsid w:val="00F77E2E"/>
    <w:rsid w:val="00F81149"/>
    <w:rsid w:val="00F82A6C"/>
    <w:rsid w:val="00F82BB7"/>
    <w:rsid w:val="00F832E4"/>
    <w:rsid w:val="00F8381A"/>
    <w:rsid w:val="00F84C36"/>
    <w:rsid w:val="00F85434"/>
    <w:rsid w:val="00F870B4"/>
    <w:rsid w:val="00F87C5C"/>
    <w:rsid w:val="00F87FCE"/>
    <w:rsid w:val="00F9017E"/>
    <w:rsid w:val="00F9051F"/>
    <w:rsid w:val="00F91C1E"/>
    <w:rsid w:val="00F93071"/>
    <w:rsid w:val="00F937B9"/>
    <w:rsid w:val="00F95517"/>
    <w:rsid w:val="00F96638"/>
    <w:rsid w:val="00F972C7"/>
    <w:rsid w:val="00F9772A"/>
    <w:rsid w:val="00F97DF7"/>
    <w:rsid w:val="00FA0709"/>
    <w:rsid w:val="00FA191C"/>
    <w:rsid w:val="00FA2B72"/>
    <w:rsid w:val="00FA367A"/>
    <w:rsid w:val="00FA5036"/>
    <w:rsid w:val="00FA6035"/>
    <w:rsid w:val="00FA60F6"/>
    <w:rsid w:val="00FA61D8"/>
    <w:rsid w:val="00FA66C0"/>
    <w:rsid w:val="00FA7D7D"/>
    <w:rsid w:val="00FB20BB"/>
    <w:rsid w:val="00FB284D"/>
    <w:rsid w:val="00FB2C95"/>
    <w:rsid w:val="00FB4AA7"/>
    <w:rsid w:val="00FB6607"/>
    <w:rsid w:val="00FB7AC8"/>
    <w:rsid w:val="00FC311D"/>
    <w:rsid w:val="00FC4593"/>
    <w:rsid w:val="00FC48E8"/>
    <w:rsid w:val="00FC54CA"/>
    <w:rsid w:val="00FC54EC"/>
    <w:rsid w:val="00FC6F85"/>
    <w:rsid w:val="00FC73C5"/>
    <w:rsid w:val="00FC77BD"/>
    <w:rsid w:val="00FC7E1F"/>
    <w:rsid w:val="00FD1431"/>
    <w:rsid w:val="00FD217F"/>
    <w:rsid w:val="00FD2DAC"/>
    <w:rsid w:val="00FD2E85"/>
    <w:rsid w:val="00FD320C"/>
    <w:rsid w:val="00FD3B94"/>
    <w:rsid w:val="00FD3F94"/>
    <w:rsid w:val="00FD3FA4"/>
    <w:rsid w:val="00FD4330"/>
    <w:rsid w:val="00FD550B"/>
    <w:rsid w:val="00FD5C0B"/>
    <w:rsid w:val="00FD7479"/>
    <w:rsid w:val="00FD7F90"/>
    <w:rsid w:val="00FE041F"/>
    <w:rsid w:val="00FE0B96"/>
    <w:rsid w:val="00FE2AC6"/>
    <w:rsid w:val="00FE33D7"/>
    <w:rsid w:val="00FE4DC7"/>
    <w:rsid w:val="00FE575D"/>
    <w:rsid w:val="00FE5B27"/>
    <w:rsid w:val="00FE5B5C"/>
    <w:rsid w:val="00FE5C96"/>
    <w:rsid w:val="00FE5FEA"/>
    <w:rsid w:val="00FE625F"/>
    <w:rsid w:val="00FE67FC"/>
    <w:rsid w:val="00FE7679"/>
    <w:rsid w:val="00FF0479"/>
    <w:rsid w:val="00FF0A60"/>
    <w:rsid w:val="00FF2DA9"/>
    <w:rsid w:val="00FF3640"/>
    <w:rsid w:val="00FF39C5"/>
    <w:rsid w:val="00FF41FD"/>
    <w:rsid w:val="00FF4EEB"/>
    <w:rsid w:val="00FF59B0"/>
    <w:rsid w:val="00FF5A15"/>
    <w:rsid w:val="00FF5E72"/>
    <w:rsid w:val="00FF60F1"/>
    <w:rsid w:val="00FF7C25"/>
    <w:rsid w:val="016B5F0B"/>
    <w:rsid w:val="01CF4C6E"/>
    <w:rsid w:val="03A89E8C"/>
    <w:rsid w:val="0444EF63"/>
    <w:rsid w:val="053D5223"/>
    <w:rsid w:val="057CF475"/>
    <w:rsid w:val="061F09C0"/>
    <w:rsid w:val="06A085BD"/>
    <w:rsid w:val="07C32CCD"/>
    <w:rsid w:val="07E80502"/>
    <w:rsid w:val="07F6F542"/>
    <w:rsid w:val="080BBE43"/>
    <w:rsid w:val="083A35EB"/>
    <w:rsid w:val="087F2E4D"/>
    <w:rsid w:val="08CE8FEE"/>
    <w:rsid w:val="0948A600"/>
    <w:rsid w:val="099665A4"/>
    <w:rsid w:val="0A11831D"/>
    <w:rsid w:val="0A4E1D15"/>
    <w:rsid w:val="0B289E51"/>
    <w:rsid w:val="0BDBB056"/>
    <w:rsid w:val="0CE0EC2D"/>
    <w:rsid w:val="0D91084F"/>
    <w:rsid w:val="0DBD0AA1"/>
    <w:rsid w:val="0E01F060"/>
    <w:rsid w:val="0E31B86B"/>
    <w:rsid w:val="0E9E5431"/>
    <w:rsid w:val="0EF6614F"/>
    <w:rsid w:val="0FD27674"/>
    <w:rsid w:val="1067CE90"/>
    <w:rsid w:val="108A5364"/>
    <w:rsid w:val="10B618D5"/>
    <w:rsid w:val="12695C51"/>
    <w:rsid w:val="12A7E50A"/>
    <w:rsid w:val="13A9AA87"/>
    <w:rsid w:val="143C69BB"/>
    <w:rsid w:val="14D8313A"/>
    <w:rsid w:val="14ED98EE"/>
    <w:rsid w:val="1549727A"/>
    <w:rsid w:val="168A908A"/>
    <w:rsid w:val="179B0A7B"/>
    <w:rsid w:val="17D1AD2A"/>
    <w:rsid w:val="1813C3B6"/>
    <w:rsid w:val="19112D5D"/>
    <w:rsid w:val="191271A6"/>
    <w:rsid w:val="191E26A7"/>
    <w:rsid w:val="1961E21F"/>
    <w:rsid w:val="1AA13D59"/>
    <w:rsid w:val="1D7D945E"/>
    <w:rsid w:val="1F9BE15A"/>
    <w:rsid w:val="2075D2CE"/>
    <w:rsid w:val="207B7038"/>
    <w:rsid w:val="20900C02"/>
    <w:rsid w:val="20A48AC1"/>
    <w:rsid w:val="2131B1FF"/>
    <w:rsid w:val="216E6996"/>
    <w:rsid w:val="21E2E894"/>
    <w:rsid w:val="22A19DE1"/>
    <w:rsid w:val="236A097B"/>
    <w:rsid w:val="24F42ACF"/>
    <w:rsid w:val="25DC266E"/>
    <w:rsid w:val="27622FB1"/>
    <w:rsid w:val="27A2C44C"/>
    <w:rsid w:val="27EBF1A3"/>
    <w:rsid w:val="28827ACD"/>
    <w:rsid w:val="2922A456"/>
    <w:rsid w:val="29C9C51C"/>
    <w:rsid w:val="2A1BB26B"/>
    <w:rsid w:val="2B4E44BF"/>
    <w:rsid w:val="2C303DAF"/>
    <w:rsid w:val="2C513BDC"/>
    <w:rsid w:val="2E18DA10"/>
    <w:rsid w:val="2E535FA0"/>
    <w:rsid w:val="2EBE4BAA"/>
    <w:rsid w:val="2EBFFF73"/>
    <w:rsid w:val="2EC73B42"/>
    <w:rsid w:val="2FAC5E28"/>
    <w:rsid w:val="2FDED897"/>
    <w:rsid w:val="2FED8BFB"/>
    <w:rsid w:val="300D83C0"/>
    <w:rsid w:val="30B58EB4"/>
    <w:rsid w:val="3111004D"/>
    <w:rsid w:val="3119D96B"/>
    <w:rsid w:val="31C526AF"/>
    <w:rsid w:val="323E625C"/>
    <w:rsid w:val="32DEA0CB"/>
    <w:rsid w:val="33D268D7"/>
    <w:rsid w:val="348EF14F"/>
    <w:rsid w:val="35870018"/>
    <w:rsid w:val="3605215E"/>
    <w:rsid w:val="37701E24"/>
    <w:rsid w:val="379DF598"/>
    <w:rsid w:val="37C4ECF1"/>
    <w:rsid w:val="37E9C9A6"/>
    <w:rsid w:val="37F66C8D"/>
    <w:rsid w:val="38DFD41E"/>
    <w:rsid w:val="3953CBA9"/>
    <w:rsid w:val="398E2307"/>
    <w:rsid w:val="3AF7A0C9"/>
    <w:rsid w:val="3C342744"/>
    <w:rsid w:val="3DBE0D05"/>
    <w:rsid w:val="3E1172AF"/>
    <w:rsid w:val="3E16A246"/>
    <w:rsid w:val="3F225219"/>
    <w:rsid w:val="3FBDA233"/>
    <w:rsid w:val="3FC6F93F"/>
    <w:rsid w:val="3FD68EBE"/>
    <w:rsid w:val="41830745"/>
    <w:rsid w:val="41EBBF8D"/>
    <w:rsid w:val="4234FE5B"/>
    <w:rsid w:val="4375B777"/>
    <w:rsid w:val="43D25FE5"/>
    <w:rsid w:val="43D8DBE6"/>
    <w:rsid w:val="446B4A8D"/>
    <w:rsid w:val="45835AE1"/>
    <w:rsid w:val="46B5421B"/>
    <w:rsid w:val="473BC9E4"/>
    <w:rsid w:val="475A9FC1"/>
    <w:rsid w:val="47FBD067"/>
    <w:rsid w:val="48233090"/>
    <w:rsid w:val="4841671E"/>
    <w:rsid w:val="493CB5A1"/>
    <w:rsid w:val="497DB6D4"/>
    <w:rsid w:val="49CDAF18"/>
    <w:rsid w:val="4A6A34AF"/>
    <w:rsid w:val="4AF252E2"/>
    <w:rsid w:val="4BEA7947"/>
    <w:rsid w:val="4BEC1489"/>
    <w:rsid w:val="4BF00376"/>
    <w:rsid w:val="4C698621"/>
    <w:rsid w:val="4D7A78C3"/>
    <w:rsid w:val="4D811E2A"/>
    <w:rsid w:val="4DB0A041"/>
    <w:rsid w:val="4E4977DD"/>
    <w:rsid w:val="4E5D90B3"/>
    <w:rsid w:val="4F21C8B8"/>
    <w:rsid w:val="4F9F51F2"/>
    <w:rsid w:val="503CB6A5"/>
    <w:rsid w:val="5154EEEE"/>
    <w:rsid w:val="51EE6D00"/>
    <w:rsid w:val="520E07A7"/>
    <w:rsid w:val="5218484B"/>
    <w:rsid w:val="52C50D55"/>
    <w:rsid w:val="52D4CD09"/>
    <w:rsid w:val="52F7237F"/>
    <w:rsid w:val="53BF26D6"/>
    <w:rsid w:val="545481FD"/>
    <w:rsid w:val="55081E05"/>
    <w:rsid w:val="552B07D9"/>
    <w:rsid w:val="56283EF3"/>
    <w:rsid w:val="5730A63B"/>
    <w:rsid w:val="574FE58A"/>
    <w:rsid w:val="5785DCD4"/>
    <w:rsid w:val="588F744E"/>
    <w:rsid w:val="58E6E4C3"/>
    <w:rsid w:val="58F1D2A4"/>
    <w:rsid w:val="5934520E"/>
    <w:rsid w:val="599FAC20"/>
    <w:rsid w:val="5A859DE5"/>
    <w:rsid w:val="5ADE0563"/>
    <w:rsid w:val="5C2C9C48"/>
    <w:rsid w:val="5D003675"/>
    <w:rsid w:val="5DBEB3EB"/>
    <w:rsid w:val="5E9C0ED5"/>
    <w:rsid w:val="5EB0C9EA"/>
    <w:rsid w:val="5EC08CB9"/>
    <w:rsid w:val="5F4711D3"/>
    <w:rsid w:val="609F1845"/>
    <w:rsid w:val="6161B24F"/>
    <w:rsid w:val="61636F31"/>
    <w:rsid w:val="61965A61"/>
    <w:rsid w:val="6211A0EF"/>
    <w:rsid w:val="632159E5"/>
    <w:rsid w:val="644A26AF"/>
    <w:rsid w:val="660697AC"/>
    <w:rsid w:val="66BB554B"/>
    <w:rsid w:val="66DEF72D"/>
    <w:rsid w:val="66E993A6"/>
    <w:rsid w:val="675E6D48"/>
    <w:rsid w:val="699AC20A"/>
    <w:rsid w:val="69D99019"/>
    <w:rsid w:val="6AA5BBFE"/>
    <w:rsid w:val="6AA6B5CE"/>
    <w:rsid w:val="6AB273F9"/>
    <w:rsid w:val="6BD75FDA"/>
    <w:rsid w:val="6C38DBBD"/>
    <w:rsid w:val="6C5B468E"/>
    <w:rsid w:val="6C67F99E"/>
    <w:rsid w:val="6CD1422F"/>
    <w:rsid w:val="6D0CAA3E"/>
    <w:rsid w:val="6FA4D33B"/>
    <w:rsid w:val="70B339B7"/>
    <w:rsid w:val="710DBB00"/>
    <w:rsid w:val="71A62A1D"/>
    <w:rsid w:val="734A3AB3"/>
    <w:rsid w:val="73B91DF8"/>
    <w:rsid w:val="73DD3154"/>
    <w:rsid w:val="7421A9A5"/>
    <w:rsid w:val="74AB2E24"/>
    <w:rsid w:val="752270B2"/>
    <w:rsid w:val="760C69A9"/>
    <w:rsid w:val="767EBFFE"/>
    <w:rsid w:val="7763BFCD"/>
    <w:rsid w:val="777CAAC4"/>
    <w:rsid w:val="77BCB616"/>
    <w:rsid w:val="77F0A8F4"/>
    <w:rsid w:val="796782C3"/>
    <w:rsid w:val="7A28CDBB"/>
    <w:rsid w:val="7B50CC5C"/>
    <w:rsid w:val="7C441CF9"/>
    <w:rsid w:val="7C5F0252"/>
    <w:rsid w:val="7CF592A1"/>
    <w:rsid w:val="7D840681"/>
    <w:rsid w:val="7E1E2AF6"/>
    <w:rsid w:val="7EBF918B"/>
    <w:rsid w:val="7FFDE2F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14BCE72"/>
  <w15:chartTrackingRefBased/>
  <w15:docId w15:val="{35C81F96-553D-4F97-B44D-B6737F36191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9" w:qFormat="1"/>
    <w:lsdException w:name="heading 5" w:uiPriority="9" w:qFormat="1"/>
    <w:lsdException w:name="heading 6" w:uiPriority="9" w:qFormat="1"/>
    <w:lsdException w:name="heading 7" w:uiPriority="0" w:qFormat="1"/>
    <w:lsdException w:name="heading 8" w:uiPriority="0"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3"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iPriority="13" w:unhideWhenUsed="1"/>
    <w:lsdException w:name="List Bullet 5" w:semiHidden="1" w:uiPriority="13"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41958"/>
    <w:pPr>
      <w:autoSpaceDE w:val="0"/>
      <w:autoSpaceDN w:val="0"/>
    </w:pPr>
    <w:rPr>
      <w:sz w:val="24"/>
      <w:szCs w:val="24"/>
      <w:lang w:val="en-GB"/>
    </w:rPr>
  </w:style>
  <w:style w:type="paragraph" w:styleId="Heading1">
    <w:name w:val="heading 1"/>
    <w:basedOn w:val="Normal"/>
    <w:next w:val="Normal"/>
    <w:link w:val="Heading1Char"/>
    <w:qFormat/>
    <w:rsid w:val="006D0B03"/>
    <w:pPr>
      <w:outlineLvl w:val="0"/>
    </w:pPr>
    <w:rPr>
      <w:b/>
    </w:rPr>
  </w:style>
  <w:style w:type="paragraph" w:styleId="Heading2">
    <w:name w:val="heading 2"/>
    <w:basedOn w:val="Normal"/>
    <w:next w:val="Normal"/>
    <w:qFormat/>
    <w:pPr>
      <w:keepNext/>
      <w:ind w:left="720"/>
      <w:outlineLvl w:val="1"/>
    </w:pPr>
    <w:rPr>
      <w:rFonts w:ascii="Century Gothic" w:hAnsi="Century Gothic"/>
      <w:u w:val="single"/>
    </w:rPr>
  </w:style>
  <w:style w:type="paragraph" w:styleId="Heading3">
    <w:name w:val="heading 3"/>
    <w:basedOn w:val="Normal"/>
    <w:next w:val="Normal"/>
    <w:link w:val="Heading3Char"/>
    <w:qFormat/>
    <w:pPr>
      <w:keepNext/>
      <w:outlineLvl w:val="2"/>
    </w:pPr>
    <w:rPr>
      <w:rFonts w:ascii="Century Gothic" w:hAnsi="Century Gothic"/>
      <w:b/>
      <w:bCs/>
      <w:lang w:val="x-none"/>
    </w:rPr>
  </w:style>
  <w:style w:type="paragraph" w:styleId="Heading4">
    <w:name w:val="heading 4"/>
    <w:basedOn w:val="Normal"/>
    <w:next w:val="Normal"/>
    <w:qFormat/>
    <w:pPr>
      <w:keepNext/>
      <w:outlineLvl w:val="3"/>
    </w:pPr>
    <w:rPr>
      <w:b/>
      <w:bCs/>
      <w:sz w:val="20"/>
      <w:szCs w:val="20"/>
    </w:rPr>
  </w:style>
  <w:style w:type="paragraph" w:styleId="Heading5">
    <w:name w:val="heading 5"/>
    <w:basedOn w:val="Normal"/>
    <w:next w:val="Normal"/>
    <w:qFormat/>
    <w:pPr>
      <w:keepNext/>
      <w:outlineLvl w:val="4"/>
    </w:pPr>
    <w:rPr>
      <w:rFonts w:ascii="Century Gothic" w:hAnsi="Century Gothic"/>
      <w:i/>
      <w:iCs/>
    </w:rPr>
  </w:style>
  <w:style w:type="paragraph" w:styleId="Heading6">
    <w:name w:val="heading 6"/>
    <w:basedOn w:val="Normal"/>
    <w:next w:val="Normal"/>
    <w:qFormat/>
    <w:pPr>
      <w:keepNext/>
      <w:outlineLvl w:val="5"/>
    </w:pPr>
    <w:rPr>
      <w:rFonts w:ascii="Century Gothic" w:hAnsi="Century Gothic"/>
      <w:b/>
      <w:bCs/>
      <w:sz w:val="22"/>
      <w:szCs w:val="22"/>
    </w:rPr>
  </w:style>
  <w:style w:type="paragraph" w:styleId="Heading7">
    <w:name w:val="heading 7"/>
    <w:basedOn w:val="Normal"/>
    <w:next w:val="Normal"/>
    <w:qFormat/>
    <w:pPr>
      <w:keepNext/>
      <w:jc w:val="center"/>
      <w:outlineLvl w:val="6"/>
    </w:pPr>
    <w:rPr>
      <w:b/>
      <w:bCs/>
      <w:sz w:val="28"/>
      <w:szCs w:val="28"/>
    </w:rPr>
  </w:style>
  <w:style w:type="paragraph" w:styleId="Heading8">
    <w:name w:val="heading 8"/>
    <w:basedOn w:val="Normal"/>
    <w:next w:val="Normal"/>
    <w:link w:val="Heading8Char"/>
    <w:qFormat/>
    <w:pPr>
      <w:keepNext/>
      <w:numPr>
        <w:numId w:val="1"/>
      </w:numPr>
      <w:outlineLvl w:val="7"/>
    </w:pPr>
    <w:rPr>
      <w:b/>
      <w:bCs/>
      <w:sz w:val="22"/>
      <w:szCs w:val="22"/>
      <w:lang w:val="x-none" w:eastAsia="x-none"/>
    </w:rPr>
  </w:style>
  <w:style w:type="paragraph" w:styleId="Heading9">
    <w:name w:val="heading 9"/>
    <w:basedOn w:val="Normal"/>
    <w:next w:val="Normal"/>
    <w:qFormat/>
    <w:pPr>
      <w:keepNext/>
      <w:outlineLvl w:val="8"/>
    </w:pPr>
    <w:rPr>
      <w:b/>
      <w:i/>
      <w:sz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rPr>
      <w:sz w:val="20"/>
      <w:szCs w:val="20"/>
    </w:rPr>
  </w:style>
  <w:style w:type="paragraph" w:styleId="BodyTextIndent">
    <w:name w:val="Body Text Indent"/>
    <w:basedOn w:val="Normal"/>
    <w:pPr>
      <w:jc w:val="both"/>
    </w:pPr>
    <w:rPr>
      <w:sz w:val="22"/>
      <w:szCs w:val="22"/>
    </w:rPr>
  </w:style>
  <w:style w:type="paragraph" w:styleId="Header">
    <w:name w:val="header"/>
    <w:basedOn w:val="Normal"/>
    <w:link w:val="HeaderChar"/>
    <w:pPr>
      <w:tabs>
        <w:tab w:val="center" w:pos="4320"/>
        <w:tab w:val="right" w:pos="8640"/>
      </w:tabs>
    </w:pPr>
  </w:style>
  <w:style w:type="paragraph" w:styleId="Footer">
    <w:name w:val="footer"/>
    <w:basedOn w:val="Normal"/>
    <w:link w:val="FooterChar"/>
    <w:uiPriority w:val="99"/>
    <w:pPr>
      <w:tabs>
        <w:tab w:val="center" w:pos="4320"/>
        <w:tab w:val="right" w:pos="8640"/>
      </w:tabs>
    </w:pPr>
    <w:rPr>
      <w:lang w:val="x-none"/>
    </w:rPr>
  </w:style>
  <w:style w:type="character" w:styleId="PageNumber">
    <w:name w:val="page number"/>
    <w:basedOn w:val="DefaultParagraphFont"/>
  </w:style>
  <w:style w:type="paragraph" w:styleId="Title">
    <w:name w:val="Title"/>
    <w:basedOn w:val="Normal"/>
    <w:link w:val="TitleChar"/>
    <w:uiPriority w:val="10"/>
    <w:qFormat/>
    <w:pPr>
      <w:jc w:val="center"/>
    </w:pPr>
    <w:rPr>
      <w:b/>
      <w:bCs/>
      <w:sz w:val="28"/>
      <w:szCs w:val="28"/>
    </w:rPr>
  </w:style>
  <w:style w:type="paragraph" w:styleId="BodyText3">
    <w:name w:val="Body Text 3"/>
    <w:basedOn w:val="Normal"/>
    <w:rPr>
      <w:rFonts w:ascii="Century Gothic" w:hAnsi="Century Gothic"/>
      <w:sz w:val="22"/>
      <w:szCs w:val="22"/>
    </w:rPr>
  </w:style>
  <w:style w:type="paragraph" w:styleId="BodyText2">
    <w:name w:val="Body Text 2"/>
    <w:basedOn w:val="Normal"/>
    <w:pPr>
      <w:numPr>
        <w:ilvl w:val="12"/>
      </w:numPr>
      <w:jc w:val="center"/>
    </w:pPr>
    <w:rPr>
      <w:sz w:val="22"/>
    </w:rPr>
  </w:style>
  <w:style w:type="paragraph" w:styleId="BodyTextIndent2">
    <w:name w:val="Body Text Indent 2"/>
    <w:basedOn w:val="Normal"/>
    <w:pPr>
      <w:ind w:left="720"/>
      <w:jc w:val="both"/>
    </w:pPr>
  </w:style>
  <w:style w:type="paragraph" w:styleId="BodyTextIndent3">
    <w:name w:val="Body Text Indent 3"/>
    <w:basedOn w:val="Normal"/>
    <w:pPr>
      <w:ind w:left="720"/>
      <w:jc w:val="both"/>
    </w:pPr>
    <w:rPr>
      <w:sz w:val="22"/>
    </w:rPr>
  </w:style>
  <w:style w:type="paragraph" w:styleId="BlockText">
    <w:name w:val="Block Text"/>
    <w:basedOn w:val="Normal"/>
    <w:pPr>
      <w:numPr>
        <w:ilvl w:val="12"/>
      </w:numPr>
      <w:ind w:left="-159" w:right="-18"/>
      <w:jc w:val="right"/>
    </w:pPr>
    <w:rPr>
      <w:sz w:val="20"/>
    </w:rPr>
  </w:style>
  <w:style w:type="paragraph" w:styleId="CommentText">
    <w:name w:val="annotation text"/>
    <w:basedOn w:val="Normal"/>
    <w:link w:val="CommentTextChar"/>
    <w:pPr>
      <w:autoSpaceDE/>
      <w:autoSpaceDN/>
    </w:pPr>
    <w:rPr>
      <w:sz w:val="20"/>
      <w:szCs w:val="20"/>
    </w:rPr>
  </w:style>
  <w:style w:type="paragraph" w:styleId="BalloonText">
    <w:name w:val="Balloon Text"/>
    <w:basedOn w:val="Normal"/>
    <w:semiHidden/>
    <w:rsid w:val="00D10176"/>
    <w:rPr>
      <w:rFonts w:ascii="Tahoma" w:hAnsi="Tahoma" w:cs="Tahoma"/>
      <w:sz w:val="16"/>
      <w:szCs w:val="16"/>
    </w:rPr>
  </w:style>
  <w:style w:type="table" w:styleId="TableGrid">
    <w:name w:val="Table Grid"/>
    <w:basedOn w:val="TableNormal"/>
    <w:rsid w:val="00F53BDA"/>
    <w:pPr>
      <w:autoSpaceDE w:val="0"/>
      <w:autoSpaceDN w:val="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Citation List,List Paragraph (numbered (a)),references,List Paragraph1"/>
    <w:basedOn w:val="Normal"/>
    <w:link w:val="ListParagraphChar"/>
    <w:uiPriority w:val="34"/>
    <w:qFormat/>
    <w:rsid w:val="002F3D27"/>
    <w:pPr>
      <w:ind w:left="720"/>
    </w:pPr>
  </w:style>
  <w:style w:type="character" w:customStyle="1" w:styleId="FooterChar">
    <w:name w:val="Footer Char"/>
    <w:link w:val="Footer"/>
    <w:uiPriority w:val="99"/>
    <w:rsid w:val="00035D7D"/>
    <w:rPr>
      <w:sz w:val="24"/>
      <w:szCs w:val="24"/>
      <w:lang w:eastAsia="en-US"/>
    </w:rPr>
  </w:style>
  <w:style w:type="character" w:customStyle="1" w:styleId="apple-converted-space">
    <w:name w:val="apple-converted-space"/>
    <w:basedOn w:val="DefaultParagraphFont"/>
    <w:rsid w:val="00B15030"/>
  </w:style>
  <w:style w:type="table" w:customStyle="1" w:styleId="Calendar2">
    <w:name w:val="Calendar 2"/>
    <w:basedOn w:val="TableNormal"/>
    <w:uiPriority w:val="99"/>
    <w:qFormat/>
    <w:rsid w:val="00636A2C"/>
    <w:pPr>
      <w:jc w:val="center"/>
    </w:pPr>
    <w:rPr>
      <w:rFonts w:ascii="Calibri" w:eastAsia="MS Mincho" w:hAnsi="Calibri" w:cs="Arial"/>
      <w:sz w:val="28"/>
      <w:szCs w:val="22"/>
      <w:lang w:eastAsia="ja-JP"/>
    </w:rPr>
    <w:tblPr>
      <w:tblBorders>
        <w:insideV w:val="single" w:sz="4" w:space="0" w:color="95B3D7"/>
      </w:tblBorders>
    </w:tblPr>
    <w:tblStylePr w:type="firstRow">
      <w:rPr>
        <w:rFonts w:ascii="DengXian" w:hAnsi="DengXian"/>
        <w:b w:val="0"/>
        <w:i w:val="0"/>
        <w:caps/>
        <w:smallCaps w:val="0"/>
        <w:color w:val="4F81BD"/>
        <w:spacing w:val="20"/>
        <w:sz w:val="32"/>
      </w:rPr>
      <w:tblPr/>
      <w:tcPr>
        <w:tcBorders>
          <w:top w:val="nil"/>
          <w:left w:val="nil"/>
          <w:bottom w:val="nil"/>
          <w:right w:val="nil"/>
          <w:insideH w:val="nil"/>
          <w:insideV w:val="nil"/>
          <w:tl2br w:val="nil"/>
          <w:tr2bl w:val="nil"/>
        </w:tcBorders>
      </w:tcPr>
    </w:tblStylePr>
  </w:style>
  <w:style w:type="paragraph" w:styleId="TOCHeading">
    <w:name w:val="TOC Heading"/>
    <w:basedOn w:val="Heading1"/>
    <w:next w:val="Normal"/>
    <w:uiPriority w:val="39"/>
    <w:unhideWhenUsed/>
    <w:qFormat/>
    <w:rsid w:val="006D0B03"/>
    <w:pPr>
      <w:keepLines/>
      <w:autoSpaceDE/>
      <w:autoSpaceDN/>
      <w:spacing w:before="480" w:line="276" w:lineRule="auto"/>
      <w:outlineLvl w:val="9"/>
    </w:pPr>
    <w:rPr>
      <w:rFonts w:ascii="Cambria" w:eastAsia="MS Gothic" w:hAnsi="Cambria"/>
      <w:color w:val="365F91"/>
      <w:sz w:val="28"/>
      <w:szCs w:val="28"/>
      <w:lang w:val="en-US" w:eastAsia="ja-JP"/>
    </w:rPr>
  </w:style>
  <w:style w:type="paragraph" w:styleId="TOC2">
    <w:name w:val="toc 2"/>
    <w:basedOn w:val="Normal"/>
    <w:next w:val="Normal"/>
    <w:autoRedefine/>
    <w:uiPriority w:val="39"/>
    <w:unhideWhenUsed/>
    <w:qFormat/>
    <w:rsid w:val="006D0B03"/>
    <w:pPr>
      <w:autoSpaceDE/>
      <w:autoSpaceDN/>
      <w:spacing w:after="100" w:line="276" w:lineRule="auto"/>
      <w:ind w:left="220"/>
    </w:pPr>
    <w:rPr>
      <w:rFonts w:ascii="Calibri" w:eastAsia="MS Mincho" w:hAnsi="Calibri" w:cs="Arial"/>
      <w:sz w:val="22"/>
      <w:szCs w:val="22"/>
      <w:lang w:val="en-US" w:eastAsia="ja-JP"/>
    </w:rPr>
  </w:style>
  <w:style w:type="paragraph" w:styleId="TOC1">
    <w:name w:val="toc 1"/>
    <w:basedOn w:val="Normal"/>
    <w:next w:val="Normal"/>
    <w:autoRedefine/>
    <w:uiPriority w:val="39"/>
    <w:unhideWhenUsed/>
    <w:qFormat/>
    <w:rsid w:val="00EC24AA"/>
    <w:pPr>
      <w:tabs>
        <w:tab w:val="left" w:pos="440"/>
        <w:tab w:val="right" w:pos="9350"/>
      </w:tabs>
      <w:autoSpaceDE/>
      <w:autoSpaceDN/>
      <w:spacing w:after="100" w:line="276" w:lineRule="auto"/>
    </w:pPr>
    <w:rPr>
      <w:rFonts w:ascii="Calibri" w:eastAsia="MS Mincho" w:hAnsi="Calibri" w:cs="Arial"/>
      <w:sz w:val="22"/>
      <w:szCs w:val="22"/>
      <w:lang w:val="en-US" w:eastAsia="ja-JP"/>
    </w:rPr>
  </w:style>
  <w:style w:type="paragraph" w:styleId="TOC3">
    <w:name w:val="toc 3"/>
    <w:basedOn w:val="Normal"/>
    <w:next w:val="Normal"/>
    <w:autoRedefine/>
    <w:uiPriority w:val="39"/>
    <w:unhideWhenUsed/>
    <w:qFormat/>
    <w:rsid w:val="006D0B03"/>
    <w:pPr>
      <w:autoSpaceDE/>
      <w:autoSpaceDN/>
      <w:spacing w:after="100" w:line="276" w:lineRule="auto"/>
      <w:ind w:left="440"/>
    </w:pPr>
    <w:rPr>
      <w:rFonts w:ascii="Calibri" w:eastAsia="MS Mincho" w:hAnsi="Calibri" w:cs="Arial"/>
      <w:sz w:val="22"/>
      <w:szCs w:val="22"/>
      <w:lang w:val="en-US" w:eastAsia="ja-JP"/>
    </w:rPr>
  </w:style>
  <w:style w:type="character" w:styleId="Hyperlink">
    <w:name w:val="Hyperlink"/>
    <w:uiPriority w:val="99"/>
    <w:rsid w:val="006D0B03"/>
    <w:rPr>
      <w:rFonts w:ascii="Arial" w:hAnsi="Arial"/>
      <w:color w:val="0000FF"/>
      <w:u w:val="single"/>
    </w:rPr>
  </w:style>
  <w:style w:type="character" w:customStyle="1" w:styleId="Heading1Char">
    <w:name w:val="Heading 1 Char"/>
    <w:link w:val="Heading1"/>
    <w:rsid w:val="00A46E1A"/>
    <w:rPr>
      <w:b/>
      <w:sz w:val="24"/>
      <w:szCs w:val="24"/>
      <w:lang w:val="en-GB" w:eastAsia="en-US"/>
    </w:rPr>
  </w:style>
  <w:style w:type="character" w:customStyle="1" w:styleId="CommentTextChar">
    <w:name w:val="Comment Text Char"/>
    <w:link w:val="CommentText"/>
    <w:rsid w:val="00A46E1A"/>
    <w:rPr>
      <w:lang w:val="en-GB" w:eastAsia="en-US"/>
    </w:rPr>
  </w:style>
  <w:style w:type="character" w:customStyle="1" w:styleId="HeaderChar">
    <w:name w:val="Header Char"/>
    <w:link w:val="Header"/>
    <w:rsid w:val="00A46E1A"/>
    <w:rPr>
      <w:sz w:val="24"/>
      <w:szCs w:val="24"/>
      <w:lang w:val="en-GB" w:eastAsia="en-US"/>
    </w:rPr>
  </w:style>
  <w:style w:type="character" w:customStyle="1" w:styleId="Heading8Char">
    <w:name w:val="Heading 8 Char"/>
    <w:link w:val="Heading8"/>
    <w:rsid w:val="00DE7053"/>
    <w:rPr>
      <w:b/>
      <w:bCs/>
      <w:sz w:val="22"/>
      <w:szCs w:val="22"/>
      <w:lang w:val="x-none" w:eastAsia="x-none"/>
    </w:rPr>
  </w:style>
  <w:style w:type="character" w:customStyle="1" w:styleId="Heading3Char">
    <w:name w:val="Heading 3 Char"/>
    <w:link w:val="Heading3"/>
    <w:rsid w:val="00431E9A"/>
    <w:rPr>
      <w:rFonts w:ascii="Century Gothic" w:hAnsi="Century Gothic"/>
      <w:b/>
      <w:bCs/>
      <w:sz w:val="24"/>
      <w:szCs w:val="24"/>
      <w:lang w:eastAsia="en-US"/>
    </w:rPr>
  </w:style>
  <w:style w:type="paragraph" w:styleId="TableofFigures">
    <w:name w:val="table of figures"/>
    <w:basedOn w:val="Normal"/>
    <w:next w:val="Normal"/>
    <w:uiPriority w:val="99"/>
    <w:unhideWhenUsed/>
    <w:rsid w:val="003A49B0"/>
  </w:style>
  <w:style w:type="paragraph" w:styleId="Caption">
    <w:name w:val="caption"/>
    <w:basedOn w:val="Normal"/>
    <w:next w:val="Normal"/>
    <w:uiPriority w:val="35"/>
    <w:unhideWhenUsed/>
    <w:qFormat/>
    <w:rsid w:val="00B12A79"/>
    <w:rPr>
      <w:b/>
      <w:bCs/>
      <w:sz w:val="20"/>
      <w:szCs w:val="20"/>
    </w:rPr>
  </w:style>
  <w:style w:type="paragraph" w:styleId="NoSpacing">
    <w:name w:val="No Spacing"/>
    <w:uiPriority w:val="1"/>
    <w:qFormat/>
    <w:rsid w:val="00902A66"/>
    <w:pPr>
      <w:autoSpaceDE w:val="0"/>
      <w:autoSpaceDN w:val="0"/>
    </w:pPr>
    <w:rPr>
      <w:sz w:val="24"/>
      <w:szCs w:val="24"/>
      <w:lang w:val="en-GB"/>
    </w:rPr>
  </w:style>
  <w:style w:type="character" w:customStyle="1" w:styleId="ListParagraphChar">
    <w:name w:val="List Paragraph Char"/>
    <w:aliases w:val="Citation List Char,List Paragraph (numbered (a)) Char,references Char,List Paragraph1 Char"/>
    <w:link w:val="ListParagraph"/>
    <w:uiPriority w:val="34"/>
    <w:locked/>
    <w:rsid w:val="00C611F1"/>
    <w:rPr>
      <w:sz w:val="24"/>
      <w:szCs w:val="24"/>
      <w:lang w:val="en-GB"/>
    </w:rPr>
  </w:style>
  <w:style w:type="paragraph" w:styleId="Revision">
    <w:name w:val="Revision"/>
    <w:hidden/>
    <w:uiPriority w:val="99"/>
    <w:semiHidden/>
    <w:rsid w:val="004A51B9"/>
    <w:rPr>
      <w:sz w:val="24"/>
      <w:szCs w:val="24"/>
      <w:lang w:val="en-GB"/>
    </w:rPr>
  </w:style>
  <w:style w:type="character" w:styleId="CommentReference">
    <w:name w:val="annotation reference"/>
    <w:basedOn w:val="DefaultParagraphFont"/>
    <w:uiPriority w:val="99"/>
    <w:semiHidden/>
    <w:unhideWhenUsed/>
    <w:rsid w:val="003657F3"/>
    <w:rPr>
      <w:sz w:val="16"/>
      <w:szCs w:val="16"/>
    </w:rPr>
  </w:style>
  <w:style w:type="paragraph" w:styleId="CommentSubject">
    <w:name w:val="annotation subject"/>
    <w:basedOn w:val="CommentText"/>
    <w:next w:val="CommentText"/>
    <w:link w:val="CommentSubjectChar"/>
    <w:uiPriority w:val="99"/>
    <w:semiHidden/>
    <w:unhideWhenUsed/>
    <w:rsid w:val="003657F3"/>
    <w:pPr>
      <w:autoSpaceDE w:val="0"/>
      <w:autoSpaceDN w:val="0"/>
    </w:pPr>
    <w:rPr>
      <w:b/>
      <w:bCs/>
    </w:rPr>
  </w:style>
  <w:style w:type="character" w:customStyle="1" w:styleId="CommentSubjectChar">
    <w:name w:val="Comment Subject Char"/>
    <w:basedOn w:val="CommentTextChar"/>
    <w:link w:val="CommentSubject"/>
    <w:uiPriority w:val="99"/>
    <w:semiHidden/>
    <w:rsid w:val="003657F3"/>
    <w:rPr>
      <w:b/>
      <w:bCs/>
      <w:lang w:val="en-GB" w:eastAsia="en-US"/>
    </w:rPr>
  </w:style>
  <w:style w:type="character" w:customStyle="1" w:styleId="cf01">
    <w:name w:val="cf01"/>
    <w:basedOn w:val="DefaultParagraphFont"/>
    <w:rsid w:val="00215167"/>
    <w:rPr>
      <w:rFonts w:ascii="Segoe UI" w:hAnsi="Segoe UI" w:cs="Segoe UI" w:hint="default"/>
      <w:sz w:val="18"/>
      <w:szCs w:val="18"/>
    </w:rPr>
  </w:style>
  <w:style w:type="character" w:customStyle="1" w:styleId="normaltextrun">
    <w:name w:val="normaltextrun"/>
    <w:basedOn w:val="DefaultParagraphFont"/>
    <w:rsid w:val="002B7784"/>
  </w:style>
  <w:style w:type="paragraph" w:styleId="NormalWeb">
    <w:name w:val="Normal (Web)"/>
    <w:basedOn w:val="Normal"/>
    <w:uiPriority w:val="99"/>
    <w:unhideWhenUsed/>
    <w:rsid w:val="002B7784"/>
    <w:pPr>
      <w:autoSpaceDE/>
      <w:autoSpaceDN/>
      <w:spacing w:before="100" w:beforeAutospacing="1" w:after="100" w:afterAutospacing="1"/>
    </w:pPr>
    <w:rPr>
      <w:lang w:val="en-US"/>
    </w:rPr>
  </w:style>
  <w:style w:type="character" w:styleId="Strong">
    <w:name w:val="Strong"/>
    <w:basedOn w:val="DefaultParagraphFont"/>
    <w:uiPriority w:val="22"/>
    <w:qFormat/>
    <w:rsid w:val="002B7784"/>
    <w:rPr>
      <w:b/>
      <w:bCs/>
    </w:rPr>
  </w:style>
  <w:style w:type="character" w:customStyle="1" w:styleId="hgkelc">
    <w:name w:val="hgkelc"/>
    <w:basedOn w:val="DefaultParagraphFont"/>
    <w:rsid w:val="002B7784"/>
  </w:style>
  <w:style w:type="character" w:customStyle="1" w:styleId="eop">
    <w:name w:val="eop"/>
    <w:basedOn w:val="DefaultParagraphFont"/>
    <w:rsid w:val="00AD6D57"/>
  </w:style>
  <w:style w:type="character" w:styleId="UnresolvedMention">
    <w:name w:val="Unresolved Mention"/>
    <w:basedOn w:val="DefaultParagraphFont"/>
    <w:uiPriority w:val="99"/>
    <w:semiHidden/>
    <w:unhideWhenUsed/>
    <w:rsid w:val="006C5446"/>
    <w:rPr>
      <w:color w:val="605E5C"/>
      <w:shd w:val="clear" w:color="auto" w:fill="E1DFDD"/>
    </w:rPr>
  </w:style>
  <w:style w:type="paragraph" w:styleId="FootnoteText">
    <w:name w:val="footnote text"/>
    <w:basedOn w:val="Normal"/>
    <w:link w:val="FootnoteTextChar"/>
    <w:uiPriority w:val="99"/>
    <w:semiHidden/>
    <w:unhideWhenUsed/>
    <w:rsid w:val="00B07AD3"/>
    <w:rPr>
      <w:sz w:val="20"/>
      <w:szCs w:val="20"/>
    </w:rPr>
  </w:style>
  <w:style w:type="character" w:customStyle="1" w:styleId="FootnoteTextChar">
    <w:name w:val="Footnote Text Char"/>
    <w:basedOn w:val="DefaultParagraphFont"/>
    <w:link w:val="FootnoteText"/>
    <w:uiPriority w:val="99"/>
    <w:semiHidden/>
    <w:rsid w:val="00B07AD3"/>
    <w:rPr>
      <w:lang w:val="en-GB"/>
    </w:rPr>
  </w:style>
  <w:style w:type="character" w:styleId="FootnoteReference">
    <w:name w:val="footnote reference"/>
    <w:basedOn w:val="DefaultParagraphFont"/>
    <w:uiPriority w:val="99"/>
    <w:unhideWhenUsed/>
    <w:rsid w:val="00B07AD3"/>
    <w:rPr>
      <w:vertAlign w:val="superscript"/>
    </w:rPr>
  </w:style>
  <w:style w:type="character" w:styleId="FollowedHyperlink">
    <w:name w:val="FollowedHyperlink"/>
    <w:basedOn w:val="DefaultParagraphFont"/>
    <w:uiPriority w:val="99"/>
    <w:semiHidden/>
    <w:unhideWhenUsed/>
    <w:rsid w:val="00B07AD3"/>
    <w:rPr>
      <w:color w:val="800080"/>
      <w:u w:val="single"/>
    </w:rPr>
  </w:style>
  <w:style w:type="paragraph" w:customStyle="1" w:styleId="font5">
    <w:name w:val="font5"/>
    <w:basedOn w:val="Normal"/>
    <w:rsid w:val="00B07AD3"/>
    <w:pPr>
      <w:autoSpaceDE/>
      <w:autoSpaceDN/>
      <w:spacing w:before="100" w:beforeAutospacing="1" w:after="100" w:afterAutospacing="1"/>
    </w:pPr>
    <w:rPr>
      <w:color w:val="000000"/>
      <w:sz w:val="22"/>
      <w:szCs w:val="22"/>
      <w:lang w:eastAsia="en-GB"/>
    </w:rPr>
  </w:style>
  <w:style w:type="paragraph" w:customStyle="1" w:styleId="font6">
    <w:name w:val="font6"/>
    <w:basedOn w:val="Normal"/>
    <w:rsid w:val="00B07AD3"/>
    <w:pPr>
      <w:autoSpaceDE/>
      <w:autoSpaceDN/>
      <w:spacing w:before="100" w:beforeAutospacing="1" w:after="100" w:afterAutospacing="1"/>
    </w:pPr>
    <w:rPr>
      <w:b/>
      <w:bCs/>
      <w:color w:val="231F20"/>
      <w:sz w:val="22"/>
      <w:szCs w:val="22"/>
      <w:lang w:eastAsia="en-GB"/>
    </w:rPr>
  </w:style>
  <w:style w:type="paragraph" w:customStyle="1" w:styleId="font7">
    <w:name w:val="font7"/>
    <w:basedOn w:val="Normal"/>
    <w:rsid w:val="00B07AD3"/>
    <w:pPr>
      <w:autoSpaceDE/>
      <w:autoSpaceDN/>
      <w:spacing w:before="100" w:beforeAutospacing="1" w:after="100" w:afterAutospacing="1"/>
    </w:pPr>
    <w:rPr>
      <w:color w:val="231F20"/>
      <w:sz w:val="22"/>
      <w:szCs w:val="22"/>
      <w:lang w:eastAsia="en-GB"/>
    </w:rPr>
  </w:style>
  <w:style w:type="paragraph" w:customStyle="1" w:styleId="font8">
    <w:name w:val="font8"/>
    <w:basedOn w:val="Normal"/>
    <w:rsid w:val="00B07AD3"/>
    <w:pPr>
      <w:autoSpaceDE/>
      <w:autoSpaceDN/>
      <w:spacing w:before="100" w:beforeAutospacing="1" w:after="100" w:afterAutospacing="1"/>
    </w:pPr>
    <w:rPr>
      <w:b/>
      <w:bCs/>
      <w:color w:val="000000"/>
      <w:sz w:val="22"/>
      <w:szCs w:val="22"/>
      <w:lang w:eastAsia="en-GB"/>
    </w:rPr>
  </w:style>
  <w:style w:type="paragraph" w:customStyle="1" w:styleId="font9">
    <w:name w:val="font9"/>
    <w:basedOn w:val="Normal"/>
    <w:rsid w:val="00B07AD3"/>
    <w:pPr>
      <w:autoSpaceDE/>
      <w:autoSpaceDN/>
      <w:spacing w:before="100" w:beforeAutospacing="1" w:after="100" w:afterAutospacing="1"/>
    </w:pPr>
    <w:rPr>
      <w:b/>
      <w:bCs/>
      <w:i/>
      <w:iCs/>
      <w:color w:val="231F20"/>
      <w:sz w:val="22"/>
      <w:szCs w:val="22"/>
      <w:lang w:eastAsia="en-GB"/>
    </w:rPr>
  </w:style>
  <w:style w:type="paragraph" w:customStyle="1" w:styleId="xl65">
    <w:name w:val="xl65"/>
    <w:basedOn w:val="Normal"/>
    <w:rsid w:val="00B07AD3"/>
    <w:pPr>
      <w:autoSpaceDE/>
      <w:autoSpaceDN/>
      <w:spacing w:before="100" w:beforeAutospacing="1" w:after="100" w:afterAutospacing="1"/>
      <w:textAlignment w:val="top"/>
    </w:pPr>
    <w:rPr>
      <w:color w:val="000000"/>
      <w:lang w:eastAsia="en-GB"/>
    </w:rPr>
  </w:style>
  <w:style w:type="paragraph" w:customStyle="1" w:styleId="xl66">
    <w:name w:val="xl66"/>
    <w:basedOn w:val="Normal"/>
    <w:rsid w:val="00B07AD3"/>
    <w:pPr>
      <w:autoSpaceDE/>
      <w:autoSpaceDN/>
      <w:spacing w:before="100" w:beforeAutospacing="1" w:after="100" w:afterAutospacing="1"/>
      <w:textAlignment w:val="top"/>
    </w:pPr>
    <w:rPr>
      <w:b/>
      <w:bCs/>
      <w:color w:val="231F20"/>
      <w:lang w:eastAsia="en-GB"/>
    </w:rPr>
  </w:style>
  <w:style w:type="paragraph" w:customStyle="1" w:styleId="xl67">
    <w:name w:val="xl67"/>
    <w:basedOn w:val="Normal"/>
    <w:rsid w:val="00B07AD3"/>
    <w:pPr>
      <w:autoSpaceDE/>
      <w:autoSpaceDN/>
      <w:spacing w:before="100" w:beforeAutospacing="1" w:after="100" w:afterAutospacing="1"/>
      <w:textAlignment w:val="top"/>
    </w:pPr>
    <w:rPr>
      <w:b/>
      <w:bCs/>
      <w:color w:val="231F20"/>
      <w:lang w:eastAsia="en-GB"/>
    </w:rPr>
  </w:style>
  <w:style w:type="paragraph" w:customStyle="1" w:styleId="xl68">
    <w:name w:val="xl68"/>
    <w:basedOn w:val="Normal"/>
    <w:rsid w:val="00B07AD3"/>
    <w:pPr>
      <w:autoSpaceDE/>
      <w:autoSpaceDN/>
      <w:spacing w:before="100" w:beforeAutospacing="1" w:after="100" w:afterAutospacing="1"/>
      <w:textAlignment w:val="top"/>
    </w:pPr>
    <w:rPr>
      <w:color w:val="231F20"/>
      <w:lang w:eastAsia="en-GB"/>
    </w:rPr>
  </w:style>
  <w:style w:type="paragraph" w:customStyle="1" w:styleId="xl69">
    <w:name w:val="xl69"/>
    <w:basedOn w:val="Normal"/>
    <w:rsid w:val="00B07AD3"/>
    <w:pPr>
      <w:autoSpaceDE/>
      <w:autoSpaceDN/>
      <w:spacing w:before="100" w:beforeAutospacing="1" w:after="100" w:afterAutospacing="1"/>
      <w:textAlignment w:val="top"/>
    </w:pPr>
    <w:rPr>
      <w:color w:val="231F20"/>
      <w:lang w:eastAsia="en-GB"/>
    </w:rPr>
  </w:style>
  <w:style w:type="paragraph" w:customStyle="1" w:styleId="xl70">
    <w:name w:val="xl70"/>
    <w:basedOn w:val="Normal"/>
    <w:rsid w:val="00B07AD3"/>
    <w:pPr>
      <w:pBdr>
        <w:bottom w:val="single" w:sz="4" w:space="0" w:color="auto"/>
      </w:pBdr>
      <w:autoSpaceDE/>
      <w:autoSpaceDN/>
      <w:spacing w:before="100" w:beforeAutospacing="1" w:after="100" w:afterAutospacing="1"/>
      <w:textAlignment w:val="top"/>
    </w:pPr>
    <w:rPr>
      <w:color w:val="231F20"/>
      <w:lang w:eastAsia="en-GB"/>
    </w:rPr>
  </w:style>
  <w:style w:type="paragraph" w:customStyle="1" w:styleId="xl71">
    <w:name w:val="xl71"/>
    <w:basedOn w:val="Normal"/>
    <w:rsid w:val="00B07AD3"/>
    <w:pPr>
      <w:autoSpaceDE/>
      <w:autoSpaceDN/>
      <w:spacing w:before="100" w:beforeAutospacing="1" w:after="100" w:afterAutospacing="1"/>
      <w:textAlignment w:val="top"/>
    </w:pPr>
    <w:rPr>
      <w:b/>
      <w:bCs/>
      <w:color w:val="231F20"/>
      <w:lang w:eastAsia="en-GB"/>
    </w:rPr>
  </w:style>
  <w:style w:type="paragraph" w:customStyle="1" w:styleId="xl72">
    <w:name w:val="xl72"/>
    <w:basedOn w:val="Normal"/>
    <w:rsid w:val="00B07AD3"/>
    <w:pPr>
      <w:pBdr>
        <w:top w:val="single" w:sz="4" w:space="0" w:color="auto"/>
        <w:bottom w:val="double" w:sz="6" w:space="0" w:color="auto"/>
      </w:pBdr>
      <w:autoSpaceDE/>
      <w:autoSpaceDN/>
      <w:spacing w:before="100" w:beforeAutospacing="1" w:after="100" w:afterAutospacing="1"/>
      <w:textAlignment w:val="top"/>
    </w:pPr>
    <w:rPr>
      <w:b/>
      <w:bCs/>
      <w:color w:val="231F20"/>
      <w:lang w:eastAsia="en-GB"/>
    </w:rPr>
  </w:style>
  <w:style w:type="paragraph" w:customStyle="1" w:styleId="xl73">
    <w:name w:val="xl73"/>
    <w:basedOn w:val="Normal"/>
    <w:rsid w:val="00B07AD3"/>
    <w:pPr>
      <w:autoSpaceDE/>
      <w:autoSpaceDN/>
      <w:spacing w:before="100" w:beforeAutospacing="1" w:after="100" w:afterAutospacing="1"/>
    </w:pPr>
    <w:rPr>
      <w:lang w:eastAsia="en-GB"/>
    </w:rPr>
  </w:style>
  <w:style w:type="paragraph" w:customStyle="1" w:styleId="xl74">
    <w:name w:val="xl74"/>
    <w:basedOn w:val="Normal"/>
    <w:rsid w:val="00B07AD3"/>
    <w:pPr>
      <w:autoSpaceDE/>
      <w:autoSpaceDN/>
      <w:spacing w:before="100" w:beforeAutospacing="1" w:after="100" w:afterAutospacing="1"/>
      <w:jc w:val="center"/>
    </w:pPr>
    <w:rPr>
      <w:lang w:eastAsia="en-GB"/>
    </w:rPr>
  </w:style>
  <w:style w:type="paragraph" w:customStyle="1" w:styleId="xl75">
    <w:name w:val="xl75"/>
    <w:basedOn w:val="Normal"/>
    <w:rsid w:val="00B07AD3"/>
    <w:pPr>
      <w:autoSpaceDE/>
      <w:autoSpaceDN/>
      <w:spacing w:before="100" w:beforeAutospacing="1" w:after="100" w:afterAutospacing="1"/>
      <w:textAlignment w:val="top"/>
    </w:pPr>
    <w:rPr>
      <w:lang w:eastAsia="en-GB"/>
    </w:rPr>
  </w:style>
  <w:style w:type="paragraph" w:customStyle="1" w:styleId="xl76">
    <w:name w:val="xl76"/>
    <w:basedOn w:val="Normal"/>
    <w:rsid w:val="00B07AD3"/>
    <w:pPr>
      <w:autoSpaceDE/>
      <w:autoSpaceDN/>
      <w:spacing w:before="100" w:beforeAutospacing="1" w:after="100" w:afterAutospacing="1"/>
      <w:jc w:val="center"/>
      <w:textAlignment w:val="top"/>
    </w:pPr>
    <w:rPr>
      <w:color w:val="000000"/>
      <w:lang w:eastAsia="en-GB"/>
    </w:rPr>
  </w:style>
  <w:style w:type="paragraph" w:customStyle="1" w:styleId="xl77">
    <w:name w:val="xl77"/>
    <w:basedOn w:val="Normal"/>
    <w:rsid w:val="00B07AD3"/>
    <w:pPr>
      <w:autoSpaceDE/>
      <w:autoSpaceDN/>
      <w:spacing w:before="100" w:beforeAutospacing="1" w:after="100" w:afterAutospacing="1"/>
      <w:jc w:val="center"/>
      <w:textAlignment w:val="top"/>
    </w:pPr>
    <w:rPr>
      <w:b/>
      <w:bCs/>
      <w:color w:val="231F20"/>
      <w:lang w:eastAsia="en-GB"/>
    </w:rPr>
  </w:style>
  <w:style w:type="paragraph" w:customStyle="1" w:styleId="xl78">
    <w:name w:val="xl78"/>
    <w:basedOn w:val="Normal"/>
    <w:rsid w:val="00B07AD3"/>
    <w:pPr>
      <w:autoSpaceDE/>
      <w:autoSpaceDN/>
      <w:spacing w:before="100" w:beforeAutospacing="1" w:after="100" w:afterAutospacing="1"/>
      <w:jc w:val="center"/>
      <w:textAlignment w:val="top"/>
    </w:pPr>
    <w:rPr>
      <w:b/>
      <w:bCs/>
      <w:color w:val="231F20"/>
      <w:lang w:eastAsia="en-GB"/>
    </w:rPr>
  </w:style>
  <w:style w:type="paragraph" w:customStyle="1" w:styleId="xl79">
    <w:name w:val="xl79"/>
    <w:basedOn w:val="Normal"/>
    <w:rsid w:val="00B07AD3"/>
    <w:pPr>
      <w:autoSpaceDE/>
      <w:autoSpaceDN/>
      <w:spacing w:before="100" w:beforeAutospacing="1" w:after="100" w:afterAutospacing="1"/>
      <w:jc w:val="center"/>
      <w:textAlignment w:val="top"/>
    </w:pPr>
    <w:rPr>
      <w:color w:val="231F20"/>
      <w:lang w:eastAsia="en-GB"/>
    </w:rPr>
  </w:style>
  <w:style w:type="paragraph" w:customStyle="1" w:styleId="xl80">
    <w:name w:val="xl80"/>
    <w:basedOn w:val="Normal"/>
    <w:rsid w:val="00B07AD3"/>
    <w:pPr>
      <w:pBdr>
        <w:bottom w:val="single" w:sz="4" w:space="0" w:color="auto"/>
      </w:pBdr>
      <w:autoSpaceDE/>
      <w:autoSpaceDN/>
      <w:spacing w:before="100" w:beforeAutospacing="1" w:after="100" w:afterAutospacing="1"/>
      <w:jc w:val="center"/>
      <w:textAlignment w:val="top"/>
    </w:pPr>
    <w:rPr>
      <w:color w:val="231F20"/>
      <w:lang w:eastAsia="en-GB"/>
    </w:rPr>
  </w:style>
  <w:style w:type="paragraph" w:customStyle="1" w:styleId="xl81">
    <w:name w:val="xl81"/>
    <w:basedOn w:val="Normal"/>
    <w:rsid w:val="00B07AD3"/>
    <w:pPr>
      <w:autoSpaceDE/>
      <w:autoSpaceDN/>
      <w:spacing w:before="100" w:beforeAutospacing="1" w:after="100" w:afterAutospacing="1"/>
      <w:jc w:val="center"/>
      <w:textAlignment w:val="top"/>
    </w:pPr>
    <w:rPr>
      <w:b/>
      <w:bCs/>
      <w:color w:val="231F20"/>
      <w:lang w:eastAsia="en-GB"/>
    </w:rPr>
  </w:style>
  <w:style w:type="paragraph" w:customStyle="1" w:styleId="xl82">
    <w:name w:val="xl82"/>
    <w:basedOn w:val="Normal"/>
    <w:rsid w:val="00B07AD3"/>
    <w:pPr>
      <w:autoSpaceDE/>
      <w:autoSpaceDN/>
      <w:spacing w:before="100" w:beforeAutospacing="1" w:after="100" w:afterAutospacing="1"/>
      <w:jc w:val="center"/>
      <w:textAlignment w:val="top"/>
    </w:pPr>
    <w:rPr>
      <w:color w:val="231F20"/>
      <w:lang w:eastAsia="en-GB"/>
    </w:rPr>
  </w:style>
  <w:style w:type="paragraph" w:customStyle="1" w:styleId="xl83">
    <w:name w:val="xl83"/>
    <w:basedOn w:val="Normal"/>
    <w:rsid w:val="00B07AD3"/>
    <w:pPr>
      <w:pBdr>
        <w:top w:val="single" w:sz="4" w:space="0" w:color="auto"/>
        <w:bottom w:val="double" w:sz="6" w:space="0" w:color="auto"/>
      </w:pBdr>
      <w:autoSpaceDE/>
      <w:autoSpaceDN/>
      <w:spacing w:before="100" w:beforeAutospacing="1" w:after="100" w:afterAutospacing="1"/>
      <w:jc w:val="center"/>
      <w:textAlignment w:val="top"/>
    </w:pPr>
    <w:rPr>
      <w:b/>
      <w:bCs/>
      <w:color w:val="231F20"/>
      <w:lang w:eastAsia="en-GB"/>
    </w:rPr>
  </w:style>
  <w:style w:type="paragraph" w:customStyle="1" w:styleId="xl84">
    <w:name w:val="xl84"/>
    <w:basedOn w:val="Normal"/>
    <w:rsid w:val="00B07AD3"/>
    <w:pPr>
      <w:pBdr>
        <w:bottom w:val="single" w:sz="4" w:space="0" w:color="auto"/>
      </w:pBdr>
      <w:autoSpaceDE/>
      <w:autoSpaceDN/>
      <w:spacing w:before="100" w:beforeAutospacing="1" w:after="100" w:afterAutospacing="1"/>
      <w:jc w:val="center"/>
      <w:textAlignment w:val="top"/>
    </w:pPr>
    <w:rPr>
      <w:color w:val="231F20"/>
      <w:lang w:eastAsia="en-GB"/>
    </w:rPr>
  </w:style>
  <w:style w:type="paragraph" w:customStyle="1" w:styleId="xl85">
    <w:name w:val="xl85"/>
    <w:basedOn w:val="Normal"/>
    <w:rsid w:val="00B07AD3"/>
    <w:pPr>
      <w:pBdr>
        <w:bottom w:val="single" w:sz="4" w:space="0" w:color="auto"/>
      </w:pBdr>
      <w:autoSpaceDE/>
      <w:autoSpaceDN/>
      <w:spacing w:before="100" w:beforeAutospacing="1" w:after="100" w:afterAutospacing="1"/>
      <w:jc w:val="center"/>
      <w:textAlignment w:val="top"/>
    </w:pPr>
    <w:rPr>
      <w:color w:val="231F20"/>
      <w:lang w:eastAsia="en-GB"/>
    </w:rPr>
  </w:style>
  <w:style w:type="paragraph" w:customStyle="1" w:styleId="xl86">
    <w:name w:val="xl86"/>
    <w:basedOn w:val="Normal"/>
    <w:rsid w:val="00B07AD3"/>
    <w:pPr>
      <w:autoSpaceDE/>
      <w:autoSpaceDN/>
      <w:spacing w:before="100" w:beforeAutospacing="1" w:after="100" w:afterAutospacing="1"/>
      <w:jc w:val="center"/>
      <w:textAlignment w:val="top"/>
    </w:pPr>
    <w:rPr>
      <w:color w:val="231F20"/>
      <w:lang w:eastAsia="en-GB"/>
    </w:rPr>
  </w:style>
  <w:style w:type="paragraph" w:customStyle="1" w:styleId="xl87">
    <w:name w:val="xl87"/>
    <w:basedOn w:val="Normal"/>
    <w:rsid w:val="00B07AD3"/>
    <w:pPr>
      <w:pBdr>
        <w:top w:val="single" w:sz="4" w:space="0" w:color="auto"/>
        <w:bottom w:val="double" w:sz="6" w:space="0" w:color="auto"/>
      </w:pBdr>
      <w:autoSpaceDE/>
      <w:autoSpaceDN/>
      <w:spacing w:before="100" w:beforeAutospacing="1" w:after="100" w:afterAutospacing="1"/>
      <w:textAlignment w:val="top"/>
    </w:pPr>
    <w:rPr>
      <w:color w:val="000000"/>
      <w:lang w:eastAsia="en-GB"/>
    </w:rPr>
  </w:style>
  <w:style w:type="paragraph" w:customStyle="1" w:styleId="xl88">
    <w:name w:val="xl88"/>
    <w:basedOn w:val="Normal"/>
    <w:rsid w:val="00B07AD3"/>
    <w:pPr>
      <w:autoSpaceDE/>
      <w:autoSpaceDN/>
      <w:spacing w:before="100" w:beforeAutospacing="1" w:after="100" w:afterAutospacing="1"/>
      <w:textAlignment w:val="top"/>
    </w:pPr>
    <w:rPr>
      <w:b/>
      <w:bCs/>
      <w:color w:val="000000"/>
      <w:lang w:eastAsia="en-GB"/>
    </w:rPr>
  </w:style>
  <w:style w:type="paragraph" w:customStyle="1" w:styleId="xl89">
    <w:name w:val="xl89"/>
    <w:basedOn w:val="Normal"/>
    <w:rsid w:val="00B07AD3"/>
    <w:pPr>
      <w:pBdr>
        <w:top w:val="single" w:sz="4" w:space="0" w:color="auto"/>
        <w:bottom w:val="double" w:sz="6" w:space="0" w:color="auto"/>
      </w:pBdr>
      <w:autoSpaceDE/>
      <w:autoSpaceDN/>
      <w:spacing w:before="100" w:beforeAutospacing="1" w:after="100" w:afterAutospacing="1"/>
      <w:textAlignment w:val="top"/>
    </w:pPr>
    <w:rPr>
      <w:b/>
      <w:bCs/>
      <w:color w:val="231F20"/>
      <w:lang w:eastAsia="en-GB"/>
    </w:rPr>
  </w:style>
  <w:style w:type="paragraph" w:customStyle="1" w:styleId="xl90">
    <w:name w:val="xl90"/>
    <w:basedOn w:val="Normal"/>
    <w:rsid w:val="00B07AD3"/>
    <w:pPr>
      <w:pBdr>
        <w:top w:val="single" w:sz="4" w:space="0" w:color="auto"/>
        <w:bottom w:val="double" w:sz="6" w:space="0" w:color="auto"/>
      </w:pBdr>
      <w:autoSpaceDE/>
      <w:autoSpaceDN/>
      <w:spacing w:before="100" w:beforeAutospacing="1" w:after="100" w:afterAutospacing="1"/>
      <w:jc w:val="center"/>
      <w:textAlignment w:val="top"/>
    </w:pPr>
    <w:rPr>
      <w:b/>
      <w:bCs/>
      <w:color w:val="231F20"/>
      <w:lang w:eastAsia="en-GB"/>
    </w:rPr>
  </w:style>
  <w:style w:type="paragraph" w:customStyle="1" w:styleId="xl91">
    <w:name w:val="xl91"/>
    <w:basedOn w:val="Normal"/>
    <w:rsid w:val="00B07AD3"/>
    <w:pPr>
      <w:pBdr>
        <w:top w:val="single" w:sz="4" w:space="0" w:color="auto"/>
        <w:bottom w:val="single" w:sz="4" w:space="0" w:color="auto"/>
      </w:pBdr>
      <w:autoSpaceDE/>
      <w:autoSpaceDN/>
      <w:spacing w:before="100" w:beforeAutospacing="1" w:after="100" w:afterAutospacing="1"/>
      <w:jc w:val="center"/>
      <w:textAlignment w:val="top"/>
    </w:pPr>
    <w:rPr>
      <w:b/>
      <w:bCs/>
      <w:color w:val="231F20"/>
      <w:lang w:eastAsia="en-GB"/>
    </w:rPr>
  </w:style>
  <w:style w:type="paragraph" w:customStyle="1" w:styleId="xl92">
    <w:name w:val="xl92"/>
    <w:basedOn w:val="Normal"/>
    <w:rsid w:val="00B07AD3"/>
    <w:pPr>
      <w:pBdr>
        <w:bottom w:val="single" w:sz="4" w:space="0" w:color="auto"/>
      </w:pBdr>
      <w:autoSpaceDE/>
      <w:autoSpaceDN/>
      <w:spacing w:before="100" w:beforeAutospacing="1" w:after="100" w:afterAutospacing="1"/>
      <w:textAlignment w:val="top"/>
    </w:pPr>
    <w:rPr>
      <w:b/>
      <w:bCs/>
      <w:color w:val="231F20"/>
      <w:lang w:eastAsia="en-GB"/>
    </w:rPr>
  </w:style>
  <w:style w:type="paragraph" w:customStyle="1" w:styleId="xl93">
    <w:name w:val="xl93"/>
    <w:basedOn w:val="Normal"/>
    <w:rsid w:val="00B07AD3"/>
    <w:pPr>
      <w:pBdr>
        <w:bottom w:val="single" w:sz="4" w:space="0" w:color="auto"/>
      </w:pBdr>
      <w:autoSpaceDE/>
      <w:autoSpaceDN/>
      <w:spacing w:before="100" w:beforeAutospacing="1" w:after="100" w:afterAutospacing="1"/>
      <w:textAlignment w:val="top"/>
    </w:pPr>
    <w:rPr>
      <w:color w:val="231F20"/>
      <w:lang w:eastAsia="en-GB"/>
    </w:rPr>
  </w:style>
  <w:style w:type="paragraph" w:customStyle="1" w:styleId="xl94">
    <w:name w:val="xl94"/>
    <w:basedOn w:val="Normal"/>
    <w:rsid w:val="00B07AD3"/>
    <w:pPr>
      <w:pBdr>
        <w:bottom w:val="single" w:sz="4" w:space="0" w:color="auto"/>
      </w:pBdr>
      <w:autoSpaceDE/>
      <w:autoSpaceDN/>
      <w:spacing w:before="100" w:beforeAutospacing="1" w:after="100" w:afterAutospacing="1"/>
      <w:textAlignment w:val="top"/>
    </w:pPr>
    <w:rPr>
      <w:b/>
      <w:bCs/>
      <w:color w:val="231F20"/>
      <w:lang w:eastAsia="en-GB"/>
    </w:rPr>
  </w:style>
  <w:style w:type="paragraph" w:customStyle="1" w:styleId="xl95">
    <w:name w:val="xl95"/>
    <w:basedOn w:val="Normal"/>
    <w:rsid w:val="00B07AD3"/>
    <w:pPr>
      <w:autoSpaceDE/>
      <w:autoSpaceDN/>
      <w:spacing w:before="100" w:beforeAutospacing="1" w:after="100" w:afterAutospacing="1"/>
      <w:textAlignment w:val="top"/>
    </w:pPr>
    <w:rPr>
      <w:color w:val="231F20"/>
      <w:lang w:eastAsia="en-GB"/>
    </w:rPr>
  </w:style>
  <w:style w:type="paragraph" w:customStyle="1" w:styleId="xl96">
    <w:name w:val="xl96"/>
    <w:basedOn w:val="Normal"/>
    <w:rsid w:val="00B07AD3"/>
    <w:pPr>
      <w:pBdr>
        <w:top w:val="single" w:sz="4" w:space="0" w:color="auto"/>
        <w:bottom w:val="double" w:sz="6" w:space="0" w:color="auto"/>
      </w:pBdr>
      <w:autoSpaceDE/>
      <w:autoSpaceDN/>
      <w:spacing w:before="100" w:beforeAutospacing="1" w:after="100" w:afterAutospacing="1"/>
      <w:jc w:val="center"/>
      <w:textAlignment w:val="top"/>
    </w:pPr>
    <w:rPr>
      <w:b/>
      <w:bCs/>
      <w:color w:val="000000"/>
      <w:lang w:eastAsia="en-GB"/>
    </w:rPr>
  </w:style>
  <w:style w:type="paragraph" w:customStyle="1" w:styleId="xl97">
    <w:name w:val="xl97"/>
    <w:basedOn w:val="Normal"/>
    <w:rsid w:val="00B07AD3"/>
    <w:pPr>
      <w:autoSpaceDE/>
      <w:autoSpaceDN/>
      <w:spacing w:before="100" w:beforeAutospacing="1" w:after="100" w:afterAutospacing="1"/>
    </w:pPr>
    <w:rPr>
      <w:i/>
      <w:iCs/>
      <w:lang w:eastAsia="en-GB"/>
    </w:rPr>
  </w:style>
  <w:style w:type="paragraph" w:customStyle="1" w:styleId="xl98">
    <w:name w:val="xl98"/>
    <w:basedOn w:val="Normal"/>
    <w:rsid w:val="00B07AD3"/>
    <w:pPr>
      <w:pBdr>
        <w:bottom w:val="single" w:sz="8" w:space="0" w:color="auto"/>
      </w:pBdr>
      <w:autoSpaceDE/>
      <w:autoSpaceDN/>
      <w:spacing w:before="100" w:beforeAutospacing="1" w:after="100" w:afterAutospacing="1"/>
      <w:jc w:val="center"/>
      <w:textAlignment w:val="top"/>
    </w:pPr>
    <w:rPr>
      <w:b/>
      <w:bCs/>
      <w:color w:val="231F20"/>
      <w:lang w:eastAsia="en-GB"/>
    </w:rPr>
  </w:style>
  <w:style w:type="paragraph" w:customStyle="1" w:styleId="xl99">
    <w:name w:val="xl99"/>
    <w:basedOn w:val="Normal"/>
    <w:rsid w:val="00B07AD3"/>
    <w:pPr>
      <w:pBdr>
        <w:bottom w:val="single" w:sz="8" w:space="0" w:color="auto"/>
      </w:pBdr>
      <w:autoSpaceDE/>
      <w:autoSpaceDN/>
      <w:spacing w:before="100" w:beforeAutospacing="1" w:after="100" w:afterAutospacing="1"/>
      <w:textAlignment w:val="top"/>
    </w:pPr>
    <w:rPr>
      <w:b/>
      <w:bCs/>
      <w:color w:val="231F20"/>
      <w:lang w:eastAsia="en-GB"/>
    </w:rPr>
  </w:style>
  <w:style w:type="paragraph" w:customStyle="1" w:styleId="xl100">
    <w:name w:val="xl100"/>
    <w:basedOn w:val="Normal"/>
    <w:rsid w:val="00B07AD3"/>
    <w:pPr>
      <w:pBdr>
        <w:top w:val="single" w:sz="4" w:space="0" w:color="auto"/>
        <w:bottom w:val="double" w:sz="6" w:space="0" w:color="auto"/>
      </w:pBdr>
      <w:autoSpaceDE/>
      <w:autoSpaceDN/>
      <w:spacing w:before="100" w:beforeAutospacing="1" w:after="100" w:afterAutospacing="1"/>
      <w:jc w:val="center"/>
      <w:textAlignment w:val="top"/>
    </w:pPr>
    <w:rPr>
      <w:color w:val="231F20"/>
      <w:lang w:eastAsia="en-GB"/>
    </w:rPr>
  </w:style>
  <w:style w:type="paragraph" w:customStyle="1" w:styleId="xl101">
    <w:name w:val="xl101"/>
    <w:basedOn w:val="Normal"/>
    <w:rsid w:val="00B07AD3"/>
    <w:pPr>
      <w:pBdr>
        <w:top w:val="single" w:sz="4" w:space="0" w:color="auto"/>
        <w:bottom w:val="double" w:sz="6" w:space="0" w:color="auto"/>
      </w:pBdr>
      <w:autoSpaceDE/>
      <w:autoSpaceDN/>
      <w:spacing w:before="100" w:beforeAutospacing="1" w:after="100" w:afterAutospacing="1"/>
      <w:jc w:val="center"/>
      <w:textAlignment w:val="top"/>
    </w:pPr>
    <w:rPr>
      <w:color w:val="231F20"/>
      <w:lang w:eastAsia="en-GB"/>
    </w:rPr>
  </w:style>
  <w:style w:type="paragraph" w:customStyle="1" w:styleId="xl102">
    <w:name w:val="xl102"/>
    <w:basedOn w:val="Normal"/>
    <w:rsid w:val="00B07AD3"/>
    <w:pPr>
      <w:autoSpaceDE/>
      <w:autoSpaceDN/>
      <w:spacing w:before="100" w:beforeAutospacing="1" w:after="100" w:afterAutospacing="1"/>
      <w:textAlignment w:val="top"/>
    </w:pPr>
    <w:rPr>
      <w:color w:val="000000"/>
      <w:lang w:eastAsia="en-GB"/>
    </w:rPr>
  </w:style>
  <w:style w:type="paragraph" w:styleId="EndnoteText">
    <w:name w:val="endnote text"/>
    <w:basedOn w:val="Normal"/>
    <w:link w:val="EndnoteTextChar"/>
    <w:uiPriority w:val="99"/>
    <w:semiHidden/>
    <w:unhideWhenUsed/>
    <w:rsid w:val="00B07AD3"/>
    <w:rPr>
      <w:sz w:val="20"/>
      <w:szCs w:val="20"/>
    </w:rPr>
  </w:style>
  <w:style w:type="character" w:customStyle="1" w:styleId="EndnoteTextChar">
    <w:name w:val="Endnote Text Char"/>
    <w:basedOn w:val="DefaultParagraphFont"/>
    <w:link w:val="EndnoteText"/>
    <w:uiPriority w:val="99"/>
    <w:semiHidden/>
    <w:rsid w:val="00B07AD3"/>
    <w:rPr>
      <w:lang w:val="en-GB"/>
    </w:rPr>
  </w:style>
  <w:style w:type="character" w:styleId="EndnoteReference">
    <w:name w:val="endnote reference"/>
    <w:basedOn w:val="DefaultParagraphFont"/>
    <w:uiPriority w:val="99"/>
    <w:semiHidden/>
    <w:unhideWhenUsed/>
    <w:rsid w:val="00B07AD3"/>
    <w:rPr>
      <w:vertAlign w:val="superscript"/>
    </w:rPr>
  </w:style>
  <w:style w:type="paragraph" w:customStyle="1" w:styleId="Default">
    <w:name w:val="Default"/>
    <w:rsid w:val="00B07AD3"/>
    <w:pPr>
      <w:autoSpaceDE w:val="0"/>
      <w:autoSpaceDN w:val="0"/>
      <w:adjustRightInd w:val="0"/>
    </w:pPr>
    <w:rPr>
      <w:rFonts w:ascii="Calibri" w:hAnsi="Calibri" w:cs="Calibri"/>
      <w:color w:val="000000"/>
      <w:sz w:val="24"/>
      <w:szCs w:val="24"/>
      <w:lang w:val="en-GB" w:eastAsia="en-GB"/>
    </w:rPr>
  </w:style>
  <w:style w:type="character" w:customStyle="1" w:styleId="TitleChar">
    <w:name w:val="Title Char"/>
    <w:basedOn w:val="DefaultParagraphFont"/>
    <w:link w:val="Title"/>
    <w:uiPriority w:val="10"/>
    <w:rsid w:val="00B07AD3"/>
    <w:rPr>
      <w:b/>
      <w:bCs/>
      <w:sz w:val="28"/>
      <w:szCs w:val="28"/>
      <w:lang w:val="en-GB"/>
    </w:rPr>
  </w:style>
  <w:style w:type="paragraph" w:styleId="Subtitle">
    <w:name w:val="Subtitle"/>
    <w:basedOn w:val="Normal"/>
    <w:next w:val="Normal"/>
    <w:link w:val="SubtitleChar"/>
    <w:uiPriority w:val="11"/>
    <w:qFormat/>
    <w:rsid w:val="00B07AD3"/>
    <w:pPr>
      <w:numPr>
        <w:ilvl w:val="1"/>
      </w:numPr>
      <w:autoSpaceDE/>
      <w:autoSpaceDN/>
      <w:spacing w:after="160" w:line="259" w:lineRule="auto"/>
    </w:pPr>
    <w:rPr>
      <w:rFonts w:asciiTheme="minorHAnsi" w:eastAsiaTheme="minorEastAsia" w:hAnsiTheme="minorHAnsi"/>
      <w:color w:val="5A5A5A" w:themeColor="text1" w:themeTint="A5"/>
      <w:spacing w:val="15"/>
      <w:sz w:val="22"/>
      <w:szCs w:val="22"/>
      <w:lang w:val="en-US"/>
    </w:rPr>
  </w:style>
  <w:style w:type="character" w:customStyle="1" w:styleId="SubtitleChar">
    <w:name w:val="Subtitle Char"/>
    <w:basedOn w:val="DefaultParagraphFont"/>
    <w:link w:val="Subtitle"/>
    <w:uiPriority w:val="11"/>
    <w:rsid w:val="00B07AD3"/>
    <w:rPr>
      <w:rFonts w:asciiTheme="minorHAnsi" w:eastAsiaTheme="minorEastAsia" w:hAnsiTheme="minorHAnsi"/>
      <w:color w:val="5A5A5A" w:themeColor="text1" w:themeTint="A5"/>
      <w:spacing w:val="15"/>
      <w:sz w:val="22"/>
      <w:szCs w:val="22"/>
    </w:rPr>
  </w:style>
  <w:style w:type="paragraph" w:styleId="ListBullet">
    <w:name w:val="List Bullet"/>
    <w:basedOn w:val="BodyText"/>
    <w:uiPriority w:val="13"/>
    <w:unhideWhenUsed/>
    <w:qFormat/>
    <w:rsid w:val="00B07AD3"/>
    <w:pPr>
      <w:numPr>
        <w:numId w:val="30"/>
      </w:numPr>
      <w:autoSpaceDE/>
      <w:autoSpaceDN/>
      <w:spacing w:after="120" w:line="240" w:lineRule="atLeast"/>
      <w:ind w:left="340" w:hanging="340"/>
    </w:pPr>
    <w:rPr>
      <w:rFonts w:ascii="Georgia" w:eastAsia="Calibri" w:hAnsi="Georgia" w:cs="Arial"/>
    </w:rPr>
  </w:style>
  <w:style w:type="paragraph" w:styleId="ListBullet4">
    <w:name w:val="List Bullet 4"/>
    <w:basedOn w:val="BodyText"/>
    <w:uiPriority w:val="13"/>
    <w:unhideWhenUsed/>
    <w:rsid w:val="00B07AD3"/>
    <w:pPr>
      <w:numPr>
        <w:ilvl w:val="3"/>
        <w:numId w:val="30"/>
      </w:numPr>
      <w:tabs>
        <w:tab w:val="clear" w:pos="2268"/>
      </w:tabs>
      <w:autoSpaceDE/>
      <w:autoSpaceDN/>
      <w:spacing w:after="180" w:line="264" w:lineRule="auto"/>
      <w:ind w:left="3447" w:hanging="360"/>
      <w:contextualSpacing/>
    </w:pPr>
    <w:rPr>
      <w:rFonts w:ascii="Georgia" w:eastAsia="Calibri" w:hAnsi="Georgia" w:cs="Arial"/>
      <w:color w:val="000000"/>
      <w:szCs w:val="21"/>
    </w:rPr>
  </w:style>
  <w:style w:type="paragraph" w:styleId="ListBullet5">
    <w:name w:val="List Bullet 5"/>
    <w:basedOn w:val="BodyText"/>
    <w:uiPriority w:val="13"/>
    <w:unhideWhenUsed/>
    <w:rsid w:val="00B07AD3"/>
    <w:pPr>
      <w:numPr>
        <w:ilvl w:val="4"/>
        <w:numId w:val="30"/>
      </w:numPr>
      <w:tabs>
        <w:tab w:val="clear" w:pos="2835"/>
      </w:tabs>
      <w:autoSpaceDE/>
      <w:autoSpaceDN/>
      <w:spacing w:after="240" w:line="240" w:lineRule="atLeast"/>
      <w:ind w:left="4167" w:hanging="360"/>
      <w:contextualSpacing/>
    </w:pPr>
    <w:rPr>
      <w:rFonts w:ascii="Georgia" w:eastAsia="Calibri" w:hAnsi="Georgia" w:cs="Arial"/>
    </w:rPr>
  </w:style>
  <w:style w:type="paragraph" w:customStyle="1" w:styleId="paragraph">
    <w:name w:val="paragraph"/>
    <w:basedOn w:val="Normal"/>
    <w:rsid w:val="00B07AD3"/>
    <w:pPr>
      <w:autoSpaceDE/>
      <w:autoSpaceDN/>
      <w:spacing w:before="100" w:beforeAutospacing="1" w:after="100" w:afterAutospacing="1"/>
    </w:pPr>
    <w:rPr>
      <w:lang w:val="en-US"/>
    </w:rPr>
  </w:style>
  <w:style w:type="paragraph" w:styleId="TOC4">
    <w:name w:val="toc 4"/>
    <w:basedOn w:val="Normal"/>
    <w:next w:val="Normal"/>
    <w:autoRedefine/>
    <w:uiPriority w:val="39"/>
    <w:semiHidden/>
    <w:unhideWhenUsed/>
    <w:rsid w:val="00B07AD3"/>
    <w:pPr>
      <w:ind w:left="720"/>
    </w:pPr>
    <w:rPr>
      <w:rFonts w:asciiTheme="minorHAnsi" w:hAnsiTheme="minorHAnsi" w:cstheme="minorHAnsi"/>
      <w:sz w:val="20"/>
      <w:szCs w:val="20"/>
    </w:rPr>
  </w:style>
  <w:style w:type="paragraph" w:styleId="TOC5">
    <w:name w:val="toc 5"/>
    <w:basedOn w:val="Normal"/>
    <w:next w:val="Normal"/>
    <w:autoRedefine/>
    <w:uiPriority w:val="39"/>
    <w:semiHidden/>
    <w:unhideWhenUsed/>
    <w:rsid w:val="00B07AD3"/>
    <w:pPr>
      <w:ind w:left="960"/>
    </w:pPr>
    <w:rPr>
      <w:rFonts w:asciiTheme="minorHAnsi" w:hAnsiTheme="minorHAnsi" w:cstheme="minorHAnsi"/>
      <w:sz w:val="20"/>
      <w:szCs w:val="20"/>
    </w:rPr>
  </w:style>
  <w:style w:type="paragraph" w:styleId="TOC6">
    <w:name w:val="toc 6"/>
    <w:basedOn w:val="Normal"/>
    <w:next w:val="Normal"/>
    <w:autoRedefine/>
    <w:uiPriority w:val="39"/>
    <w:semiHidden/>
    <w:unhideWhenUsed/>
    <w:rsid w:val="00B07AD3"/>
    <w:pPr>
      <w:ind w:left="1200"/>
    </w:pPr>
    <w:rPr>
      <w:rFonts w:asciiTheme="minorHAnsi" w:hAnsiTheme="minorHAnsi" w:cstheme="minorHAnsi"/>
      <w:sz w:val="20"/>
      <w:szCs w:val="20"/>
    </w:rPr>
  </w:style>
  <w:style w:type="paragraph" w:styleId="TOC7">
    <w:name w:val="toc 7"/>
    <w:basedOn w:val="Normal"/>
    <w:next w:val="Normal"/>
    <w:autoRedefine/>
    <w:uiPriority w:val="39"/>
    <w:semiHidden/>
    <w:unhideWhenUsed/>
    <w:rsid w:val="00B07AD3"/>
    <w:pPr>
      <w:ind w:left="1440"/>
    </w:pPr>
    <w:rPr>
      <w:rFonts w:asciiTheme="minorHAnsi" w:hAnsiTheme="minorHAnsi" w:cstheme="minorHAnsi"/>
      <w:sz w:val="20"/>
      <w:szCs w:val="20"/>
    </w:rPr>
  </w:style>
  <w:style w:type="paragraph" w:styleId="TOC8">
    <w:name w:val="toc 8"/>
    <w:basedOn w:val="Normal"/>
    <w:next w:val="Normal"/>
    <w:autoRedefine/>
    <w:uiPriority w:val="39"/>
    <w:semiHidden/>
    <w:unhideWhenUsed/>
    <w:rsid w:val="00B07AD3"/>
    <w:pPr>
      <w:ind w:left="1680"/>
    </w:pPr>
    <w:rPr>
      <w:rFonts w:asciiTheme="minorHAnsi" w:hAnsiTheme="minorHAnsi" w:cstheme="minorHAnsi"/>
      <w:sz w:val="20"/>
      <w:szCs w:val="20"/>
    </w:rPr>
  </w:style>
  <w:style w:type="paragraph" w:styleId="TOC9">
    <w:name w:val="toc 9"/>
    <w:basedOn w:val="Normal"/>
    <w:next w:val="Normal"/>
    <w:autoRedefine/>
    <w:uiPriority w:val="39"/>
    <w:semiHidden/>
    <w:unhideWhenUsed/>
    <w:rsid w:val="00B07AD3"/>
    <w:pPr>
      <w:ind w:left="1920"/>
    </w:pPr>
    <w:rPr>
      <w:rFonts w:asciiTheme="minorHAnsi" w:hAnsiTheme="minorHAnsi" w:cstheme="minorHAnsi"/>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1144832">
      <w:bodyDiv w:val="1"/>
      <w:marLeft w:val="0"/>
      <w:marRight w:val="0"/>
      <w:marTop w:val="0"/>
      <w:marBottom w:val="0"/>
      <w:divBdr>
        <w:top w:val="none" w:sz="0" w:space="0" w:color="auto"/>
        <w:left w:val="none" w:sz="0" w:space="0" w:color="auto"/>
        <w:bottom w:val="none" w:sz="0" w:space="0" w:color="auto"/>
        <w:right w:val="none" w:sz="0" w:space="0" w:color="auto"/>
      </w:divBdr>
    </w:div>
    <w:div w:id="117995006">
      <w:bodyDiv w:val="1"/>
      <w:marLeft w:val="0"/>
      <w:marRight w:val="0"/>
      <w:marTop w:val="0"/>
      <w:marBottom w:val="0"/>
      <w:divBdr>
        <w:top w:val="none" w:sz="0" w:space="0" w:color="auto"/>
        <w:left w:val="none" w:sz="0" w:space="0" w:color="auto"/>
        <w:bottom w:val="none" w:sz="0" w:space="0" w:color="auto"/>
        <w:right w:val="none" w:sz="0" w:space="0" w:color="auto"/>
      </w:divBdr>
    </w:div>
    <w:div w:id="123936744">
      <w:bodyDiv w:val="1"/>
      <w:marLeft w:val="0"/>
      <w:marRight w:val="0"/>
      <w:marTop w:val="0"/>
      <w:marBottom w:val="0"/>
      <w:divBdr>
        <w:top w:val="none" w:sz="0" w:space="0" w:color="auto"/>
        <w:left w:val="none" w:sz="0" w:space="0" w:color="auto"/>
        <w:bottom w:val="none" w:sz="0" w:space="0" w:color="auto"/>
        <w:right w:val="none" w:sz="0" w:space="0" w:color="auto"/>
      </w:divBdr>
    </w:div>
    <w:div w:id="149031232">
      <w:bodyDiv w:val="1"/>
      <w:marLeft w:val="0"/>
      <w:marRight w:val="0"/>
      <w:marTop w:val="0"/>
      <w:marBottom w:val="0"/>
      <w:divBdr>
        <w:top w:val="none" w:sz="0" w:space="0" w:color="auto"/>
        <w:left w:val="none" w:sz="0" w:space="0" w:color="auto"/>
        <w:bottom w:val="none" w:sz="0" w:space="0" w:color="auto"/>
        <w:right w:val="none" w:sz="0" w:space="0" w:color="auto"/>
      </w:divBdr>
    </w:div>
    <w:div w:id="219827272">
      <w:bodyDiv w:val="1"/>
      <w:marLeft w:val="0"/>
      <w:marRight w:val="0"/>
      <w:marTop w:val="0"/>
      <w:marBottom w:val="0"/>
      <w:divBdr>
        <w:top w:val="none" w:sz="0" w:space="0" w:color="auto"/>
        <w:left w:val="none" w:sz="0" w:space="0" w:color="auto"/>
        <w:bottom w:val="none" w:sz="0" w:space="0" w:color="auto"/>
        <w:right w:val="none" w:sz="0" w:space="0" w:color="auto"/>
      </w:divBdr>
    </w:div>
    <w:div w:id="225728158">
      <w:bodyDiv w:val="1"/>
      <w:marLeft w:val="0"/>
      <w:marRight w:val="0"/>
      <w:marTop w:val="0"/>
      <w:marBottom w:val="0"/>
      <w:divBdr>
        <w:top w:val="none" w:sz="0" w:space="0" w:color="auto"/>
        <w:left w:val="none" w:sz="0" w:space="0" w:color="auto"/>
        <w:bottom w:val="none" w:sz="0" w:space="0" w:color="auto"/>
        <w:right w:val="none" w:sz="0" w:space="0" w:color="auto"/>
      </w:divBdr>
    </w:div>
    <w:div w:id="239215892">
      <w:bodyDiv w:val="1"/>
      <w:marLeft w:val="0"/>
      <w:marRight w:val="0"/>
      <w:marTop w:val="0"/>
      <w:marBottom w:val="0"/>
      <w:divBdr>
        <w:top w:val="none" w:sz="0" w:space="0" w:color="auto"/>
        <w:left w:val="none" w:sz="0" w:space="0" w:color="auto"/>
        <w:bottom w:val="none" w:sz="0" w:space="0" w:color="auto"/>
        <w:right w:val="none" w:sz="0" w:space="0" w:color="auto"/>
      </w:divBdr>
    </w:div>
    <w:div w:id="261954233">
      <w:bodyDiv w:val="1"/>
      <w:marLeft w:val="0"/>
      <w:marRight w:val="0"/>
      <w:marTop w:val="0"/>
      <w:marBottom w:val="0"/>
      <w:divBdr>
        <w:top w:val="none" w:sz="0" w:space="0" w:color="auto"/>
        <w:left w:val="none" w:sz="0" w:space="0" w:color="auto"/>
        <w:bottom w:val="none" w:sz="0" w:space="0" w:color="auto"/>
        <w:right w:val="none" w:sz="0" w:space="0" w:color="auto"/>
      </w:divBdr>
    </w:div>
    <w:div w:id="330373458">
      <w:bodyDiv w:val="1"/>
      <w:marLeft w:val="0"/>
      <w:marRight w:val="0"/>
      <w:marTop w:val="0"/>
      <w:marBottom w:val="0"/>
      <w:divBdr>
        <w:top w:val="none" w:sz="0" w:space="0" w:color="auto"/>
        <w:left w:val="none" w:sz="0" w:space="0" w:color="auto"/>
        <w:bottom w:val="none" w:sz="0" w:space="0" w:color="auto"/>
        <w:right w:val="none" w:sz="0" w:space="0" w:color="auto"/>
      </w:divBdr>
    </w:div>
    <w:div w:id="333456113">
      <w:bodyDiv w:val="1"/>
      <w:marLeft w:val="0"/>
      <w:marRight w:val="0"/>
      <w:marTop w:val="0"/>
      <w:marBottom w:val="0"/>
      <w:divBdr>
        <w:top w:val="none" w:sz="0" w:space="0" w:color="auto"/>
        <w:left w:val="none" w:sz="0" w:space="0" w:color="auto"/>
        <w:bottom w:val="none" w:sz="0" w:space="0" w:color="auto"/>
        <w:right w:val="none" w:sz="0" w:space="0" w:color="auto"/>
      </w:divBdr>
    </w:div>
    <w:div w:id="414477795">
      <w:bodyDiv w:val="1"/>
      <w:marLeft w:val="0"/>
      <w:marRight w:val="0"/>
      <w:marTop w:val="0"/>
      <w:marBottom w:val="0"/>
      <w:divBdr>
        <w:top w:val="none" w:sz="0" w:space="0" w:color="auto"/>
        <w:left w:val="none" w:sz="0" w:space="0" w:color="auto"/>
        <w:bottom w:val="none" w:sz="0" w:space="0" w:color="auto"/>
        <w:right w:val="none" w:sz="0" w:space="0" w:color="auto"/>
      </w:divBdr>
    </w:div>
    <w:div w:id="437911785">
      <w:bodyDiv w:val="1"/>
      <w:marLeft w:val="0"/>
      <w:marRight w:val="0"/>
      <w:marTop w:val="0"/>
      <w:marBottom w:val="0"/>
      <w:divBdr>
        <w:top w:val="none" w:sz="0" w:space="0" w:color="auto"/>
        <w:left w:val="none" w:sz="0" w:space="0" w:color="auto"/>
        <w:bottom w:val="none" w:sz="0" w:space="0" w:color="auto"/>
        <w:right w:val="none" w:sz="0" w:space="0" w:color="auto"/>
      </w:divBdr>
    </w:div>
    <w:div w:id="449663981">
      <w:bodyDiv w:val="1"/>
      <w:marLeft w:val="0"/>
      <w:marRight w:val="0"/>
      <w:marTop w:val="0"/>
      <w:marBottom w:val="0"/>
      <w:divBdr>
        <w:top w:val="none" w:sz="0" w:space="0" w:color="auto"/>
        <w:left w:val="none" w:sz="0" w:space="0" w:color="auto"/>
        <w:bottom w:val="none" w:sz="0" w:space="0" w:color="auto"/>
        <w:right w:val="none" w:sz="0" w:space="0" w:color="auto"/>
      </w:divBdr>
    </w:div>
    <w:div w:id="541328706">
      <w:bodyDiv w:val="1"/>
      <w:marLeft w:val="0"/>
      <w:marRight w:val="0"/>
      <w:marTop w:val="0"/>
      <w:marBottom w:val="0"/>
      <w:divBdr>
        <w:top w:val="none" w:sz="0" w:space="0" w:color="auto"/>
        <w:left w:val="none" w:sz="0" w:space="0" w:color="auto"/>
        <w:bottom w:val="none" w:sz="0" w:space="0" w:color="auto"/>
        <w:right w:val="none" w:sz="0" w:space="0" w:color="auto"/>
      </w:divBdr>
    </w:div>
    <w:div w:id="551887499">
      <w:bodyDiv w:val="1"/>
      <w:marLeft w:val="0"/>
      <w:marRight w:val="0"/>
      <w:marTop w:val="0"/>
      <w:marBottom w:val="0"/>
      <w:divBdr>
        <w:top w:val="none" w:sz="0" w:space="0" w:color="auto"/>
        <w:left w:val="none" w:sz="0" w:space="0" w:color="auto"/>
        <w:bottom w:val="none" w:sz="0" w:space="0" w:color="auto"/>
        <w:right w:val="none" w:sz="0" w:space="0" w:color="auto"/>
      </w:divBdr>
    </w:div>
    <w:div w:id="559757258">
      <w:bodyDiv w:val="1"/>
      <w:marLeft w:val="0"/>
      <w:marRight w:val="0"/>
      <w:marTop w:val="0"/>
      <w:marBottom w:val="0"/>
      <w:divBdr>
        <w:top w:val="none" w:sz="0" w:space="0" w:color="auto"/>
        <w:left w:val="none" w:sz="0" w:space="0" w:color="auto"/>
        <w:bottom w:val="none" w:sz="0" w:space="0" w:color="auto"/>
        <w:right w:val="none" w:sz="0" w:space="0" w:color="auto"/>
      </w:divBdr>
    </w:div>
    <w:div w:id="588849778">
      <w:bodyDiv w:val="1"/>
      <w:marLeft w:val="0"/>
      <w:marRight w:val="0"/>
      <w:marTop w:val="0"/>
      <w:marBottom w:val="0"/>
      <w:divBdr>
        <w:top w:val="none" w:sz="0" w:space="0" w:color="auto"/>
        <w:left w:val="none" w:sz="0" w:space="0" w:color="auto"/>
        <w:bottom w:val="none" w:sz="0" w:space="0" w:color="auto"/>
        <w:right w:val="none" w:sz="0" w:space="0" w:color="auto"/>
      </w:divBdr>
    </w:div>
    <w:div w:id="644428924">
      <w:bodyDiv w:val="1"/>
      <w:marLeft w:val="0"/>
      <w:marRight w:val="0"/>
      <w:marTop w:val="0"/>
      <w:marBottom w:val="0"/>
      <w:divBdr>
        <w:top w:val="none" w:sz="0" w:space="0" w:color="auto"/>
        <w:left w:val="none" w:sz="0" w:space="0" w:color="auto"/>
        <w:bottom w:val="none" w:sz="0" w:space="0" w:color="auto"/>
        <w:right w:val="none" w:sz="0" w:space="0" w:color="auto"/>
      </w:divBdr>
    </w:div>
    <w:div w:id="647828135">
      <w:bodyDiv w:val="1"/>
      <w:marLeft w:val="0"/>
      <w:marRight w:val="0"/>
      <w:marTop w:val="0"/>
      <w:marBottom w:val="0"/>
      <w:divBdr>
        <w:top w:val="none" w:sz="0" w:space="0" w:color="auto"/>
        <w:left w:val="none" w:sz="0" w:space="0" w:color="auto"/>
        <w:bottom w:val="none" w:sz="0" w:space="0" w:color="auto"/>
        <w:right w:val="none" w:sz="0" w:space="0" w:color="auto"/>
      </w:divBdr>
    </w:div>
    <w:div w:id="691996164">
      <w:bodyDiv w:val="1"/>
      <w:marLeft w:val="0"/>
      <w:marRight w:val="0"/>
      <w:marTop w:val="0"/>
      <w:marBottom w:val="0"/>
      <w:divBdr>
        <w:top w:val="none" w:sz="0" w:space="0" w:color="auto"/>
        <w:left w:val="none" w:sz="0" w:space="0" w:color="auto"/>
        <w:bottom w:val="none" w:sz="0" w:space="0" w:color="auto"/>
        <w:right w:val="none" w:sz="0" w:space="0" w:color="auto"/>
      </w:divBdr>
    </w:div>
    <w:div w:id="697199684">
      <w:bodyDiv w:val="1"/>
      <w:marLeft w:val="0"/>
      <w:marRight w:val="0"/>
      <w:marTop w:val="0"/>
      <w:marBottom w:val="0"/>
      <w:divBdr>
        <w:top w:val="none" w:sz="0" w:space="0" w:color="auto"/>
        <w:left w:val="none" w:sz="0" w:space="0" w:color="auto"/>
        <w:bottom w:val="none" w:sz="0" w:space="0" w:color="auto"/>
        <w:right w:val="none" w:sz="0" w:space="0" w:color="auto"/>
      </w:divBdr>
    </w:div>
    <w:div w:id="715087850">
      <w:bodyDiv w:val="1"/>
      <w:marLeft w:val="0"/>
      <w:marRight w:val="0"/>
      <w:marTop w:val="0"/>
      <w:marBottom w:val="0"/>
      <w:divBdr>
        <w:top w:val="none" w:sz="0" w:space="0" w:color="auto"/>
        <w:left w:val="none" w:sz="0" w:space="0" w:color="auto"/>
        <w:bottom w:val="none" w:sz="0" w:space="0" w:color="auto"/>
        <w:right w:val="none" w:sz="0" w:space="0" w:color="auto"/>
      </w:divBdr>
    </w:div>
    <w:div w:id="723723767">
      <w:bodyDiv w:val="1"/>
      <w:marLeft w:val="0"/>
      <w:marRight w:val="0"/>
      <w:marTop w:val="0"/>
      <w:marBottom w:val="0"/>
      <w:divBdr>
        <w:top w:val="none" w:sz="0" w:space="0" w:color="auto"/>
        <w:left w:val="none" w:sz="0" w:space="0" w:color="auto"/>
        <w:bottom w:val="none" w:sz="0" w:space="0" w:color="auto"/>
        <w:right w:val="none" w:sz="0" w:space="0" w:color="auto"/>
      </w:divBdr>
    </w:div>
    <w:div w:id="770007768">
      <w:bodyDiv w:val="1"/>
      <w:marLeft w:val="0"/>
      <w:marRight w:val="0"/>
      <w:marTop w:val="0"/>
      <w:marBottom w:val="0"/>
      <w:divBdr>
        <w:top w:val="none" w:sz="0" w:space="0" w:color="auto"/>
        <w:left w:val="none" w:sz="0" w:space="0" w:color="auto"/>
        <w:bottom w:val="none" w:sz="0" w:space="0" w:color="auto"/>
        <w:right w:val="none" w:sz="0" w:space="0" w:color="auto"/>
      </w:divBdr>
    </w:div>
    <w:div w:id="773327966">
      <w:bodyDiv w:val="1"/>
      <w:marLeft w:val="0"/>
      <w:marRight w:val="0"/>
      <w:marTop w:val="0"/>
      <w:marBottom w:val="0"/>
      <w:divBdr>
        <w:top w:val="none" w:sz="0" w:space="0" w:color="auto"/>
        <w:left w:val="none" w:sz="0" w:space="0" w:color="auto"/>
        <w:bottom w:val="none" w:sz="0" w:space="0" w:color="auto"/>
        <w:right w:val="none" w:sz="0" w:space="0" w:color="auto"/>
      </w:divBdr>
    </w:div>
    <w:div w:id="793327526">
      <w:bodyDiv w:val="1"/>
      <w:marLeft w:val="0"/>
      <w:marRight w:val="0"/>
      <w:marTop w:val="0"/>
      <w:marBottom w:val="0"/>
      <w:divBdr>
        <w:top w:val="none" w:sz="0" w:space="0" w:color="auto"/>
        <w:left w:val="none" w:sz="0" w:space="0" w:color="auto"/>
        <w:bottom w:val="none" w:sz="0" w:space="0" w:color="auto"/>
        <w:right w:val="none" w:sz="0" w:space="0" w:color="auto"/>
      </w:divBdr>
    </w:div>
    <w:div w:id="805394609">
      <w:bodyDiv w:val="1"/>
      <w:marLeft w:val="0"/>
      <w:marRight w:val="0"/>
      <w:marTop w:val="0"/>
      <w:marBottom w:val="0"/>
      <w:divBdr>
        <w:top w:val="none" w:sz="0" w:space="0" w:color="auto"/>
        <w:left w:val="none" w:sz="0" w:space="0" w:color="auto"/>
        <w:bottom w:val="none" w:sz="0" w:space="0" w:color="auto"/>
        <w:right w:val="none" w:sz="0" w:space="0" w:color="auto"/>
      </w:divBdr>
    </w:div>
    <w:div w:id="824785224">
      <w:bodyDiv w:val="1"/>
      <w:marLeft w:val="0"/>
      <w:marRight w:val="0"/>
      <w:marTop w:val="0"/>
      <w:marBottom w:val="0"/>
      <w:divBdr>
        <w:top w:val="none" w:sz="0" w:space="0" w:color="auto"/>
        <w:left w:val="none" w:sz="0" w:space="0" w:color="auto"/>
        <w:bottom w:val="none" w:sz="0" w:space="0" w:color="auto"/>
        <w:right w:val="none" w:sz="0" w:space="0" w:color="auto"/>
      </w:divBdr>
    </w:div>
    <w:div w:id="916016733">
      <w:bodyDiv w:val="1"/>
      <w:marLeft w:val="0"/>
      <w:marRight w:val="0"/>
      <w:marTop w:val="0"/>
      <w:marBottom w:val="0"/>
      <w:divBdr>
        <w:top w:val="none" w:sz="0" w:space="0" w:color="auto"/>
        <w:left w:val="none" w:sz="0" w:space="0" w:color="auto"/>
        <w:bottom w:val="none" w:sz="0" w:space="0" w:color="auto"/>
        <w:right w:val="none" w:sz="0" w:space="0" w:color="auto"/>
      </w:divBdr>
    </w:div>
    <w:div w:id="919296434">
      <w:bodyDiv w:val="1"/>
      <w:marLeft w:val="0"/>
      <w:marRight w:val="0"/>
      <w:marTop w:val="0"/>
      <w:marBottom w:val="0"/>
      <w:divBdr>
        <w:top w:val="none" w:sz="0" w:space="0" w:color="auto"/>
        <w:left w:val="none" w:sz="0" w:space="0" w:color="auto"/>
        <w:bottom w:val="none" w:sz="0" w:space="0" w:color="auto"/>
        <w:right w:val="none" w:sz="0" w:space="0" w:color="auto"/>
      </w:divBdr>
    </w:div>
    <w:div w:id="1009867734">
      <w:bodyDiv w:val="1"/>
      <w:marLeft w:val="0"/>
      <w:marRight w:val="0"/>
      <w:marTop w:val="0"/>
      <w:marBottom w:val="0"/>
      <w:divBdr>
        <w:top w:val="none" w:sz="0" w:space="0" w:color="auto"/>
        <w:left w:val="none" w:sz="0" w:space="0" w:color="auto"/>
        <w:bottom w:val="none" w:sz="0" w:space="0" w:color="auto"/>
        <w:right w:val="none" w:sz="0" w:space="0" w:color="auto"/>
      </w:divBdr>
    </w:div>
    <w:div w:id="1109667334">
      <w:bodyDiv w:val="1"/>
      <w:marLeft w:val="0"/>
      <w:marRight w:val="0"/>
      <w:marTop w:val="0"/>
      <w:marBottom w:val="0"/>
      <w:divBdr>
        <w:top w:val="none" w:sz="0" w:space="0" w:color="auto"/>
        <w:left w:val="none" w:sz="0" w:space="0" w:color="auto"/>
        <w:bottom w:val="none" w:sz="0" w:space="0" w:color="auto"/>
        <w:right w:val="none" w:sz="0" w:space="0" w:color="auto"/>
      </w:divBdr>
    </w:div>
    <w:div w:id="1144926239">
      <w:bodyDiv w:val="1"/>
      <w:marLeft w:val="0"/>
      <w:marRight w:val="0"/>
      <w:marTop w:val="0"/>
      <w:marBottom w:val="0"/>
      <w:divBdr>
        <w:top w:val="none" w:sz="0" w:space="0" w:color="auto"/>
        <w:left w:val="none" w:sz="0" w:space="0" w:color="auto"/>
        <w:bottom w:val="none" w:sz="0" w:space="0" w:color="auto"/>
        <w:right w:val="none" w:sz="0" w:space="0" w:color="auto"/>
      </w:divBdr>
    </w:div>
    <w:div w:id="1195843621">
      <w:bodyDiv w:val="1"/>
      <w:marLeft w:val="0"/>
      <w:marRight w:val="0"/>
      <w:marTop w:val="0"/>
      <w:marBottom w:val="0"/>
      <w:divBdr>
        <w:top w:val="none" w:sz="0" w:space="0" w:color="auto"/>
        <w:left w:val="none" w:sz="0" w:space="0" w:color="auto"/>
        <w:bottom w:val="none" w:sz="0" w:space="0" w:color="auto"/>
        <w:right w:val="none" w:sz="0" w:space="0" w:color="auto"/>
      </w:divBdr>
    </w:div>
    <w:div w:id="1197235281">
      <w:bodyDiv w:val="1"/>
      <w:marLeft w:val="0"/>
      <w:marRight w:val="0"/>
      <w:marTop w:val="0"/>
      <w:marBottom w:val="0"/>
      <w:divBdr>
        <w:top w:val="none" w:sz="0" w:space="0" w:color="auto"/>
        <w:left w:val="none" w:sz="0" w:space="0" w:color="auto"/>
        <w:bottom w:val="none" w:sz="0" w:space="0" w:color="auto"/>
        <w:right w:val="none" w:sz="0" w:space="0" w:color="auto"/>
      </w:divBdr>
    </w:div>
    <w:div w:id="1199053662">
      <w:bodyDiv w:val="1"/>
      <w:marLeft w:val="0"/>
      <w:marRight w:val="0"/>
      <w:marTop w:val="0"/>
      <w:marBottom w:val="0"/>
      <w:divBdr>
        <w:top w:val="none" w:sz="0" w:space="0" w:color="auto"/>
        <w:left w:val="none" w:sz="0" w:space="0" w:color="auto"/>
        <w:bottom w:val="none" w:sz="0" w:space="0" w:color="auto"/>
        <w:right w:val="none" w:sz="0" w:space="0" w:color="auto"/>
      </w:divBdr>
    </w:div>
    <w:div w:id="1228758909">
      <w:bodyDiv w:val="1"/>
      <w:marLeft w:val="0"/>
      <w:marRight w:val="0"/>
      <w:marTop w:val="0"/>
      <w:marBottom w:val="0"/>
      <w:divBdr>
        <w:top w:val="none" w:sz="0" w:space="0" w:color="auto"/>
        <w:left w:val="none" w:sz="0" w:space="0" w:color="auto"/>
        <w:bottom w:val="none" w:sz="0" w:space="0" w:color="auto"/>
        <w:right w:val="none" w:sz="0" w:space="0" w:color="auto"/>
      </w:divBdr>
    </w:div>
    <w:div w:id="1230773711">
      <w:bodyDiv w:val="1"/>
      <w:marLeft w:val="0"/>
      <w:marRight w:val="0"/>
      <w:marTop w:val="0"/>
      <w:marBottom w:val="0"/>
      <w:divBdr>
        <w:top w:val="none" w:sz="0" w:space="0" w:color="auto"/>
        <w:left w:val="none" w:sz="0" w:space="0" w:color="auto"/>
        <w:bottom w:val="none" w:sz="0" w:space="0" w:color="auto"/>
        <w:right w:val="none" w:sz="0" w:space="0" w:color="auto"/>
      </w:divBdr>
    </w:div>
    <w:div w:id="1239707298">
      <w:bodyDiv w:val="1"/>
      <w:marLeft w:val="0"/>
      <w:marRight w:val="0"/>
      <w:marTop w:val="0"/>
      <w:marBottom w:val="0"/>
      <w:divBdr>
        <w:top w:val="none" w:sz="0" w:space="0" w:color="auto"/>
        <w:left w:val="none" w:sz="0" w:space="0" w:color="auto"/>
        <w:bottom w:val="none" w:sz="0" w:space="0" w:color="auto"/>
        <w:right w:val="none" w:sz="0" w:space="0" w:color="auto"/>
      </w:divBdr>
    </w:div>
    <w:div w:id="1248266030">
      <w:bodyDiv w:val="1"/>
      <w:marLeft w:val="0"/>
      <w:marRight w:val="0"/>
      <w:marTop w:val="0"/>
      <w:marBottom w:val="0"/>
      <w:divBdr>
        <w:top w:val="none" w:sz="0" w:space="0" w:color="auto"/>
        <w:left w:val="none" w:sz="0" w:space="0" w:color="auto"/>
        <w:bottom w:val="none" w:sz="0" w:space="0" w:color="auto"/>
        <w:right w:val="none" w:sz="0" w:space="0" w:color="auto"/>
      </w:divBdr>
    </w:div>
    <w:div w:id="1254705796">
      <w:bodyDiv w:val="1"/>
      <w:marLeft w:val="0"/>
      <w:marRight w:val="0"/>
      <w:marTop w:val="0"/>
      <w:marBottom w:val="0"/>
      <w:divBdr>
        <w:top w:val="none" w:sz="0" w:space="0" w:color="auto"/>
        <w:left w:val="none" w:sz="0" w:space="0" w:color="auto"/>
        <w:bottom w:val="none" w:sz="0" w:space="0" w:color="auto"/>
        <w:right w:val="none" w:sz="0" w:space="0" w:color="auto"/>
      </w:divBdr>
    </w:div>
    <w:div w:id="1256278970">
      <w:bodyDiv w:val="1"/>
      <w:marLeft w:val="0"/>
      <w:marRight w:val="0"/>
      <w:marTop w:val="0"/>
      <w:marBottom w:val="0"/>
      <w:divBdr>
        <w:top w:val="none" w:sz="0" w:space="0" w:color="auto"/>
        <w:left w:val="none" w:sz="0" w:space="0" w:color="auto"/>
        <w:bottom w:val="none" w:sz="0" w:space="0" w:color="auto"/>
        <w:right w:val="none" w:sz="0" w:space="0" w:color="auto"/>
      </w:divBdr>
    </w:div>
    <w:div w:id="1282111393">
      <w:bodyDiv w:val="1"/>
      <w:marLeft w:val="0"/>
      <w:marRight w:val="0"/>
      <w:marTop w:val="0"/>
      <w:marBottom w:val="0"/>
      <w:divBdr>
        <w:top w:val="none" w:sz="0" w:space="0" w:color="auto"/>
        <w:left w:val="none" w:sz="0" w:space="0" w:color="auto"/>
        <w:bottom w:val="none" w:sz="0" w:space="0" w:color="auto"/>
        <w:right w:val="none" w:sz="0" w:space="0" w:color="auto"/>
      </w:divBdr>
    </w:div>
    <w:div w:id="1314916596">
      <w:bodyDiv w:val="1"/>
      <w:marLeft w:val="0"/>
      <w:marRight w:val="0"/>
      <w:marTop w:val="0"/>
      <w:marBottom w:val="0"/>
      <w:divBdr>
        <w:top w:val="none" w:sz="0" w:space="0" w:color="auto"/>
        <w:left w:val="none" w:sz="0" w:space="0" w:color="auto"/>
        <w:bottom w:val="none" w:sz="0" w:space="0" w:color="auto"/>
        <w:right w:val="none" w:sz="0" w:space="0" w:color="auto"/>
      </w:divBdr>
    </w:div>
    <w:div w:id="1327513298">
      <w:bodyDiv w:val="1"/>
      <w:marLeft w:val="0"/>
      <w:marRight w:val="0"/>
      <w:marTop w:val="0"/>
      <w:marBottom w:val="0"/>
      <w:divBdr>
        <w:top w:val="none" w:sz="0" w:space="0" w:color="auto"/>
        <w:left w:val="none" w:sz="0" w:space="0" w:color="auto"/>
        <w:bottom w:val="none" w:sz="0" w:space="0" w:color="auto"/>
        <w:right w:val="none" w:sz="0" w:space="0" w:color="auto"/>
      </w:divBdr>
    </w:div>
    <w:div w:id="1328365545">
      <w:bodyDiv w:val="1"/>
      <w:marLeft w:val="0"/>
      <w:marRight w:val="0"/>
      <w:marTop w:val="0"/>
      <w:marBottom w:val="0"/>
      <w:divBdr>
        <w:top w:val="none" w:sz="0" w:space="0" w:color="auto"/>
        <w:left w:val="none" w:sz="0" w:space="0" w:color="auto"/>
        <w:bottom w:val="none" w:sz="0" w:space="0" w:color="auto"/>
        <w:right w:val="none" w:sz="0" w:space="0" w:color="auto"/>
      </w:divBdr>
    </w:div>
    <w:div w:id="1332878241">
      <w:bodyDiv w:val="1"/>
      <w:marLeft w:val="0"/>
      <w:marRight w:val="0"/>
      <w:marTop w:val="0"/>
      <w:marBottom w:val="0"/>
      <w:divBdr>
        <w:top w:val="none" w:sz="0" w:space="0" w:color="auto"/>
        <w:left w:val="none" w:sz="0" w:space="0" w:color="auto"/>
        <w:bottom w:val="none" w:sz="0" w:space="0" w:color="auto"/>
        <w:right w:val="none" w:sz="0" w:space="0" w:color="auto"/>
      </w:divBdr>
    </w:div>
    <w:div w:id="1341271792">
      <w:bodyDiv w:val="1"/>
      <w:marLeft w:val="0"/>
      <w:marRight w:val="0"/>
      <w:marTop w:val="0"/>
      <w:marBottom w:val="0"/>
      <w:divBdr>
        <w:top w:val="none" w:sz="0" w:space="0" w:color="auto"/>
        <w:left w:val="none" w:sz="0" w:space="0" w:color="auto"/>
        <w:bottom w:val="none" w:sz="0" w:space="0" w:color="auto"/>
        <w:right w:val="none" w:sz="0" w:space="0" w:color="auto"/>
      </w:divBdr>
    </w:div>
    <w:div w:id="1368875527">
      <w:bodyDiv w:val="1"/>
      <w:marLeft w:val="0"/>
      <w:marRight w:val="0"/>
      <w:marTop w:val="0"/>
      <w:marBottom w:val="0"/>
      <w:divBdr>
        <w:top w:val="none" w:sz="0" w:space="0" w:color="auto"/>
        <w:left w:val="none" w:sz="0" w:space="0" w:color="auto"/>
        <w:bottom w:val="none" w:sz="0" w:space="0" w:color="auto"/>
        <w:right w:val="none" w:sz="0" w:space="0" w:color="auto"/>
      </w:divBdr>
    </w:div>
    <w:div w:id="1381396987">
      <w:bodyDiv w:val="1"/>
      <w:marLeft w:val="0"/>
      <w:marRight w:val="0"/>
      <w:marTop w:val="0"/>
      <w:marBottom w:val="0"/>
      <w:divBdr>
        <w:top w:val="none" w:sz="0" w:space="0" w:color="auto"/>
        <w:left w:val="none" w:sz="0" w:space="0" w:color="auto"/>
        <w:bottom w:val="none" w:sz="0" w:space="0" w:color="auto"/>
        <w:right w:val="none" w:sz="0" w:space="0" w:color="auto"/>
      </w:divBdr>
    </w:div>
    <w:div w:id="1396468593">
      <w:bodyDiv w:val="1"/>
      <w:marLeft w:val="0"/>
      <w:marRight w:val="0"/>
      <w:marTop w:val="0"/>
      <w:marBottom w:val="0"/>
      <w:divBdr>
        <w:top w:val="none" w:sz="0" w:space="0" w:color="auto"/>
        <w:left w:val="none" w:sz="0" w:space="0" w:color="auto"/>
        <w:bottom w:val="none" w:sz="0" w:space="0" w:color="auto"/>
        <w:right w:val="none" w:sz="0" w:space="0" w:color="auto"/>
      </w:divBdr>
    </w:div>
    <w:div w:id="1405033791">
      <w:bodyDiv w:val="1"/>
      <w:marLeft w:val="0"/>
      <w:marRight w:val="0"/>
      <w:marTop w:val="0"/>
      <w:marBottom w:val="0"/>
      <w:divBdr>
        <w:top w:val="none" w:sz="0" w:space="0" w:color="auto"/>
        <w:left w:val="none" w:sz="0" w:space="0" w:color="auto"/>
        <w:bottom w:val="none" w:sz="0" w:space="0" w:color="auto"/>
        <w:right w:val="none" w:sz="0" w:space="0" w:color="auto"/>
      </w:divBdr>
    </w:div>
    <w:div w:id="1418284686">
      <w:bodyDiv w:val="1"/>
      <w:marLeft w:val="0"/>
      <w:marRight w:val="0"/>
      <w:marTop w:val="0"/>
      <w:marBottom w:val="0"/>
      <w:divBdr>
        <w:top w:val="none" w:sz="0" w:space="0" w:color="auto"/>
        <w:left w:val="none" w:sz="0" w:space="0" w:color="auto"/>
        <w:bottom w:val="none" w:sz="0" w:space="0" w:color="auto"/>
        <w:right w:val="none" w:sz="0" w:space="0" w:color="auto"/>
      </w:divBdr>
    </w:div>
    <w:div w:id="1421298170">
      <w:bodyDiv w:val="1"/>
      <w:marLeft w:val="0"/>
      <w:marRight w:val="0"/>
      <w:marTop w:val="0"/>
      <w:marBottom w:val="0"/>
      <w:divBdr>
        <w:top w:val="none" w:sz="0" w:space="0" w:color="auto"/>
        <w:left w:val="none" w:sz="0" w:space="0" w:color="auto"/>
        <w:bottom w:val="none" w:sz="0" w:space="0" w:color="auto"/>
        <w:right w:val="none" w:sz="0" w:space="0" w:color="auto"/>
      </w:divBdr>
    </w:div>
    <w:div w:id="1433360856">
      <w:bodyDiv w:val="1"/>
      <w:marLeft w:val="0"/>
      <w:marRight w:val="0"/>
      <w:marTop w:val="0"/>
      <w:marBottom w:val="0"/>
      <w:divBdr>
        <w:top w:val="none" w:sz="0" w:space="0" w:color="auto"/>
        <w:left w:val="none" w:sz="0" w:space="0" w:color="auto"/>
        <w:bottom w:val="none" w:sz="0" w:space="0" w:color="auto"/>
        <w:right w:val="none" w:sz="0" w:space="0" w:color="auto"/>
      </w:divBdr>
    </w:div>
    <w:div w:id="1458596528">
      <w:bodyDiv w:val="1"/>
      <w:marLeft w:val="0"/>
      <w:marRight w:val="0"/>
      <w:marTop w:val="0"/>
      <w:marBottom w:val="0"/>
      <w:divBdr>
        <w:top w:val="none" w:sz="0" w:space="0" w:color="auto"/>
        <w:left w:val="none" w:sz="0" w:space="0" w:color="auto"/>
        <w:bottom w:val="none" w:sz="0" w:space="0" w:color="auto"/>
        <w:right w:val="none" w:sz="0" w:space="0" w:color="auto"/>
      </w:divBdr>
    </w:div>
    <w:div w:id="1462067926">
      <w:bodyDiv w:val="1"/>
      <w:marLeft w:val="0"/>
      <w:marRight w:val="0"/>
      <w:marTop w:val="0"/>
      <w:marBottom w:val="0"/>
      <w:divBdr>
        <w:top w:val="none" w:sz="0" w:space="0" w:color="auto"/>
        <w:left w:val="none" w:sz="0" w:space="0" w:color="auto"/>
        <w:bottom w:val="none" w:sz="0" w:space="0" w:color="auto"/>
        <w:right w:val="none" w:sz="0" w:space="0" w:color="auto"/>
      </w:divBdr>
    </w:div>
    <w:div w:id="1462188512">
      <w:bodyDiv w:val="1"/>
      <w:marLeft w:val="0"/>
      <w:marRight w:val="0"/>
      <w:marTop w:val="0"/>
      <w:marBottom w:val="0"/>
      <w:divBdr>
        <w:top w:val="none" w:sz="0" w:space="0" w:color="auto"/>
        <w:left w:val="none" w:sz="0" w:space="0" w:color="auto"/>
        <w:bottom w:val="none" w:sz="0" w:space="0" w:color="auto"/>
        <w:right w:val="none" w:sz="0" w:space="0" w:color="auto"/>
      </w:divBdr>
    </w:div>
    <w:div w:id="1463230133">
      <w:bodyDiv w:val="1"/>
      <w:marLeft w:val="0"/>
      <w:marRight w:val="0"/>
      <w:marTop w:val="0"/>
      <w:marBottom w:val="0"/>
      <w:divBdr>
        <w:top w:val="none" w:sz="0" w:space="0" w:color="auto"/>
        <w:left w:val="none" w:sz="0" w:space="0" w:color="auto"/>
        <w:bottom w:val="none" w:sz="0" w:space="0" w:color="auto"/>
        <w:right w:val="none" w:sz="0" w:space="0" w:color="auto"/>
      </w:divBdr>
    </w:div>
    <w:div w:id="1524978659">
      <w:bodyDiv w:val="1"/>
      <w:marLeft w:val="0"/>
      <w:marRight w:val="0"/>
      <w:marTop w:val="0"/>
      <w:marBottom w:val="0"/>
      <w:divBdr>
        <w:top w:val="none" w:sz="0" w:space="0" w:color="auto"/>
        <w:left w:val="none" w:sz="0" w:space="0" w:color="auto"/>
        <w:bottom w:val="none" w:sz="0" w:space="0" w:color="auto"/>
        <w:right w:val="none" w:sz="0" w:space="0" w:color="auto"/>
      </w:divBdr>
    </w:div>
    <w:div w:id="1533690943">
      <w:bodyDiv w:val="1"/>
      <w:marLeft w:val="0"/>
      <w:marRight w:val="0"/>
      <w:marTop w:val="0"/>
      <w:marBottom w:val="0"/>
      <w:divBdr>
        <w:top w:val="none" w:sz="0" w:space="0" w:color="auto"/>
        <w:left w:val="none" w:sz="0" w:space="0" w:color="auto"/>
        <w:bottom w:val="none" w:sz="0" w:space="0" w:color="auto"/>
        <w:right w:val="none" w:sz="0" w:space="0" w:color="auto"/>
      </w:divBdr>
    </w:div>
    <w:div w:id="1556088201">
      <w:bodyDiv w:val="1"/>
      <w:marLeft w:val="0"/>
      <w:marRight w:val="0"/>
      <w:marTop w:val="0"/>
      <w:marBottom w:val="0"/>
      <w:divBdr>
        <w:top w:val="none" w:sz="0" w:space="0" w:color="auto"/>
        <w:left w:val="none" w:sz="0" w:space="0" w:color="auto"/>
        <w:bottom w:val="none" w:sz="0" w:space="0" w:color="auto"/>
        <w:right w:val="none" w:sz="0" w:space="0" w:color="auto"/>
      </w:divBdr>
    </w:div>
    <w:div w:id="1565141776">
      <w:bodyDiv w:val="1"/>
      <w:marLeft w:val="0"/>
      <w:marRight w:val="0"/>
      <w:marTop w:val="0"/>
      <w:marBottom w:val="0"/>
      <w:divBdr>
        <w:top w:val="none" w:sz="0" w:space="0" w:color="auto"/>
        <w:left w:val="none" w:sz="0" w:space="0" w:color="auto"/>
        <w:bottom w:val="none" w:sz="0" w:space="0" w:color="auto"/>
        <w:right w:val="none" w:sz="0" w:space="0" w:color="auto"/>
      </w:divBdr>
    </w:div>
    <w:div w:id="1738700614">
      <w:bodyDiv w:val="1"/>
      <w:marLeft w:val="0"/>
      <w:marRight w:val="0"/>
      <w:marTop w:val="0"/>
      <w:marBottom w:val="0"/>
      <w:divBdr>
        <w:top w:val="none" w:sz="0" w:space="0" w:color="auto"/>
        <w:left w:val="none" w:sz="0" w:space="0" w:color="auto"/>
        <w:bottom w:val="none" w:sz="0" w:space="0" w:color="auto"/>
        <w:right w:val="none" w:sz="0" w:space="0" w:color="auto"/>
      </w:divBdr>
    </w:div>
    <w:div w:id="1749695587">
      <w:bodyDiv w:val="1"/>
      <w:marLeft w:val="0"/>
      <w:marRight w:val="0"/>
      <w:marTop w:val="0"/>
      <w:marBottom w:val="0"/>
      <w:divBdr>
        <w:top w:val="none" w:sz="0" w:space="0" w:color="auto"/>
        <w:left w:val="none" w:sz="0" w:space="0" w:color="auto"/>
        <w:bottom w:val="none" w:sz="0" w:space="0" w:color="auto"/>
        <w:right w:val="none" w:sz="0" w:space="0" w:color="auto"/>
      </w:divBdr>
    </w:div>
    <w:div w:id="1754548132">
      <w:bodyDiv w:val="1"/>
      <w:marLeft w:val="0"/>
      <w:marRight w:val="0"/>
      <w:marTop w:val="0"/>
      <w:marBottom w:val="0"/>
      <w:divBdr>
        <w:top w:val="none" w:sz="0" w:space="0" w:color="auto"/>
        <w:left w:val="none" w:sz="0" w:space="0" w:color="auto"/>
        <w:bottom w:val="none" w:sz="0" w:space="0" w:color="auto"/>
        <w:right w:val="none" w:sz="0" w:space="0" w:color="auto"/>
      </w:divBdr>
    </w:div>
    <w:div w:id="1762526191">
      <w:bodyDiv w:val="1"/>
      <w:marLeft w:val="0"/>
      <w:marRight w:val="0"/>
      <w:marTop w:val="0"/>
      <w:marBottom w:val="0"/>
      <w:divBdr>
        <w:top w:val="none" w:sz="0" w:space="0" w:color="auto"/>
        <w:left w:val="none" w:sz="0" w:space="0" w:color="auto"/>
        <w:bottom w:val="none" w:sz="0" w:space="0" w:color="auto"/>
        <w:right w:val="none" w:sz="0" w:space="0" w:color="auto"/>
      </w:divBdr>
    </w:div>
    <w:div w:id="1802334281">
      <w:bodyDiv w:val="1"/>
      <w:marLeft w:val="0"/>
      <w:marRight w:val="0"/>
      <w:marTop w:val="0"/>
      <w:marBottom w:val="0"/>
      <w:divBdr>
        <w:top w:val="none" w:sz="0" w:space="0" w:color="auto"/>
        <w:left w:val="none" w:sz="0" w:space="0" w:color="auto"/>
        <w:bottom w:val="none" w:sz="0" w:space="0" w:color="auto"/>
        <w:right w:val="none" w:sz="0" w:space="0" w:color="auto"/>
      </w:divBdr>
    </w:div>
    <w:div w:id="1841699661">
      <w:bodyDiv w:val="1"/>
      <w:marLeft w:val="0"/>
      <w:marRight w:val="0"/>
      <w:marTop w:val="0"/>
      <w:marBottom w:val="0"/>
      <w:divBdr>
        <w:top w:val="none" w:sz="0" w:space="0" w:color="auto"/>
        <w:left w:val="none" w:sz="0" w:space="0" w:color="auto"/>
        <w:bottom w:val="none" w:sz="0" w:space="0" w:color="auto"/>
        <w:right w:val="none" w:sz="0" w:space="0" w:color="auto"/>
      </w:divBdr>
    </w:div>
    <w:div w:id="1849053152">
      <w:bodyDiv w:val="1"/>
      <w:marLeft w:val="0"/>
      <w:marRight w:val="0"/>
      <w:marTop w:val="0"/>
      <w:marBottom w:val="0"/>
      <w:divBdr>
        <w:top w:val="none" w:sz="0" w:space="0" w:color="auto"/>
        <w:left w:val="none" w:sz="0" w:space="0" w:color="auto"/>
        <w:bottom w:val="none" w:sz="0" w:space="0" w:color="auto"/>
        <w:right w:val="none" w:sz="0" w:space="0" w:color="auto"/>
      </w:divBdr>
    </w:div>
    <w:div w:id="1881820834">
      <w:bodyDiv w:val="1"/>
      <w:marLeft w:val="0"/>
      <w:marRight w:val="0"/>
      <w:marTop w:val="0"/>
      <w:marBottom w:val="0"/>
      <w:divBdr>
        <w:top w:val="none" w:sz="0" w:space="0" w:color="auto"/>
        <w:left w:val="none" w:sz="0" w:space="0" w:color="auto"/>
        <w:bottom w:val="none" w:sz="0" w:space="0" w:color="auto"/>
        <w:right w:val="none" w:sz="0" w:space="0" w:color="auto"/>
      </w:divBdr>
    </w:div>
    <w:div w:id="1889799693">
      <w:bodyDiv w:val="1"/>
      <w:marLeft w:val="0"/>
      <w:marRight w:val="0"/>
      <w:marTop w:val="0"/>
      <w:marBottom w:val="0"/>
      <w:divBdr>
        <w:top w:val="none" w:sz="0" w:space="0" w:color="auto"/>
        <w:left w:val="none" w:sz="0" w:space="0" w:color="auto"/>
        <w:bottom w:val="none" w:sz="0" w:space="0" w:color="auto"/>
        <w:right w:val="none" w:sz="0" w:space="0" w:color="auto"/>
      </w:divBdr>
    </w:div>
    <w:div w:id="1893888013">
      <w:bodyDiv w:val="1"/>
      <w:marLeft w:val="0"/>
      <w:marRight w:val="0"/>
      <w:marTop w:val="0"/>
      <w:marBottom w:val="0"/>
      <w:divBdr>
        <w:top w:val="none" w:sz="0" w:space="0" w:color="auto"/>
        <w:left w:val="none" w:sz="0" w:space="0" w:color="auto"/>
        <w:bottom w:val="none" w:sz="0" w:space="0" w:color="auto"/>
        <w:right w:val="none" w:sz="0" w:space="0" w:color="auto"/>
      </w:divBdr>
    </w:div>
    <w:div w:id="1900558650">
      <w:bodyDiv w:val="1"/>
      <w:marLeft w:val="0"/>
      <w:marRight w:val="0"/>
      <w:marTop w:val="0"/>
      <w:marBottom w:val="0"/>
      <w:divBdr>
        <w:top w:val="none" w:sz="0" w:space="0" w:color="auto"/>
        <w:left w:val="none" w:sz="0" w:space="0" w:color="auto"/>
        <w:bottom w:val="none" w:sz="0" w:space="0" w:color="auto"/>
        <w:right w:val="none" w:sz="0" w:space="0" w:color="auto"/>
      </w:divBdr>
    </w:div>
    <w:div w:id="1913003971">
      <w:bodyDiv w:val="1"/>
      <w:marLeft w:val="0"/>
      <w:marRight w:val="0"/>
      <w:marTop w:val="0"/>
      <w:marBottom w:val="0"/>
      <w:divBdr>
        <w:top w:val="none" w:sz="0" w:space="0" w:color="auto"/>
        <w:left w:val="none" w:sz="0" w:space="0" w:color="auto"/>
        <w:bottom w:val="none" w:sz="0" w:space="0" w:color="auto"/>
        <w:right w:val="none" w:sz="0" w:space="0" w:color="auto"/>
      </w:divBdr>
    </w:div>
    <w:div w:id="1992253176">
      <w:bodyDiv w:val="1"/>
      <w:marLeft w:val="0"/>
      <w:marRight w:val="0"/>
      <w:marTop w:val="0"/>
      <w:marBottom w:val="0"/>
      <w:divBdr>
        <w:top w:val="none" w:sz="0" w:space="0" w:color="auto"/>
        <w:left w:val="none" w:sz="0" w:space="0" w:color="auto"/>
        <w:bottom w:val="none" w:sz="0" w:space="0" w:color="auto"/>
        <w:right w:val="none" w:sz="0" w:space="0" w:color="auto"/>
      </w:divBdr>
    </w:div>
    <w:div w:id="2061859750">
      <w:bodyDiv w:val="1"/>
      <w:marLeft w:val="0"/>
      <w:marRight w:val="0"/>
      <w:marTop w:val="0"/>
      <w:marBottom w:val="0"/>
      <w:divBdr>
        <w:top w:val="none" w:sz="0" w:space="0" w:color="auto"/>
        <w:left w:val="none" w:sz="0" w:space="0" w:color="auto"/>
        <w:bottom w:val="none" w:sz="0" w:space="0" w:color="auto"/>
        <w:right w:val="none" w:sz="0" w:space="0" w:color="auto"/>
      </w:divBdr>
    </w:div>
    <w:div w:id="2088383658">
      <w:bodyDiv w:val="1"/>
      <w:marLeft w:val="0"/>
      <w:marRight w:val="0"/>
      <w:marTop w:val="0"/>
      <w:marBottom w:val="0"/>
      <w:divBdr>
        <w:top w:val="none" w:sz="0" w:space="0" w:color="auto"/>
        <w:left w:val="none" w:sz="0" w:space="0" w:color="auto"/>
        <w:bottom w:val="none" w:sz="0" w:space="0" w:color="auto"/>
        <w:right w:val="none" w:sz="0" w:space="0" w:color="auto"/>
      </w:divBdr>
    </w:div>
    <w:div w:id="2098162150">
      <w:bodyDiv w:val="1"/>
      <w:marLeft w:val="0"/>
      <w:marRight w:val="0"/>
      <w:marTop w:val="0"/>
      <w:marBottom w:val="0"/>
      <w:divBdr>
        <w:top w:val="none" w:sz="0" w:space="0" w:color="auto"/>
        <w:left w:val="none" w:sz="0" w:space="0" w:color="auto"/>
        <w:bottom w:val="none" w:sz="0" w:space="0" w:color="auto"/>
        <w:right w:val="none" w:sz="0" w:space="0" w:color="auto"/>
      </w:divBdr>
    </w:div>
    <w:div w:id="2102681441">
      <w:bodyDiv w:val="1"/>
      <w:marLeft w:val="0"/>
      <w:marRight w:val="0"/>
      <w:marTop w:val="0"/>
      <w:marBottom w:val="0"/>
      <w:divBdr>
        <w:top w:val="none" w:sz="0" w:space="0" w:color="auto"/>
        <w:left w:val="none" w:sz="0" w:space="0" w:color="auto"/>
        <w:bottom w:val="none" w:sz="0" w:space="0" w:color="auto"/>
        <w:right w:val="none" w:sz="0" w:space="0" w:color="auto"/>
      </w:divBdr>
    </w:div>
    <w:div w:id="2121339817">
      <w:bodyDiv w:val="1"/>
      <w:marLeft w:val="0"/>
      <w:marRight w:val="0"/>
      <w:marTop w:val="0"/>
      <w:marBottom w:val="0"/>
      <w:divBdr>
        <w:top w:val="none" w:sz="0" w:space="0" w:color="auto"/>
        <w:left w:val="none" w:sz="0" w:space="0" w:color="auto"/>
        <w:bottom w:val="none" w:sz="0" w:space="0" w:color="auto"/>
        <w:right w:val="none" w:sz="0" w:space="0" w:color="auto"/>
      </w:divBdr>
    </w:div>
    <w:div w:id="2131894649">
      <w:bodyDiv w:val="1"/>
      <w:marLeft w:val="0"/>
      <w:marRight w:val="0"/>
      <w:marTop w:val="0"/>
      <w:marBottom w:val="0"/>
      <w:divBdr>
        <w:top w:val="none" w:sz="0" w:space="0" w:color="auto"/>
        <w:left w:val="none" w:sz="0" w:space="0" w:color="auto"/>
        <w:bottom w:val="none" w:sz="0" w:space="0" w:color="auto"/>
        <w:right w:val="none" w:sz="0" w:space="0" w:color="auto"/>
      </w:divBdr>
    </w:div>
    <w:div w:id="21418764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eader" Target="header4.xml"/><Relationship Id="rId26" Type="http://schemas.openxmlformats.org/officeDocument/2006/relationships/footer" Target="footer5.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eader" Target="header3.xml"/><Relationship Id="rId25"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hyperlink" Target="http://www.go.ke" TargetMode="External"/><Relationship Id="rId20" Type="http://schemas.openxmlformats.org/officeDocument/2006/relationships/header" Target="header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eader" Target="header7.xml"/><Relationship Id="rId5" Type="http://schemas.openxmlformats.org/officeDocument/2006/relationships/numbering" Target="numbering.xml"/><Relationship Id="rId15" Type="http://schemas.openxmlformats.org/officeDocument/2006/relationships/hyperlink" Target="mailto:xxxx@xxx.com" TargetMode="External"/><Relationship Id="rId23" Type="http://schemas.openxmlformats.org/officeDocument/2006/relationships/footer" Target="footer4.xml"/><Relationship Id="rId28"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header" Target="header6.xml"/><Relationship Id="rId27" Type="http://schemas.openxmlformats.org/officeDocument/2006/relationships/header" Target="header9.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e413562-b8a4-4e3d-aeca-de063d2e60e3" xsi:nil="true"/>
    <lcf76f155ced4ddcb4097134ff3c332f xmlns="f8982c88-63dc-46b8-ad21-943f1a781ef4">
      <Terms xmlns="http://schemas.microsoft.com/office/infopath/2007/PartnerControls"/>
    </lcf76f155ced4ddcb4097134ff3c332f>
  </documentManagement>
</p: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ct:contentTypeSchema xmlns:ct="http://schemas.microsoft.com/office/2006/metadata/contentType" xmlns:ma="http://schemas.microsoft.com/office/2006/metadata/properties/metaAttributes" ct:_="" ma:_="" ma:contentTypeName="Document" ma:contentTypeID="0x010100A0F8E0D2E0B95945AC3CC805F2389E0D" ma:contentTypeVersion="13" ma:contentTypeDescription="Create a new document." ma:contentTypeScope="" ma:versionID="39be3de2c5100ee320e8e9684be7a7f8">
  <xsd:schema xmlns:xsd="http://www.w3.org/2001/XMLSchema" xmlns:xs="http://www.w3.org/2001/XMLSchema" xmlns:p="http://schemas.microsoft.com/office/2006/metadata/properties" xmlns:ns2="f8982c88-63dc-46b8-ad21-943f1a781ef4" xmlns:ns3="4e413562-b8a4-4e3d-aeca-de063d2e60e3" targetNamespace="http://schemas.microsoft.com/office/2006/metadata/properties" ma:root="true" ma:fieldsID="66016d918d60e61b4c43ad91355c0d9d" ns2:_="" ns3:_="">
    <xsd:import namespace="f8982c88-63dc-46b8-ad21-943f1a781ef4"/>
    <xsd:import namespace="4e413562-b8a4-4e3d-aeca-de063d2e60e3"/>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bjectDetectorVersions" minOccurs="0"/>
                <xsd:element ref="ns2:MediaServiceSearchProperti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982c88-63dc-46b8-ad21-943f1a781e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553f277c-8b9b-40f1-b70a-d1eb45345449"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413562-b8a4-4e3d-aeca-de063d2e60e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de008bb7-08b3-4f7b-8079-3dface452e50}" ma:internalName="TaxCatchAll" ma:showField="CatchAllData" ma:web="4e413562-b8a4-4e3d-aeca-de063d2e60e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01C0080-BE14-4DF5-AFD8-99F52C408A09}">
  <ds:schemaRefs>
    <ds:schemaRef ds:uri="http://schemas.microsoft.com/office/2006/metadata/properties"/>
    <ds:schemaRef ds:uri="http://schemas.microsoft.com/office/infopath/2007/PartnerControls"/>
    <ds:schemaRef ds:uri="4e413562-b8a4-4e3d-aeca-de063d2e60e3"/>
    <ds:schemaRef ds:uri="f8982c88-63dc-46b8-ad21-943f1a781ef4"/>
  </ds:schemaRefs>
</ds:datastoreItem>
</file>

<file path=customXml/itemProps2.xml><?xml version="1.0" encoding="utf-8"?>
<ds:datastoreItem xmlns:ds="http://schemas.openxmlformats.org/officeDocument/2006/customXml" ds:itemID="{B82B9120-ED82-4F92-B9FB-CC4CCE19B0FF}">
  <ds:schemaRefs>
    <ds:schemaRef ds:uri="http://schemas.openxmlformats.org/officeDocument/2006/bibliography"/>
  </ds:schemaRefs>
</ds:datastoreItem>
</file>

<file path=customXml/itemProps3.xml><?xml version="1.0" encoding="utf-8"?>
<ds:datastoreItem xmlns:ds="http://schemas.openxmlformats.org/officeDocument/2006/customXml" ds:itemID="{E504A569-8658-49A3-8FB5-8F51A7F6C0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982c88-63dc-46b8-ad21-943f1a781ef4"/>
    <ds:schemaRef ds:uri="4e413562-b8a4-4e3d-aeca-de063d2e60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36796AB-54AC-4B43-9DFF-55295E62921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67</TotalTime>
  <Pages>83</Pages>
  <Words>15942</Words>
  <Characters>90875</Characters>
  <Application>Microsoft Office Word</Application>
  <DocSecurity>0</DocSecurity>
  <Lines>757</Lines>
  <Paragraphs>213</Paragraphs>
  <ScaleCrop>false</ScaleCrop>
  <Company>Hewlett-Packard Company</Company>
  <LinksUpToDate>false</LinksUpToDate>
  <CharactersWithSpaces>106604</CharactersWithSpaces>
  <SharedDoc>false</SharedDoc>
  <HLinks>
    <vt:vector size="108" baseType="variant">
      <vt:variant>
        <vt:i4>458836</vt:i4>
      </vt:variant>
      <vt:variant>
        <vt:i4>102</vt:i4>
      </vt:variant>
      <vt:variant>
        <vt:i4>0</vt:i4>
      </vt:variant>
      <vt:variant>
        <vt:i4>5</vt:i4>
      </vt:variant>
      <vt:variant>
        <vt:lpwstr>http://www.go.ke/</vt:lpwstr>
      </vt:variant>
      <vt:variant>
        <vt:lpwstr/>
      </vt:variant>
      <vt:variant>
        <vt:i4>1769513</vt:i4>
      </vt:variant>
      <vt:variant>
        <vt:i4>99</vt:i4>
      </vt:variant>
      <vt:variant>
        <vt:i4>0</vt:i4>
      </vt:variant>
      <vt:variant>
        <vt:i4>5</vt:i4>
      </vt:variant>
      <vt:variant>
        <vt:lpwstr>mailto:xxxx@xxx.com</vt:lpwstr>
      </vt:variant>
      <vt:variant>
        <vt:lpwstr/>
      </vt:variant>
      <vt:variant>
        <vt:i4>1441844</vt:i4>
      </vt:variant>
      <vt:variant>
        <vt:i4>92</vt:i4>
      </vt:variant>
      <vt:variant>
        <vt:i4>0</vt:i4>
      </vt:variant>
      <vt:variant>
        <vt:i4>5</vt:i4>
      </vt:variant>
      <vt:variant>
        <vt:lpwstr/>
      </vt:variant>
      <vt:variant>
        <vt:lpwstr>_Toc172624549</vt:lpwstr>
      </vt:variant>
      <vt:variant>
        <vt:i4>1441844</vt:i4>
      </vt:variant>
      <vt:variant>
        <vt:i4>86</vt:i4>
      </vt:variant>
      <vt:variant>
        <vt:i4>0</vt:i4>
      </vt:variant>
      <vt:variant>
        <vt:i4>5</vt:i4>
      </vt:variant>
      <vt:variant>
        <vt:lpwstr/>
      </vt:variant>
      <vt:variant>
        <vt:lpwstr>_Toc172624548</vt:lpwstr>
      </vt:variant>
      <vt:variant>
        <vt:i4>1441844</vt:i4>
      </vt:variant>
      <vt:variant>
        <vt:i4>80</vt:i4>
      </vt:variant>
      <vt:variant>
        <vt:i4>0</vt:i4>
      </vt:variant>
      <vt:variant>
        <vt:i4>5</vt:i4>
      </vt:variant>
      <vt:variant>
        <vt:lpwstr/>
      </vt:variant>
      <vt:variant>
        <vt:lpwstr>_Toc172624547</vt:lpwstr>
      </vt:variant>
      <vt:variant>
        <vt:i4>1441844</vt:i4>
      </vt:variant>
      <vt:variant>
        <vt:i4>74</vt:i4>
      </vt:variant>
      <vt:variant>
        <vt:i4>0</vt:i4>
      </vt:variant>
      <vt:variant>
        <vt:i4>5</vt:i4>
      </vt:variant>
      <vt:variant>
        <vt:lpwstr/>
      </vt:variant>
      <vt:variant>
        <vt:lpwstr>_Toc172624546</vt:lpwstr>
      </vt:variant>
      <vt:variant>
        <vt:i4>1441844</vt:i4>
      </vt:variant>
      <vt:variant>
        <vt:i4>68</vt:i4>
      </vt:variant>
      <vt:variant>
        <vt:i4>0</vt:i4>
      </vt:variant>
      <vt:variant>
        <vt:i4>5</vt:i4>
      </vt:variant>
      <vt:variant>
        <vt:lpwstr/>
      </vt:variant>
      <vt:variant>
        <vt:lpwstr>_Toc172624545</vt:lpwstr>
      </vt:variant>
      <vt:variant>
        <vt:i4>1441844</vt:i4>
      </vt:variant>
      <vt:variant>
        <vt:i4>62</vt:i4>
      </vt:variant>
      <vt:variant>
        <vt:i4>0</vt:i4>
      </vt:variant>
      <vt:variant>
        <vt:i4>5</vt:i4>
      </vt:variant>
      <vt:variant>
        <vt:lpwstr/>
      </vt:variant>
      <vt:variant>
        <vt:lpwstr>_Toc172624544</vt:lpwstr>
      </vt:variant>
      <vt:variant>
        <vt:i4>1441844</vt:i4>
      </vt:variant>
      <vt:variant>
        <vt:i4>56</vt:i4>
      </vt:variant>
      <vt:variant>
        <vt:i4>0</vt:i4>
      </vt:variant>
      <vt:variant>
        <vt:i4>5</vt:i4>
      </vt:variant>
      <vt:variant>
        <vt:lpwstr/>
      </vt:variant>
      <vt:variant>
        <vt:lpwstr>_Toc172624543</vt:lpwstr>
      </vt:variant>
      <vt:variant>
        <vt:i4>1441844</vt:i4>
      </vt:variant>
      <vt:variant>
        <vt:i4>50</vt:i4>
      </vt:variant>
      <vt:variant>
        <vt:i4>0</vt:i4>
      </vt:variant>
      <vt:variant>
        <vt:i4>5</vt:i4>
      </vt:variant>
      <vt:variant>
        <vt:lpwstr/>
      </vt:variant>
      <vt:variant>
        <vt:lpwstr>_Toc172624542</vt:lpwstr>
      </vt:variant>
      <vt:variant>
        <vt:i4>1441844</vt:i4>
      </vt:variant>
      <vt:variant>
        <vt:i4>44</vt:i4>
      </vt:variant>
      <vt:variant>
        <vt:i4>0</vt:i4>
      </vt:variant>
      <vt:variant>
        <vt:i4>5</vt:i4>
      </vt:variant>
      <vt:variant>
        <vt:lpwstr/>
      </vt:variant>
      <vt:variant>
        <vt:lpwstr>_Toc172624541</vt:lpwstr>
      </vt:variant>
      <vt:variant>
        <vt:i4>1441844</vt:i4>
      </vt:variant>
      <vt:variant>
        <vt:i4>38</vt:i4>
      </vt:variant>
      <vt:variant>
        <vt:i4>0</vt:i4>
      </vt:variant>
      <vt:variant>
        <vt:i4>5</vt:i4>
      </vt:variant>
      <vt:variant>
        <vt:lpwstr/>
      </vt:variant>
      <vt:variant>
        <vt:lpwstr>_Toc172624540</vt:lpwstr>
      </vt:variant>
      <vt:variant>
        <vt:i4>1114164</vt:i4>
      </vt:variant>
      <vt:variant>
        <vt:i4>32</vt:i4>
      </vt:variant>
      <vt:variant>
        <vt:i4>0</vt:i4>
      </vt:variant>
      <vt:variant>
        <vt:i4>5</vt:i4>
      </vt:variant>
      <vt:variant>
        <vt:lpwstr/>
      </vt:variant>
      <vt:variant>
        <vt:lpwstr>_Toc172624539</vt:lpwstr>
      </vt:variant>
      <vt:variant>
        <vt:i4>1114164</vt:i4>
      </vt:variant>
      <vt:variant>
        <vt:i4>26</vt:i4>
      </vt:variant>
      <vt:variant>
        <vt:i4>0</vt:i4>
      </vt:variant>
      <vt:variant>
        <vt:i4>5</vt:i4>
      </vt:variant>
      <vt:variant>
        <vt:lpwstr/>
      </vt:variant>
      <vt:variant>
        <vt:lpwstr>_Toc172624538</vt:lpwstr>
      </vt:variant>
      <vt:variant>
        <vt:i4>1114164</vt:i4>
      </vt:variant>
      <vt:variant>
        <vt:i4>20</vt:i4>
      </vt:variant>
      <vt:variant>
        <vt:i4>0</vt:i4>
      </vt:variant>
      <vt:variant>
        <vt:i4>5</vt:i4>
      </vt:variant>
      <vt:variant>
        <vt:lpwstr/>
      </vt:variant>
      <vt:variant>
        <vt:lpwstr>_Toc172624537</vt:lpwstr>
      </vt:variant>
      <vt:variant>
        <vt:i4>1114164</vt:i4>
      </vt:variant>
      <vt:variant>
        <vt:i4>14</vt:i4>
      </vt:variant>
      <vt:variant>
        <vt:i4>0</vt:i4>
      </vt:variant>
      <vt:variant>
        <vt:i4>5</vt:i4>
      </vt:variant>
      <vt:variant>
        <vt:lpwstr/>
      </vt:variant>
      <vt:variant>
        <vt:lpwstr>_Toc172624536</vt:lpwstr>
      </vt:variant>
      <vt:variant>
        <vt:i4>1114164</vt:i4>
      </vt:variant>
      <vt:variant>
        <vt:i4>8</vt:i4>
      </vt:variant>
      <vt:variant>
        <vt:i4>0</vt:i4>
      </vt:variant>
      <vt:variant>
        <vt:i4>5</vt:i4>
      </vt:variant>
      <vt:variant>
        <vt:lpwstr/>
      </vt:variant>
      <vt:variant>
        <vt:lpwstr>_Toc172624535</vt:lpwstr>
      </vt:variant>
      <vt:variant>
        <vt:i4>1114164</vt:i4>
      </vt:variant>
      <vt:variant>
        <vt:i4>2</vt:i4>
      </vt:variant>
      <vt:variant>
        <vt:i4>0</vt:i4>
      </vt:variant>
      <vt:variant>
        <vt:i4>5</vt:i4>
      </vt:variant>
      <vt:variant>
        <vt:lpwstr/>
      </vt:variant>
      <vt:variant>
        <vt:lpwstr>_Toc172624534</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WIYAKE WAKINI WELFARE ASSOCIATION</dc:title>
  <dc:subject/>
  <dc:creator>joash/edwin</dc:creator>
  <cp:keywords/>
  <cp:lastModifiedBy>Isaac</cp:lastModifiedBy>
  <cp:revision>804</cp:revision>
  <cp:lastPrinted>2014-11-20T08:53:00Z</cp:lastPrinted>
  <dcterms:created xsi:type="dcterms:W3CDTF">2024-05-23T06:54:00Z</dcterms:created>
  <dcterms:modified xsi:type="dcterms:W3CDTF">2024-07-23T09:17:00Z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0x010100A0F8E0D2E0B95945AC3CC805F2389E0D</vt:lpwstr>
  </property>
  <property fmtid="{D5CDD505-2E9C-101B-9397-08002B2CF9AE}" pid="3" name="MediaServiceImageTags">
    <vt:lpwstr/>
  </property>
</Properties>
</file>