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footer7.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8.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9.xml" ContentType="application/vnd.openxmlformats-officedocument.wordprocessingml.foot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0BECC9B" w14:textId="3AD18392" w:rsidR="008875DF" w:rsidRPr="00953054" w:rsidRDefault="008875DF" w:rsidP="00953054">
      <w:pPr>
        <w:spacing w:line="360" w:lineRule="auto"/>
        <w:jc w:val="both"/>
        <w:rPr>
          <w:sz w:val="22"/>
          <w:szCs w:val="22"/>
          <w:highlight w:val="yellow"/>
        </w:rPr>
      </w:pPr>
    </w:p>
    <w:p w14:paraId="12B14DAF" w14:textId="77777777" w:rsidR="00BF2742" w:rsidRPr="00953054" w:rsidRDefault="00BF2742" w:rsidP="00953054">
      <w:pPr>
        <w:spacing w:line="360" w:lineRule="auto"/>
        <w:jc w:val="both"/>
        <w:rPr>
          <w:sz w:val="22"/>
          <w:szCs w:val="22"/>
          <w:highlight w:val="yellow"/>
        </w:rPr>
      </w:pPr>
    </w:p>
    <w:p w14:paraId="52BC1972" w14:textId="0D5BB681" w:rsidR="008875DF" w:rsidRPr="00953054" w:rsidRDefault="00FB6F2A" w:rsidP="00953054">
      <w:pPr>
        <w:spacing w:line="360" w:lineRule="auto"/>
        <w:jc w:val="both"/>
        <w:rPr>
          <w:b/>
          <w:i/>
          <w:iCs/>
          <w:color w:val="FF0000"/>
          <w:sz w:val="22"/>
          <w:szCs w:val="22"/>
        </w:rPr>
      </w:pPr>
      <w:r>
        <w:rPr>
          <w:b/>
          <w:i/>
          <w:iCs/>
          <w:color w:val="FF0000"/>
          <w:sz w:val="22"/>
          <w:szCs w:val="22"/>
        </w:rPr>
        <w:t xml:space="preserve">                                                                                                                                   </w:t>
      </w:r>
      <w:r w:rsidR="00D26D47" w:rsidRPr="00953054">
        <w:rPr>
          <w:b/>
          <w:i/>
          <w:iCs/>
          <w:color w:val="FF0000"/>
          <w:sz w:val="22"/>
          <w:szCs w:val="22"/>
        </w:rPr>
        <w:t xml:space="preserve">Issued </w:t>
      </w:r>
      <w:r w:rsidR="004932D9" w:rsidRPr="00953054">
        <w:rPr>
          <w:b/>
          <w:i/>
          <w:iCs/>
          <w:color w:val="FF0000"/>
          <w:sz w:val="22"/>
          <w:szCs w:val="22"/>
        </w:rPr>
        <w:t xml:space="preserve">on </w:t>
      </w:r>
      <w:r w:rsidR="00206D3A" w:rsidRPr="00953054">
        <w:rPr>
          <w:b/>
          <w:i/>
          <w:iCs/>
          <w:color w:val="FF0000"/>
          <w:sz w:val="22"/>
          <w:szCs w:val="22"/>
        </w:rPr>
        <w:t>30</w:t>
      </w:r>
      <w:r w:rsidR="00206D3A" w:rsidRPr="00953054">
        <w:rPr>
          <w:b/>
          <w:i/>
          <w:iCs/>
          <w:color w:val="FF0000"/>
          <w:sz w:val="22"/>
          <w:szCs w:val="22"/>
          <w:vertAlign w:val="superscript"/>
        </w:rPr>
        <w:t>th</w:t>
      </w:r>
      <w:r w:rsidR="00206D3A" w:rsidRPr="00953054">
        <w:rPr>
          <w:b/>
          <w:i/>
          <w:iCs/>
          <w:color w:val="FF0000"/>
          <w:sz w:val="22"/>
          <w:szCs w:val="22"/>
        </w:rPr>
        <w:t xml:space="preserve"> June </w:t>
      </w:r>
      <w:r w:rsidR="004932D9" w:rsidRPr="00953054">
        <w:rPr>
          <w:b/>
          <w:i/>
          <w:iCs/>
          <w:color w:val="FF0000"/>
          <w:sz w:val="22"/>
          <w:szCs w:val="22"/>
        </w:rPr>
        <w:t>20</w:t>
      </w:r>
      <w:r w:rsidR="006336E7" w:rsidRPr="00953054">
        <w:rPr>
          <w:b/>
          <w:i/>
          <w:iCs/>
          <w:color w:val="FF0000"/>
          <w:sz w:val="22"/>
          <w:szCs w:val="22"/>
        </w:rPr>
        <w:t>xx</w:t>
      </w:r>
    </w:p>
    <w:p w14:paraId="1528FAAA" w14:textId="77777777" w:rsidR="008875DF" w:rsidRPr="00953054" w:rsidRDefault="008875DF" w:rsidP="00953054">
      <w:pPr>
        <w:spacing w:line="360" w:lineRule="auto"/>
        <w:jc w:val="both"/>
        <w:rPr>
          <w:sz w:val="22"/>
          <w:szCs w:val="22"/>
        </w:rPr>
      </w:pPr>
    </w:p>
    <w:p w14:paraId="602513D6" w14:textId="77777777" w:rsidR="008875DF" w:rsidRPr="00953054" w:rsidRDefault="008875DF" w:rsidP="00953054">
      <w:pPr>
        <w:spacing w:line="360" w:lineRule="auto"/>
        <w:jc w:val="both"/>
        <w:rPr>
          <w:sz w:val="22"/>
          <w:szCs w:val="22"/>
        </w:rPr>
      </w:pPr>
    </w:p>
    <w:p w14:paraId="0976EEE8" w14:textId="6C67AC5D" w:rsidR="004366A7" w:rsidRPr="00953054" w:rsidRDefault="000E3485" w:rsidP="00953054">
      <w:pPr>
        <w:spacing w:line="360" w:lineRule="auto"/>
        <w:jc w:val="both"/>
        <w:rPr>
          <w:i/>
          <w:sz w:val="22"/>
          <w:szCs w:val="22"/>
          <w:u w:val="single"/>
        </w:rPr>
      </w:pPr>
      <w:r w:rsidRPr="00953054">
        <w:rPr>
          <w:noProof/>
          <w:sz w:val="22"/>
          <w:szCs w:val="22"/>
        </w:rPr>
        <mc:AlternateContent>
          <mc:Choice Requires="wps">
            <w:drawing>
              <wp:anchor distT="45720" distB="45720" distL="114300" distR="114300" simplePos="0" relativeHeight="251658240" behindDoc="0" locked="0" layoutInCell="1" allowOverlap="1" wp14:anchorId="604C61CC" wp14:editId="34391A9F">
                <wp:simplePos x="0" y="0"/>
                <wp:positionH relativeFrom="column">
                  <wp:posOffset>4203167</wp:posOffset>
                </wp:positionH>
                <wp:positionV relativeFrom="paragraph">
                  <wp:posOffset>125228</wp:posOffset>
                </wp:positionV>
                <wp:extent cx="1767205" cy="1474470"/>
                <wp:effectExtent l="0" t="0" r="23495" b="11430"/>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67205" cy="1474470"/>
                        </a:xfrm>
                        <a:prstGeom prst="rect">
                          <a:avLst/>
                        </a:prstGeom>
                        <a:solidFill>
                          <a:srgbClr val="FFFFFF"/>
                        </a:solidFill>
                        <a:ln w="9525">
                          <a:solidFill>
                            <a:srgbClr val="000000"/>
                          </a:solidFill>
                          <a:miter lim="800000"/>
                          <a:headEnd/>
                          <a:tailEnd/>
                        </a:ln>
                      </wps:spPr>
                      <wps:txbx>
                        <w:txbxContent>
                          <w:p w14:paraId="31450AF1" w14:textId="2BFF2242" w:rsidR="000E3485" w:rsidRPr="00837B14" w:rsidRDefault="000E3485" w:rsidP="00D33DD2">
                            <w:pPr>
                              <w:spacing w:line="360" w:lineRule="auto"/>
                              <w:jc w:val="center"/>
                              <w:rPr>
                                <w:i/>
                                <w:iCs/>
                              </w:rPr>
                            </w:pPr>
                            <w:r>
                              <w:rPr>
                                <w:i/>
                                <w:iCs/>
                              </w:rPr>
                              <w:t>(</w:t>
                            </w:r>
                            <w:r w:rsidR="00C438EA">
                              <w:rPr>
                                <w:i/>
                                <w:iCs/>
                              </w:rPr>
                              <w:t>Insert</w:t>
                            </w:r>
                            <w:r w:rsidRPr="00837B14">
                              <w:rPr>
                                <w:i/>
                                <w:iCs/>
                              </w:rPr>
                              <w:t xml:space="preserve"> </w:t>
                            </w:r>
                            <w:r w:rsidR="00573DF3">
                              <w:rPr>
                                <w:i/>
                                <w:iCs/>
                              </w:rPr>
                              <w:t>the</w:t>
                            </w:r>
                            <w:r w:rsidRPr="00837B14">
                              <w:rPr>
                                <w:i/>
                                <w:iCs/>
                              </w:rPr>
                              <w:t xml:space="preserve"> </w:t>
                            </w:r>
                            <w:r w:rsidR="00C438EA">
                              <w:rPr>
                                <w:i/>
                                <w:iCs/>
                              </w:rPr>
                              <w:t xml:space="preserve">County </w:t>
                            </w:r>
                            <w:r>
                              <w:rPr>
                                <w:i/>
                                <w:iCs/>
                              </w:rPr>
                              <w:t>Entity</w:t>
                            </w:r>
                            <w:r w:rsidRPr="00837B14">
                              <w:rPr>
                                <w:i/>
                                <w:iCs/>
                              </w:rPr>
                              <w:t xml:space="preserve"> Logo</w:t>
                            </w:r>
                            <w:r>
                              <w:rPr>
                                <w:i/>
                                <w:iCs/>
                              </w:rPr>
                              <w:t>)</w:t>
                            </w:r>
                          </w:p>
                          <w:p w14:paraId="40C18A54" w14:textId="77777777" w:rsidR="000E3485" w:rsidRDefault="000E3485" w:rsidP="000E3485"/>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04C61CC" id="_x0000_t202" coordsize="21600,21600" o:spt="202" path="m,l,21600r21600,l21600,xe">
                <v:stroke joinstyle="miter"/>
                <v:path gradientshapeok="t" o:connecttype="rect"/>
              </v:shapetype>
              <v:shape id="Text Box 217" o:spid="_x0000_s1026" type="#_x0000_t202" style="position:absolute;left:0;text-align:left;margin-left:330.95pt;margin-top:9.85pt;width:139.15pt;height:116.1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hYG9LEQIAACAEAAAOAAAAZHJzL2Uyb0RvYy54bWysk81u2zAMx+8D9g6C7oudwGlaI07Rpcsw&#13;&#10;oPsAuj2ALMuxMFnUKCV29vSjlDQNuu0yzAdBNKm/yB+p5e3YG7ZX6DXYik8nOWfKSmi03Vb829fN&#13;&#10;m2vOfBC2EQasqvhBeX67ev1qObhSzaAD0yhkJGJ9ObiKdyG4Msu87FQv/AScsuRsAXsRyMRt1qAY&#13;&#10;SL032SzPr7IBsHEIUnlPf++PTr5K+m2rZPjctl4FZipOuYW0YlrruGarpSi3KFyn5SkN8Q9Z9EJb&#13;&#10;uvQsdS+CYDvUv0n1WiJ4aMNEQp9B22qpUg1UzTR/Uc1jJ5xKtRAc786Y/P+TlZ/2j+4LsjC+hZEa&#13;&#10;mIrw7gHkd88srDtht+oOEYZOiYYunkZk2eB8eToaUfvSR5F6+AgNNVnsAiShscU+UqE6GalTAw5n&#13;&#10;6GoMTMYrF1eLWT7nTJJvWiyKYpHakony6bhDH94r6FncVBypq0le7B98iOmI8ikk3ubB6GajjUkG&#13;&#10;buu1QbYXNAGb9KUKXoQZy4aK38xn8yOBv0rk6fuTRK8DjbLRfcWvz0GijNze2SYNWhDaHPeUsrEn&#13;&#10;kJHdkWIY65ECI9AamgMhRTiOLD0x2nSAPzkbaFwr7n/sBCrOzAdLbbmZFkWc72QUcyLKGV566kuP&#13;&#10;sJKkKh44O27XIb2JCMzCHbWv1QnscyanXGkME+/Tk4lzfmmnqOeHvfoFAAD//wMAUEsDBBQABgAI&#13;&#10;AAAAIQBOTk9u5AAAAA8BAAAPAAAAZHJzL2Rvd25yZXYueG1sTI9BT8MwDIXvSPyHyEhcEEtXRrd2&#13;&#10;TScEAsENBoJr1nhtReKUJuvKv8ec4GLJ+p6f3ys3k7NixCF0nhTMZwkIpNqbjhoFb6/3lysQIWoy&#13;&#10;2npCBd8YYFOdnpS6MP5ILzhuYyPYhEKhFbQx9oWUoW7R6TDzPRKzvR+cjrwOjTSDPrK5szJNkkw6&#13;&#10;3RF/aHWPty3Wn9uDU7BaPI4f4enq+b3O9jaPF8vx4WtQ6vxsulvzuFmDiDjFvwv47cD5oeJgO38g&#13;&#10;E4RVkGXznKUM8iUIFuSLJAWxU5BeM5FVKf/3qH4AAAD//wMAUEsBAi0AFAAGAAgAAAAhALaDOJL+&#13;&#10;AAAA4QEAABMAAAAAAAAAAAAAAAAAAAAAAFtDb250ZW50X1R5cGVzXS54bWxQSwECLQAUAAYACAAA&#13;&#10;ACEAOP0h/9YAAACUAQAACwAAAAAAAAAAAAAAAAAvAQAAX3JlbHMvLnJlbHNQSwECLQAUAAYACAAA&#13;&#10;ACEAYWBvSxECAAAgBAAADgAAAAAAAAAAAAAAAAAuAgAAZHJzL2Uyb0RvYy54bWxQSwECLQAUAAYA&#13;&#10;CAAAACEATk5PbuQAAAAPAQAADwAAAAAAAAAAAAAAAABrBAAAZHJzL2Rvd25yZXYueG1sUEsFBgAA&#13;&#10;AAAEAAQA8wAAAHwFAAAAAA==&#13;&#10;">
                <v:textbox>
                  <w:txbxContent>
                    <w:p w14:paraId="31450AF1" w14:textId="2BFF2242" w:rsidR="000E3485" w:rsidRPr="00837B14" w:rsidRDefault="000E3485" w:rsidP="00D33DD2">
                      <w:pPr>
                        <w:spacing w:line="360" w:lineRule="auto"/>
                        <w:jc w:val="center"/>
                        <w:rPr>
                          <w:i/>
                          <w:iCs/>
                        </w:rPr>
                      </w:pPr>
                      <w:r>
                        <w:rPr>
                          <w:i/>
                          <w:iCs/>
                        </w:rPr>
                        <w:t>(</w:t>
                      </w:r>
                      <w:r w:rsidR="00C438EA">
                        <w:rPr>
                          <w:i/>
                          <w:iCs/>
                        </w:rPr>
                        <w:t>Insert</w:t>
                      </w:r>
                      <w:r w:rsidRPr="00837B14">
                        <w:rPr>
                          <w:i/>
                          <w:iCs/>
                        </w:rPr>
                        <w:t xml:space="preserve"> </w:t>
                      </w:r>
                      <w:r w:rsidR="00573DF3">
                        <w:rPr>
                          <w:i/>
                          <w:iCs/>
                        </w:rPr>
                        <w:t>the</w:t>
                      </w:r>
                      <w:r w:rsidRPr="00837B14">
                        <w:rPr>
                          <w:i/>
                          <w:iCs/>
                        </w:rPr>
                        <w:t xml:space="preserve"> </w:t>
                      </w:r>
                      <w:r w:rsidR="00C438EA">
                        <w:rPr>
                          <w:i/>
                          <w:iCs/>
                        </w:rPr>
                        <w:t xml:space="preserve">County </w:t>
                      </w:r>
                      <w:r>
                        <w:rPr>
                          <w:i/>
                          <w:iCs/>
                        </w:rPr>
                        <w:t>Entity</w:t>
                      </w:r>
                      <w:r w:rsidRPr="00837B14">
                        <w:rPr>
                          <w:i/>
                          <w:iCs/>
                        </w:rPr>
                        <w:t xml:space="preserve"> Logo</w:t>
                      </w:r>
                      <w:r>
                        <w:rPr>
                          <w:i/>
                          <w:iCs/>
                        </w:rPr>
                        <w:t>)</w:t>
                      </w:r>
                    </w:p>
                    <w:p w14:paraId="40C18A54" w14:textId="77777777" w:rsidR="000E3485" w:rsidRDefault="000E3485" w:rsidP="000E3485"/>
                  </w:txbxContent>
                </v:textbox>
                <w10:wrap type="square"/>
              </v:shape>
            </w:pict>
          </mc:Fallback>
        </mc:AlternateContent>
      </w:r>
      <w:r w:rsidR="008875DF" w:rsidRPr="00953054">
        <w:rPr>
          <w:noProof/>
          <w:sz w:val="22"/>
          <w:szCs w:val="22"/>
          <w:lang w:val="en-US"/>
        </w:rPr>
        <w:drawing>
          <wp:inline distT="0" distB="0" distL="0" distR="0" wp14:anchorId="7CCB52F5" wp14:editId="1F3A6F4D">
            <wp:extent cx="1889760" cy="1600835"/>
            <wp:effectExtent l="1905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cstate="print"/>
                    <a:srcRect/>
                    <a:stretch>
                      <a:fillRect/>
                    </a:stretch>
                  </pic:blipFill>
                  <pic:spPr bwMode="auto">
                    <a:xfrm>
                      <a:off x="0" y="0"/>
                      <a:ext cx="1889760" cy="1600835"/>
                    </a:xfrm>
                    <a:prstGeom prst="rect">
                      <a:avLst/>
                    </a:prstGeom>
                    <a:noFill/>
                    <a:ln w="9525">
                      <a:noFill/>
                      <a:miter lim="800000"/>
                      <a:headEnd/>
                      <a:tailEnd/>
                    </a:ln>
                  </pic:spPr>
                </pic:pic>
              </a:graphicData>
            </a:graphic>
          </wp:inline>
        </w:drawing>
      </w:r>
    </w:p>
    <w:p w14:paraId="45812D28" w14:textId="77777777" w:rsidR="004366A7" w:rsidRPr="00953054" w:rsidRDefault="004366A7" w:rsidP="00953054">
      <w:pPr>
        <w:spacing w:line="360" w:lineRule="auto"/>
        <w:jc w:val="both"/>
        <w:rPr>
          <w:sz w:val="22"/>
          <w:szCs w:val="22"/>
        </w:rPr>
      </w:pPr>
    </w:p>
    <w:p w14:paraId="2AF353FE" w14:textId="77777777" w:rsidR="004366A7" w:rsidRPr="00953054" w:rsidRDefault="004366A7" w:rsidP="00953054">
      <w:pPr>
        <w:pBdr>
          <w:bottom w:val="thinThickSmallGap" w:sz="24" w:space="1" w:color="auto"/>
        </w:pBdr>
        <w:spacing w:line="360" w:lineRule="auto"/>
        <w:jc w:val="both"/>
        <w:rPr>
          <w:sz w:val="22"/>
          <w:szCs w:val="22"/>
        </w:rPr>
      </w:pPr>
    </w:p>
    <w:p w14:paraId="521B9FAF" w14:textId="77777777" w:rsidR="004366A7" w:rsidRPr="00953054" w:rsidRDefault="004366A7" w:rsidP="00953054">
      <w:pPr>
        <w:spacing w:line="360" w:lineRule="auto"/>
        <w:jc w:val="both"/>
        <w:rPr>
          <w:sz w:val="22"/>
          <w:szCs w:val="22"/>
        </w:rPr>
      </w:pPr>
    </w:p>
    <w:p w14:paraId="1EC79FE1" w14:textId="723A67B0" w:rsidR="004366A7" w:rsidRPr="00953054" w:rsidRDefault="00F01242" w:rsidP="00FB6F2A">
      <w:pPr>
        <w:spacing w:line="360" w:lineRule="auto"/>
        <w:jc w:val="center"/>
        <w:rPr>
          <w:i/>
          <w:sz w:val="22"/>
          <w:szCs w:val="22"/>
        </w:rPr>
      </w:pPr>
      <w:r w:rsidRPr="00953054">
        <w:rPr>
          <w:i/>
          <w:sz w:val="22"/>
          <w:szCs w:val="22"/>
        </w:rPr>
        <w:t xml:space="preserve">(Indicate </w:t>
      </w:r>
      <w:r w:rsidR="00B42D7D" w:rsidRPr="00953054">
        <w:rPr>
          <w:i/>
          <w:sz w:val="22"/>
          <w:szCs w:val="22"/>
        </w:rPr>
        <w:t xml:space="preserve">the </w:t>
      </w:r>
      <w:r w:rsidRPr="00953054">
        <w:rPr>
          <w:i/>
          <w:sz w:val="22"/>
          <w:szCs w:val="22"/>
        </w:rPr>
        <w:t>name of the</w:t>
      </w:r>
      <w:r w:rsidR="00C23BA1" w:rsidRPr="00953054">
        <w:rPr>
          <w:i/>
          <w:sz w:val="22"/>
          <w:szCs w:val="22"/>
        </w:rPr>
        <w:t xml:space="preserve"> Co</w:t>
      </w:r>
      <w:r w:rsidR="00721F1B" w:rsidRPr="00953054">
        <w:rPr>
          <w:i/>
          <w:sz w:val="22"/>
          <w:szCs w:val="22"/>
        </w:rPr>
        <w:t>unty Executive/Assembly</w:t>
      </w:r>
      <w:r w:rsidRPr="00953054">
        <w:rPr>
          <w:i/>
          <w:sz w:val="22"/>
          <w:szCs w:val="22"/>
        </w:rPr>
        <w:t>)</w:t>
      </w:r>
    </w:p>
    <w:p w14:paraId="3DA2302F" w14:textId="77777777" w:rsidR="00206D3A" w:rsidRPr="00953054" w:rsidRDefault="00206D3A" w:rsidP="00FB6F2A">
      <w:pPr>
        <w:spacing w:line="360" w:lineRule="auto"/>
        <w:jc w:val="center"/>
        <w:rPr>
          <w:i/>
          <w:sz w:val="22"/>
          <w:szCs w:val="22"/>
        </w:rPr>
      </w:pPr>
    </w:p>
    <w:p w14:paraId="6B4D4B22" w14:textId="77777777" w:rsidR="004366A7" w:rsidRPr="00953054" w:rsidRDefault="004366A7" w:rsidP="00FB6F2A">
      <w:pPr>
        <w:spacing w:line="360" w:lineRule="auto"/>
        <w:jc w:val="center"/>
        <w:rPr>
          <w:b/>
          <w:sz w:val="22"/>
          <w:szCs w:val="22"/>
        </w:rPr>
      </w:pPr>
    </w:p>
    <w:p w14:paraId="5F3008F1" w14:textId="13B28720" w:rsidR="004366A7" w:rsidRPr="00953054" w:rsidRDefault="00900D85" w:rsidP="00FB6F2A">
      <w:pPr>
        <w:pStyle w:val="Heading7"/>
        <w:spacing w:line="360" w:lineRule="auto"/>
        <w:rPr>
          <w:sz w:val="22"/>
          <w:szCs w:val="22"/>
        </w:rPr>
      </w:pPr>
      <w:r w:rsidRPr="00953054">
        <w:rPr>
          <w:sz w:val="22"/>
          <w:szCs w:val="22"/>
        </w:rPr>
        <w:t>ANNUAL REPORT</w:t>
      </w:r>
      <w:r w:rsidR="00231D69" w:rsidRPr="00953054">
        <w:rPr>
          <w:sz w:val="22"/>
          <w:szCs w:val="22"/>
        </w:rPr>
        <w:t xml:space="preserve"> AND </w:t>
      </w:r>
      <w:r w:rsidR="004366A7" w:rsidRPr="00953054">
        <w:rPr>
          <w:sz w:val="22"/>
          <w:szCs w:val="22"/>
        </w:rPr>
        <w:t>FINANCIAL STATEMENTS</w:t>
      </w:r>
    </w:p>
    <w:p w14:paraId="50D3E708" w14:textId="2A962520" w:rsidR="00E11C42" w:rsidRPr="00953054" w:rsidRDefault="004366A7" w:rsidP="00FB6F2A">
      <w:pPr>
        <w:spacing w:line="360" w:lineRule="auto"/>
        <w:jc w:val="center"/>
        <w:rPr>
          <w:b/>
          <w:sz w:val="22"/>
          <w:szCs w:val="22"/>
        </w:rPr>
      </w:pPr>
      <w:r w:rsidRPr="00953054">
        <w:rPr>
          <w:b/>
          <w:sz w:val="22"/>
          <w:szCs w:val="22"/>
        </w:rPr>
        <w:t xml:space="preserve">FOR THE </w:t>
      </w:r>
      <w:r w:rsidR="00CC4902" w:rsidRPr="00953054">
        <w:rPr>
          <w:b/>
          <w:sz w:val="22"/>
          <w:szCs w:val="22"/>
        </w:rPr>
        <w:t>FINANCIAL</w:t>
      </w:r>
      <w:r w:rsidR="00576553" w:rsidRPr="00953054">
        <w:rPr>
          <w:b/>
          <w:sz w:val="22"/>
          <w:szCs w:val="22"/>
        </w:rPr>
        <w:t xml:space="preserve"> </w:t>
      </w:r>
      <w:r w:rsidR="009447EB" w:rsidRPr="00953054">
        <w:rPr>
          <w:b/>
          <w:sz w:val="22"/>
          <w:szCs w:val="22"/>
        </w:rPr>
        <w:t>YEAR</w:t>
      </w:r>
      <w:r w:rsidR="00576553" w:rsidRPr="00953054">
        <w:rPr>
          <w:b/>
          <w:sz w:val="22"/>
          <w:szCs w:val="22"/>
        </w:rPr>
        <w:t xml:space="preserve"> END</w:t>
      </w:r>
      <w:r w:rsidR="00DF6EC1" w:rsidRPr="00953054">
        <w:rPr>
          <w:b/>
          <w:sz w:val="22"/>
          <w:szCs w:val="22"/>
        </w:rPr>
        <w:t>ED</w:t>
      </w:r>
    </w:p>
    <w:p w14:paraId="6C5303CE" w14:textId="7278B8BB" w:rsidR="004366A7" w:rsidRPr="00953054" w:rsidRDefault="008C51E0" w:rsidP="00FB6F2A">
      <w:pPr>
        <w:spacing w:line="360" w:lineRule="auto"/>
        <w:jc w:val="center"/>
        <w:rPr>
          <w:b/>
          <w:sz w:val="22"/>
          <w:szCs w:val="22"/>
        </w:rPr>
      </w:pPr>
      <w:r w:rsidRPr="00953054">
        <w:rPr>
          <w:b/>
          <w:sz w:val="22"/>
          <w:szCs w:val="22"/>
        </w:rPr>
        <w:t>30</w:t>
      </w:r>
      <w:r w:rsidRPr="00953054">
        <w:rPr>
          <w:b/>
          <w:sz w:val="22"/>
          <w:szCs w:val="22"/>
          <w:vertAlign w:val="superscript"/>
        </w:rPr>
        <w:t>TH</w:t>
      </w:r>
      <w:r w:rsidRPr="00953054">
        <w:rPr>
          <w:b/>
          <w:sz w:val="22"/>
          <w:szCs w:val="22"/>
        </w:rPr>
        <w:t xml:space="preserve"> </w:t>
      </w:r>
      <w:r w:rsidR="00231D69" w:rsidRPr="00953054">
        <w:rPr>
          <w:b/>
          <w:sz w:val="22"/>
          <w:szCs w:val="22"/>
        </w:rPr>
        <w:t xml:space="preserve">JUNE  </w:t>
      </w:r>
      <w:r w:rsidR="003D65AC" w:rsidRPr="00953054">
        <w:rPr>
          <w:b/>
          <w:sz w:val="22"/>
          <w:szCs w:val="22"/>
        </w:rPr>
        <w:t>20</w:t>
      </w:r>
      <w:r w:rsidR="00062C54" w:rsidRPr="00953054">
        <w:rPr>
          <w:b/>
          <w:sz w:val="22"/>
          <w:szCs w:val="22"/>
        </w:rPr>
        <w:t>XX</w:t>
      </w:r>
    </w:p>
    <w:p w14:paraId="47C5F73D" w14:textId="6EFC02FA" w:rsidR="004366A7" w:rsidRPr="00953054" w:rsidRDefault="004366A7" w:rsidP="00953054">
      <w:pPr>
        <w:spacing w:line="360" w:lineRule="auto"/>
        <w:jc w:val="both"/>
        <w:rPr>
          <w:sz w:val="22"/>
          <w:szCs w:val="22"/>
        </w:rPr>
      </w:pPr>
    </w:p>
    <w:p w14:paraId="550B2FBF" w14:textId="77777777" w:rsidR="00206D3A" w:rsidRPr="00953054" w:rsidRDefault="00206D3A" w:rsidP="00953054">
      <w:pPr>
        <w:spacing w:line="360" w:lineRule="auto"/>
        <w:jc w:val="both"/>
        <w:rPr>
          <w:sz w:val="22"/>
          <w:szCs w:val="22"/>
        </w:rPr>
      </w:pPr>
    </w:p>
    <w:p w14:paraId="7EC79AD8" w14:textId="77777777" w:rsidR="004366A7" w:rsidRPr="00953054" w:rsidRDefault="004366A7" w:rsidP="00953054">
      <w:pPr>
        <w:pBdr>
          <w:bottom w:val="thinThickSmallGap" w:sz="24" w:space="1" w:color="auto"/>
        </w:pBdr>
        <w:spacing w:line="360" w:lineRule="auto"/>
        <w:jc w:val="both"/>
        <w:rPr>
          <w:sz w:val="22"/>
          <w:szCs w:val="22"/>
        </w:rPr>
      </w:pPr>
    </w:p>
    <w:p w14:paraId="0289F90C" w14:textId="77777777" w:rsidR="004366A7" w:rsidRPr="00953054" w:rsidRDefault="004366A7" w:rsidP="00953054">
      <w:pPr>
        <w:spacing w:line="360" w:lineRule="auto"/>
        <w:jc w:val="both"/>
        <w:rPr>
          <w:sz w:val="22"/>
          <w:szCs w:val="22"/>
        </w:rPr>
      </w:pPr>
    </w:p>
    <w:p w14:paraId="0223FA02" w14:textId="7A176E7B" w:rsidR="00C3521B" w:rsidRPr="00953054" w:rsidRDefault="0004671B" w:rsidP="00953054">
      <w:pPr>
        <w:spacing w:line="360" w:lineRule="auto"/>
        <w:jc w:val="both"/>
        <w:rPr>
          <w:b/>
          <w:sz w:val="22"/>
          <w:szCs w:val="22"/>
        </w:rPr>
        <w:sectPr w:rsidR="00C3521B" w:rsidRPr="00953054" w:rsidSect="00975D4F">
          <w:headerReference w:type="even" r:id="rId12"/>
          <w:headerReference w:type="default" r:id="rId13"/>
          <w:footerReference w:type="even" r:id="rId14"/>
          <w:footerReference w:type="default" r:id="rId15"/>
          <w:headerReference w:type="first" r:id="rId16"/>
          <w:footerReference w:type="first" r:id="rId17"/>
          <w:pgSz w:w="12240" w:h="15840" w:code="1"/>
          <w:pgMar w:top="864" w:right="1152" w:bottom="720" w:left="1440" w:header="432" w:footer="288" w:gutter="0"/>
          <w:pgNumType w:start="0"/>
          <w:cols w:space="720"/>
          <w:docGrid w:linePitch="326"/>
        </w:sectPr>
      </w:pPr>
      <w:r w:rsidRPr="00953054">
        <w:rPr>
          <w:b/>
          <w:sz w:val="22"/>
          <w:szCs w:val="22"/>
        </w:rPr>
        <w:t xml:space="preserve">Transitional </w:t>
      </w:r>
      <w:r w:rsidR="00C17F87" w:rsidRPr="00953054">
        <w:rPr>
          <w:b/>
          <w:sz w:val="22"/>
          <w:szCs w:val="22"/>
        </w:rPr>
        <w:t xml:space="preserve">IPSAS </w:t>
      </w:r>
      <w:r w:rsidRPr="00953054">
        <w:rPr>
          <w:b/>
          <w:sz w:val="22"/>
          <w:szCs w:val="22"/>
        </w:rPr>
        <w:t>Financial Statements</w:t>
      </w:r>
      <w:r w:rsidR="00A86B31" w:rsidRPr="00953054">
        <w:rPr>
          <w:b/>
          <w:sz w:val="22"/>
          <w:szCs w:val="22"/>
        </w:rPr>
        <w:t xml:space="preserve"> </w:t>
      </w:r>
      <w:r w:rsidR="00C17F87" w:rsidRPr="00953054">
        <w:rPr>
          <w:b/>
          <w:sz w:val="22"/>
          <w:szCs w:val="22"/>
        </w:rPr>
        <w:t>/</w:t>
      </w:r>
      <w:r w:rsidR="005553AD" w:rsidRPr="00953054">
        <w:rPr>
          <w:b/>
          <w:sz w:val="22"/>
          <w:szCs w:val="22"/>
        </w:rPr>
        <w:t xml:space="preserve">Prepared in accordance with the </w:t>
      </w:r>
      <w:r w:rsidR="002253B0" w:rsidRPr="00953054">
        <w:rPr>
          <w:b/>
          <w:sz w:val="22"/>
          <w:szCs w:val="22"/>
        </w:rPr>
        <w:t>Accrual Basis of Accounting Method Under</w:t>
      </w:r>
      <w:r w:rsidR="005553AD" w:rsidRPr="00953054">
        <w:rPr>
          <w:b/>
          <w:sz w:val="22"/>
          <w:szCs w:val="22"/>
        </w:rPr>
        <w:t xml:space="preserve"> International Public Sector Accounting Standards (IPSAS)</w:t>
      </w:r>
    </w:p>
    <w:p w14:paraId="5BBDC7EB" w14:textId="77777777" w:rsidR="006B2470" w:rsidRPr="00953054" w:rsidRDefault="006B2470" w:rsidP="00953054">
      <w:pPr>
        <w:spacing w:line="360" w:lineRule="auto"/>
        <w:jc w:val="both"/>
        <w:rPr>
          <w:sz w:val="22"/>
          <w:szCs w:val="22"/>
        </w:rPr>
      </w:pPr>
    </w:p>
    <w:p w14:paraId="3DB7D5DD" w14:textId="3A69EFD4" w:rsidR="006B2470" w:rsidRPr="00953054" w:rsidRDefault="006B2470" w:rsidP="00953054">
      <w:pPr>
        <w:spacing w:line="360" w:lineRule="auto"/>
        <w:jc w:val="both"/>
        <w:rPr>
          <w:b/>
          <w:bCs/>
          <w:i/>
          <w:iCs/>
          <w:color w:val="FF0000"/>
          <w:sz w:val="22"/>
          <w:szCs w:val="22"/>
        </w:rPr>
      </w:pPr>
      <w:r w:rsidRPr="00953054">
        <w:rPr>
          <w:b/>
          <w:bCs/>
          <w:i/>
          <w:iCs/>
          <w:color w:val="FF0000"/>
          <w:sz w:val="22"/>
          <w:szCs w:val="22"/>
        </w:rPr>
        <w:t>(Leave this page blank)</w:t>
      </w:r>
    </w:p>
    <w:p w14:paraId="0D2264D2" w14:textId="7B8286BB" w:rsidR="00062C54" w:rsidRPr="00953054" w:rsidRDefault="00062C54" w:rsidP="00953054">
      <w:pPr>
        <w:spacing w:line="360" w:lineRule="auto"/>
        <w:jc w:val="both"/>
        <w:rPr>
          <w:b/>
          <w:bCs/>
          <w:sz w:val="22"/>
          <w:szCs w:val="22"/>
        </w:rPr>
      </w:pPr>
    </w:p>
    <w:p w14:paraId="5977A7D9" w14:textId="77777777" w:rsidR="00062C54" w:rsidRPr="00953054" w:rsidRDefault="00062C54" w:rsidP="00953054">
      <w:pPr>
        <w:spacing w:line="360" w:lineRule="auto"/>
        <w:jc w:val="both"/>
        <w:rPr>
          <w:b/>
          <w:bCs/>
          <w:sz w:val="22"/>
          <w:szCs w:val="22"/>
        </w:rPr>
      </w:pPr>
    </w:p>
    <w:p w14:paraId="658259ED" w14:textId="77777777" w:rsidR="006B2470" w:rsidRPr="00953054" w:rsidRDefault="006B2470" w:rsidP="00953054">
      <w:pPr>
        <w:spacing w:line="360" w:lineRule="auto"/>
        <w:jc w:val="both"/>
        <w:rPr>
          <w:sz w:val="22"/>
          <w:szCs w:val="22"/>
        </w:rPr>
      </w:pPr>
    </w:p>
    <w:p w14:paraId="017D7D44" w14:textId="77777777" w:rsidR="006B2470" w:rsidRPr="00953054" w:rsidRDefault="006B2470" w:rsidP="00953054">
      <w:pPr>
        <w:spacing w:line="360" w:lineRule="auto"/>
        <w:jc w:val="both"/>
        <w:rPr>
          <w:sz w:val="22"/>
          <w:szCs w:val="22"/>
        </w:rPr>
      </w:pPr>
    </w:p>
    <w:p w14:paraId="6C548C26" w14:textId="77777777" w:rsidR="006B2470" w:rsidRPr="00953054" w:rsidRDefault="006B2470" w:rsidP="00953054">
      <w:pPr>
        <w:spacing w:line="360" w:lineRule="auto"/>
        <w:jc w:val="both"/>
        <w:rPr>
          <w:sz w:val="22"/>
          <w:szCs w:val="22"/>
        </w:rPr>
      </w:pPr>
    </w:p>
    <w:p w14:paraId="22B74EDC" w14:textId="77777777" w:rsidR="006B2470" w:rsidRPr="00953054" w:rsidRDefault="006B2470" w:rsidP="00953054">
      <w:pPr>
        <w:spacing w:line="360" w:lineRule="auto"/>
        <w:jc w:val="both"/>
        <w:rPr>
          <w:sz w:val="22"/>
          <w:szCs w:val="22"/>
        </w:rPr>
      </w:pPr>
    </w:p>
    <w:p w14:paraId="0B13292C" w14:textId="77777777" w:rsidR="006B2470" w:rsidRPr="00953054" w:rsidRDefault="006B2470" w:rsidP="00953054">
      <w:pPr>
        <w:spacing w:line="360" w:lineRule="auto"/>
        <w:jc w:val="both"/>
        <w:rPr>
          <w:sz w:val="22"/>
          <w:szCs w:val="22"/>
        </w:rPr>
      </w:pPr>
    </w:p>
    <w:p w14:paraId="3D5667BF" w14:textId="77777777" w:rsidR="006B2470" w:rsidRPr="00953054" w:rsidRDefault="006B2470" w:rsidP="00953054">
      <w:pPr>
        <w:spacing w:line="360" w:lineRule="auto"/>
        <w:jc w:val="both"/>
        <w:rPr>
          <w:sz w:val="22"/>
          <w:szCs w:val="22"/>
        </w:rPr>
      </w:pPr>
    </w:p>
    <w:p w14:paraId="0143DDC5" w14:textId="77777777" w:rsidR="00B23D7B" w:rsidRPr="00953054" w:rsidRDefault="00B23D7B" w:rsidP="00953054">
      <w:pPr>
        <w:spacing w:line="360" w:lineRule="auto"/>
        <w:jc w:val="both"/>
        <w:rPr>
          <w:sz w:val="22"/>
          <w:szCs w:val="22"/>
        </w:rPr>
        <w:sectPr w:rsidR="00B23D7B" w:rsidRPr="00953054" w:rsidSect="00975D4F">
          <w:headerReference w:type="even" r:id="rId18"/>
          <w:headerReference w:type="default" r:id="rId19"/>
          <w:footerReference w:type="default" r:id="rId20"/>
          <w:headerReference w:type="first" r:id="rId21"/>
          <w:footerReference w:type="first" r:id="rId22"/>
          <w:pgSz w:w="12240" w:h="15840" w:code="1"/>
          <w:pgMar w:top="864" w:right="1152" w:bottom="720" w:left="1440" w:header="567" w:footer="288" w:gutter="0"/>
          <w:pgNumType w:fmt="lowerRoman" w:start="1"/>
          <w:cols w:space="720"/>
          <w:docGrid w:linePitch="326"/>
        </w:sectPr>
      </w:pPr>
    </w:p>
    <w:p w14:paraId="1CF64BF1" w14:textId="02608C74" w:rsidR="006B2470" w:rsidRPr="00953054" w:rsidRDefault="00EC4CC2" w:rsidP="00953054">
      <w:pPr>
        <w:tabs>
          <w:tab w:val="left" w:pos="3990"/>
        </w:tabs>
        <w:spacing w:line="360" w:lineRule="auto"/>
        <w:jc w:val="both"/>
        <w:rPr>
          <w:sz w:val="22"/>
          <w:szCs w:val="22"/>
        </w:rPr>
      </w:pPr>
      <w:r w:rsidRPr="00953054">
        <w:rPr>
          <w:sz w:val="22"/>
          <w:szCs w:val="22"/>
        </w:rPr>
        <w:lastRenderedPageBreak/>
        <w:tab/>
      </w:r>
    </w:p>
    <w:p w14:paraId="2276685A" w14:textId="427CAB60" w:rsidR="00540BF1" w:rsidRPr="00311958" w:rsidRDefault="00540BF1" w:rsidP="00953054">
      <w:pPr>
        <w:spacing w:line="360" w:lineRule="auto"/>
        <w:jc w:val="both"/>
        <w:rPr>
          <w:sz w:val="22"/>
          <w:szCs w:val="22"/>
        </w:rPr>
      </w:pPr>
      <w:r w:rsidRPr="00311958">
        <w:rPr>
          <w:sz w:val="22"/>
          <w:szCs w:val="22"/>
        </w:rPr>
        <w:t>Table of Content</w:t>
      </w:r>
      <w:r w:rsidR="006C384A" w:rsidRPr="00311958">
        <w:rPr>
          <w:sz w:val="22"/>
          <w:szCs w:val="22"/>
        </w:rPr>
        <w:t>s</w:t>
      </w:r>
      <w:r w:rsidRPr="00311958">
        <w:rPr>
          <w:sz w:val="22"/>
          <w:szCs w:val="22"/>
        </w:rPr>
        <w:tab/>
      </w:r>
      <w:r w:rsidRPr="00311958">
        <w:rPr>
          <w:sz w:val="22"/>
          <w:szCs w:val="22"/>
        </w:rPr>
        <w:tab/>
      </w:r>
      <w:r w:rsidRPr="00311958">
        <w:rPr>
          <w:sz w:val="22"/>
          <w:szCs w:val="22"/>
        </w:rPr>
        <w:tab/>
      </w:r>
      <w:r w:rsidRPr="00311958">
        <w:rPr>
          <w:sz w:val="22"/>
          <w:szCs w:val="22"/>
        </w:rPr>
        <w:tab/>
      </w:r>
      <w:r w:rsidRPr="00311958">
        <w:rPr>
          <w:sz w:val="22"/>
          <w:szCs w:val="22"/>
        </w:rPr>
        <w:tab/>
      </w:r>
      <w:r w:rsidRPr="00311958">
        <w:rPr>
          <w:sz w:val="22"/>
          <w:szCs w:val="22"/>
        </w:rPr>
        <w:tab/>
      </w:r>
      <w:r w:rsidRPr="00311958">
        <w:rPr>
          <w:sz w:val="22"/>
          <w:szCs w:val="22"/>
        </w:rPr>
        <w:tab/>
      </w:r>
      <w:r w:rsidRPr="00311958">
        <w:rPr>
          <w:sz w:val="22"/>
          <w:szCs w:val="22"/>
        </w:rPr>
        <w:tab/>
      </w:r>
      <w:r w:rsidRPr="00311958">
        <w:rPr>
          <w:sz w:val="22"/>
          <w:szCs w:val="22"/>
        </w:rPr>
        <w:tab/>
      </w:r>
      <w:r w:rsidR="00A97843" w:rsidRPr="00311958">
        <w:rPr>
          <w:sz w:val="22"/>
          <w:szCs w:val="22"/>
        </w:rPr>
        <w:t xml:space="preserve">             </w:t>
      </w:r>
      <w:r w:rsidRPr="00311958">
        <w:rPr>
          <w:sz w:val="22"/>
          <w:szCs w:val="22"/>
        </w:rPr>
        <w:t>Page</w:t>
      </w:r>
    </w:p>
    <w:p w14:paraId="338E1C10" w14:textId="5B67B264" w:rsidR="004366A7" w:rsidRPr="00311958" w:rsidRDefault="004366A7" w:rsidP="00953054">
      <w:pPr>
        <w:spacing w:line="360" w:lineRule="auto"/>
        <w:jc w:val="both"/>
        <w:rPr>
          <w:sz w:val="22"/>
          <w:szCs w:val="22"/>
        </w:rPr>
      </w:pPr>
    </w:p>
    <w:p w14:paraId="651360D7" w14:textId="08E947A6" w:rsidR="00D21EE1" w:rsidRPr="00311958" w:rsidRDefault="006A54F4">
      <w:pPr>
        <w:pStyle w:val="TOC1"/>
        <w:tabs>
          <w:tab w:val="left" w:pos="480"/>
          <w:tab w:val="right" w:leader="dot" w:pos="9638"/>
        </w:tabs>
        <w:rPr>
          <w:rFonts w:eastAsiaTheme="minorEastAsia" w:cstheme="minorBidi"/>
          <w:b w:val="0"/>
          <w:bCs w:val="0"/>
          <w:i w:val="0"/>
          <w:iCs w:val="0"/>
          <w:noProof/>
          <w:kern w:val="2"/>
          <w:lang w:val="en-US"/>
          <w14:ligatures w14:val="standardContextual"/>
        </w:rPr>
      </w:pPr>
      <w:r w:rsidRPr="00311958">
        <w:rPr>
          <w:rFonts w:ascii="Times New Roman" w:eastAsia="MS Mincho" w:hAnsi="Times New Roman" w:cs="Times New Roman"/>
          <w:b w:val="0"/>
          <w:bCs w:val="0"/>
          <w:i w:val="0"/>
          <w:iCs w:val="0"/>
          <w:noProof/>
          <w:sz w:val="22"/>
          <w:szCs w:val="22"/>
          <w:lang w:val="en-US" w:eastAsia="ja-JP"/>
        </w:rPr>
        <w:fldChar w:fldCharType="begin"/>
      </w:r>
      <w:r w:rsidR="00540BF1" w:rsidRPr="00311958">
        <w:rPr>
          <w:rFonts w:ascii="Times New Roman" w:hAnsi="Times New Roman" w:cs="Times New Roman"/>
          <w:b w:val="0"/>
          <w:bCs w:val="0"/>
          <w:i w:val="0"/>
          <w:iCs w:val="0"/>
          <w:sz w:val="22"/>
          <w:szCs w:val="22"/>
        </w:rPr>
        <w:instrText xml:space="preserve"> TOC \o "1-2" \h \z \u </w:instrText>
      </w:r>
      <w:r w:rsidRPr="00311958">
        <w:rPr>
          <w:rFonts w:ascii="Times New Roman" w:eastAsia="MS Mincho" w:hAnsi="Times New Roman" w:cs="Times New Roman"/>
          <w:b w:val="0"/>
          <w:bCs w:val="0"/>
          <w:i w:val="0"/>
          <w:iCs w:val="0"/>
          <w:noProof/>
          <w:sz w:val="22"/>
          <w:szCs w:val="22"/>
          <w:lang w:val="en-US" w:eastAsia="ja-JP"/>
        </w:rPr>
        <w:fldChar w:fldCharType="separate"/>
      </w:r>
      <w:hyperlink w:anchor="_Toc157509694" w:history="1">
        <w:r w:rsidR="00D21EE1" w:rsidRPr="00311958">
          <w:rPr>
            <w:rStyle w:val="Hyperlink"/>
            <w:b w:val="0"/>
            <w:bCs w:val="0"/>
            <w:noProof/>
          </w:rPr>
          <w:t>1.</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Acronyms, Abbreviations and Definition of Key Terms</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_Toc157509694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ii</w:t>
        </w:r>
        <w:r w:rsidR="00D21EE1" w:rsidRPr="00311958">
          <w:rPr>
            <w:b w:val="0"/>
            <w:bCs w:val="0"/>
            <w:noProof/>
            <w:webHidden/>
          </w:rPr>
          <w:fldChar w:fldCharType="end"/>
        </w:r>
      </w:hyperlink>
    </w:p>
    <w:p w14:paraId="3376FD7C" w14:textId="096F4E71" w:rsidR="00D21EE1" w:rsidRPr="00311958" w:rsidRDefault="007067F3">
      <w:pPr>
        <w:pStyle w:val="TOC1"/>
        <w:tabs>
          <w:tab w:val="left" w:pos="480"/>
          <w:tab w:val="right" w:leader="dot" w:pos="9638"/>
        </w:tabs>
        <w:rPr>
          <w:rFonts w:eastAsiaTheme="minorEastAsia" w:cstheme="minorBidi"/>
          <w:b w:val="0"/>
          <w:bCs w:val="0"/>
          <w:i w:val="0"/>
          <w:iCs w:val="0"/>
          <w:noProof/>
          <w:kern w:val="2"/>
          <w:lang w:val="en-US"/>
          <w14:ligatures w14:val="standardContextual"/>
        </w:rPr>
      </w:pPr>
      <w:hyperlink w:anchor="_Toc157509695" w:history="1">
        <w:r w:rsidR="00D21EE1" w:rsidRPr="00311958">
          <w:rPr>
            <w:rStyle w:val="Hyperlink"/>
            <w:b w:val="0"/>
            <w:bCs w:val="0"/>
            <w:noProof/>
          </w:rPr>
          <w:t>2.</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Key Entity Information and Management</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_Toc157509695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iii</w:t>
        </w:r>
        <w:r w:rsidR="00D21EE1" w:rsidRPr="00311958">
          <w:rPr>
            <w:b w:val="0"/>
            <w:bCs w:val="0"/>
            <w:noProof/>
            <w:webHidden/>
          </w:rPr>
          <w:fldChar w:fldCharType="end"/>
        </w:r>
      </w:hyperlink>
    </w:p>
    <w:p w14:paraId="76E74EAB" w14:textId="410DA57C" w:rsidR="00D21EE1" w:rsidRPr="00311958" w:rsidRDefault="007067F3">
      <w:pPr>
        <w:pStyle w:val="TOC1"/>
        <w:tabs>
          <w:tab w:val="left" w:pos="480"/>
          <w:tab w:val="right" w:leader="dot" w:pos="9638"/>
        </w:tabs>
        <w:rPr>
          <w:rFonts w:eastAsiaTheme="minorEastAsia" w:cstheme="minorBidi"/>
          <w:b w:val="0"/>
          <w:bCs w:val="0"/>
          <w:i w:val="0"/>
          <w:iCs w:val="0"/>
          <w:noProof/>
          <w:kern w:val="2"/>
          <w:lang w:val="en-US"/>
          <w14:ligatures w14:val="standardContextual"/>
        </w:rPr>
      </w:pPr>
      <w:hyperlink w:anchor="_Toc157509696" w:history="1">
        <w:r w:rsidR="00D21EE1" w:rsidRPr="00311958">
          <w:rPr>
            <w:rStyle w:val="Hyperlink"/>
            <w:b w:val="0"/>
            <w:bCs w:val="0"/>
            <w:noProof/>
          </w:rPr>
          <w:t>3.</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Governance Statement</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_Toc157509696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ix</w:t>
        </w:r>
        <w:r w:rsidR="00D21EE1" w:rsidRPr="00311958">
          <w:rPr>
            <w:b w:val="0"/>
            <w:bCs w:val="0"/>
            <w:noProof/>
            <w:webHidden/>
          </w:rPr>
          <w:fldChar w:fldCharType="end"/>
        </w:r>
      </w:hyperlink>
    </w:p>
    <w:p w14:paraId="22C1E10C" w14:textId="391A0219" w:rsidR="00D21EE1" w:rsidRPr="00311958" w:rsidRDefault="007067F3">
      <w:pPr>
        <w:pStyle w:val="TOC1"/>
        <w:tabs>
          <w:tab w:val="left" w:pos="480"/>
          <w:tab w:val="right" w:leader="dot" w:pos="9638"/>
        </w:tabs>
        <w:rPr>
          <w:rFonts w:eastAsiaTheme="minorEastAsia" w:cstheme="minorBidi"/>
          <w:b w:val="0"/>
          <w:bCs w:val="0"/>
          <w:i w:val="0"/>
          <w:iCs w:val="0"/>
          <w:noProof/>
          <w:kern w:val="2"/>
          <w:lang w:val="en-US"/>
          <w14:ligatures w14:val="standardContextual"/>
        </w:rPr>
      </w:pPr>
      <w:hyperlink w:anchor="_Toc157509697" w:history="1">
        <w:r w:rsidR="00D21EE1" w:rsidRPr="00311958">
          <w:rPr>
            <w:rStyle w:val="Hyperlink"/>
            <w:b w:val="0"/>
            <w:bCs w:val="0"/>
            <w:noProof/>
          </w:rPr>
          <w:t>4.</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Foreword by CECM Finance and Economic Planning/Clerk of the Assembly</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_Toc157509697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xiv</w:t>
        </w:r>
        <w:r w:rsidR="00D21EE1" w:rsidRPr="00311958">
          <w:rPr>
            <w:b w:val="0"/>
            <w:bCs w:val="0"/>
            <w:noProof/>
            <w:webHidden/>
          </w:rPr>
          <w:fldChar w:fldCharType="end"/>
        </w:r>
      </w:hyperlink>
    </w:p>
    <w:p w14:paraId="02E344A2" w14:textId="6CE1401E" w:rsidR="00D21EE1" w:rsidRPr="00311958" w:rsidRDefault="007067F3">
      <w:pPr>
        <w:pStyle w:val="TOC1"/>
        <w:tabs>
          <w:tab w:val="left" w:pos="480"/>
          <w:tab w:val="right" w:leader="dot" w:pos="9638"/>
        </w:tabs>
        <w:rPr>
          <w:rFonts w:eastAsiaTheme="minorEastAsia" w:cstheme="minorBidi"/>
          <w:b w:val="0"/>
          <w:bCs w:val="0"/>
          <w:i w:val="0"/>
          <w:iCs w:val="0"/>
          <w:noProof/>
          <w:kern w:val="2"/>
          <w:lang w:val="en-US"/>
          <w14:ligatures w14:val="standardContextual"/>
        </w:rPr>
      </w:pPr>
      <w:hyperlink w:anchor="_Toc157509698" w:history="1">
        <w:r w:rsidR="00D21EE1" w:rsidRPr="00311958">
          <w:rPr>
            <w:rStyle w:val="Hyperlink"/>
            <w:b w:val="0"/>
            <w:bCs w:val="0"/>
            <w:noProof/>
          </w:rPr>
          <w:t>5.</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Statement of Performance against Predetermined Objectives</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_Toc157509698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xvii</w:t>
        </w:r>
        <w:r w:rsidR="00D21EE1" w:rsidRPr="00311958">
          <w:rPr>
            <w:b w:val="0"/>
            <w:bCs w:val="0"/>
            <w:noProof/>
            <w:webHidden/>
          </w:rPr>
          <w:fldChar w:fldCharType="end"/>
        </w:r>
      </w:hyperlink>
    </w:p>
    <w:p w14:paraId="63CCA1F6" w14:textId="7B4220DF" w:rsidR="00D21EE1" w:rsidRPr="00311958" w:rsidRDefault="007067F3">
      <w:pPr>
        <w:pStyle w:val="TOC1"/>
        <w:tabs>
          <w:tab w:val="left" w:pos="480"/>
          <w:tab w:val="right" w:leader="dot" w:pos="9638"/>
        </w:tabs>
        <w:rPr>
          <w:rFonts w:eastAsiaTheme="minorEastAsia" w:cstheme="minorBidi"/>
          <w:b w:val="0"/>
          <w:bCs w:val="0"/>
          <w:i w:val="0"/>
          <w:iCs w:val="0"/>
          <w:noProof/>
          <w:kern w:val="2"/>
          <w:lang w:val="en-US"/>
          <w14:ligatures w14:val="standardContextual"/>
        </w:rPr>
      </w:pPr>
      <w:hyperlink w:anchor="_Toc157509699" w:history="1">
        <w:r w:rsidR="00D21EE1" w:rsidRPr="00311958">
          <w:rPr>
            <w:rStyle w:val="Hyperlink"/>
            <w:b w:val="0"/>
            <w:bCs w:val="0"/>
            <w:noProof/>
          </w:rPr>
          <w:t>6.</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Environmental and Sustainability Reporting</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_Toc157509699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xxii</w:t>
        </w:r>
        <w:r w:rsidR="00D21EE1" w:rsidRPr="00311958">
          <w:rPr>
            <w:b w:val="0"/>
            <w:bCs w:val="0"/>
            <w:noProof/>
            <w:webHidden/>
          </w:rPr>
          <w:fldChar w:fldCharType="end"/>
        </w:r>
      </w:hyperlink>
    </w:p>
    <w:p w14:paraId="3C6E5387" w14:textId="790F127B" w:rsidR="00D21EE1" w:rsidRPr="00311958" w:rsidRDefault="007067F3">
      <w:pPr>
        <w:pStyle w:val="TOC1"/>
        <w:tabs>
          <w:tab w:val="left" w:pos="480"/>
          <w:tab w:val="right" w:leader="dot" w:pos="9638"/>
        </w:tabs>
        <w:rPr>
          <w:rFonts w:eastAsiaTheme="minorEastAsia" w:cstheme="minorBidi"/>
          <w:b w:val="0"/>
          <w:bCs w:val="0"/>
          <w:i w:val="0"/>
          <w:iCs w:val="0"/>
          <w:noProof/>
          <w:kern w:val="2"/>
          <w:lang w:val="en-US"/>
          <w14:ligatures w14:val="standardContextual"/>
        </w:rPr>
      </w:pPr>
      <w:hyperlink w:anchor="_Toc157509700" w:history="1">
        <w:r w:rsidR="00D21EE1" w:rsidRPr="00311958">
          <w:rPr>
            <w:rStyle w:val="Hyperlink"/>
            <w:b w:val="0"/>
            <w:bCs w:val="0"/>
            <w:noProof/>
          </w:rPr>
          <w:t>7.</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Management Discussion and Analysis</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_Toc157509700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xxiii</w:t>
        </w:r>
        <w:r w:rsidR="00D21EE1" w:rsidRPr="00311958">
          <w:rPr>
            <w:b w:val="0"/>
            <w:bCs w:val="0"/>
            <w:noProof/>
            <w:webHidden/>
          </w:rPr>
          <w:fldChar w:fldCharType="end"/>
        </w:r>
      </w:hyperlink>
    </w:p>
    <w:p w14:paraId="6F8747DE" w14:textId="33734FC1" w:rsidR="00D21EE1" w:rsidRPr="00311958" w:rsidRDefault="007067F3">
      <w:pPr>
        <w:pStyle w:val="TOC1"/>
        <w:tabs>
          <w:tab w:val="left" w:pos="480"/>
          <w:tab w:val="right" w:leader="dot" w:pos="9638"/>
        </w:tabs>
        <w:rPr>
          <w:rFonts w:eastAsiaTheme="minorEastAsia" w:cstheme="minorBidi"/>
          <w:b w:val="0"/>
          <w:bCs w:val="0"/>
          <w:i w:val="0"/>
          <w:iCs w:val="0"/>
          <w:noProof/>
          <w:kern w:val="2"/>
          <w:lang w:val="en-US"/>
          <w14:ligatures w14:val="standardContextual"/>
        </w:rPr>
      </w:pPr>
      <w:hyperlink w:anchor="_Toc157509701" w:history="1">
        <w:r w:rsidR="00D21EE1" w:rsidRPr="00311958">
          <w:rPr>
            <w:rStyle w:val="Hyperlink"/>
            <w:b w:val="0"/>
            <w:bCs w:val="0"/>
            <w:noProof/>
          </w:rPr>
          <w:t>8.</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Statement of Management Responsibilities</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_Toc157509701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xxiv</w:t>
        </w:r>
        <w:r w:rsidR="00D21EE1" w:rsidRPr="00311958">
          <w:rPr>
            <w:b w:val="0"/>
            <w:bCs w:val="0"/>
            <w:noProof/>
            <w:webHidden/>
          </w:rPr>
          <w:fldChar w:fldCharType="end"/>
        </w:r>
      </w:hyperlink>
    </w:p>
    <w:p w14:paraId="33DD0A15" w14:textId="5F92FC50" w:rsidR="00D21EE1" w:rsidRPr="00311958" w:rsidRDefault="007067F3">
      <w:pPr>
        <w:pStyle w:val="TOC1"/>
        <w:tabs>
          <w:tab w:val="left" w:pos="480"/>
          <w:tab w:val="right" w:leader="dot" w:pos="9638"/>
        </w:tabs>
        <w:rPr>
          <w:rFonts w:eastAsiaTheme="minorEastAsia" w:cstheme="minorBidi"/>
          <w:b w:val="0"/>
          <w:bCs w:val="0"/>
          <w:i w:val="0"/>
          <w:iCs w:val="0"/>
          <w:noProof/>
          <w:kern w:val="2"/>
          <w:lang w:val="en-US"/>
          <w14:ligatures w14:val="standardContextual"/>
        </w:rPr>
      </w:pPr>
      <w:hyperlink w:anchor="_Toc157509702" w:history="1">
        <w:r w:rsidR="00D21EE1" w:rsidRPr="00311958">
          <w:rPr>
            <w:rStyle w:val="Hyperlink"/>
            <w:b w:val="0"/>
            <w:bCs w:val="0"/>
            <w:noProof/>
          </w:rPr>
          <w:t>9.</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Report of the Independent Auditor for the (Specify Entity Name)</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_Toc157509702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xxvi</w:t>
        </w:r>
        <w:r w:rsidR="00D21EE1" w:rsidRPr="00311958">
          <w:rPr>
            <w:b w:val="0"/>
            <w:bCs w:val="0"/>
            <w:noProof/>
            <w:webHidden/>
          </w:rPr>
          <w:fldChar w:fldCharType="end"/>
        </w:r>
      </w:hyperlink>
    </w:p>
    <w:p w14:paraId="41D899D3" w14:textId="2EAC6596" w:rsidR="00D21EE1" w:rsidRPr="00311958" w:rsidRDefault="007067F3">
      <w:pPr>
        <w:pStyle w:val="TOC1"/>
        <w:tabs>
          <w:tab w:val="left" w:pos="720"/>
          <w:tab w:val="right" w:leader="dot" w:pos="9638"/>
        </w:tabs>
        <w:rPr>
          <w:rFonts w:eastAsiaTheme="minorEastAsia" w:cstheme="minorBidi"/>
          <w:b w:val="0"/>
          <w:bCs w:val="0"/>
          <w:i w:val="0"/>
          <w:iCs w:val="0"/>
          <w:noProof/>
          <w:kern w:val="2"/>
          <w:lang w:val="en-US"/>
          <w14:ligatures w14:val="standardContextual"/>
        </w:rPr>
      </w:pPr>
      <w:hyperlink w:anchor="_Toc157509703" w:history="1">
        <w:r w:rsidR="00D21EE1" w:rsidRPr="00311958">
          <w:rPr>
            <w:rStyle w:val="Hyperlink"/>
            <w:b w:val="0"/>
            <w:bCs w:val="0"/>
            <w:noProof/>
          </w:rPr>
          <w:t>10.</w:t>
        </w:r>
        <w:r w:rsidR="00D21EE1" w:rsidRPr="00311958">
          <w:rPr>
            <w:rFonts w:eastAsiaTheme="minorEastAsia" w:cstheme="minorBidi"/>
            <w:b w:val="0"/>
            <w:bCs w:val="0"/>
            <w:i w:val="0"/>
            <w:iCs w:val="0"/>
            <w:noProof/>
            <w:kern w:val="2"/>
            <w:lang w:val="en-US"/>
            <w14:ligatures w14:val="standardContextual"/>
          </w:rPr>
          <w:tab/>
        </w:r>
        <w:r w:rsidR="00D21EE1" w:rsidRPr="00311958">
          <w:rPr>
            <w:rStyle w:val="Hyperlink"/>
            <w:b w:val="0"/>
            <w:bCs w:val="0"/>
            <w:noProof/>
          </w:rPr>
          <w:t>Statement of Financial Performance for the year ended 30 June 20xx</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_Toc157509703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1</w:t>
        </w:r>
        <w:r w:rsidR="00D21EE1" w:rsidRPr="00311958">
          <w:rPr>
            <w:b w:val="0"/>
            <w:bCs w:val="0"/>
            <w:noProof/>
            <w:webHidden/>
          </w:rPr>
          <w:fldChar w:fldCharType="end"/>
        </w:r>
      </w:hyperlink>
    </w:p>
    <w:p w14:paraId="2D921775" w14:textId="24594831" w:rsidR="00D21EE1" w:rsidRPr="00311958" w:rsidRDefault="007067F3">
      <w:pPr>
        <w:pStyle w:val="TOC1"/>
        <w:tabs>
          <w:tab w:val="right" w:leader="dot" w:pos="9638"/>
        </w:tabs>
        <w:rPr>
          <w:rFonts w:eastAsiaTheme="minorEastAsia" w:cstheme="minorBidi"/>
          <w:b w:val="0"/>
          <w:bCs w:val="0"/>
          <w:i w:val="0"/>
          <w:iCs w:val="0"/>
          <w:noProof/>
          <w:kern w:val="2"/>
          <w:lang w:val="en-US"/>
          <w14:ligatures w14:val="standardContextual"/>
        </w:rPr>
      </w:pPr>
      <w:hyperlink w:anchor="_Toc157509704" w:history="1">
        <w:r w:rsidR="00D21EE1" w:rsidRPr="00311958">
          <w:rPr>
            <w:rStyle w:val="Hyperlink"/>
            <w:b w:val="0"/>
            <w:bCs w:val="0"/>
            <w:noProof/>
          </w:rPr>
          <w:t>14 Statement of Financial Position as at 30 June 20xx</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_Toc157509704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3</w:t>
        </w:r>
        <w:r w:rsidR="00D21EE1" w:rsidRPr="00311958">
          <w:rPr>
            <w:b w:val="0"/>
            <w:bCs w:val="0"/>
            <w:noProof/>
            <w:webHidden/>
          </w:rPr>
          <w:fldChar w:fldCharType="end"/>
        </w:r>
      </w:hyperlink>
    </w:p>
    <w:p w14:paraId="589ABB3E" w14:textId="63C66471" w:rsidR="00D21EE1" w:rsidRPr="00311958" w:rsidRDefault="007067F3">
      <w:pPr>
        <w:pStyle w:val="TOC1"/>
        <w:tabs>
          <w:tab w:val="right" w:leader="dot" w:pos="9638"/>
        </w:tabs>
        <w:rPr>
          <w:rFonts w:eastAsiaTheme="minorEastAsia" w:cstheme="minorBidi"/>
          <w:b w:val="0"/>
          <w:bCs w:val="0"/>
          <w:i w:val="0"/>
          <w:iCs w:val="0"/>
          <w:noProof/>
          <w:kern w:val="2"/>
          <w:lang w:val="en-US"/>
          <w14:ligatures w14:val="standardContextual"/>
        </w:rPr>
      </w:pPr>
      <w:hyperlink w:anchor="_Toc157509705" w:history="1">
        <w:r w:rsidR="00D21EE1" w:rsidRPr="00311958">
          <w:rPr>
            <w:rStyle w:val="Hyperlink"/>
            <w:b w:val="0"/>
            <w:bCs w:val="0"/>
            <w:noProof/>
          </w:rPr>
          <w:t>15 Statement of Changes in Net Assets for the year ended 30 June 20xx</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_Toc157509705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5</w:t>
        </w:r>
        <w:r w:rsidR="00D21EE1" w:rsidRPr="00311958">
          <w:rPr>
            <w:b w:val="0"/>
            <w:bCs w:val="0"/>
            <w:noProof/>
            <w:webHidden/>
          </w:rPr>
          <w:fldChar w:fldCharType="end"/>
        </w:r>
      </w:hyperlink>
    </w:p>
    <w:p w14:paraId="430E2E43" w14:textId="65ECB3E9" w:rsidR="00D21EE1" w:rsidRPr="00311958" w:rsidRDefault="007067F3">
      <w:pPr>
        <w:pStyle w:val="TOC1"/>
        <w:tabs>
          <w:tab w:val="right" w:leader="dot" w:pos="9638"/>
        </w:tabs>
        <w:rPr>
          <w:rFonts w:eastAsiaTheme="minorEastAsia" w:cstheme="minorBidi"/>
          <w:b w:val="0"/>
          <w:bCs w:val="0"/>
          <w:i w:val="0"/>
          <w:iCs w:val="0"/>
          <w:noProof/>
          <w:kern w:val="2"/>
          <w:lang w:val="en-US"/>
          <w14:ligatures w14:val="standardContextual"/>
        </w:rPr>
      </w:pPr>
      <w:hyperlink w:anchor="_Toc157509706" w:history="1">
        <w:r w:rsidR="00D21EE1" w:rsidRPr="00311958">
          <w:rPr>
            <w:rStyle w:val="Hyperlink"/>
            <w:b w:val="0"/>
            <w:bCs w:val="0"/>
            <w:noProof/>
          </w:rPr>
          <w:t>16. Statement of Cash Flows for the year ended 30 June 20xx</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_Toc157509706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6</w:t>
        </w:r>
        <w:r w:rsidR="00D21EE1" w:rsidRPr="00311958">
          <w:rPr>
            <w:b w:val="0"/>
            <w:bCs w:val="0"/>
            <w:noProof/>
            <w:webHidden/>
          </w:rPr>
          <w:fldChar w:fldCharType="end"/>
        </w:r>
      </w:hyperlink>
    </w:p>
    <w:p w14:paraId="12119A08" w14:textId="0258AC48" w:rsidR="00D21EE1" w:rsidRPr="00311958" w:rsidRDefault="007067F3">
      <w:pPr>
        <w:pStyle w:val="TOC1"/>
        <w:tabs>
          <w:tab w:val="right" w:leader="dot" w:pos="9638"/>
        </w:tabs>
        <w:rPr>
          <w:rFonts w:eastAsiaTheme="minorEastAsia" w:cstheme="minorBidi"/>
          <w:b w:val="0"/>
          <w:bCs w:val="0"/>
          <w:i w:val="0"/>
          <w:iCs w:val="0"/>
          <w:noProof/>
          <w:kern w:val="2"/>
          <w:lang w:val="en-US"/>
          <w14:ligatures w14:val="standardContextual"/>
        </w:rPr>
      </w:pPr>
      <w:hyperlink w:anchor="_Toc157509707" w:history="1">
        <w:r w:rsidR="00D21EE1" w:rsidRPr="00311958">
          <w:rPr>
            <w:rStyle w:val="Hyperlink"/>
            <w:b w:val="0"/>
            <w:bCs w:val="0"/>
            <w:noProof/>
          </w:rPr>
          <w:t>17. Statement of Comparison of Budget and Actual amounts for the year ended 30 June 20xx</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_Toc157509707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8</w:t>
        </w:r>
        <w:r w:rsidR="00D21EE1" w:rsidRPr="00311958">
          <w:rPr>
            <w:b w:val="0"/>
            <w:bCs w:val="0"/>
            <w:noProof/>
            <w:webHidden/>
          </w:rPr>
          <w:fldChar w:fldCharType="end"/>
        </w:r>
      </w:hyperlink>
    </w:p>
    <w:p w14:paraId="484EE8A4" w14:textId="00B9D430" w:rsidR="00D21EE1" w:rsidRPr="00311958" w:rsidRDefault="007067F3">
      <w:pPr>
        <w:pStyle w:val="TOC1"/>
        <w:tabs>
          <w:tab w:val="right" w:leader="dot" w:pos="9638"/>
        </w:tabs>
        <w:rPr>
          <w:rFonts w:eastAsiaTheme="minorEastAsia" w:cstheme="minorBidi"/>
          <w:b w:val="0"/>
          <w:bCs w:val="0"/>
          <w:i w:val="0"/>
          <w:iCs w:val="0"/>
          <w:noProof/>
          <w:kern w:val="2"/>
          <w:lang w:val="en-US"/>
          <w14:ligatures w14:val="standardContextual"/>
        </w:rPr>
      </w:pPr>
      <w:hyperlink w:anchor="_Toc157509708" w:history="1">
        <w:r w:rsidR="00D21EE1" w:rsidRPr="00311958">
          <w:rPr>
            <w:rStyle w:val="Hyperlink"/>
            <w:b w:val="0"/>
            <w:bCs w:val="0"/>
            <w:noProof/>
          </w:rPr>
          <w:t>18. Notes to the Financial Statements</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_Toc157509708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12</w:t>
        </w:r>
        <w:r w:rsidR="00D21EE1" w:rsidRPr="00311958">
          <w:rPr>
            <w:b w:val="0"/>
            <w:bCs w:val="0"/>
            <w:noProof/>
            <w:webHidden/>
          </w:rPr>
          <w:fldChar w:fldCharType="end"/>
        </w:r>
      </w:hyperlink>
    </w:p>
    <w:p w14:paraId="163FBD36" w14:textId="0700FECB" w:rsidR="00D21EE1" w:rsidRPr="00311958" w:rsidRDefault="007067F3">
      <w:pPr>
        <w:pStyle w:val="TOC1"/>
        <w:tabs>
          <w:tab w:val="right" w:leader="dot" w:pos="9638"/>
        </w:tabs>
        <w:rPr>
          <w:rFonts w:eastAsiaTheme="minorEastAsia" w:cstheme="minorBidi"/>
          <w:b w:val="0"/>
          <w:bCs w:val="0"/>
          <w:i w:val="0"/>
          <w:iCs w:val="0"/>
          <w:noProof/>
          <w:kern w:val="2"/>
          <w:lang w:val="en-US"/>
          <w14:ligatures w14:val="standardContextual"/>
        </w:rPr>
      </w:pPr>
      <w:hyperlink w:anchor="_Toc157509709" w:history="1">
        <w:r w:rsidR="00D21EE1" w:rsidRPr="00311958">
          <w:rPr>
            <w:rStyle w:val="Hyperlink"/>
            <w:b w:val="0"/>
            <w:bCs w:val="0"/>
            <w:noProof/>
          </w:rPr>
          <w:t>19. Appendix</w:t>
        </w:r>
        <w:r w:rsidR="00D21EE1" w:rsidRPr="00311958">
          <w:rPr>
            <w:b w:val="0"/>
            <w:bCs w:val="0"/>
            <w:noProof/>
            <w:webHidden/>
          </w:rPr>
          <w:tab/>
        </w:r>
        <w:r w:rsidR="00D21EE1" w:rsidRPr="00311958">
          <w:rPr>
            <w:b w:val="0"/>
            <w:bCs w:val="0"/>
            <w:noProof/>
            <w:webHidden/>
          </w:rPr>
          <w:fldChar w:fldCharType="begin"/>
        </w:r>
        <w:r w:rsidR="00D21EE1" w:rsidRPr="00311958">
          <w:rPr>
            <w:b w:val="0"/>
            <w:bCs w:val="0"/>
            <w:noProof/>
            <w:webHidden/>
          </w:rPr>
          <w:instrText xml:space="preserve"> PAGEREF _Toc157509709 \h </w:instrText>
        </w:r>
        <w:r w:rsidR="00D21EE1" w:rsidRPr="00311958">
          <w:rPr>
            <w:b w:val="0"/>
            <w:bCs w:val="0"/>
            <w:noProof/>
            <w:webHidden/>
          </w:rPr>
        </w:r>
        <w:r w:rsidR="00D21EE1" w:rsidRPr="00311958">
          <w:rPr>
            <w:b w:val="0"/>
            <w:bCs w:val="0"/>
            <w:noProof/>
            <w:webHidden/>
          </w:rPr>
          <w:fldChar w:fldCharType="separate"/>
        </w:r>
        <w:r w:rsidR="00D21EE1" w:rsidRPr="00311958">
          <w:rPr>
            <w:b w:val="0"/>
            <w:bCs w:val="0"/>
            <w:noProof/>
            <w:webHidden/>
          </w:rPr>
          <w:t>64</w:t>
        </w:r>
        <w:r w:rsidR="00D21EE1" w:rsidRPr="00311958">
          <w:rPr>
            <w:b w:val="0"/>
            <w:bCs w:val="0"/>
            <w:noProof/>
            <w:webHidden/>
          </w:rPr>
          <w:fldChar w:fldCharType="end"/>
        </w:r>
      </w:hyperlink>
    </w:p>
    <w:p w14:paraId="6DA5B671" w14:textId="264A8E18" w:rsidR="00C3521B" w:rsidRPr="00953054" w:rsidRDefault="006A54F4" w:rsidP="00953054">
      <w:pPr>
        <w:tabs>
          <w:tab w:val="left" w:pos="567"/>
        </w:tabs>
        <w:spacing w:line="360" w:lineRule="auto"/>
        <w:jc w:val="both"/>
        <w:rPr>
          <w:sz w:val="22"/>
          <w:szCs w:val="22"/>
        </w:rPr>
      </w:pPr>
      <w:r w:rsidRPr="00311958">
        <w:rPr>
          <w:sz w:val="22"/>
          <w:szCs w:val="22"/>
        </w:rPr>
        <w:fldChar w:fldCharType="end"/>
      </w:r>
    </w:p>
    <w:p w14:paraId="0954EDB6" w14:textId="77777777" w:rsidR="006D0B03" w:rsidRPr="00953054" w:rsidRDefault="006D0B03" w:rsidP="00953054">
      <w:pPr>
        <w:tabs>
          <w:tab w:val="left" w:pos="440"/>
        </w:tabs>
        <w:spacing w:line="360" w:lineRule="auto"/>
        <w:jc w:val="both"/>
        <w:rPr>
          <w:sz w:val="22"/>
          <w:szCs w:val="22"/>
        </w:rPr>
        <w:sectPr w:rsidR="006D0B03" w:rsidRPr="00953054" w:rsidSect="00975D4F">
          <w:pgSz w:w="12240" w:h="15840" w:code="1"/>
          <w:pgMar w:top="864" w:right="1152" w:bottom="720" w:left="1440" w:header="567" w:footer="288" w:gutter="0"/>
          <w:pgNumType w:fmt="lowerRoman" w:start="1"/>
          <w:cols w:space="720"/>
          <w:titlePg/>
          <w:docGrid w:linePitch="326"/>
        </w:sectPr>
      </w:pPr>
    </w:p>
    <w:p w14:paraId="6921B442" w14:textId="11CF7D49" w:rsidR="00911CEE" w:rsidRPr="00953054" w:rsidRDefault="00E11FEC" w:rsidP="00D5252C">
      <w:pPr>
        <w:pStyle w:val="Heading1"/>
        <w:numPr>
          <w:ilvl w:val="0"/>
          <w:numId w:val="20"/>
        </w:numPr>
        <w:spacing w:line="360" w:lineRule="auto"/>
        <w:ind w:left="450"/>
        <w:jc w:val="both"/>
        <w:rPr>
          <w:sz w:val="22"/>
          <w:szCs w:val="22"/>
        </w:rPr>
      </w:pPr>
      <w:bookmarkStart w:id="0" w:name="_Toc157509694"/>
      <w:r w:rsidRPr="00953054">
        <w:rPr>
          <w:sz w:val="22"/>
          <w:szCs w:val="22"/>
        </w:rPr>
        <w:lastRenderedPageBreak/>
        <w:t>Acronyms</w:t>
      </w:r>
      <w:r w:rsidR="00226B2D" w:rsidRPr="00953054">
        <w:rPr>
          <w:sz w:val="22"/>
          <w:szCs w:val="22"/>
        </w:rPr>
        <w:t>, Abbreviations</w:t>
      </w:r>
      <w:r w:rsidRPr="00953054">
        <w:rPr>
          <w:sz w:val="22"/>
          <w:szCs w:val="22"/>
        </w:rPr>
        <w:t xml:space="preserve"> and </w:t>
      </w:r>
      <w:r w:rsidR="00071915" w:rsidRPr="00953054">
        <w:rPr>
          <w:sz w:val="22"/>
          <w:szCs w:val="22"/>
        </w:rPr>
        <w:t xml:space="preserve">Definition </w:t>
      </w:r>
      <w:r w:rsidRPr="00953054">
        <w:rPr>
          <w:sz w:val="22"/>
          <w:szCs w:val="22"/>
        </w:rPr>
        <w:t xml:space="preserve">of </w:t>
      </w:r>
      <w:r w:rsidR="00071915" w:rsidRPr="00953054">
        <w:rPr>
          <w:sz w:val="22"/>
          <w:szCs w:val="22"/>
        </w:rPr>
        <w:t xml:space="preserve">Key </w:t>
      </w:r>
      <w:r w:rsidRPr="00953054">
        <w:rPr>
          <w:sz w:val="22"/>
          <w:szCs w:val="22"/>
        </w:rPr>
        <w:t>Terms</w:t>
      </w:r>
      <w:bookmarkEnd w:id="0"/>
    </w:p>
    <w:p w14:paraId="650D64C8" w14:textId="3E7B46C9" w:rsidR="00630C9A" w:rsidRPr="00953054" w:rsidRDefault="00630C9A" w:rsidP="00D5252C">
      <w:pPr>
        <w:pStyle w:val="ListParagraph"/>
        <w:numPr>
          <w:ilvl w:val="0"/>
          <w:numId w:val="28"/>
        </w:numPr>
        <w:spacing w:line="360" w:lineRule="auto"/>
        <w:jc w:val="both"/>
        <w:rPr>
          <w:b/>
          <w:bCs/>
          <w:sz w:val="22"/>
          <w:szCs w:val="22"/>
        </w:rPr>
      </w:pPr>
      <w:r w:rsidRPr="00953054">
        <w:rPr>
          <w:b/>
          <w:bCs/>
          <w:sz w:val="22"/>
          <w:szCs w:val="22"/>
        </w:rPr>
        <w:t>Acronyms and Abbreviations</w:t>
      </w:r>
    </w:p>
    <w:p w14:paraId="77F6CF73" w14:textId="77777777" w:rsidR="00911CEE" w:rsidRPr="00953054" w:rsidRDefault="00911CEE" w:rsidP="00953054">
      <w:pPr>
        <w:autoSpaceDE/>
        <w:autoSpaceDN/>
        <w:jc w:val="both"/>
        <w:rPr>
          <w:sz w:val="22"/>
          <w:szCs w:val="22"/>
        </w:rPr>
      </w:pPr>
    </w:p>
    <w:p w14:paraId="47F7280E" w14:textId="77777777" w:rsidR="00E17CAA" w:rsidRPr="00953054" w:rsidRDefault="00E17CAA" w:rsidP="00953054">
      <w:pPr>
        <w:autoSpaceDE/>
        <w:autoSpaceDN/>
        <w:jc w:val="both"/>
        <w:rPr>
          <w:i/>
          <w:iCs/>
          <w:sz w:val="22"/>
          <w:szCs w:val="22"/>
        </w:rPr>
      </w:pPr>
    </w:p>
    <w:p w14:paraId="778A4901" w14:textId="0A997645" w:rsidR="00B3749F" w:rsidRPr="00953054" w:rsidRDefault="00995992" w:rsidP="00953054">
      <w:pPr>
        <w:spacing w:line="360" w:lineRule="auto"/>
        <w:jc w:val="both"/>
        <w:rPr>
          <w:i/>
          <w:iCs/>
          <w:sz w:val="22"/>
          <w:szCs w:val="22"/>
        </w:rPr>
      </w:pPr>
      <w:r w:rsidRPr="00953054">
        <w:rPr>
          <w:i/>
          <w:iCs/>
          <w:sz w:val="22"/>
          <w:szCs w:val="22"/>
        </w:rPr>
        <w:t xml:space="preserve"> </w:t>
      </w:r>
      <w:r w:rsidR="00B3749F" w:rsidRPr="00953054">
        <w:rPr>
          <w:i/>
          <w:iCs/>
          <w:sz w:val="22"/>
          <w:szCs w:val="22"/>
        </w:rPr>
        <w:t>ADP</w:t>
      </w:r>
      <w:r w:rsidR="00B3749F" w:rsidRPr="00953054">
        <w:rPr>
          <w:i/>
          <w:iCs/>
          <w:sz w:val="22"/>
          <w:szCs w:val="22"/>
        </w:rPr>
        <w:tab/>
      </w:r>
      <w:r w:rsidR="00B3749F" w:rsidRPr="00953054">
        <w:rPr>
          <w:i/>
          <w:iCs/>
          <w:sz w:val="22"/>
          <w:szCs w:val="22"/>
        </w:rPr>
        <w:tab/>
      </w:r>
      <w:r w:rsidR="00B3749F" w:rsidRPr="00953054">
        <w:rPr>
          <w:i/>
          <w:iCs/>
          <w:sz w:val="22"/>
          <w:szCs w:val="22"/>
        </w:rPr>
        <w:tab/>
      </w:r>
      <w:r w:rsidR="00B3749F" w:rsidRPr="00953054">
        <w:rPr>
          <w:i/>
          <w:iCs/>
          <w:sz w:val="22"/>
          <w:szCs w:val="22"/>
        </w:rPr>
        <w:tab/>
        <w:t>Annual Development Plan</w:t>
      </w:r>
    </w:p>
    <w:p w14:paraId="0F1F9EE8" w14:textId="77777777" w:rsidR="00B3749F" w:rsidRPr="00953054" w:rsidRDefault="00B3749F" w:rsidP="00953054">
      <w:pPr>
        <w:spacing w:line="360" w:lineRule="auto"/>
        <w:ind w:left="142"/>
        <w:jc w:val="both"/>
        <w:rPr>
          <w:i/>
          <w:iCs/>
          <w:sz w:val="22"/>
          <w:szCs w:val="22"/>
        </w:rPr>
      </w:pPr>
      <w:r w:rsidRPr="00953054">
        <w:rPr>
          <w:i/>
          <w:iCs/>
          <w:sz w:val="22"/>
          <w:szCs w:val="22"/>
        </w:rPr>
        <w:t>AIE</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Authority to Incur Expenditure</w:t>
      </w:r>
    </w:p>
    <w:p w14:paraId="4B1FE134" w14:textId="77777777" w:rsidR="00B3749F" w:rsidRPr="00953054" w:rsidRDefault="00B3749F" w:rsidP="00953054">
      <w:pPr>
        <w:spacing w:line="360" w:lineRule="auto"/>
        <w:ind w:left="142"/>
        <w:jc w:val="both"/>
        <w:rPr>
          <w:i/>
          <w:iCs/>
          <w:sz w:val="22"/>
          <w:szCs w:val="22"/>
        </w:rPr>
      </w:pPr>
      <w:r w:rsidRPr="00953054">
        <w:rPr>
          <w:i/>
          <w:iCs/>
          <w:sz w:val="22"/>
          <w:szCs w:val="22"/>
        </w:rPr>
        <w:t>CA</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Assembly</w:t>
      </w:r>
    </w:p>
    <w:p w14:paraId="210F6734" w14:textId="25A0F433" w:rsidR="00B3749F" w:rsidRPr="00953054" w:rsidRDefault="00B3749F" w:rsidP="00D35A20">
      <w:pPr>
        <w:spacing w:line="360" w:lineRule="auto"/>
        <w:ind w:left="142"/>
        <w:jc w:val="both"/>
        <w:rPr>
          <w:i/>
          <w:iCs/>
          <w:sz w:val="22"/>
          <w:szCs w:val="22"/>
        </w:rPr>
      </w:pPr>
      <w:r w:rsidRPr="00953054">
        <w:rPr>
          <w:i/>
          <w:iCs/>
          <w:sz w:val="22"/>
          <w:szCs w:val="22"/>
        </w:rPr>
        <w:t>CARA</w:t>
      </w:r>
      <w:r w:rsidRPr="00953054">
        <w:rPr>
          <w:i/>
          <w:iCs/>
          <w:sz w:val="22"/>
          <w:szCs w:val="22"/>
        </w:rPr>
        <w:tab/>
      </w:r>
      <w:r w:rsidRPr="00953054">
        <w:rPr>
          <w:i/>
          <w:iCs/>
          <w:sz w:val="22"/>
          <w:szCs w:val="22"/>
        </w:rPr>
        <w:tab/>
      </w:r>
      <w:r w:rsidRPr="00953054">
        <w:rPr>
          <w:i/>
          <w:iCs/>
          <w:sz w:val="22"/>
          <w:szCs w:val="22"/>
        </w:rPr>
        <w:tab/>
      </w:r>
      <w:r w:rsidR="00121F80">
        <w:rPr>
          <w:i/>
          <w:iCs/>
          <w:sz w:val="22"/>
          <w:szCs w:val="22"/>
        </w:rPr>
        <w:tab/>
      </w:r>
      <w:r w:rsidRPr="00953054">
        <w:rPr>
          <w:i/>
          <w:iCs/>
          <w:sz w:val="22"/>
          <w:szCs w:val="22"/>
        </w:rPr>
        <w:t>County Allocation of Revenue Act</w:t>
      </w:r>
    </w:p>
    <w:p w14:paraId="66F6EB2A" w14:textId="77777777" w:rsidR="00B3749F" w:rsidRPr="00953054" w:rsidRDefault="00B3749F" w:rsidP="00953054">
      <w:pPr>
        <w:spacing w:line="360" w:lineRule="auto"/>
        <w:ind w:left="142"/>
        <w:jc w:val="both"/>
        <w:rPr>
          <w:i/>
          <w:iCs/>
          <w:sz w:val="22"/>
          <w:szCs w:val="22"/>
        </w:rPr>
      </w:pPr>
      <w:r w:rsidRPr="00953054">
        <w:rPr>
          <w:i/>
          <w:iCs/>
          <w:sz w:val="22"/>
          <w:szCs w:val="22"/>
        </w:rPr>
        <w:t>CECM</w:t>
      </w:r>
      <w:r w:rsidRPr="00953054">
        <w:rPr>
          <w:i/>
          <w:iCs/>
          <w:sz w:val="22"/>
          <w:szCs w:val="22"/>
        </w:rPr>
        <w:tab/>
      </w:r>
      <w:r w:rsidRPr="00953054">
        <w:rPr>
          <w:i/>
          <w:iCs/>
          <w:sz w:val="22"/>
          <w:szCs w:val="22"/>
        </w:rPr>
        <w:tab/>
      </w:r>
      <w:r w:rsidRPr="00953054">
        <w:rPr>
          <w:i/>
          <w:iCs/>
          <w:sz w:val="22"/>
          <w:szCs w:val="22"/>
        </w:rPr>
        <w:tab/>
        <w:t>County Executive Committee Member</w:t>
      </w:r>
    </w:p>
    <w:p w14:paraId="29A889B8" w14:textId="77777777" w:rsidR="00B3749F" w:rsidRPr="00953054" w:rsidRDefault="00B3749F" w:rsidP="00953054">
      <w:pPr>
        <w:spacing w:line="360" w:lineRule="auto"/>
        <w:ind w:left="142"/>
        <w:jc w:val="both"/>
        <w:rPr>
          <w:i/>
          <w:iCs/>
          <w:sz w:val="22"/>
          <w:szCs w:val="22"/>
        </w:rPr>
      </w:pPr>
      <w:r w:rsidRPr="00953054">
        <w:rPr>
          <w:i/>
          <w:iCs/>
          <w:sz w:val="22"/>
          <w:szCs w:val="22"/>
        </w:rPr>
        <w:t>CE</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Executive</w:t>
      </w:r>
    </w:p>
    <w:p w14:paraId="41B81B0E" w14:textId="77777777" w:rsidR="00B3749F" w:rsidRPr="00953054" w:rsidRDefault="00B3749F" w:rsidP="00953054">
      <w:pPr>
        <w:spacing w:line="360" w:lineRule="auto"/>
        <w:ind w:left="142"/>
        <w:jc w:val="both"/>
        <w:rPr>
          <w:i/>
          <w:iCs/>
          <w:sz w:val="22"/>
          <w:szCs w:val="22"/>
        </w:rPr>
      </w:pPr>
      <w:r w:rsidRPr="00953054">
        <w:rPr>
          <w:i/>
          <w:iCs/>
          <w:sz w:val="22"/>
          <w:szCs w:val="22"/>
        </w:rPr>
        <w:t>CG</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Government</w:t>
      </w:r>
    </w:p>
    <w:p w14:paraId="4EF2BF4D" w14:textId="77777777" w:rsidR="00B3749F" w:rsidRPr="00953054" w:rsidRDefault="00B3749F" w:rsidP="00953054">
      <w:pPr>
        <w:spacing w:line="360" w:lineRule="auto"/>
        <w:ind w:left="142"/>
        <w:jc w:val="both"/>
        <w:rPr>
          <w:i/>
          <w:iCs/>
          <w:sz w:val="22"/>
          <w:szCs w:val="22"/>
        </w:rPr>
      </w:pPr>
      <w:r w:rsidRPr="00953054">
        <w:rPr>
          <w:i/>
          <w:iCs/>
          <w:sz w:val="22"/>
          <w:szCs w:val="22"/>
        </w:rPr>
        <w:t>CIDP</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Integrated Development Plan</w:t>
      </w:r>
    </w:p>
    <w:p w14:paraId="51A1D74C" w14:textId="77777777" w:rsidR="00B3749F" w:rsidRPr="00953054" w:rsidRDefault="00B3749F" w:rsidP="00953054">
      <w:pPr>
        <w:spacing w:line="360" w:lineRule="auto"/>
        <w:ind w:left="142"/>
        <w:jc w:val="both"/>
        <w:rPr>
          <w:i/>
          <w:iCs/>
          <w:sz w:val="22"/>
          <w:szCs w:val="22"/>
        </w:rPr>
      </w:pPr>
      <w:r w:rsidRPr="00953054">
        <w:rPr>
          <w:i/>
          <w:iCs/>
          <w:sz w:val="22"/>
          <w:szCs w:val="22"/>
        </w:rPr>
        <w:t>CRA</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Commission on Revenue Allocation</w:t>
      </w:r>
    </w:p>
    <w:p w14:paraId="48CD4EC8" w14:textId="77777777" w:rsidR="00B3749F" w:rsidRPr="00953054" w:rsidRDefault="00B3749F" w:rsidP="00953054">
      <w:pPr>
        <w:spacing w:line="360" w:lineRule="auto"/>
        <w:ind w:left="142"/>
        <w:jc w:val="both"/>
        <w:rPr>
          <w:i/>
          <w:iCs/>
          <w:sz w:val="22"/>
          <w:szCs w:val="22"/>
        </w:rPr>
      </w:pPr>
      <w:r w:rsidRPr="00953054">
        <w:rPr>
          <w:i/>
          <w:iCs/>
          <w:sz w:val="22"/>
          <w:szCs w:val="22"/>
        </w:rPr>
        <w:t>CRF</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Revenue Fund</w:t>
      </w:r>
    </w:p>
    <w:p w14:paraId="07543623" w14:textId="77777777" w:rsidR="00B3749F" w:rsidRPr="00953054" w:rsidRDefault="00B3749F" w:rsidP="00953054">
      <w:pPr>
        <w:spacing w:line="360" w:lineRule="auto"/>
        <w:ind w:left="142"/>
        <w:jc w:val="both"/>
        <w:rPr>
          <w:i/>
          <w:iCs/>
          <w:sz w:val="22"/>
          <w:szCs w:val="22"/>
        </w:rPr>
      </w:pPr>
      <w:r w:rsidRPr="00953054">
        <w:rPr>
          <w:i/>
          <w:iCs/>
          <w:sz w:val="22"/>
          <w:szCs w:val="22"/>
        </w:rPr>
        <w:t>CT</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Treasury</w:t>
      </w:r>
    </w:p>
    <w:p w14:paraId="44AD8A45" w14:textId="2AC50D77" w:rsidR="00B3749F" w:rsidRPr="00953054" w:rsidRDefault="00B3749F" w:rsidP="00953054">
      <w:pPr>
        <w:spacing w:line="360" w:lineRule="auto"/>
        <w:ind w:left="142"/>
        <w:jc w:val="both"/>
        <w:rPr>
          <w:i/>
          <w:iCs/>
          <w:sz w:val="22"/>
          <w:szCs w:val="22"/>
        </w:rPr>
      </w:pPr>
      <w:r w:rsidRPr="00953054">
        <w:rPr>
          <w:i/>
          <w:iCs/>
          <w:sz w:val="22"/>
          <w:szCs w:val="22"/>
        </w:rPr>
        <w:t>IPSAS</w:t>
      </w:r>
      <w:r w:rsidRPr="00953054">
        <w:rPr>
          <w:i/>
          <w:iCs/>
          <w:sz w:val="22"/>
          <w:szCs w:val="22"/>
        </w:rPr>
        <w:tab/>
      </w:r>
      <w:r w:rsidRPr="00953054">
        <w:rPr>
          <w:i/>
          <w:iCs/>
          <w:sz w:val="22"/>
          <w:szCs w:val="22"/>
        </w:rPr>
        <w:tab/>
      </w:r>
      <w:r w:rsidRPr="00953054">
        <w:rPr>
          <w:i/>
          <w:iCs/>
          <w:sz w:val="22"/>
          <w:szCs w:val="22"/>
        </w:rPr>
        <w:tab/>
      </w:r>
      <w:r w:rsidR="00121F80">
        <w:rPr>
          <w:i/>
          <w:iCs/>
          <w:sz w:val="22"/>
          <w:szCs w:val="22"/>
        </w:rPr>
        <w:tab/>
      </w:r>
      <w:r w:rsidRPr="00953054">
        <w:rPr>
          <w:i/>
          <w:iCs/>
          <w:sz w:val="22"/>
          <w:szCs w:val="22"/>
        </w:rPr>
        <w:t>International Public Sector Accounting Standards</w:t>
      </w:r>
    </w:p>
    <w:p w14:paraId="509E63B0" w14:textId="77777777" w:rsidR="00B3749F" w:rsidRPr="00953054" w:rsidRDefault="00B3749F" w:rsidP="00953054">
      <w:pPr>
        <w:spacing w:line="360" w:lineRule="auto"/>
        <w:ind w:left="142"/>
        <w:jc w:val="both"/>
        <w:rPr>
          <w:i/>
          <w:iCs/>
          <w:sz w:val="22"/>
          <w:szCs w:val="22"/>
        </w:rPr>
      </w:pPr>
      <w:r w:rsidRPr="00953054">
        <w:rPr>
          <w:i/>
          <w:iCs/>
          <w:sz w:val="22"/>
          <w:szCs w:val="22"/>
        </w:rPr>
        <w:t>OCOB</w:t>
      </w:r>
      <w:r w:rsidRPr="00953054">
        <w:rPr>
          <w:i/>
          <w:iCs/>
          <w:sz w:val="22"/>
          <w:szCs w:val="22"/>
        </w:rPr>
        <w:tab/>
      </w:r>
      <w:r w:rsidRPr="00953054">
        <w:rPr>
          <w:i/>
          <w:iCs/>
          <w:sz w:val="22"/>
          <w:szCs w:val="22"/>
        </w:rPr>
        <w:tab/>
      </w:r>
      <w:r w:rsidRPr="00953054">
        <w:rPr>
          <w:i/>
          <w:iCs/>
          <w:sz w:val="22"/>
          <w:szCs w:val="22"/>
        </w:rPr>
        <w:tab/>
        <w:t>Office of the Controller of Budget</w:t>
      </w:r>
    </w:p>
    <w:p w14:paraId="676342FB" w14:textId="77777777" w:rsidR="00B3749F" w:rsidRPr="00953054" w:rsidRDefault="00B3749F" w:rsidP="00953054">
      <w:pPr>
        <w:spacing w:line="360" w:lineRule="auto"/>
        <w:ind w:left="142"/>
        <w:jc w:val="both"/>
        <w:rPr>
          <w:i/>
          <w:iCs/>
          <w:sz w:val="22"/>
          <w:szCs w:val="22"/>
        </w:rPr>
      </w:pPr>
      <w:r w:rsidRPr="00953054">
        <w:rPr>
          <w:i/>
          <w:iCs/>
          <w:sz w:val="22"/>
          <w:szCs w:val="22"/>
        </w:rPr>
        <w:t>OAG</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Office of the Auditor General</w:t>
      </w:r>
    </w:p>
    <w:p w14:paraId="660D9489" w14:textId="77777777" w:rsidR="00B3749F" w:rsidRPr="00953054" w:rsidRDefault="00B3749F" w:rsidP="00953054">
      <w:pPr>
        <w:spacing w:line="360" w:lineRule="auto"/>
        <w:ind w:left="142"/>
        <w:jc w:val="both"/>
        <w:rPr>
          <w:i/>
          <w:iCs/>
          <w:sz w:val="22"/>
          <w:szCs w:val="22"/>
        </w:rPr>
      </w:pPr>
      <w:r w:rsidRPr="00953054">
        <w:rPr>
          <w:i/>
          <w:iCs/>
          <w:sz w:val="22"/>
          <w:szCs w:val="22"/>
        </w:rPr>
        <w:t xml:space="preserve">PFM </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Public Finance Management</w:t>
      </w:r>
    </w:p>
    <w:p w14:paraId="3208478D" w14:textId="77777777" w:rsidR="00B3749F" w:rsidRPr="00953054" w:rsidRDefault="00B3749F" w:rsidP="00953054">
      <w:pPr>
        <w:spacing w:line="360" w:lineRule="auto"/>
        <w:ind w:left="142"/>
        <w:jc w:val="both"/>
        <w:rPr>
          <w:i/>
          <w:iCs/>
          <w:sz w:val="22"/>
          <w:szCs w:val="22"/>
        </w:rPr>
      </w:pPr>
      <w:r w:rsidRPr="00953054">
        <w:rPr>
          <w:i/>
          <w:iCs/>
          <w:sz w:val="22"/>
          <w:szCs w:val="22"/>
        </w:rPr>
        <w:t>PSASB</w:t>
      </w:r>
      <w:r w:rsidRPr="00953054">
        <w:rPr>
          <w:i/>
          <w:iCs/>
          <w:sz w:val="22"/>
          <w:szCs w:val="22"/>
        </w:rPr>
        <w:tab/>
      </w:r>
      <w:r w:rsidRPr="00953054">
        <w:rPr>
          <w:i/>
          <w:iCs/>
          <w:sz w:val="22"/>
          <w:szCs w:val="22"/>
        </w:rPr>
        <w:tab/>
      </w:r>
      <w:r w:rsidRPr="00953054">
        <w:rPr>
          <w:i/>
          <w:iCs/>
          <w:sz w:val="22"/>
          <w:szCs w:val="22"/>
        </w:rPr>
        <w:tab/>
        <w:t>Public Sector Accounting Standards Board</w:t>
      </w:r>
    </w:p>
    <w:p w14:paraId="02ADC8C3" w14:textId="77777777" w:rsidR="00B3749F" w:rsidRPr="00953054" w:rsidRDefault="00B3749F" w:rsidP="00953054">
      <w:pPr>
        <w:spacing w:line="360" w:lineRule="auto"/>
        <w:ind w:left="142"/>
        <w:jc w:val="both"/>
        <w:rPr>
          <w:i/>
          <w:iCs/>
          <w:sz w:val="22"/>
          <w:szCs w:val="22"/>
        </w:rPr>
      </w:pPr>
      <w:r w:rsidRPr="00953054">
        <w:rPr>
          <w:i/>
          <w:iCs/>
          <w:sz w:val="22"/>
          <w:szCs w:val="22"/>
        </w:rPr>
        <w:t>NT</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National Treasury</w:t>
      </w:r>
    </w:p>
    <w:p w14:paraId="5FFBA0D4" w14:textId="77777777" w:rsidR="00B3749F" w:rsidRPr="00953054" w:rsidRDefault="00B3749F" w:rsidP="00953054">
      <w:pPr>
        <w:spacing w:line="360" w:lineRule="auto"/>
        <w:ind w:left="142"/>
        <w:jc w:val="both"/>
        <w:rPr>
          <w:i/>
          <w:iCs/>
          <w:sz w:val="22"/>
          <w:szCs w:val="22"/>
        </w:rPr>
      </w:pPr>
      <w:r w:rsidRPr="00953054">
        <w:rPr>
          <w:i/>
          <w:iCs/>
          <w:sz w:val="22"/>
          <w:szCs w:val="22"/>
        </w:rPr>
        <w:t>WB</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World Bank</w:t>
      </w:r>
    </w:p>
    <w:p w14:paraId="5355C380" w14:textId="77777777" w:rsidR="00B3749F" w:rsidRPr="00953054" w:rsidRDefault="00B3749F" w:rsidP="00953054">
      <w:pPr>
        <w:spacing w:line="360" w:lineRule="auto"/>
        <w:ind w:left="142"/>
        <w:jc w:val="both"/>
        <w:rPr>
          <w:i/>
          <w:iCs/>
          <w:sz w:val="22"/>
          <w:szCs w:val="22"/>
          <w:lang w:val="en-US"/>
        </w:rPr>
      </w:pPr>
      <w:r w:rsidRPr="00953054">
        <w:rPr>
          <w:i/>
          <w:iCs/>
          <w:sz w:val="22"/>
          <w:szCs w:val="22"/>
        </w:rPr>
        <w:t xml:space="preserve">Kshs            </w:t>
      </w:r>
      <w:r w:rsidRPr="00953054">
        <w:rPr>
          <w:i/>
          <w:iCs/>
          <w:sz w:val="22"/>
          <w:szCs w:val="22"/>
          <w:lang w:val="en-US"/>
        </w:rPr>
        <w:tab/>
      </w:r>
      <w:r w:rsidRPr="00953054">
        <w:rPr>
          <w:i/>
          <w:iCs/>
          <w:sz w:val="22"/>
          <w:szCs w:val="22"/>
          <w:lang w:val="en-US"/>
        </w:rPr>
        <w:tab/>
      </w:r>
      <w:r w:rsidRPr="00953054">
        <w:rPr>
          <w:i/>
          <w:iCs/>
          <w:sz w:val="22"/>
          <w:szCs w:val="22"/>
          <w:lang w:val="en-US"/>
        </w:rPr>
        <w:tab/>
      </w:r>
      <w:r w:rsidRPr="00953054">
        <w:rPr>
          <w:i/>
          <w:iCs/>
          <w:sz w:val="22"/>
          <w:szCs w:val="22"/>
        </w:rPr>
        <w:t>Kenya Shillings</w:t>
      </w:r>
      <w:r w:rsidRPr="00953054">
        <w:rPr>
          <w:i/>
          <w:iCs/>
          <w:sz w:val="22"/>
          <w:szCs w:val="22"/>
          <w:lang w:val="en-US"/>
        </w:rPr>
        <w:t> </w:t>
      </w:r>
    </w:p>
    <w:p w14:paraId="767C490A" w14:textId="77777777" w:rsidR="0047582A" w:rsidRPr="00953054" w:rsidRDefault="0047582A" w:rsidP="00953054">
      <w:pPr>
        <w:spacing w:line="360" w:lineRule="auto"/>
        <w:ind w:left="142"/>
        <w:jc w:val="both"/>
        <w:rPr>
          <w:i/>
          <w:iCs/>
          <w:sz w:val="22"/>
          <w:szCs w:val="22"/>
          <w:lang w:val="en-US"/>
        </w:rPr>
      </w:pPr>
    </w:p>
    <w:p w14:paraId="1C39F838" w14:textId="681E101A" w:rsidR="00B3749F" w:rsidRPr="00953054" w:rsidRDefault="00A14DA9" w:rsidP="00D5252C">
      <w:pPr>
        <w:pStyle w:val="ListParagraph"/>
        <w:numPr>
          <w:ilvl w:val="0"/>
          <w:numId w:val="28"/>
        </w:numPr>
        <w:spacing w:line="360" w:lineRule="auto"/>
        <w:jc w:val="both"/>
        <w:rPr>
          <w:b/>
          <w:bCs/>
          <w:sz w:val="22"/>
          <w:szCs w:val="22"/>
        </w:rPr>
      </w:pPr>
      <w:r w:rsidRPr="00953054">
        <w:rPr>
          <w:b/>
          <w:bCs/>
          <w:sz w:val="22"/>
          <w:szCs w:val="22"/>
        </w:rPr>
        <w:t>Definition of Key</w:t>
      </w:r>
      <w:r w:rsidR="00362FC5" w:rsidRPr="00953054">
        <w:rPr>
          <w:b/>
          <w:bCs/>
          <w:sz w:val="22"/>
          <w:szCs w:val="22"/>
        </w:rPr>
        <w:t xml:space="preserve"> </w:t>
      </w:r>
      <w:r w:rsidR="00B3749F" w:rsidRPr="00953054">
        <w:rPr>
          <w:b/>
          <w:bCs/>
          <w:sz w:val="22"/>
          <w:szCs w:val="22"/>
        </w:rPr>
        <w:t>Terms</w:t>
      </w:r>
    </w:p>
    <w:p w14:paraId="798B02FB" w14:textId="60B91BB7" w:rsidR="00E17CAA" w:rsidRPr="00953054" w:rsidRDefault="00E17CAA" w:rsidP="00953054">
      <w:pPr>
        <w:pStyle w:val="ListParagraph"/>
        <w:spacing w:line="360" w:lineRule="auto"/>
        <w:ind w:left="142"/>
        <w:jc w:val="both"/>
        <w:rPr>
          <w:i/>
          <w:iCs/>
          <w:sz w:val="22"/>
          <w:szCs w:val="22"/>
        </w:rPr>
      </w:pPr>
      <w:r w:rsidRPr="00953054">
        <w:rPr>
          <w:i/>
          <w:iCs/>
          <w:sz w:val="22"/>
          <w:szCs w:val="22"/>
        </w:rPr>
        <w:t>Example</w:t>
      </w:r>
    </w:p>
    <w:p w14:paraId="76F43357" w14:textId="77777777" w:rsidR="00B3749F" w:rsidRPr="00953054" w:rsidRDefault="00B3749F" w:rsidP="00953054">
      <w:pPr>
        <w:spacing w:line="360" w:lineRule="auto"/>
        <w:ind w:left="142"/>
        <w:jc w:val="both"/>
        <w:rPr>
          <w:i/>
          <w:iCs/>
          <w:sz w:val="22"/>
          <w:szCs w:val="22"/>
          <w:lang w:val="en-US"/>
        </w:rPr>
      </w:pPr>
      <w:r w:rsidRPr="00953054">
        <w:rPr>
          <w:i/>
          <w:iCs/>
          <w:sz w:val="22"/>
          <w:szCs w:val="22"/>
        </w:rPr>
        <w:t xml:space="preserve">Fiduciary Management </w:t>
      </w:r>
      <w:r w:rsidRPr="00953054">
        <w:rPr>
          <w:i/>
          <w:iCs/>
          <w:sz w:val="22"/>
          <w:szCs w:val="22"/>
          <w:lang w:val="en-US"/>
        </w:rPr>
        <w:tab/>
      </w:r>
      <w:r w:rsidRPr="00953054">
        <w:rPr>
          <w:i/>
          <w:iCs/>
          <w:sz w:val="22"/>
          <w:szCs w:val="22"/>
        </w:rPr>
        <w:t>The key management personnel who had financial responsibility</w:t>
      </w:r>
      <w:r w:rsidRPr="00953054">
        <w:rPr>
          <w:i/>
          <w:iCs/>
          <w:sz w:val="22"/>
          <w:szCs w:val="22"/>
          <w:lang w:val="en-US"/>
        </w:rPr>
        <w:t> </w:t>
      </w:r>
    </w:p>
    <w:p w14:paraId="116276E3" w14:textId="77777777" w:rsidR="00B3749F" w:rsidRPr="00953054" w:rsidRDefault="00B3749F" w:rsidP="00953054">
      <w:pPr>
        <w:spacing w:line="360" w:lineRule="auto"/>
        <w:ind w:left="142"/>
        <w:jc w:val="both"/>
        <w:rPr>
          <w:sz w:val="22"/>
          <w:szCs w:val="22"/>
        </w:rPr>
      </w:pPr>
    </w:p>
    <w:p w14:paraId="13F52637" w14:textId="2D1AC156" w:rsidR="00911CEE" w:rsidRPr="00953054" w:rsidRDefault="00B3749F" w:rsidP="00953054">
      <w:pPr>
        <w:ind w:left="142"/>
        <w:jc w:val="both"/>
        <w:rPr>
          <w:i/>
          <w:iCs/>
          <w:sz w:val="22"/>
          <w:szCs w:val="22"/>
        </w:rPr>
      </w:pPr>
      <w:r w:rsidRPr="00953054">
        <w:rPr>
          <w:i/>
          <w:iCs/>
          <w:sz w:val="22"/>
          <w:szCs w:val="22"/>
        </w:rPr>
        <w:t>(This list is an indication of acronyms</w:t>
      </w:r>
      <w:r w:rsidR="00560F3D" w:rsidRPr="00953054">
        <w:rPr>
          <w:i/>
          <w:iCs/>
          <w:sz w:val="22"/>
          <w:szCs w:val="22"/>
        </w:rPr>
        <w:t xml:space="preserve">, </w:t>
      </w:r>
      <w:r w:rsidR="009549FA" w:rsidRPr="00953054">
        <w:rPr>
          <w:i/>
          <w:iCs/>
          <w:sz w:val="22"/>
          <w:szCs w:val="22"/>
        </w:rPr>
        <w:t>abbreviations,</w:t>
      </w:r>
      <w:r w:rsidRPr="00953054">
        <w:rPr>
          <w:i/>
          <w:iCs/>
          <w:sz w:val="22"/>
          <w:szCs w:val="22"/>
        </w:rPr>
        <w:t xml:space="preserve"> and key terms; the County </w:t>
      </w:r>
      <w:r w:rsidR="00BF2473" w:rsidRPr="00953054">
        <w:rPr>
          <w:i/>
          <w:iCs/>
          <w:sz w:val="22"/>
          <w:szCs w:val="22"/>
        </w:rPr>
        <w:t xml:space="preserve">entity </w:t>
      </w:r>
      <w:r w:rsidRPr="00953054">
        <w:rPr>
          <w:i/>
          <w:iCs/>
          <w:sz w:val="22"/>
          <w:szCs w:val="22"/>
        </w:rPr>
        <w:t>should include all from the annual report and financial statements prepared)</w:t>
      </w:r>
    </w:p>
    <w:p w14:paraId="11D4A87D" w14:textId="77777777" w:rsidR="00911CEE" w:rsidRPr="00953054" w:rsidRDefault="00911CEE" w:rsidP="00953054">
      <w:pPr>
        <w:autoSpaceDE/>
        <w:autoSpaceDN/>
        <w:jc w:val="both"/>
        <w:rPr>
          <w:sz w:val="22"/>
          <w:szCs w:val="22"/>
        </w:rPr>
      </w:pPr>
    </w:p>
    <w:p w14:paraId="729FB444" w14:textId="05164B43" w:rsidR="00E11FEC" w:rsidRPr="00953054" w:rsidRDefault="00911CEE" w:rsidP="00953054">
      <w:pPr>
        <w:autoSpaceDE/>
        <w:autoSpaceDN/>
        <w:jc w:val="both"/>
        <w:rPr>
          <w:b/>
          <w:sz w:val="22"/>
          <w:szCs w:val="22"/>
        </w:rPr>
      </w:pPr>
      <w:r w:rsidRPr="00953054">
        <w:rPr>
          <w:sz w:val="22"/>
          <w:szCs w:val="22"/>
        </w:rPr>
        <w:br w:type="page"/>
      </w:r>
    </w:p>
    <w:p w14:paraId="7EF9DF16" w14:textId="77777777" w:rsidR="001579E7" w:rsidRPr="00953054" w:rsidRDefault="00F566D5" w:rsidP="00D5252C">
      <w:pPr>
        <w:pStyle w:val="Heading1"/>
        <w:numPr>
          <w:ilvl w:val="0"/>
          <w:numId w:val="20"/>
        </w:numPr>
        <w:spacing w:line="360" w:lineRule="auto"/>
        <w:ind w:left="450"/>
        <w:jc w:val="both"/>
        <w:rPr>
          <w:sz w:val="22"/>
          <w:szCs w:val="22"/>
        </w:rPr>
      </w:pPr>
      <w:bookmarkStart w:id="1" w:name="_Toc157509695"/>
      <w:r w:rsidRPr="00953054">
        <w:rPr>
          <w:sz w:val="22"/>
          <w:szCs w:val="22"/>
        </w:rPr>
        <w:lastRenderedPageBreak/>
        <w:t xml:space="preserve">Key </w:t>
      </w:r>
      <w:r w:rsidR="00E80625" w:rsidRPr="00953054">
        <w:rPr>
          <w:sz w:val="22"/>
          <w:szCs w:val="22"/>
        </w:rPr>
        <w:t>Entity</w:t>
      </w:r>
      <w:r w:rsidRPr="00953054">
        <w:rPr>
          <w:sz w:val="22"/>
          <w:szCs w:val="22"/>
        </w:rPr>
        <w:t xml:space="preserve"> Information </w:t>
      </w:r>
      <w:r w:rsidR="00BB79BE" w:rsidRPr="00953054">
        <w:rPr>
          <w:sz w:val="22"/>
          <w:szCs w:val="22"/>
        </w:rPr>
        <w:t>and</w:t>
      </w:r>
      <w:r w:rsidRPr="00953054">
        <w:rPr>
          <w:sz w:val="22"/>
          <w:szCs w:val="22"/>
        </w:rPr>
        <w:t xml:space="preserve"> Management</w:t>
      </w:r>
      <w:bookmarkEnd w:id="1"/>
      <w:r w:rsidR="0055192D" w:rsidRPr="00953054">
        <w:rPr>
          <w:sz w:val="22"/>
          <w:szCs w:val="22"/>
        </w:rPr>
        <w:t xml:space="preserve"> </w:t>
      </w:r>
    </w:p>
    <w:p w14:paraId="56743729" w14:textId="77777777" w:rsidR="003D03F7" w:rsidRDefault="003D03F7" w:rsidP="00953054">
      <w:pPr>
        <w:jc w:val="both"/>
        <w:rPr>
          <w:b/>
          <w:bCs/>
          <w:i/>
          <w:iCs/>
          <w:sz w:val="22"/>
          <w:szCs w:val="22"/>
        </w:rPr>
      </w:pPr>
    </w:p>
    <w:p w14:paraId="431D8DAE" w14:textId="5D3507AC" w:rsidR="002F3D27" w:rsidRPr="00953054" w:rsidRDefault="00C6479C" w:rsidP="003D03F7">
      <w:pPr>
        <w:ind w:left="360"/>
        <w:jc w:val="both"/>
        <w:rPr>
          <w:b/>
          <w:bCs/>
          <w:i/>
          <w:iCs/>
          <w:sz w:val="22"/>
          <w:szCs w:val="22"/>
        </w:rPr>
      </w:pPr>
      <w:r w:rsidRPr="00953054">
        <w:rPr>
          <w:b/>
          <w:bCs/>
          <w:i/>
          <w:iCs/>
          <w:sz w:val="22"/>
          <w:szCs w:val="22"/>
        </w:rPr>
        <w:t>(</w:t>
      </w:r>
      <w:r w:rsidR="0055192D" w:rsidRPr="00953054">
        <w:rPr>
          <w:b/>
          <w:bCs/>
          <w:i/>
          <w:iCs/>
          <w:sz w:val="22"/>
          <w:szCs w:val="22"/>
        </w:rPr>
        <w:t>County Executive</w:t>
      </w:r>
      <w:r w:rsidRPr="00953054">
        <w:rPr>
          <w:b/>
          <w:bCs/>
          <w:i/>
          <w:iCs/>
          <w:sz w:val="22"/>
          <w:szCs w:val="22"/>
        </w:rPr>
        <w:t>)</w:t>
      </w:r>
    </w:p>
    <w:p w14:paraId="70340FF8" w14:textId="77777777" w:rsidR="00791A25" w:rsidRPr="00953054" w:rsidRDefault="00791A25" w:rsidP="00953054">
      <w:pPr>
        <w:jc w:val="both"/>
        <w:rPr>
          <w:b/>
          <w:bCs/>
          <w:sz w:val="22"/>
          <w:szCs w:val="22"/>
        </w:rPr>
      </w:pPr>
    </w:p>
    <w:p w14:paraId="002F8A54" w14:textId="77777777" w:rsidR="00971BFA" w:rsidRPr="00953054" w:rsidRDefault="00971BFA" w:rsidP="00D5252C">
      <w:pPr>
        <w:numPr>
          <w:ilvl w:val="0"/>
          <w:numId w:val="29"/>
        </w:numPr>
        <w:spacing w:line="360" w:lineRule="auto"/>
        <w:jc w:val="both"/>
        <w:rPr>
          <w:b/>
          <w:sz w:val="22"/>
          <w:szCs w:val="22"/>
        </w:rPr>
      </w:pPr>
      <w:r w:rsidRPr="00953054">
        <w:rPr>
          <w:b/>
          <w:sz w:val="22"/>
          <w:szCs w:val="22"/>
        </w:rPr>
        <w:t>Background information</w:t>
      </w:r>
    </w:p>
    <w:p w14:paraId="3ADA5956" w14:textId="75F97FCE" w:rsidR="00971BFA" w:rsidRPr="00953054" w:rsidRDefault="00971BFA" w:rsidP="00953054">
      <w:pPr>
        <w:spacing w:after="240" w:line="276" w:lineRule="auto"/>
        <w:ind w:left="360"/>
        <w:jc w:val="both"/>
        <w:rPr>
          <w:sz w:val="22"/>
          <w:szCs w:val="22"/>
        </w:rPr>
      </w:pPr>
      <w:r w:rsidRPr="00953054">
        <w:rPr>
          <w:sz w:val="22"/>
          <w:szCs w:val="22"/>
        </w:rPr>
        <w:t>The County is constituted as per the Constitution of Kenya is headed by the County Governor, who is responsible for the general policy and strategic direction of the County. The County Executive is comprised of the following departments:</w:t>
      </w:r>
    </w:p>
    <w:tbl>
      <w:tblPr>
        <w:tblW w:w="4849" w:type="pct"/>
        <w:tblInd w:w="4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15"/>
        <w:gridCol w:w="3414"/>
        <w:gridCol w:w="5239"/>
      </w:tblGrid>
      <w:tr w:rsidR="00971BFA" w:rsidRPr="00953054" w14:paraId="33498A62" w14:textId="77777777">
        <w:trPr>
          <w:trHeight w:val="340"/>
          <w:tblHeader/>
        </w:trPr>
        <w:tc>
          <w:tcPr>
            <w:tcW w:w="382" w:type="pct"/>
            <w:shd w:val="clear" w:color="auto" w:fill="0070C0"/>
          </w:tcPr>
          <w:p w14:paraId="65A20126" w14:textId="77777777" w:rsidR="00971BFA" w:rsidRPr="00953054" w:rsidRDefault="00971BFA" w:rsidP="00953054">
            <w:pPr>
              <w:jc w:val="both"/>
              <w:rPr>
                <w:b/>
                <w:sz w:val="22"/>
                <w:szCs w:val="22"/>
              </w:rPr>
            </w:pPr>
            <w:r w:rsidRPr="00953054">
              <w:rPr>
                <w:b/>
                <w:sz w:val="22"/>
                <w:szCs w:val="22"/>
              </w:rPr>
              <w:t>No.</w:t>
            </w:r>
          </w:p>
        </w:tc>
        <w:tc>
          <w:tcPr>
            <w:tcW w:w="1822" w:type="pct"/>
            <w:shd w:val="clear" w:color="auto" w:fill="0070C0"/>
          </w:tcPr>
          <w:p w14:paraId="1312ECEB" w14:textId="77777777" w:rsidR="00971BFA" w:rsidRPr="00953054" w:rsidRDefault="00971BFA" w:rsidP="00953054">
            <w:pPr>
              <w:jc w:val="both"/>
              <w:rPr>
                <w:b/>
                <w:sz w:val="22"/>
                <w:szCs w:val="22"/>
              </w:rPr>
            </w:pPr>
            <w:r w:rsidRPr="00953054">
              <w:rPr>
                <w:b/>
                <w:sz w:val="22"/>
                <w:szCs w:val="22"/>
              </w:rPr>
              <w:t>Department</w:t>
            </w:r>
          </w:p>
        </w:tc>
        <w:tc>
          <w:tcPr>
            <w:tcW w:w="2796" w:type="pct"/>
            <w:shd w:val="clear" w:color="auto" w:fill="0070C0"/>
          </w:tcPr>
          <w:p w14:paraId="5817AC3E" w14:textId="77777777" w:rsidR="00971BFA" w:rsidRPr="00953054" w:rsidRDefault="00971BFA" w:rsidP="00953054">
            <w:pPr>
              <w:jc w:val="both"/>
              <w:rPr>
                <w:b/>
                <w:sz w:val="22"/>
                <w:szCs w:val="22"/>
              </w:rPr>
            </w:pPr>
            <w:r w:rsidRPr="00953054">
              <w:rPr>
                <w:b/>
                <w:sz w:val="22"/>
                <w:szCs w:val="22"/>
              </w:rPr>
              <w:t>Major Responsibility</w:t>
            </w:r>
          </w:p>
          <w:p w14:paraId="1F379B32" w14:textId="77777777" w:rsidR="00971BFA" w:rsidRPr="00953054" w:rsidRDefault="00971BFA" w:rsidP="00953054">
            <w:pPr>
              <w:jc w:val="both"/>
              <w:rPr>
                <w:b/>
                <w:sz w:val="22"/>
                <w:szCs w:val="22"/>
              </w:rPr>
            </w:pPr>
          </w:p>
        </w:tc>
      </w:tr>
      <w:tr w:rsidR="00971BFA" w:rsidRPr="00953054" w14:paraId="3645AE8F" w14:textId="77777777">
        <w:trPr>
          <w:trHeight w:val="340"/>
        </w:trPr>
        <w:tc>
          <w:tcPr>
            <w:tcW w:w="382" w:type="pct"/>
            <w:vAlign w:val="center"/>
          </w:tcPr>
          <w:p w14:paraId="274E9470" w14:textId="77777777" w:rsidR="00971BFA" w:rsidRPr="00953054" w:rsidRDefault="00971BFA" w:rsidP="00953054">
            <w:pPr>
              <w:jc w:val="both"/>
              <w:rPr>
                <w:sz w:val="22"/>
                <w:szCs w:val="22"/>
              </w:rPr>
            </w:pPr>
            <w:r w:rsidRPr="00953054">
              <w:rPr>
                <w:sz w:val="22"/>
                <w:szCs w:val="22"/>
              </w:rPr>
              <w:t>1.</w:t>
            </w:r>
          </w:p>
        </w:tc>
        <w:tc>
          <w:tcPr>
            <w:tcW w:w="1822" w:type="pct"/>
            <w:vAlign w:val="center"/>
          </w:tcPr>
          <w:p w14:paraId="0CA1676E" w14:textId="77777777" w:rsidR="00971BFA" w:rsidRPr="00953054" w:rsidRDefault="00971BFA" w:rsidP="00953054">
            <w:pPr>
              <w:jc w:val="both"/>
              <w:rPr>
                <w:sz w:val="22"/>
                <w:szCs w:val="22"/>
              </w:rPr>
            </w:pPr>
            <w:r w:rsidRPr="00953054">
              <w:rPr>
                <w:sz w:val="22"/>
                <w:szCs w:val="22"/>
              </w:rPr>
              <w:t>Finance and Economic Planning</w:t>
            </w:r>
          </w:p>
        </w:tc>
        <w:tc>
          <w:tcPr>
            <w:tcW w:w="2796" w:type="pct"/>
            <w:vAlign w:val="center"/>
          </w:tcPr>
          <w:p w14:paraId="2709992A" w14:textId="77777777" w:rsidR="00971BFA" w:rsidRPr="00953054" w:rsidRDefault="00971BFA" w:rsidP="00953054">
            <w:pPr>
              <w:jc w:val="both"/>
              <w:rPr>
                <w:bCs/>
                <w:sz w:val="22"/>
                <w:szCs w:val="22"/>
              </w:rPr>
            </w:pPr>
            <w:r w:rsidRPr="00953054">
              <w:rPr>
                <w:bCs/>
                <w:sz w:val="22"/>
                <w:szCs w:val="22"/>
              </w:rPr>
              <w:t>Management of County Treasury and Planning</w:t>
            </w:r>
          </w:p>
        </w:tc>
      </w:tr>
      <w:tr w:rsidR="00971BFA" w:rsidRPr="00953054" w14:paraId="27FFBD49" w14:textId="77777777">
        <w:trPr>
          <w:trHeight w:val="340"/>
        </w:trPr>
        <w:tc>
          <w:tcPr>
            <w:tcW w:w="382" w:type="pct"/>
            <w:vAlign w:val="center"/>
          </w:tcPr>
          <w:p w14:paraId="2A4676AC" w14:textId="77777777" w:rsidR="00971BFA" w:rsidRPr="00953054" w:rsidRDefault="00971BFA" w:rsidP="00953054">
            <w:pPr>
              <w:jc w:val="both"/>
              <w:rPr>
                <w:sz w:val="22"/>
                <w:szCs w:val="22"/>
              </w:rPr>
            </w:pPr>
            <w:r w:rsidRPr="00953054">
              <w:rPr>
                <w:sz w:val="22"/>
                <w:szCs w:val="22"/>
              </w:rPr>
              <w:t>2.</w:t>
            </w:r>
          </w:p>
        </w:tc>
        <w:tc>
          <w:tcPr>
            <w:tcW w:w="1822" w:type="pct"/>
            <w:vAlign w:val="center"/>
          </w:tcPr>
          <w:p w14:paraId="6C436C57" w14:textId="77777777" w:rsidR="00971BFA" w:rsidRPr="00953054" w:rsidRDefault="00971BFA" w:rsidP="00953054">
            <w:pPr>
              <w:jc w:val="both"/>
              <w:rPr>
                <w:sz w:val="22"/>
                <w:szCs w:val="22"/>
              </w:rPr>
            </w:pPr>
            <w:r w:rsidRPr="00953054">
              <w:rPr>
                <w:sz w:val="22"/>
                <w:szCs w:val="22"/>
              </w:rPr>
              <w:t>Agriculture and Livestock and Fisheries</w:t>
            </w:r>
          </w:p>
        </w:tc>
        <w:tc>
          <w:tcPr>
            <w:tcW w:w="2796" w:type="pct"/>
            <w:vAlign w:val="center"/>
          </w:tcPr>
          <w:p w14:paraId="71A026DC" w14:textId="77777777" w:rsidR="00971BFA" w:rsidRPr="00953054" w:rsidRDefault="00971BFA" w:rsidP="00953054">
            <w:pPr>
              <w:jc w:val="both"/>
              <w:rPr>
                <w:bCs/>
                <w:sz w:val="22"/>
                <w:szCs w:val="22"/>
              </w:rPr>
            </w:pPr>
            <w:r w:rsidRPr="00953054">
              <w:rPr>
                <w:bCs/>
                <w:sz w:val="22"/>
                <w:szCs w:val="22"/>
              </w:rPr>
              <w:t>Overseeing County Agriculture, animal husbandry and Fish farming</w:t>
            </w:r>
          </w:p>
        </w:tc>
      </w:tr>
      <w:tr w:rsidR="00971BFA" w:rsidRPr="00953054" w14:paraId="7A04F97B" w14:textId="77777777">
        <w:trPr>
          <w:trHeight w:val="340"/>
        </w:trPr>
        <w:tc>
          <w:tcPr>
            <w:tcW w:w="382" w:type="pct"/>
            <w:vAlign w:val="center"/>
          </w:tcPr>
          <w:p w14:paraId="190D5AA3" w14:textId="68C20AC6" w:rsidR="00971BFA" w:rsidRPr="00953054" w:rsidRDefault="00B11563" w:rsidP="00953054">
            <w:pPr>
              <w:jc w:val="both"/>
              <w:rPr>
                <w:sz w:val="22"/>
                <w:szCs w:val="22"/>
              </w:rPr>
            </w:pPr>
            <w:r w:rsidRPr="00953054">
              <w:rPr>
                <w:sz w:val="22"/>
                <w:szCs w:val="22"/>
              </w:rPr>
              <w:t>3.</w:t>
            </w:r>
          </w:p>
        </w:tc>
        <w:tc>
          <w:tcPr>
            <w:tcW w:w="1822" w:type="pct"/>
            <w:vAlign w:val="center"/>
          </w:tcPr>
          <w:p w14:paraId="305ACCC6" w14:textId="77777777" w:rsidR="00971BFA" w:rsidRPr="00953054" w:rsidRDefault="00971BFA" w:rsidP="00953054">
            <w:pPr>
              <w:jc w:val="both"/>
              <w:rPr>
                <w:sz w:val="22"/>
                <w:szCs w:val="22"/>
              </w:rPr>
            </w:pPr>
          </w:p>
        </w:tc>
        <w:tc>
          <w:tcPr>
            <w:tcW w:w="2796" w:type="pct"/>
            <w:vAlign w:val="center"/>
          </w:tcPr>
          <w:p w14:paraId="266E8C31" w14:textId="77777777" w:rsidR="00971BFA" w:rsidRPr="00953054" w:rsidRDefault="00971BFA" w:rsidP="00953054">
            <w:pPr>
              <w:jc w:val="both"/>
              <w:rPr>
                <w:bCs/>
                <w:sz w:val="22"/>
                <w:szCs w:val="22"/>
              </w:rPr>
            </w:pPr>
          </w:p>
        </w:tc>
      </w:tr>
      <w:tr w:rsidR="00971BFA" w:rsidRPr="00953054" w14:paraId="24B58939" w14:textId="77777777">
        <w:trPr>
          <w:trHeight w:val="340"/>
        </w:trPr>
        <w:tc>
          <w:tcPr>
            <w:tcW w:w="382" w:type="pct"/>
            <w:vAlign w:val="center"/>
          </w:tcPr>
          <w:p w14:paraId="2BE3E10A" w14:textId="6F232867" w:rsidR="00971BFA" w:rsidRPr="00953054" w:rsidRDefault="00F11876" w:rsidP="00953054">
            <w:pPr>
              <w:jc w:val="both"/>
              <w:rPr>
                <w:sz w:val="22"/>
                <w:szCs w:val="22"/>
              </w:rPr>
            </w:pPr>
            <w:r w:rsidRPr="00953054">
              <w:rPr>
                <w:sz w:val="22"/>
                <w:szCs w:val="22"/>
              </w:rPr>
              <w:t>4.</w:t>
            </w:r>
          </w:p>
        </w:tc>
        <w:tc>
          <w:tcPr>
            <w:tcW w:w="1822" w:type="pct"/>
            <w:vAlign w:val="center"/>
          </w:tcPr>
          <w:p w14:paraId="603D1220" w14:textId="77777777" w:rsidR="00971BFA" w:rsidRPr="00953054" w:rsidRDefault="00971BFA" w:rsidP="00953054">
            <w:pPr>
              <w:jc w:val="both"/>
              <w:rPr>
                <w:sz w:val="22"/>
                <w:szCs w:val="22"/>
              </w:rPr>
            </w:pPr>
          </w:p>
        </w:tc>
        <w:tc>
          <w:tcPr>
            <w:tcW w:w="2796" w:type="pct"/>
            <w:vAlign w:val="center"/>
          </w:tcPr>
          <w:p w14:paraId="21ED3922" w14:textId="77777777" w:rsidR="00971BFA" w:rsidRPr="00953054" w:rsidRDefault="00971BFA" w:rsidP="00953054">
            <w:pPr>
              <w:jc w:val="both"/>
              <w:rPr>
                <w:bCs/>
                <w:sz w:val="22"/>
                <w:szCs w:val="22"/>
              </w:rPr>
            </w:pPr>
          </w:p>
        </w:tc>
      </w:tr>
      <w:tr w:rsidR="00971BFA" w:rsidRPr="00953054" w14:paraId="6A36011A" w14:textId="77777777">
        <w:trPr>
          <w:trHeight w:val="340"/>
        </w:trPr>
        <w:tc>
          <w:tcPr>
            <w:tcW w:w="382" w:type="pct"/>
            <w:vAlign w:val="center"/>
          </w:tcPr>
          <w:p w14:paraId="635E0833" w14:textId="320B6E94" w:rsidR="00971BFA" w:rsidRPr="00953054" w:rsidRDefault="00F11876" w:rsidP="00953054">
            <w:pPr>
              <w:jc w:val="both"/>
              <w:rPr>
                <w:sz w:val="22"/>
                <w:szCs w:val="22"/>
              </w:rPr>
            </w:pPr>
            <w:r w:rsidRPr="00953054">
              <w:rPr>
                <w:sz w:val="22"/>
                <w:szCs w:val="22"/>
              </w:rPr>
              <w:t>5.</w:t>
            </w:r>
          </w:p>
        </w:tc>
        <w:tc>
          <w:tcPr>
            <w:tcW w:w="1822" w:type="pct"/>
            <w:vAlign w:val="center"/>
          </w:tcPr>
          <w:p w14:paraId="296D8B15" w14:textId="77777777" w:rsidR="00971BFA" w:rsidRPr="00953054" w:rsidRDefault="00971BFA" w:rsidP="00953054">
            <w:pPr>
              <w:jc w:val="both"/>
              <w:rPr>
                <w:sz w:val="22"/>
                <w:szCs w:val="22"/>
              </w:rPr>
            </w:pPr>
          </w:p>
        </w:tc>
        <w:tc>
          <w:tcPr>
            <w:tcW w:w="2796" w:type="pct"/>
            <w:vAlign w:val="center"/>
          </w:tcPr>
          <w:p w14:paraId="6A7D7673" w14:textId="77777777" w:rsidR="00971BFA" w:rsidRPr="00953054" w:rsidRDefault="00971BFA" w:rsidP="00953054">
            <w:pPr>
              <w:jc w:val="both"/>
              <w:rPr>
                <w:bCs/>
                <w:sz w:val="22"/>
                <w:szCs w:val="22"/>
              </w:rPr>
            </w:pPr>
          </w:p>
        </w:tc>
      </w:tr>
    </w:tbl>
    <w:p w14:paraId="7170EE3F" w14:textId="77777777" w:rsidR="00971BFA" w:rsidRPr="00953054" w:rsidRDefault="00971BFA" w:rsidP="00953054">
      <w:pPr>
        <w:spacing w:line="360" w:lineRule="auto"/>
        <w:jc w:val="both"/>
        <w:rPr>
          <w:sz w:val="22"/>
          <w:szCs w:val="22"/>
        </w:rPr>
      </w:pPr>
    </w:p>
    <w:p w14:paraId="1470D230" w14:textId="77777777" w:rsidR="00971BFA" w:rsidRPr="00953054" w:rsidRDefault="00971BFA" w:rsidP="00D5252C">
      <w:pPr>
        <w:numPr>
          <w:ilvl w:val="0"/>
          <w:numId w:val="29"/>
        </w:numPr>
        <w:spacing w:line="360" w:lineRule="auto"/>
        <w:jc w:val="both"/>
        <w:rPr>
          <w:b/>
          <w:sz w:val="22"/>
          <w:szCs w:val="22"/>
        </w:rPr>
      </w:pPr>
      <w:r w:rsidRPr="00953054">
        <w:rPr>
          <w:b/>
          <w:sz w:val="22"/>
          <w:szCs w:val="22"/>
        </w:rPr>
        <w:t>Key Management team</w:t>
      </w:r>
    </w:p>
    <w:p w14:paraId="473C331C" w14:textId="77777777" w:rsidR="00971BFA" w:rsidRPr="00953054" w:rsidRDefault="00971BFA" w:rsidP="00953054">
      <w:pPr>
        <w:spacing w:line="360" w:lineRule="auto"/>
        <w:ind w:firstLine="360"/>
        <w:jc w:val="both"/>
        <w:rPr>
          <w:sz w:val="22"/>
          <w:szCs w:val="22"/>
        </w:rPr>
      </w:pPr>
      <w:r w:rsidRPr="00953054">
        <w:rPr>
          <w:sz w:val="22"/>
          <w:szCs w:val="22"/>
        </w:rPr>
        <w:t xml:space="preserve">The </w:t>
      </w:r>
      <w:r w:rsidRPr="00953054">
        <w:rPr>
          <w:i/>
          <w:sz w:val="22"/>
          <w:szCs w:val="22"/>
        </w:rPr>
        <w:t xml:space="preserve">County Executive’s </w:t>
      </w:r>
      <w:r w:rsidRPr="00953054">
        <w:rPr>
          <w:sz w:val="22"/>
          <w:szCs w:val="22"/>
        </w:rPr>
        <w:t>day-to-day management is under the following key organs:</w:t>
      </w:r>
    </w:p>
    <w:p w14:paraId="6B81916F" w14:textId="77777777" w:rsidR="00971BFA" w:rsidRPr="00953054" w:rsidRDefault="00971BFA" w:rsidP="00953054">
      <w:pPr>
        <w:pStyle w:val="BodyText"/>
        <w:numPr>
          <w:ilvl w:val="0"/>
          <w:numId w:val="2"/>
        </w:numPr>
        <w:autoSpaceDE/>
        <w:autoSpaceDN/>
        <w:spacing w:line="360" w:lineRule="auto"/>
        <w:ind w:left="1620" w:hanging="567"/>
        <w:jc w:val="both"/>
        <w:rPr>
          <w:sz w:val="22"/>
          <w:szCs w:val="22"/>
        </w:rPr>
      </w:pPr>
      <w:r w:rsidRPr="00953054">
        <w:rPr>
          <w:sz w:val="22"/>
          <w:szCs w:val="22"/>
        </w:rPr>
        <w:t>Office of the Governor</w:t>
      </w:r>
    </w:p>
    <w:p w14:paraId="64B54E7A" w14:textId="77777777" w:rsidR="00971BFA" w:rsidRPr="00953054" w:rsidRDefault="00971BFA" w:rsidP="00953054">
      <w:pPr>
        <w:pStyle w:val="BodyText"/>
        <w:numPr>
          <w:ilvl w:val="0"/>
          <w:numId w:val="2"/>
        </w:numPr>
        <w:autoSpaceDE/>
        <w:autoSpaceDN/>
        <w:spacing w:line="360" w:lineRule="auto"/>
        <w:ind w:left="1620" w:hanging="567"/>
        <w:jc w:val="both"/>
        <w:rPr>
          <w:sz w:val="22"/>
          <w:szCs w:val="22"/>
        </w:rPr>
      </w:pPr>
      <w:r w:rsidRPr="00953054">
        <w:rPr>
          <w:sz w:val="22"/>
          <w:szCs w:val="22"/>
        </w:rPr>
        <w:t>(State the County Government’s Departments)</w:t>
      </w:r>
    </w:p>
    <w:p w14:paraId="1A90819A" w14:textId="77777777" w:rsidR="00971BFA" w:rsidRPr="00953054" w:rsidRDefault="00971BFA" w:rsidP="00953054">
      <w:pPr>
        <w:pStyle w:val="BodyText"/>
        <w:numPr>
          <w:ilvl w:val="0"/>
          <w:numId w:val="2"/>
        </w:numPr>
        <w:autoSpaceDE/>
        <w:autoSpaceDN/>
        <w:spacing w:line="360" w:lineRule="auto"/>
        <w:ind w:left="1620" w:hanging="567"/>
        <w:jc w:val="both"/>
        <w:rPr>
          <w:sz w:val="22"/>
          <w:szCs w:val="22"/>
        </w:rPr>
      </w:pPr>
      <w:r w:rsidRPr="00953054">
        <w:rPr>
          <w:sz w:val="22"/>
          <w:szCs w:val="22"/>
        </w:rPr>
        <w:t>…; and</w:t>
      </w:r>
    </w:p>
    <w:p w14:paraId="34C8BE46" w14:textId="77777777" w:rsidR="00971BFA" w:rsidRPr="00953054" w:rsidRDefault="00971BFA" w:rsidP="00953054">
      <w:pPr>
        <w:pStyle w:val="BodyText"/>
        <w:numPr>
          <w:ilvl w:val="0"/>
          <w:numId w:val="2"/>
        </w:numPr>
        <w:autoSpaceDE/>
        <w:autoSpaceDN/>
        <w:spacing w:line="360" w:lineRule="auto"/>
        <w:ind w:left="1620" w:hanging="567"/>
        <w:jc w:val="both"/>
        <w:rPr>
          <w:sz w:val="22"/>
          <w:szCs w:val="22"/>
        </w:rPr>
      </w:pPr>
      <w:r w:rsidRPr="00953054">
        <w:rPr>
          <w:sz w:val="22"/>
          <w:szCs w:val="22"/>
        </w:rPr>
        <w:t>…</w:t>
      </w:r>
    </w:p>
    <w:p w14:paraId="1438484B" w14:textId="77777777" w:rsidR="00971BFA" w:rsidRPr="00953054" w:rsidRDefault="00971BFA" w:rsidP="00D5252C">
      <w:pPr>
        <w:numPr>
          <w:ilvl w:val="0"/>
          <w:numId w:val="29"/>
        </w:numPr>
        <w:spacing w:line="360" w:lineRule="auto"/>
        <w:jc w:val="both"/>
        <w:rPr>
          <w:b/>
          <w:sz w:val="22"/>
          <w:szCs w:val="22"/>
        </w:rPr>
      </w:pPr>
      <w:r w:rsidRPr="00953054">
        <w:rPr>
          <w:b/>
          <w:sz w:val="22"/>
          <w:szCs w:val="22"/>
        </w:rPr>
        <w:t>Fiduciary Management</w:t>
      </w:r>
    </w:p>
    <w:p w14:paraId="4E3A15F3" w14:textId="77777777" w:rsidR="00971BFA" w:rsidRPr="00953054" w:rsidRDefault="00971BFA" w:rsidP="00953054">
      <w:pPr>
        <w:spacing w:after="240" w:line="276" w:lineRule="auto"/>
        <w:ind w:left="360"/>
        <w:jc w:val="both"/>
        <w:rPr>
          <w:b/>
          <w:bCs/>
          <w:i/>
          <w:iCs/>
          <w:sz w:val="22"/>
          <w:szCs w:val="22"/>
        </w:rPr>
      </w:pPr>
      <w:r w:rsidRPr="00953054">
        <w:rPr>
          <w:sz w:val="22"/>
          <w:szCs w:val="22"/>
        </w:rPr>
        <w:t>The key management personnel who held office during the financial year ended 30</w:t>
      </w:r>
      <w:r w:rsidRPr="00953054">
        <w:rPr>
          <w:sz w:val="22"/>
          <w:szCs w:val="22"/>
          <w:vertAlign w:val="superscript"/>
        </w:rPr>
        <w:t>th</w:t>
      </w:r>
      <w:r w:rsidRPr="00953054">
        <w:rPr>
          <w:sz w:val="22"/>
          <w:szCs w:val="22"/>
        </w:rPr>
        <w:t xml:space="preserve"> June 20XX and who had direct fiduciary responsibility were: (</w:t>
      </w:r>
      <w:r w:rsidRPr="00953054">
        <w:rPr>
          <w:b/>
          <w:bCs/>
          <w:i/>
          <w:iCs/>
          <w:sz w:val="22"/>
          <w:szCs w:val="22"/>
        </w:rPr>
        <w:t>Include all the accounting officers of departments within the County)</w:t>
      </w:r>
    </w:p>
    <w:tbl>
      <w:tblPr>
        <w:tblW w:w="4765" w:type="pct"/>
        <w:tblInd w:w="4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16"/>
        <w:gridCol w:w="4078"/>
        <w:gridCol w:w="4412"/>
      </w:tblGrid>
      <w:tr w:rsidR="00971BFA" w:rsidRPr="00953054" w14:paraId="434308BC" w14:textId="77777777" w:rsidTr="00977EB7">
        <w:trPr>
          <w:trHeight w:val="340"/>
          <w:tblHeader/>
        </w:trPr>
        <w:tc>
          <w:tcPr>
            <w:tcW w:w="389" w:type="pct"/>
            <w:shd w:val="clear" w:color="auto" w:fill="0070C0"/>
          </w:tcPr>
          <w:p w14:paraId="2568E7AA" w14:textId="77777777" w:rsidR="00971BFA" w:rsidRPr="00953054" w:rsidRDefault="00971BFA" w:rsidP="00953054">
            <w:pPr>
              <w:jc w:val="both"/>
              <w:rPr>
                <w:b/>
                <w:sz w:val="22"/>
                <w:szCs w:val="22"/>
              </w:rPr>
            </w:pPr>
            <w:bookmarkStart w:id="2" w:name="_Hlk72306577"/>
            <w:r w:rsidRPr="00953054">
              <w:rPr>
                <w:b/>
                <w:sz w:val="22"/>
                <w:szCs w:val="22"/>
              </w:rPr>
              <w:t>No.</w:t>
            </w:r>
          </w:p>
        </w:tc>
        <w:tc>
          <w:tcPr>
            <w:tcW w:w="2215" w:type="pct"/>
            <w:shd w:val="clear" w:color="auto" w:fill="0070C0"/>
          </w:tcPr>
          <w:p w14:paraId="448C3D2C" w14:textId="77777777" w:rsidR="00971BFA" w:rsidRPr="00953054" w:rsidRDefault="00971BFA" w:rsidP="00953054">
            <w:pPr>
              <w:jc w:val="both"/>
              <w:rPr>
                <w:b/>
                <w:sz w:val="22"/>
                <w:szCs w:val="22"/>
              </w:rPr>
            </w:pPr>
            <w:r w:rsidRPr="00953054">
              <w:rPr>
                <w:b/>
                <w:sz w:val="22"/>
                <w:szCs w:val="22"/>
              </w:rPr>
              <w:t>Designation</w:t>
            </w:r>
          </w:p>
        </w:tc>
        <w:tc>
          <w:tcPr>
            <w:tcW w:w="2396" w:type="pct"/>
            <w:shd w:val="clear" w:color="auto" w:fill="0070C0"/>
          </w:tcPr>
          <w:p w14:paraId="5313A7B6" w14:textId="77777777" w:rsidR="00971BFA" w:rsidRPr="00953054" w:rsidRDefault="00971BFA" w:rsidP="00953054">
            <w:pPr>
              <w:jc w:val="both"/>
              <w:rPr>
                <w:b/>
                <w:sz w:val="22"/>
                <w:szCs w:val="22"/>
              </w:rPr>
            </w:pPr>
            <w:r w:rsidRPr="00953054">
              <w:rPr>
                <w:b/>
                <w:sz w:val="22"/>
                <w:szCs w:val="22"/>
              </w:rPr>
              <w:t>Name</w:t>
            </w:r>
          </w:p>
          <w:p w14:paraId="3415CC15" w14:textId="77777777" w:rsidR="00971BFA" w:rsidRPr="00953054" w:rsidRDefault="00971BFA" w:rsidP="00953054">
            <w:pPr>
              <w:jc w:val="both"/>
              <w:rPr>
                <w:b/>
                <w:sz w:val="22"/>
                <w:szCs w:val="22"/>
              </w:rPr>
            </w:pPr>
          </w:p>
        </w:tc>
      </w:tr>
      <w:tr w:rsidR="00971BFA" w:rsidRPr="00953054" w14:paraId="7C1B9149" w14:textId="77777777" w:rsidTr="00977EB7">
        <w:trPr>
          <w:trHeight w:val="340"/>
        </w:trPr>
        <w:tc>
          <w:tcPr>
            <w:tcW w:w="389" w:type="pct"/>
            <w:vAlign w:val="center"/>
          </w:tcPr>
          <w:p w14:paraId="7DB2FC98" w14:textId="77777777" w:rsidR="00971BFA" w:rsidRPr="00953054" w:rsidRDefault="00971BFA" w:rsidP="00953054">
            <w:pPr>
              <w:jc w:val="both"/>
              <w:rPr>
                <w:sz w:val="22"/>
                <w:szCs w:val="22"/>
              </w:rPr>
            </w:pPr>
            <w:r w:rsidRPr="00953054">
              <w:rPr>
                <w:sz w:val="22"/>
                <w:szCs w:val="22"/>
              </w:rPr>
              <w:t>1.</w:t>
            </w:r>
          </w:p>
        </w:tc>
        <w:tc>
          <w:tcPr>
            <w:tcW w:w="2215" w:type="pct"/>
            <w:vAlign w:val="center"/>
          </w:tcPr>
          <w:p w14:paraId="56914D6D" w14:textId="77777777" w:rsidR="00971BFA" w:rsidRPr="00953054" w:rsidRDefault="00971BFA" w:rsidP="00953054">
            <w:pPr>
              <w:jc w:val="both"/>
              <w:rPr>
                <w:sz w:val="22"/>
                <w:szCs w:val="22"/>
              </w:rPr>
            </w:pPr>
            <w:r w:rsidRPr="00953054">
              <w:rPr>
                <w:sz w:val="22"/>
                <w:szCs w:val="22"/>
              </w:rPr>
              <w:t>CECM Finance and Economic Planning</w:t>
            </w:r>
          </w:p>
        </w:tc>
        <w:tc>
          <w:tcPr>
            <w:tcW w:w="2396" w:type="pct"/>
            <w:vAlign w:val="center"/>
          </w:tcPr>
          <w:p w14:paraId="1F543254" w14:textId="77777777" w:rsidR="00971BFA" w:rsidRPr="00953054" w:rsidRDefault="00971BFA" w:rsidP="00953054">
            <w:pPr>
              <w:jc w:val="both"/>
              <w:rPr>
                <w:b/>
                <w:sz w:val="22"/>
                <w:szCs w:val="22"/>
              </w:rPr>
            </w:pPr>
            <w:r w:rsidRPr="00953054">
              <w:rPr>
                <w:b/>
                <w:sz w:val="22"/>
                <w:szCs w:val="22"/>
              </w:rPr>
              <w:t>-</w:t>
            </w:r>
          </w:p>
        </w:tc>
      </w:tr>
      <w:tr w:rsidR="00971BFA" w:rsidRPr="00953054" w14:paraId="5B188E3B" w14:textId="77777777" w:rsidTr="00977EB7">
        <w:trPr>
          <w:trHeight w:val="340"/>
        </w:trPr>
        <w:tc>
          <w:tcPr>
            <w:tcW w:w="389" w:type="pct"/>
            <w:vAlign w:val="center"/>
          </w:tcPr>
          <w:p w14:paraId="48A19661" w14:textId="77777777" w:rsidR="00971BFA" w:rsidRPr="00953054" w:rsidRDefault="00971BFA" w:rsidP="00953054">
            <w:pPr>
              <w:jc w:val="both"/>
              <w:rPr>
                <w:sz w:val="22"/>
                <w:szCs w:val="22"/>
              </w:rPr>
            </w:pPr>
            <w:r w:rsidRPr="00953054">
              <w:rPr>
                <w:sz w:val="22"/>
                <w:szCs w:val="22"/>
              </w:rPr>
              <w:t>2.</w:t>
            </w:r>
          </w:p>
        </w:tc>
        <w:tc>
          <w:tcPr>
            <w:tcW w:w="2215" w:type="pct"/>
            <w:vAlign w:val="center"/>
          </w:tcPr>
          <w:p w14:paraId="7A12E0A0" w14:textId="77777777" w:rsidR="00971BFA" w:rsidRPr="00953054" w:rsidRDefault="00971BFA" w:rsidP="00953054">
            <w:pPr>
              <w:jc w:val="both"/>
              <w:rPr>
                <w:sz w:val="22"/>
                <w:szCs w:val="22"/>
              </w:rPr>
            </w:pPr>
            <w:r w:rsidRPr="00953054">
              <w:rPr>
                <w:sz w:val="22"/>
                <w:szCs w:val="22"/>
              </w:rPr>
              <w:t>Accounting Officer-xx Department</w:t>
            </w:r>
          </w:p>
        </w:tc>
        <w:tc>
          <w:tcPr>
            <w:tcW w:w="2396" w:type="pct"/>
            <w:vAlign w:val="center"/>
          </w:tcPr>
          <w:p w14:paraId="41404EB7" w14:textId="77777777" w:rsidR="00971BFA" w:rsidRPr="00953054" w:rsidRDefault="00971BFA" w:rsidP="00953054">
            <w:pPr>
              <w:jc w:val="both"/>
              <w:rPr>
                <w:b/>
                <w:sz w:val="22"/>
                <w:szCs w:val="22"/>
              </w:rPr>
            </w:pPr>
            <w:r w:rsidRPr="00953054">
              <w:rPr>
                <w:b/>
                <w:sz w:val="22"/>
                <w:szCs w:val="22"/>
              </w:rPr>
              <w:t>-</w:t>
            </w:r>
          </w:p>
        </w:tc>
      </w:tr>
      <w:tr w:rsidR="00971BFA" w:rsidRPr="00953054" w14:paraId="6B72C245" w14:textId="77777777" w:rsidTr="00977EB7">
        <w:trPr>
          <w:trHeight w:val="340"/>
        </w:trPr>
        <w:tc>
          <w:tcPr>
            <w:tcW w:w="389" w:type="pct"/>
            <w:vAlign w:val="center"/>
          </w:tcPr>
          <w:p w14:paraId="58155FC6" w14:textId="77777777" w:rsidR="00971BFA" w:rsidRPr="00953054" w:rsidRDefault="00971BFA" w:rsidP="00953054">
            <w:pPr>
              <w:jc w:val="both"/>
              <w:rPr>
                <w:sz w:val="22"/>
                <w:szCs w:val="22"/>
              </w:rPr>
            </w:pPr>
            <w:r w:rsidRPr="00953054">
              <w:rPr>
                <w:sz w:val="22"/>
                <w:szCs w:val="22"/>
              </w:rPr>
              <w:t>3.</w:t>
            </w:r>
          </w:p>
        </w:tc>
        <w:tc>
          <w:tcPr>
            <w:tcW w:w="2215" w:type="pct"/>
            <w:vAlign w:val="center"/>
          </w:tcPr>
          <w:p w14:paraId="47080FD0" w14:textId="77777777" w:rsidR="00971BFA" w:rsidRPr="00953054" w:rsidRDefault="00971BFA" w:rsidP="00953054">
            <w:pPr>
              <w:jc w:val="both"/>
              <w:rPr>
                <w:sz w:val="22"/>
                <w:szCs w:val="22"/>
              </w:rPr>
            </w:pPr>
            <w:r w:rsidRPr="00953054">
              <w:rPr>
                <w:sz w:val="22"/>
                <w:szCs w:val="22"/>
              </w:rPr>
              <w:t>Xx</w:t>
            </w:r>
          </w:p>
        </w:tc>
        <w:tc>
          <w:tcPr>
            <w:tcW w:w="2396" w:type="pct"/>
            <w:vAlign w:val="center"/>
          </w:tcPr>
          <w:p w14:paraId="1B537316" w14:textId="77777777" w:rsidR="00971BFA" w:rsidRPr="00953054" w:rsidRDefault="00971BFA" w:rsidP="00953054">
            <w:pPr>
              <w:jc w:val="both"/>
              <w:rPr>
                <w:b/>
                <w:sz w:val="22"/>
                <w:szCs w:val="22"/>
              </w:rPr>
            </w:pPr>
            <w:r w:rsidRPr="00953054">
              <w:rPr>
                <w:b/>
                <w:sz w:val="22"/>
                <w:szCs w:val="22"/>
              </w:rPr>
              <w:t>-</w:t>
            </w:r>
          </w:p>
        </w:tc>
      </w:tr>
      <w:tr w:rsidR="00971BFA" w:rsidRPr="00953054" w14:paraId="5EB38200" w14:textId="77777777" w:rsidTr="00977EB7">
        <w:trPr>
          <w:trHeight w:val="340"/>
        </w:trPr>
        <w:tc>
          <w:tcPr>
            <w:tcW w:w="389" w:type="pct"/>
            <w:vAlign w:val="center"/>
          </w:tcPr>
          <w:p w14:paraId="2C93C282" w14:textId="77777777" w:rsidR="00971BFA" w:rsidRPr="00953054" w:rsidRDefault="00971BFA" w:rsidP="00953054">
            <w:pPr>
              <w:jc w:val="both"/>
              <w:rPr>
                <w:sz w:val="22"/>
                <w:szCs w:val="22"/>
              </w:rPr>
            </w:pPr>
            <w:r w:rsidRPr="00953054">
              <w:rPr>
                <w:sz w:val="22"/>
                <w:szCs w:val="22"/>
              </w:rPr>
              <w:t>4.</w:t>
            </w:r>
          </w:p>
        </w:tc>
        <w:tc>
          <w:tcPr>
            <w:tcW w:w="2215" w:type="pct"/>
            <w:vAlign w:val="center"/>
          </w:tcPr>
          <w:p w14:paraId="3B99CF37" w14:textId="77777777" w:rsidR="00971BFA" w:rsidRPr="00953054" w:rsidRDefault="00971BFA" w:rsidP="00953054">
            <w:pPr>
              <w:jc w:val="both"/>
              <w:rPr>
                <w:sz w:val="22"/>
                <w:szCs w:val="22"/>
              </w:rPr>
            </w:pPr>
            <w:r w:rsidRPr="00953054">
              <w:rPr>
                <w:sz w:val="22"/>
                <w:szCs w:val="22"/>
              </w:rPr>
              <w:t>Xx</w:t>
            </w:r>
          </w:p>
        </w:tc>
        <w:tc>
          <w:tcPr>
            <w:tcW w:w="2396" w:type="pct"/>
            <w:vAlign w:val="center"/>
          </w:tcPr>
          <w:p w14:paraId="16AF5098" w14:textId="77777777" w:rsidR="00971BFA" w:rsidRPr="00953054" w:rsidRDefault="00971BFA" w:rsidP="00953054">
            <w:pPr>
              <w:jc w:val="both"/>
              <w:rPr>
                <w:b/>
                <w:sz w:val="22"/>
                <w:szCs w:val="22"/>
              </w:rPr>
            </w:pPr>
            <w:r w:rsidRPr="00953054">
              <w:rPr>
                <w:b/>
                <w:sz w:val="22"/>
                <w:szCs w:val="22"/>
              </w:rPr>
              <w:t>-</w:t>
            </w:r>
          </w:p>
        </w:tc>
      </w:tr>
      <w:bookmarkEnd w:id="2"/>
      <w:tr w:rsidR="00971BFA" w:rsidRPr="00953054" w14:paraId="0C149138" w14:textId="77777777" w:rsidTr="00977EB7">
        <w:trPr>
          <w:trHeight w:val="340"/>
        </w:trPr>
        <w:tc>
          <w:tcPr>
            <w:tcW w:w="389" w:type="pct"/>
            <w:vAlign w:val="center"/>
          </w:tcPr>
          <w:p w14:paraId="278F2F57" w14:textId="77777777" w:rsidR="00971BFA" w:rsidRPr="00953054" w:rsidRDefault="00971BFA" w:rsidP="00953054">
            <w:pPr>
              <w:jc w:val="both"/>
              <w:rPr>
                <w:sz w:val="22"/>
                <w:szCs w:val="22"/>
              </w:rPr>
            </w:pPr>
            <w:r w:rsidRPr="00953054">
              <w:rPr>
                <w:sz w:val="22"/>
                <w:szCs w:val="22"/>
              </w:rPr>
              <w:t>5.</w:t>
            </w:r>
          </w:p>
        </w:tc>
        <w:tc>
          <w:tcPr>
            <w:tcW w:w="2215" w:type="pct"/>
          </w:tcPr>
          <w:p w14:paraId="3B17E151" w14:textId="77777777" w:rsidR="00971BFA" w:rsidRPr="00953054" w:rsidRDefault="00971BFA" w:rsidP="00953054">
            <w:pPr>
              <w:jc w:val="both"/>
              <w:rPr>
                <w:sz w:val="22"/>
                <w:szCs w:val="22"/>
              </w:rPr>
            </w:pPr>
            <w:r w:rsidRPr="00953054">
              <w:rPr>
                <w:sz w:val="22"/>
                <w:szCs w:val="22"/>
              </w:rPr>
              <w:t>Xx</w:t>
            </w:r>
          </w:p>
        </w:tc>
        <w:tc>
          <w:tcPr>
            <w:tcW w:w="2396" w:type="pct"/>
            <w:vAlign w:val="center"/>
          </w:tcPr>
          <w:p w14:paraId="1E2BA98F" w14:textId="77777777" w:rsidR="00971BFA" w:rsidRPr="00953054" w:rsidRDefault="00971BFA" w:rsidP="00953054">
            <w:pPr>
              <w:jc w:val="both"/>
              <w:rPr>
                <w:b/>
                <w:sz w:val="22"/>
                <w:szCs w:val="22"/>
              </w:rPr>
            </w:pPr>
            <w:r w:rsidRPr="00953054">
              <w:rPr>
                <w:b/>
                <w:sz w:val="22"/>
                <w:szCs w:val="22"/>
              </w:rPr>
              <w:t>-</w:t>
            </w:r>
          </w:p>
        </w:tc>
      </w:tr>
    </w:tbl>
    <w:p w14:paraId="2CE3429A" w14:textId="77777777" w:rsidR="00971BFA" w:rsidRPr="00953054" w:rsidRDefault="00971BFA" w:rsidP="00953054">
      <w:pPr>
        <w:spacing w:line="360" w:lineRule="auto"/>
        <w:jc w:val="both"/>
        <w:rPr>
          <w:b/>
          <w:sz w:val="22"/>
          <w:szCs w:val="22"/>
        </w:rPr>
      </w:pPr>
    </w:p>
    <w:p w14:paraId="257ECFF6" w14:textId="77777777" w:rsidR="00971BFA" w:rsidRPr="00953054" w:rsidRDefault="00971BFA" w:rsidP="00953054">
      <w:pPr>
        <w:spacing w:line="360" w:lineRule="auto"/>
        <w:jc w:val="both"/>
        <w:rPr>
          <w:b/>
          <w:sz w:val="22"/>
          <w:szCs w:val="22"/>
        </w:rPr>
      </w:pPr>
    </w:p>
    <w:p w14:paraId="164B74D2" w14:textId="77777777" w:rsidR="009E7F53" w:rsidRPr="00953054" w:rsidRDefault="009E7F53" w:rsidP="00953054">
      <w:pPr>
        <w:spacing w:line="360" w:lineRule="auto"/>
        <w:jc w:val="both"/>
        <w:rPr>
          <w:b/>
          <w:sz w:val="22"/>
          <w:szCs w:val="22"/>
        </w:rPr>
      </w:pPr>
    </w:p>
    <w:p w14:paraId="4C2ED038" w14:textId="77777777" w:rsidR="009E7F53" w:rsidRPr="00953054" w:rsidRDefault="009E7F53" w:rsidP="00953054">
      <w:pPr>
        <w:spacing w:line="360" w:lineRule="auto"/>
        <w:jc w:val="both"/>
        <w:rPr>
          <w:b/>
          <w:sz w:val="22"/>
          <w:szCs w:val="22"/>
        </w:rPr>
      </w:pPr>
    </w:p>
    <w:p w14:paraId="0CFCC4D2" w14:textId="77777777" w:rsidR="00971BFA" w:rsidRPr="00953054" w:rsidRDefault="00971BFA" w:rsidP="00953054">
      <w:pPr>
        <w:spacing w:line="360" w:lineRule="auto"/>
        <w:jc w:val="both"/>
        <w:rPr>
          <w:b/>
          <w:sz w:val="22"/>
          <w:szCs w:val="22"/>
        </w:rPr>
      </w:pPr>
    </w:p>
    <w:p w14:paraId="58176575" w14:textId="77777777" w:rsidR="00971BFA" w:rsidRPr="00953054" w:rsidRDefault="00971BFA" w:rsidP="00D5252C">
      <w:pPr>
        <w:numPr>
          <w:ilvl w:val="0"/>
          <w:numId w:val="29"/>
        </w:numPr>
        <w:spacing w:line="360" w:lineRule="auto"/>
        <w:jc w:val="both"/>
        <w:rPr>
          <w:b/>
          <w:sz w:val="22"/>
          <w:szCs w:val="22"/>
        </w:rPr>
      </w:pPr>
      <w:r w:rsidRPr="00953054">
        <w:rPr>
          <w:b/>
          <w:sz w:val="22"/>
          <w:szCs w:val="22"/>
        </w:rPr>
        <w:lastRenderedPageBreak/>
        <w:t>Fiduciary Oversight Arrangements</w:t>
      </w:r>
    </w:p>
    <w:p w14:paraId="149C2A0D" w14:textId="77777777" w:rsidR="00971BFA" w:rsidRPr="00953054" w:rsidRDefault="00971BFA" w:rsidP="00953054">
      <w:pPr>
        <w:spacing w:line="360" w:lineRule="auto"/>
        <w:ind w:left="360"/>
        <w:jc w:val="both"/>
        <w:rPr>
          <w:i/>
          <w:sz w:val="22"/>
          <w:szCs w:val="22"/>
        </w:rPr>
      </w:pPr>
      <w:r w:rsidRPr="00953054">
        <w:rPr>
          <w:i/>
          <w:sz w:val="22"/>
          <w:szCs w:val="22"/>
        </w:rPr>
        <w:t>Here, provide a high-level description of the key fiduciary oversight arrangements covering (say):</w:t>
      </w:r>
    </w:p>
    <w:p w14:paraId="4605E174" w14:textId="77777777" w:rsidR="00971BFA" w:rsidRPr="00953054" w:rsidRDefault="00971BFA" w:rsidP="00D5252C">
      <w:pPr>
        <w:numPr>
          <w:ilvl w:val="0"/>
          <w:numId w:val="30"/>
        </w:numPr>
        <w:spacing w:line="360" w:lineRule="auto"/>
        <w:jc w:val="both"/>
        <w:rPr>
          <w:i/>
          <w:sz w:val="22"/>
          <w:szCs w:val="22"/>
        </w:rPr>
      </w:pPr>
      <w:r w:rsidRPr="00953054">
        <w:rPr>
          <w:i/>
          <w:sz w:val="22"/>
          <w:szCs w:val="22"/>
        </w:rPr>
        <w:t>Audit and finance committee activities</w:t>
      </w:r>
    </w:p>
    <w:p w14:paraId="6AA709D6" w14:textId="77777777" w:rsidR="00971BFA" w:rsidRPr="00953054" w:rsidRDefault="00971BFA" w:rsidP="00D5252C">
      <w:pPr>
        <w:numPr>
          <w:ilvl w:val="0"/>
          <w:numId w:val="30"/>
        </w:numPr>
        <w:spacing w:line="360" w:lineRule="auto"/>
        <w:jc w:val="both"/>
        <w:rPr>
          <w:i/>
          <w:sz w:val="22"/>
          <w:szCs w:val="22"/>
        </w:rPr>
      </w:pPr>
      <w:r w:rsidRPr="00953054">
        <w:rPr>
          <w:i/>
          <w:sz w:val="22"/>
          <w:szCs w:val="22"/>
        </w:rPr>
        <w:t>Parliamentary committee activities</w:t>
      </w:r>
    </w:p>
    <w:p w14:paraId="253149C2" w14:textId="77777777" w:rsidR="00971BFA" w:rsidRPr="00953054" w:rsidRDefault="00971BFA" w:rsidP="00D5252C">
      <w:pPr>
        <w:numPr>
          <w:ilvl w:val="0"/>
          <w:numId w:val="30"/>
        </w:numPr>
        <w:spacing w:line="360" w:lineRule="auto"/>
        <w:jc w:val="both"/>
        <w:rPr>
          <w:i/>
          <w:sz w:val="22"/>
          <w:szCs w:val="22"/>
        </w:rPr>
      </w:pPr>
      <w:r w:rsidRPr="00953054">
        <w:rPr>
          <w:i/>
          <w:sz w:val="22"/>
          <w:szCs w:val="22"/>
        </w:rPr>
        <w:t>County Assembly</w:t>
      </w:r>
    </w:p>
    <w:p w14:paraId="6EE76A58" w14:textId="77777777" w:rsidR="00971BFA" w:rsidRPr="00953054" w:rsidRDefault="00971BFA" w:rsidP="00D5252C">
      <w:pPr>
        <w:numPr>
          <w:ilvl w:val="0"/>
          <w:numId w:val="30"/>
        </w:numPr>
        <w:spacing w:line="360" w:lineRule="auto"/>
        <w:jc w:val="both"/>
        <w:rPr>
          <w:i/>
          <w:sz w:val="22"/>
          <w:szCs w:val="22"/>
        </w:rPr>
      </w:pPr>
      <w:r w:rsidRPr="00953054">
        <w:rPr>
          <w:i/>
          <w:sz w:val="22"/>
          <w:szCs w:val="22"/>
        </w:rPr>
        <w:t>Development partner oversight activities</w:t>
      </w:r>
    </w:p>
    <w:p w14:paraId="3EE7AE20" w14:textId="77777777" w:rsidR="00971BFA" w:rsidRPr="00953054" w:rsidRDefault="00971BFA" w:rsidP="00953054">
      <w:pPr>
        <w:spacing w:line="360" w:lineRule="auto"/>
        <w:jc w:val="both"/>
        <w:rPr>
          <w:bCs/>
          <w:i/>
          <w:sz w:val="22"/>
          <w:szCs w:val="22"/>
        </w:rPr>
      </w:pPr>
      <w:r w:rsidRPr="00953054">
        <w:rPr>
          <w:bCs/>
          <w:i/>
          <w:sz w:val="22"/>
          <w:szCs w:val="22"/>
        </w:rPr>
        <w:t>(Provide a brief explanation on fiduciary activities undertaken during the financial year)</w:t>
      </w:r>
    </w:p>
    <w:p w14:paraId="590FDAB7" w14:textId="77777777" w:rsidR="00971BFA" w:rsidRPr="00953054" w:rsidRDefault="00971BFA" w:rsidP="00953054">
      <w:pPr>
        <w:spacing w:line="360" w:lineRule="auto"/>
        <w:jc w:val="both"/>
        <w:rPr>
          <w:b/>
          <w:sz w:val="22"/>
          <w:szCs w:val="22"/>
        </w:rPr>
      </w:pPr>
    </w:p>
    <w:p w14:paraId="50467732" w14:textId="77777777" w:rsidR="00971BFA" w:rsidRPr="00953054" w:rsidRDefault="00971BFA" w:rsidP="00D5252C">
      <w:pPr>
        <w:numPr>
          <w:ilvl w:val="0"/>
          <w:numId w:val="29"/>
        </w:numPr>
        <w:spacing w:line="360" w:lineRule="auto"/>
        <w:jc w:val="both"/>
        <w:rPr>
          <w:b/>
          <w:sz w:val="22"/>
          <w:szCs w:val="22"/>
        </w:rPr>
      </w:pPr>
      <w:r w:rsidRPr="00953054">
        <w:rPr>
          <w:b/>
          <w:sz w:val="22"/>
          <w:szCs w:val="22"/>
        </w:rPr>
        <w:t>County Executive Headquarters</w:t>
      </w:r>
    </w:p>
    <w:p w14:paraId="3A579567" w14:textId="77777777" w:rsidR="00971BFA" w:rsidRPr="00953054" w:rsidRDefault="00971BFA" w:rsidP="00953054">
      <w:pPr>
        <w:pStyle w:val="BodyText"/>
        <w:spacing w:line="360" w:lineRule="auto"/>
        <w:ind w:firstLine="360"/>
        <w:jc w:val="both"/>
        <w:rPr>
          <w:sz w:val="22"/>
          <w:szCs w:val="22"/>
        </w:rPr>
      </w:pPr>
      <w:r w:rsidRPr="00953054">
        <w:rPr>
          <w:sz w:val="22"/>
          <w:szCs w:val="22"/>
        </w:rPr>
        <w:t>P.O. Box XXXXX</w:t>
      </w:r>
    </w:p>
    <w:p w14:paraId="4D0B5AE5" w14:textId="77777777" w:rsidR="00971BFA" w:rsidRPr="00953054" w:rsidRDefault="00971BFA" w:rsidP="00953054">
      <w:pPr>
        <w:pStyle w:val="BodyText"/>
        <w:spacing w:line="360" w:lineRule="auto"/>
        <w:ind w:firstLine="360"/>
        <w:jc w:val="both"/>
        <w:rPr>
          <w:sz w:val="22"/>
          <w:szCs w:val="22"/>
        </w:rPr>
      </w:pPr>
      <w:r w:rsidRPr="00953054">
        <w:rPr>
          <w:sz w:val="22"/>
          <w:szCs w:val="22"/>
        </w:rPr>
        <w:t>XXX Building/House/Plaza</w:t>
      </w:r>
    </w:p>
    <w:p w14:paraId="47AAF229" w14:textId="77777777" w:rsidR="00971BFA" w:rsidRPr="00953054" w:rsidRDefault="00971BFA" w:rsidP="00953054">
      <w:pPr>
        <w:pStyle w:val="BodyText"/>
        <w:spacing w:line="360" w:lineRule="auto"/>
        <w:ind w:firstLine="360"/>
        <w:jc w:val="both"/>
        <w:rPr>
          <w:sz w:val="22"/>
          <w:szCs w:val="22"/>
        </w:rPr>
      </w:pPr>
      <w:r w:rsidRPr="00953054">
        <w:rPr>
          <w:sz w:val="22"/>
          <w:szCs w:val="22"/>
        </w:rPr>
        <w:t>XXX Avenue/Road/Highway</w:t>
      </w:r>
    </w:p>
    <w:p w14:paraId="0418E91D" w14:textId="77777777" w:rsidR="00971BFA" w:rsidRPr="00953054" w:rsidRDefault="00971BFA" w:rsidP="00953054">
      <w:pPr>
        <w:pStyle w:val="BodyText"/>
        <w:spacing w:line="360" w:lineRule="auto"/>
        <w:ind w:firstLine="360"/>
        <w:jc w:val="both"/>
        <w:rPr>
          <w:b/>
          <w:sz w:val="22"/>
          <w:szCs w:val="22"/>
        </w:rPr>
      </w:pPr>
      <w:r w:rsidRPr="00953054">
        <w:rPr>
          <w:b/>
          <w:sz w:val="22"/>
          <w:szCs w:val="22"/>
        </w:rPr>
        <w:t>NAIROBI, KENYA</w:t>
      </w:r>
    </w:p>
    <w:p w14:paraId="4AB3A552" w14:textId="77777777" w:rsidR="00971BFA" w:rsidRPr="00953054" w:rsidRDefault="00971BFA" w:rsidP="00953054">
      <w:pPr>
        <w:pStyle w:val="BodyText"/>
        <w:spacing w:line="360" w:lineRule="auto"/>
        <w:ind w:firstLine="360"/>
        <w:jc w:val="both"/>
        <w:rPr>
          <w:b/>
          <w:sz w:val="22"/>
          <w:szCs w:val="22"/>
        </w:rPr>
      </w:pPr>
    </w:p>
    <w:p w14:paraId="68DA25EF" w14:textId="77777777" w:rsidR="00971BFA" w:rsidRPr="00953054" w:rsidRDefault="00971BFA" w:rsidP="00D5252C">
      <w:pPr>
        <w:numPr>
          <w:ilvl w:val="0"/>
          <w:numId w:val="29"/>
        </w:numPr>
        <w:spacing w:line="360" w:lineRule="auto"/>
        <w:jc w:val="both"/>
        <w:rPr>
          <w:b/>
          <w:sz w:val="22"/>
          <w:szCs w:val="22"/>
        </w:rPr>
      </w:pPr>
      <w:r w:rsidRPr="00953054">
        <w:rPr>
          <w:b/>
          <w:sz w:val="22"/>
          <w:szCs w:val="22"/>
        </w:rPr>
        <w:t>County Executive Contacts</w:t>
      </w:r>
    </w:p>
    <w:p w14:paraId="13EE384A" w14:textId="77777777" w:rsidR="00971BFA" w:rsidRPr="00953054" w:rsidRDefault="00971BFA" w:rsidP="00953054">
      <w:pPr>
        <w:pStyle w:val="BodyText"/>
        <w:spacing w:line="360" w:lineRule="auto"/>
        <w:ind w:firstLine="360"/>
        <w:jc w:val="both"/>
        <w:rPr>
          <w:sz w:val="22"/>
          <w:szCs w:val="22"/>
        </w:rPr>
      </w:pPr>
      <w:r w:rsidRPr="00953054">
        <w:rPr>
          <w:sz w:val="22"/>
          <w:szCs w:val="22"/>
        </w:rPr>
        <w:t>Telephone: (254) XXXXXXXX</w:t>
      </w:r>
    </w:p>
    <w:p w14:paraId="34F22907" w14:textId="77777777" w:rsidR="00971BFA" w:rsidRPr="00953054" w:rsidRDefault="00971BFA" w:rsidP="00953054">
      <w:pPr>
        <w:pStyle w:val="BodyText"/>
        <w:spacing w:line="360" w:lineRule="auto"/>
        <w:ind w:firstLine="360"/>
        <w:jc w:val="both"/>
        <w:rPr>
          <w:sz w:val="22"/>
          <w:szCs w:val="22"/>
        </w:rPr>
      </w:pPr>
      <w:bookmarkStart w:id="3" w:name="_Hlk72307426"/>
      <w:r w:rsidRPr="00953054">
        <w:rPr>
          <w:sz w:val="22"/>
          <w:szCs w:val="22"/>
        </w:rPr>
        <w:t>E-mail:  xxxx@xxx.com</w:t>
      </w:r>
    </w:p>
    <w:p w14:paraId="491CC995" w14:textId="77777777" w:rsidR="00971BFA" w:rsidRPr="00953054" w:rsidRDefault="00971BFA" w:rsidP="00953054">
      <w:pPr>
        <w:pStyle w:val="BodyText"/>
        <w:spacing w:line="360" w:lineRule="auto"/>
        <w:ind w:firstLine="360"/>
        <w:jc w:val="both"/>
        <w:rPr>
          <w:sz w:val="22"/>
          <w:szCs w:val="22"/>
        </w:rPr>
      </w:pPr>
      <w:r w:rsidRPr="00953054">
        <w:rPr>
          <w:sz w:val="22"/>
          <w:szCs w:val="22"/>
        </w:rPr>
        <w:t xml:space="preserve">Website: </w:t>
      </w:r>
      <w:hyperlink r:id="rId23" w:history="1">
        <w:r w:rsidRPr="00953054">
          <w:rPr>
            <w:rStyle w:val="Hyperlink"/>
            <w:rFonts w:ascii="Times New Roman" w:hAnsi="Times New Roman"/>
            <w:sz w:val="22"/>
            <w:szCs w:val="22"/>
          </w:rPr>
          <w:t>xxx.go.ke</w:t>
        </w:r>
      </w:hyperlink>
    </w:p>
    <w:p w14:paraId="706E4360" w14:textId="77777777" w:rsidR="00971BFA" w:rsidRPr="00953054" w:rsidRDefault="00971BFA" w:rsidP="00953054">
      <w:pPr>
        <w:pStyle w:val="BodyText"/>
        <w:spacing w:line="360" w:lineRule="auto"/>
        <w:ind w:firstLine="360"/>
        <w:jc w:val="both"/>
        <w:rPr>
          <w:sz w:val="22"/>
          <w:szCs w:val="22"/>
        </w:rPr>
      </w:pPr>
    </w:p>
    <w:bookmarkEnd w:id="3"/>
    <w:p w14:paraId="511BA971" w14:textId="77777777" w:rsidR="00971BFA" w:rsidRPr="00953054" w:rsidRDefault="00971BFA" w:rsidP="00D5252C">
      <w:pPr>
        <w:numPr>
          <w:ilvl w:val="0"/>
          <w:numId w:val="29"/>
        </w:numPr>
        <w:spacing w:line="360" w:lineRule="auto"/>
        <w:jc w:val="both"/>
        <w:rPr>
          <w:b/>
          <w:sz w:val="22"/>
          <w:szCs w:val="22"/>
        </w:rPr>
      </w:pPr>
      <w:r w:rsidRPr="00953054">
        <w:rPr>
          <w:b/>
          <w:sz w:val="22"/>
          <w:szCs w:val="22"/>
        </w:rPr>
        <w:t>County Executive Bankers</w:t>
      </w:r>
    </w:p>
    <w:p w14:paraId="2D403FB9" w14:textId="77777777" w:rsidR="00971BFA" w:rsidRPr="00953054" w:rsidRDefault="00971BFA" w:rsidP="00953054">
      <w:pPr>
        <w:numPr>
          <w:ilvl w:val="0"/>
          <w:numId w:val="3"/>
        </w:numPr>
        <w:autoSpaceDE/>
        <w:autoSpaceDN/>
        <w:spacing w:line="360" w:lineRule="auto"/>
        <w:ind w:left="360" w:hanging="27"/>
        <w:jc w:val="both"/>
        <w:rPr>
          <w:sz w:val="22"/>
          <w:szCs w:val="22"/>
        </w:rPr>
      </w:pPr>
      <w:r w:rsidRPr="00953054">
        <w:rPr>
          <w:sz w:val="22"/>
          <w:szCs w:val="22"/>
        </w:rPr>
        <w:t>Central Bank of Kenya</w:t>
      </w:r>
    </w:p>
    <w:p w14:paraId="14D976B9" w14:textId="77777777" w:rsidR="00971BFA" w:rsidRPr="00953054" w:rsidRDefault="00971BFA" w:rsidP="00953054">
      <w:pPr>
        <w:spacing w:line="360" w:lineRule="auto"/>
        <w:ind w:firstLine="720"/>
        <w:jc w:val="both"/>
        <w:rPr>
          <w:sz w:val="22"/>
          <w:szCs w:val="22"/>
        </w:rPr>
      </w:pPr>
      <w:r w:rsidRPr="00953054">
        <w:rPr>
          <w:sz w:val="22"/>
          <w:szCs w:val="22"/>
        </w:rPr>
        <w:t>Haile Selassie Avenue</w:t>
      </w:r>
    </w:p>
    <w:p w14:paraId="75AC5ADD" w14:textId="77777777" w:rsidR="00971BFA" w:rsidRPr="00953054" w:rsidRDefault="00971BFA" w:rsidP="00953054">
      <w:pPr>
        <w:spacing w:line="360" w:lineRule="auto"/>
        <w:ind w:left="567" w:firstLine="153"/>
        <w:jc w:val="both"/>
        <w:rPr>
          <w:sz w:val="22"/>
          <w:szCs w:val="22"/>
        </w:rPr>
      </w:pPr>
      <w:r w:rsidRPr="00953054">
        <w:rPr>
          <w:sz w:val="22"/>
          <w:szCs w:val="22"/>
        </w:rPr>
        <w:t>P.O. Box 60000</w:t>
      </w:r>
    </w:p>
    <w:p w14:paraId="7026D14F" w14:textId="77777777" w:rsidR="00971BFA" w:rsidRPr="00953054" w:rsidRDefault="00971BFA" w:rsidP="00953054">
      <w:pPr>
        <w:spacing w:line="360" w:lineRule="auto"/>
        <w:ind w:left="567" w:firstLine="153"/>
        <w:jc w:val="both"/>
        <w:rPr>
          <w:sz w:val="22"/>
          <w:szCs w:val="22"/>
        </w:rPr>
      </w:pPr>
      <w:r w:rsidRPr="00953054">
        <w:rPr>
          <w:sz w:val="22"/>
          <w:szCs w:val="22"/>
        </w:rPr>
        <w:t>City Square 00200</w:t>
      </w:r>
    </w:p>
    <w:p w14:paraId="1C38BBA9" w14:textId="77777777" w:rsidR="00971BFA" w:rsidRPr="00953054" w:rsidRDefault="00971BFA" w:rsidP="00953054">
      <w:pPr>
        <w:spacing w:line="360" w:lineRule="auto"/>
        <w:ind w:left="567" w:firstLine="153"/>
        <w:jc w:val="both"/>
        <w:rPr>
          <w:b/>
          <w:sz w:val="22"/>
          <w:szCs w:val="22"/>
        </w:rPr>
      </w:pPr>
      <w:r w:rsidRPr="00953054">
        <w:rPr>
          <w:b/>
          <w:sz w:val="22"/>
          <w:szCs w:val="22"/>
        </w:rPr>
        <w:t>NAIROBI, KENYA</w:t>
      </w:r>
    </w:p>
    <w:p w14:paraId="478414E4" w14:textId="77777777" w:rsidR="00971BFA" w:rsidRPr="00953054" w:rsidRDefault="00971BFA" w:rsidP="00953054">
      <w:pPr>
        <w:spacing w:line="360" w:lineRule="auto"/>
        <w:jc w:val="both"/>
        <w:rPr>
          <w:b/>
          <w:sz w:val="22"/>
          <w:szCs w:val="22"/>
        </w:rPr>
      </w:pPr>
    </w:p>
    <w:p w14:paraId="31224825" w14:textId="77777777" w:rsidR="00971BFA" w:rsidRPr="00953054" w:rsidRDefault="00971BFA" w:rsidP="00953054">
      <w:pPr>
        <w:numPr>
          <w:ilvl w:val="0"/>
          <w:numId w:val="3"/>
        </w:numPr>
        <w:autoSpaceDE/>
        <w:autoSpaceDN/>
        <w:spacing w:line="360" w:lineRule="auto"/>
        <w:ind w:left="360" w:hanging="27"/>
        <w:jc w:val="both"/>
        <w:rPr>
          <w:sz w:val="22"/>
          <w:szCs w:val="22"/>
        </w:rPr>
      </w:pPr>
      <w:bookmarkStart w:id="4" w:name="_Hlk72307518"/>
      <w:r w:rsidRPr="00953054">
        <w:rPr>
          <w:sz w:val="22"/>
          <w:szCs w:val="22"/>
        </w:rPr>
        <w:t xml:space="preserve">Other Commercial Banks </w:t>
      </w:r>
    </w:p>
    <w:p w14:paraId="0B367AB4" w14:textId="77777777" w:rsidR="00971BFA" w:rsidRPr="00953054" w:rsidRDefault="00971BFA" w:rsidP="00953054">
      <w:pPr>
        <w:autoSpaceDE/>
        <w:autoSpaceDN/>
        <w:spacing w:line="360" w:lineRule="auto"/>
        <w:ind w:left="360"/>
        <w:jc w:val="both"/>
        <w:rPr>
          <w:b/>
          <w:sz w:val="22"/>
          <w:szCs w:val="22"/>
        </w:rPr>
      </w:pPr>
      <w:r w:rsidRPr="00953054">
        <w:rPr>
          <w:b/>
          <w:i/>
          <w:iCs/>
          <w:sz w:val="22"/>
          <w:szCs w:val="22"/>
        </w:rPr>
        <w:t>(List details of other commercial banks</w:t>
      </w:r>
      <w:r w:rsidRPr="00953054">
        <w:rPr>
          <w:b/>
          <w:sz w:val="22"/>
          <w:szCs w:val="22"/>
        </w:rPr>
        <w:t>)</w:t>
      </w:r>
    </w:p>
    <w:bookmarkEnd w:id="4"/>
    <w:p w14:paraId="440DF4E7" w14:textId="77777777" w:rsidR="00971BFA" w:rsidRPr="00953054" w:rsidRDefault="00971BFA" w:rsidP="00953054">
      <w:pPr>
        <w:spacing w:line="360" w:lineRule="auto"/>
        <w:ind w:left="567" w:firstLine="153"/>
        <w:jc w:val="both"/>
        <w:rPr>
          <w:sz w:val="22"/>
          <w:szCs w:val="22"/>
        </w:rPr>
      </w:pPr>
      <w:r w:rsidRPr="00953054">
        <w:rPr>
          <w:sz w:val="22"/>
          <w:szCs w:val="22"/>
        </w:rPr>
        <w:t>…</w:t>
      </w:r>
    </w:p>
    <w:p w14:paraId="66790D85" w14:textId="77777777" w:rsidR="00971BFA" w:rsidRPr="00953054" w:rsidRDefault="00971BFA" w:rsidP="00953054">
      <w:pPr>
        <w:spacing w:line="360" w:lineRule="auto"/>
        <w:ind w:left="567" w:firstLine="153"/>
        <w:jc w:val="both"/>
        <w:rPr>
          <w:sz w:val="22"/>
          <w:szCs w:val="22"/>
        </w:rPr>
      </w:pPr>
      <w:r w:rsidRPr="00953054">
        <w:rPr>
          <w:sz w:val="22"/>
          <w:szCs w:val="22"/>
        </w:rPr>
        <w:t>...</w:t>
      </w:r>
    </w:p>
    <w:p w14:paraId="4D088BB8" w14:textId="77777777" w:rsidR="00971BFA" w:rsidRPr="00953054" w:rsidRDefault="00971BFA" w:rsidP="00953054">
      <w:pPr>
        <w:spacing w:line="360" w:lineRule="auto"/>
        <w:ind w:left="567" w:firstLine="153"/>
        <w:jc w:val="both"/>
        <w:rPr>
          <w:sz w:val="22"/>
          <w:szCs w:val="22"/>
        </w:rPr>
      </w:pPr>
      <w:r w:rsidRPr="00953054">
        <w:rPr>
          <w:sz w:val="22"/>
          <w:szCs w:val="22"/>
        </w:rPr>
        <w:t>…</w:t>
      </w:r>
    </w:p>
    <w:p w14:paraId="21B44CB8" w14:textId="6D83F950" w:rsidR="005855CA" w:rsidRDefault="005855CA">
      <w:pPr>
        <w:autoSpaceDE/>
        <w:autoSpaceDN/>
        <w:rPr>
          <w:sz w:val="22"/>
          <w:szCs w:val="22"/>
        </w:rPr>
      </w:pPr>
      <w:r>
        <w:rPr>
          <w:sz w:val="22"/>
          <w:szCs w:val="22"/>
        </w:rPr>
        <w:br w:type="page"/>
      </w:r>
    </w:p>
    <w:p w14:paraId="7B006D04" w14:textId="77777777" w:rsidR="008253C5" w:rsidRPr="00953054" w:rsidRDefault="008253C5" w:rsidP="00953054">
      <w:pPr>
        <w:spacing w:line="360" w:lineRule="auto"/>
        <w:ind w:left="567" w:firstLine="153"/>
        <w:jc w:val="both"/>
        <w:rPr>
          <w:sz w:val="22"/>
          <w:szCs w:val="22"/>
        </w:rPr>
      </w:pPr>
    </w:p>
    <w:p w14:paraId="5BE4FAF7" w14:textId="77777777" w:rsidR="00971BFA" w:rsidRPr="00953054" w:rsidRDefault="00971BFA" w:rsidP="00D5252C">
      <w:pPr>
        <w:numPr>
          <w:ilvl w:val="0"/>
          <w:numId w:val="29"/>
        </w:numPr>
        <w:spacing w:line="360" w:lineRule="auto"/>
        <w:jc w:val="both"/>
        <w:rPr>
          <w:b/>
          <w:sz w:val="22"/>
          <w:szCs w:val="22"/>
        </w:rPr>
      </w:pPr>
      <w:r w:rsidRPr="00953054">
        <w:rPr>
          <w:b/>
          <w:sz w:val="22"/>
          <w:szCs w:val="22"/>
        </w:rPr>
        <w:t>Independent Auditor</w:t>
      </w:r>
    </w:p>
    <w:p w14:paraId="7A7CCFDC" w14:textId="77777777" w:rsidR="00971BFA" w:rsidRPr="00953054" w:rsidRDefault="00971BFA" w:rsidP="00953054">
      <w:pPr>
        <w:spacing w:line="360" w:lineRule="auto"/>
        <w:ind w:firstLine="360"/>
        <w:jc w:val="both"/>
        <w:rPr>
          <w:sz w:val="22"/>
          <w:szCs w:val="22"/>
        </w:rPr>
      </w:pPr>
      <w:r w:rsidRPr="00953054">
        <w:rPr>
          <w:sz w:val="22"/>
          <w:szCs w:val="22"/>
        </w:rPr>
        <w:t>Auditor-General</w:t>
      </w:r>
    </w:p>
    <w:p w14:paraId="213F2DF9" w14:textId="77777777" w:rsidR="00971BFA" w:rsidRPr="00953054" w:rsidRDefault="00971BFA" w:rsidP="00953054">
      <w:pPr>
        <w:spacing w:line="360" w:lineRule="auto"/>
        <w:ind w:firstLine="360"/>
        <w:jc w:val="both"/>
        <w:rPr>
          <w:sz w:val="22"/>
          <w:szCs w:val="22"/>
        </w:rPr>
      </w:pPr>
      <w:r w:rsidRPr="00953054">
        <w:rPr>
          <w:sz w:val="22"/>
          <w:szCs w:val="22"/>
        </w:rPr>
        <w:t>Office of The Auditor General</w:t>
      </w:r>
    </w:p>
    <w:p w14:paraId="0FD37776" w14:textId="77777777" w:rsidR="00971BFA" w:rsidRPr="00953054" w:rsidRDefault="00971BFA" w:rsidP="00953054">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 xml:space="preserve">Anniversary Towers, University Way </w:t>
      </w:r>
    </w:p>
    <w:p w14:paraId="3E9AA0B7" w14:textId="77777777" w:rsidR="00971BFA" w:rsidRPr="00953054" w:rsidRDefault="00971BFA" w:rsidP="00953054">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P.O. Box 30084</w:t>
      </w:r>
    </w:p>
    <w:p w14:paraId="4D1464D2" w14:textId="77777777" w:rsidR="00971BFA" w:rsidRPr="00953054" w:rsidRDefault="00971BFA" w:rsidP="00953054">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GPO 00100</w:t>
      </w:r>
    </w:p>
    <w:p w14:paraId="226CAC0D" w14:textId="77777777" w:rsidR="00971BFA" w:rsidRPr="00953054" w:rsidRDefault="00971BFA" w:rsidP="00953054">
      <w:pPr>
        <w:spacing w:line="360" w:lineRule="auto"/>
        <w:ind w:firstLine="360"/>
        <w:jc w:val="both"/>
        <w:rPr>
          <w:b/>
          <w:sz w:val="22"/>
          <w:szCs w:val="22"/>
        </w:rPr>
      </w:pPr>
      <w:r w:rsidRPr="00953054">
        <w:rPr>
          <w:b/>
          <w:bCs/>
          <w:color w:val="111111"/>
          <w:sz w:val="22"/>
          <w:szCs w:val="22"/>
          <w:shd w:val="clear" w:color="auto" w:fill="FFFFFF"/>
        </w:rPr>
        <w:t>NAIROBI, KENYA</w:t>
      </w:r>
    </w:p>
    <w:p w14:paraId="3E112772" w14:textId="77777777" w:rsidR="00971BFA" w:rsidRPr="00953054" w:rsidRDefault="00971BFA" w:rsidP="00953054">
      <w:pPr>
        <w:spacing w:line="360" w:lineRule="auto"/>
        <w:jc w:val="both"/>
        <w:rPr>
          <w:sz w:val="22"/>
          <w:szCs w:val="22"/>
        </w:rPr>
      </w:pPr>
    </w:p>
    <w:p w14:paraId="33230726" w14:textId="77777777" w:rsidR="00971BFA" w:rsidRPr="00953054" w:rsidRDefault="00971BFA" w:rsidP="00D5252C">
      <w:pPr>
        <w:numPr>
          <w:ilvl w:val="0"/>
          <w:numId w:val="29"/>
        </w:numPr>
        <w:spacing w:line="360" w:lineRule="auto"/>
        <w:jc w:val="both"/>
        <w:rPr>
          <w:b/>
          <w:sz w:val="22"/>
          <w:szCs w:val="22"/>
        </w:rPr>
      </w:pPr>
      <w:r w:rsidRPr="00953054">
        <w:rPr>
          <w:b/>
          <w:sz w:val="22"/>
          <w:szCs w:val="22"/>
        </w:rPr>
        <w:t>Principal Legal Adviser</w:t>
      </w:r>
    </w:p>
    <w:p w14:paraId="61D60243" w14:textId="77777777" w:rsidR="00971BFA" w:rsidRPr="00953054" w:rsidRDefault="00971BFA" w:rsidP="00953054">
      <w:pPr>
        <w:spacing w:line="360" w:lineRule="auto"/>
        <w:ind w:firstLine="360"/>
        <w:jc w:val="both"/>
        <w:rPr>
          <w:sz w:val="22"/>
          <w:szCs w:val="22"/>
        </w:rPr>
      </w:pPr>
      <w:r w:rsidRPr="00953054">
        <w:rPr>
          <w:sz w:val="22"/>
          <w:szCs w:val="22"/>
        </w:rPr>
        <w:t>The Attorney General</w:t>
      </w:r>
    </w:p>
    <w:p w14:paraId="6A21ACCA" w14:textId="77777777" w:rsidR="00971BFA" w:rsidRPr="00953054" w:rsidRDefault="00971BFA" w:rsidP="00953054">
      <w:pPr>
        <w:spacing w:line="360" w:lineRule="auto"/>
        <w:ind w:firstLine="360"/>
        <w:jc w:val="both"/>
        <w:rPr>
          <w:sz w:val="22"/>
          <w:szCs w:val="22"/>
        </w:rPr>
      </w:pPr>
      <w:r w:rsidRPr="00953054">
        <w:rPr>
          <w:sz w:val="22"/>
          <w:szCs w:val="22"/>
        </w:rPr>
        <w:t>State Law Office and Department of Justice</w:t>
      </w:r>
    </w:p>
    <w:p w14:paraId="28EEA32A" w14:textId="77777777" w:rsidR="00971BFA" w:rsidRPr="00953054" w:rsidRDefault="00971BFA" w:rsidP="00953054">
      <w:pPr>
        <w:spacing w:line="360" w:lineRule="auto"/>
        <w:ind w:firstLine="360"/>
        <w:jc w:val="both"/>
        <w:rPr>
          <w:sz w:val="22"/>
          <w:szCs w:val="22"/>
        </w:rPr>
      </w:pPr>
      <w:r w:rsidRPr="00953054">
        <w:rPr>
          <w:sz w:val="22"/>
          <w:szCs w:val="22"/>
        </w:rPr>
        <w:t>Harambee Avenue</w:t>
      </w:r>
    </w:p>
    <w:p w14:paraId="65F65DAB" w14:textId="77777777" w:rsidR="00971BFA" w:rsidRPr="00953054" w:rsidRDefault="00971BFA" w:rsidP="00953054">
      <w:pPr>
        <w:spacing w:line="360" w:lineRule="auto"/>
        <w:ind w:firstLine="360"/>
        <w:jc w:val="both"/>
        <w:rPr>
          <w:sz w:val="22"/>
          <w:szCs w:val="22"/>
        </w:rPr>
      </w:pPr>
      <w:r w:rsidRPr="00953054">
        <w:rPr>
          <w:sz w:val="22"/>
          <w:szCs w:val="22"/>
        </w:rPr>
        <w:t>P.O. Box 40112</w:t>
      </w:r>
    </w:p>
    <w:p w14:paraId="37745A0A" w14:textId="77777777" w:rsidR="00971BFA" w:rsidRPr="00953054" w:rsidRDefault="00971BFA" w:rsidP="00953054">
      <w:pPr>
        <w:spacing w:line="360" w:lineRule="auto"/>
        <w:ind w:firstLine="360"/>
        <w:jc w:val="both"/>
        <w:rPr>
          <w:sz w:val="22"/>
          <w:szCs w:val="22"/>
        </w:rPr>
      </w:pPr>
      <w:r w:rsidRPr="00953054">
        <w:rPr>
          <w:sz w:val="22"/>
          <w:szCs w:val="22"/>
        </w:rPr>
        <w:t>City Square 00200</w:t>
      </w:r>
    </w:p>
    <w:p w14:paraId="05AF0136" w14:textId="77777777" w:rsidR="00971BFA" w:rsidRPr="00953054" w:rsidRDefault="00971BFA" w:rsidP="00953054">
      <w:pPr>
        <w:spacing w:line="360" w:lineRule="auto"/>
        <w:ind w:firstLine="360"/>
        <w:jc w:val="both"/>
        <w:rPr>
          <w:rStyle w:val="apple-converted-space"/>
          <w:b/>
          <w:sz w:val="22"/>
          <w:szCs w:val="22"/>
        </w:rPr>
      </w:pPr>
      <w:r w:rsidRPr="00953054">
        <w:rPr>
          <w:b/>
          <w:sz w:val="22"/>
          <w:szCs w:val="22"/>
        </w:rPr>
        <w:t>NAIROBI</w:t>
      </w:r>
      <w:r w:rsidRPr="00953054">
        <w:rPr>
          <w:rStyle w:val="apple-converted-space"/>
          <w:b/>
          <w:sz w:val="22"/>
          <w:szCs w:val="22"/>
        </w:rPr>
        <w:t>, KENYA</w:t>
      </w:r>
    </w:p>
    <w:p w14:paraId="25CE2459" w14:textId="77777777" w:rsidR="00971BFA" w:rsidRPr="00953054" w:rsidRDefault="00971BFA" w:rsidP="00953054">
      <w:pPr>
        <w:spacing w:line="360" w:lineRule="auto"/>
        <w:ind w:firstLine="360"/>
        <w:jc w:val="both"/>
        <w:rPr>
          <w:rStyle w:val="apple-converted-space"/>
          <w:b/>
          <w:sz w:val="22"/>
          <w:szCs w:val="22"/>
        </w:rPr>
      </w:pPr>
    </w:p>
    <w:p w14:paraId="705538DB" w14:textId="77777777" w:rsidR="00971BFA" w:rsidRPr="00953054" w:rsidRDefault="00971BFA" w:rsidP="00D5252C">
      <w:pPr>
        <w:numPr>
          <w:ilvl w:val="0"/>
          <w:numId w:val="29"/>
        </w:numPr>
        <w:spacing w:line="360" w:lineRule="auto"/>
        <w:jc w:val="both"/>
        <w:rPr>
          <w:b/>
          <w:sz w:val="22"/>
          <w:szCs w:val="22"/>
        </w:rPr>
      </w:pPr>
      <w:r w:rsidRPr="00953054">
        <w:rPr>
          <w:b/>
          <w:sz w:val="22"/>
          <w:szCs w:val="22"/>
        </w:rPr>
        <w:t>County Attorney</w:t>
      </w:r>
    </w:p>
    <w:p w14:paraId="10731130" w14:textId="77777777" w:rsidR="00971BFA" w:rsidRPr="00953054" w:rsidRDefault="00971BFA" w:rsidP="00953054">
      <w:pPr>
        <w:spacing w:line="360" w:lineRule="auto"/>
        <w:ind w:left="360"/>
        <w:jc w:val="both"/>
        <w:rPr>
          <w:bCs/>
          <w:i/>
          <w:iCs/>
          <w:sz w:val="22"/>
          <w:szCs w:val="22"/>
        </w:rPr>
      </w:pPr>
      <w:r w:rsidRPr="00953054">
        <w:rPr>
          <w:bCs/>
          <w:i/>
          <w:iCs/>
          <w:sz w:val="22"/>
          <w:szCs w:val="22"/>
        </w:rPr>
        <w:t>(List details of other County Attorneys if any.)</w:t>
      </w:r>
    </w:p>
    <w:p w14:paraId="0C6C663B" w14:textId="38DE6C9D" w:rsidR="00903DE6" w:rsidRPr="00953054" w:rsidRDefault="00903DE6" w:rsidP="00953054">
      <w:pPr>
        <w:autoSpaceDE/>
        <w:autoSpaceDN/>
        <w:jc w:val="both"/>
        <w:rPr>
          <w:rStyle w:val="apple-converted-space"/>
          <w:b/>
          <w:sz w:val="22"/>
          <w:szCs w:val="22"/>
        </w:rPr>
      </w:pPr>
      <w:r w:rsidRPr="00953054">
        <w:rPr>
          <w:rStyle w:val="apple-converted-space"/>
          <w:b/>
          <w:sz w:val="22"/>
          <w:szCs w:val="22"/>
        </w:rPr>
        <w:br w:type="page"/>
      </w:r>
    </w:p>
    <w:p w14:paraId="359A9E01" w14:textId="5A633580" w:rsidR="00C7777E" w:rsidRPr="00953054" w:rsidRDefault="0055192D" w:rsidP="00953054">
      <w:pPr>
        <w:jc w:val="both"/>
        <w:rPr>
          <w:b/>
          <w:bCs/>
          <w:i/>
          <w:iCs/>
          <w:sz w:val="22"/>
          <w:szCs w:val="22"/>
        </w:rPr>
      </w:pPr>
      <w:r w:rsidRPr="00953054">
        <w:rPr>
          <w:b/>
          <w:bCs/>
          <w:i/>
          <w:iCs/>
          <w:sz w:val="22"/>
          <w:szCs w:val="22"/>
        </w:rPr>
        <w:lastRenderedPageBreak/>
        <w:t>(County Assembly)</w:t>
      </w:r>
    </w:p>
    <w:p w14:paraId="07AC6B87" w14:textId="77777777" w:rsidR="00C7777E" w:rsidRPr="00953054" w:rsidRDefault="00C7777E" w:rsidP="00953054">
      <w:pPr>
        <w:jc w:val="both"/>
        <w:rPr>
          <w:sz w:val="22"/>
          <w:szCs w:val="22"/>
          <w:lang w:eastAsia="x-none"/>
        </w:rPr>
      </w:pPr>
    </w:p>
    <w:p w14:paraId="7CA5C160" w14:textId="77777777" w:rsidR="00C7777E" w:rsidRPr="00953054" w:rsidRDefault="00C7777E" w:rsidP="00953054">
      <w:pPr>
        <w:numPr>
          <w:ilvl w:val="0"/>
          <w:numId w:val="5"/>
        </w:numPr>
        <w:spacing w:line="360" w:lineRule="auto"/>
        <w:ind w:left="360"/>
        <w:jc w:val="both"/>
        <w:rPr>
          <w:b/>
          <w:sz w:val="22"/>
          <w:szCs w:val="22"/>
        </w:rPr>
      </w:pPr>
      <w:r w:rsidRPr="00953054">
        <w:rPr>
          <w:b/>
          <w:sz w:val="22"/>
          <w:szCs w:val="22"/>
        </w:rPr>
        <w:t>Background information</w:t>
      </w:r>
    </w:p>
    <w:p w14:paraId="7DF88DF0" w14:textId="55C809B2" w:rsidR="00C7777E" w:rsidRPr="00953054" w:rsidRDefault="00C7777E" w:rsidP="00953054">
      <w:pPr>
        <w:spacing w:line="276" w:lineRule="auto"/>
        <w:jc w:val="both"/>
        <w:rPr>
          <w:sz w:val="22"/>
          <w:szCs w:val="22"/>
        </w:rPr>
      </w:pPr>
      <w:r w:rsidRPr="00953054">
        <w:rPr>
          <w:sz w:val="22"/>
          <w:szCs w:val="22"/>
        </w:rPr>
        <w:t>The County is constituted as per the constitution of Kenya is headed by the Speaker of the County Assembly, who is responsible for the general policy and strategic direction of the Assembly. The County Assembly constitutes xxx</w:t>
      </w:r>
      <w:r w:rsidR="00BB3461">
        <w:rPr>
          <w:sz w:val="22"/>
          <w:szCs w:val="22"/>
        </w:rPr>
        <w:t>(indicate the number)</w:t>
      </w:r>
      <w:r w:rsidRPr="00953054">
        <w:rPr>
          <w:sz w:val="22"/>
          <w:szCs w:val="22"/>
        </w:rPr>
        <w:t xml:space="preserve"> Members of County Assembly (MCAs) elected</w:t>
      </w:r>
      <w:r w:rsidR="00966454">
        <w:rPr>
          <w:sz w:val="22"/>
          <w:szCs w:val="22"/>
        </w:rPr>
        <w:t>/ nominated</w:t>
      </w:r>
      <w:r w:rsidRPr="00953054">
        <w:rPr>
          <w:sz w:val="22"/>
          <w:szCs w:val="22"/>
        </w:rPr>
        <w:t xml:space="preserve"> to represent members of the public from their respective wards. The MCAs are responsible for making laws for effective performance of the County Government, approving plans and policies and playing the oversight role over the County Executive.</w:t>
      </w:r>
    </w:p>
    <w:p w14:paraId="436A1903" w14:textId="77777777" w:rsidR="00C7777E" w:rsidRPr="00953054" w:rsidRDefault="00C7777E" w:rsidP="00953054">
      <w:pPr>
        <w:spacing w:line="360" w:lineRule="auto"/>
        <w:jc w:val="both"/>
        <w:rPr>
          <w:sz w:val="22"/>
          <w:szCs w:val="22"/>
        </w:rPr>
      </w:pPr>
    </w:p>
    <w:p w14:paraId="584E666C" w14:textId="77777777" w:rsidR="00C7777E" w:rsidRPr="00953054" w:rsidRDefault="00C7777E" w:rsidP="00953054">
      <w:pPr>
        <w:numPr>
          <w:ilvl w:val="0"/>
          <w:numId w:val="5"/>
        </w:numPr>
        <w:spacing w:line="360" w:lineRule="auto"/>
        <w:ind w:left="360"/>
        <w:jc w:val="both"/>
        <w:rPr>
          <w:b/>
          <w:sz w:val="22"/>
          <w:szCs w:val="22"/>
        </w:rPr>
      </w:pPr>
      <w:r w:rsidRPr="00953054">
        <w:rPr>
          <w:b/>
          <w:sz w:val="22"/>
          <w:szCs w:val="22"/>
        </w:rPr>
        <w:t>Key Management Team</w:t>
      </w:r>
    </w:p>
    <w:p w14:paraId="52BC315F" w14:textId="77777777" w:rsidR="00C7777E" w:rsidRPr="00953054" w:rsidRDefault="00C7777E" w:rsidP="00953054">
      <w:pPr>
        <w:spacing w:line="360" w:lineRule="auto"/>
        <w:jc w:val="both"/>
        <w:rPr>
          <w:sz w:val="22"/>
          <w:szCs w:val="22"/>
        </w:rPr>
      </w:pPr>
      <w:r w:rsidRPr="00953054">
        <w:rPr>
          <w:sz w:val="22"/>
          <w:szCs w:val="22"/>
        </w:rPr>
        <w:t xml:space="preserve">The </w:t>
      </w:r>
      <w:r w:rsidRPr="00953054">
        <w:rPr>
          <w:i/>
          <w:sz w:val="22"/>
          <w:szCs w:val="22"/>
        </w:rPr>
        <w:t xml:space="preserve">entity’s </w:t>
      </w:r>
      <w:r w:rsidRPr="00953054">
        <w:rPr>
          <w:sz w:val="22"/>
          <w:szCs w:val="22"/>
        </w:rPr>
        <w:t>day-to-day management is under the following key organs: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87"/>
        <w:gridCol w:w="4116"/>
        <w:gridCol w:w="4457"/>
      </w:tblGrid>
      <w:tr w:rsidR="00C7777E" w:rsidRPr="00953054" w14:paraId="239314CE" w14:textId="77777777">
        <w:trPr>
          <w:trHeight w:val="576"/>
          <w:tblHeader/>
        </w:trPr>
        <w:tc>
          <w:tcPr>
            <w:tcW w:w="562" w:type="pct"/>
            <w:shd w:val="clear" w:color="auto" w:fill="0070C0"/>
            <w:vAlign w:val="bottom"/>
          </w:tcPr>
          <w:p w14:paraId="18BEF82F" w14:textId="77777777" w:rsidR="00C7777E" w:rsidRPr="00953054" w:rsidRDefault="00C7777E" w:rsidP="00953054">
            <w:pPr>
              <w:spacing w:line="276" w:lineRule="auto"/>
              <w:jc w:val="both"/>
              <w:rPr>
                <w:b/>
                <w:sz w:val="22"/>
                <w:szCs w:val="22"/>
              </w:rPr>
            </w:pPr>
            <w:r w:rsidRPr="00953054">
              <w:rPr>
                <w:b/>
                <w:sz w:val="22"/>
                <w:szCs w:val="22"/>
              </w:rPr>
              <w:t>No.</w:t>
            </w:r>
          </w:p>
        </w:tc>
        <w:tc>
          <w:tcPr>
            <w:tcW w:w="2130" w:type="pct"/>
            <w:shd w:val="clear" w:color="auto" w:fill="0070C0"/>
            <w:vAlign w:val="bottom"/>
          </w:tcPr>
          <w:p w14:paraId="7143E169" w14:textId="77777777" w:rsidR="00C7777E" w:rsidRPr="00953054" w:rsidRDefault="00C7777E" w:rsidP="00953054">
            <w:pPr>
              <w:spacing w:line="276" w:lineRule="auto"/>
              <w:jc w:val="both"/>
              <w:rPr>
                <w:b/>
                <w:sz w:val="22"/>
                <w:szCs w:val="22"/>
              </w:rPr>
            </w:pPr>
            <w:r w:rsidRPr="00953054">
              <w:rPr>
                <w:b/>
                <w:sz w:val="22"/>
                <w:szCs w:val="22"/>
              </w:rPr>
              <w:t>Designation</w:t>
            </w:r>
          </w:p>
        </w:tc>
        <w:tc>
          <w:tcPr>
            <w:tcW w:w="2307" w:type="pct"/>
            <w:shd w:val="clear" w:color="auto" w:fill="0070C0"/>
            <w:vAlign w:val="bottom"/>
          </w:tcPr>
          <w:p w14:paraId="542B7E24" w14:textId="77777777" w:rsidR="00C7777E" w:rsidRPr="00953054" w:rsidRDefault="00C7777E" w:rsidP="00953054">
            <w:pPr>
              <w:spacing w:line="276" w:lineRule="auto"/>
              <w:jc w:val="both"/>
              <w:rPr>
                <w:b/>
                <w:sz w:val="22"/>
                <w:szCs w:val="22"/>
              </w:rPr>
            </w:pPr>
            <w:r w:rsidRPr="00953054">
              <w:rPr>
                <w:b/>
                <w:sz w:val="22"/>
                <w:szCs w:val="22"/>
              </w:rPr>
              <w:t>Name</w:t>
            </w:r>
          </w:p>
        </w:tc>
      </w:tr>
      <w:tr w:rsidR="00C7777E" w:rsidRPr="00953054" w14:paraId="6A6839C7" w14:textId="77777777">
        <w:trPr>
          <w:trHeight w:val="314"/>
        </w:trPr>
        <w:tc>
          <w:tcPr>
            <w:tcW w:w="562" w:type="pct"/>
            <w:vAlign w:val="bottom"/>
          </w:tcPr>
          <w:p w14:paraId="5C91E1A0" w14:textId="77777777" w:rsidR="00C7777E" w:rsidRPr="00953054" w:rsidRDefault="00C7777E" w:rsidP="00953054">
            <w:pPr>
              <w:spacing w:line="276" w:lineRule="auto"/>
              <w:jc w:val="both"/>
              <w:rPr>
                <w:sz w:val="22"/>
                <w:szCs w:val="22"/>
              </w:rPr>
            </w:pPr>
            <w:r w:rsidRPr="00953054">
              <w:rPr>
                <w:sz w:val="22"/>
                <w:szCs w:val="22"/>
              </w:rPr>
              <w:t>1.</w:t>
            </w:r>
          </w:p>
        </w:tc>
        <w:tc>
          <w:tcPr>
            <w:tcW w:w="2130" w:type="pct"/>
            <w:vAlign w:val="bottom"/>
          </w:tcPr>
          <w:p w14:paraId="63899934" w14:textId="77777777" w:rsidR="00C7777E" w:rsidRPr="00953054" w:rsidRDefault="00C7777E" w:rsidP="00953054">
            <w:pPr>
              <w:spacing w:line="276" w:lineRule="auto"/>
              <w:jc w:val="both"/>
              <w:rPr>
                <w:sz w:val="22"/>
                <w:szCs w:val="22"/>
              </w:rPr>
            </w:pPr>
            <w:r w:rsidRPr="00953054">
              <w:rPr>
                <w:sz w:val="22"/>
                <w:szCs w:val="22"/>
              </w:rPr>
              <w:t>Speaker of the County Assembly</w:t>
            </w:r>
          </w:p>
        </w:tc>
        <w:tc>
          <w:tcPr>
            <w:tcW w:w="2307" w:type="pct"/>
            <w:vAlign w:val="center"/>
          </w:tcPr>
          <w:p w14:paraId="30C7572D" w14:textId="77777777" w:rsidR="00C7777E" w:rsidRPr="00953054" w:rsidRDefault="00C7777E" w:rsidP="00953054">
            <w:pPr>
              <w:spacing w:line="276" w:lineRule="auto"/>
              <w:jc w:val="both"/>
              <w:rPr>
                <w:b/>
                <w:sz w:val="22"/>
                <w:szCs w:val="22"/>
              </w:rPr>
            </w:pPr>
            <w:r w:rsidRPr="00953054">
              <w:rPr>
                <w:b/>
                <w:sz w:val="22"/>
                <w:szCs w:val="22"/>
              </w:rPr>
              <w:t>-</w:t>
            </w:r>
          </w:p>
        </w:tc>
      </w:tr>
      <w:tr w:rsidR="00C7777E" w:rsidRPr="00953054" w14:paraId="3148715C" w14:textId="77777777">
        <w:trPr>
          <w:trHeight w:val="341"/>
        </w:trPr>
        <w:tc>
          <w:tcPr>
            <w:tcW w:w="562" w:type="pct"/>
            <w:vAlign w:val="bottom"/>
          </w:tcPr>
          <w:p w14:paraId="3B7D7EBB" w14:textId="77777777" w:rsidR="00C7777E" w:rsidRPr="00953054" w:rsidRDefault="00C7777E" w:rsidP="00953054">
            <w:pPr>
              <w:spacing w:line="276" w:lineRule="auto"/>
              <w:jc w:val="both"/>
              <w:rPr>
                <w:sz w:val="22"/>
                <w:szCs w:val="22"/>
              </w:rPr>
            </w:pPr>
            <w:r w:rsidRPr="00953054">
              <w:rPr>
                <w:sz w:val="22"/>
                <w:szCs w:val="22"/>
              </w:rPr>
              <w:t>2.</w:t>
            </w:r>
          </w:p>
        </w:tc>
        <w:tc>
          <w:tcPr>
            <w:tcW w:w="2130" w:type="pct"/>
            <w:vAlign w:val="bottom"/>
          </w:tcPr>
          <w:p w14:paraId="587393F0" w14:textId="77777777" w:rsidR="00C7777E" w:rsidRPr="00953054" w:rsidRDefault="00C7777E" w:rsidP="00953054">
            <w:pPr>
              <w:spacing w:line="276" w:lineRule="auto"/>
              <w:jc w:val="both"/>
              <w:rPr>
                <w:sz w:val="22"/>
                <w:szCs w:val="22"/>
              </w:rPr>
            </w:pPr>
            <w:r w:rsidRPr="00953054">
              <w:rPr>
                <w:sz w:val="22"/>
                <w:szCs w:val="22"/>
              </w:rPr>
              <w:t>Clerk of the County Assembly</w:t>
            </w:r>
          </w:p>
        </w:tc>
        <w:tc>
          <w:tcPr>
            <w:tcW w:w="2307" w:type="pct"/>
            <w:vAlign w:val="center"/>
          </w:tcPr>
          <w:p w14:paraId="64FF4D61" w14:textId="77777777" w:rsidR="00C7777E" w:rsidRPr="00953054" w:rsidRDefault="00C7777E" w:rsidP="00953054">
            <w:pPr>
              <w:spacing w:line="276" w:lineRule="auto"/>
              <w:jc w:val="both"/>
              <w:rPr>
                <w:b/>
                <w:sz w:val="22"/>
                <w:szCs w:val="22"/>
              </w:rPr>
            </w:pPr>
            <w:r w:rsidRPr="00953054">
              <w:rPr>
                <w:b/>
                <w:sz w:val="22"/>
                <w:szCs w:val="22"/>
              </w:rPr>
              <w:t>-</w:t>
            </w:r>
          </w:p>
        </w:tc>
      </w:tr>
      <w:tr w:rsidR="00C7777E" w:rsidRPr="00953054" w14:paraId="406273D2" w14:textId="77777777">
        <w:trPr>
          <w:trHeight w:val="269"/>
        </w:trPr>
        <w:tc>
          <w:tcPr>
            <w:tcW w:w="562" w:type="pct"/>
            <w:vAlign w:val="bottom"/>
          </w:tcPr>
          <w:p w14:paraId="43319836" w14:textId="77777777" w:rsidR="00C7777E" w:rsidRPr="00953054" w:rsidRDefault="00C7777E" w:rsidP="00953054">
            <w:pPr>
              <w:spacing w:line="276" w:lineRule="auto"/>
              <w:jc w:val="both"/>
              <w:rPr>
                <w:sz w:val="22"/>
                <w:szCs w:val="22"/>
              </w:rPr>
            </w:pPr>
            <w:r w:rsidRPr="00953054">
              <w:rPr>
                <w:sz w:val="22"/>
                <w:szCs w:val="22"/>
              </w:rPr>
              <w:t>3.</w:t>
            </w:r>
          </w:p>
        </w:tc>
        <w:tc>
          <w:tcPr>
            <w:tcW w:w="2130" w:type="pct"/>
            <w:vAlign w:val="bottom"/>
          </w:tcPr>
          <w:p w14:paraId="60A91586" w14:textId="77777777" w:rsidR="00C7777E" w:rsidRPr="00953054" w:rsidRDefault="00C7777E" w:rsidP="00953054">
            <w:pPr>
              <w:spacing w:line="276" w:lineRule="auto"/>
              <w:jc w:val="both"/>
              <w:rPr>
                <w:sz w:val="22"/>
                <w:szCs w:val="22"/>
              </w:rPr>
            </w:pPr>
            <w:r w:rsidRPr="00953054">
              <w:rPr>
                <w:sz w:val="22"/>
                <w:szCs w:val="22"/>
              </w:rPr>
              <w:t>Head of Departments</w:t>
            </w:r>
          </w:p>
        </w:tc>
        <w:tc>
          <w:tcPr>
            <w:tcW w:w="2307" w:type="pct"/>
            <w:vAlign w:val="center"/>
          </w:tcPr>
          <w:p w14:paraId="51ABA193" w14:textId="77777777" w:rsidR="00C7777E" w:rsidRPr="00953054" w:rsidRDefault="00C7777E" w:rsidP="00953054">
            <w:pPr>
              <w:spacing w:line="276" w:lineRule="auto"/>
              <w:jc w:val="both"/>
              <w:rPr>
                <w:b/>
                <w:sz w:val="22"/>
                <w:szCs w:val="22"/>
              </w:rPr>
            </w:pPr>
            <w:r w:rsidRPr="00953054">
              <w:rPr>
                <w:b/>
                <w:sz w:val="22"/>
                <w:szCs w:val="22"/>
              </w:rPr>
              <w:t>-</w:t>
            </w:r>
          </w:p>
        </w:tc>
      </w:tr>
      <w:tr w:rsidR="00C7777E" w:rsidRPr="00953054" w14:paraId="70407B95" w14:textId="77777777">
        <w:trPr>
          <w:trHeight w:val="215"/>
        </w:trPr>
        <w:tc>
          <w:tcPr>
            <w:tcW w:w="562" w:type="pct"/>
            <w:vAlign w:val="bottom"/>
          </w:tcPr>
          <w:p w14:paraId="1C021CF4" w14:textId="77777777" w:rsidR="00C7777E" w:rsidRPr="00953054" w:rsidRDefault="00C7777E" w:rsidP="00953054">
            <w:pPr>
              <w:spacing w:line="276" w:lineRule="auto"/>
              <w:jc w:val="both"/>
              <w:rPr>
                <w:sz w:val="22"/>
                <w:szCs w:val="22"/>
              </w:rPr>
            </w:pPr>
            <w:r w:rsidRPr="00953054">
              <w:rPr>
                <w:sz w:val="22"/>
                <w:szCs w:val="22"/>
              </w:rPr>
              <w:t>4.</w:t>
            </w:r>
          </w:p>
        </w:tc>
        <w:tc>
          <w:tcPr>
            <w:tcW w:w="2130" w:type="pct"/>
            <w:vAlign w:val="center"/>
          </w:tcPr>
          <w:p w14:paraId="181D7211" w14:textId="77777777" w:rsidR="00C7777E" w:rsidRPr="00953054" w:rsidRDefault="00C7777E" w:rsidP="00953054">
            <w:pPr>
              <w:spacing w:line="276" w:lineRule="auto"/>
              <w:jc w:val="both"/>
              <w:rPr>
                <w:sz w:val="22"/>
                <w:szCs w:val="22"/>
              </w:rPr>
            </w:pPr>
          </w:p>
        </w:tc>
        <w:tc>
          <w:tcPr>
            <w:tcW w:w="2307" w:type="pct"/>
            <w:vAlign w:val="center"/>
          </w:tcPr>
          <w:p w14:paraId="3CADBD35" w14:textId="77777777" w:rsidR="00C7777E" w:rsidRPr="00953054" w:rsidRDefault="00C7777E" w:rsidP="00953054">
            <w:pPr>
              <w:spacing w:line="276" w:lineRule="auto"/>
              <w:jc w:val="both"/>
              <w:rPr>
                <w:b/>
                <w:sz w:val="22"/>
                <w:szCs w:val="22"/>
              </w:rPr>
            </w:pPr>
            <w:r w:rsidRPr="00953054">
              <w:rPr>
                <w:b/>
                <w:sz w:val="22"/>
                <w:szCs w:val="22"/>
              </w:rPr>
              <w:t>-</w:t>
            </w:r>
          </w:p>
        </w:tc>
      </w:tr>
    </w:tbl>
    <w:p w14:paraId="74D20175" w14:textId="77777777" w:rsidR="00C7777E" w:rsidRPr="00953054" w:rsidRDefault="00C7777E" w:rsidP="00953054">
      <w:pPr>
        <w:pStyle w:val="BodyText"/>
        <w:autoSpaceDE/>
        <w:autoSpaceDN/>
        <w:spacing w:line="360" w:lineRule="auto"/>
        <w:ind w:left="1620"/>
        <w:jc w:val="both"/>
        <w:rPr>
          <w:sz w:val="22"/>
          <w:szCs w:val="22"/>
        </w:rPr>
      </w:pPr>
    </w:p>
    <w:p w14:paraId="378EC8C9" w14:textId="77777777" w:rsidR="00C7777E" w:rsidRPr="00953054" w:rsidRDefault="00C7777E" w:rsidP="00953054">
      <w:pPr>
        <w:numPr>
          <w:ilvl w:val="0"/>
          <w:numId w:val="5"/>
        </w:numPr>
        <w:spacing w:line="360" w:lineRule="auto"/>
        <w:ind w:left="360"/>
        <w:jc w:val="both"/>
        <w:rPr>
          <w:b/>
          <w:sz w:val="22"/>
          <w:szCs w:val="22"/>
        </w:rPr>
      </w:pPr>
      <w:r w:rsidRPr="00953054">
        <w:rPr>
          <w:b/>
          <w:sz w:val="22"/>
          <w:szCs w:val="22"/>
        </w:rPr>
        <w:t>Fiduciary Management</w:t>
      </w:r>
    </w:p>
    <w:p w14:paraId="7BB9946B" w14:textId="77777777" w:rsidR="00C7777E" w:rsidRPr="00953054" w:rsidRDefault="00C7777E" w:rsidP="00953054">
      <w:pPr>
        <w:spacing w:line="276" w:lineRule="auto"/>
        <w:jc w:val="both"/>
        <w:rPr>
          <w:sz w:val="22"/>
          <w:szCs w:val="22"/>
        </w:rPr>
      </w:pPr>
      <w:r w:rsidRPr="00953054">
        <w:rPr>
          <w:sz w:val="22"/>
          <w:szCs w:val="22"/>
        </w:rPr>
        <w:t xml:space="preserve">The key management personnel who held office during the year ended XXXXXX and who had direct fiduciary responsibility were: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87"/>
        <w:gridCol w:w="4116"/>
        <w:gridCol w:w="4457"/>
      </w:tblGrid>
      <w:tr w:rsidR="00C7777E" w:rsidRPr="00953054" w14:paraId="2FCD7F0E" w14:textId="77777777">
        <w:trPr>
          <w:trHeight w:val="576"/>
          <w:tblHeader/>
        </w:trPr>
        <w:tc>
          <w:tcPr>
            <w:tcW w:w="562" w:type="pct"/>
            <w:shd w:val="clear" w:color="auto" w:fill="0070C0"/>
            <w:vAlign w:val="bottom"/>
          </w:tcPr>
          <w:p w14:paraId="197FBF11" w14:textId="77777777" w:rsidR="00C7777E" w:rsidRPr="00953054" w:rsidRDefault="00C7777E" w:rsidP="00953054">
            <w:pPr>
              <w:spacing w:line="360" w:lineRule="auto"/>
              <w:jc w:val="both"/>
              <w:rPr>
                <w:b/>
                <w:sz w:val="22"/>
                <w:szCs w:val="22"/>
              </w:rPr>
            </w:pPr>
            <w:r w:rsidRPr="00953054">
              <w:rPr>
                <w:b/>
                <w:sz w:val="22"/>
                <w:szCs w:val="22"/>
              </w:rPr>
              <w:t>No.</w:t>
            </w:r>
          </w:p>
        </w:tc>
        <w:tc>
          <w:tcPr>
            <w:tcW w:w="2130" w:type="pct"/>
            <w:shd w:val="clear" w:color="auto" w:fill="0070C0"/>
            <w:vAlign w:val="bottom"/>
          </w:tcPr>
          <w:p w14:paraId="54D19BC2" w14:textId="77777777" w:rsidR="00C7777E" w:rsidRPr="00953054" w:rsidRDefault="00C7777E" w:rsidP="00953054">
            <w:pPr>
              <w:spacing w:line="360" w:lineRule="auto"/>
              <w:jc w:val="both"/>
              <w:rPr>
                <w:b/>
                <w:sz w:val="22"/>
                <w:szCs w:val="22"/>
              </w:rPr>
            </w:pPr>
            <w:r w:rsidRPr="00953054">
              <w:rPr>
                <w:b/>
                <w:sz w:val="22"/>
                <w:szCs w:val="22"/>
              </w:rPr>
              <w:t>Designation</w:t>
            </w:r>
          </w:p>
        </w:tc>
        <w:tc>
          <w:tcPr>
            <w:tcW w:w="2307" w:type="pct"/>
            <w:shd w:val="clear" w:color="auto" w:fill="0070C0"/>
            <w:vAlign w:val="bottom"/>
          </w:tcPr>
          <w:p w14:paraId="08513E3E" w14:textId="77777777" w:rsidR="00C7777E" w:rsidRPr="00953054" w:rsidRDefault="00C7777E" w:rsidP="00953054">
            <w:pPr>
              <w:spacing w:line="360" w:lineRule="auto"/>
              <w:jc w:val="both"/>
              <w:rPr>
                <w:b/>
                <w:sz w:val="22"/>
                <w:szCs w:val="22"/>
              </w:rPr>
            </w:pPr>
            <w:r w:rsidRPr="00953054">
              <w:rPr>
                <w:b/>
                <w:sz w:val="22"/>
                <w:szCs w:val="22"/>
              </w:rPr>
              <w:t>Name</w:t>
            </w:r>
          </w:p>
        </w:tc>
      </w:tr>
      <w:tr w:rsidR="00C7777E" w:rsidRPr="00953054" w14:paraId="21C46C38" w14:textId="77777777">
        <w:trPr>
          <w:trHeight w:val="170"/>
        </w:trPr>
        <w:tc>
          <w:tcPr>
            <w:tcW w:w="562" w:type="pct"/>
            <w:vAlign w:val="bottom"/>
          </w:tcPr>
          <w:p w14:paraId="79900E34" w14:textId="77777777" w:rsidR="00C7777E" w:rsidRPr="00953054" w:rsidRDefault="00C7777E" w:rsidP="00953054">
            <w:pPr>
              <w:spacing w:line="360" w:lineRule="auto"/>
              <w:jc w:val="both"/>
              <w:rPr>
                <w:sz w:val="22"/>
                <w:szCs w:val="22"/>
              </w:rPr>
            </w:pPr>
            <w:r w:rsidRPr="00953054">
              <w:rPr>
                <w:sz w:val="22"/>
                <w:szCs w:val="22"/>
              </w:rPr>
              <w:t>1.</w:t>
            </w:r>
          </w:p>
        </w:tc>
        <w:tc>
          <w:tcPr>
            <w:tcW w:w="2130" w:type="pct"/>
            <w:vAlign w:val="bottom"/>
          </w:tcPr>
          <w:p w14:paraId="267DE418" w14:textId="77777777" w:rsidR="00C7777E" w:rsidRPr="00953054" w:rsidRDefault="00C7777E" w:rsidP="00953054">
            <w:pPr>
              <w:spacing w:line="360" w:lineRule="auto"/>
              <w:jc w:val="both"/>
              <w:rPr>
                <w:sz w:val="22"/>
                <w:szCs w:val="22"/>
              </w:rPr>
            </w:pPr>
            <w:r w:rsidRPr="00953054">
              <w:rPr>
                <w:sz w:val="22"/>
                <w:szCs w:val="22"/>
              </w:rPr>
              <w:t>Accounting Officer- Clerk</w:t>
            </w:r>
          </w:p>
        </w:tc>
        <w:tc>
          <w:tcPr>
            <w:tcW w:w="2307" w:type="pct"/>
            <w:vAlign w:val="bottom"/>
          </w:tcPr>
          <w:p w14:paraId="46A4224B" w14:textId="77777777" w:rsidR="00C7777E" w:rsidRPr="00953054" w:rsidRDefault="00C7777E" w:rsidP="00953054">
            <w:pPr>
              <w:spacing w:line="360" w:lineRule="auto"/>
              <w:jc w:val="both"/>
              <w:rPr>
                <w:b/>
                <w:sz w:val="22"/>
                <w:szCs w:val="22"/>
              </w:rPr>
            </w:pPr>
            <w:r w:rsidRPr="00953054">
              <w:rPr>
                <w:b/>
                <w:sz w:val="22"/>
                <w:szCs w:val="22"/>
              </w:rPr>
              <w:t>-</w:t>
            </w:r>
          </w:p>
        </w:tc>
      </w:tr>
      <w:tr w:rsidR="00C7777E" w:rsidRPr="00953054" w14:paraId="4A1DCCAC" w14:textId="77777777">
        <w:trPr>
          <w:trHeight w:val="197"/>
        </w:trPr>
        <w:tc>
          <w:tcPr>
            <w:tcW w:w="562" w:type="pct"/>
            <w:vAlign w:val="bottom"/>
          </w:tcPr>
          <w:p w14:paraId="07785313" w14:textId="77777777" w:rsidR="00C7777E" w:rsidRPr="00953054" w:rsidRDefault="00C7777E" w:rsidP="00953054">
            <w:pPr>
              <w:spacing w:line="360" w:lineRule="auto"/>
              <w:jc w:val="both"/>
              <w:rPr>
                <w:sz w:val="22"/>
                <w:szCs w:val="22"/>
              </w:rPr>
            </w:pPr>
            <w:r w:rsidRPr="00953054">
              <w:rPr>
                <w:sz w:val="22"/>
                <w:szCs w:val="22"/>
              </w:rPr>
              <w:t>2.</w:t>
            </w:r>
          </w:p>
        </w:tc>
        <w:tc>
          <w:tcPr>
            <w:tcW w:w="2130" w:type="pct"/>
            <w:vAlign w:val="bottom"/>
          </w:tcPr>
          <w:p w14:paraId="2E17B241" w14:textId="77777777" w:rsidR="00C7777E" w:rsidRPr="00953054" w:rsidRDefault="00C7777E" w:rsidP="00953054">
            <w:pPr>
              <w:spacing w:line="360" w:lineRule="auto"/>
              <w:jc w:val="both"/>
              <w:rPr>
                <w:sz w:val="22"/>
                <w:szCs w:val="22"/>
              </w:rPr>
            </w:pPr>
            <w:r w:rsidRPr="00953054">
              <w:rPr>
                <w:sz w:val="22"/>
                <w:szCs w:val="22"/>
              </w:rPr>
              <w:t>Chief Finance Officer</w:t>
            </w:r>
          </w:p>
        </w:tc>
        <w:tc>
          <w:tcPr>
            <w:tcW w:w="2307" w:type="pct"/>
            <w:vAlign w:val="bottom"/>
          </w:tcPr>
          <w:p w14:paraId="5E1E43D9" w14:textId="77777777" w:rsidR="00C7777E" w:rsidRPr="00953054" w:rsidRDefault="00C7777E" w:rsidP="00953054">
            <w:pPr>
              <w:spacing w:line="360" w:lineRule="auto"/>
              <w:jc w:val="both"/>
              <w:rPr>
                <w:b/>
                <w:sz w:val="22"/>
                <w:szCs w:val="22"/>
              </w:rPr>
            </w:pPr>
            <w:r w:rsidRPr="00953054">
              <w:rPr>
                <w:b/>
                <w:sz w:val="22"/>
                <w:szCs w:val="22"/>
              </w:rPr>
              <w:t>-</w:t>
            </w:r>
          </w:p>
        </w:tc>
      </w:tr>
      <w:tr w:rsidR="00C7777E" w:rsidRPr="00953054" w14:paraId="35101A67" w14:textId="77777777">
        <w:trPr>
          <w:trHeight w:val="215"/>
        </w:trPr>
        <w:tc>
          <w:tcPr>
            <w:tcW w:w="562" w:type="pct"/>
            <w:vAlign w:val="bottom"/>
          </w:tcPr>
          <w:p w14:paraId="7441D173" w14:textId="77777777" w:rsidR="00C7777E" w:rsidRPr="00953054" w:rsidRDefault="00C7777E" w:rsidP="00953054">
            <w:pPr>
              <w:spacing w:line="360" w:lineRule="auto"/>
              <w:jc w:val="both"/>
              <w:rPr>
                <w:sz w:val="22"/>
                <w:szCs w:val="22"/>
              </w:rPr>
            </w:pPr>
            <w:r w:rsidRPr="00953054">
              <w:rPr>
                <w:sz w:val="22"/>
                <w:szCs w:val="22"/>
              </w:rPr>
              <w:t>3.</w:t>
            </w:r>
          </w:p>
        </w:tc>
        <w:tc>
          <w:tcPr>
            <w:tcW w:w="2130" w:type="pct"/>
            <w:vAlign w:val="bottom"/>
          </w:tcPr>
          <w:p w14:paraId="1C0D295B" w14:textId="77777777" w:rsidR="00C7777E" w:rsidRPr="00953054" w:rsidRDefault="00C7777E" w:rsidP="00953054">
            <w:pPr>
              <w:spacing w:line="360" w:lineRule="auto"/>
              <w:jc w:val="both"/>
              <w:rPr>
                <w:sz w:val="22"/>
                <w:szCs w:val="22"/>
              </w:rPr>
            </w:pPr>
            <w:r w:rsidRPr="00953054">
              <w:rPr>
                <w:sz w:val="22"/>
                <w:szCs w:val="22"/>
              </w:rPr>
              <w:t>Principal Accountant</w:t>
            </w:r>
          </w:p>
        </w:tc>
        <w:tc>
          <w:tcPr>
            <w:tcW w:w="2307" w:type="pct"/>
            <w:vAlign w:val="bottom"/>
          </w:tcPr>
          <w:p w14:paraId="3FF85636" w14:textId="77777777" w:rsidR="00C7777E" w:rsidRPr="00953054" w:rsidRDefault="00C7777E" w:rsidP="00953054">
            <w:pPr>
              <w:spacing w:line="360" w:lineRule="auto"/>
              <w:jc w:val="both"/>
              <w:rPr>
                <w:b/>
                <w:sz w:val="22"/>
                <w:szCs w:val="22"/>
              </w:rPr>
            </w:pPr>
            <w:r w:rsidRPr="00953054">
              <w:rPr>
                <w:b/>
                <w:sz w:val="22"/>
                <w:szCs w:val="22"/>
              </w:rPr>
              <w:t>-</w:t>
            </w:r>
          </w:p>
        </w:tc>
      </w:tr>
      <w:tr w:rsidR="00C7777E" w:rsidRPr="00953054" w14:paraId="5036B987" w14:textId="77777777">
        <w:trPr>
          <w:trHeight w:val="71"/>
        </w:trPr>
        <w:tc>
          <w:tcPr>
            <w:tcW w:w="562" w:type="pct"/>
            <w:vAlign w:val="bottom"/>
          </w:tcPr>
          <w:p w14:paraId="45D1B184" w14:textId="77777777" w:rsidR="00C7777E" w:rsidRPr="00953054" w:rsidRDefault="00C7777E" w:rsidP="00953054">
            <w:pPr>
              <w:spacing w:line="360" w:lineRule="auto"/>
              <w:jc w:val="both"/>
              <w:rPr>
                <w:sz w:val="22"/>
                <w:szCs w:val="22"/>
              </w:rPr>
            </w:pPr>
            <w:r w:rsidRPr="00953054">
              <w:rPr>
                <w:sz w:val="22"/>
                <w:szCs w:val="22"/>
              </w:rPr>
              <w:t>4.</w:t>
            </w:r>
          </w:p>
        </w:tc>
        <w:tc>
          <w:tcPr>
            <w:tcW w:w="2130" w:type="pct"/>
            <w:vAlign w:val="center"/>
          </w:tcPr>
          <w:p w14:paraId="1893F577" w14:textId="77777777" w:rsidR="00C7777E" w:rsidRPr="00953054" w:rsidRDefault="00C7777E" w:rsidP="00953054">
            <w:pPr>
              <w:spacing w:line="360" w:lineRule="auto"/>
              <w:jc w:val="both"/>
              <w:rPr>
                <w:sz w:val="22"/>
                <w:szCs w:val="22"/>
              </w:rPr>
            </w:pPr>
          </w:p>
        </w:tc>
        <w:tc>
          <w:tcPr>
            <w:tcW w:w="2307" w:type="pct"/>
            <w:vAlign w:val="center"/>
          </w:tcPr>
          <w:p w14:paraId="7F3C87E8" w14:textId="77777777" w:rsidR="00C7777E" w:rsidRPr="00953054" w:rsidRDefault="00C7777E" w:rsidP="00953054">
            <w:pPr>
              <w:spacing w:line="360" w:lineRule="auto"/>
              <w:jc w:val="both"/>
              <w:rPr>
                <w:b/>
                <w:sz w:val="22"/>
                <w:szCs w:val="22"/>
              </w:rPr>
            </w:pPr>
            <w:r w:rsidRPr="00953054">
              <w:rPr>
                <w:b/>
                <w:sz w:val="22"/>
                <w:szCs w:val="22"/>
              </w:rPr>
              <w:t>-</w:t>
            </w:r>
          </w:p>
        </w:tc>
      </w:tr>
    </w:tbl>
    <w:p w14:paraId="5E785F9C" w14:textId="77777777" w:rsidR="00C7777E" w:rsidRPr="00953054" w:rsidRDefault="00C7777E" w:rsidP="00953054">
      <w:pPr>
        <w:jc w:val="both"/>
        <w:rPr>
          <w:b/>
          <w:bCs/>
          <w:sz w:val="22"/>
          <w:szCs w:val="22"/>
        </w:rPr>
      </w:pPr>
    </w:p>
    <w:p w14:paraId="4AF8CF45" w14:textId="77777777" w:rsidR="00C7777E" w:rsidRPr="00953054" w:rsidRDefault="00C7777E" w:rsidP="00953054">
      <w:pPr>
        <w:autoSpaceDE/>
        <w:autoSpaceDN/>
        <w:jc w:val="both"/>
        <w:rPr>
          <w:b/>
          <w:bCs/>
          <w:sz w:val="22"/>
          <w:szCs w:val="22"/>
        </w:rPr>
      </w:pPr>
      <w:r w:rsidRPr="00953054">
        <w:rPr>
          <w:b/>
          <w:bCs/>
          <w:sz w:val="22"/>
          <w:szCs w:val="22"/>
        </w:rPr>
        <w:br w:type="page"/>
      </w:r>
    </w:p>
    <w:p w14:paraId="61F817D1" w14:textId="77777777" w:rsidR="00C7777E" w:rsidRPr="00953054" w:rsidRDefault="00C7777E" w:rsidP="00953054">
      <w:pPr>
        <w:jc w:val="both"/>
        <w:rPr>
          <w:b/>
          <w:bCs/>
          <w:sz w:val="22"/>
          <w:szCs w:val="22"/>
        </w:rPr>
      </w:pPr>
    </w:p>
    <w:p w14:paraId="05B68738" w14:textId="77777777" w:rsidR="00C7777E" w:rsidRPr="00953054" w:rsidRDefault="00C7777E" w:rsidP="00953054">
      <w:pPr>
        <w:numPr>
          <w:ilvl w:val="0"/>
          <w:numId w:val="5"/>
        </w:numPr>
        <w:spacing w:line="360" w:lineRule="auto"/>
        <w:ind w:left="360"/>
        <w:jc w:val="both"/>
        <w:rPr>
          <w:b/>
          <w:sz w:val="22"/>
          <w:szCs w:val="22"/>
        </w:rPr>
      </w:pPr>
      <w:r w:rsidRPr="00953054">
        <w:rPr>
          <w:b/>
          <w:sz w:val="22"/>
          <w:szCs w:val="22"/>
        </w:rPr>
        <w:t>Fiduciary Oversight Arrangements</w:t>
      </w:r>
    </w:p>
    <w:p w14:paraId="466E1E19" w14:textId="77777777" w:rsidR="00C7777E" w:rsidRPr="00953054" w:rsidRDefault="00C7777E" w:rsidP="00953054">
      <w:pPr>
        <w:spacing w:line="276" w:lineRule="auto"/>
        <w:jc w:val="both"/>
        <w:rPr>
          <w:i/>
          <w:sz w:val="22"/>
          <w:szCs w:val="22"/>
        </w:rPr>
      </w:pPr>
      <w:r w:rsidRPr="00953054">
        <w:rPr>
          <w:i/>
          <w:sz w:val="22"/>
          <w:szCs w:val="22"/>
        </w:rPr>
        <w:t>Here, provide a high-level description of the key fiduciary oversight arrangements covering (say):</w:t>
      </w:r>
    </w:p>
    <w:p w14:paraId="09858C1D" w14:textId="77777777" w:rsidR="00C7777E" w:rsidRPr="00953054" w:rsidRDefault="00C7777E" w:rsidP="00D5252C">
      <w:pPr>
        <w:numPr>
          <w:ilvl w:val="0"/>
          <w:numId w:val="31"/>
        </w:numPr>
        <w:spacing w:line="276" w:lineRule="auto"/>
        <w:ind w:left="1530" w:hanging="990"/>
        <w:jc w:val="both"/>
        <w:rPr>
          <w:i/>
          <w:sz w:val="22"/>
          <w:szCs w:val="22"/>
        </w:rPr>
      </w:pPr>
      <w:r w:rsidRPr="00953054">
        <w:rPr>
          <w:i/>
          <w:sz w:val="22"/>
          <w:szCs w:val="22"/>
        </w:rPr>
        <w:t>Audit committee activities</w:t>
      </w:r>
    </w:p>
    <w:p w14:paraId="635CDEA5" w14:textId="77777777" w:rsidR="00C7777E" w:rsidRPr="00953054" w:rsidRDefault="00C7777E" w:rsidP="00D5252C">
      <w:pPr>
        <w:numPr>
          <w:ilvl w:val="0"/>
          <w:numId w:val="31"/>
        </w:numPr>
        <w:spacing w:line="276" w:lineRule="auto"/>
        <w:ind w:left="1530" w:hanging="990"/>
        <w:jc w:val="both"/>
        <w:rPr>
          <w:i/>
          <w:sz w:val="22"/>
          <w:szCs w:val="22"/>
        </w:rPr>
      </w:pPr>
      <w:r w:rsidRPr="00953054">
        <w:rPr>
          <w:i/>
          <w:sz w:val="22"/>
          <w:szCs w:val="22"/>
        </w:rPr>
        <w:t>Finance committee activities</w:t>
      </w:r>
    </w:p>
    <w:p w14:paraId="7CD63CED" w14:textId="77777777" w:rsidR="00C7777E" w:rsidRPr="00953054" w:rsidRDefault="00C7777E" w:rsidP="00D5252C">
      <w:pPr>
        <w:numPr>
          <w:ilvl w:val="0"/>
          <w:numId w:val="31"/>
        </w:numPr>
        <w:spacing w:line="276" w:lineRule="auto"/>
        <w:ind w:left="1530" w:hanging="990"/>
        <w:jc w:val="both"/>
        <w:rPr>
          <w:i/>
          <w:sz w:val="22"/>
          <w:szCs w:val="22"/>
        </w:rPr>
      </w:pPr>
      <w:r w:rsidRPr="00953054">
        <w:rPr>
          <w:i/>
          <w:sz w:val="22"/>
          <w:szCs w:val="22"/>
        </w:rPr>
        <w:t>Public Accounts and Investment committee</w:t>
      </w:r>
    </w:p>
    <w:p w14:paraId="41EC39E6" w14:textId="77777777" w:rsidR="00C7777E" w:rsidRPr="00953054" w:rsidRDefault="00C7777E" w:rsidP="00D5252C">
      <w:pPr>
        <w:numPr>
          <w:ilvl w:val="0"/>
          <w:numId w:val="31"/>
        </w:numPr>
        <w:spacing w:line="276" w:lineRule="auto"/>
        <w:ind w:left="1530" w:hanging="990"/>
        <w:jc w:val="both"/>
        <w:rPr>
          <w:i/>
          <w:sz w:val="22"/>
          <w:szCs w:val="22"/>
        </w:rPr>
      </w:pPr>
      <w:r w:rsidRPr="00953054">
        <w:rPr>
          <w:i/>
          <w:sz w:val="22"/>
          <w:szCs w:val="22"/>
        </w:rPr>
        <w:t>Budget and Appropriation committee</w:t>
      </w:r>
    </w:p>
    <w:p w14:paraId="1E75F251" w14:textId="77777777" w:rsidR="00C7777E" w:rsidRPr="00953054" w:rsidRDefault="00C7777E" w:rsidP="00953054">
      <w:pPr>
        <w:spacing w:line="360" w:lineRule="auto"/>
        <w:ind w:left="1530"/>
        <w:jc w:val="both"/>
        <w:rPr>
          <w:i/>
          <w:sz w:val="22"/>
          <w:szCs w:val="22"/>
        </w:rPr>
      </w:pPr>
    </w:p>
    <w:p w14:paraId="2DDDC506" w14:textId="77777777" w:rsidR="00C7777E" w:rsidRPr="00953054" w:rsidRDefault="00C7777E" w:rsidP="00953054">
      <w:pPr>
        <w:numPr>
          <w:ilvl w:val="0"/>
          <w:numId w:val="5"/>
        </w:numPr>
        <w:spacing w:line="360" w:lineRule="auto"/>
        <w:ind w:left="360"/>
        <w:jc w:val="both"/>
        <w:rPr>
          <w:b/>
          <w:sz w:val="22"/>
          <w:szCs w:val="22"/>
        </w:rPr>
      </w:pPr>
      <w:r w:rsidRPr="00953054">
        <w:rPr>
          <w:b/>
          <w:sz w:val="22"/>
          <w:szCs w:val="22"/>
        </w:rPr>
        <w:t>Entity Headquarters</w:t>
      </w:r>
    </w:p>
    <w:p w14:paraId="2FDC487A" w14:textId="77777777" w:rsidR="00C7777E" w:rsidRPr="00953054" w:rsidRDefault="00C7777E" w:rsidP="00953054">
      <w:pPr>
        <w:pStyle w:val="BodyText"/>
        <w:spacing w:line="276" w:lineRule="auto"/>
        <w:ind w:left="360"/>
        <w:jc w:val="both"/>
        <w:rPr>
          <w:sz w:val="22"/>
          <w:szCs w:val="22"/>
        </w:rPr>
      </w:pPr>
      <w:r w:rsidRPr="00953054">
        <w:rPr>
          <w:sz w:val="22"/>
          <w:szCs w:val="22"/>
        </w:rPr>
        <w:t>P.O. Box XXXXX</w:t>
      </w:r>
    </w:p>
    <w:p w14:paraId="30D54D3C" w14:textId="77777777" w:rsidR="00C7777E" w:rsidRPr="00953054" w:rsidRDefault="00C7777E" w:rsidP="00953054">
      <w:pPr>
        <w:pStyle w:val="BodyText"/>
        <w:spacing w:line="276" w:lineRule="auto"/>
        <w:ind w:left="360"/>
        <w:jc w:val="both"/>
        <w:rPr>
          <w:sz w:val="22"/>
          <w:szCs w:val="22"/>
        </w:rPr>
      </w:pPr>
      <w:r w:rsidRPr="00953054">
        <w:rPr>
          <w:sz w:val="22"/>
          <w:szCs w:val="22"/>
        </w:rPr>
        <w:t>XXX Building/House/Plaza</w:t>
      </w:r>
    </w:p>
    <w:p w14:paraId="0200B345" w14:textId="77777777" w:rsidR="00C7777E" w:rsidRPr="00953054" w:rsidRDefault="00C7777E" w:rsidP="00953054">
      <w:pPr>
        <w:pStyle w:val="BodyText"/>
        <w:spacing w:line="276" w:lineRule="auto"/>
        <w:ind w:left="360"/>
        <w:jc w:val="both"/>
        <w:rPr>
          <w:sz w:val="22"/>
          <w:szCs w:val="22"/>
        </w:rPr>
      </w:pPr>
      <w:r w:rsidRPr="00953054">
        <w:rPr>
          <w:sz w:val="22"/>
          <w:szCs w:val="22"/>
        </w:rPr>
        <w:t>XXX Avenue/Road/Highway</w:t>
      </w:r>
    </w:p>
    <w:p w14:paraId="6FEA0194" w14:textId="77777777" w:rsidR="00C7777E" w:rsidRPr="00953054" w:rsidRDefault="00C7777E" w:rsidP="00953054">
      <w:pPr>
        <w:pStyle w:val="BodyText"/>
        <w:spacing w:line="276" w:lineRule="auto"/>
        <w:ind w:left="360"/>
        <w:jc w:val="both"/>
        <w:rPr>
          <w:b/>
          <w:sz w:val="22"/>
          <w:szCs w:val="22"/>
        </w:rPr>
      </w:pPr>
      <w:r w:rsidRPr="00953054">
        <w:rPr>
          <w:b/>
          <w:sz w:val="22"/>
          <w:szCs w:val="22"/>
        </w:rPr>
        <w:t>NAIROBI, KENYA</w:t>
      </w:r>
    </w:p>
    <w:p w14:paraId="7F4B8EB7" w14:textId="77777777" w:rsidR="00C7777E" w:rsidRPr="00953054" w:rsidRDefault="00C7777E" w:rsidP="00953054">
      <w:pPr>
        <w:pStyle w:val="BodyText"/>
        <w:spacing w:line="360" w:lineRule="auto"/>
        <w:ind w:left="360"/>
        <w:jc w:val="both"/>
        <w:rPr>
          <w:sz w:val="22"/>
          <w:szCs w:val="22"/>
        </w:rPr>
      </w:pPr>
    </w:p>
    <w:p w14:paraId="10AEEE4E" w14:textId="77777777" w:rsidR="00C7777E" w:rsidRPr="00953054" w:rsidRDefault="00C7777E" w:rsidP="00953054">
      <w:pPr>
        <w:numPr>
          <w:ilvl w:val="0"/>
          <w:numId w:val="5"/>
        </w:numPr>
        <w:spacing w:line="360" w:lineRule="auto"/>
        <w:ind w:left="360"/>
        <w:jc w:val="both"/>
        <w:rPr>
          <w:b/>
          <w:sz w:val="22"/>
          <w:szCs w:val="22"/>
        </w:rPr>
      </w:pPr>
      <w:r w:rsidRPr="00953054">
        <w:rPr>
          <w:b/>
          <w:sz w:val="22"/>
          <w:szCs w:val="22"/>
        </w:rPr>
        <w:t>Entity Contacts</w:t>
      </w:r>
    </w:p>
    <w:p w14:paraId="21F8E880" w14:textId="77777777" w:rsidR="00C7777E" w:rsidRPr="00953054" w:rsidRDefault="00C7777E" w:rsidP="00953054">
      <w:pPr>
        <w:pStyle w:val="BodyText"/>
        <w:spacing w:line="276" w:lineRule="auto"/>
        <w:ind w:left="360"/>
        <w:jc w:val="both"/>
        <w:rPr>
          <w:sz w:val="22"/>
          <w:szCs w:val="22"/>
        </w:rPr>
      </w:pPr>
      <w:r w:rsidRPr="00953054">
        <w:rPr>
          <w:sz w:val="22"/>
          <w:szCs w:val="22"/>
        </w:rPr>
        <w:t>Telephone: (254) XXXXXXXX</w:t>
      </w:r>
    </w:p>
    <w:p w14:paraId="64FC38E2" w14:textId="77777777" w:rsidR="00C7777E" w:rsidRPr="00953054" w:rsidRDefault="00C7777E" w:rsidP="00953054">
      <w:pPr>
        <w:pStyle w:val="BodyText"/>
        <w:spacing w:line="276" w:lineRule="auto"/>
        <w:ind w:left="360"/>
        <w:jc w:val="both"/>
        <w:rPr>
          <w:sz w:val="22"/>
          <w:szCs w:val="22"/>
        </w:rPr>
      </w:pPr>
      <w:r w:rsidRPr="00953054">
        <w:rPr>
          <w:sz w:val="22"/>
          <w:szCs w:val="22"/>
        </w:rPr>
        <w:t>E-mail: xxxx@xxx.com</w:t>
      </w:r>
    </w:p>
    <w:p w14:paraId="3B1F33C2" w14:textId="77777777" w:rsidR="00C7777E" w:rsidRPr="00953054" w:rsidRDefault="00C7777E" w:rsidP="00953054">
      <w:pPr>
        <w:pStyle w:val="BodyText"/>
        <w:spacing w:line="276" w:lineRule="auto"/>
        <w:ind w:left="360"/>
        <w:jc w:val="both"/>
        <w:rPr>
          <w:sz w:val="22"/>
          <w:szCs w:val="22"/>
        </w:rPr>
      </w:pPr>
      <w:r w:rsidRPr="00953054">
        <w:rPr>
          <w:sz w:val="22"/>
          <w:szCs w:val="22"/>
        </w:rPr>
        <w:t>Website: xxx.go.ke</w:t>
      </w:r>
    </w:p>
    <w:p w14:paraId="37116468" w14:textId="77777777" w:rsidR="00C7777E" w:rsidRPr="00953054" w:rsidRDefault="00C7777E" w:rsidP="00953054">
      <w:pPr>
        <w:pStyle w:val="BodyText"/>
        <w:spacing w:line="360" w:lineRule="auto"/>
        <w:jc w:val="both"/>
        <w:rPr>
          <w:sz w:val="22"/>
          <w:szCs w:val="22"/>
        </w:rPr>
      </w:pPr>
    </w:p>
    <w:p w14:paraId="3145B5D6" w14:textId="77777777" w:rsidR="00C7777E" w:rsidRPr="00953054" w:rsidRDefault="00C7777E" w:rsidP="00953054">
      <w:pPr>
        <w:numPr>
          <w:ilvl w:val="0"/>
          <w:numId w:val="5"/>
        </w:numPr>
        <w:spacing w:line="276" w:lineRule="auto"/>
        <w:ind w:left="360"/>
        <w:jc w:val="both"/>
        <w:rPr>
          <w:b/>
          <w:sz w:val="22"/>
          <w:szCs w:val="22"/>
        </w:rPr>
      </w:pPr>
      <w:r w:rsidRPr="00953054">
        <w:rPr>
          <w:b/>
          <w:sz w:val="22"/>
          <w:szCs w:val="22"/>
        </w:rPr>
        <w:t>Entity Bankers</w:t>
      </w:r>
    </w:p>
    <w:p w14:paraId="5A5D943A" w14:textId="77777777" w:rsidR="00C7777E" w:rsidRPr="00953054" w:rsidRDefault="00C7777E" w:rsidP="00953054">
      <w:pPr>
        <w:spacing w:line="276" w:lineRule="auto"/>
        <w:ind w:left="360"/>
        <w:jc w:val="both"/>
        <w:rPr>
          <w:b/>
          <w:sz w:val="22"/>
          <w:szCs w:val="22"/>
        </w:rPr>
      </w:pPr>
    </w:p>
    <w:p w14:paraId="530C6BD5" w14:textId="77777777" w:rsidR="00C7777E" w:rsidRPr="00953054" w:rsidRDefault="00C7777E" w:rsidP="00953054">
      <w:pPr>
        <w:numPr>
          <w:ilvl w:val="0"/>
          <w:numId w:val="3"/>
        </w:numPr>
        <w:autoSpaceDE/>
        <w:autoSpaceDN/>
        <w:spacing w:line="276" w:lineRule="auto"/>
        <w:ind w:left="630" w:hanging="540"/>
        <w:jc w:val="both"/>
        <w:rPr>
          <w:sz w:val="22"/>
          <w:szCs w:val="22"/>
        </w:rPr>
      </w:pPr>
      <w:r w:rsidRPr="00953054">
        <w:rPr>
          <w:sz w:val="22"/>
          <w:szCs w:val="22"/>
        </w:rPr>
        <w:t>Central Bank of Kenya</w:t>
      </w:r>
    </w:p>
    <w:p w14:paraId="1E91A066" w14:textId="77777777" w:rsidR="00C7777E" w:rsidRPr="00953054" w:rsidRDefault="00C7777E" w:rsidP="00953054">
      <w:pPr>
        <w:spacing w:line="276" w:lineRule="auto"/>
        <w:ind w:left="900" w:hanging="180"/>
        <w:jc w:val="both"/>
        <w:rPr>
          <w:sz w:val="22"/>
          <w:szCs w:val="22"/>
        </w:rPr>
      </w:pPr>
      <w:r w:rsidRPr="00953054">
        <w:rPr>
          <w:sz w:val="22"/>
          <w:szCs w:val="22"/>
        </w:rPr>
        <w:t>Haile Selassie Avenue</w:t>
      </w:r>
    </w:p>
    <w:p w14:paraId="53C3309C" w14:textId="77777777" w:rsidR="00C7777E" w:rsidRPr="00953054" w:rsidRDefault="00C7777E" w:rsidP="00953054">
      <w:pPr>
        <w:spacing w:line="276" w:lineRule="auto"/>
        <w:ind w:left="900" w:hanging="180"/>
        <w:jc w:val="both"/>
        <w:rPr>
          <w:sz w:val="22"/>
          <w:szCs w:val="22"/>
        </w:rPr>
      </w:pPr>
      <w:r w:rsidRPr="00953054">
        <w:rPr>
          <w:sz w:val="22"/>
          <w:szCs w:val="22"/>
        </w:rPr>
        <w:t>P.O. Box 60000</w:t>
      </w:r>
    </w:p>
    <w:p w14:paraId="022CBC6C" w14:textId="77777777" w:rsidR="00C7777E" w:rsidRPr="00953054" w:rsidRDefault="00C7777E" w:rsidP="00953054">
      <w:pPr>
        <w:spacing w:line="276" w:lineRule="auto"/>
        <w:ind w:left="900" w:hanging="180"/>
        <w:jc w:val="both"/>
        <w:rPr>
          <w:sz w:val="22"/>
          <w:szCs w:val="22"/>
        </w:rPr>
      </w:pPr>
      <w:r w:rsidRPr="00953054">
        <w:rPr>
          <w:sz w:val="22"/>
          <w:szCs w:val="22"/>
        </w:rPr>
        <w:t>City Square 00200</w:t>
      </w:r>
    </w:p>
    <w:p w14:paraId="0945365B" w14:textId="77777777" w:rsidR="00C7777E" w:rsidRPr="00953054" w:rsidRDefault="00C7777E" w:rsidP="00953054">
      <w:pPr>
        <w:spacing w:line="276" w:lineRule="auto"/>
        <w:ind w:left="900" w:hanging="180"/>
        <w:jc w:val="both"/>
        <w:rPr>
          <w:b/>
          <w:sz w:val="22"/>
          <w:szCs w:val="22"/>
        </w:rPr>
      </w:pPr>
      <w:r w:rsidRPr="00953054">
        <w:rPr>
          <w:b/>
          <w:sz w:val="22"/>
          <w:szCs w:val="22"/>
        </w:rPr>
        <w:t>NAIROBI, KENYA</w:t>
      </w:r>
    </w:p>
    <w:p w14:paraId="3F43009A" w14:textId="77777777" w:rsidR="00C7777E" w:rsidRPr="00953054" w:rsidRDefault="00C7777E" w:rsidP="00953054">
      <w:pPr>
        <w:spacing w:line="276" w:lineRule="auto"/>
        <w:ind w:left="900" w:hanging="180"/>
        <w:jc w:val="both"/>
        <w:rPr>
          <w:b/>
          <w:sz w:val="22"/>
          <w:szCs w:val="22"/>
        </w:rPr>
      </w:pPr>
    </w:p>
    <w:p w14:paraId="087ADF9E" w14:textId="77777777" w:rsidR="00C7777E" w:rsidRPr="00953054" w:rsidRDefault="00C7777E" w:rsidP="00953054">
      <w:pPr>
        <w:numPr>
          <w:ilvl w:val="0"/>
          <w:numId w:val="3"/>
        </w:numPr>
        <w:autoSpaceDE/>
        <w:autoSpaceDN/>
        <w:spacing w:line="276" w:lineRule="auto"/>
        <w:ind w:left="630" w:hanging="540"/>
        <w:jc w:val="both"/>
        <w:rPr>
          <w:sz w:val="22"/>
          <w:szCs w:val="22"/>
        </w:rPr>
      </w:pPr>
      <w:r w:rsidRPr="00953054">
        <w:rPr>
          <w:sz w:val="22"/>
          <w:szCs w:val="22"/>
        </w:rPr>
        <w:t>Other Commercial Banks</w:t>
      </w:r>
    </w:p>
    <w:p w14:paraId="6CE1661F" w14:textId="77777777" w:rsidR="00C7777E" w:rsidRPr="00953054" w:rsidRDefault="00C7777E" w:rsidP="00953054">
      <w:pPr>
        <w:autoSpaceDE/>
        <w:autoSpaceDN/>
        <w:spacing w:line="276" w:lineRule="auto"/>
        <w:ind w:left="900" w:hanging="540"/>
        <w:jc w:val="both"/>
        <w:rPr>
          <w:b/>
          <w:sz w:val="22"/>
          <w:szCs w:val="22"/>
        </w:rPr>
      </w:pPr>
      <w:r w:rsidRPr="00953054">
        <w:rPr>
          <w:sz w:val="22"/>
          <w:szCs w:val="22"/>
        </w:rPr>
        <w:t xml:space="preserve">     </w:t>
      </w:r>
      <w:r w:rsidRPr="00953054">
        <w:rPr>
          <w:b/>
          <w:i/>
          <w:iCs/>
          <w:sz w:val="22"/>
          <w:szCs w:val="22"/>
        </w:rPr>
        <w:t>(List details of other commercial banks</w:t>
      </w:r>
      <w:r w:rsidRPr="00953054">
        <w:rPr>
          <w:b/>
          <w:sz w:val="22"/>
          <w:szCs w:val="22"/>
        </w:rPr>
        <w:t>)</w:t>
      </w:r>
    </w:p>
    <w:p w14:paraId="1E17962B" w14:textId="77777777" w:rsidR="00C7777E" w:rsidRPr="00953054" w:rsidRDefault="00C7777E" w:rsidP="00953054">
      <w:pPr>
        <w:autoSpaceDE/>
        <w:autoSpaceDN/>
        <w:spacing w:line="276" w:lineRule="auto"/>
        <w:ind w:left="900" w:hanging="540"/>
        <w:jc w:val="both"/>
        <w:rPr>
          <w:b/>
          <w:sz w:val="22"/>
          <w:szCs w:val="22"/>
        </w:rPr>
      </w:pPr>
    </w:p>
    <w:p w14:paraId="09E8C079" w14:textId="77777777" w:rsidR="00C7777E" w:rsidRPr="00953054" w:rsidRDefault="00C7777E" w:rsidP="00953054">
      <w:pPr>
        <w:numPr>
          <w:ilvl w:val="0"/>
          <w:numId w:val="5"/>
        </w:numPr>
        <w:spacing w:line="360" w:lineRule="auto"/>
        <w:ind w:left="360"/>
        <w:jc w:val="both"/>
        <w:rPr>
          <w:b/>
          <w:sz w:val="22"/>
          <w:szCs w:val="22"/>
        </w:rPr>
      </w:pPr>
      <w:r w:rsidRPr="00953054">
        <w:rPr>
          <w:b/>
          <w:sz w:val="22"/>
          <w:szCs w:val="22"/>
        </w:rPr>
        <w:t>Independent Auditor</w:t>
      </w:r>
    </w:p>
    <w:p w14:paraId="412C950F" w14:textId="77777777" w:rsidR="00C7777E" w:rsidRPr="00953054" w:rsidRDefault="00C7777E" w:rsidP="00953054">
      <w:pPr>
        <w:spacing w:line="276" w:lineRule="auto"/>
        <w:ind w:left="360"/>
        <w:jc w:val="both"/>
        <w:rPr>
          <w:sz w:val="22"/>
          <w:szCs w:val="22"/>
        </w:rPr>
      </w:pPr>
      <w:r w:rsidRPr="00953054">
        <w:rPr>
          <w:sz w:val="22"/>
          <w:szCs w:val="22"/>
        </w:rPr>
        <w:t>Auditor General</w:t>
      </w:r>
    </w:p>
    <w:p w14:paraId="665F35A4" w14:textId="77777777" w:rsidR="00C7777E" w:rsidRPr="00953054" w:rsidRDefault="00C7777E" w:rsidP="00953054">
      <w:pPr>
        <w:spacing w:line="276" w:lineRule="auto"/>
        <w:ind w:left="360"/>
        <w:jc w:val="both"/>
        <w:rPr>
          <w:sz w:val="22"/>
          <w:szCs w:val="22"/>
        </w:rPr>
      </w:pPr>
      <w:r w:rsidRPr="00953054">
        <w:rPr>
          <w:sz w:val="22"/>
          <w:szCs w:val="22"/>
        </w:rPr>
        <w:t>Office of The Auditor General</w:t>
      </w:r>
    </w:p>
    <w:p w14:paraId="6D99C292" w14:textId="77777777" w:rsidR="00C7777E" w:rsidRPr="00953054" w:rsidRDefault="00C7777E" w:rsidP="00953054">
      <w:pPr>
        <w:spacing w:line="276" w:lineRule="auto"/>
        <w:ind w:left="360"/>
        <w:jc w:val="both"/>
        <w:rPr>
          <w:bCs/>
          <w:color w:val="111111"/>
          <w:sz w:val="22"/>
          <w:szCs w:val="22"/>
          <w:shd w:val="clear" w:color="auto" w:fill="FFFFFF"/>
        </w:rPr>
      </w:pPr>
      <w:r w:rsidRPr="00953054">
        <w:rPr>
          <w:bCs/>
          <w:color w:val="111111"/>
          <w:sz w:val="22"/>
          <w:szCs w:val="22"/>
          <w:shd w:val="clear" w:color="auto" w:fill="FFFFFF"/>
        </w:rPr>
        <w:t xml:space="preserve">Anniversary Towers, University Way </w:t>
      </w:r>
    </w:p>
    <w:p w14:paraId="3ECA4DC1" w14:textId="77777777" w:rsidR="00C7777E" w:rsidRPr="00953054" w:rsidRDefault="00C7777E" w:rsidP="00953054">
      <w:pPr>
        <w:spacing w:line="276" w:lineRule="auto"/>
        <w:ind w:left="360"/>
        <w:jc w:val="both"/>
        <w:rPr>
          <w:bCs/>
          <w:color w:val="111111"/>
          <w:sz w:val="22"/>
          <w:szCs w:val="22"/>
          <w:shd w:val="clear" w:color="auto" w:fill="FFFFFF"/>
        </w:rPr>
      </w:pPr>
      <w:r w:rsidRPr="00953054">
        <w:rPr>
          <w:bCs/>
          <w:color w:val="111111"/>
          <w:sz w:val="22"/>
          <w:szCs w:val="22"/>
          <w:shd w:val="clear" w:color="auto" w:fill="FFFFFF"/>
        </w:rPr>
        <w:t>P.O. Box 30084</w:t>
      </w:r>
    </w:p>
    <w:p w14:paraId="7215C28C" w14:textId="77777777" w:rsidR="00C7777E" w:rsidRPr="00953054" w:rsidRDefault="00C7777E" w:rsidP="00953054">
      <w:pPr>
        <w:spacing w:line="276" w:lineRule="auto"/>
        <w:ind w:left="360"/>
        <w:jc w:val="both"/>
        <w:rPr>
          <w:bCs/>
          <w:color w:val="111111"/>
          <w:sz w:val="22"/>
          <w:szCs w:val="22"/>
          <w:shd w:val="clear" w:color="auto" w:fill="FFFFFF"/>
        </w:rPr>
      </w:pPr>
      <w:r w:rsidRPr="00953054">
        <w:rPr>
          <w:bCs/>
          <w:color w:val="111111"/>
          <w:sz w:val="22"/>
          <w:szCs w:val="22"/>
          <w:shd w:val="clear" w:color="auto" w:fill="FFFFFF"/>
        </w:rPr>
        <w:t>GPO 00100</w:t>
      </w:r>
    </w:p>
    <w:p w14:paraId="47D5621B" w14:textId="77777777" w:rsidR="00C7777E" w:rsidRPr="00953054" w:rsidRDefault="00C7777E" w:rsidP="00953054">
      <w:pPr>
        <w:spacing w:line="276" w:lineRule="auto"/>
        <w:ind w:left="360"/>
        <w:jc w:val="both"/>
        <w:rPr>
          <w:b/>
          <w:bCs/>
          <w:color w:val="111111"/>
          <w:sz w:val="22"/>
          <w:szCs w:val="22"/>
          <w:shd w:val="clear" w:color="auto" w:fill="FFFFFF"/>
        </w:rPr>
      </w:pPr>
      <w:r w:rsidRPr="00953054">
        <w:rPr>
          <w:b/>
          <w:bCs/>
          <w:color w:val="111111"/>
          <w:sz w:val="22"/>
          <w:szCs w:val="22"/>
          <w:shd w:val="clear" w:color="auto" w:fill="FFFFFF"/>
        </w:rPr>
        <w:t>NAIROBI, KENYA</w:t>
      </w:r>
    </w:p>
    <w:p w14:paraId="1FB5903B" w14:textId="27B15B83" w:rsidR="00C7777E" w:rsidRPr="00953054" w:rsidRDefault="0085424D" w:rsidP="0085424D">
      <w:pPr>
        <w:autoSpaceDE/>
        <w:autoSpaceDN/>
        <w:rPr>
          <w:b/>
          <w:sz w:val="22"/>
          <w:szCs w:val="22"/>
        </w:rPr>
      </w:pPr>
      <w:r>
        <w:rPr>
          <w:b/>
          <w:sz w:val="22"/>
          <w:szCs w:val="22"/>
        </w:rPr>
        <w:br w:type="page"/>
      </w:r>
    </w:p>
    <w:p w14:paraId="482A8E48" w14:textId="77777777" w:rsidR="00903DE6" w:rsidRPr="00953054" w:rsidRDefault="00903DE6" w:rsidP="00953054">
      <w:pPr>
        <w:spacing w:line="360" w:lineRule="auto"/>
        <w:jc w:val="both"/>
        <w:rPr>
          <w:b/>
          <w:sz w:val="22"/>
          <w:szCs w:val="22"/>
        </w:rPr>
      </w:pPr>
    </w:p>
    <w:p w14:paraId="7F33A018" w14:textId="77777777" w:rsidR="00C7777E" w:rsidRPr="00953054" w:rsidRDefault="00C7777E" w:rsidP="00953054">
      <w:pPr>
        <w:numPr>
          <w:ilvl w:val="0"/>
          <w:numId w:val="5"/>
        </w:numPr>
        <w:spacing w:line="360" w:lineRule="auto"/>
        <w:ind w:left="360"/>
        <w:jc w:val="both"/>
        <w:rPr>
          <w:b/>
          <w:sz w:val="22"/>
          <w:szCs w:val="22"/>
        </w:rPr>
      </w:pPr>
      <w:r w:rsidRPr="00953054">
        <w:rPr>
          <w:b/>
          <w:sz w:val="22"/>
          <w:szCs w:val="22"/>
        </w:rPr>
        <w:t>Principal Legal Adviser</w:t>
      </w:r>
    </w:p>
    <w:p w14:paraId="7A91C19C" w14:textId="77777777" w:rsidR="00C7777E" w:rsidRPr="00953054" w:rsidRDefault="00C7777E" w:rsidP="00953054">
      <w:pPr>
        <w:spacing w:line="276" w:lineRule="auto"/>
        <w:ind w:left="360"/>
        <w:jc w:val="both"/>
        <w:rPr>
          <w:sz w:val="22"/>
          <w:szCs w:val="22"/>
        </w:rPr>
      </w:pPr>
      <w:r w:rsidRPr="00953054">
        <w:rPr>
          <w:sz w:val="22"/>
          <w:szCs w:val="22"/>
        </w:rPr>
        <w:t>The Attorney General</w:t>
      </w:r>
    </w:p>
    <w:p w14:paraId="44BD787B" w14:textId="77777777" w:rsidR="00C7777E" w:rsidRPr="00953054" w:rsidRDefault="00C7777E" w:rsidP="00953054">
      <w:pPr>
        <w:spacing w:line="276" w:lineRule="auto"/>
        <w:ind w:left="360"/>
        <w:jc w:val="both"/>
        <w:rPr>
          <w:sz w:val="22"/>
          <w:szCs w:val="22"/>
        </w:rPr>
      </w:pPr>
      <w:r w:rsidRPr="00953054">
        <w:rPr>
          <w:sz w:val="22"/>
          <w:szCs w:val="22"/>
        </w:rPr>
        <w:t>State Law Office</w:t>
      </w:r>
    </w:p>
    <w:p w14:paraId="33C3D56F" w14:textId="77777777" w:rsidR="00C7777E" w:rsidRPr="00953054" w:rsidRDefault="00C7777E" w:rsidP="00953054">
      <w:pPr>
        <w:spacing w:line="276" w:lineRule="auto"/>
        <w:ind w:left="360"/>
        <w:jc w:val="both"/>
        <w:rPr>
          <w:sz w:val="22"/>
          <w:szCs w:val="22"/>
        </w:rPr>
      </w:pPr>
      <w:r w:rsidRPr="00953054">
        <w:rPr>
          <w:sz w:val="22"/>
          <w:szCs w:val="22"/>
        </w:rPr>
        <w:t>Harambee Avenue</w:t>
      </w:r>
    </w:p>
    <w:p w14:paraId="7ADFD97D" w14:textId="77777777" w:rsidR="00C7777E" w:rsidRPr="00953054" w:rsidRDefault="00C7777E" w:rsidP="00953054">
      <w:pPr>
        <w:spacing w:line="276" w:lineRule="auto"/>
        <w:ind w:left="360"/>
        <w:jc w:val="both"/>
        <w:rPr>
          <w:sz w:val="22"/>
          <w:szCs w:val="22"/>
        </w:rPr>
      </w:pPr>
      <w:r w:rsidRPr="00953054">
        <w:rPr>
          <w:sz w:val="22"/>
          <w:szCs w:val="22"/>
        </w:rPr>
        <w:t>P.O. Box 40112</w:t>
      </w:r>
    </w:p>
    <w:p w14:paraId="78A78C43" w14:textId="77777777" w:rsidR="00C7777E" w:rsidRPr="00953054" w:rsidRDefault="00C7777E" w:rsidP="00953054">
      <w:pPr>
        <w:spacing w:line="276" w:lineRule="auto"/>
        <w:ind w:left="360"/>
        <w:jc w:val="both"/>
        <w:rPr>
          <w:sz w:val="22"/>
          <w:szCs w:val="22"/>
        </w:rPr>
      </w:pPr>
      <w:r w:rsidRPr="00953054">
        <w:rPr>
          <w:sz w:val="22"/>
          <w:szCs w:val="22"/>
        </w:rPr>
        <w:t>City Square 00200</w:t>
      </w:r>
    </w:p>
    <w:p w14:paraId="4EBCF048" w14:textId="77777777" w:rsidR="00C7777E" w:rsidRPr="00953054" w:rsidRDefault="00C7777E" w:rsidP="00953054">
      <w:pPr>
        <w:spacing w:line="276" w:lineRule="auto"/>
        <w:ind w:left="360"/>
        <w:jc w:val="both"/>
        <w:rPr>
          <w:rStyle w:val="apple-converted-space"/>
          <w:sz w:val="22"/>
          <w:szCs w:val="22"/>
        </w:rPr>
      </w:pPr>
      <w:r w:rsidRPr="00953054">
        <w:rPr>
          <w:sz w:val="22"/>
          <w:szCs w:val="22"/>
        </w:rPr>
        <w:t>Nairobi</w:t>
      </w:r>
      <w:r w:rsidRPr="00953054">
        <w:rPr>
          <w:rStyle w:val="apple-converted-space"/>
          <w:sz w:val="22"/>
          <w:szCs w:val="22"/>
        </w:rPr>
        <w:t>, Kenya</w:t>
      </w:r>
    </w:p>
    <w:p w14:paraId="415AE36E" w14:textId="77777777" w:rsidR="00C7777E" w:rsidRPr="00953054" w:rsidRDefault="00C7777E" w:rsidP="00953054">
      <w:pPr>
        <w:spacing w:line="276" w:lineRule="auto"/>
        <w:jc w:val="both"/>
        <w:rPr>
          <w:rStyle w:val="apple-converted-space"/>
          <w:sz w:val="22"/>
          <w:szCs w:val="22"/>
        </w:rPr>
      </w:pPr>
    </w:p>
    <w:p w14:paraId="56D3D4AB" w14:textId="77777777" w:rsidR="00C7777E" w:rsidRPr="00953054" w:rsidRDefault="00C7777E" w:rsidP="00953054">
      <w:pPr>
        <w:numPr>
          <w:ilvl w:val="0"/>
          <w:numId w:val="5"/>
        </w:numPr>
        <w:tabs>
          <w:tab w:val="left" w:pos="360"/>
        </w:tabs>
        <w:spacing w:after="240"/>
        <w:ind w:left="360"/>
        <w:jc w:val="both"/>
        <w:rPr>
          <w:b/>
          <w:sz w:val="22"/>
          <w:szCs w:val="22"/>
        </w:rPr>
      </w:pPr>
      <w:r w:rsidRPr="00953054">
        <w:rPr>
          <w:b/>
          <w:sz w:val="22"/>
          <w:szCs w:val="22"/>
        </w:rPr>
        <w:t>County Attorney</w:t>
      </w:r>
    </w:p>
    <w:p w14:paraId="17927891" w14:textId="77777777" w:rsidR="00C7777E" w:rsidRPr="00953054" w:rsidRDefault="00C7777E" w:rsidP="00953054">
      <w:pPr>
        <w:spacing w:line="276" w:lineRule="auto"/>
        <w:jc w:val="both"/>
        <w:rPr>
          <w:sz w:val="22"/>
          <w:szCs w:val="22"/>
        </w:rPr>
      </w:pPr>
      <w:r w:rsidRPr="00953054">
        <w:rPr>
          <w:bCs/>
          <w:i/>
          <w:iCs/>
          <w:sz w:val="22"/>
          <w:szCs w:val="22"/>
        </w:rPr>
        <w:t>(List details of other County Attorneys if any.)</w:t>
      </w:r>
    </w:p>
    <w:p w14:paraId="3D8C3849" w14:textId="7EE4A403" w:rsidR="000B6C83" w:rsidRPr="00953054" w:rsidRDefault="00971BFA" w:rsidP="00953054">
      <w:pPr>
        <w:autoSpaceDE/>
        <w:autoSpaceDN/>
        <w:jc w:val="both"/>
        <w:rPr>
          <w:b/>
          <w:sz w:val="22"/>
          <w:szCs w:val="22"/>
        </w:rPr>
      </w:pPr>
      <w:r w:rsidRPr="00953054">
        <w:rPr>
          <w:rStyle w:val="apple-converted-space"/>
          <w:b/>
          <w:sz w:val="22"/>
          <w:szCs w:val="22"/>
        </w:rPr>
        <w:br w:type="page"/>
      </w:r>
    </w:p>
    <w:p w14:paraId="24C5B107" w14:textId="77777777" w:rsidR="00571BD5" w:rsidRPr="00953054" w:rsidRDefault="00571BD5" w:rsidP="00D5252C">
      <w:pPr>
        <w:pStyle w:val="Heading1"/>
        <w:numPr>
          <w:ilvl w:val="0"/>
          <w:numId w:val="20"/>
        </w:numPr>
        <w:spacing w:line="360" w:lineRule="auto"/>
        <w:ind w:left="450"/>
        <w:jc w:val="both"/>
        <w:rPr>
          <w:sz w:val="22"/>
          <w:szCs w:val="22"/>
        </w:rPr>
      </w:pPr>
      <w:bookmarkStart w:id="5" w:name="_Toc136517962"/>
      <w:bookmarkStart w:id="6" w:name="_Toc157509696"/>
      <w:r w:rsidRPr="00953054">
        <w:rPr>
          <w:sz w:val="22"/>
          <w:szCs w:val="22"/>
        </w:rPr>
        <w:lastRenderedPageBreak/>
        <w:t>Governance Statement</w:t>
      </w:r>
      <w:bookmarkEnd w:id="5"/>
      <w:bookmarkEnd w:id="6"/>
    </w:p>
    <w:p w14:paraId="21F734DF" w14:textId="77777777" w:rsidR="00182B6A" w:rsidRDefault="00182B6A" w:rsidP="00953054">
      <w:pPr>
        <w:jc w:val="both"/>
        <w:rPr>
          <w:b/>
          <w:bCs/>
          <w:sz w:val="22"/>
          <w:szCs w:val="22"/>
          <w:lang w:val="en-US"/>
        </w:rPr>
      </w:pPr>
    </w:p>
    <w:p w14:paraId="612B7AF3" w14:textId="4D32691C" w:rsidR="0052578A" w:rsidRPr="00953054" w:rsidRDefault="00102CD3" w:rsidP="00182B6A">
      <w:pPr>
        <w:ind w:firstLine="90"/>
        <w:jc w:val="both"/>
        <w:rPr>
          <w:b/>
          <w:bCs/>
          <w:sz w:val="22"/>
          <w:szCs w:val="22"/>
          <w:lang w:val="en-US"/>
        </w:rPr>
      </w:pPr>
      <w:r w:rsidRPr="00953054">
        <w:rPr>
          <w:b/>
          <w:bCs/>
          <w:sz w:val="22"/>
          <w:szCs w:val="22"/>
          <w:lang w:val="en-US"/>
        </w:rPr>
        <w:t>(</w:t>
      </w:r>
      <w:r w:rsidR="0052578A" w:rsidRPr="00953054">
        <w:rPr>
          <w:b/>
          <w:bCs/>
          <w:sz w:val="22"/>
          <w:szCs w:val="22"/>
          <w:lang w:val="en-US"/>
        </w:rPr>
        <w:t>County Executive</w:t>
      </w:r>
      <w:r w:rsidRPr="00953054">
        <w:rPr>
          <w:b/>
          <w:bCs/>
          <w:sz w:val="22"/>
          <w:szCs w:val="22"/>
          <w:lang w:val="en-US"/>
        </w:rPr>
        <w:t>)</w:t>
      </w:r>
    </w:p>
    <w:p w14:paraId="4F252DB0" w14:textId="77777777" w:rsidR="00571BD5" w:rsidRPr="00953054" w:rsidRDefault="00571BD5" w:rsidP="00953054">
      <w:pPr>
        <w:jc w:val="both"/>
        <w:rPr>
          <w:b/>
          <w:bCs/>
          <w:sz w:val="22"/>
          <w:szCs w:val="22"/>
          <w:lang w:val="en-US" w:eastAsia="x-none"/>
        </w:rPr>
      </w:pPr>
    </w:p>
    <w:p w14:paraId="6056921A" w14:textId="28921E2A" w:rsidR="00571BD5" w:rsidRPr="00953054" w:rsidRDefault="00571BD5" w:rsidP="00953054">
      <w:pPr>
        <w:spacing w:after="240"/>
        <w:jc w:val="both"/>
        <w:rPr>
          <w:sz w:val="22"/>
          <w:szCs w:val="22"/>
        </w:rPr>
      </w:pPr>
      <w:r w:rsidRPr="00953054">
        <w:rPr>
          <w:i/>
          <w:sz w:val="22"/>
          <w:szCs w:val="22"/>
        </w:rPr>
        <w:t xml:space="preserve">ABC </w:t>
      </w:r>
      <w:r w:rsidRPr="00953054">
        <w:rPr>
          <w:sz w:val="22"/>
          <w:szCs w:val="22"/>
        </w:rPr>
        <w:t xml:space="preserve">County is </w:t>
      </w:r>
      <w:r w:rsidR="00182B6A">
        <w:rPr>
          <w:sz w:val="22"/>
          <w:szCs w:val="22"/>
        </w:rPr>
        <w:t xml:space="preserve">established </w:t>
      </w:r>
      <w:r w:rsidRPr="00953054">
        <w:rPr>
          <w:sz w:val="22"/>
          <w:szCs w:val="22"/>
        </w:rPr>
        <w:t xml:space="preserve">as per the Constitution of Kenya, 2010. The County is headed by the Governor, who is responsible for the general policy and strategic direction of the County. </w:t>
      </w:r>
    </w:p>
    <w:p w14:paraId="742FCF20" w14:textId="36583D68" w:rsidR="00571BD5" w:rsidRPr="00953054" w:rsidRDefault="00571BD5" w:rsidP="00953054">
      <w:pPr>
        <w:spacing w:after="240"/>
        <w:jc w:val="both"/>
        <w:rPr>
          <w:sz w:val="22"/>
          <w:szCs w:val="22"/>
        </w:rPr>
      </w:pPr>
      <w:r w:rsidRPr="00953054">
        <w:rPr>
          <w:sz w:val="22"/>
          <w:szCs w:val="22"/>
        </w:rPr>
        <w:t>The County Executive is structured in terms of departments, headed by a County Executive Committee Member (CECMs). The CECMs support the Governor and the Deputy Governor in executing the mandate of the County Government as stipulated in the Constitution. The County Secretary heads county public service and is responsible for arranging the business of county executive committee.</w:t>
      </w:r>
    </w:p>
    <w:p w14:paraId="6929FD1A" w14:textId="77777777" w:rsidR="00571BD5" w:rsidRPr="00953054" w:rsidRDefault="00571BD5" w:rsidP="00953054">
      <w:pPr>
        <w:spacing w:after="240"/>
        <w:jc w:val="both"/>
        <w:rPr>
          <w:b/>
          <w:sz w:val="22"/>
          <w:szCs w:val="22"/>
        </w:rPr>
      </w:pPr>
      <w:r w:rsidRPr="00953054">
        <w:rPr>
          <w:b/>
          <w:sz w:val="22"/>
          <w:szCs w:val="22"/>
        </w:rPr>
        <w:t xml:space="preserve">The County Executive </w:t>
      </w:r>
    </w:p>
    <w:p w14:paraId="0ADFBFAA" w14:textId="77777777" w:rsidR="00571BD5" w:rsidRPr="00953054" w:rsidRDefault="00571BD5" w:rsidP="00D5252C">
      <w:pPr>
        <w:numPr>
          <w:ilvl w:val="0"/>
          <w:numId w:val="32"/>
        </w:numPr>
        <w:spacing w:before="240" w:after="240"/>
        <w:jc w:val="both"/>
        <w:rPr>
          <w:bCs/>
          <w:i/>
          <w:iCs/>
          <w:sz w:val="22"/>
          <w:szCs w:val="22"/>
        </w:rPr>
      </w:pPr>
      <w:r w:rsidRPr="00953054">
        <w:rPr>
          <w:bCs/>
          <w:sz w:val="22"/>
          <w:szCs w:val="22"/>
        </w:rPr>
        <w:t xml:space="preserve">Indicate the membership of the cabinet/County Executive Governance Structures </w:t>
      </w:r>
      <w:r w:rsidRPr="00953054">
        <w:rPr>
          <w:bCs/>
          <w:i/>
          <w:iCs/>
          <w:sz w:val="22"/>
          <w:szCs w:val="22"/>
        </w:rPr>
        <w:t xml:space="preserve">(entity </w:t>
      </w:r>
      <w:r w:rsidRPr="00953054">
        <w:rPr>
          <w:b/>
          <w:i/>
          <w:iCs/>
          <w:sz w:val="22"/>
          <w:szCs w:val="22"/>
        </w:rPr>
        <w:t>to</w:t>
      </w:r>
      <w:r w:rsidRPr="00953054">
        <w:rPr>
          <w:bCs/>
          <w:i/>
          <w:iCs/>
          <w:sz w:val="22"/>
          <w:szCs w:val="22"/>
        </w:rPr>
        <w:t xml:space="preserve"> tabulate and include photos of the Governor, Deputy Governor, the CECMs and County Secretary).</w:t>
      </w:r>
    </w:p>
    <w:p w14:paraId="44C8A1D7" w14:textId="77777777" w:rsidR="00571BD5" w:rsidRPr="00953054" w:rsidRDefault="00571BD5" w:rsidP="00D5252C">
      <w:pPr>
        <w:numPr>
          <w:ilvl w:val="0"/>
          <w:numId w:val="32"/>
        </w:numPr>
        <w:spacing w:before="240" w:after="240"/>
        <w:jc w:val="both"/>
        <w:rPr>
          <w:bCs/>
          <w:sz w:val="22"/>
          <w:szCs w:val="22"/>
        </w:rPr>
      </w:pPr>
      <w:r w:rsidRPr="00953054">
        <w:rPr>
          <w:bCs/>
          <w:sz w:val="22"/>
          <w:szCs w:val="22"/>
        </w:rPr>
        <w:t>Brief discussions of how the County deals with its stakeholders especially on matters that require public participation, whether there are policies on communication, stakeholder engagement and whistle blowing.</w:t>
      </w:r>
    </w:p>
    <w:p w14:paraId="5FF5A113" w14:textId="77777777" w:rsidR="00571BD5" w:rsidRPr="00953054" w:rsidRDefault="00571BD5" w:rsidP="00D5252C">
      <w:pPr>
        <w:numPr>
          <w:ilvl w:val="0"/>
          <w:numId w:val="32"/>
        </w:numPr>
        <w:spacing w:before="240" w:after="240"/>
        <w:jc w:val="both"/>
        <w:rPr>
          <w:bCs/>
          <w:sz w:val="22"/>
          <w:szCs w:val="22"/>
        </w:rPr>
      </w:pPr>
      <w:r w:rsidRPr="00953054">
        <w:rPr>
          <w:bCs/>
          <w:sz w:val="22"/>
          <w:szCs w:val="22"/>
        </w:rPr>
        <w:t>Safeguards against unethical conduct and corruption.</w:t>
      </w:r>
    </w:p>
    <w:p w14:paraId="6D314C49" w14:textId="77777777" w:rsidR="00571BD5" w:rsidRPr="00953054" w:rsidRDefault="00571BD5" w:rsidP="00D5252C">
      <w:pPr>
        <w:numPr>
          <w:ilvl w:val="0"/>
          <w:numId w:val="32"/>
        </w:numPr>
        <w:spacing w:before="240" w:after="240"/>
        <w:jc w:val="both"/>
        <w:rPr>
          <w:bCs/>
          <w:sz w:val="22"/>
          <w:szCs w:val="22"/>
        </w:rPr>
      </w:pPr>
      <w:r w:rsidRPr="00953054">
        <w:rPr>
          <w:bCs/>
          <w:sz w:val="22"/>
          <w:szCs w:val="22"/>
        </w:rPr>
        <w:t>Indicate your engagement with the County Assembly through its committees and the Senate including number of bills sponsored by the executive and any other matters presented for deliberations.</w:t>
      </w:r>
    </w:p>
    <w:p w14:paraId="17488C6D" w14:textId="77777777" w:rsidR="00571BD5" w:rsidRPr="00953054" w:rsidRDefault="00571BD5" w:rsidP="00D5252C">
      <w:pPr>
        <w:numPr>
          <w:ilvl w:val="0"/>
          <w:numId w:val="32"/>
        </w:numPr>
        <w:spacing w:after="240"/>
        <w:jc w:val="both"/>
        <w:rPr>
          <w:bCs/>
          <w:sz w:val="22"/>
          <w:szCs w:val="22"/>
        </w:rPr>
      </w:pPr>
      <w:r w:rsidRPr="00953054">
        <w:rPr>
          <w:bCs/>
          <w:sz w:val="22"/>
          <w:szCs w:val="22"/>
        </w:rPr>
        <w:t>Risk management</w:t>
      </w:r>
    </w:p>
    <w:p w14:paraId="553FE778" w14:textId="77777777" w:rsidR="00571BD5" w:rsidRPr="00953054" w:rsidRDefault="00571BD5" w:rsidP="00953054">
      <w:pPr>
        <w:pStyle w:val="ListParagraph"/>
        <w:numPr>
          <w:ilvl w:val="1"/>
          <w:numId w:val="2"/>
        </w:numPr>
        <w:spacing w:before="240" w:after="240"/>
        <w:jc w:val="both"/>
        <w:rPr>
          <w:bCs/>
          <w:sz w:val="22"/>
          <w:szCs w:val="22"/>
        </w:rPr>
      </w:pPr>
      <w:r w:rsidRPr="00953054">
        <w:rPr>
          <w:bCs/>
          <w:sz w:val="22"/>
          <w:szCs w:val="22"/>
        </w:rPr>
        <w:t>Are there effective arrangements for risk management and internal control?</w:t>
      </w:r>
    </w:p>
    <w:p w14:paraId="0F9FD770" w14:textId="77777777" w:rsidR="00571BD5" w:rsidRPr="00953054" w:rsidRDefault="00571BD5" w:rsidP="00953054">
      <w:pPr>
        <w:pStyle w:val="ListParagraph"/>
        <w:numPr>
          <w:ilvl w:val="1"/>
          <w:numId w:val="2"/>
        </w:numPr>
        <w:spacing w:before="240" w:after="240"/>
        <w:jc w:val="both"/>
        <w:rPr>
          <w:bCs/>
          <w:sz w:val="22"/>
          <w:szCs w:val="22"/>
        </w:rPr>
      </w:pPr>
      <w:r w:rsidRPr="00953054">
        <w:rPr>
          <w:bCs/>
          <w:sz w:val="22"/>
          <w:szCs w:val="22"/>
        </w:rPr>
        <w:t>Are there formal processes to identify and assess risks?</w:t>
      </w:r>
    </w:p>
    <w:p w14:paraId="0218AC4C" w14:textId="77777777" w:rsidR="00571BD5" w:rsidRPr="00953054" w:rsidRDefault="00571BD5" w:rsidP="00953054">
      <w:pPr>
        <w:pStyle w:val="ListParagraph"/>
        <w:numPr>
          <w:ilvl w:val="1"/>
          <w:numId w:val="2"/>
        </w:numPr>
        <w:spacing w:before="240" w:after="240"/>
        <w:jc w:val="both"/>
        <w:rPr>
          <w:bCs/>
          <w:sz w:val="22"/>
          <w:szCs w:val="22"/>
        </w:rPr>
      </w:pPr>
      <w:r w:rsidRPr="00953054">
        <w:rPr>
          <w:bCs/>
          <w:sz w:val="22"/>
          <w:szCs w:val="22"/>
        </w:rPr>
        <w:t>Are there formal processed to analyse risks as a basis for how they should be managed?</w:t>
      </w:r>
    </w:p>
    <w:p w14:paraId="07969377" w14:textId="77777777" w:rsidR="00571BD5" w:rsidRPr="00953054" w:rsidRDefault="00571BD5" w:rsidP="00953054">
      <w:pPr>
        <w:pStyle w:val="ListParagraph"/>
        <w:numPr>
          <w:ilvl w:val="1"/>
          <w:numId w:val="2"/>
        </w:numPr>
        <w:spacing w:before="240" w:after="240"/>
        <w:jc w:val="both"/>
        <w:rPr>
          <w:bCs/>
          <w:sz w:val="22"/>
          <w:szCs w:val="22"/>
        </w:rPr>
      </w:pPr>
      <w:r w:rsidRPr="00953054">
        <w:rPr>
          <w:bCs/>
          <w:sz w:val="22"/>
          <w:szCs w:val="22"/>
        </w:rPr>
        <w:t>Are there formal processes to assess changes in the internal and external environments which could give rise to risks?</w:t>
      </w:r>
    </w:p>
    <w:p w14:paraId="36A3E405" w14:textId="77777777" w:rsidR="00571BD5" w:rsidRPr="00953054" w:rsidRDefault="00571BD5" w:rsidP="00953054">
      <w:pPr>
        <w:pStyle w:val="ListParagraph"/>
        <w:numPr>
          <w:ilvl w:val="1"/>
          <w:numId w:val="2"/>
        </w:numPr>
        <w:spacing w:before="240" w:after="240"/>
        <w:jc w:val="both"/>
        <w:rPr>
          <w:bCs/>
          <w:sz w:val="22"/>
          <w:szCs w:val="22"/>
        </w:rPr>
      </w:pPr>
      <w:r w:rsidRPr="00953054">
        <w:rPr>
          <w:bCs/>
          <w:sz w:val="22"/>
          <w:szCs w:val="22"/>
        </w:rPr>
        <w:t>Are risks identified and analysed in the period and how they were managed?</w:t>
      </w:r>
    </w:p>
    <w:p w14:paraId="486F6F98" w14:textId="77777777" w:rsidR="00571BD5" w:rsidRPr="00953054" w:rsidRDefault="00571BD5" w:rsidP="00D5252C">
      <w:pPr>
        <w:numPr>
          <w:ilvl w:val="0"/>
          <w:numId w:val="32"/>
        </w:numPr>
        <w:spacing w:after="240"/>
        <w:jc w:val="both"/>
        <w:rPr>
          <w:bCs/>
          <w:sz w:val="22"/>
          <w:szCs w:val="22"/>
        </w:rPr>
      </w:pPr>
      <w:r w:rsidRPr="00953054">
        <w:rPr>
          <w:bCs/>
          <w:sz w:val="22"/>
          <w:szCs w:val="22"/>
        </w:rPr>
        <w:t>Brief descriptions of appointment operation and membership of the audit committee and its charter.</w:t>
      </w:r>
    </w:p>
    <w:p w14:paraId="7618F853" w14:textId="77777777" w:rsidR="00571BD5" w:rsidRPr="00953054" w:rsidRDefault="00571BD5" w:rsidP="00D5252C">
      <w:pPr>
        <w:numPr>
          <w:ilvl w:val="0"/>
          <w:numId w:val="32"/>
        </w:numPr>
        <w:jc w:val="both"/>
        <w:rPr>
          <w:bCs/>
          <w:sz w:val="22"/>
          <w:szCs w:val="22"/>
        </w:rPr>
      </w:pPr>
      <w:r w:rsidRPr="00953054">
        <w:rPr>
          <w:bCs/>
          <w:sz w:val="22"/>
          <w:szCs w:val="22"/>
        </w:rPr>
        <w:t>Compliance</w:t>
      </w:r>
    </w:p>
    <w:p w14:paraId="36FB8DC0" w14:textId="77777777" w:rsidR="00571BD5" w:rsidRPr="00953054" w:rsidRDefault="00571BD5" w:rsidP="00953054">
      <w:pPr>
        <w:ind w:left="720"/>
        <w:jc w:val="both"/>
        <w:rPr>
          <w:bCs/>
          <w:sz w:val="22"/>
          <w:szCs w:val="22"/>
        </w:rPr>
      </w:pPr>
      <w:r w:rsidRPr="00953054">
        <w:rPr>
          <w:bCs/>
          <w:sz w:val="22"/>
          <w:szCs w:val="22"/>
        </w:rPr>
        <w:t>The entity should identify the laws and regulations that governs it and disclose its compliance to these laws. There should also be a disclosure whether reports emanating from such compliance are prepared and discussed at the relevant levels or other government offices.</w:t>
      </w:r>
    </w:p>
    <w:p w14:paraId="6B79D37E" w14:textId="77777777" w:rsidR="00571BD5" w:rsidRPr="00953054" w:rsidRDefault="00571BD5" w:rsidP="00D5252C">
      <w:pPr>
        <w:numPr>
          <w:ilvl w:val="0"/>
          <w:numId w:val="32"/>
        </w:numPr>
        <w:spacing w:after="240"/>
        <w:jc w:val="both"/>
        <w:rPr>
          <w:bCs/>
          <w:sz w:val="22"/>
          <w:szCs w:val="22"/>
        </w:rPr>
      </w:pPr>
      <w:r w:rsidRPr="00953054">
        <w:rPr>
          <w:bCs/>
          <w:sz w:val="22"/>
          <w:szCs w:val="22"/>
        </w:rPr>
        <w:t xml:space="preserve">Any other Governance issue include committees that the county may need to disclose. </w:t>
      </w:r>
    </w:p>
    <w:p w14:paraId="42863ACB" w14:textId="52105694" w:rsidR="00367FC0" w:rsidRPr="00953054" w:rsidRDefault="003B6181" w:rsidP="003B6181">
      <w:pPr>
        <w:autoSpaceDE/>
        <w:autoSpaceDN/>
        <w:rPr>
          <w:sz w:val="22"/>
          <w:szCs w:val="22"/>
        </w:rPr>
      </w:pPr>
      <w:r>
        <w:rPr>
          <w:sz w:val="22"/>
          <w:szCs w:val="22"/>
        </w:rPr>
        <w:br w:type="page"/>
      </w:r>
    </w:p>
    <w:p w14:paraId="451D14BC" w14:textId="7D969F53" w:rsidR="004051CA" w:rsidRPr="00953054" w:rsidRDefault="00102CD3" w:rsidP="00953054">
      <w:pPr>
        <w:spacing w:after="240"/>
        <w:jc w:val="both"/>
        <w:rPr>
          <w:b/>
          <w:sz w:val="22"/>
          <w:szCs w:val="22"/>
        </w:rPr>
      </w:pPr>
      <w:r w:rsidRPr="00953054">
        <w:rPr>
          <w:b/>
          <w:sz w:val="22"/>
          <w:szCs w:val="22"/>
        </w:rPr>
        <w:lastRenderedPageBreak/>
        <w:t>(</w:t>
      </w:r>
      <w:r w:rsidR="004051CA" w:rsidRPr="00953054">
        <w:rPr>
          <w:b/>
          <w:sz w:val="22"/>
          <w:szCs w:val="22"/>
        </w:rPr>
        <w:t>The County Assembly</w:t>
      </w:r>
      <w:r w:rsidRPr="00953054">
        <w:rPr>
          <w:b/>
          <w:sz w:val="22"/>
          <w:szCs w:val="22"/>
        </w:rPr>
        <w:t>)</w:t>
      </w:r>
    </w:p>
    <w:p w14:paraId="2AFCAC07" w14:textId="2EE92999" w:rsidR="00377687" w:rsidRPr="00953054" w:rsidRDefault="00377687" w:rsidP="00D073F7">
      <w:pPr>
        <w:pStyle w:val="ListParagraph"/>
        <w:numPr>
          <w:ilvl w:val="0"/>
          <w:numId w:val="41"/>
        </w:numPr>
        <w:spacing w:after="240"/>
        <w:ind w:hanging="720"/>
        <w:jc w:val="both"/>
        <w:rPr>
          <w:b/>
          <w:sz w:val="22"/>
          <w:szCs w:val="22"/>
        </w:rPr>
      </w:pPr>
      <w:r w:rsidRPr="00953054">
        <w:rPr>
          <w:b/>
          <w:sz w:val="22"/>
          <w:szCs w:val="22"/>
        </w:rPr>
        <w:t>Background and roles</w:t>
      </w:r>
    </w:p>
    <w:p w14:paraId="39A6792B" w14:textId="64E9615D" w:rsidR="004051CA" w:rsidRDefault="004051CA" w:rsidP="00953054">
      <w:pPr>
        <w:jc w:val="both"/>
        <w:rPr>
          <w:sz w:val="22"/>
          <w:szCs w:val="22"/>
        </w:rPr>
      </w:pPr>
      <w:r w:rsidRPr="00953054">
        <w:rPr>
          <w:sz w:val="22"/>
          <w:szCs w:val="22"/>
        </w:rPr>
        <w:t xml:space="preserve">The County Assembly is constituted by the MCAs of xxx county government. It is headed by the Speaker who is elected by the MCAs. </w:t>
      </w:r>
      <w:r w:rsidRPr="00953054">
        <w:rPr>
          <w:rStyle w:val="normaltextrun"/>
          <w:color w:val="000000"/>
          <w:sz w:val="22"/>
          <w:szCs w:val="22"/>
          <w:shd w:val="clear" w:color="auto" w:fill="FFFFFF"/>
        </w:rPr>
        <w:t xml:space="preserve">The speaker is also the chairperson of the county assembly service board while the county assembly clerk is the </w:t>
      </w:r>
      <w:r w:rsidR="00F96320" w:rsidRPr="00953054">
        <w:rPr>
          <w:rStyle w:val="normaltextrun"/>
          <w:color w:val="000000"/>
          <w:sz w:val="22"/>
          <w:szCs w:val="22"/>
          <w:shd w:val="clear" w:color="auto" w:fill="FFFFFF"/>
        </w:rPr>
        <w:t>secretary.</w:t>
      </w:r>
      <w:r w:rsidR="00F96320" w:rsidRPr="00953054">
        <w:rPr>
          <w:sz w:val="22"/>
          <w:szCs w:val="22"/>
        </w:rPr>
        <w:t xml:space="preserve"> Section</w:t>
      </w:r>
      <w:r w:rsidRPr="00953054">
        <w:rPr>
          <w:sz w:val="22"/>
          <w:szCs w:val="22"/>
        </w:rPr>
        <w:t xml:space="preserve"> 10 (4) of the county governments 2012 provides that a county assembly shall observe the following order of precedence.</w:t>
      </w:r>
    </w:p>
    <w:p w14:paraId="4F474607" w14:textId="77777777" w:rsidR="00F96320" w:rsidRPr="00953054" w:rsidRDefault="00F96320" w:rsidP="00953054">
      <w:pPr>
        <w:jc w:val="both"/>
        <w:rPr>
          <w:sz w:val="22"/>
          <w:szCs w:val="22"/>
        </w:rPr>
      </w:pPr>
    </w:p>
    <w:p w14:paraId="42834209" w14:textId="77777777" w:rsidR="004051CA" w:rsidRPr="00953054" w:rsidRDefault="004051CA" w:rsidP="00D073F7">
      <w:pPr>
        <w:pStyle w:val="ListParagraph"/>
        <w:numPr>
          <w:ilvl w:val="0"/>
          <w:numId w:val="33"/>
        </w:numPr>
        <w:jc w:val="both"/>
        <w:rPr>
          <w:sz w:val="22"/>
          <w:szCs w:val="22"/>
        </w:rPr>
      </w:pPr>
      <w:r w:rsidRPr="00953054">
        <w:rPr>
          <w:sz w:val="22"/>
          <w:szCs w:val="22"/>
        </w:rPr>
        <w:t>The speaker of the county assembly.</w:t>
      </w:r>
    </w:p>
    <w:p w14:paraId="40891DD3" w14:textId="77777777" w:rsidR="004051CA" w:rsidRPr="00953054" w:rsidRDefault="004051CA" w:rsidP="00D073F7">
      <w:pPr>
        <w:pStyle w:val="ListParagraph"/>
        <w:numPr>
          <w:ilvl w:val="0"/>
          <w:numId w:val="33"/>
        </w:numPr>
        <w:jc w:val="both"/>
        <w:rPr>
          <w:sz w:val="22"/>
          <w:szCs w:val="22"/>
        </w:rPr>
      </w:pPr>
      <w:r w:rsidRPr="00953054">
        <w:rPr>
          <w:sz w:val="22"/>
          <w:szCs w:val="22"/>
        </w:rPr>
        <w:t>The leader of the majority party; and</w:t>
      </w:r>
    </w:p>
    <w:p w14:paraId="6749F739" w14:textId="77777777" w:rsidR="004051CA" w:rsidRDefault="004051CA" w:rsidP="00D073F7">
      <w:pPr>
        <w:pStyle w:val="ListParagraph"/>
        <w:numPr>
          <w:ilvl w:val="0"/>
          <w:numId w:val="33"/>
        </w:numPr>
        <w:jc w:val="both"/>
        <w:rPr>
          <w:sz w:val="22"/>
          <w:szCs w:val="22"/>
        </w:rPr>
      </w:pPr>
      <w:r w:rsidRPr="00953054">
        <w:rPr>
          <w:sz w:val="22"/>
          <w:szCs w:val="22"/>
        </w:rPr>
        <w:t>The leader of the minority party.</w:t>
      </w:r>
    </w:p>
    <w:p w14:paraId="5A21B9A6" w14:textId="77777777" w:rsidR="00F96320" w:rsidRPr="00953054" w:rsidRDefault="00F96320" w:rsidP="00F96320">
      <w:pPr>
        <w:pStyle w:val="ListParagraph"/>
        <w:jc w:val="both"/>
        <w:rPr>
          <w:sz w:val="22"/>
          <w:szCs w:val="22"/>
        </w:rPr>
      </w:pPr>
    </w:p>
    <w:p w14:paraId="1B9E422A" w14:textId="2388EA77" w:rsidR="004051CA" w:rsidRDefault="004051CA" w:rsidP="00953054">
      <w:pPr>
        <w:jc w:val="both"/>
        <w:rPr>
          <w:sz w:val="22"/>
          <w:szCs w:val="22"/>
        </w:rPr>
      </w:pPr>
      <w:r w:rsidRPr="00953054">
        <w:rPr>
          <w:sz w:val="22"/>
          <w:szCs w:val="22"/>
        </w:rPr>
        <w:t xml:space="preserve">The Roles of the county assembly are outlined in Section 8 of the County Governments Act </w:t>
      </w:r>
      <w:r w:rsidR="00FB0CB4" w:rsidRPr="00953054">
        <w:rPr>
          <w:sz w:val="22"/>
          <w:szCs w:val="22"/>
        </w:rPr>
        <w:t>2012,</w:t>
      </w:r>
      <w:r w:rsidRPr="00953054">
        <w:rPr>
          <w:sz w:val="22"/>
          <w:szCs w:val="22"/>
        </w:rPr>
        <w:t xml:space="preserve"> and they include:</w:t>
      </w:r>
    </w:p>
    <w:p w14:paraId="213E5E59" w14:textId="77777777" w:rsidR="00F96320" w:rsidRPr="00953054" w:rsidRDefault="00F96320" w:rsidP="00953054">
      <w:pPr>
        <w:jc w:val="both"/>
        <w:rPr>
          <w:sz w:val="22"/>
          <w:szCs w:val="22"/>
        </w:rPr>
      </w:pPr>
    </w:p>
    <w:p w14:paraId="215D13C9" w14:textId="77777777" w:rsidR="004051CA" w:rsidRPr="00953054" w:rsidRDefault="004051CA" w:rsidP="00D073F7">
      <w:pPr>
        <w:pStyle w:val="ListParagraph"/>
        <w:numPr>
          <w:ilvl w:val="0"/>
          <w:numId w:val="49"/>
        </w:numPr>
        <w:jc w:val="both"/>
        <w:rPr>
          <w:sz w:val="22"/>
          <w:szCs w:val="22"/>
        </w:rPr>
      </w:pPr>
      <w:r w:rsidRPr="00953054">
        <w:rPr>
          <w:sz w:val="22"/>
          <w:szCs w:val="22"/>
        </w:rPr>
        <w:t>Vet and approve nominees for appointment to county public office as may be provided for in this Act or any other law.</w:t>
      </w:r>
    </w:p>
    <w:p w14:paraId="0ACCC749" w14:textId="77777777" w:rsidR="004051CA" w:rsidRPr="00953054" w:rsidRDefault="004051CA" w:rsidP="00D073F7">
      <w:pPr>
        <w:pStyle w:val="ListParagraph"/>
        <w:numPr>
          <w:ilvl w:val="0"/>
          <w:numId w:val="49"/>
        </w:numPr>
        <w:jc w:val="both"/>
        <w:rPr>
          <w:sz w:val="22"/>
          <w:szCs w:val="22"/>
        </w:rPr>
      </w:pPr>
      <w:r w:rsidRPr="00953054">
        <w:rPr>
          <w:sz w:val="22"/>
          <w:szCs w:val="22"/>
        </w:rPr>
        <w:t>Perform the roles set out under Article 185 of the Constitution.</w:t>
      </w:r>
    </w:p>
    <w:p w14:paraId="6D05F703" w14:textId="77777777" w:rsidR="004051CA" w:rsidRPr="00953054" w:rsidRDefault="004051CA" w:rsidP="00D073F7">
      <w:pPr>
        <w:pStyle w:val="ListParagraph"/>
        <w:numPr>
          <w:ilvl w:val="0"/>
          <w:numId w:val="49"/>
        </w:numPr>
        <w:jc w:val="both"/>
        <w:rPr>
          <w:sz w:val="22"/>
          <w:szCs w:val="22"/>
        </w:rPr>
      </w:pPr>
      <w:r w:rsidRPr="00953054">
        <w:rPr>
          <w:sz w:val="22"/>
          <w:szCs w:val="22"/>
        </w:rPr>
        <w:t>Approve the budget and expenditure of the county government in accordance with Article 207 of the Constitution, and the legislation contemplated in Article 220(2) of the Constitution, guided by Articles 201 and 203 of the Constitution.</w:t>
      </w:r>
    </w:p>
    <w:p w14:paraId="18E21079" w14:textId="77777777" w:rsidR="004051CA" w:rsidRPr="00953054" w:rsidRDefault="004051CA" w:rsidP="00D073F7">
      <w:pPr>
        <w:pStyle w:val="ListParagraph"/>
        <w:numPr>
          <w:ilvl w:val="0"/>
          <w:numId w:val="49"/>
        </w:numPr>
        <w:jc w:val="both"/>
        <w:rPr>
          <w:sz w:val="22"/>
          <w:szCs w:val="22"/>
        </w:rPr>
      </w:pPr>
      <w:r w:rsidRPr="00953054">
        <w:rPr>
          <w:sz w:val="22"/>
          <w:szCs w:val="22"/>
        </w:rPr>
        <w:t>Approve the borrowing by the county government in accordance with Article 212 of the Constitution.</w:t>
      </w:r>
    </w:p>
    <w:p w14:paraId="339EB877" w14:textId="77777777" w:rsidR="004051CA" w:rsidRPr="00953054" w:rsidRDefault="004051CA" w:rsidP="00D073F7">
      <w:pPr>
        <w:pStyle w:val="ListParagraph"/>
        <w:numPr>
          <w:ilvl w:val="0"/>
          <w:numId w:val="49"/>
        </w:numPr>
        <w:jc w:val="both"/>
        <w:rPr>
          <w:sz w:val="22"/>
          <w:szCs w:val="22"/>
        </w:rPr>
      </w:pPr>
      <w:r w:rsidRPr="00953054">
        <w:rPr>
          <w:sz w:val="22"/>
          <w:szCs w:val="22"/>
        </w:rPr>
        <w:t>Approve county development planning; and</w:t>
      </w:r>
    </w:p>
    <w:p w14:paraId="6B178425" w14:textId="77777777" w:rsidR="004051CA" w:rsidRDefault="004051CA" w:rsidP="00D073F7">
      <w:pPr>
        <w:pStyle w:val="ListParagraph"/>
        <w:numPr>
          <w:ilvl w:val="0"/>
          <w:numId w:val="49"/>
        </w:numPr>
        <w:jc w:val="both"/>
        <w:rPr>
          <w:sz w:val="22"/>
          <w:szCs w:val="22"/>
        </w:rPr>
      </w:pPr>
      <w:r w:rsidRPr="00953054">
        <w:rPr>
          <w:sz w:val="22"/>
          <w:szCs w:val="22"/>
        </w:rPr>
        <w:t>Perform any other role as may be set out under the Constitution or legislation.</w:t>
      </w:r>
    </w:p>
    <w:p w14:paraId="5510ABE7" w14:textId="77777777" w:rsidR="00FB0CB4" w:rsidRPr="00953054" w:rsidRDefault="00FB0CB4" w:rsidP="00FB0CB4">
      <w:pPr>
        <w:pStyle w:val="ListParagraph"/>
        <w:jc w:val="both"/>
        <w:rPr>
          <w:sz w:val="22"/>
          <w:szCs w:val="22"/>
        </w:rPr>
      </w:pPr>
    </w:p>
    <w:p w14:paraId="17811AED" w14:textId="5429DE07" w:rsidR="005D608E" w:rsidRPr="00953054" w:rsidRDefault="00377687" w:rsidP="00D073F7">
      <w:pPr>
        <w:pStyle w:val="ListParagraph"/>
        <w:numPr>
          <w:ilvl w:val="0"/>
          <w:numId w:val="41"/>
        </w:numPr>
        <w:spacing w:after="240"/>
        <w:ind w:hanging="720"/>
        <w:jc w:val="both"/>
        <w:rPr>
          <w:b/>
          <w:bCs/>
          <w:sz w:val="22"/>
          <w:szCs w:val="22"/>
        </w:rPr>
      </w:pPr>
      <w:r w:rsidRPr="00953054">
        <w:rPr>
          <w:b/>
          <w:bCs/>
          <w:sz w:val="22"/>
          <w:szCs w:val="22"/>
        </w:rPr>
        <w:t>Profiles</w:t>
      </w:r>
    </w:p>
    <w:p w14:paraId="6CD78921" w14:textId="1850EB2C" w:rsidR="00377687" w:rsidRPr="009E5D85" w:rsidRDefault="00377687" w:rsidP="00953054">
      <w:pPr>
        <w:spacing w:line="276" w:lineRule="auto"/>
        <w:jc w:val="both"/>
        <w:rPr>
          <w:b/>
          <w:bCs/>
          <w:i/>
          <w:iCs/>
          <w:sz w:val="22"/>
          <w:szCs w:val="22"/>
        </w:rPr>
      </w:pPr>
      <w:r w:rsidRPr="00953054">
        <w:rPr>
          <w:sz w:val="22"/>
          <w:szCs w:val="22"/>
        </w:rPr>
        <w:t xml:space="preserve">Insert the </w:t>
      </w:r>
      <w:r w:rsidR="001B4747" w:rsidRPr="00953054">
        <w:rPr>
          <w:sz w:val="22"/>
          <w:szCs w:val="22"/>
        </w:rPr>
        <w:t>profiles for the Speaker, Majority leader, minority leader and the Clerk (</w:t>
      </w:r>
      <w:r w:rsidR="001B4747" w:rsidRPr="009E5D85">
        <w:rPr>
          <w:b/>
          <w:bCs/>
          <w:i/>
          <w:iCs/>
          <w:sz w:val="22"/>
          <w:szCs w:val="22"/>
        </w:rPr>
        <w:t xml:space="preserve">insert their photos and </w:t>
      </w:r>
      <w:r w:rsidR="00187868" w:rsidRPr="009E5D85">
        <w:rPr>
          <w:b/>
          <w:bCs/>
          <w:i/>
          <w:iCs/>
          <w:sz w:val="22"/>
          <w:szCs w:val="22"/>
        </w:rPr>
        <w:t>qualifications in a tabular format)</w:t>
      </w:r>
    </w:p>
    <w:p w14:paraId="79BA31FB" w14:textId="77777777" w:rsidR="00187868" w:rsidRPr="00953054" w:rsidRDefault="00187868" w:rsidP="00953054">
      <w:pPr>
        <w:spacing w:line="276" w:lineRule="auto"/>
        <w:jc w:val="both"/>
        <w:rPr>
          <w:sz w:val="22"/>
          <w:szCs w:val="22"/>
        </w:rPr>
      </w:pPr>
    </w:p>
    <w:p w14:paraId="1DB9C259" w14:textId="77777777" w:rsidR="004051CA" w:rsidRPr="00FE0B26" w:rsidRDefault="004051CA" w:rsidP="00D073F7">
      <w:pPr>
        <w:pStyle w:val="ListParagraph"/>
        <w:numPr>
          <w:ilvl w:val="0"/>
          <w:numId w:val="41"/>
        </w:numPr>
        <w:spacing w:after="240"/>
        <w:ind w:hanging="720"/>
        <w:jc w:val="both"/>
        <w:rPr>
          <w:b/>
          <w:bCs/>
          <w:sz w:val="22"/>
          <w:szCs w:val="22"/>
        </w:rPr>
      </w:pPr>
      <w:r w:rsidRPr="00FE0B26">
        <w:rPr>
          <w:b/>
          <w:bCs/>
          <w:sz w:val="22"/>
          <w:szCs w:val="22"/>
        </w:rPr>
        <w:t>Select Committees</w:t>
      </w:r>
    </w:p>
    <w:p w14:paraId="7A6196EA" w14:textId="42E21BA3" w:rsidR="004051CA" w:rsidRDefault="004051CA" w:rsidP="00953054">
      <w:pPr>
        <w:pStyle w:val="NormalWeb"/>
        <w:spacing w:after="0" w:afterAutospacing="0"/>
        <w:jc w:val="both"/>
        <w:rPr>
          <w:rStyle w:val="hgkelc"/>
          <w:sz w:val="22"/>
          <w:szCs w:val="22"/>
          <w:lang w:val="en"/>
        </w:rPr>
      </w:pPr>
      <w:r w:rsidRPr="00953054">
        <w:rPr>
          <w:rStyle w:val="hgkelc"/>
          <w:sz w:val="22"/>
          <w:szCs w:val="22"/>
          <w:lang w:val="en"/>
        </w:rPr>
        <w:t xml:space="preserve">Select committees are generally responsible for overseeing the work of </w:t>
      </w:r>
      <w:r w:rsidR="00BA225A">
        <w:rPr>
          <w:rStyle w:val="hgkelc"/>
          <w:sz w:val="22"/>
          <w:szCs w:val="22"/>
          <w:lang w:val="en"/>
        </w:rPr>
        <w:t>county</w:t>
      </w:r>
      <w:r w:rsidRPr="00953054">
        <w:rPr>
          <w:rStyle w:val="hgkelc"/>
          <w:sz w:val="22"/>
          <w:szCs w:val="22"/>
          <w:lang w:val="en"/>
        </w:rPr>
        <w:t xml:space="preserve"> departments and agencies.</w:t>
      </w:r>
    </w:p>
    <w:p w14:paraId="66447965" w14:textId="77777777" w:rsidR="00FE0B26" w:rsidRPr="00953054" w:rsidRDefault="00FE0B26" w:rsidP="00953054">
      <w:pPr>
        <w:pStyle w:val="NormalWeb"/>
        <w:spacing w:after="0" w:afterAutospacing="0"/>
        <w:jc w:val="both"/>
        <w:rPr>
          <w:rStyle w:val="hgkelc"/>
          <w:sz w:val="22"/>
          <w:szCs w:val="22"/>
          <w:lang w:val="en"/>
        </w:rPr>
      </w:pPr>
    </w:p>
    <w:p w14:paraId="0CE77B48" w14:textId="77777777" w:rsidR="004051CA" w:rsidRPr="00FE0B26" w:rsidRDefault="004051CA" w:rsidP="00D073F7">
      <w:pPr>
        <w:pStyle w:val="ListParagraph"/>
        <w:numPr>
          <w:ilvl w:val="0"/>
          <w:numId w:val="41"/>
        </w:numPr>
        <w:spacing w:after="240"/>
        <w:ind w:hanging="720"/>
        <w:jc w:val="both"/>
        <w:rPr>
          <w:b/>
          <w:bCs/>
          <w:sz w:val="22"/>
          <w:szCs w:val="22"/>
        </w:rPr>
      </w:pPr>
      <w:r w:rsidRPr="00FE0B26">
        <w:rPr>
          <w:b/>
          <w:bCs/>
          <w:sz w:val="22"/>
          <w:szCs w:val="22"/>
        </w:rPr>
        <w:t>Sectoral Committees</w:t>
      </w:r>
    </w:p>
    <w:p w14:paraId="3E81B53A" w14:textId="04675DCD" w:rsidR="004051CA" w:rsidRDefault="004051CA" w:rsidP="00953054">
      <w:pPr>
        <w:pStyle w:val="NormalWeb"/>
        <w:spacing w:after="0" w:afterAutospacing="0"/>
        <w:jc w:val="both"/>
        <w:rPr>
          <w:sz w:val="22"/>
          <w:szCs w:val="22"/>
        </w:rPr>
      </w:pPr>
      <w:r w:rsidRPr="00953054">
        <w:rPr>
          <w:sz w:val="22"/>
          <w:szCs w:val="22"/>
        </w:rPr>
        <w:t xml:space="preserve">The mandate of Sectoral Committees is in respect to the subject matter assigned by the Standing Orders and is exercised within the limits contemplated under Part 2 of the Fourth Schedule to the Constitution. </w:t>
      </w:r>
    </w:p>
    <w:p w14:paraId="1436F99D" w14:textId="77777777" w:rsidR="00BA225A" w:rsidRPr="00953054" w:rsidRDefault="00BA225A" w:rsidP="00953054">
      <w:pPr>
        <w:pStyle w:val="NormalWeb"/>
        <w:spacing w:after="0" w:afterAutospacing="0"/>
        <w:jc w:val="both"/>
        <w:rPr>
          <w:sz w:val="22"/>
          <w:szCs w:val="22"/>
        </w:rPr>
      </w:pPr>
    </w:p>
    <w:p w14:paraId="11124B9D" w14:textId="77777777" w:rsidR="004051CA" w:rsidRPr="00953054" w:rsidRDefault="004051CA" w:rsidP="00953054">
      <w:pPr>
        <w:spacing w:line="276" w:lineRule="auto"/>
        <w:jc w:val="both"/>
        <w:rPr>
          <w:sz w:val="22"/>
          <w:szCs w:val="22"/>
        </w:rPr>
      </w:pPr>
      <w:r w:rsidRPr="00953054">
        <w:rPr>
          <w:sz w:val="22"/>
          <w:szCs w:val="22"/>
        </w:rPr>
        <w:t>The County Assembly has the following Select and Sectoral committees:</w:t>
      </w:r>
    </w:p>
    <w:p w14:paraId="05EB7BD6" w14:textId="77777777" w:rsidR="004051CA" w:rsidRPr="00953054" w:rsidRDefault="004051CA" w:rsidP="00D073F7">
      <w:pPr>
        <w:numPr>
          <w:ilvl w:val="0"/>
          <w:numId w:val="50"/>
        </w:numPr>
        <w:spacing w:line="276" w:lineRule="auto"/>
        <w:jc w:val="both"/>
        <w:rPr>
          <w:sz w:val="22"/>
          <w:szCs w:val="22"/>
        </w:rPr>
      </w:pPr>
      <w:r w:rsidRPr="00953054">
        <w:rPr>
          <w:sz w:val="22"/>
          <w:szCs w:val="22"/>
        </w:rPr>
        <w:t>Committee of Powers and Privileges</w:t>
      </w:r>
    </w:p>
    <w:p w14:paraId="35FA8441" w14:textId="77777777" w:rsidR="004051CA" w:rsidRPr="00953054" w:rsidRDefault="004051CA" w:rsidP="00D073F7">
      <w:pPr>
        <w:numPr>
          <w:ilvl w:val="0"/>
          <w:numId w:val="50"/>
        </w:numPr>
        <w:spacing w:line="276" w:lineRule="auto"/>
        <w:jc w:val="both"/>
        <w:rPr>
          <w:sz w:val="22"/>
          <w:szCs w:val="22"/>
        </w:rPr>
      </w:pPr>
      <w:r w:rsidRPr="00953054">
        <w:rPr>
          <w:sz w:val="22"/>
          <w:szCs w:val="22"/>
        </w:rPr>
        <w:t>Audit Committee</w:t>
      </w:r>
    </w:p>
    <w:p w14:paraId="66B07E56" w14:textId="77777777" w:rsidR="004051CA" w:rsidRPr="00953054" w:rsidRDefault="004051CA" w:rsidP="00D073F7">
      <w:pPr>
        <w:numPr>
          <w:ilvl w:val="0"/>
          <w:numId w:val="50"/>
        </w:numPr>
        <w:spacing w:line="276" w:lineRule="auto"/>
        <w:jc w:val="both"/>
        <w:rPr>
          <w:sz w:val="22"/>
          <w:szCs w:val="22"/>
        </w:rPr>
      </w:pPr>
      <w:r w:rsidRPr="00953054">
        <w:rPr>
          <w:sz w:val="22"/>
          <w:szCs w:val="22"/>
        </w:rPr>
        <w:t>Public Accounts/Investment Committee</w:t>
      </w:r>
    </w:p>
    <w:p w14:paraId="1BEBA972" w14:textId="77777777" w:rsidR="004051CA" w:rsidRPr="00953054" w:rsidRDefault="004051CA" w:rsidP="00D073F7">
      <w:pPr>
        <w:numPr>
          <w:ilvl w:val="0"/>
          <w:numId w:val="50"/>
        </w:numPr>
        <w:spacing w:line="276" w:lineRule="auto"/>
        <w:jc w:val="both"/>
        <w:rPr>
          <w:sz w:val="22"/>
          <w:szCs w:val="22"/>
        </w:rPr>
      </w:pPr>
      <w:r w:rsidRPr="00953054">
        <w:rPr>
          <w:sz w:val="22"/>
          <w:szCs w:val="22"/>
        </w:rPr>
        <w:t>Budget and Appropriations Committee</w:t>
      </w:r>
    </w:p>
    <w:p w14:paraId="3AD04C16" w14:textId="50D4C405" w:rsidR="004051CA" w:rsidRPr="00953054" w:rsidRDefault="003B6181" w:rsidP="00D073F7">
      <w:pPr>
        <w:numPr>
          <w:ilvl w:val="0"/>
          <w:numId w:val="50"/>
        </w:numPr>
        <w:spacing w:line="276" w:lineRule="auto"/>
        <w:jc w:val="both"/>
        <w:rPr>
          <w:sz w:val="22"/>
          <w:szCs w:val="22"/>
        </w:rPr>
      </w:pPr>
      <w:r>
        <w:rPr>
          <w:sz w:val="22"/>
          <w:szCs w:val="22"/>
        </w:rPr>
        <w:t>x</w:t>
      </w:r>
      <w:r w:rsidR="004051CA" w:rsidRPr="00953054">
        <w:rPr>
          <w:sz w:val="22"/>
          <w:szCs w:val="22"/>
        </w:rPr>
        <w:t>xx committee</w:t>
      </w:r>
    </w:p>
    <w:p w14:paraId="6403C161" w14:textId="77777777" w:rsidR="004051CA" w:rsidRPr="00953054" w:rsidRDefault="004051CA" w:rsidP="00953054">
      <w:pPr>
        <w:autoSpaceDE/>
        <w:autoSpaceDN/>
        <w:jc w:val="both"/>
        <w:rPr>
          <w:b/>
          <w:sz w:val="22"/>
          <w:szCs w:val="22"/>
        </w:rPr>
      </w:pPr>
      <w:r w:rsidRPr="00953054">
        <w:rPr>
          <w:b/>
          <w:sz w:val="22"/>
          <w:szCs w:val="22"/>
        </w:rPr>
        <w:br w:type="page"/>
      </w:r>
    </w:p>
    <w:p w14:paraId="7F1E9AD3" w14:textId="77777777" w:rsidR="004051CA" w:rsidRPr="00953054" w:rsidRDefault="004051CA" w:rsidP="00D073F7">
      <w:pPr>
        <w:pStyle w:val="ListParagraph"/>
        <w:numPr>
          <w:ilvl w:val="0"/>
          <w:numId w:val="51"/>
        </w:numPr>
        <w:spacing w:after="240"/>
        <w:ind w:hanging="630"/>
        <w:jc w:val="both"/>
        <w:rPr>
          <w:b/>
          <w:sz w:val="22"/>
          <w:szCs w:val="22"/>
        </w:rPr>
      </w:pPr>
      <w:r w:rsidRPr="00953054">
        <w:rPr>
          <w:b/>
          <w:sz w:val="22"/>
          <w:szCs w:val="22"/>
        </w:rPr>
        <w:lastRenderedPageBreak/>
        <w:t>Committee of Powers and Privileges</w:t>
      </w:r>
    </w:p>
    <w:p w14:paraId="542682C4" w14:textId="77777777" w:rsidR="004051CA" w:rsidRPr="00953054" w:rsidRDefault="004051CA" w:rsidP="00953054">
      <w:pPr>
        <w:spacing w:after="240"/>
        <w:jc w:val="both"/>
        <w:rPr>
          <w:color w:val="000000"/>
          <w:sz w:val="22"/>
          <w:szCs w:val="22"/>
        </w:rPr>
      </w:pPr>
      <w:r w:rsidRPr="00953054">
        <w:rPr>
          <w:bCs/>
          <w:sz w:val="22"/>
          <w:szCs w:val="22"/>
        </w:rPr>
        <w:t xml:space="preserve">There is established committee known as the Committee of Powers and Privileges consisting of the Speaker, who shall be the chairperson of the Committee; and such other members of the county assembly as may be provided in the Standing Orders of the county assembly. The functions of the Committee of Powers and Privileges shall be to inquire into the conduct of a member whose conduct is alleged to constitute a breach of privileges accorded to the county assembly members by any legislation or standing orders and perform such other functions as may be specified by enabling legislation. </w:t>
      </w:r>
      <w:r w:rsidRPr="00953054">
        <w:rPr>
          <w:color w:val="000000"/>
          <w:sz w:val="22"/>
          <w:szCs w:val="22"/>
        </w:rPr>
        <w:t>The committee held xxx meetings in FY 20xx. The committee members during FY 20xx were:</w:t>
      </w: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76"/>
        <w:gridCol w:w="3246"/>
        <w:gridCol w:w="3244"/>
      </w:tblGrid>
      <w:tr w:rsidR="004051CA" w:rsidRPr="00953054" w14:paraId="0E26D553" w14:textId="77777777">
        <w:trPr>
          <w:trHeight w:val="340"/>
        </w:trPr>
        <w:tc>
          <w:tcPr>
            <w:tcW w:w="1643" w:type="pct"/>
            <w:shd w:val="clear" w:color="auto" w:fill="0070C0"/>
          </w:tcPr>
          <w:p w14:paraId="64738B9E" w14:textId="77777777" w:rsidR="004051CA" w:rsidRPr="00953054" w:rsidRDefault="004051CA" w:rsidP="00953054">
            <w:pPr>
              <w:spacing w:after="240"/>
              <w:jc w:val="both"/>
              <w:rPr>
                <w:b/>
                <w:sz w:val="22"/>
                <w:szCs w:val="22"/>
              </w:rPr>
            </w:pPr>
            <w:r w:rsidRPr="00953054">
              <w:rPr>
                <w:b/>
                <w:sz w:val="22"/>
                <w:szCs w:val="22"/>
              </w:rPr>
              <w:t>Member</w:t>
            </w:r>
          </w:p>
        </w:tc>
        <w:tc>
          <w:tcPr>
            <w:tcW w:w="1679" w:type="pct"/>
            <w:shd w:val="clear" w:color="auto" w:fill="0070C0"/>
          </w:tcPr>
          <w:p w14:paraId="3FC01440" w14:textId="77777777" w:rsidR="004051CA" w:rsidRPr="00953054" w:rsidRDefault="004051CA" w:rsidP="00953054">
            <w:pPr>
              <w:spacing w:after="240"/>
              <w:jc w:val="both"/>
              <w:rPr>
                <w:b/>
                <w:sz w:val="22"/>
                <w:szCs w:val="22"/>
              </w:rPr>
            </w:pPr>
            <w:r w:rsidRPr="00953054">
              <w:rPr>
                <w:b/>
                <w:sz w:val="22"/>
                <w:szCs w:val="22"/>
              </w:rPr>
              <w:t>Designation</w:t>
            </w:r>
          </w:p>
        </w:tc>
        <w:tc>
          <w:tcPr>
            <w:tcW w:w="1678" w:type="pct"/>
            <w:shd w:val="clear" w:color="auto" w:fill="0070C0"/>
          </w:tcPr>
          <w:p w14:paraId="46D5ABA6" w14:textId="77777777" w:rsidR="004051CA" w:rsidRPr="00953054" w:rsidRDefault="004051CA" w:rsidP="00953054">
            <w:pPr>
              <w:spacing w:after="240"/>
              <w:jc w:val="both"/>
              <w:rPr>
                <w:b/>
                <w:sz w:val="22"/>
                <w:szCs w:val="22"/>
              </w:rPr>
            </w:pPr>
            <w:r w:rsidRPr="00953054">
              <w:rPr>
                <w:b/>
                <w:sz w:val="22"/>
                <w:szCs w:val="22"/>
              </w:rPr>
              <w:t>Ward</w:t>
            </w:r>
          </w:p>
        </w:tc>
      </w:tr>
      <w:tr w:rsidR="004051CA" w:rsidRPr="00953054" w14:paraId="2C7EA817" w14:textId="77777777">
        <w:trPr>
          <w:trHeight w:val="340"/>
        </w:trPr>
        <w:tc>
          <w:tcPr>
            <w:tcW w:w="1643" w:type="pct"/>
          </w:tcPr>
          <w:p w14:paraId="02D298B7" w14:textId="77777777" w:rsidR="004051CA" w:rsidRPr="00953054" w:rsidRDefault="004051CA" w:rsidP="00953054">
            <w:pPr>
              <w:spacing w:after="240"/>
              <w:jc w:val="both"/>
              <w:rPr>
                <w:b/>
                <w:sz w:val="22"/>
                <w:szCs w:val="22"/>
              </w:rPr>
            </w:pPr>
          </w:p>
        </w:tc>
        <w:tc>
          <w:tcPr>
            <w:tcW w:w="1679" w:type="pct"/>
          </w:tcPr>
          <w:p w14:paraId="64394380" w14:textId="77777777" w:rsidR="004051CA" w:rsidRPr="00953054" w:rsidRDefault="004051CA" w:rsidP="00953054">
            <w:pPr>
              <w:spacing w:after="240"/>
              <w:jc w:val="both"/>
              <w:rPr>
                <w:b/>
                <w:sz w:val="22"/>
                <w:szCs w:val="22"/>
              </w:rPr>
            </w:pPr>
          </w:p>
        </w:tc>
        <w:tc>
          <w:tcPr>
            <w:tcW w:w="1678" w:type="pct"/>
          </w:tcPr>
          <w:p w14:paraId="03DF66FD" w14:textId="77777777" w:rsidR="004051CA" w:rsidRPr="00953054" w:rsidRDefault="004051CA" w:rsidP="00953054">
            <w:pPr>
              <w:spacing w:after="240"/>
              <w:jc w:val="both"/>
              <w:rPr>
                <w:b/>
                <w:sz w:val="22"/>
                <w:szCs w:val="22"/>
              </w:rPr>
            </w:pPr>
          </w:p>
        </w:tc>
      </w:tr>
      <w:tr w:rsidR="004051CA" w:rsidRPr="00953054" w14:paraId="2CEE0B4A" w14:textId="77777777">
        <w:trPr>
          <w:trHeight w:val="340"/>
        </w:trPr>
        <w:tc>
          <w:tcPr>
            <w:tcW w:w="1643" w:type="pct"/>
          </w:tcPr>
          <w:p w14:paraId="12034C55" w14:textId="77777777" w:rsidR="004051CA" w:rsidRPr="00953054" w:rsidRDefault="004051CA" w:rsidP="00953054">
            <w:pPr>
              <w:spacing w:after="240"/>
              <w:jc w:val="both"/>
              <w:rPr>
                <w:b/>
                <w:sz w:val="22"/>
                <w:szCs w:val="22"/>
              </w:rPr>
            </w:pPr>
          </w:p>
        </w:tc>
        <w:tc>
          <w:tcPr>
            <w:tcW w:w="1679" w:type="pct"/>
          </w:tcPr>
          <w:p w14:paraId="2394016B" w14:textId="77777777" w:rsidR="004051CA" w:rsidRPr="00953054" w:rsidRDefault="004051CA" w:rsidP="00953054">
            <w:pPr>
              <w:spacing w:after="240"/>
              <w:jc w:val="both"/>
              <w:rPr>
                <w:b/>
                <w:sz w:val="22"/>
                <w:szCs w:val="22"/>
              </w:rPr>
            </w:pPr>
          </w:p>
        </w:tc>
        <w:tc>
          <w:tcPr>
            <w:tcW w:w="1678" w:type="pct"/>
          </w:tcPr>
          <w:p w14:paraId="0007239E" w14:textId="77777777" w:rsidR="004051CA" w:rsidRPr="00953054" w:rsidRDefault="004051CA" w:rsidP="00953054">
            <w:pPr>
              <w:spacing w:after="240"/>
              <w:jc w:val="both"/>
              <w:rPr>
                <w:b/>
                <w:sz w:val="22"/>
                <w:szCs w:val="22"/>
              </w:rPr>
            </w:pPr>
          </w:p>
        </w:tc>
      </w:tr>
    </w:tbl>
    <w:p w14:paraId="4333D3C6" w14:textId="77777777" w:rsidR="004051CA" w:rsidRPr="00953054" w:rsidRDefault="004051CA" w:rsidP="00953054">
      <w:pPr>
        <w:pStyle w:val="ListParagraph"/>
        <w:spacing w:after="240"/>
        <w:ind w:left="360"/>
        <w:jc w:val="both"/>
        <w:rPr>
          <w:b/>
          <w:sz w:val="22"/>
          <w:szCs w:val="22"/>
        </w:rPr>
      </w:pPr>
    </w:p>
    <w:p w14:paraId="36503BC1" w14:textId="77777777" w:rsidR="004051CA" w:rsidRPr="00953054" w:rsidRDefault="004051CA" w:rsidP="00D073F7">
      <w:pPr>
        <w:pStyle w:val="ListParagraph"/>
        <w:numPr>
          <w:ilvl w:val="0"/>
          <w:numId w:val="51"/>
        </w:numPr>
        <w:spacing w:after="240"/>
        <w:ind w:hanging="630"/>
        <w:jc w:val="both"/>
        <w:rPr>
          <w:b/>
          <w:sz w:val="22"/>
          <w:szCs w:val="22"/>
        </w:rPr>
      </w:pPr>
      <w:r w:rsidRPr="00953054">
        <w:rPr>
          <w:b/>
          <w:sz w:val="22"/>
          <w:szCs w:val="22"/>
        </w:rPr>
        <w:t>Audit Committee</w:t>
      </w:r>
    </w:p>
    <w:p w14:paraId="6797BB2A" w14:textId="5522D279" w:rsidR="009C3B15" w:rsidRPr="00953054" w:rsidRDefault="004051CA" w:rsidP="009C3B15">
      <w:pPr>
        <w:spacing w:after="240"/>
        <w:jc w:val="both"/>
        <w:rPr>
          <w:sz w:val="22"/>
          <w:szCs w:val="22"/>
        </w:rPr>
      </w:pPr>
      <w:r w:rsidRPr="00953054">
        <w:rPr>
          <w:sz w:val="22"/>
          <w:szCs w:val="22"/>
        </w:rPr>
        <w:t xml:space="preserve">The audit committee was constituted </w:t>
      </w:r>
      <w:r w:rsidRPr="00953054">
        <w:rPr>
          <w:color w:val="000000"/>
          <w:sz w:val="22"/>
          <w:szCs w:val="22"/>
        </w:rPr>
        <w:t xml:space="preserve">in xxx. Its mandate is to advise the County Government on institutional risk management and compliance. The committee held xxx meetings in FY 20xx. </w:t>
      </w:r>
      <w:r w:rsidR="009C3B15">
        <w:rPr>
          <w:sz w:val="22"/>
          <w:szCs w:val="22"/>
        </w:rPr>
        <w:t xml:space="preserve">The audit committee is an </w:t>
      </w:r>
      <w:r w:rsidR="009C3B15" w:rsidRPr="00953054">
        <w:rPr>
          <w:sz w:val="22"/>
          <w:szCs w:val="22"/>
        </w:rPr>
        <w:t xml:space="preserve">independent Committee which was constituted in </w:t>
      </w:r>
      <w:r w:rsidR="009C3B15" w:rsidRPr="00953054">
        <w:rPr>
          <w:color w:val="000000"/>
          <w:sz w:val="22"/>
          <w:szCs w:val="22"/>
        </w:rPr>
        <w:t>xxx</w:t>
      </w:r>
      <w:r w:rsidR="009C3B15" w:rsidRPr="00953054">
        <w:rPr>
          <w:sz w:val="22"/>
          <w:szCs w:val="22"/>
        </w:rPr>
        <w:t xml:space="preserve"> to comply with the PFM (County Government) regulations (2015) on the formation of audit committees for all Counties.</w:t>
      </w:r>
    </w:p>
    <w:p w14:paraId="3F113960" w14:textId="42F42495" w:rsidR="004051CA" w:rsidRPr="00953054" w:rsidRDefault="004051CA" w:rsidP="00FC50BA">
      <w:pPr>
        <w:spacing w:after="240"/>
        <w:jc w:val="both"/>
        <w:rPr>
          <w:color w:val="000000"/>
          <w:sz w:val="22"/>
          <w:szCs w:val="22"/>
        </w:rPr>
      </w:pPr>
      <w:r w:rsidRPr="00953054">
        <w:rPr>
          <w:color w:val="000000"/>
          <w:sz w:val="22"/>
          <w:szCs w:val="22"/>
        </w:rPr>
        <w:t>The committee members during FY 20xx were:</w:t>
      </w:r>
    </w:p>
    <w:tbl>
      <w:tblPr>
        <w:tblW w:w="5000"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78"/>
        <w:gridCol w:w="4882"/>
      </w:tblGrid>
      <w:tr w:rsidR="004051CA" w:rsidRPr="00953054" w14:paraId="5A946054" w14:textId="77777777">
        <w:trPr>
          <w:trHeight w:val="340"/>
        </w:trPr>
        <w:tc>
          <w:tcPr>
            <w:tcW w:w="2473" w:type="pct"/>
            <w:shd w:val="clear" w:color="auto" w:fill="0070C0"/>
          </w:tcPr>
          <w:p w14:paraId="12D2DEAF" w14:textId="77777777" w:rsidR="004051CA" w:rsidRPr="00953054" w:rsidRDefault="004051CA" w:rsidP="00953054">
            <w:pPr>
              <w:spacing w:after="240"/>
              <w:jc w:val="both"/>
              <w:rPr>
                <w:b/>
                <w:sz w:val="22"/>
                <w:szCs w:val="22"/>
              </w:rPr>
            </w:pPr>
            <w:bookmarkStart w:id="7" w:name="_Toc488068869"/>
            <w:r w:rsidRPr="00953054">
              <w:rPr>
                <w:sz w:val="22"/>
                <w:szCs w:val="22"/>
              </w:rPr>
              <w:t xml:space="preserve"> </w:t>
            </w:r>
            <w:bookmarkEnd w:id="7"/>
            <w:r w:rsidRPr="00953054">
              <w:rPr>
                <w:b/>
                <w:sz w:val="22"/>
                <w:szCs w:val="22"/>
              </w:rPr>
              <w:t>Member</w:t>
            </w:r>
          </w:p>
        </w:tc>
        <w:tc>
          <w:tcPr>
            <w:tcW w:w="2527" w:type="pct"/>
            <w:shd w:val="clear" w:color="auto" w:fill="0070C0"/>
          </w:tcPr>
          <w:p w14:paraId="3EB5AC00" w14:textId="77777777" w:rsidR="004051CA" w:rsidRPr="00953054" w:rsidRDefault="004051CA" w:rsidP="00953054">
            <w:pPr>
              <w:spacing w:after="240"/>
              <w:jc w:val="both"/>
              <w:rPr>
                <w:b/>
                <w:sz w:val="22"/>
                <w:szCs w:val="22"/>
              </w:rPr>
            </w:pPr>
            <w:r w:rsidRPr="00953054">
              <w:rPr>
                <w:b/>
                <w:sz w:val="22"/>
                <w:szCs w:val="22"/>
              </w:rPr>
              <w:t>Designation</w:t>
            </w:r>
          </w:p>
        </w:tc>
      </w:tr>
      <w:tr w:rsidR="004051CA" w:rsidRPr="00953054" w14:paraId="2013BD30" w14:textId="77777777">
        <w:trPr>
          <w:trHeight w:val="340"/>
        </w:trPr>
        <w:tc>
          <w:tcPr>
            <w:tcW w:w="2473" w:type="pct"/>
          </w:tcPr>
          <w:p w14:paraId="094058AD" w14:textId="77777777" w:rsidR="004051CA" w:rsidRPr="00953054" w:rsidRDefault="004051CA" w:rsidP="00953054">
            <w:pPr>
              <w:spacing w:after="240"/>
              <w:jc w:val="both"/>
              <w:rPr>
                <w:b/>
                <w:sz w:val="22"/>
                <w:szCs w:val="22"/>
              </w:rPr>
            </w:pPr>
          </w:p>
        </w:tc>
        <w:tc>
          <w:tcPr>
            <w:tcW w:w="2527" w:type="pct"/>
          </w:tcPr>
          <w:p w14:paraId="04969661" w14:textId="77777777" w:rsidR="004051CA" w:rsidRPr="00953054" w:rsidRDefault="004051CA" w:rsidP="00953054">
            <w:pPr>
              <w:spacing w:after="240"/>
              <w:jc w:val="both"/>
              <w:rPr>
                <w:b/>
                <w:sz w:val="22"/>
                <w:szCs w:val="22"/>
              </w:rPr>
            </w:pPr>
          </w:p>
        </w:tc>
      </w:tr>
      <w:tr w:rsidR="004051CA" w:rsidRPr="00953054" w14:paraId="461A2FDE" w14:textId="77777777">
        <w:trPr>
          <w:trHeight w:val="340"/>
        </w:trPr>
        <w:tc>
          <w:tcPr>
            <w:tcW w:w="2473" w:type="pct"/>
          </w:tcPr>
          <w:p w14:paraId="304DABE3" w14:textId="77777777" w:rsidR="004051CA" w:rsidRPr="00953054" w:rsidRDefault="004051CA" w:rsidP="00953054">
            <w:pPr>
              <w:spacing w:after="240"/>
              <w:jc w:val="both"/>
              <w:rPr>
                <w:b/>
                <w:sz w:val="22"/>
                <w:szCs w:val="22"/>
              </w:rPr>
            </w:pPr>
          </w:p>
        </w:tc>
        <w:tc>
          <w:tcPr>
            <w:tcW w:w="2527" w:type="pct"/>
          </w:tcPr>
          <w:p w14:paraId="2EC7E7F3" w14:textId="77777777" w:rsidR="004051CA" w:rsidRPr="00953054" w:rsidRDefault="004051CA" w:rsidP="00953054">
            <w:pPr>
              <w:spacing w:after="240"/>
              <w:jc w:val="both"/>
              <w:rPr>
                <w:b/>
                <w:sz w:val="22"/>
                <w:szCs w:val="22"/>
              </w:rPr>
            </w:pPr>
          </w:p>
        </w:tc>
      </w:tr>
    </w:tbl>
    <w:p w14:paraId="75AB2246" w14:textId="77777777" w:rsidR="004051CA" w:rsidRPr="00953054" w:rsidRDefault="004051CA" w:rsidP="00953054">
      <w:pPr>
        <w:pStyle w:val="ListParagraph"/>
        <w:spacing w:after="240"/>
        <w:ind w:left="360"/>
        <w:jc w:val="both"/>
        <w:rPr>
          <w:b/>
          <w:sz w:val="22"/>
          <w:szCs w:val="22"/>
        </w:rPr>
      </w:pPr>
    </w:p>
    <w:p w14:paraId="414ED456" w14:textId="77777777" w:rsidR="004051CA" w:rsidRPr="00953054" w:rsidRDefault="004051CA" w:rsidP="00D073F7">
      <w:pPr>
        <w:pStyle w:val="ListParagraph"/>
        <w:numPr>
          <w:ilvl w:val="0"/>
          <w:numId w:val="51"/>
        </w:numPr>
        <w:spacing w:after="240"/>
        <w:ind w:hanging="540"/>
        <w:jc w:val="both"/>
        <w:rPr>
          <w:b/>
          <w:sz w:val="22"/>
          <w:szCs w:val="22"/>
        </w:rPr>
      </w:pPr>
      <w:r w:rsidRPr="00953054">
        <w:rPr>
          <w:b/>
          <w:sz w:val="22"/>
          <w:szCs w:val="22"/>
        </w:rPr>
        <w:t>Public Accounts/Investment Committee</w:t>
      </w:r>
    </w:p>
    <w:p w14:paraId="0834B94B" w14:textId="77777777" w:rsidR="004051CA" w:rsidRPr="00953054" w:rsidRDefault="004051CA" w:rsidP="00953054">
      <w:pPr>
        <w:spacing w:after="240"/>
        <w:jc w:val="both"/>
        <w:rPr>
          <w:sz w:val="22"/>
          <w:szCs w:val="22"/>
        </w:rPr>
      </w:pPr>
      <w:r w:rsidRPr="00953054">
        <w:rPr>
          <w:sz w:val="22"/>
          <w:szCs w:val="22"/>
        </w:rPr>
        <w:t>The committee was formed to provide oversight on the County’s finances. The committee held quarterly mandatory meetings during the year. Additionally, it also held xxx extra sittings to deal with arising matters. The members who served in the committee during the year were:</w:t>
      </w: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76"/>
        <w:gridCol w:w="3246"/>
        <w:gridCol w:w="3244"/>
      </w:tblGrid>
      <w:tr w:rsidR="004051CA" w:rsidRPr="00953054" w14:paraId="00DDE579" w14:textId="77777777">
        <w:trPr>
          <w:trHeight w:val="340"/>
        </w:trPr>
        <w:tc>
          <w:tcPr>
            <w:tcW w:w="1643" w:type="pct"/>
            <w:shd w:val="clear" w:color="auto" w:fill="0070C0"/>
          </w:tcPr>
          <w:p w14:paraId="69B521C0" w14:textId="77777777" w:rsidR="004051CA" w:rsidRPr="00953054" w:rsidRDefault="004051CA" w:rsidP="00953054">
            <w:pPr>
              <w:spacing w:after="240"/>
              <w:jc w:val="both"/>
              <w:rPr>
                <w:b/>
                <w:sz w:val="22"/>
                <w:szCs w:val="22"/>
              </w:rPr>
            </w:pPr>
            <w:r w:rsidRPr="00953054">
              <w:rPr>
                <w:b/>
                <w:sz w:val="22"/>
                <w:szCs w:val="22"/>
              </w:rPr>
              <w:t>Member</w:t>
            </w:r>
          </w:p>
        </w:tc>
        <w:tc>
          <w:tcPr>
            <w:tcW w:w="1679" w:type="pct"/>
            <w:shd w:val="clear" w:color="auto" w:fill="0070C0"/>
          </w:tcPr>
          <w:p w14:paraId="64DCA2BB" w14:textId="77777777" w:rsidR="004051CA" w:rsidRPr="00953054" w:rsidRDefault="004051CA" w:rsidP="00953054">
            <w:pPr>
              <w:spacing w:after="240"/>
              <w:jc w:val="both"/>
              <w:rPr>
                <w:b/>
                <w:sz w:val="22"/>
                <w:szCs w:val="22"/>
              </w:rPr>
            </w:pPr>
            <w:r w:rsidRPr="00953054">
              <w:rPr>
                <w:b/>
                <w:sz w:val="22"/>
                <w:szCs w:val="22"/>
              </w:rPr>
              <w:t>Designation</w:t>
            </w:r>
          </w:p>
        </w:tc>
        <w:tc>
          <w:tcPr>
            <w:tcW w:w="1678" w:type="pct"/>
            <w:shd w:val="clear" w:color="auto" w:fill="0070C0"/>
          </w:tcPr>
          <w:p w14:paraId="7F5BD3EB" w14:textId="77777777" w:rsidR="004051CA" w:rsidRPr="00953054" w:rsidRDefault="004051CA" w:rsidP="00953054">
            <w:pPr>
              <w:spacing w:after="240"/>
              <w:jc w:val="both"/>
              <w:rPr>
                <w:b/>
                <w:sz w:val="22"/>
                <w:szCs w:val="22"/>
              </w:rPr>
            </w:pPr>
            <w:r w:rsidRPr="00953054">
              <w:rPr>
                <w:b/>
                <w:sz w:val="22"/>
                <w:szCs w:val="22"/>
              </w:rPr>
              <w:t>Ward</w:t>
            </w:r>
          </w:p>
        </w:tc>
      </w:tr>
      <w:tr w:rsidR="004051CA" w:rsidRPr="00953054" w14:paraId="64B5AC12" w14:textId="77777777">
        <w:trPr>
          <w:trHeight w:val="340"/>
        </w:trPr>
        <w:tc>
          <w:tcPr>
            <w:tcW w:w="1643" w:type="pct"/>
          </w:tcPr>
          <w:p w14:paraId="5BB8F340" w14:textId="77777777" w:rsidR="004051CA" w:rsidRPr="00953054" w:rsidRDefault="004051CA" w:rsidP="00953054">
            <w:pPr>
              <w:spacing w:after="240"/>
              <w:jc w:val="both"/>
              <w:rPr>
                <w:b/>
                <w:sz w:val="22"/>
                <w:szCs w:val="22"/>
              </w:rPr>
            </w:pPr>
          </w:p>
        </w:tc>
        <w:tc>
          <w:tcPr>
            <w:tcW w:w="1679" w:type="pct"/>
          </w:tcPr>
          <w:p w14:paraId="6158C31A" w14:textId="77777777" w:rsidR="004051CA" w:rsidRPr="00953054" w:rsidRDefault="004051CA" w:rsidP="00953054">
            <w:pPr>
              <w:spacing w:after="240"/>
              <w:jc w:val="both"/>
              <w:rPr>
                <w:b/>
                <w:sz w:val="22"/>
                <w:szCs w:val="22"/>
              </w:rPr>
            </w:pPr>
          </w:p>
        </w:tc>
        <w:tc>
          <w:tcPr>
            <w:tcW w:w="1678" w:type="pct"/>
          </w:tcPr>
          <w:p w14:paraId="2541B47B" w14:textId="77777777" w:rsidR="004051CA" w:rsidRPr="00953054" w:rsidRDefault="004051CA" w:rsidP="00953054">
            <w:pPr>
              <w:spacing w:after="240"/>
              <w:jc w:val="both"/>
              <w:rPr>
                <w:b/>
                <w:sz w:val="22"/>
                <w:szCs w:val="22"/>
              </w:rPr>
            </w:pPr>
          </w:p>
        </w:tc>
      </w:tr>
      <w:tr w:rsidR="004051CA" w:rsidRPr="00953054" w14:paraId="2D0B05E2" w14:textId="77777777">
        <w:trPr>
          <w:trHeight w:val="340"/>
        </w:trPr>
        <w:tc>
          <w:tcPr>
            <w:tcW w:w="1643" w:type="pct"/>
          </w:tcPr>
          <w:p w14:paraId="28972321" w14:textId="77777777" w:rsidR="004051CA" w:rsidRPr="00953054" w:rsidRDefault="004051CA" w:rsidP="00953054">
            <w:pPr>
              <w:spacing w:after="240"/>
              <w:jc w:val="both"/>
              <w:rPr>
                <w:b/>
                <w:sz w:val="22"/>
                <w:szCs w:val="22"/>
              </w:rPr>
            </w:pPr>
          </w:p>
        </w:tc>
        <w:tc>
          <w:tcPr>
            <w:tcW w:w="1679" w:type="pct"/>
          </w:tcPr>
          <w:p w14:paraId="492B74BE" w14:textId="77777777" w:rsidR="004051CA" w:rsidRPr="00953054" w:rsidRDefault="004051CA" w:rsidP="00953054">
            <w:pPr>
              <w:spacing w:after="240"/>
              <w:jc w:val="both"/>
              <w:rPr>
                <w:b/>
                <w:sz w:val="22"/>
                <w:szCs w:val="22"/>
              </w:rPr>
            </w:pPr>
          </w:p>
        </w:tc>
        <w:tc>
          <w:tcPr>
            <w:tcW w:w="1678" w:type="pct"/>
          </w:tcPr>
          <w:p w14:paraId="232A6901" w14:textId="77777777" w:rsidR="004051CA" w:rsidRPr="00953054" w:rsidRDefault="004051CA" w:rsidP="00953054">
            <w:pPr>
              <w:spacing w:after="240"/>
              <w:jc w:val="both"/>
              <w:rPr>
                <w:b/>
                <w:sz w:val="22"/>
                <w:szCs w:val="22"/>
              </w:rPr>
            </w:pPr>
          </w:p>
        </w:tc>
      </w:tr>
    </w:tbl>
    <w:p w14:paraId="24DF4068" w14:textId="77777777" w:rsidR="004051CA" w:rsidRPr="00953054" w:rsidRDefault="004051CA" w:rsidP="00953054">
      <w:pPr>
        <w:spacing w:after="240"/>
        <w:jc w:val="both"/>
        <w:rPr>
          <w:b/>
          <w:sz w:val="22"/>
          <w:szCs w:val="22"/>
        </w:rPr>
      </w:pPr>
    </w:p>
    <w:p w14:paraId="2A2C7142" w14:textId="77E3BEA7" w:rsidR="000C10A3" w:rsidRPr="00953054" w:rsidRDefault="00FC50BA" w:rsidP="00FC50BA">
      <w:pPr>
        <w:autoSpaceDE/>
        <w:autoSpaceDN/>
        <w:rPr>
          <w:b/>
          <w:sz w:val="22"/>
          <w:szCs w:val="22"/>
        </w:rPr>
      </w:pPr>
      <w:r>
        <w:rPr>
          <w:b/>
          <w:sz w:val="22"/>
          <w:szCs w:val="22"/>
        </w:rPr>
        <w:br w:type="page"/>
      </w:r>
    </w:p>
    <w:p w14:paraId="23B6A0DD" w14:textId="77777777" w:rsidR="004051CA" w:rsidRPr="00953054" w:rsidRDefault="004051CA" w:rsidP="00D073F7">
      <w:pPr>
        <w:pStyle w:val="ListParagraph"/>
        <w:numPr>
          <w:ilvl w:val="0"/>
          <w:numId w:val="51"/>
        </w:numPr>
        <w:spacing w:after="240"/>
        <w:ind w:hanging="540"/>
        <w:jc w:val="both"/>
        <w:rPr>
          <w:b/>
          <w:sz w:val="22"/>
          <w:szCs w:val="22"/>
        </w:rPr>
      </w:pPr>
      <w:r w:rsidRPr="00953054">
        <w:rPr>
          <w:b/>
          <w:sz w:val="22"/>
          <w:szCs w:val="22"/>
        </w:rPr>
        <w:lastRenderedPageBreak/>
        <w:t>Budget and Appropriations Committee</w:t>
      </w:r>
    </w:p>
    <w:p w14:paraId="3045F1E9" w14:textId="77777777" w:rsidR="004051CA" w:rsidRPr="00953054" w:rsidRDefault="004051CA" w:rsidP="00953054">
      <w:pPr>
        <w:spacing w:after="240"/>
        <w:jc w:val="both"/>
        <w:rPr>
          <w:sz w:val="22"/>
          <w:szCs w:val="22"/>
        </w:rPr>
      </w:pPr>
      <w:r w:rsidRPr="00953054">
        <w:rPr>
          <w:sz w:val="22"/>
          <w:szCs w:val="22"/>
        </w:rPr>
        <w:t>The budget and appropriations committee provides guidance in the budgetary process. It is charged with the budget making process and ensuring that there is public participation in the budget process. The members who served in the committee during the period were:</w:t>
      </w: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76"/>
        <w:gridCol w:w="3246"/>
        <w:gridCol w:w="3244"/>
      </w:tblGrid>
      <w:tr w:rsidR="004051CA" w:rsidRPr="00953054" w14:paraId="1CD5D2A3" w14:textId="77777777">
        <w:trPr>
          <w:trHeight w:val="340"/>
        </w:trPr>
        <w:tc>
          <w:tcPr>
            <w:tcW w:w="1643" w:type="pct"/>
            <w:shd w:val="clear" w:color="auto" w:fill="0070C0"/>
          </w:tcPr>
          <w:p w14:paraId="065E5742" w14:textId="77777777" w:rsidR="004051CA" w:rsidRPr="00953054" w:rsidRDefault="004051CA" w:rsidP="00953054">
            <w:pPr>
              <w:spacing w:after="240"/>
              <w:jc w:val="both"/>
              <w:rPr>
                <w:b/>
                <w:sz w:val="22"/>
                <w:szCs w:val="22"/>
              </w:rPr>
            </w:pPr>
            <w:r w:rsidRPr="00953054">
              <w:rPr>
                <w:b/>
                <w:sz w:val="22"/>
                <w:szCs w:val="22"/>
              </w:rPr>
              <w:t>Member</w:t>
            </w:r>
          </w:p>
        </w:tc>
        <w:tc>
          <w:tcPr>
            <w:tcW w:w="1679" w:type="pct"/>
            <w:shd w:val="clear" w:color="auto" w:fill="0070C0"/>
          </w:tcPr>
          <w:p w14:paraId="6C4629C2" w14:textId="77777777" w:rsidR="004051CA" w:rsidRPr="00953054" w:rsidRDefault="004051CA" w:rsidP="00953054">
            <w:pPr>
              <w:spacing w:after="240"/>
              <w:jc w:val="both"/>
              <w:rPr>
                <w:b/>
                <w:sz w:val="22"/>
                <w:szCs w:val="22"/>
              </w:rPr>
            </w:pPr>
            <w:r w:rsidRPr="00953054">
              <w:rPr>
                <w:b/>
                <w:sz w:val="22"/>
                <w:szCs w:val="22"/>
              </w:rPr>
              <w:t>Designation</w:t>
            </w:r>
          </w:p>
        </w:tc>
        <w:tc>
          <w:tcPr>
            <w:tcW w:w="1678" w:type="pct"/>
            <w:shd w:val="clear" w:color="auto" w:fill="0070C0"/>
          </w:tcPr>
          <w:p w14:paraId="5ABCECD0" w14:textId="77777777" w:rsidR="004051CA" w:rsidRPr="00953054" w:rsidRDefault="004051CA" w:rsidP="00953054">
            <w:pPr>
              <w:spacing w:after="240"/>
              <w:jc w:val="both"/>
              <w:rPr>
                <w:b/>
                <w:sz w:val="22"/>
                <w:szCs w:val="22"/>
              </w:rPr>
            </w:pPr>
            <w:r w:rsidRPr="00953054">
              <w:rPr>
                <w:b/>
                <w:sz w:val="22"/>
                <w:szCs w:val="22"/>
              </w:rPr>
              <w:t>Ward</w:t>
            </w:r>
          </w:p>
        </w:tc>
      </w:tr>
      <w:tr w:rsidR="004051CA" w:rsidRPr="00953054" w14:paraId="288923A9" w14:textId="77777777">
        <w:trPr>
          <w:trHeight w:val="340"/>
        </w:trPr>
        <w:tc>
          <w:tcPr>
            <w:tcW w:w="1643" w:type="pct"/>
          </w:tcPr>
          <w:p w14:paraId="51FE8058" w14:textId="77777777" w:rsidR="004051CA" w:rsidRPr="00953054" w:rsidRDefault="004051CA" w:rsidP="00953054">
            <w:pPr>
              <w:spacing w:after="240"/>
              <w:jc w:val="both"/>
              <w:rPr>
                <w:b/>
                <w:sz w:val="22"/>
                <w:szCs w:val="22"/>
              </w:rPr>
            </w:pPr>
          </w:p>
        </w:tc>
        <w:tc>
          <w:tcPr>
            <w:tcW w:w="1679" w:type="pct"/>
          </w:tcPr>
          <w:p w14:paraId="2B8E9499" w14:textId="77777777" w:rsidR="004051CA" w:rsidRPr="00953054" w:rsidRDefault="004051CA" w:rsidP="00953054">
            <w:pPr>
              <w:spacing w:after="240"/>
              <w:jc w:val="both"/>
              <w:rPr>
                <w:b/>
                <w:sz w:val="22"/>
                <w:szCs w:val="22"/>
              </w:rPr>
            </w:pPr>
          </w:p>
        </w:tc>
        <w:tc>
          <w:tcPr>
            <w:tcW w:w="1678" w:type="pct"/>
          </w:tcPr>
          <w:p w14:paraId="17E78940" w14:textId="77777777" w:rsidR="004051CA" w:rsidRPr="00953054" w:rsidRDefault="004051CA" w:rsidP="00953054">
            <w:pPr>
              <w:spacing w:after="240"/>
              <w:jc w:val="both"/>
              <w:rPr>
                <w:b/>
                <w:sz w:val="22"/>
                <w:szCs w:val="22"/>
              </w:rPr>
            </w:pPr>
          </w:p>
        </w:tc>
      </w:tr>
      <w:tr w:rsidR="004051CA" w:rsidRPr="00953054" w14:paraId="04EDC3B5" w14:textId="77777777">
        <w:trPr>
          <w:trHeight w:val="340"/>
        </w:trPr>
        <w:tc>
          <w:tcPr>
            <w:tcW w:w="1643" w:type="pct"/>
          </w:tcPr>
          <w:p w14:paraId="3029C1D8" w14:textId="77777777" w:rsidR="004051CA" w:rsidRPr="00953054" w:rsidRDefault="004051CA" w:rsidP="00953054">
            <w:pPr>
              <w:spacing w:after="240"/>
              <w:jc w:val="both"/>
              <w:rPr>
                <w:b/>
                <w:sz w:val="22"/>
                <w:szCs w:val="22"/>
              </w:rPr>
            </w:pPr>
          </w:p>
        </w:tc>
        <w:tc>
          <w:tcPr>
            <w:tcW w:w="1679" w:type="pct"/>
          </w:tcPr>
          <w:p w14:paraId="4CFE3ED4" w14:textId="77777777" w:rsidR="004051CA" w:rsidRPr="00953054" w:rsidRDefault="004051CA" w:rsidP="00953054">
            <w:pPr>
              <w:spacing w:after="240"/>
              <w:jc w:val="both"/>
              <w:rPr>
                <w:b/>
                <w:sz w:val="22"/>
                <w:szCs w:val="22"/>
              </w:rPr>
            </w:pPr>
          </w:p>
        </w:tc>
        <w:tc>
          <w:tcPr>
            <w:tcW w:w="1678" w:type="pct"/>
          </w:tcPr>
          <w:p w14:paraId="50BD302B" w14:textId="77777777" w:rsidR="004051CA" w:rsidRPr="00953054" w:rsidRDefault="004051CA" w:rsidP="00953054">
            <w:pPr>
              <w:spacing w:after="240"/>
              <w:jc w:val="both"/>
              <w:rPr>
                <w:b/>
                <w:sz w:val="22"/>
                <w:szCs w:val="22"/>
              </w:rPr>
            </w:pPr>
          </w:p>
        </w:tc>
      </w:tr>
    </w:tbl>
    <w:p w14:paraId="3079A151" w14:textId="77777777" w:rsidR="004051CA" w:rsidRPr="00953054" w:rsidRDefault="004051CA" w:rsidP="00953054">
      <w:pPr>
        <w:pStyle w:val="Caption"/>
        <w:spacing w:after="240"/>
        <w:jc w:val="both"/>
        <w:rPr>
          <w:sz w:val="22"/>
          <w:szCs w:val="22"/>
        </w:rPr>
      </w:pPr>
      <w:bookmarkStart w:id="8" w:name="_Toc488068868"/>
    </w:p>
    <w:bookmarkEnd w:id="8"/>
    <w:p w14:paraId="452E5A7F" w14:textId="502C7305" w:rsidR="004051CA" w:rsidRPr="00953054" w:rsidRDefault="00FC50BA" w:rsidP="00D073F7">
      <w:pPr>
        <w:pStyle w:val="ListParagraph"/>
        <w:numPr>
          <w:ilvl w:val="0"/>
          <w:numId w:val="51"/>
        </w:numPr>
        <w:spacing w:after="240"/>
        <w:ind w:hanging="540"/>
        <w:jc w:val="both"/>
        <w:rPr>
          <w:b/>
          <w:sz w:val="22"/>
          <w:szCs w:val="22"/>
        </w:rPr>
      </w:pPr>
      <w:r>
        <w:rPr>
          <w:b/>
          <w:sz w:val="22"/>
          <w:szCs w:val="22"/>
        </w:rPr>
        <w:t xml:space="preserve">XXX </w:t>
      </w:r>
      <w:r w:rsidR="004051CA" w:rsidRPr="00953054">
        <w:rPr>
          <w:b/>
          <w:sz w:val="22"/>
          <w:szCs w:val="22"/>
        </w:rPr>
        <w:t>Committee</w:t>
      </w:r>
    </w:p>
    <w:p w14:paraId="1E528B36" w14:textId="77777777" w:rsidR="004051CA" w:rsidRPr="00953054" w:rsidRDefault="004051CA" w:rsidP="00953054">
      <w:pPr>
        <w:spacing w:after="240"/>
        <w:jc w:val="both"/>
        <w:rPr>
          <w:sz w:val="22"/>
          <w:szCs w:val="22"/>
        </w:rPr>
      </w:pPr>
      <w:r w:rsidRPr="00953054">
        <w:rPr>
          <w:sz w:val="22"/>
          <w:szCs w:val="22"/>
        </w:rPr>
        <w:t xml:space="preserve">The xxx committee provides guidance for xxx. </w:t>
      </w:r>
      <w:r w:rsidRPr="00953054">
        <w:rPr>
          <w:i/>
          <w:iCs/>
          <w:sz w:val="22"/>
          <w:szCs w:val="22"/>
        </w:rPr>
        <w:t>(Explain the functions of the committee in the same format as above)</w:t>
      </w: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76"/>
        <w:gridCol w:w="3246"/>
        <w:gridCol w:w="3244"/>
      </w:tblGrid>
      <w:tr w:rsidR="004051CA" w:rsidRPr="00953054" w14:paraId="000645B5" w14:textId="77777777">
        <w:trPr>
          <w:trHeight w:val="340"/>
        </w:trPr>
        <w:tc>
          <w:tcPr>
            <w:tcW w:w="1643" w:type="pct"/>
            <w:shd w:val="clear" w:color="auto" w:fill="0070C0"/>
          </w:tcPr>
          <w:p w14:paraId="5FB35E9F" w14:textId="77777777" w:rsidR="004051CA" w:rsidRPr="00953054" w:rsidRDefault="004051CA" w:rsidP="00953054">
            <w:pPr>
              <w:spacing w:after="240"/>
              <w:jc w:val="both"/>
              <w:rPr>
                <w:b/>
                <w:sz w:val="22"/>
                <w:szCs w:val="22"/>
              </w:rPr>
            </w:pPr>
            <w:r w:rsidRPr="00953054">
              <w:rPr>
                <w:b/>
                <w:sz w:val="22"/>
                <w:szCs w:val="22"/>
              </w:rPr>
              <w:t>Member</w:t>
            </w:r>
          </w:p>
        </w:tc>
        <w:tc>
          <w:tcPr>
            <w:tcW w:w="1679" w:type="pct"/>
            <w:shd w:val="clear" w:color="auto" w:fill="0070C0"/>
          </w:tcPr>
          <w:p w14:paraId="7F41E8F4" w14:textId="77777777" w:rsidR="004051CA" w:rsidRPr="00953054" w:rsidRDefault="004051CA" w:rsidP="00953054">
            <w:pPr>
              <w:spacing w:after="240"/>
              <w:jc w:val="both"/>
              <w:rPr>
                <w:b/>
                <w:sz w:val="22"/>
                <w:szCs w:val="22"/>
              </w:rPr>
            </w:pPr>
            <w:r w:rsidRPr="00953054">
              <w:rPr>
                <w:b/>
                <w:sz w:val="22"/>
                <w:szCs w:val="22"/>
              </w:rPr>
              <w:t>Designation</w:t>
            </w:r>
          </w:p>
        </w:tc>
        <w:tc>
          <w:tcPr>
            <w:tcW w:w="1678" w:type="pct"/>
            <w:shd w:val="clear" w:color="auto" w:fill="0070C0"/>
          </w:tcPr>
          <w:p w14:paraId="1E92C7C3" w14:textId="77777777" w:rsidR="004051CA" w:rsidRPr="00953054" w:rsidRDefault="004051CA" w:rsidP="00953054">
            <w:pPr>
              <w:spacing w:after="240"/>
              <w:jc w:val="both"/>
              <w:rPr>
                <w:b/>
                <w:sz w:val="22"/>
                <w:szCs w:val="22"/>
              </w:rPr>
            </w:pPr>
            <w:r w:rsidRPr="00953054">
              <w:rPr>
                <w:b/>
                <w:sz w:val="22"/>
                <w:szCs w:val="22"/>
              </w:rPr>
              <w:t>Ward</w:t>
            </w:r>
          </w:p>
        </w:tc>
      </w:tr>
      <w:tr w:rsidR="004051CA" w:rsidRPr="00953054" w14:paraId="4AF6761B" w14:textId="77777777">
        <w:trPr>
          <w:trHeight w:val="340"/>
        </w:trPr>
        <w:tc>
          <w:tcPr>
            <w:tcW w:w="1643" w:type="pct"/>
          </w:tcPr>
          <w:p w14:paraId="0BACD745" w14:textId="77777777" w:rsidR="004051CA" w:rsidRPr="00953054" w:rsidRDefault="004051CA" w:rsidP="00953054">
            <w:pPr>
              <w:spacing w:after="240"/>
              <w:jc w:val="both"/>
              <w:rPr>
                <w:b/>
                <w:sz w:val="22"/>
                <w:szCs w:val="22"/>
              </w:rPr>
            </w:pPr>
          </w:p>
        </w:tc>
        <w:tc>
          <w:tcPr>
            <w:tcW w:w="1679" w:type="pct"/>
          </w:tcPr>
          <w:p w14:paraId="00CB337C" w14:textId="77777777" w:rsidR="004051CA" w:rsidRPr="00953054" w:rsidRDefault="004051CA" w:rsidP="00953054">
            <w:pPr>
              <w:spacing w:after="240"/>
              <w:jc w:val="both"/>
              <w:rPr>
                <w:b/>
                <w:sz w:val="22"/>
                <w:szCs w:val="22"/>
              </w:rPr>
            </w:pPr>
          </w:p>
        </w:tc>
        <w:tc>
          <w:tcPr>
            <w:tcW w:w="1678" w:type="pct"/>
          </w:tcPr>
          <w:p w14:paraId="0E82CCC6" w14:textId="77777777" w:rsidR="004051CA" w:rsidRPr="00953054" w:rsidRDefault="004051CA" w:rsidP="00953054">
            <w:pPr>
              <w:spacing w:after="240"/>
              <w:jc w:val="both"/>
              <w:rPr>
                <w:b/>
                <w:sz w:val="22"/>
                <w:szCs w:val="22"/>
              </w:rPr>
            </w:pPr>
          </w:p>
        </w:tc>
      </w:tr>
      <w:tr w:rsidR="004051CA" w:rsidRPr="00953054" w14:paraId="211612D9" w14:textId="77777777">
        <w:trPr>
          <w:trHeight w:val="340"/>
        </w:trPr>
        <w:tc>
          <w:tcPr>
            <w:tcW w:w="1643" w:type="pct"/>
          </w:tcPr>
          <w:p w14:paraId="6C1DC31A" w14:textId="77777777" w:rsidR="004051CA" w:rsidRPr="00953054" w:rsidRDefault="004051CA" w:rsidP="00953054">
            <w:pPr>
              <w:spacing w:after="240"/>
              <w:jc w:val="both"/>
              <w:rPr>
                <w:b/>
                <w:sz w:val="22"/>
                <w:szCs w:val="22"/>
              </w:rPr>
            </w:pPr>
          </w:p>
        </w:tc>
        <w:tc>
          <w:tcPr>
            <w:tcW w:w="1679" w:type="pct"/>
          </w:tcPr>
          <w:p w14:paraId="4CD2B1EF" w14:textId="77777777" w:rsidR="004051CA" w:rsidRPr="00953054" w:rsidRDefault="004051CA" w:rsidP="00953054">
            <w:pPr>
              <w:spacing w:after="240"/>
              <w:jc w:val="both"/>
              <w:rPr>
                <w:b/>
                <w:sz w:val="22"/>
                <w:szCs w:val="22"/>
              </w:rPr>
            </w:pPr>
          </w:p>
        </w:tc>
        <w:tc>
          <w:tcPr>
            <w:tcW w:w="1678" w:type="pct"/>
          </w:tcPr>
          <w:p w14:paraId="4A00F078" w14:textId="77777777" w:rsidR="004051CA" w:rsidRPr="00953054" w:rsidRDefault="004051CA" w:rsidP="00953054">
            <w:pPr>
              <w:spacing w:after="240"/>
              <w:jc w:val="both"/>
              <w:rPr>
                <w:b/>
                <w:sz w:val="22"/>
                <w:szCs w:val="22"/>
              </w:rPr>
            </w:pPr>
          </w:p>
        </w:tc>
      </w:tr>
    </w:tbl>
    <w:p w14:paraId="66DDCDD8" w14:textId="77777777" w:rsidR="004051CA" w:rsidRPr="00953054" w:rsidRDefault="004051CA" w:rsidP="00953054">
      <w:pPr>
        <w:spacing w:after="240"/>
        <w:jc w:val="both"/>
        <w:rPr>
          <w:sz w:val="22"/>
          <w:szCs w:val="22"/>
        </w:rPr>
      </w:pPr>
    </w:p>
    <w:p w14:paraId="2CB32311" w14:textId="77777777" w:rsidR="004051CA" w:rsidRPr="00A74084" w:rsidRDefault="004051CA" w:rsidP="00D073F7">
      <w:pPr>
        <w:pStyle w:val="ListParagraph"/>
        <w:numPr>
          <w:ilvl w:val="0"/>
          <w:numId w:val="41"/>
        </w:numPr>
        <w:spacing w:after="240"/>
        <w:ind w:hanging="720"/>
        <w:jc w:val="both"/>
        <w:rPr>
          <w:b/>
          <w:bCs/>
          <w:sz w:val="22"/>
          <w:szCs w:val="22"/>
        </w:rPr>
      </w:pPr>
      <w:r w:rsidRPr="00A74084">
        <w:rPr>
          <w:b/>
          <w:bCs/>
          <w:sz w:val="22"/>
          <w:szCs w:val="22"/>
        </w:rPr>
        <w:t>Communication with all Stakeholders</w:t>
      </w:r>
    </w:p>
    <w:p w14:paraId="6F54FE5E" w14:textId="77777777" w:rsidR="004051CA" w:rsidRPr="00953054" w:rsidRDefault="004051CA" w:rsidP="00953054">
      <w:pPr>
        <w:spacing w:after="240"/>
        <w:jc w:val="both"/>
        <w:rPr>
          <w:sz w:val="22"/>
          <w:szCs w:val="22"/>
        </w:rPr>
      </w:pPr>
      <w:r w:rsidRPr="00953054">
        <w:rPr>
          <w:sz w:val="22"/>
          <w:szCs w:val="22"/>
        </w:rPr>
        <w:t xml:space="preserve">The County is committed to ensuring that all its stakeholders are provided with full and timely information about its programmes and performance. They are also given an opportunity to give feedback. In this regard, the County held an Annual consultative meeting </w:t>
      </w:r>
      <w:r w:rsidRPr="00953054">
        <w:rPr>
          <w:color w:val="000000"/>
          <w:sz w:val="22"/>
          <w:szCs w:val="22"/>
        </w:rPr>
        <w:t>in xxx where</w:t>
      </w:r>
      <w:r w:rsidRPr="00953054">
        <w:rPr>
          <w:sz w:val="22"/>
          <w:szCs w:val="22"/>
        </w:rPr>
        <w:t xml:space="preserve"> the different stakeholders were invited for information sharing. This communication is important in ensuring that stakeholder expectations are aligned to the County’s service delivery charter.</w:t>
      </w:r>
    </w:p>
    <w:p w14:paraId="2AAF4905" w14:textId="77777777" w:rsidR="004051CA" w:rsidRPr="00953054" w:rsidRDefault="004051CA" w:rsidP="00953054">
      <w:pPr>
        <w:spacing w:after="240"/>
        <w:jc w:val="both"/>
        <w:rPr>
          <w:i/>
          <w:iCs/>
          <w:sz w:val="22"/>
          <w:szCs w:val="22"/>
        </w:rPr>
      </w:pPr>
      <w:r w:rsidRPr="00953054">
        <w:rPr>
          <w:sz w:val="22"/>
          <w:szCs w:val="22"/>
        </w:rPr>
        <w:t>The County Assembly also subjected xxx bills through public participation (</w:t>
      </w:r>
      <w:r w:rsidRPr="00953054">
        <w:rPr>
          <w:i/>
          <w:iCs/>
          <w:sz w:val="22"/>
          <w:szCs w:val="22"/>
        </w:rPr>
        <w:t>a table with the bills may be included)</w:t>
      </w:r>
    </w:p>
    <w:p w14:paraId="21911BCF" w14:textId="77777777" w:rsidR="004051CA" w:rsidRPr="00A74084" w:rsidRDefault="004051CA" w:rsidP="00D073F7">
      <w:pPr>
        <w:pStyle w:val="ListParagraph"/>
        <w:numPr>
          <w:ilvl w:val="0"/>
          <w:numId w:val="41"/>
        </w:numPr>
        <w:spacing w:after="240"/>
        <w:ind w:hanging="720"/>
        <w:jc w:val="both"/>
        <w:rPr>
          <w:b/>
          <w:bCs/>
          <w:sz w:val="22"/>
          <w:szCs w:val="22"/>
        </w:rPr>
      </w:pPr>
      <w:r w:rsidRPr="00A74084">
        <w:rPr>
          <w:b/>
          <w:bCs/>
          <w:sz w:val="22"/>
          <w:szCs w:val="22"/>
        </w:rPr>
        <w:t>Risk management</w:t>
      </w:r>
    </w:p>
    <w:p w14:paraId="56E4A99E" w14:textId="77777777" w:rsidR="004051CA" w:rsidRPr="00953054" w:rsidRDefault="004051CA" w:rsidP="00953054">
      <w:pPr>
        <w:pStyle w:val="ListParagraph"/>
        <w:numPr>
          <w:ilvl w:val="0"/>
          <w:numId w:val="2"/>
        </w:numPr>
        <w:spacing w:after="240"/>
        <w:jc w:val="both"/>
        <w:rPr>
          <w:sz w:val="22"/>
          <w:szCs w:val="22"/>
        </w:rPr>
      </w:pPr>
      <w:r w:rsidRPr="00953054">
        <w:rPr>
          <w:sz w:val="22"/>
          <w:szCs w:val="22"/>
        </w:rPr>
        <w:t>Are there effective arrangements for risk management and internal control?</w:t>
      </w:r>
    </w:p>
    <w:p w14:paraId="1D4BEEF0" w14:textId="77777777" w:rsidR="004051CA" w:rsidRPr="00953054" w:rsidRDefault="004051CA" w:rsidP="00953054">
      <w:pPr>
        <w:pStyle w:val="ListParagraph"/>
        <w:numPr>
          <w:ilvl w:val="0"/>
          <w:numId w:val="2"/>
        </w:numPr>
        <w:spacing w:after="240"/>
        <w:jc w:val="both"/>
        <w:rPr>
          <w:sz w:val="22"/>
          <w:szCs w:val="22"/>
        </w:rPr>
      </w:pPr>
      <w:r w:rsidRPr="00953054">
        <w:rPr>
          <w:sz w:val="22"/>
          <w:szCs w:val="22"/>
        </w:rPr>
        <w:t>Are there formal processes to identify and assess risks?</w:t>
      </w:r>
    </w:p>
    <w:p w14:paraId="051A2D2E" w14:textId="77777777" w:rsidR="004051CA" w:rsidRPr="00953054" w:rsidRDefault="004051CA" w:rsidP="00953054">
      <w:pPr>
        <w:pStyle w:val="ListParagraph"/>
        <w:numPr>
          <w:ilvl w:val="0"/>
          <w:numId w:val="2"/>
        </w:numPr>
        <w:spacing w:after="240"/>
        <w:jc w:val="both"/>
        <w:rPr>
          <w:sz w:val="22"/>
          <w:szCs w:val="22"/>
        </w:rPr>
      </w:pPr>
      <w:r w:rsidRPr="00953054">
        <w:rPr>
          <w:sz w:val="22"/>
          <w:szCs w:val="22"/>
        </w:rPr>
        <w:t>Are there formal processed to analyse risks as a basis for how they should be managed?</w:t>
      </w:r>
    </w:p>
    <w:p w14:paraId="5843F5D5" w14:textId="77777777" w:rsidR="004051CA" w:rsidRPr="00953054" w:rsidRDefault="004051CA" w:rsidP="00953054">
      <w:pPr>
        <w:pStyle w:val="ListParagraph"/>
        <w:numPr>
          <w:ilvl w:val="0"/>
          <w:numId w:val="2"/>
        </w:numPr>
        <w:spacing w:after="240"/>
        <w:jc w:val="both"/>
        <w:rPr>
          <w:sz w:val="22"/>
          <w:szCs w:val="22"/>
        </w:rPr>
      </w:pPr>
      <w:r w:rsidRPr="00953054">
        <w:rPr>
          <w:sz w:val="22"/>
          <w:szCs w:val="22"/>
        </w:rPr>
        <w:t>Are there formal processes to assess changes in the internal and external environments which could give rise to risks?</w:t>
      </w:r>
    </w:p>
    <w:p w14:paraId="423AC817" w14:textId="5D63F090" w:rsidR="00E01F27" w:rsidRDefault="004051CA" w:rsidP="00953054">
      <w:pPr>
        <w:pStyle w:val="ListParagraph"/>
        <w:numPr>
          <w:ilvl w:val="0"/>
          <w:numId w:val="2"/>
        </w:numPr>
        <w:spacing w:after="240"/>
        <w:jc w:val="both"/>
        <w:rPr>
          <w:bCs/>
          <w:sz w:val="22"/>
          <w:szCs w:val="22"/>
        </w:rPr>
      </w:pPr>
      <w:r w:rsidRPr="00953054">
        <w:rPr>
          <w:sz w:val="22"/>
          <w:szCs w:val="22"/>
        </w:rPr>
        <w:t>Risks identified and analysed in the period and how they were managed</w:t>
      </w:r>
      <w:r w:rsidRPr="00953054">
        <w:rPr>
          <w:bCs/>
          <w:sz w:val="22"/>
          <w:szCs w:val="22"/>
        </w:rPr>
        <w:t>.</w:t>
      </w:r>
    </w:p>
    <w:p w14:paraId="6E1CAE9F" w14:textId="32C9F910" w:rsidR="004051CA" w:rsidRPr="00E01F27" w:rsidRDefault="00E01F27" w:rsidP="00E01F27">
      <w:pPr>
        <w:autoSpaceDE/>
        <w:autoSpaceDN/>
        <w:rPr>
          <w:bCs/>
          <w:sz w:val="22"/>
          <w:szCs w:val="22"/>
        </w:rPr>
      </w:pPr>
      <w:r>
        <w:rPr>
          <w:bCs/>
          <w:sz w:val="22"/>
          <w:szCs w:val="22"/>
        </w:rPr>
        <w:br w:type="page"/>
      </w:r>
    </w:p>
    <w:p w14:paraId="641B00C8" w14:textId="77777777" w:rsidR="004051CA" w:rsidRPr="00A74084" w:rsidRDefault="004051CA" w:rsidP="00D073F7">
      <w:pPr>
        <w:pStyle w:val="ListParagraph"/>
        <w:numPr>
          <w:ilvl w:val="0"/>
          <w:numId w:val="41"/>
        </w:numPr>
        <w:spacing w:after="240"/>
        <w:ind w:hanging="720"/>
        <w:jc w:val="both"/>
        <w:rPr>
          <w:b/>
          <w:bCs/>
          <w:sz w:val="22"/>
          <w:szCs w:val="22"/>
        </w:rPr>
      </w:pPr>
      <w:r w:rsidRPr="00A74084">
        <w:rPr>
          <w:b/>
          <w:bCs/>
          <w:sz w:val="22"/>
          <w:szCs w:val="22"/>
        </w:rPr>
        <w:lastRenderedPageBreak/>
        <w:t>Compliance</w:t>
      </w:r>
    </w:p>
    <w:p w14:paraId="7AF9DE1B" w14:textId="77777777" w:rsidR="004051CA" w:rsidRPr="00953054" w:rsidRDefault="004051CA" w:rsidP="00953054">
      <w:pPr>
        <w:spacing w:after="240"/>
        <w:jc w:val="both"/>
        <w:rPr>
          <w:bCs/>
          <w:sz w:val="22"/>
          <w:szCs w:val="22"/>
        </w:rPr>
      </w:pPr>
      <w:r w:rsidRPr="00953054">
        <w:rPr>
          <w:bCs/>
          <w:sz w:val="22"/>
          <w:szCs w:val="22"/>
        </w:rPr>
        <w:t>The entity should identify the relevant laws and regulations that governs it and disclose its compliance to these laws. There should also be a disclosure whether reports emanating from such compliance are prepared and discussed at the relevant levels or other government offices.</w:t>
      </w:r>
    </w:p>
    <w:p w14:paraId="3DB8243A" w14:textId="77777777" w:rsidR="00367FC0" w:rsidRPr="00953054" w:rsidRDefault="00367FC0" w:rsidP="00953054">
      <w:pPr>
        <w:autoSpaceDE/>
        <w:autoSpaceDN/>
        <w:jc w:val="both"/>
        <w:rPr>
          <w:sz w:val="22"/>
          <w:szCs w:val="22"/>
        </w:rPr>
      </w:pPr>
    </w:p>
    <w:p w14:paraId="678A8F1E" w14:textId="77777777" w:rsidR="00367FC0" w:rsidRPr="00953054" w:rsidRDefault="00367FC0" w:rsidP="00953054">
      <w:pPr>
        <w:autoSpaceDE/>
        <w:autoSpaceDN/>
        <w:jc w:val="both"/>
        <w:rPr>
          <w:sz w:val="22"/>
          <w:szCs w:val="22"/>
        </w:rPr>
      </w:pPr>
    </w:p>
    <w:p w14:paraId="351C911E" w14:textId="48DA7D44" w:rsidR="00BA5A05" w:rsidRPr="00953054" w:rsidRDefault="00BA5A05" w:rsidP="00953054">
      <w:pPr>
        <w:autoSpaceDE/>
        <w:autoSpaceDN/>
        <w:jc w:val="both"/>
        <w:rPr>
          <w:sz w:val="22"/>
          <w:szCs w:val="22"/>
        </w:rPr>
      </w:pPr>
      <w:r w:rsidRPr="00953054">
        <w:rPr>
          <w:sz w:val="22"/>
          <w:szCs w:val="22"/>
        </w:rPr>
        <w:br w:type="page"/>
      </w:r>
    </w:p>
    <w:p w14:paraId="37717A44" w14:textId="79380838" w:rsidR="0056032C" w:rsidRPr="00953054" w:rsidRDefault="0056032C" w:rsidP="00D5252C">
      <w:pPr>
        <w:pStyle w:val="Heading1"/>
        <w:numPr>
          <w:ilvl w:val="0"/>
          <w:numId w:val="20"/>
        </w:numPr>
        <w:spacing w:line="360" w:lineRule="auto"/>
        <w:ind w:left="450"/>
        <w:jc w:val="both"/>
        <w:rPr>
          <w:sz w:val="22"/>
          <w:szCs w:val="22"/>
        </w:rPr>
      </w:pPr>
      <w:bookmarkStart w:id="9" w:name="_Toc136517963"/>
      <w:bookmarkStart w:id="10" w:name="_Toc157509697"/>
      <w:r w:rsidRPr="00953054">
        <w:rPr>
          <w:sz w:val="22"/>
          <w:szCs w:val="22"/>
        </w:rPr>
        <w:lastRenderedPageBreak/>
        <w:t>Foreword by CECM Finance and Economic Planning</w:t>
      </w:r>
      <w:bookmarkEnd w:id="9"/>
      <w:r w:rsidR="0065143C" w:rsidRPr="00953054">
        <w:rPr>
          <w:sz w:val="22"/>
          <w:szCs w:val="22"/>
        </w:rPr>
        <w:t>/Clerk of the Assembly</w:t>
      </w:r>
      <w:bookmarkEnd w:id="10"/>
    </w:p>
    <w:p w14:paraId="6DC976A5" w14:textId="77777777" w:rsidR="00D8053D" w:rsidRDefault="00D8053D" w:rsidP="00953054">
      <w:pPr>
        <w:spacing w:line="360" w:lineRule="auto"/>
        <w:ind w:left="360"/>
        <w:jc w:val="both"/>
        <w:rPr>
          <w:b/>
          <w:bCs/>
          <w:i/>
          <w:sz w:val="22"/>
          <w:szCs w:val="22"/>
        </w:rPr>
      </w:pPr>
      <w:bookmarkStart w:id="11" w:name="_Toc396755409"/>
    </w:p>
    <w:p w14:paraId="307AF0F3" w14:textId="236542A3" w:rsidR="0056032C" w:rsidRPr="00D8053D" w:rsidRDefault="0056032C" w:rsidP="00953054">
      <w:pPr>
        <w:spacing w:line="360" w:lineRule="auto"/>
        <w:ind w:left="360"/>
        <w:jc w:val="both"/>
        <w:rPr>
          <w:b/>
          <w:bCs/>
          <w:i/>
          <w:sz w:val="22"/>
          <w:szCs w:val="22"/>
        </w:rPr>
      </w:pPr>
      <w:r w:rsidRPr="00D8053D">
        <w:rPr>
          <w:b/>
          <w:bCs/>
          <w:i/>
          <w:sz w:val="22"/>
          <w:szCs w:val="22"/>
        </w:rPr>
        <w:t>(</w:t>
      </w:r>
      <w:bookmarkEnd w:id="11"/>
      <w:r w:rsidR="00D8053D">
        <w:rPr>
          <w:b/>
          <w:bCs/>
          <w:i/>
          <w:sz w:val="22"/>
          <w:szCs w:val="22"/>
        </w:rPr>
        <w:t>Foreword by CECM Finance)</w:t>
      </w:r>
      <w:r w:rsidRPr="00D8053D">
        <w:rPr>
          <w:b/>
          <w:bCs/>
          <w:i/>
          <w:sz w:val="22"/>
          <w:szCs w:val="22"/>
        </w:rPr>
        <w:t>.</w:t>
      </w:r>
    </w:p>
    <w:p w14:paraId="4795A7D5" w14:textId="77777777" w:rsidR="00D8053D" w:rsidRDefault="00D8053D" w:rsidP="00953054">
      <w:pPr>
        <w:spacing w:line="360" w:lineRule="auto"/>
        <w:ind w:firstLine="360"/>
        <w:jc w:val="both"/>
        <w:rPr>
          <w:sz w:val="22"/>
          <w:szCs w:val="22"/>
        </w:rPr>
      </w:pPr>
    </w:p>
    <w:p w14:paraId="777A6308" w14:textId="7EBA2E78" w:rsidR="0056032C" w:rsidRPr="00953054" w:rsidRDefault="0056032C" w:rsidP="00953054">
      <w:pPr>
        <w:spacing w:line="360" w:lineRule="auto"/>
        <w:ind w:firstLine="360"/>
        <w:jc w:val="both"/>
        <w:rPr>
          <w:sz w:val="22"/>
          <w:szCs w:val="22"/>
        </w:rPr>
      </w:pPr>
      <w:r w:rsidRPr="00953054">
        <w:rPr>
          <w:sz w:val="22"/>
          <w:szCs w:val="22"/>
        </w:rPr>
        <w:t>Include the following:</w:t>
      </w:r>
    </w:p>
    <w:p w14:paraId="2D36120F" w14:textId="77777777" w:rsidR="0056032C" w:rsidRPr="00953054" w:rsidRDefault="0056032C" w:rsidP="00D073F7">
      <w:pPr>
        <w:numPr>
          <w:ilvl w:val="1"/>
          <w:numId w:val="34"/>
        </w:numPr>
        <w:tabs>
          <w:tab w:val="left" w:pos="993"/>
        </w:tabs>
        <w:spacing w:line="360" w:lineRule="auto"/>
        <w:ind w:left="994" w:hanging="426"/>
        <w:jc w:val="both"/>
        <w:rPr>
          <w:sz w:val="22"/>
          <w:szCs w:val="22"/>
        </w:rPr>
      </w:pPr>
      <w:r w:rsidRPr="00953054">
        <w:rPr>
          <w:sz w:val="22"/>
          <w:szCs w:val="22"/>
        </w:rPr>
        <w:t>Functions of the County Government as per the County Government Act.</w:t>
      </w:r>
    </w:p>
    <w:p w14:paraId="10BF4D6F" w14:textId="222511AD" w:rsidR="006C0C98" w:rsidRPr="00953054" w:rsidRDefault="0056032C" w:rsidP="00D073F7">
      <w:pPr>
        <w:numPr>
          <w:ilvl w:val="1"/>
          <w:numId w:val="34"/>
        </w:numPr>
        <w:tabs>
          <w:tab w:val="left" w:pos="993"/>
        </w:tabs>
        <w:spacing w:line="360" w:lineRule="auto"/>
        <w:ind w:left="994" w:hanging="426"/>
        <w:jc w:val="both"/>
        <w:rPr>
          <w:sz w:val="22"/>
          <w:szCs w:val="22"/>
        </w:rPr>
      </w:pPr>
      <w:r w:rsidRPr="00953054">
        <w:rPr>
          <w:sz w:val="22"/>
          <w:szCs w:val="22"/>
        </w:rPr>
        <w:t>Mention the budget performance against actual amounts for current year</w:t>
      </w:r>
      <w:r w:rsidR="00DB7D03">
        <w:rPr>
          <w:sz w:val="22"/>
          <w:szCs w:val="22"/>
        </w:rPr>
        <w:t xml:space="preserve"> for the county government entity.</w:t>
      </w:r>
    </w:p>
    <w:p w14:paraId="030B81F6" w14:textId="0017164E" w:rsidR="0056032C" w:rsidRPr="00953054" w:rsidRDefault="0056032C" w:rsidP="00D073F7">
      <w:pPr>
        <w:numPr>
          <w:ilvl w:val="1"/>
          <w:numId w:val="34"/>
        </w:numPr>
        <w:tabs>
          <w:tab w:val="left" w:pos="993"/>
        </w:tabs>
        <w:spacing w:line="360" w:lineRule="auto"/>
        <w:ind w:left="994" w:hanging="426"/>
        <w:jc w:val="both"/>
        <w:rPr>
          <w:sz w:val="22"/>
          <w:szCs w:val="22"/>
        </w:rPr>
      </w:pPr>
      <w:r w:rsidRPr="00953054">
        <w:rPr>
          <w:sz w:val="22"/>
          <w:szCs w:val="22"/>
        </w:rPr>
        <w:t>Physical progress based on outputs, outcomes and impacts since establishment of County Government, (encouraged to use actual figures and percentages)</w:t>
      </w:r>
    </w:p>
    <w:p w14:paraId="6B855D0F" w14:textId="77777777" w:rsidR="0056032C" w:rsidRPr="00953054" w:rsidRDefault="0056032C" w:rsidP="00D073F7">
      <w:pPr>
        <w:numPr>
          <w:ilvl w:val="1"/>
          <w:numId w:val="34"/>
        </w:numPr>
        <w:tabs>
          <w:tab w:val="left" w:pos="993"/>
        </w:tabs>
        <w:spacing w:line="360" w:lineRule="auto"/>
        <w:ind w:left="994" w:hanging="426"/>
        <w:jc w:val="both"/>
        <w:rPr>
          <w:sz w:val="22"/>
          <w:szCs w:val="22"/>
        </w:rPr>
      </w:pPr>
      <w:r w:rsidRPr="00953054">
        <w:rPr>
          <w:sz w:val="22"/>
          <w:szCs w:val="22"/>
        </w:rPr>
        <w:t>Comment on each of the County flagship projects and how they have been achieved.</w:t>
      </w:r>
    </w:p>
    <w:p w14:paraId="764FE61C" w14:textId="77777777" w:rsidR="0056032C" w:rsidRPr="00953054" w:rsidRDefault="0056032C" w:rsidP="00D073F7">
      <w:pPr>
        <w:numPr>
          <w:ilvl w:val="1"/>
          <w:numId w:val="34"/>
        </w:numPr>
        <w:tabs>
          <w:tab w:val="left" w:pos="993"/>
        </w:tabs>
        <w:spacing w:line="360" w:lineRule="auto"/>
        <w:ind w:left="994" w:hanging="426"/>
        <w:jc w:val="both"/>
        <w:rPr>
          <w:sz w:val="22"/>
          <w:szCs w:val="22"/>
        </w:rPr>
      </w:pPr>
      <w:r w:rsidRPr="00953054">
        <w:rPr>
          <w:sz w:val="22"/>
          <w:szCs w:val="22"/>
        </w:rPr>
        <w:t>Comment on value-for-money achievements,</w:t>
      </w:r>
    </w:p>
    <w:p w14:paraId="723BB2E2" w14:textId="77777777" w:rsidR="0056032C" w:rsidRPr="00953054" w:rsidRDefault="0056032C" w:rsidP="00D073F7">
      <w:pPr>
        <w:numPr>
          <w:ilvl w:val="1"/>
          <w:numId w:val="34"/>
        </w:numPr>
        <w:tabs>
          <w:tab w:val="left" w:pos="993"/>
        </w:tabs>
        <w:spacing w:line="360" w:lineRule="auto"/>
        <w:ind w:left="994" w:hanging="426"/>
        <w:jc w:val="both"/>
        <w:rPr>
          <w:sz w:val="22"/>
          <w:szCs w:val="22"/>
        </w:rPr>
      </w:pPr>
      <w:r w:rsidRPr="00953054">
        <w:rPr>
          <w:sz w:val="22"/>
          <w:szCs w:val="22"/>
        </w:rPr>
        <w:t>List the implementation challenges of strategic objectives for the County and the County’s future outlook (here you could mention the budget allocation for the coming year and the projects that the County wishes to undertake in line with the County’s strategic plan).</w:t>
      </w:r>
    </w:p>
    <w:p w14:paraId="774A8BE6" w14:textId="29FDC2ED" w:rsidR="0056032C" w:rsidRPr="00953054" w:rsidRDefault="0056032C" w:rsidP="00D073F7">
      <w:pPr>
        <w:numPr>
          <w:ilvl w:val="1"/>
          <w:numId w:val="34"/>
        </w:numPr>
        <w:tabs>
          <w:tab w:val="left" w:pos="993"/>
        </w:tabs>
        <w:spacing w:line="360" w:lineRule="auto"/>
        <w:ind w:left="994" w:hanging="426"/>
        <w:jc w:val="both"/>
        <w:rPr>
          <w:sz w:val="22"/>
          <w:szCs w:val="22"/>
        </w:rPr>
      </w:pPr>
      <w:r w:rsidRPr="00953054">
        <w:rPr>
          <w:sz w:val="22"/>
          <w:szCs w:val="22"/>
        </w:rPr>
        <w:t>Highlight key risk management strategies applied by the County Executive</w:t>
      </w:r>
      <w:r w:rsidR="00D8053D">
        <w:rPr>
          <w:sz w:val="22"/>
          <w:szCs w:val="22"/>
        </w:rPr>
        <w:t>/</w:t>
      </w:r>
    </w:p>
    <w:p w14:paraId="01E5E3E1" w14:textId="77777777" w:rsidR="0056032C" w:rsidRPr="00953054" w:rsidRDefault="0056032C" w:rsidP="00953054">
      <w:pPr>
        <w:tabs>
          <w:tab w:val="left" w:pos="993"/>
        </w:tabs>
        <w:spacing w:line="360" w:lineRule="auto"/>
        <w:jc w:val="both"/>
        <w:rPr>
          <w:sz w:val="22"/>
          <w:szCs w:val="22"/>
        </w:rPr>
      </w:pPr>
    </w:p>
    <w:p w14:paraId="6B63E2D0" w14:textId="77777777" w:rsidR="0056032C" w:rsidRPr="00953054" w:rsidRDefault="0056032C" w:rsidP="00953054">
      <w:pPr>
        <w:tabs>
          <w:tab w:val="left" w:pos="993"/>
        </w:tabs>
        <w:spacing w:line="360" w:lineRule="auto"/>
        <w:ind w:left="994"/>
        <w:jc w:val="both"/>
        <w:rPr>
          <w:sz w:val="22"/>
          <w:szCs w:val="22"/>
        </w:rPr>
      </w:pPr>
    </w:p>
    <w:p w14:paraId="7201289E" w14:textId="77777777" w:rsidR="0056032C" w:rsidRPr="00953054" w:rsidRDefault="0056032C" w:rsidP="00953054">
      <w:pPr>
        <w:spacing w:line="360" w:lineRule="auto"/>
        <w:jc w:val="both"/>
        <w:rPr>
          <w:sz w:val="22"/>
          <w:szCs w:val="22"/>
        </w:rPr>
      </w:pPr>
    </w:p>
    <w:tbl>
      <w:tblPr>
        <w:tblW w:w="5000" w:type="pct"/>
        <w:tblLook w:val="04A0" w:firstRow="1" w:lastRow="0" w:firstColumn="1" w:lastColumn="0" w:noHBand="0" w:noVBand="1"/>
      </w:tblPr>
      <w:tblGrid>
        <w:gridCol w:w="9670"/>
      </w:tblGrid>
      <w:tr w:rsidR="0056032C" w:rsidRPr="00953054" w14:paraId="1D02B8CD" w14:textId="77777777">
        <w:tc>
          <w:tcPr>
            <w:tcW w:w="5000" w:type="pct"/>
            <w:shd w:val="clear" w:color="auto" w:fill="auto"/>
          </w:tcPr>
          <w:p w14:paraId="31802B1D" w14:textId="77777777" w:rsidR="0056032C" w:rsidRPr="00953054" w:rsidRDefault="0056032C" w:rsidP="00953054">
            <w:pPr>
              <w:tabs>
                <w:tab w:val="left" w:pos="360"/>
              </w:tabs>
              <w:spacing w:line="360" w:lineRule="auto"/>
              <w:jc w:val="both"/>
              <w:rPr>
                <w:b/>
                <w:sz w:val="22"/>
                <w:szCs w:val="22"/>
              </w:rPr>
            </w:pPr>
            <w:r w:rsidRPr="00953054">
              <w:rPr>
                <w:b/>
                <w:sz w:val="22"/>
                <w:szCs w:val="22"/>
              </w:rPr>
              <w:t>…………………………………………………..</w:t>
            </w:r>
          </w:p>
        </w:tc>
      </w:tr>
      <w:tr w:rsidR="0056032C" w:rsidRPr="00953054" w14:paraId="7E07251C" w14:textId="77777777">
        <w:tc>
          <w:tcPr>
            <w:tcW w:w="5000" w:type="pct"/>
            <w:shd w:val="clear" w:color="auto" w:fill="auto"/>
          </w:tcPr>
          <w:p w14:paraId="0C784BF8" w14:textId="77777777" w:rsidR="0056032C" w:rsidRPr="00953054" w:rsidRDefault="0056032C" w:rsidP="00953054">
            <w:pPr>
              <w:spacing w:line="360" w:lineRule="auto"/>
              <w:jc w:val="both"/>
              <w:rPr>
                <w:b/>
                <w:sz w:val="22"/>
                <w:szCs w:val="22"/>
              </w:rPr>
            </w:pPr>
            <w:r w:rsidRPr="00953054">
              <w:rPr>
                <w:b/>
                <w:sz w:val="22"/>
                <w:szCs w:val="22"/>
              </w:rPr>
              <w:t>CECM Finance and Economic Planning</w:t>
            </w:r>
          </w:p>
        </w:tc>
      </w:tr>
      <w:tr w:rsidR="0056032C" w:rsidRPr="00953054" w14:paraId="4FCAED0B" w14:textId="77777777">
        <w:tc>
          <w:tcPr>
            <w:tcW w:w="5000" w:type="pct"/>
            <w:shd w:val="clear" w:color="auto" w:fill="auto"/>
          </w:tcPr>
          <w:p w14:paraId="73278FF7" w14:textId="77777777" w:rsidR="0056032C" w:rsidRPr="00953054" w:rsidRDefault="0056032C" w:rsidP="00953054">
            <w:pPr>
              <w:spacing w:line="360" w:lineRule="auto"/>
              <w:jc w:val="both"/>
              <w:rPr>
                <w:b/>
                <w:sz w:val="22"/>
                <w:szCs w:val="22"/>
              </w:rPr>
            </w:pPr>
            <w:r w:rsidRPr="00953054">
              <w:rPr>
                <w:b/>
                <w:sz w:val="22"/>
                <w:szCs w:val="22"/>
              </w:rPr>
              <w:t>County Government of XXX</w:t>
            </w:r>
          </w:p>
        </w:tc>
      </w:tr>
    </w:tbl>
    <w:p w14:paraId="01046263" w14:textId="77777777" w:rsidR="000B6C83" w:rsidRPr="00953054" w:rsidRDefault="000B6C83" w:rsidP="00953054">
      <w:pPr>
        <w:autoSpaceDE/>
        <w:autoSpaceDN/>
        <w:jc w:val="both"/>
        <w:rPr>
          <w:sz w:val="22"/>
          <w:szCs w:val="22"/>
        </w:rPr>
      </w:pPr>
    </w:p>
    <w:p w14:paraId="5F5DAB0D" w14:textId="029317F0" w:rsidR="0056032C" w:rsidRPr="00953054" w:rsidRDefault="00E37A5B" w:rsidP="00953054">
      <w:pPr>
        <w:autoSpaceDE/>
        <w:autoSpaceDN/>
        <w:jc w:val="both"/>
        <w:rPr>
          <w:sz w:val="22"/>
          <w:szCs w:val="22"/>
        </w:rPr>
      </w:pPr>
      <w:r w:rsidRPr="00953054">
        <w:rPr>
          <w:sz w:val="22"/>
          <w:szCs w:val="22"/>
        </w:rPr>
        <w:br w:type="page"/>
      </w:r>
    </w:p>
    <w:p w14:paraId="70E3BE30" w14:textId="77777777" w:rsidR="00D05E76" w:rsidRPr="00953054" w:rsidRDefault="00D05E76" w:rsidP="00953054">
      <w:pPr>
        <w:spacing w:after="240"/>
        <w:jc w:val="both"/>
        <w:rPr>
          <w:b/>
          <w:bCs/>
          <w:sz w:val="22"/>
          <w:szCs w:val="22"/>
        </w:rPr>
      </w:pPr>
      <w:bookmarkStart w:id="12" w:name="_Toc136525059"/>
      <w:r w:rsidRPr="00953054">
        <w:rPr>
          <w:b/>
          <w:bCs/>
          <w:sz w:val="22"/>
          <w:szCs w:val="22"/>
        </w:rPr>
        <w:lastRenderedPageBreak/>
        <w:t>Foreword By the Clerk of The Assembly</w:t>
      </w:r>
      <w:bookmarkEnd w:id="12"/>
    </w:p>
    <w:p w14:paraId="79785914" w14:textId="77777777" w:rsidR="00D05E76" w:rsidRPr="00D8053D" w:rsidRDefault="00D05E76" w:rsidP="00953054">
      <w:pPr>
        <w:pStyle w:val="NoSpacing"/>
        <w:jc w:val="both"/>
        <w:rPr>
          <w:b/>
          <w:bCs/>
          <w:i/>
          <w:iCs/>
          <w:sz w:val="22"/>
          <w:szCs w:val="22"/>
        </w:rPr>
      </w:pPr>
      <w:r w:rsidRPr="00D8053D">
        <w:rPr>
          <w:b/>
          <w:bCs/>
          <w:i/>
          <w:iCs/>
          <w:sz w:val="22"/>
          <w:szCs w:val="22"/>
        </w:rPr>
        <w:t>Include the following among others:</w:t>
      </w:r>
    </w:p>
    <w:p w14:paraId="18FE5A77" w14:textId="77777777" w:rsidR="00D05E76" w:rsidRPr="00953054" w:rsidRDefault="00D05E76" w:rsidP="00953054">
      <w:pPr>
        <w:spacing w:line="360" w:lineRule="auto"/>
        <w:jc w:val="both"/>
        <w:rPr>
          <w:sz w:val="22"/>
          <w:szCs w:val="22"/>
        </w:rPr>
      </w:pPr>
    </w:p>
    <w:p w14:paraId="70E146FE" w14:textId="77777777" w:rsidR="00D05E76" w:rsidRPr="00953054" w:rsidRDefault="00D05E76" w:rsidP="00D073F7">
      <w:pPr>
        <w:numPr>
          <w:ilvl w:val="1"/>
          <w:numId w:val="37"/>
        </w:numPr>
        <w:spacing w:line="360" w:lineRule="auto"/>
        <w:ind w:left="450" w:hanging="450"/>
        <w:jc w:val="both"/>
        <w:rPr>
          <w:b/>
          <w:sz w:val="22"/>
          <w:szCs w:val="22"/>
        </w:rPr>
      </w:pPr>
      <w:r w:rsidRPr="00953054">
        <w:rPr>
          <w:b/>
          <w:sz w:val="22"/>
          <w:szCs w:val="22"/>
        </w:rPr>
        <w:t>Budget performance</w:t>
      </w:r>
    </w:p>
    <w:p w14:paraId="0D6D6E38" w14:textId="77777777" w:rsidR="00D05E76" w:rsidRPr="00953054" w:rsidRDefault="00D05E76" w:rsidP="00953054">
      <w:pPr>
        <w:spacing w:line="276" w:lineRule="auto"/>
        <w:jc w:val="both"/>
        <w:rPr>
          <w:bCs/>
          <w:i/>
          <w:sz w:val="22"/>
          <w:szCs w:val="22"/>
        </w:rPr>
      </w:pPr>
      <w:r w:rsidRPr="00953054">
        <w:rPr>
          <w:sz w:val="22"/>
          <w:szCs w:val="22"/>
        </w:rPr>
        <w:t>Here explain how the County Assembly has performed in terms of its budget against actual amounts for year based on programmes</w:t>
      </w:r>
      <w:r w:rsidRPr="00C311B3">
        <w:rPr>
          <w:b/>
          <w:bCs/>
          <w:sz w:val="22"/>
          <w:szCs w:val="22"/>
        </w:rPr>
        <w:t>.</w:t>
      </w:r>
      <w:r w:rsidRPr="00C311B3">
        <w:rPr>
          <w:b/>
          <w:bCs/>
          <w:i/>
          <w:color w:val="FF0000"/>
          <w:sz w:val="22"/>
          <w:szCs w:val="22"/>
        </w:rPr>
        <w:t xml:space="preserve"> </w:t>
      </w:r>
      <w:r w:rsidRPr="00C311B3">
        <w:rPr>
          <w:b/>
          <w:bCs/>
          <w:i/>
          <w:sz w:val="22"/>
          <w:szCs w:val="22"/>
        </w:rPr>
        <w:t>(Under this section, include tables, graphs, pie charts and detailed explanation of budget utilisation and execution</w:t>
      </w:r>
      <w:r w:rsidRPr="00953054">
        <w:rPr>
          <w:bCs/>
          <w:i/>
          <w:sz w:val="22"/>
          <w:szCs w:val="22"/>
        </w:rPr>
        <w:t>)</w:t>
      </w:r>
    </w:p>
    <w:p w14:paraId="3A2A1C0E" w14:textId="77777777" w:rsidR="00D05E76" w:rsidRPr="00953054" w:rsidRDefault="00D05E76" w:rsidP="00953054">
      <w:pPr>
        <w:spacing w:line="360" w:lineRule="auto"/>
        <w:jc w:val="both"/>
        <w:rPr>
          <w:bCs/>
          <w:sz w:val="22"/>
          <w:szCs w:val="22"/>
        </w:rPr>
      </w:pPr>
    </w:p>
    <w:p w14:paraId="7C832A63" w14:textId="77777777" w:rsidR="00D05E76" w:rsidRPr="00953054" w:rsidRDefault="00D05E76" w:rsidP="00D073F7">
      <w:pPr>
        <w:numPr>
          <w:ilvl w:val="1"/>
          <w:numId w:val="37"/>
        </w:numPr>
        <w:spacing w:line="360" w:lineRule="auto"/>
        <w:ind w:left="450" w:hanging="450"/>
        <w:jc w:val="both"/>
        <w:rPr>
          <w:b/>
          <w:sz w:val="22"/>
          <w:szCs w:val="22"/>
        </w:rPr>
      </w:pPr>
      <w:r w:rsidRPr="00953054">
        <w:rPr>
          <w:b/>
          <w:sz w:val="22"/>
          <w:szCs w:val="22"/>
        </w:rPr>
        <w:t>Operational Performance</w:t>
      </w:r>
    </w:p>
    <w:p w14:paraId="4EFE07FB" w14:textId="77777777" w:rsidR="00D05E76" w:rsidRPr="00953054" w:rsidRDefault="00D05E76" w:rsidP="00953054">
      <w:pPr>
        <w:tabs>
          <w:tab w:val="left" w:pos="993"/>
        </w:tabs>
        <w:spacing w:line="276" w:lineRule="auto"/>
        <w:jc w:val="both"/>
        <w:rPr>
          <w:i/>
          <w:sz w:val="22"/>
          <w:szCs w:val="22"/>
        </w:rPr>
      </w:pPr>
      <w:r w:rsidRPr="00953054">
        <w:rPr>
          <w:i/>
          <w:sz w:val="22"/>
          <w:szCs w:val="22"/>
        </w:rPr>
        <w:t>Under this section, include:</w:t>
      </w:r>
    </w:p>
    <w:p w14:paraId="0285174E" w14:textId="77777777" w:rsidR="00D05E76" w:rsidRPr="00953054" w:rsidRDefault="00D05E76" w:rsidP="00D073F7">
      <w:pPr>
        <w:numPr>
          <w:ilvl w:val="0"/>
          <w:numId w:val="35"/>
        </w:numPr>
        <w:tabs>
          <w:tab w:val="left" w:pos="993"/>
        </w:tabs>
        <w:spacing w:line="276" w:lineRule="auto"/>
        <w:ind w:left="990" w:hanging="630"/>
        <w:jc w:val="both"/>
        <w:rPr>
          <w:sz w:val="22"/>
          <w:szCs w:val="22"/>
        </w:rPr>
      </w:pPr>
      <w:r w:rsidRPr="00953054">
        <w:rPr>
          <w:sz w:val="22"/>
          <w:szCs w:val="22"/>
        </w:rPr>
        <w:t>How many laws and policies were passed by the Members of the Assembly during the and how they are</w:t>
      </w:r>
      <w:r w:rsidRPr="00953054">
        <w:rPr>
          <w:b/>
          <w:sz w:val="22"/>
          <w:szCs w:val="22"/>
        </w:rPr>
        <w:t xml:space="preserve"> </w:t>
      </w:r>
      <w:r w:rsidRPr="00953054">
        <w:rPr>
          <w:sz w:val="22"/>
          <w:szCs w:val="22"/>
        </w:rPr>
        <w:t>expected to improve efficiency of operations at the County Government as well as benefit the population of the County.</w:t>
      </w:r>
    </w:p>
    <w:p w14:paraId="46DBCD1F" w14:textId="77777777" w:rsidR="00D05E76" w:rsidRPr="00953054" w:rsidRDefault="00D05E76" w:rsidP="00D073F7">
      <w:pPr>
        <w:numPr>
          <w:ilvl w:val="0"/>
          <w:numId w:val="35"/>
        </w:numPr>
        <w:tabs>
          <w:tab w:val="left" w:pos="993"/>
        </w:tabs>
        <w:spacing w:line="276" w:lineRule="auto"/>
        <w:ind w:left="990" w:hanging="630"/>
        <w:jc w:val="both"/>
        <w:rPr>
          <w:sz w:val="22"/>
          <w:szCs w:val="22"/>
        </w:rPr>
      </w:pPr>
      <w:r w:rsidRPr="00953054">
        <w:rPr>
          <w:sz w:val="22"/>
          <w:szCs w:val="22"/>
        </w:rPr>
        <w:t>Indicate the process of dates when the County Budget was passed including the supplementary budgets.</w:t>
      </w:r>
    </w:p>
    <w:p w14:paraId="79590A88" w14:textId="77777777" w:rsidR="00D05E76" w:rsidRPr="00953054" w:rsidRDefault="00D05E76" w:rsidP="00D073F7">
      <w:pPr>
        <w:numPr>
          <w:ilvl w:val="0"/>
          <w:numId w:val="35"/>
        </w:numPr>
        <w:tabs>
          <w:tab w:val="left" w:pos="993"/>
        </w:tabs>
        <w:spacing w:line="276" w:lineRule="auto"/>
        <w:ind w:left="990" w:hanging="630"/>
        <w:jc w:val="both"/>
        <w:rPr>
          <w:sz w:val="22"/>
          <w:szCs w:val="22"/>
        </w:rPr>
      </w:pPr>
      <w:r w:rsidRPr="00953054">
        <w:rPr>
          <w:sz w:val="22"/>
          <w:szCs w:val="22"/>
        </w:rPr>
        <w:t>Indicate the names of the Assembly committees, their mandates and highlight successes over the period.</w:t>
      </w:r>
    </w:p>
    <w:p w14:paraId="67F6064E" w14:textId="77777777" w:rsidR="00D05E76" w:rsidRPr="00953054" w:rsidRDefault="00D05E76" w:rsidP="00D073F7">
      <w:pPr>
        <w:numPr>
          <w:ilvl w:val="0"/>
          <w:numId w:val="35"/>
        </w:numPr>
        <w:tabs>
          <w:tab w:val="left" w:pos="993"/>
        </w:tabs>
        <w:spacing w:line="276" w:lineRule="auto"/>
        <w:ind w:left="990" w:hanging="630"/>
        <w:jc w:val="both"/>
        <w:rPr>
          <w:sz w:val="22"/>
          <w:szCs w:val="22"/>
        </w:rPr>
      </w:pPr>
      <w:r w:rsidRPr="00953054">
        <w:rPr>
          <w:sz w:val="22"/>
          <w:szCs w:val="22"/>
        </w:rPr>
        <w:t>Include highlights on the oversight role of the County Assembly.</w:t>
      </w:r>
    </w:p>
    <w:p w14:paraId="645CC4C3" w14:textId="77777777" w:rsidR="00D05E76" w:rsidRPr="00953054" w:rsidRDefault="00D05E76" w:rsidP="00953054">
      <w:pPr>
        <w:spacing w:line="360" w:lineRule="auto"/>
        <w:jc w:val="both"/>
        <w:rPr>
          <w:i/>
          <w:sz w:val="22"/>
          <w:szCs w:val="22"/>
        </w:rPr>
      </w:pPr>
    </w:p>
    <w:p w14:paraId="55F5524B" w14:textId="77777777" w:rsidR="00D05E76" w:rsidRPr="00953054" w:rsidRDefault="00D05E76" w:rsidP="00D073F7">
      <w:pPr>
        <w:numPr>
          <w:ilvl w:val="1"/>
          <w:numId w:val="37"/>
        </w:numPr>
        <w:spacing w:line="360" w:lineRule="auto"/>
        <w:ind w:left="540" w:hanging="450"/>
        <w:jc w:val="both"/>
        <w:rPr>
          <w:b/>
          <w:sz w:val="22"/>
          <w:szCs w:val="22"/>
        </w:rPr>
      </w:pPr>
      <w:r w:rsidRPr="00953054">
        <w:rPr>
          <w:b/>
          <w:sz w:val="22"/>
          <w:szCs w:val="22"/>
        </w:rPr>
        <w:t>Performance of key development projects</w:t>
      </w:r>
    </w:p>
    <w:p w14:paraId="3F62DED6" w14:textId="77777777" w:rsidR="00D05E76" w:rsidRPr="00953054" w:rsidRDefault="00D05E76" w:rsidP="00D073F7">
      <w:pPr>
        <w:numPr>
          <w:ilvl w:val="0"/>
          <w:numId w:val="36"/>
        </w:numPr>
        <w:tabs>
          <w:tab w:val="left" w:pos="720"/>
        </w:tabs>
        <w:spacing w:line="360" w:lineRule="auto"/>
        <w:jc w:val="both"/>
        <w:rPr>
          <w:sz w:val="22"/>
          <w:szCs w:val="22"/>
        </w:rPr>
      </w:pPr>
      <w:r w:rsidRPr="00953054">
        <w:rPr>
          <w:sz w:val="22"/>
          <w:szCs w:val="22"/>
        </w:rPr>
        <w:t xml:space="preserve"> Give a narrative on physical progress based on outputs, outcomes and impacts of major programmes of the County Assembly. These largely borrow from the key development projects that the County Assembly planned to undertake.</w:t>
      </w:r>
    </w:p>
    <w:p w14:paraId="4F0B9E8B" w14:textId="77777777" w:rsidR="00D05E76" w:rsidRPr="00953054" w:rsidRDefault="00D05E76" w:rsidP="00D073F7">
      <w:pPr>
        <w:numPr>
          <w:ilvl w:val="0"/>
          <w:numId w:val="36"/>
        </w:numPr>
        <w:tabs>
          <w:tab w:val="left" w:pos="720"/>
        </w:tabs>
        <w:spacing w:line="360" w:lineRule="auto"/>
        <w:jc w:val="both"/>
        <w:rPr>
          <w:sz w:val="22"/>
          <w:szCs w:val="22"/>
        </w:rPr>
      </w:pPr>
      <w:r w:rsidRPr="00953054">
        <w:rPr>
          <w:sz w:val="22"/>
          <w:szCs w:val="22"/>
        </w:rPr>
        <w:t>List the key development projects included in the Assembly’s strategic plan, procurement plan and work plan and indicate the progress made and how if completed, will improve the effectiveness and efficiency of operations.</w:t>
      </w:r>
    </w:p>
    <w:p w14:paraId="0BCE1C6E" w14:textId="77777777" w:rsidR="00D05E76" w:rsidRPr="00953054" w:rsidRDefault="00D05E76" w:rsidP="00D073F7">
      <w:pPr>
        <w:numPr>
          <w:ilvl w:val="0"/>
          <w:numId w:val="36"/>
        </w:numPr>
        <w:tabs>
          <w:tab w:val="left" w:pos="720"/>
        </w:tabs>
        <w:spacing w:line="360" w:lineRule="auto"/>
        <w:jc w:val="both"/>
        <w:rPr>
          <w:sz w:val="22"/>
          <w:szCs w:val="22"/>
        </w:rPr>
      </w:pPr>
      <w:r w:rsidRPr="00953054">
        <w:rPr>
          <w:sz w:val="22"/>
          <w:szCs w:val="22"/>
        </w:rPr>
        <w:t>Describe efforts outlined to ensure responsible competition practices (issues include Anti-corruption, responsible political involvement, fair competition, respect for competitors and their products. Efforts by the County Assembly to treat its own suppliers responsibly (honouring contracts, respecting payment schedules etc.)</w:t>
      </w:r>
    </w:p>
    <w:p w14:paraId="7D256AF2" w14:textId="77777777" w:rsidR="00D05E76" w:rsidRPr="00953054" w:rsidRDefault="00D05E76" w:rsidP="00953054">
      <w:pPr>
        <w:autoSpaceDE/>
        <w:autoSpaceDN/>
        <w:jc w:val="both"/>
        <w:rPr>
          <w:sz w:val="22"/>
          <w:szCs w:val="22"/>
        </w:rPr>
      </w:pPr>
      <w:r w:rsidRPr="00953054">
        <w:rPr>
          <w:sz w:val="22"/>
          <w:szCs w:val="22"/>
        </w:rPr>
        <w:br w:type="page"/>
      </w:r>
    </w:p>
    <w:p w14:paraId="1F84AE97" w14:textId="77777777" w:rsidR="00D05E76" w:rsidRPr="00953054" w:rsidRDefault="00D05E76" w:rsidP="00D073F7">
      <w:pPr>
        <w:numPr>
          <w:ilvl w:val="1"/>
          <w:numId w:val="37"/>
        </w:numPr>
        <w:spacing w:line="360" w:lineRule="auto"/>
        <w:ind w:left="540" w:hanging="540"/>
        <w:jc w:val="both"/>
        <w:rPr>
          <w:b/>
          <w:sz w:val="22"/>
          <w:szCs w:val="22"/>
        </w:rPr>
      </w:pPr>
      <w:r w:rsidRPr="00953054">
        <w:rPr>
          <w:b/>
          <w:sz w:val="22"/>
          <w:szCs w:val="22"/>
        </w:rPr>
        <w:lastRenderedPageBreak/>
        <w:t>Comment on value-for-money achievements</w:t>
      </w:r>
    </w:p>
    <w:p w14:paraId="3F5F3EA2" w14:textId="2C87DFD3" w:rsidR="00D05E76" w:rsidRPr="00953054" w:rsidRDefault="00D05E76" w:rsidP="00953054">
      <w:pPr>
        <w:tabs>
          <w:tab w:val="left" w:pos="993"/>
        </w:tabs>
        <w:spacing w:line="276" w:lineRule="auto"/>
        <w:jc w:val="both"/>
        <w:rPr>
          <w:sz w:val="22"/>
          <w:szCs w:val="22"/>
        </w:rPr>
      </w:pPr>
      <w:r w:rsidRPr="00953054">
        <w:rPr>
          <w:sz w:val="22"/>
          <w:szCs w:val="22"/>
        </w:rPr>
        <w:t>Give specific examples of how some of the projects undertaken as listed above have positively improved the lives of the citizens of the County.</w:t>
      </w:r>
      <w:r w:rsidR="00C311B3">
        <w:rPr>
          <w:sz w:val="22"/>
          <w:szCs w:val="22"/>
        </w:rPr>
        <w:t xml:space="preserve"> </w:t>
      </w:r>
    </w:p>
    <w:p w14:paraId="43F29468" w14:textId="77777777" w:rsidR="00D05E76" w:rsidRPr="00953054" w:rsidRDefault="00D05E76" w:rsidP="00953054">
      <w:pPr>
        <w:tabs>
          <w:tab w:val="left" w:pos="993"/>
        </w:tabs>
        <w:spacing w:line="360" w:lineRule="auto"/>
        <w:jc w:val="both"/>
        <w:rPr>
          <w:i/>
          <w:color w:val="FF0000"/>
          <w:sz w:val="22"/>
          <w:szCs w:val="22"/>
        </w:rPr>
      </w:pPr>
    </w:p>
    <w:p w14:paraId="4C344587" w14:textId="77777777" w:rsidR="00D05E76" w:rsidRPr="00953054" w:rsidRDefault="00D05E76" w:rsidP="00D073F7">
      <w:pPr>
        <w:numPr>
          <w:ilvl w:val="1"/>
          <w:numId w:val="37"/>
        </w:numPr>
        <w:tabs>
          <w:tab w:val="left" w:pos="630"/>
          <w:tab w:val="left" w:pos="993"/>
        </w:tabs>
        <w:spacing w:line="360" w:lineRule="auto"/>
        <w:ind w:hanging="720"/>
        <w:jc w:val="both"/>
        <w:rPr>
          <w:b/>
          <w:sz w:val="22"/>
          <w:szCs w:val="22"/>
        </w:rPr>
      </w:pPr>
      <w:r w:rsidRPr="00953054">
        <w:rPr>
          <w:b/>
          <w:sz w:val="22"/>
          <w:szCs w:val="22"/>
        </w:rPr>
        <w:t>Challenges and Recommended Way Forward</w:t>
      </w:r>
    </w:p>
    <w:p w14:paraId="4C22F9D8" w14:textId="1B62EEBA" w:rsidR="00D05E76" w:rsidRPr="00E70CCC" w:rsidRDefault="00D05E76" w:rsidP="00953054">
      <w:pPr>
        <w:spacing w:line="276" w:lineRule="auto"/>
        <w:jc w:val="both"/>
        <w:rPr>
          <w:sz w:val="22"/>
          <w:szCs w:val="22"/>
        </w:rPr>
      </w:pPr>
      <w:r w:rsidRPr="00953054">
        <w:rPr>
          <w:sz w:val="22"/>
          <w:szCs w:val="22"/>
        </w:rPr>
        <w:t xml:space="preserve">Here list some of the implementation challenges of strategic objectives for the County Assembly and recommended way forward. What were the key factors that caused the county assembly not to fully achieve its goals and how can these be handled in order to get the Assembly’s key development agenda back on track? </w:t>
      </w:r>
      <w:r w:rsidRPr="00953054">
        <w:rPr>
          <w:i/>
          <w:sz w:val="22"/>
          <w:szCs w:val="22"/>
        </w:rPr>
        <w:t xml:space="preserve">E.g. effect the economy on the activities of the </w:t>
      </w:r>
      <w:r w:rsidR="00E70CCC" w:rsidRPr="00953054">
        <w:rPr>
          <w:i/>
          <w:sz w:val="22"/>
          <w:szCs w:val="22"/>
        </w:rPr>
        <w:t>Assembly. Indicate</w:t>
      </w:r>
      <w:r w:rsidRPr="00953054">
        <w:rPr>
          <w:sz w:val="22"/>
          <w:szCs w:val="22"/>
        </w:rPr>
        <w:t xml:space="preserve"> the future outlook of the County Assembly as laid out in the strategic plan. Highlight policies put in place to ensure employee welfare in the assembly ranging from hiring, gender ratio, assembly’s approach on improving employee skills, safety at work and employee turnover if it’s a </w:t>
      </w:r>
      <w:bookmarkStart w:id="13" w:name="_Toc396755410"/>
      <w:r w:rsidR="00E70CCC" w:rsidRPr="00953054">
        <w:rPr>
          <w:sz w:val="22"/>
          <w:szCs w:val="22"/>
        </w:rPr>
        <w:t>challenge.</w:t>
      </w:r>
    </w:p>
    <w:p w14:paraId="74D7A7AF" w14:textId="77777777" w:rsidR="00D05E76" w:rsidRDefault="00D05E76" w:rsidP="00953054">
      <w:pPr>
        <w:spacing w:line="360" w:lineRule="auto"/>
        <w:jc w:val="both"/>
        <w:rPr>
          <w:b/>
          <w:sz w:val="22"/>
          <w:szCs w:val="22"/>
        </w:rPr>
      </w:pPr>
    </w:p>
    <w:p w14:paraId="1F818F2D" w14:textId="77777777" w:rsidR="00E70CCC" w:rsidRPr="00953054" w:rsidRDefault="00E70CCC" w:rsidP="00953054">
      <w:pPr>
        <w:spacing w:line="360" w:lineRule="auto"/>
        <w:jc w:val="both"/>
        <w:rPr>
          <w:b/>
          <w:sz w:val="22"/>
          <w:szCs w:val="22"/>
        </w:rPr>
      </w:pPr>
    </w:p>
    <w:p w14:paraId="1048EB13" w14:textId="77777777" w:rsidR="00D05E76" w:rsidRPr="00953054" w:rsidRDefault="00D05E76" w:rsidP="00953054">
      <w:pPr>
        <w:spacing w:line="360" w:lineRule="auto"/>
        <w:jc w:val="both"/>
        <w:rPr>
          <w:b/>
          <w:sz w:val="22"/>
          <w:szCs w:val="22"/>
        </w:rPr>
      </w:pPr>
    </w:p>
    <w:tbl>
      <w:tblPr>
        <w:tblW w:w="0" w:type="auto"/>
        <w:tblLook w:val="04A0" w:firstRow="1" w:lastRow="0" w:firstColumn="1" w:lastColumn="0" w:noHBand="0" w:noVBand="1"/>
      </w:tblPr>
      <w:tblGrid>
        <w:gridCol w:w="9576"/>
      </w:tblGrid>
      <w:tr w:rsidR="00D05E76" w:rsidRPr="00953054" w14:paraId="328DB6CF" w14:textId="77777777">
        <w:tc>
          <w:tcPr>
            <w:tcW w:w="9576" w:type="dxa"/>
            <w:shd w:val="clear" w:color="auto" w:fill="auto"/>
          </w:tcPr>
          <w:p w14:paraId="586EED2D" w14:textId="77777777" w:rsidR="00D05E76" w:rsidRPr="00953054" w:rsidRDefault="00D05E76" w:rsidP="00953054">
            <w:pPr>
              <w:spacing w:line="360" w:lineRule="auto"/>
              <w:jc w:val="both"/>
              <w:rPr>
                <w:b/>
                <w:sz w:val="22"/>
                <w:szCs w:val="22"/>
              </w:rPr>
            </w:pPr>
            <w:r w:rsidRPr="00953054">
              <w:rPr>
                <w:b/>
                <w:sz w:val="22"/>
                <w:szCs w:val="22"/>
              </w:rPr>
              <w:t>………………………………………</w:t>
            </w:r>
          </w:p>
        </w:tc>
      </w:tr>
      <w:tr w:rsidR="00D05E76" w:rsidRPr="00953054" w14:paraId="1456215D" w14:textId="77777777">
        <w:tc>
          <w:tcPr>
            <w:tcW w:w="9576" w:type="dxa"/>
            <w:shd w:val="clear" w:color="auto" w:fill="auto"/>
          </w:tcPr>
          <w:p w14:paraId="01AAE66A" w14:textId="77777777" w:rsidR="00D05E76" w:rsidRPr="00953054" w:rsidRDefault="00D05E76" w:rsidP="00953054">
            <w:pPr>
              <w:spacing w:line="360" w:lineRule="auto"/>
              <w:jc w:val="both"/>
              <w:rPr>
                <w:b/>
                <w:sz w:val="22"/>
                <w:szCs w:val="22"/>
              </w:rPr>
            </w:pPr>
            <w:r w:rsidRPr="00953054">
              <w:rPr>
                <w:b/>
                <w:sz w:val="22"/>
                <w:szCs w:val="22"/>
              </w:rPr>
              <w:t>Name:</w:t>
            </w:r>
          </w:p>
        </w:tc>
      </w:tr>
      <w:tr w:rsidR="00D05E76" w:rsidRPr="00953054" w14:paraId="176B7691" w14:textId="77777777">
        <w:tc>
          <w:tcPr>
            <w:tcW w:w="9576" w:type="dxa"/>
            <w:shd w:val="clear" w:color="auto" w:fill="auto"/>
          </w:tcPr>
          <w:p w14:paraId="474AB0BF" w14:textId="77777777" w:rsidR="00D05E76" w:rsidRPr="00953054" w:rsidRDefault="00D05E76" w:rsidP="00953054">
            <w:pPr>
              <w:spacing w:line="360" w:lineRule="auto"/>
              <w:jc w:val="both"/>
              <w:rPr>
                <w:b/>
                <w:sz w:val="22"/>
                <w:szCs w:val="22"/>
              </w:rPr>
            </w:pPr>
            <w:r w:rsidRPr="00953054">
              <w:rPr>
                <w:b/>
                <w:sz w:val="22"/>
                <w:szCs w:val="22"/>
              </w:rPr>
              <w:t>Clerk of the County Assembly</w:t>
            </w:r>
          </w:p>
        </w:tc>
      </w:tr>
    </w:tbl>
    <w:p w14:paraId="10B050BA" w14:textId="77777777" w:rsidR="00D05E76" w:rsidRPr="00953054" w:rsidRDefault="00D05E76" w:rsidP="00953054">
      <w:pPr>
        <w:spacing w:line="360" w:lineRule="auto"/>
        <w:jc w:val="both"/>
        <w:rPr>
          <w:b/>
          <w:sz w:val="22"/>
          <w:szCs w:val="22"/>
        </w:rPr>
      </w:pPr>
    </w:p>
    <w:p w14:paraId="57159DF3" w14:textId="68E40250" w:rsidR="00D05E76" w:rsidRPr="00953054" w:rsidRDefault="00D05E76" w:rsidP="00953054">
      <w:pPr>
        <w:autoSpaceDE/>
        <w:autoSpaceDN/>
        <w:jc w:val="both"/>
        <w:rPr>
          <w:b/>
          <w:sz w:val="22"/>
          <w:szCs w:val="22"/>
        </w:rPr>
      </w:pPr>
    </w:p>
    <w:bookmarkEnd w:id="13"/>
    <w:p w14:paraId="32405632" w14:textId="2D0E5E09" w:rsidR="0056032C" w:rsidRPr="00953054" w:rsidRDefault="00430AFE" w:rsidP="00953054">
      <w:pPr>
        <w:autoSpaceDE/>
        <w:autoSpaceDN/>
        <w:jc w:val="both"/>
        <w:rPr>
          <w:sz w:val="22"/>
          <w:szCs w:val="22"/>
        </w:rPr>
      </w:pPr>
      <w:r w:rsidRPr="00953054">
        <w:rPr>
          <w:sz w:val="22"/>
          <w:szCs w:val="22"/>
        </w:rPr>
        <w:br w:type="page"/>
      </w:r>
    </w:p>
    <w:p w14:paraId="16A78B48" w14:textId="264BACBA" w:rsidR="00103CA4" w:rsidRPr="00953054" w:rsidRDefault="00103CA4" w:rsidP="00D5252C">
      <w:pPr>
        <w:pStyle w:val="Heading1"/>
        <w:numPr>
          <w:ilvl w:val="0"/>
          <w:numId w:val="20"/>
        </w:numPr>
        <w:spacing w:line="360" w:lineRule="auto"/>
        <w:ind w:left="450"/>
        <w:jc w:val="both"/>
        <w:rPr>
          <w:sz w:val="22"/>
          <w:szCs w:val="22"/>
        </w:rPr>
      </w:pPr>
      <w:bookmarkStart w:id="14" w:name="_Toc44337227"/>
      <w:bookmarkStart w:id="15" w:name="_Toc136517964"/>
      <w:bookmarkStart w:id="16" w:name="_Toc157509698"/>
      <w:bookmarkStart w:id="17" w:name="_Hlk41985810"/>
      <w:r w:rsidRPr="00953054">
        <w:rPr>
          <w:sz w:val="22"/>
          <w:szCs w:val="22"/>
        </w:rPr>
        <w:lastRenderedPageBreak/>
        <w:t>Statement of Performance against Predetermined Objectives</w:t>
      </w:r>
      <w:bookmarkEnd w:id="14"/>
      <w:bookmarkEnd w:id="15"/>
      <w:bookmarkEnd w:id="16"/>
    </w:p>
    <w:p w14:paraId="3496F404" w14:textId="30C0E650" w:rsidR="00103CA4" w:rsidRPr="00953054" w:rsidRDefault="00DF3760" w:rsidP="00953054">
      <w:pPr>
        <w:ind w:left="360"/>
        <w:jc w:val="both"/>
        <w:rPr>
          <w:b/>
          <w:bCs/>
          <w:sz w:val="22"/>
          <w:szCs w:val="22"/>
          <w:lang w:val="en-US"/>
        </w:rPr>
      </w:pPr>
      <w:r w:rsidRPr="00953054">
        <w:rPr>
          <w:b/>
          <w:bCs/>
          <w:sz w:val="22"/>
          <w:szCs w:val="22"/>
          <w:lang w:val="en-US"/>
        </w:rPr>
        <w:t xml:space="preserve"> </w:t>
      </w:r>
      <w:r w:rsidR="00161086" w:rsidRPr="00953054">
        <w:rPr>
          <w:b/>
          <w:bCs/>
          <w:sz w:val="22"/>
          <w:szCs w:val="22"/>
          <w:lang w:val="en-US"/>
        </w:rPr>
        <w:t>(</w:t>
      </w:r>
      <w:r w:rsidR="00E70CCC">
        <w:rPr>
          <w:b/>
          <w:bCs/>
          <w:sz w:val="22"/>
          <w:szCs w:val="22"/>
          <w:lang w:val="en-US"/>
        </w:rPr>
        <w:t xml:space="preserve">County </w:t>
      </w:r>
      <w:r w:rsidRPr="00953054">
        <w:rPr>
          <w:b/>
          <w:bCs/>
          <w:sz w:val="22"/>
          <w:szCs w:val="22"/>
          <w:lang w:val="en-US"/>
        </w:rPr>
        <w:t>Executive)</w:t>
      </w:r>
    </w:p>
    <w:p w14:paraId="118C3464" w14:textId="77777777" w:rsidR="00D41F93" w:rsidRPr="00953054" w:rsidRDefault="00D41F93" w:rsidP="00953054">
      <w:pPr>
        <w:spacing w:line="360" w:lineRule="auto"/>
        <w:ind w:firstLine="360"/>
        <w:jc w:val="both"/>
        <w:rPr>
          <w:b/>
          <w:bCs/>
          <w:sz w:val="22"/>
          <w:szCs w:val="22"/>
        </w:rPr>
      </w:pPr>
    </w:p>
    <w:p w14:paraId="1E1C1366" w14:textId="43B85470" w:rsidR="00103CA4" w:rsidRPr="00953054" w:rsidRDefault="00103CA4" w:rsidP="00953054">
      <w:pPr>
        <w:spacing w:line="360" w:lineRule="auto"/>
        <w:ind w:firstLine="360"/>
        <w:jc w:val="both"/>
        <w:rPr>
          <w:b/>
          <w:bCs/>
          <w:i/>
          <w:iCs/>
          <w:sz w:val="22"/>
          <w:szCs w:val="22"/>
        </w:rPr>
      </w:pPr>
      <w:r w:rsidRPr="00953054">
        <w:rPr>
          <w:b/>
          <w:bCs/>
          <w:i/>
          <w:iCs/>
          <w:sz w:val="22"/>
          <w:szCs w:val="22"/>
        </w:rPr>
        <w:t>Guidance</w:t>
      </w:r>
    </w:p>
    <w:p w14:paraId="28BCB373" w14:textId="6839F0DE" w:rsidR="00103CA4" w:rsidRPr="00E70CCC" w:rsidRDefault="00103CA4" w:rsidP="00E70CCC">
      <w:pPr>
        <w:spacing w:line="360" w:lineRule="auto"/>
        <w:ind w:left="360"/>
        <w:jc w:val="both"/>
        <w:rPr>
          <w:i/>
          <w:iCs/>
          <w:sz w:val="22"/>
          <w:szCs w:val="22"/>
        </w:rPr>
      </w:pPr>
      <w:r w:rsidRPr="00953054">
        <w:rPr>
          <w:i/>
          <w:iCs/>
          <w:sz w:val="22"/>
          <w:szCs w:val="22"/>
        </w:rPr>
        <w:t>Refer to the CIDP which informs the annual budget and the annual development plan and report on the extent of the county executive’s progress in attaining the development plan. Report on the metrics met, objectives yet to be met, challenges and opportunities of the County in implementation of its CIDP. Enumerate all the objectives of the County as per the CIDP.</w:t>
      </w:r>
      <w:bookmarkStart w:id="18" w:name="_Hlk41983939"/>
      <w:r w:rsidR="00E70CCC">
        <w:rPr>
          <w:i/>
          <w:iCs/>
          <w:sz w:val="22"/>
          <w:szCs w:val="22"/>
        </w:rPr>
        <w:t xml:space="preserve"> </w:t>
      </w:r>
      <w:r w:rsidRPr="00953054">
        <w:rPr>
          <w:i/>
          <w:iCs/>
          <w:sz w:val="22"/>
          <w:szCs w:val="22"/>
        </w:rPr>
        <w:t xml:space="preserve">Section 164 (2) (f) </w:t>
      </w:r>
      <w:bookmarkEnd w:id="18"/>
      <w:r w:rsidRPr="00953054">
        <w:rPr>
          <w:i/>
          <w:iCs/>
          <w:sz w:val="22"/>
          <w:szCs w:val="22"/>
        </w:rPr>
        <w:t>of the Public Finance Management Act, 2012 requires that, at the end of each financial year, the accounting officer when preparing financial statements of each County Government entity Government entities in accordance with the standards and formats prescribed by the Public Sector Accounting Standards Board includes a statement of the county government entity’s performance against predetermined objectives.</w:t>
      </w:r>
      <w:bookmarkEnd w:id="17"/>
      <w:r w:rsidRPr="00953054">
        <w:rPr>
          <w:i/>
          <w:iCs/>
          <w:sz w:val="22"/>
          <w:szCs w:val="22"/>
        </w:rPr>
        <w:t>(This guidance should be removed in the final set of financial statements)</w:t>
      </w:r>
    </w:p>
    <w:p w14:paraId="6A3CFD85" w14:textId="77777777" w:rsidR="00103CA4" w:rsidRPr="00953054" w:rsidRDefault="00103CA4" w:rsidP="00953054">
      <w:pPr>
        <w:spacing w:line="360" w:lineRule="auto"/>
        <w:ind w:left="360"/>
        <w:jc w:val="both"/>
        <w:rPr>
          <w:sz w:val="22"/>
          <w:szCs w:val="22"/>
        </w:rPr>
      </w:pPr>
    </w:p>
    <w:p w14:paraId="40D6C0BE" w14:textId="77777777" w:rsidR="00103CA4" w:rsidRPr="00953054" w:rsidRDefault="00103CA4" w:rsidP="00953054">
      <w:pPr>
        <w:spacing w:line="360" w:lineRule="auto"/>
        <w:ind w:left="360"/>
        <w:jc w:val="both"/>
        <w:rPr>
          <w:b/>
          <w:bCs/>
          <w:i/>
          <w:iCs/>
          <w:sz w:val="22"/>
          <w:szCs w:val="22"/>
        </w:rPr>
      </w:pPr>
      <w:r w:rsidRPr="00953054">
        <w:rPr>
          <w:b/>
          <w:bCs/>
          <w:sz w:val="22"/>
          <w:szCs w:val="22"/>
        </w:rPr>
        <w:t>Strategic development objectives</w:t>
      </w:r>
      <w:r w:rsidRPr="00953054">
        <w:rPr>
          <w:sz w:val="22"/>
          <w:szCs w:val="22"/>
        </w:rPr>
        <w:t xml:space="preserve"> (</w:t>
      </w:r>
      <w:r w:rsidRPr="00953054">
        <w:rPr>
          <w:b/>
          <w:bCs/>
          <w:i/>
          <w:iCs/>
          <w:sz w:val="22"/>
          <w:szCs w:val="22"/>
        </w:rPr>
        <w:t>Customize as per specific county)</w:t>
      </w:r>
    </w:p>
    <w:p w14:paraId="09AD024F" w14:textId="77777777" w:rsidR="00103CA4" w:rsidRPr="00953054" w:rsidRDefault="00103CA4" w:rsidP="00953054">
      <w:pPr>
        <w:spacing w:line="360" w:lineRule="auto"/>
        <w:ind w:left="360"/>
        <w:jc w:val="both"/>
        <w:rPr>
          <w:i/>
          <w:iCs/>
          <w:sz w:val="22"/>
          <w:szCs w:val="22"/>
        </w:rPr>
      </w:pPr>
      <w:r w:rsidRPr="00953054">
        <w:rPr>
          <w:sz w:val="22"/>
          <w:szCs w:val="22"/>
        </w:rPr>
        <w:t>The County’s xxx CIDP (</w:t>
      </w:r>
      <w:r w:rsidRPr="00953054">
        <w:rPr>
          <w:i/>
          <w:iCs/>
          <w:sz w:val="22"/>
          <w:szCs w:val="22"/>
        </w:rPr>
        <w:t>specify the period</w:t>
      </w:r>
      <w:r w:rsidRPr="00953054">
        <w:rPr>
          <w:sz w:val="22"/>
          <w:szCs w:val="22"/>
        </w:rPr>
        <w:t>) has identified xxx key strategic development objectives. Broadly, these objectives have been identified through a participatory process that reviewed the development priorities of the Governor’s Manifesto, the National Government’s Vision 2030, SDGs and the MTP III. (</w:t>
      </w:r>
      <w:r w:rsidRPr="00953054">
        <w:rPr>
          <w:i/>
          <w:iCs/>
          <w:sz w:val="22"/>
          <w:szCs w:val="22"/>
        </w:rPr>
        <w:t>insert any other document of reference).</w:t>
      </w:r>
    </w:p>
    <w:p w14:paraId="4D3E368A" w14:textId="77777777" w:rsidR="00103CA4" w:rsidRPr="00953054" w:rsidRDefault="00103CA4" w:rsidP="00953054">
      <w:pPr>
        <w:spacing w:line="360" w:lineRule="auto"/>
        <w:ind w:left="-90"/>
        <w:jc w:val="both"/>
        <w:rPr>
          <w:sz w:val="22"/>
          <w:szCs w:val="22"/>
        </w:rPr>
      </w:pPr>
    </w:p>
    <w:p w14:paraId="66BF1B8E" w14:textId="77777777" w:rsidR="00103CA4" w:rsidRPr="00953054" w:rsidRDefault="00103CA4" w:rsidP="00953054">
      <w:pPr>
        <w:spacing w:line="360" w:lineRule="auto"/>
        <w:ind w:left="360"/>
        <w:jc w:val="both"/>
        <w:rPr>
          <w:sz w:val="22"/>
          <w:szCs w:val="22"/>
        </w:rPr>
      </w:pPr>
      <w:r w:rsidRPr="00953054">
        <w:rPr>
          <w:sz w:val="22"/>
          <w:szCs w:val="22"/>
        </w:rPr>
        <w:t xml:space="preserve">The strategic objectives are a synthesised product of the afore-mentioned planning frameworks that amalgamate the thematic focus and development aspirations in these policy frameworks. </w:t>
      </w:r>
    </w:p>
    <w:p w14:paraId="4C91051B" w14:textId="77777777" w:rsidR="00103CA4" w:rsidRPr="00953054" w:rsidRDefault="00103CA4" w:rsidP="00953054">
      <w:pPr>
        <w:spacing w:line="360" w:lineRule="auto"/>
        <w:ind w:left="-90" w:firstLine="450"/>
        <w:jc w:val="both"/>
        <w:rPr>
          <w:sz w:val="22"/>
          <w:szCs w:val="22"/>
        </w:rPr>
      </w:pPr>
      <w:r w:rsidRPr="00953054">
        <w:rPr>
          <w:sz w:val="22"/>
          <w:szCs w:val="22"/>
        </w:rPr>
        <w:t>The key development objectives of the XXX County’s CIDP are to:</w:t>
      </w:r>
    </w:p>
    <w:p w14:paraId="727DB393" w14:textId="0282BABD" w:rsidR="00103CA4" w:rsidRPr="00953054" w:rsidRDefault="00E70CCC" w:rsidP="00D073F7">
      <w:pPr>
        <w:pStyle w:val="ListParagraph"/>
        <w:numPr>
          <w:ilvl w:val="0"/>
          <w:numId w:val="39"/>
        </w:numPr>
        <w:spacing w:line="360" w:lineRule="auto"/>
        <w:jc w:val="both"/>
        <w:rPr>
          <w:sz w:val="22"/>
          <w:szCs w:val="22"/>
        </w:rPr>
      </w:pPr>
      <w:r>
        <w:rPr>
          <w:sz w:val="22"/>
          <w:szCs w:val="22"/>
        </w:rPr>
        <w:t>x</w:t>
      </w:r>
      <w:r w:rsidR="00103CA4" w:rsidRPr="00953054">
        <w:rPr>
          <w:sz w:val="22"/>
          <w:szCs w:val="22"/>
        </w:rPr>
        <w:t>xx</w:t>
      </w:r>
    </w:p>
    <w:p w14:paraId="5B5EF547" w14:textId="4ECB2B4E" w:rsidR="00103CA4" w:rsidRPr="00953054" w:rsidRDefault="00E70CCC" w:rsidP="00D073F7">
      <w:pPr>
        <w:pStyle w:val="ListParagraph"/>
        <w:numPr>
          <w:ilvl w:val="0"/>
          <w:numId w:val="39"/>
        </w:numPr>
        <w:spacing w:line="360" w:lineRule="auto"/>
        <w:jc w:val="both"/>
        <w:rPr>
          <w:sz w:val="22"/>
          <w:szCs w:val="22"/>
        </w:rPr>
      </w:pPr>
      <w:r>
        <w:rPr>
          <w:sz w:val="22"/>
          <w:szCs w:val="22"/>
        </w:rPr>
        <w:t>x</w:t>
      </w:r>
      <w:r w:rsidR="00103CA4" w:rsidRPr="00953054">
        <w:rPr>
          <w:sz w:val="22"/>
          <w:szCs w:val="22"/>
        </w:rPr>
        <w:t>xx</w:t>
      </w:r>
    </w:p>
    <w:p w14:paraId="64F48DC4" w14:textId="77777777" w:rsidR="00103CA4" w:rsidRPr="00953054" w:rsidRDefault="00103CA4" w:rsidP="00D073F7">
      <w:pPr>
        <w:pStyle w:val="ListParagraph"/>
        <w:numPr>
          <w:ilvl w:val="0"/>
          <w:numId w:val="39"/>
        </w:numPr>
        <w:spacing w:line="360" w:lineRule="auto"/>
        <w:jc w:val="both"/>
        <w:rPr>
          <w:sz w:val="22"/>
          <w:szCs w:val="22"/>
        </w:rPr>
      </w:pPr>
      <w:r w:rsidRPr="00953054">
        <w:rPr>
          <w:sz w:val="22"/>
          <w:szCs w:val="22"/>
        </w:rPr>
        <w:t>xxx</w:t>
      </w:r>
    </w:p>
    <w:p w14:paraId="14EF8467" w14:textId="77777777" w:rsidR="00103CA4" w:rsidRPr="00953054" w:rsidRDefault="00103CA4" w:rsidP="00953054">
      <w:pPr>
        <w:spacing w:line="360" w:lineRule="auto"/>
        <w:ind w:left="360"/>
        <w:jc w:val="both"/>
        <w:rPr>
          <w:sz w:val="22"/>
          <w:szCs w:val="22"/>
        </w:rPr>
      </w:pPr>
      <w:r w:rsidRPr="00953054">
        <w:rPr>
          <w:sz w:val="22"/>
          <w:szCs w:val="22"/>
        </w:rPr>
        <w:t>Below we present the progress made in attaining the objectives of the xxx CIDP (</w:t>
      </w:r>
      <w:r w:rsidRPr="00953054">
        <w:rPr>
          <w:i/>
          <w:iCs/>
          <w:sz w:val="22"/>
          <w:szCs w:val="22"/>
        </w:rPr>
        <w:t>specify period</w:t>
      </w:r>
      <w:r w:rsidRPr="00953054">
        <w:rPr>
          <w:sz w:val="22"/>
          <w:szCs w:val="22"/>
        </w:rPr>
        <w:t xml:space="preserve">) for xxx County. </w:t>
      </w:r>
    </w:p>
    <w:p w14:paraId="43B721FC" w14:textId="77777777" w:rsidR="00103CA4" w:rsidRPr="00953054" w:rsidRDefault="00103CA4" w:rsidP="00953054">
      <w:pPr>
        <w:spacing w:line="360" w:lineRule="auto"/>
        <w:ind w:left="360"/>
        <w:jc w:val="both"/>
        <w:rPr>
          <w:sz w:val="22"/>
          <w:szCs w:val="22"/>
        </w:rPr>
      </w:pPr>
    </w:p>
    <w:p w14:paraId="639F8DB9" w14:textId="77777777" w:rsidR="00103CA4" w:rsidRPr="00953054" w:rsidRDefault="00103CA4" w:rsidP="00953054">
      <w:pPr>
        <w:spacing w:line="360" w:lineRule="auto"/>
        <w:jc w:val="both"/>
        <w:rPr>
          <w:sz w:val="22"/>
          <w:szCs w:val="22"/>
        </w:rPr>
      </w:pPr>
    </w:p>
    <w:p w14:paraId="7B0CCF7D" w14:textId="77777777" w:rsidR="00103CA4" w:rsidRPr="00953054" w:rsidRDefault="00103CA4" w:rsidP="00953054">
      <w:pPr>
        <w:autoSpaceDE/>
        <w:autoSpaceDN/>
        <w:jc w:val="both"/>
        <w:rPr>
          <w:sz w:val="22"/>
          <w:szCs w:val="22"/>
        </w:rPr>
      </w:pPr>
      <w:r w:rsidRPr="00953054">
        <w:rPr>
          <w:sz w:val="22"/>
          <w:szCs w:val="22"/>
        </w:rPr>
        <w:br w:type="page"/>
      </w:r>
    </w:p>
    <w:tbl>
      <w:tblPr>
        <w:tblpPr w:leftFromText="180" w:rightFromText="180" w:vertAnchor="text" w:horzAnchor="page" w:tblpX="1692" w:tblpY="232"/>
        <w:tblW w:w="514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53"/>
        <w:gridCol w:w="2262"/>
        <w:gridCol w:w="2151"/>
        <w:gridCol w:w="2495"/>
        <w:gridCol w:w="2179"/>
      </w:tblGrid>
      <w:tr w:rsidR="00103CA4" w:rsidRPr="00953054" w14:paraId="6221628A" w14:textId="77777777">
        <w:trPr>
          <w:trHeight w:val="340"/>
        </w:trPr>
        <w:tc>
          <w:tcPr>
            <w:tcW w:w="429" w:type="pct"/>
            <w:shd w:val="clear" w:color="auto" w:fill="0070C0"/>
            <w:vAlign w:val="center"/>
          </w:tcPr>
          <w:p w14:paraId="3580F415" w14:textId="77777777" w:rsidR="00103CA4" w:rsidRPr="00953054" w:rsidRDefault="00103CA4" w:rsidP="00953054">
            <w:pPr>
              <w:jc w:val="both"/>
              <w:rPr>
                <w:b/>
                <w:bCs/>
                <w:i/>
                <w:iCs/>
                <w:sz w:val="22"/>
                <w:szCs w:val="22"/>
              </w:rPr>
            </w:pPr>
            <w:r w:rsidRPr="00953054">
              <w:rPr>
                <w:b/>
                <w:bCs/>
                <w:i/>
                <w:iCs/>
                <w:sz w:val="22"/>
                <w:szCs w:val="22"/>
              </w:rPr>
              <w:lastRenderedPageBreak/>
              <w:t>S/No</w:t>
            </w:r>
          </w:p>
        </w:tc>
        <w:tc>
          <w:tcPr>
            <w:tcW w:w="1138" w:type="pct"/>
            <w:shd w:val="clear" w:color="auto" w:fill="0070C0"/>
            <w:vAlign w:val="center"/>
          </w:tcPr>
          <w:p w14:paraId="2F20A544" w14:textId="77777777" w:rsidR="00103CA4" w:rsidRPr="00953054" w:rsidRDefault="00103CA4" w:rsidP="00953054">
            <w:pPr>
              <w:jc w:val="both"/>
              <w:rPr>
                <w:b/>
                <w:bCs/>
                <w:i/>
                <w:iCs/>
                <w:sz w:val="22"/>
                <w:szCs w:val="22"/>
              </w:rPr>
            </w:pPr>
            <w:r w:rsidRPr="00953054">
              <w:rPr>
                <w:b/>
                <w:bCs/>
                <w:i/>
                <w:iCs/>
                <w:sz w:val="22"/>
                <w:szCs w:val="22"/>
              </w:rPr>
              <w:t>Strategic Objective as per CIDP (present the objectives on a high and strategic level)</w:t>
            </w:r>
          </w:p>
        </w:tc>
        <w:tc>
          <w:tcPr>
            <w:tcW w:w="1082" w:type="pct"/>
            <w:shd w:val="clear" w:color="auto" w:fill="0070C0"/>
          </w:tcPr>
          <w:p w14:paraId="1271012A" w14:textId="77777777" w:rsidR="00103CA4" w:rsidRPr="00953054" w:rsidRDefault="00103CA4" w:rsidP="00953054">
            <w:pPr>
              <w:jc w:val="both"/>
              <w:rPr>
                <w:b/>
                <w:bCs/>
                <w:i/>
                <w:iCs/>
                <w:sz w:val="22"/>
                <w:szCs w:val="22"/>
              </w:rPr>
            </w:pPr>
            <w:r w:rsidRPr="00953054">
              <w:rPr>
                <w:b/>
                <w:bCs/>
                <w:i/>
                <w:iCs/>
                <w:sz w:val="22"/>
                <w:szCs w:val="22"/>
              </w:rPr>
              <w:t>Targeted Outcome</w:t>
            </w:r>
          </w:p>
        </w:tc>
        <w:tc>
          <w:tcPr>
            <w:tcW w:w="1255" w:type="pct"/>
            <w:shd w:val="clear" w:color="auto" w:fill="0070C0"/>
            <w:vAlign w:val="center"/>
          </w:tcPr>
          <w:p w14:paraId="14466B79" w14:textId="77777777" w:rsidR="00103CA4" w:rsidRPr="00953054" w:rsidRDefault="00103CA4" w:rsidP="00953054">
            <w:pPr>
              <w:jc w:val="both"/>
              <w:rPr>
                <w:b/>
                <w:bCs/>
                <w:i/>
                <w:iCs/>
                <w:sz w:val="22"/>
                <w:szCs w:val="22"/>
              </w:rPr>
            </w:pPr>
            <w:r w:rsidRPr="00953054">
              <w:rPr>
                <w:b/>
                <w:bCs/>
                <w:i/>
                <w:iCs/>
                <w:sz w:val="22"/>
                <w:szCs w:val="22"/>
              </w:rPr>
              <w:t>Performance/Progress made up since inception from the latest CIDP</w:t>
            </w:r>
          </w:p>
        </w:tc>
        <w:tc>
          <w:tcPr>
            <w:tcW w:w="1097" w:type="pct"/>
            <w:shd w:val="clear" w:color="auto" w:fill="0070C0"/>
            <w:vAlign w:val="center"/>
          </w:tcPr>
          <w:p w14:paraId="6C95B1CF" w14:textId="77777777" w:rsidR="00103CA4" w:rsidRPr="00953054" w:rsidRDefault="00103CA4" w:rsidP="00953054">
            <w:pPr>
              <w:jc w:val="both"/>
              <w:rPr>
                <w:b/>
                <w:bCs/>
                <w:i/>
                <w:iCs/>
                <w:sz w:val="22"/>
                <w:szCs w:val="22"/>
              </w:rPr>
            </w:pPr>
            <w:r w:rsidRPr="00953054">
              <w:rPr>
                <w:b/>
                <w:bCs/>
                <w:i/>
                <w:iCs/>
                <w:sz w:val="22"/>
                <w:szCs w:val="22"/>
              </w:rPr>
              <w:t>Remarks (Explain</w:t>
            </w:r>
          </w:p>
          <w:p w14:paraId="45D33C86" w14:textId="77777777" w:rsidR="00103CA4" w:rsidRPr="00953054" w:rsidRDefault="00103CA4" w:rsidP="00953054">
            <w:pPr>
              <w:jc w:val="both"/>
              <w:rPr>
                <w:b/>
                <w:bCs/>
                <w:i/>
                <w:iCs/>
                <w:sz w:val="22"/>
                <w:szCs w:val="22"/>
              </w:rPr>
            </w:pPr>
            <w:r w:rsidRPr="00953054">
              <w:rPr>
                <w:b/>
                <w:bCs/>
                <w:i/>
                <w:iCs/>
                <w:sz w:val="22"/>
                <w:szCs w:val="22"/>
              </w:rPr>
              <w:t>the</w:t>
            </w:r>
          </w:p>
          <w:p w14:paraId="53C5B0ED" w14:textId="77777777" w:rsidR="00103CA4" w:rsidRPr="00953054" w:rsidRDefault="00103CA4" w:rsidP="00953054">
            <w:pPr>
              <w:jc w:val="both"/>
              <w:rPr>
                <w:b/>
                <w:bCs/>
                <w:i/>
                <w:iCs/>
                <w:sz w:val="22"/>
                <w:szCs w:val="22"/>
              </w:rPr>
            </w:pPr>
            <w:r w:rsidRPr="00953054">
              <w:rPr>
                <w:b/>
                <w:bCs/>
                <w:i/>
                <w:iCs/>
                <w:sz w:val="22"/>
                <w:szCs w:val="22"/>
              </w:rPr>
              <w:t>reasons underperformance/ Overperformance)</w:t>
            </w:r>
          </w:p>
        </w:tc>
      </w:tr>
      <w:tr w:rsidR="00103CA4" w:rsidRPr="00953054" w14:paraId="45610F3C" w14:textId="77777777">
        <w:trPr>
          <w:trHeight w:val="340"/>
        </w:trPr>
        <w:tc>
          <w:tcPr>
            <w:tcW w:w="429" w:type="pct"/>
            <w:shd w:val="clear" w:color="auto" w:fill="auto"/>
            <w:vAlign w:val="center"/>
          </w:tcPr>
          <w:p w14:paraId="35CE3E4C" w14:textId="77777777" w:rsidR="00103CA4" w:rsidRPr="00953054" w:rsidRDefault="00103CA4" w:rsidP="00953054">
            <w:pPr>
              <w:spacing w:line="360" w:lineRule="auto"/>
              <w:jc w:val="both"/>
              <w:rPr>
                <w:sz w:val="22"/>
                <w:szCs w:val="22"/>
              </w:rPr>
            </w:pPr>
            <w:r w:rsidRPr="00953054">
              <w:rPr>
                <w:sz w:val="22"/>
                <w:szCs w:val="22"/>
              </w:rPr>
              <w:t>1</w:t>
            </w:r>
          </w:p>
        </w:tc>
        <w:tc>
          <w:tcPr>
            <w:tcW w:w="1138" w:type="pct"/>
            <w:shd w:val="clear" w:color="auto" w:fill="auto"/>
            <w:vAlign w:val="center"/>
          </w:tcPr>
          <w:p w14:paraId="4438AE3E" w14:textId="77777777" w:rsidR="00103CA4" w:rsidRPr="00953054" w:rsidRDefault="00103CA4" w:rsidP="00953054">
            <w:pPr>
              <w:spacing w:line="360" w:lineRule="auto"/>
              <w:jc w:val="both"/>
              <w:rPr>
                <w:sz w:val="22"/>
                <w:szCs w:val="22"/>
              </w:rPr>
            </w:pPr>
            <w:r w:rsidRPr="00953054">
              <w:rPr>
                <w:sz w:val="22"/>
                <w:szCs w:val="22"/>
              </w:rPr>
              <w:t>Provide quality physical infrastructure in the County.</w:t>
            </w:r>
          </w:p>
        </w:tc>
        <w:tc>
          <w:tcPr>
            <w:tcW w:w="1082" w:type="pct"/>
            <w:vAlign w:val="center"/>
          </w:tcPr>
          <w:p w14:paraId="4D81690C" w14:textId="77777777" w:rsidR="00103CA4" w:rsidRPr="00953054" w:rsidRDefault="00103CA4" w:rsidP="00953054">
            <w:pPr>
              <w:spacing w:line="360" w:lineRule="auto"/>
              <w:jc w:val="both"/>
              <w:rPr>
                <w:sz w:val="22"/>
                <w:szCs w:val="22"/>
              </w:rPr>
            </w:pPr>
            <w:r w:rsidRPr="00953054">
              <w:rPr>
                <w:sz w:val="22"/>
                <w:szCs w:val="22"/>
              </w:rPr>
              <w:t>xxx</w:t>
            </w:r>
          </w:p>
        </w:tc>
        <w:tc>
          <w:tcPr>
            <w:tcW w:w="1255" w:type="pct"/>
            <w:shd w:val="clear" w:color="auto" w:fill="auto"/>
            <w:vAlign w:val="center"/>
          </w:tcPr>
          <w:p w14:paraId="78A7DA1B" w14:textId="77777777" w:rsidR="00103CA4" w:rsidRPr="00953054" w:rsidRDefault="00103CA4" w:rsidP="00953054">
            <w:pPr>
              <w:spacing w:line="360" w:lineRule="auto"/>
              <w:jc w:val="both"/>
              <w:rPr>
                <w:sz w:val="22"/>
                <w:szCs w:val="22"/>
              </w:rPr>
            </w:pPr>
            <w:r w:rsidRPr="00953054">
              <w:rPr>
                <w:sz w:val="22"/>
                <w:szCs w:val="22"/>
              </w:rPr>
              <w:t>xxx</w:t>
            </w:r>
          </w:p>
        </w:tc>
        <w:tc>
          <w:tcPr>
            <w:tcW w:w="1097" w:type="pct"/>
            <w:shd w:val="clear" w:color="auto" w:fill="auto"/>
            <w:vAlign w:val="center"/>
          </w:tcPr>
          <w:p w14:paraId="5A673B76" w14:textId="77777777" w:rsidR="00103CA4" w:rsidRPr="00953054" w:rsidRDefault="00103CA4" w:rsidP="00953054">
            <w:pPr>
              <w:spacing w:line="360" w:lineRule="auto"/>
              <w:jc w:val="both"/>
              <w:rPr>
                <w:sz w:val="22"/>
                <w:szCs w:val="22"/>
              </w:rPr>
            </w:pPr>
          </w:p>
        </w:tc>
      </w:tr>
      <w:tr w:rsidR="00103CA4" w:rsidRPr="00953054" w14:paraId="21C43592" w14:textId="77777777">
        <w:trPr>
          <w:trHeight w:val="340"/>
        </w:trPr>
        <w:tc>
          <w:tcPr>
            <w:tcW w:w="429" w:type="pct"/>
            <w:shd w:val="clear" w:color="auto" w:fill="auto"/>
            <w:vAlign w:val="center"/>
          </w:tcPr>
          <w:p w14:paraId="379243D1" w14:textId="77777777" w:rsidR="00103CA4" w:rsidRPr="00953054" w:rsidRDefault="00103CA4" w:rsidP="00953054">
            <w:pPr>
              <w:spacing w:line="360" w:lineRule="auto"/>
              <w:jc w:val="both"/>
              <w:rPr>
                <w:sz w:val="22"/>
                <w:szCs w:val="22"/>
              </w:rPr>
            </w:pPr>
            <w:r w:rsidRPr="00953054">
              <w:rPr>
                <w:sz w:val="22"/>
                <w:szCs w:val="22"/>
              </w:rPr>
              <w:t>2</w:t>
            </w:r>
          </w:p>
        </w:tc>
        <w:tc>
          <w:tcPr>
            <w:tcW w:w="1138" w:type="pct"/>
            <w:shd w:val="clear" w:color="auto" w:fill="auto"/>
            <w:vAlign w:val="center"/>
          </w:tcPr>
          <w:p w14:paraId="01408CA9" w14:textId="77777777" w:rsidR="00103CA4" w:rsidRPr="00953054" w:rsidRDefault="00103CA4" w:rsidP="00953054">
            <w:pPr>
              <w:spacing w:line="360" w:lineRule="auto"/>
              <w:jc w:val="both"/>
              <w:rPr>
                <w:sz w:val="22"/>
                <w:szCs w:val="22"/>
              </w:rPr>
            </w:pPr>
            <w:r w:rsidRPr="00953054">
              <w:rPr>
                <w:sz w:val="22"/>
                <w:szCs w:val="22"/>
              </w:rPr>
              <w:t>xxx</w:t>
            </w:r>
          </w:p>
        </w:tc>
        <w:tc>
          <w:tcPr>
            <w:tcW w:w="1082" w:type="pct"/>
            <w:vAlign w:val="center"/>
          </w:tcPr>
          <w:p w14:paraId="2460D9CE" w14:textId="77777777" w:rsidR="00103CA4" w:rsidRPr="00953054" w:rsidRDefault="00103CA4" w:rsidP="00953054">
            <w:pPr>
              <w:spacing w:line="360" w:lineRule="auto"/>
              <w:jc w:val="both"/>
              <w:rPr>
                <w:sz w:val="22"/>
                <w:szCs w:val="22"/>
              </w:rPr>
            </w:pPr>
            <w:r w:rsidRPr="00953054">
              <w:rPr>
                <w:sz w:val="22"/>
                <w:szCs w:val="22"/>
              </w:rPr>
              <w:t>xxx</w:t>
            </w:r>
          </w:p>
        </w:tc>
        <w:tc>
          <w:tcPr>
            <w:tcW w:w="1255" w:type="pct"/>
            <w:shd w:val="clear" w:color="auto" w:fill="auto"/>
            <w:vAlign w:val="center"/>
          </w:tcPr>
          <w:p w14:paraId="32908656" w14:textId="77777777" w:rsidR="00103CA4" w:rsidRPr="00953054" w:rsidRDefault="00103CA4" w:rsidP="00953054">
            <w:pPr>
              <w:spacing w:line="360" w:lineRule="auto"/>
              <w:jc w:val="both"/>
              <w:rPr>
                <w:sz w:val="22"/>
                <w:szCs w:val="22"/>
              </w:rPr>
            </w:pPr>
            <w:r w:rsidRPr="00953054">
              <w:rPr>
                <w:sz w:val="22"/>
                <w:szCs w:val="22"/>
              </w:rPr>
              <w:t>xxx</w:t>
            </w:r>
          </w:p>
        </w:tc>
        <w:tc>
          <w:tcPr>
            <w:tcW w:w="1097" w:type="pct"/>
            <w:shd w:val="clear" w:color="auto" w:fill="auto"/>
            <w:vAlign w:val="center"/>
          </w:tcPr>
          <w:p w14:paraId="6D7E4FB1" w14:textId="77777777" w:rsidR="00103CA4" w:rsidRPr="00953054" w:rsidRDefault="00103CA4" w:rsidP="00953054">
            <w:pPr>
              <w:spacing w:line="360" w:lineRule="auto"/>
              <w:jc w:val="both"/>
              <w:rPr>
                <w:sz w:val="22"/>
                <w:szCs w:val="22"/>
              </w:rPr>
            </w:pPr>
          </w:p>
        </w:tc>
      </w:tr>
      <w:tr w:rsidR="00103CA4" w:rsidRPr="00953054" w14:paraId="30C5EC48" w14:textId="77777777">
        <w:trPr>
          <w:trHeight w:val="340"/>
        </w:trPr>
        <w:tc>
          <w:tcPr>
            <w:tcW w:w="429" w:type="pct"/>
            <w:shd w:val="clear" w:color="auto" w:fill="auto"/>
            <w:vAlign w:val="center"/>
          </w:tcPr>
          <w:p w14:paraId="7F47F249" w14:textId="77777777" w:rsidR="00103CA4" w:rsidRPr="00953054" w:rsidRDefault="00103CA4" w:rsidP="00953054">
            <w:pPr>
              <w:spacing w:line="360" w:lineRule="auto"/>
              <w:jc w:val="both"/>
              <w:rPr>
                <w:sz w:val="22"/>
                <w:szCs w:val="22"/>
              </w:rPr>
            </w:pPr>
          </w:p>
        </w:tc>
        <w:tc>
          <w:tcPr>
            <w:tcW w:w="1138" w:type="pct"/>
            <w:shd w:val="clear" w:color="auto" w:fill="auto"/>
            <w:vAlign w:val="center"/>
          </w:tcPr>
          <w:p w14:paraId="0626C8F8" w14:textId="77777777" w:rsidR="00103CA4" w:rsidRPr="00953054" w:rsidRDefault="00103CA4" w:rsidP="00953054">
            <w:pPr>
              <w:spacing w:line="360" w:lineRule="auto"/>
              <w:jc w:val="both"/>
              <w:rPr>
                <w:sz w:val="22"/>
                <w:szCs w:val="22"/>
              </w:rPr>
            </w:pPr>
            <w:r w:rsidRPr="00953054">
              <w:rPr>
                <w:sz w:val="22"/>
                <w:szCs w:val="22"/>
              </w:rPr>
              <w:t>xxx</w:t>
            </w:r>
          </w:p>
        </w:tc>
        <w:tc>
          <w:tcPr>
            <w:tcW w:w="1082" w:type="pct"/>
            <w:vAlign w:val="center"/>
          </w:tcPr>
          <w:p w14:paraId="18F87B88" w14:textId="77777777" w:rsidR="00103CA4" w:rsidRPr="00953054" w:rsidRDefault="00103CA4" w:rsidP="00953054">
            <w:pPr>
              <w:spacing w:line="360" w:lineRule="auto"/>
              <w:jc w:val="both"/>
              <w:rPr>
                <w:sz w:val="22"/>
                <w:szCs w:val="22"/>
              </w:rPr>
            </w:pPr>
            <w:r w:rsidRPr="00953054">
              <w:rPr>
                <w:sz w:val="22"/>
                <w:szCs w:val="22"/>
              </w:rPr>
              <w:t>xxx</w:t>
            </w:r>
          </w:p>
        </w:tc>
        <w:tc>
          <w:tcPr>
            <w:tcW w:w="1255" w:type="pct"/>
            <w:shd w:val="clear" w:color="auto" w:fill="auto"/>
            <w:vAlign w:val="center"/>
          </w:tcPr>
          <w:p w14:paraId="0FA7D50B" w14:textId="77777777" w:rsidR="00103CA4" w:rsidRPr="00953054" w:rsidRDefault="00103CA4" w:rsidP="00953054">
            <w:pPr>
              <w:spacing w:line="360" w:lineRule="auto"/>
              <w:jc w:val="both"/>
              <w:rPr>
                <w:sz w:val="22"/>
                <w:szCs w:val="22"/>
              </w:rPr>
            </w:pPr>
            <w:r w:rsidRPr="00953054">
              <w:rPr>
                <w:sz w:val="22"/>
                <w:szCs w:val="22"/>
              </w:rPr>
              <w:t>xxx</w:t>
            </w:r>
          </w:p>
        </w:tc>
        <w:tc>
          <w:tcPr>
            <w:tcW w:w="1097" w:type="pct"/>
            <w:shd w:val="clear" w:color="auto" w:fill="auto"/>
            <w:vAlign w:val="center"/>
          </w:tcPr>
          <w:p w14:paraId="34A4C929" w14:textId="77777777" w:rsidR="00103CA4" w:rsidRPr="00953054" w:rsidRDefault="00103CA4" w:rsidP="00953054">
            <w:pPr>
              <w:spacing w:line="360" w:lineRule="auto"/>
              <w:jc w:val="both"/>
              <w:rPr>
                <w:sz w:val="22"/>
                <w:szCs w:val="22"/>
              </w:rPr>
            </w:pPr>
          </w:p>
        </w:tc>
      </w:tr>
    </w:tbl>
    <w:p w14:paraId="34065D73" w14:textId="77777777" w:rsidR="00103CA4" w:rsidRPr="00953054" w:rsidRDefault="00103CA4" w:rsidP="00953054">
      <w:pPr>
        <w:spacing w:line="360" w:lineRule="auto"/>
        <w:jc w:val="both"/>
        <w:rPr>
          <w:sz w:val="22"/>
          <w:szCs w:val="22"/>
        </w:rPr>
      </w:pPr>
    </w:p>
    <w:p w14:paraId="733BCFB4" w14:textId="77777777" w:rsidR="00103CA4" w:rsidRPr="00953054" w:rsidRDefault="00103CA4" w:rsidP="00953054">
      <w:pPr>
        <w:spacing w:line="360" w:lineRule="auto"/>
        <w:ind w:left="300"/>
        <w:jc w:val="both"/>
        <w:rPr>
          <w:b/>
          <w:bCs/>
          <w:i/>
          <w:iCs/>
          <w:sz w:val="22"/>
          <w:szCs w:val="22"/>
        </w:rPr>
      </w:pPr>
      <w:r w:rsidRPr="00953054">
        <w:rPr>
          <w:b/>
          <w:bCs/>
          <w:sz w:val="22"/>
          <w:szCs w:val="22"/>
        </w:rPr>
        <w:t>Progress on Attainment of Development Objectives from Annual Development Plan for FY 20xx</w:t>
      </w:r>
      <w:r w:rsidRPr="00953054">
        <w:rPr>
          <w:b/>
          <w:bCs/>
          <w:i/>
          <w:iCs/>
          <w:sz w:val="22"/>
          <w:szCs w:val="22"/>
        </w:rPr>
        <w:t>- Customize as per specific county.</w:t>
      </w:r>
    </w:p>
    <w:p w14:paraId="589C1ECE" w14:textId="77777777" w:rsidR="00103CA4" w:rsidRPr="00953054" w:rsidRDefault="00103CA4" w:rsidP="00953054">
      <w:pPr>
        <w:spacing w:line="360" w:lineRule="auto"/>
        <w:ind w:left="300"/>
        <w:jc w:val="both"/>
        <w:rPr>
          <w:sz w:val="22"/>
          <w:szCs w:val="22"/>
        </w:rPr>
      </w:pPr>
      <w:r w:rsidRPr="00953054">
        <w:rPr>
          <w:sz w:val="22"/>
          <w:szCs w:val="22"/>
        </w:rPr>
        <w:t>For purposes of implementing and cascading the above development objectives to specific sectors, all the development objectives were made specific, measurable, achievable, realistic and time-bound (SMART) and converted into development outcomes. Attendant indicators were identified for reasons of tracking progress and performance measurement: Below we provide the progress on attaining the stated objectives:</w:t>
      </w:r>
    </w:p>
    <w:p w14:paraId="7856ACC2" w14:textId="77777777" w:rsidR="00103CA4" w:rsidRPr="00953054" w:rsidRDefault="00103CA4" w:rsidP="00953054">
      <w:pPr>
        <w:spacing w:line="360" w:lineRule="auto"/>
        <w:jc w:val="both"/>
        <w:rPr>
          <w:sz w:val="22"/>
          <w:szCs w:val="22"/>
        </w:rPr>
      </w:pPr>
    </w:p>
    <w:p w14:paraId="302E8C35" w14:textId="77777777" w:rsidR="00103CA4" w:rsidRPr="00953054" w:rsidRDefault="00103CA4" w:rsidP="00D073F7">
      <w:pPr>
        <w:pStyle w:val="ListParagraph"/>
        <w:numPr>
          <w:ilvl w:val="0"/>
          <w:numId w:val="38"/>
        </w:numPr>
        <w:spacing w:line="360" w:lineRule="auto"/>
        <w:jc w:val="both"/>
        <w:rPr>
          <w:sz w:val="22"/>
          <w:szCs w:val="22"/>
        </w:rPr>
      </w:pPr>
      <w:r w:rsidRPr="00953054">
        <w:rPr>
          <w:b/>
          <w:bCs/>
          <w:sz w:val="22"/>
          <w:szCs w:val="22"/>
        </w:rPr>
        <w:t>PUBLIC WORKS ROADS AND TRANSPORT</w:t>
      </w:r>
      <w:r w:rsidRPr="00953054">
        <w:rPr>
          <w:sz w:val="22"/>
          <w:szCs w:val="22"/>
        </w:rPr>
        <w:t xml:space="preserve"> (</w:t>
      </w:r>
      <w:r w:rsidRPr="00953054">
        <w:rPr>
          <w:i/>
          <w:iCs/>
          <w:sz w:val="22"/>
          <w:szCs w:val="22"/>
        </w:rPr>
        <w:t>each department to have its own table or presented in a more suitable format to the county’s operations)</w:t>
      </w:r>
    </w:p>
    <w:tbl>
      <w:tblPr>
        <w:tblW w:w="5000" w:type="pct"/>
        <w:tblInd w:w="3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15"/>
        <w:gridCol w:w="2415"/>
        <w:gridCol w:w="2415"/>
        <w:gridCol w:w="2415"/>
      </w:tblGrid>
      <w:tr w:rsidR="00103CA4" w:rsidRPr="00953054" w14:paraId="7C53342D" w14:textId="77777777">
        <w:trPr>
          <w:trHeight w:val="341"/>
          <w:tblHeader/>
        </w:trPr>
        <w:tc>
          <w:tcPr>
            <w:tcW w:w="1250" w:type="pct"/>
            <w:shd w:val="clear" w:color="auto" w:fill="0070C0"/>
          </w:tcPr>
          <w:p w14:paraId="04C59F28" w14:textId="77777777" w:rsidR="00103CA4" w:rsidRPr="00953054" w:rsidRDefault="00103CA4" w:rsidP="00953054">
            <w:pPr>
              <w:spacing w:line="360" w:lineRule="auto"/>
              <w:jc w:val="both"/>
              <w:rPr>
                <w:b/>
                <w:sz w:val="22"/>
                <w:szCs w:val="22"/>
              </w:rPr>
            </w:pPr>
            <w:r w:rsidRPr="00953054">
              <w:rPr>
                <w:b/>
                <w:sz w:val="22"/>
                <w:szCs w:val="22"/>
              </w:rPr>
              <w:t>Objective</w:t>
            </w:r>
          </w:p>
        </w:tc>
        <w:tc>
          <w:tcPr>
            <w:tcW w:w="1250" w:type="pct"/>
            <w:shd w:val="clear" w:color="auto" w:fill="0070C0"/>
          </w:tcPr>
          <w:p w14:paraId="2C77631A" w14:textId="77777777" w:rsidR="00103CA4" w:rsidRPr="00953054" w:rsidRDefault="00103CA4" w:rsidP="00953054">
            <w:pPr>
              <w:spacing w:line="360" w:lineRule="auto"/>
              <w:jc w:val="both"/>
              <w:rPr>
                <w:b/>
                <w:sz w:val="22"/>
                <w:szCs w:val="22"/>
              </w:rPr>
            </w:pPr>
            <w:r w:rsidRPr="00953054">
              <w:rPr>
                <w:b/>
                <w:sz w:val="22"/>
                <w:szCs w:val="22"/>
              </w:rPr>
              <w:t>Outcome</w:t>
            </w:r>
          </w:p>
        </w:tc>
        <w:tc>
          <w:tcPr>
            <w:tcW w:w="1250" w:type="pct"/>
            <w:shd w:val="clear" w:color="auto" w:fill="0070C0"/>
          </w:tcPr>
          <w:p w14:paraId="7B219E4E" w14:textId="77777777" w:rsidR="00103CA4" w:rsidRPr="00953054" w:rsidRDefault="00103CA4" w:rsidP="00953054">
            <w:pPr>
              <w:spacing w:line="360" w:lineRule="auto"/>
              <w:jc w:val="both"/>
              <w:rPr>
                <w:b/>
                <w:sz w:val="22"/>
                <w:szCs w:val="22"/>
              </w:rPr>
            </w:pPr>
            <w:r w:rsidRPr="00953054">
              <w:rPr>
                <w:b/>
                <w:sz w:val="22"/>
                <w:szCs w:val="22"/>
              </w:rPr>
              <w:t>Indicator</w:t>
            </w:r>
          </w:p>
        </w:tc>
        <w:tc>
          <w:tcPr>
            <w:tcW w:w="1250" w:type="pct"/>
            <w:shd w:val="clear" w:color="auto" w:fill="0070C0"/>
          </w:tcPr>
          <w:p w14:paraId="53C30993" w14:textId="77777777" w:rsidR="00103CA4" w:rsidRPr="00953054" w:rsidRDefault="00103CA4" w:rsidP="00953054">
            <w:pPr>
              <w:spacing w:line="360" w:lineRule="auto"/>
              <w:jc w:val="both"/>
              <w:rPr>
                <w:b/>
                <w:sz w:val="22"/>
                <w:szCs w:val="22"/>
              </w:rPr>
            </w:pPr>
            <w:r w:rsidRPr="00953054">
              <w:rPr>
                <w:b/>
                <w:sz w:val="22"/>
                <w:szCs w:val="22"/>
              </w:rPr>
              <w:t>Performance</w:t>
            </w:r>
          </w:p>
        </w:tc>
      </w:tr>
      <w:tr w:rsidR="00103CA4" w:rsidRPr="00953054" w14:paraId="5CDC8100" w14:textId="77777777">
        <w:trPr>
          <w:trHeight w:val="341"/>
        </w:trPr>
        <w:tc>
          <w:tcPr>
            <w:tcW w:w="1250" w:type="pct"/>
            <w:shd w:val="clear" w:color="auto" w:fill="auto"/>
          </w:tcPr>
          <w:p w14:paraId="1F059225" w14:textId="77777777" w:rsidR="00103CA4" w:rsidRPr="00953054" w:rsidRDefault="00103CA4" w:rsidP="00953054">
            <w:pPr>
              <w:spacing w:line="360" w:lineRule="auto"/>
              <w:jc w:val="both"/>
              <w:rPr>
                <w:b/>
                <w:sz w:val="22"/>
                <w:szCs w:val="22"/>
              </w:rPr>
            </w:pPr>
            <w:r w:rsidRPr="00953054">
              <w:rPr>
                <w:sz w:val="22"/>
                <w:szCs w:val="22"/>
              </w:rPr>
              <w:t>To develop and maintain roads and storm water drainage to global standards</w:t>
            </w:r>
          </w:p>
        </w:tc>
        <w:tc>
          <w:tcPr>
            <w:tcW w:w="1250" w:type="pct"/>
            <w:shd w:val="clear" w:color="auto" w:fill="auto"/>
          </w:tcPr>
          <w:p w14:paraId="33C44938" w14:textId="77777777" w:rsidR="00103CA4" w:rsidRPr="00953054" w:rsidRDefault="00103CA4" w:rsidP="00953054">
            <w:pPr>
              <w:spacing w:line="360" w:lineRule="auto"/>
              <w:jc w:val="both"/>
              <w:rPr>
                <w:b/>
                <w:sz w:val="22"/>
                <w:szCs w:val="22"/>
              </w:rPr>
            </w:pPr>
            <w:r w:rsidRPr="00953054">
              <w:rPr>
                <w:sz w:val="22"/>
                <w:szCs w:val="22"/>
              </w:rPr>
              <w:t>Increased efficient transportation of people, goods and services</w:t>
            </w:r>
          </w:p>
        </w:tc>
        <w:tc>
          <w:tcPr>
            <w:tcW w:w="1250" w:type="pct"/>
            <w:shd w:val="clear" w:color="auto" w:fill="auto"/>
          </w:tcPr>
          <w:p w14:paraId="0C39B087" w14:textId="77777777" w:rsidR="00103CA4" w:rsidRPr="00953054" w:rsidRDefault="00103CA4" w:rsidP="00953054">
            <w:pPr>
              <w:spacing w:line="360" w:lineRule="auto"/>
              <w:jc w:val="both"/>
              <w:rPr>
                <w:b/>
                <w:sz w:val="22"/>
                <w:szCs w:val="22"/>
              </w:rPr>
            </w:pPr>
            <w:r w:rsidRPr="00953054">
              <w:rPr>
                <w:sz w:val="22"/>
                <w:szCs w:val="22"/>
              </w:rPr>
              <w:t>% Of motorable and passable roads within the city</w:t>
            </w:r>
          </w:p>
        </w:tc>
        <w:tc>
          <w:tcPr>
            <w:tcW w:w="1250" w:type="pct"/>
            <w:shd w:val="clear" w:color="auto" w:fill="auto"/>
          </w:tcPr>
          <w:p w14:paraId="1C35F3F3" w14:textId="77777777" w:rsidR="00103CA4" w:rsidRPr="00953054" w:rsidRDefault="00103CA4" w:rsidP="00953054">
            <w:pPr>
              <w:spacing w:line="360" w:lineRule="auto"/>
              <w:jc w:val="both"/>
              <w:rPr>
                <w:b/>
                <w:sz w:val="22"/>
                <w:szCs w:val="22"/>
              </w:rPr>
            </w:pPr>
            <w:r w:rsidRPr="00953054">
              <w:rPr>
                <w:b/>
                <w:sz w:val="22"/>
                <w:szCs w:val="22"/>
              </w:rPr>
              <w:t>In FY xx/xx we increased motorable and passable roads by xx% the following roads were upgraded XXXXX</w:t>
            </w:r>
          </w:p>
        </w:tc>
      </w:tr>
      <w:tr w:rsidR="00103CA4" w:rsidRPr="00953054" w14:paraId="4A297F69" w14:textId="77777777">
        <w:trPr>
          <w:trHeight w:val="341"/>
        </w:trPr>
        <w:tc>
          <w:tcPr>
            <w:tcW w:w="1250" w:type="pct"/>
            <w:shd w:val="clear" w:color="auto" w:fill="auto"/>
          </w:tcPr>
          <w:p w14:paraId="124DC108" w14:textId="77777777" w:rsidR="00103CA4" w:rsidRPr="00953054" w:rsidRDefault="00103CA4" w:rsidP="00953054">
            <w:pPr>
              <w:spacing w:line="360" w:lineRule="auto"/>
              <w:jc w:val="both"/>
              <w:rPr>
                <w:b/>
                <w:sz w:val="22"/>
                <w:szCs w:val="22"/>
              </w:rPr>
            </w:pPr>
            <w:r w:rsidRPr="00953054">
              <w:rPr>
                <w:sz w:val="22"/>
                <w:szCs w:val="22"/>
              </w:rPr>
              <w:t>To develop and maintain street and security lighting infrastructure</w:t>
            </w:r>
          </w:p>
        </w:tc>
        <w:tc>
          <w:tcPr>
            <w:tcW w:w="1250" w:type="pct"/>
            <w:shd w:val="clear" w:color="auto" w:fill="auto"/>
          </w:tcPr>
          <w:p w14:paraId="4BF31630" w14:textId="77777777" w:rsidR="00103CA4" w:rsidRPr="00953054" w:rsidRDefault="00103CA4" w:rsidP="00953054">
            <w:pPr>
              <w:spacing w:line="360" w:lineRule="auto"/>
              <w:jc w:val="both"/>
              <w:rPr>
                <w:b/>
                <w:sz w:val="22"/>
                <w:szCs w:val="22"/>
              </w:rPr>
            </w:pPr>
            <w:r w:rsidRPr="00953054">
              <w:rPr>
                <w:sz w:val="22"/>
                <w:szCs w:val="22"/>
              </w:rPr>
              <w:t>Increased public safety and security</w:t>
            </w:r>
          </w:p>
        </w:tc>
        <w:tc>
          <w:tcPr>
            <w:tcW w:w="1250" w:type="pct"/>
            <w:shd w:val="clear" w:color="auto" w:fill="auto"/>
          </w:tcPr>
          <w:p w14:paraId="47A717D0" w14:textId="77777777" w:rsidR="00103CA4" w:rsidRPr="00953054" w:rsidRDefault="00103CA4" w:rsidP="00953054">
            <w:pPr>
              <w:spacing w:line="360" w:lineRule="auto"/>
              <w:jc w:val="both"/>
              <w:rPr>
                <w:b/>
                <w:sz w:val="22"/>
                <w:szCs w:val="22"/>
              </w:rPr>
            </w:pPr>
            <w:r w:rsidRPr="00953054">
              <w:rPr>
                <w:sz w:val="22"/>
                <w:szCs w:val="22"/>
              </w:rPr>
              <w:t>% Reduction of crime</w:t>
            </w:r>
          </w:p>
        </w:tc>
        <w:tc>
          <w:tcPr>
            <w:tcW w:w="1250" w:type="pct"/>
            <w:shd w:val="clear" w:color="auto" w:fill="auto"/>
          </w:tcPr>
          <w:p w14:paraId="7049615F" w14:textId="77777777" w:rsidR="00103CA4" w:rsidRPr="00953054" w:rsidRDefault="00103CA4" w:rsidP="00953054">
            <w:pPr>
              <w:spacing w:line="360" w:lineRule="auto"/>
              <w:jc w:val="both"/>
              <w:rPr>
                <w:b/>
                <w:sz w:val="22"/>
                <w:szCs w:val="22"/>
              </w:rPr>
            </w:pPr>
            <w:r w:rsidRPr="00953054">
              <w:rPr>
                <w:b/>
                <w:sz w:val="22"/>
                <w:szCs w:val="22"/>
              </w:rPr>
              <w:t>Street lighting was undertaken in XXXXX ward and there has been xx% reduction in crime</w:t>
            </w:r>
          </w:p>
        </w:tc>
      </w:tr>
      <w:tr w:rsidR="00103CA4" w:rsidRPr="00953054" w14:paraId="3182BBAF" w14:textId="77777777">
        <w:trPr>
          <w:trHeight w:val="341"/>
        </w:trPr>
        <w:tc>
          <w:tcPr>
            <w:tcW w:w="1250" w:type="pct"/>
            <w:shd w:val="clear" w:color="auto" w:fill="auto"/>
          </w:tcPr>
          <w:p w14:paraId="3509A966" w14:textId="77777777" w:rsidR="00103CA4" w:rsidRPr="00953054" w:rsidRDefault="00103CA4" w:rsidP="00953054">
            <w:pPr>
              <w:spacing w:line="360" w:lineRule="auto"/>
              <w:jc w:val="both"/>
              <w:rPr>
                <w:b/>
                <w:sz w:val="22"/>
                <w:szCs w:val="22"/>
              </w:rPr>
            </w:pPr>
            <w:r w:rsidRPr="00953054">
              <w:rPr>
                <w:b/>
                <w:sz w:val="22"/>
                <w:szCs w:val="22"/>
              </w:rPr>
              <w:t>XXXX</w:t>
            </w:r>
          </w:p>
        </w:tc>
        <w:tc>
          <w:tcPr>
            <w:tcW w:w="1250" w:type="pct"/>
            <w:shd w:val="clear" w:color="auto" w:fill="auto"/>
          </w:tcPr>
          <w:p w14:paraId="4EB4881E" w14:textId="77777777" w:rsidR="00103CA4" w:rsidRPr="00953054" w:rsidRDefault="00103CA4" w:rsidP="00953054">
            <w:pPr>
              <w:spacing w:line="360" w:lineRule="auto"/>
              <w:jc w:val="both"/>
              <w:rPr>
                <w:b/>
                <w:sz w:val="22"/>
                <w:szCs w:val="22"/>
              </w:rPr>
            </w:pPr>
            <w:r w:rsidRPr="00953054">
              <w:rPr>
                <w:b/>
                <w:sz w:val="22"/>
                <w:szCs w:val="22"/>
              </w:rPr>
              <w:t>XXXXXX</w:t>
            </w:r>
          </w:p>
        </w:tc>
        <w:tc>
          <w:tcPr>
            <w:tcW w:w="1250" w:type="pct"/>
            <w:shd w:val="clear" w:color="auto" w:fill="auto"/>
          </w:tcPr>
          <w:p w14:paraId="7ED6CD79" w14:textId="77777777" w:rsidR="00103CA4" w:rsidRPr="00953054" w:rsidRDefault="00103CA4" w:rsidP="00953054">
            <w:pPr>
              <w:spacing w:line="360" w:lineRule="auto"/>
              <w:jc w:val="both"/>
              <w:rPr>
                <w:b/>
                <w:sz w:val="22"/>
                <w:szCs w:val="22"/>
              </w:rPr>
            </w:pPr>
            <w:r w:rsidRPr="00953054">
              <w:rPr>
                <w:b/>
                <w:sz w:val="22"/>
                <w:szCs w:val="22"/>
              </w:rPr>
              <w:t>XXXX</w:t>
            </w:r>
          </w:p>
        </w:tc>
        <w:tc>
          <w:tcPr>
            <w:tcW w:w="1250" w:type="pct"/>
            <w:shd w:val="clear" w:color="auto" w:fill="auto"/>
          </w:tcPr>
          <w:p w14:paraId="11958E5A" w14:textId="77777777" w:rsidR="00103CA4" w:rsidRPr="00953054" w:rsidRDefault="00103CA4" w:rsidP="00953054">
            <w:pPr>
              <w:spacing w:line="360" w:lineRule="auto"/>
              <w:jc w:val="both"/>
              <w:rPr>
                <w:b/>
                <w:sz w:val="22"/>
                <w:szCs w:val="22"/>
              </w:rPr>
            </w:pPr>
            <w:r w:rsidRPr="00953054">
              <w:rPr>
                <w:b/>
                <w:sz w:val="22"/>
                <w:szCs w:val="22"/>
              </w:rPr>
              <w:t>XXXXX</w:t>
            </w:r>
          </w:p>
        </w:tc>
      </w:tr>
      <w:tr w:rsidR="00626343" w:rsidRPr="00953054" w14:paraId="5E0CF2A9" w14:textId="77777777" w:rsidTr="00626343">
        <w:trPr>
          <w:trHeight w:val="341"/>
        </w:trPr>
        <w:tc>
          <w:tcPr>
            <w:tcW w:w="5000" w:type="pct"/>
            <w:gridSpan w:val="4"/>
            <w:shd w:val="clear" w:color="auto" w:fill="auto"/>
          </w:tcPr>
          <w:p w14:paraId="503D6307" w14:textId="4F1517A7" w:rsidR="00626343" w:rsidRPr="00626343" w:rsidRDefault="00626343" w:rsidP="00D073F7">
            <w:pPr>
              <w:pStyle w:val="ListParagraph"/>
              <w:numPr>
                <w:ilvl w:val="0"/>
                <w:numId w:val="38"/>
              </w:numPr>
              <w:spacing w:line="360" w:lineRule="auto"/>
              <w:jc w:val="both"/>
              <w:rPr>
                <w:b/>
                <w:sz w:val="22"/>
                <w:szCs w:val="22"/>
              </w:rPr>
            </w:pPr>
            <w:r>
              <w:rPr>
                <w:b/>
                <w:sz w:val="22"/>
                <w:szCs w:val="22"/>
              </w:rPr>
              <w:t>DEPARTMENT OF HEALTH SERVICES</w:t>
            </w:r>
          </w:p>
        </w:tc>
      </w:tr>
      <w:tr w:rsidR="00103CA4" w:rsidRPr="00953054" w14:paraId="71378EBA" w14:textId="77777777">
        <w:trPr>
          <w:trHeight w:val="341"/>
        </w:trPr>
        <w:tc>
          <w:tcPr>
            <w:tcW w:w="1250" w:type="pct"/>
            <w:shd w:val="clear" w:color="auto" w:fill="auto"/>
          </w:tcPr>
          <w:p w14:paraId="7F66E9C2" w14:textId="77777777" w:rsidR="00103CA4" w:rsidRPr="00953054" w:rsidRDefault="00103CA4" w:rsidP="00953054">
            <w:pPr>
              <w:spacing w:line="360" w:lineRule="auto"/>
              <w:jc w:val="both"/>
              <w:rPr>
                <w:b/>
                <w:sz w:val="22"/>
                <w:szCs w:val="22"/>
              </w:rPr>
            </w:pPr>
            <w:r w:rsidRPr="00953054">
              <w:rPr>
                <w:sz w:val="22"/>
                <w:szCs w:val="22"/>
              </w:rPr>
              <w:lastRenderedPageBreak/>
              <w:t>To reduce incidences of preventable illnesses and mortality at the County level</w:t>
            </w:r>
          </w:p>
        </w:tc>
        <w:tc>
          <w:tcPr>
            <w:tcW w:w="1250" w:type="pct"/>
            <w:shd w:val="clear" w:color="auto" w:fill="auto"/>
          </w:tcPr>
          <w:p w14:paraId="2A22B8BB" w14:textId="77777777" w:rsidR="00103CA4" w:rsidRPr="00953054" w:rsidRDefault="00103CA4" w:rsidP="00953054">
            <w:pPr>
              <w:spacing w:line="360" w:lineRule="auto"/>
              <w:jc w:val="both"/>
              <w:rPr>
                <w:b/>
                <w:sz w:val="22"/>
                <w:szCs w:val="22"/>
              </w:rPr>
            </w:pPr>
            <w:r w:rsidRPr="00953054">
              <w:rPr>
                <w:sz w:val="22"/>
                <w:szCs w:val="22"/>
              </w:rPr>
              <w:t>Reduction of HIV related mortality and new infections</w:t>
            </w:r>
          </w:p>
        </w:tc>
        <w:tc>
          <w:tcPr>
            <w:tcW w:w="1250" w:type="pct"/>
            <w:shd w:val="clear" w:color="auto" w:fill="auto"/>
          </w:tcPr>
          <w:p w14:paraId="11159E26" w14:textId="77777777" w:rsidR="00103CA4" w:rsidRPr="00953054" w:rsidRDefault="00103CA4" w:rsidP="00953054">
            <w:pPr>
              <w:spacing w:line="360" w:lineRule="auto"/>
              <w:jc w:val="both"/>
              <w:rPr>
                <w:b/>
                <w:sz w:val="22"/>
                <w:szCs w:val="22"/>
              </w:rPr>
            </w:pPr>
            <w:r w:rsidRPr="00953054">
              <w:rPr>
                <w:sz w:val="22"/>
                <w:szCs w:val="22"/>
              </w:rPr>
              <w:t>% Reduction of HIV-related mortality</w:t>
            </w:r>
          </w:p>
        </w:tc>
        <w:tc>
          <w:tcPr>
            <w:tcW w:w="1250" w:type="pct"/>
            <w:shd w:val="clear" w:color="auto" w:fill="auto"/>
          </w:tcPr>
          <w:p w14:paraId="0560E4D6" w14:textId="77777777" w:rsidR="00103CA4" w:rsidRPr="00953054" w:rsidRDefault="00103CA4" w:rsidP="00953054">
            <w:pPr>
              <w:spacing w:line="360" w:lineRule="auto"/>
              <w:jc w:val="both"/>
              <w:rPr>
                <w:b/>
                <w:sz w:val="22"/>
                <w:szCs w:val="22"/>
              </w:rPr>
            </w:pPr>
            <w:r w:rsidRPr="00953054">
              <w:rPr>
                <w:b/>
                <w:sz w:val="22"/>
                <w:szCs w:val="22"/>
              </w:rPr>
              <w:t>XXXXX</w:t>
            </w:r>
          </w:p>
        </w:tc>
      </w:tr>
      <w:tr w:rsidR="00103CA4" w:rsidRPr="00953054" w14:paraId="34C3C0D7" w14:textId="77777777">
        <w:trPr>
          <w:trHeight w:val="341"/>
        </w:trPr>
        <w:tc>
          <w:tcPr>
            <w:tcW w:w="1250" w:type="pct"/>
            <w:shd w:val="clear" w:color="auto" w:fill="auto"/>
          </w:tcPr>
          <w:p w14:paraId="7B6B5D1E" w14:textId="77777777" w:rsidR="00103CA4" w:rsidRPr="00953054" w:rsidRDefault="00103CA4" w:rsidP="00953054">
            <w:pPr>
              <w:spacing w:line="360" w:lineRule="auto"/>
              <w:jc w:val="both"/>
              <w:rPr>
                <w:b/>
                <w:sz w:val="22"/>
                <w:szCs w:val="22"/>
              </w:rPr>
            </w:pPr>
            <w:r w:rsidRPr="00953054">
              <w:rPr>
                <w:sz w:val="22"/>
                <w:szCs w:val="22"/>
              </w:rPr>
              <w:t>To improve health status of the individual, household and the community at the County</w:t>
            </w:r>
          </w:p>
        </w:tc>
        <w:tc>
          <w:tcPr>
            <w:tcW w:w="1250" w:type="pct"/>
            <w:shd w:val="clear" w:color="auto" w:fill="auto"/>
          </w:tcPr>
          <w:p w14:paraId="60E04926" w14:textId="77777777" w:rsidR="00103CA4" w:rsidRPr="00953054" w:rsidRDefault="00103CA4" w:rsidP="00953054">
            <w:pPr>
              <w:spacing w:line="360" w:lineRule="auto"/>
              <w:jc w:val="both"/>
              <w:rPr>
                <w:b/>
                <w:sz w:val="22"/>
                <w:szCs w:val="22"/>
              </w:rPr>
            </w:pPr>
            <w:r w:rsidRPr="00953054">
              <w:rPr>
                <w:sz w:val="22"/>
                <w:szCs w:val="22"/>
              </w:rPr>
              <w:t>Increased access to specialised curative diagnostic interventions</w:t>
            </w:r>
          </w:p>
        </w:tc>
        <w:tc>
          <w:tcPr>
            <w:tcW w:w="1250" w:type="pct"/>
            <w:shd w:val="clear" w:color="auto" w:fill="auto"/>
          </w:tcPr>
          <w:p w14:paraId="17631D62" w14:textId="77777777" w:rsidR="00103CA4" w:rsidRPr="00953054" w:rsidRDefault="00103CA4" w:rsidP="00953054">
            <w:pPr>
              <w:spacing w:line="360" w:lineRule="auto"/>
              <w:jc w:val="both"/>
              <w:rPr>
                <w:b/>
                <w:sz w:val="22"/>
                <w:szCs w:val="22"/>
              </w:rPr>
            </w:pPr>
            <w:r w:rsidRPr="00953054">
              <w:rPr>
                <w:sz w:val="22"/>
                <w:szCs w:val="22"/>
              </w:rPr>
              <w:t>% Increase of access to specialised diagnostic services</w:t>
            </w:r>
          </w:p>
        </w:tc>
        <w:tc>
          <w:tcPr>
            <w:tcW w:w="1250" w:type="pct"/>
            <w:shd w:val="clear" w:color="auto" w:fill="auto"/>
          </w:tcPr>
          <w:p w14:paraId="506B05A1" w14:textId="77777777" w:rsidR="00103CA4" w:rsidRPr="00953054" w:rsidRDefault="00103CA4" w:rsidP="00953054">
            <w:pPr>
              <w:spacing w:line="360" w:lineRule="auto"/>
              <w:jc w:val="both"/>
              <w:rPr>
                <w:b/>
                <w:sz w:val="22"/>
                <w:szCs w:val="22"/>
              </w:rPr>
            </w:pPr>
            <w:r w:rsidRPr="00953054">
              <w:rPr>
                <w:b/>
                <w:sz w:val="22"/>
                <w:szCs w:val="22"/>
              </w:rPr>
              <w:t>XXXXX</w:t>
            </w:r>
          </w:p>
        </w:tc>
      </w:tr>
      <w:tr w:rsidR="00103CA4" w:rsidRPr="00953054" w14:paraId="6F1C4ADE" w14:textId="77777777">
        <w:trPr>
          <w:trHeight w:val="341"/>
        </w:trPr>
        <w:tc>
          <w:tcPr>
            <w:tcW w:w="1250" w:type="pct"/>
            <w:shd w:val="clear" w:color="auto" w:fill="auto"/>
          </w:tcPr>
          <w:p w14:paraId="54C9B94B" w14:textId="77777777" w:rsidR="00103CA4" w:rsidRPr="00953054" w:rsidRDefault="00103CA4" w:rsidP="00953054">
            <w:pPr>
              <w:spacing w:line="360" w:lineRule="auto"/>
              <w:jc w:val="both"/>
              <w:rPr>
                <w:b/>
                <w:sz w:val="22"/>
                <w:szCs w:val="22"/>
              </w:rPr>
            </w:pPr>
            <w:r w:rsidRPr="00953054">
              <w:rPr>
                <w:b/>
                <w:sz w:val="22"/>
                <w:szCs w:val="22"/>
              </w:rPr>
              <w:t>XXXX</w:t>
            </w:r>
          </w:p>
        </w:tc>
        <w:tc>
          <w:tcPr>
            <w:tcW w:w="1250" w:type="pct"/>
            <w:shd w:val="clear" w:color="auto" w:fill="auto"/>
          </w:tcPr>
          <w:p w14:paraId="59D64D22" w14:textId="77777777" w:rsidR="00103CA4" w:rsidRPr="00953054" w:rsidRDefault="00103CA4" w:rsidP="00953054">
            <w:pPr>
              <w:spacing w:line="360" w:lineRule="auto"/>
              <w:jc w:val="both"/>
              <w:rPr>
                <w:b/>
                <w:sz w:val="22"/>
                <w:szCs w:val="22"/>
              </w:rPr>
            </w:pPr>
            <w:r w:rsidRPr="00953054">
              <w:rPr>
                <w:b/>
                <w:sz w:val="22"/>
                <w:szCs w:val="22"/>
              </w:rPr>
              <w:t>XXXX</w:t>
            </w:r>
          </w:p>
        </w:tc>
        <w:tc>
          <w:tcPr>
            <w:tcW w:w="1250" w:type="pct"/>
            <w:shd w:val="clear" w:color="auto" w:fill="auto"/>
          </w:tcPr>
          <w:p w14:paraId="0D59F7DB" w14:textId="77777777" w:rsidR="00103CA4" w:rsidRPr="00953054" w:rsidRDefault="00103CA4" w:rsidP="00953054">
            <w:pPr>
              <w:spacing w:line="360" w:lineRule="auto"/>
              <w:jc w:val="both"/>
              <w:rPr>
                <w:b/>
                <w:sz w:val="22"/>
                <w:szCs w:val="22"/>
              </w:rPr>
            </w:pPr>
            <w:r w:rsidRPr="00953054">
              <w:rPr>
                <w:b/>
                <w:sz w:val="22"/>
                <w:szCs w:val="22"/>
              </w:rPr>
              <w:t>XXXX</w:t>
            </w:r>
          </w:p>
        </w:tc>
        <w:tc>
          <w:tcPr>
            <w:tcW w:w="1250" w:type="pct"/>
            <w:shd w:val="clear" w:color="auto" w:fill="auto"/>
          </w:tcPr>
          <w:p w14:paraId="4F86529E" w14:textId="77777777" w:rsidR="00103CA4" w:rsidRPr="00953054" w:rsidRDefault="00103CA4" w:rsidP="00953054">
            <w:pPr>
              <w:spacing w:line="360" w:lineRule="auto"/>
              <w:jc w:val="both"/>
              <w:rPr>
                <w:b/>
                <w:sz w:val="22"/>
                <w:szCs w:val="22"/>
              </w:rPr>
            </w:pPr>
            <w:r w:rsidRPr="00953054">
              <w:rPr>
                <w:b/>
                <w:sz w:val="22"/>
                <w:szCs w:val="22"/>
              </w:rPr>
              <w:t>XXXXX</w:t>
            </w:r>
          </w:p>
        </w:tc>
      </w:tr>
    </w:tbl>
    <w:p w14:paraId="2B710DD4" w14:textId="77777777" w:rsidR="00103CA4" w:rsidRPr="00953054" w:rsidRDefault="00103CA4" w:rsidP="00953054">
      <w:pPr>
        <w:spacing w:line="360" w:lineRule="auto"/>
        <w:jc w:val="both"/>
        <w:rPr>
          <w:bCs/>
          <w:i/>
          <w:iCs/>
          <w:color w:val="FF0000"/>
          <w:sz w:val="22"/>
          <w:szCs w:val="22"/>
        </w:rPr>
      </w:pPr>
    </w:p>
    <w:p w14:paraId="2A0300D7" w14:textId="686F0DD6" w:rsidR="001573DF" w:rsidRDefault="00103CA4" w:rsidP="00B24C61">
      <w:pPr>
        <w:spacing w:line="360" w:lineRule="auto"/>
        <w:ind w:firstLine="360"/>
        <w:jc w:val="both"/>
        <w:rPr>
          <w:i/>
          <w:iCs/>
          <w:sz w:val="22"/>
          <w:szCs w:val="22"/>
        </w:rPr>
        <w:sectPr w:rsidR="001573DF" w:rsidSect="00975D4F">
          <w:headerReference w:type="even" r:id="rId24"/>
          <w:headerReference w:type="default" r:id="rId25"/>
          <w:footerReference w:type="default" r:id="rId26"/>
          <w:headerReference w:type="first" r:id="rId27"/>
          <w:footerReference w:type="first" r:id="rId28"/>
          <w:pgSz w:w="12240" w:h="15840" w:code="1"/>
          <w:pgMar w:top="864" w:right="1152" w:bottom="1134" w:left="1418" w:header="567" w:footer="283" w:gutter="0"/>
          <w:pgNumType w:fmt="lowerRoman" w:start="2"/>
          <w:cols w:space="720"/>
          <w:titlePg/>
          <w:docGrid w:linePitch="326"/>
        </w:sectPr>
      </w:pPr>
      <w:r w:rsidRPr="00953054">
        <w:rPr>
          <w:i/>
          <w:iCs/>
          <w:sz w:val="22"/>
          <w:szCs w:val="22"/>
        </w:rPr>
        <w:t>N/B: Data and information provided here should be verifiable against the ADP.</w:t>
      </w:r>
    </w:p>
    <w:p w14:paraId="45136E04" w14:textId="77777777" w:rsidR="0078601B" w:rsidRDefault="0078601B" w:rsidP="00953054">
      <w:pPr>
        <w:autoSpaceDE/>
        <w:autoSpaceDN/>
        <w:jc w:val="both"/>
        <w:rPr>
          <w:i/>
          <w:iCs/>
          <w:sz w:val="22"/>
          <w:szCs w:val="22"/>
        </w:rPr>
      </w:pPr>
    </w:p>
    <w:p w14:paraId="07C1D5D6" w14:textId="77777777" w:rsidR="0078601B" w:rsidRPr="00953054" w:rsidRDefault="0078601B" w:rsidP="0078601B">
      <w:pPr>
        <w:spacing w:line="360" w:lineRule="auto"/>
        <w:jc w:val="both"/>
        <w:rPr>
          <w:b/>
          <w:bCs/>
          <w:i/>
          <w:iCs/>
          <w:sz w:val="22"/>
          <w:szCs w:val="22"/>
        </w:rPr>
      </w:pPr>
      <w:r w:rsidRPr="00953054">
        <w:rPr>
          <w:b/>
          <w:bCs/>
          <w:i/>
          <w:iCs/>
          <w:sz w:val="22"/>
          <w:szCs w:val="22"/>
        </w:rPr>
        <w:t>Table xx1: Programme performance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60"/>
        <w:gridCol w:w="1206"/>
        <w:gridCol w:w="1513"/>
        <w:gridCol w:w="1134"/>
        <w:gridCol w:w="1278"/>
        <w:gridCol w:w="946"/>
        <w:gridCol w:w="935"/>
        <w:gridCol w:w="1159"/>
        <w:gridCol w:w="946"/>
        <w:gridCol w:w="935"/>
        <w:gridCol w:w="1159"/>
        <w:gridCol w:w="1461"/>
      </w:tblGrid>
      <w:tr w:rsidR="0078601B" w:rsidRPr="00953054" w14:paraId="4FABD6CC" w14:textId="77777777" w:rsidTr="000D050E">
        <w:tc>
          <w:tcPr>
            <w:tcW w:w="419" w:type="pct"/>
            <w:vMerge w:val="restart"/>
            <w:shd w:val="clear" w:color="auto" w:fill="5B9BD5"/>
          </w:tcPr>
          <w:p w14:paraId="323519EE" w14:textId="77777777" w:rsidR="0078601B" w:rsidRPr="00953054" w:rsidRDefault="0078601B" w:rsidP="000D050E">
            <w:pPr>
              <w:spacing w:line="360" w:lineRule="auto"/>
              <w:jc w:val="both"/>
              <w:rPr>
                <w:b/>
                <w:sz w:val="22"/>
                <w:szCs w:val="22"/>
              </w:rPr>
            </w:pPr>
            <w:r w:rsidRPr="00953054">
              <w:rPr>
                <w:b/>
                <w:sz w:val="22"/>
                <w:szCs w:val="22"/>
              </w:rPr>
              <w:t>Program</w:t>
            </w:r>
          </w:p>
        </w:tc>
        <w:tc>
          <w:tcPr>
            <w:tcW w:w="436" w:type="pct"/>
            <w:vMerge w:val="restart"/>
            <w:shd w:val="clear" w:color="auto" w:fill="5B9BD5"/>
          </w:tcPr>
          <w:p w14:paraId="3A30993A" w14:textId="77777777" w:rsidR="0078601B" w:rsidRPr="00953054" w:rsidRDefault="0078601B" w:rsidP="000D050E">
            <w:pPr>
              <w:spacing w:line="360" w:lineRule="auto"/>
              <w:jc w:val="both"/>
              <w:rPr>
                <w:b/>
                <w:sz w:val="22"/>
                <w:szCs w:val="22"/>
              </w:rPr>
            </w:pPr>
            <w:r w:rsidRPr="00953054">
              <w:rPr>
                <w:b/>
                <w:sz w:val="22"/>
                <w:szCs w:val="22"/>
              </w:rPr>
              <w:t>Strategic Objective</w:t>
            </w:r>
          </w:p>
        </w:tc>
        <w:tc>
          <w:tcPr>
            <w:tcW w:w="547" w:type="pct"/>
            <w:vMerge w:val="restart"/>
            <w:shd w:val="clear" w:color="auto" w:fill="5B9BD5"/>
          </w:tcPr>
          <w:p w14:paraId="757310C5" w14:textId="77777777" w:rsidR="0078601B" w:rsidRPr="00953054" w:rsidRDefault="0078601B" w:rsidP="000D050E">
            <w:pPr>
              <w:spacing w:line="360" w:lineRule="auto"/>
              <w:jc w:val="both"/>
              <w:rPr>
                <w:b/>
                <w:sz w:val="22"/>
                <w:szCs w:val="22"/>
              </w:rPr>
            </w:pPr>
            <w:r w:rsidRPr="00953054">
              <w:rPr>
                <w:b/>
                <w:sz w:val="22"/>
                <w:szCs w:val="22"/>
              </w:rPr>
              <w:t>Outcome</w:t>
            </w:r>
          </w:p>
        </w:tc>
        <w:tc>
          <w:tcPr>
            <w:tcW w:w="410" w:type="pct"/>
            <w:vMerge w:val="restart"/>
            <w:shd w:val="clear" w:color="auto" w:fill="5B9BD5"/>
          </w:tcPr>
          <w:p w14:paraId="5A575970" w14:textId="77777777" w:rsidR="0078601B" w:rsidRPr="00953054" w:rsidRDefault="0078601B" w:rsidP="000D050E">
            <w:pPr>
              <w:spacing w:line="360" w:lineRule="auto"/>
              <w:jc w:val="both"/>
              <w:rPr>
                <w:b/>
                <w:sz w:val="22"/>
                <w:szCs w:val="22"/>
              </w:rPr>
            </w:pPr>
            <w:r w:rsidRPr="00953054">
              <w:rPr>
                <w:b/>
                <w:sz w:val="22"/>
                <w:szCs w:val="22"/>
              </w:rPr>
              <w:t>Output</w:t>
            </w:r>
          </w:p>
        </w:tc>
        <w:tc>
          <w:tcPr>
            <w:tcW w:w="462" w:type="pct"/>
            <w:vMerge w:val="restart"/>
            <w:shd w:val="clear" w:color="auto" w:fill="5B9BD5"/>
          </w:tcPr>
          <w:p w14:paraId="640F11E6" w14:textId="77777777" w:rsidR="0078601B" w:rsidRPr="00953054" w:rsidRDefault="0078601B" w:rsidP="000D050E">
            <w:pPr>
              <w:spacing w:line="360" w:lineRule="auto"/>
              <w:jc w:val="both"/>
              <w:rPr>
                <w:b/>
                <w:sz w:val="22"/>
                <w:szCs w:val="22"/>
              </w:rPr>
            </w:pPr>
            <w:r w:rsidRPr="00953054">
              <w:rPr>
                <w:b/>
                <w:sz w:val="22"/>
                <w:szCs w:val="22"/>
              </w:rPr>
              <w:t>Output indicator</w:t>
            </w:r>
          </w:p>
        </w:tc>
        <w:tc>
          <w:tcPr>
            <w:tcW w:w="1099" w:type="pct"/>
            <w:gridSpan w:val="3"/>
            <w:shd w:val="clear" w:color="auto" w:fill="5B9BD5"/>
          </w:tcPr>
          <w:p w14:paraId="312E9A31" w14:textId="77777777" w:rsidR="0078601B" w:rsidRPr="00953054" w:rsidRDefault="0078601B" w:rsidP="000D050E">
            <w:pPr>
              <w:spacing w:line="360" w:lineRule="auto"/>
              <w:jc w:val="both"/>
              <w:rPr>
                <w:b/>
                <w:sz w:val="22"/>
                <w:szCs w:val="22"/>
              </w:rPr>
            </w:pPr>
            <w:r w:rsidRPr="00953054">
              <w:rPr>
                <w:b/>
                <w:sz w:val="22"/>
                <w:szCs w:val="22"/>
              </w:rPr>
              <w:t>Achievement for the   FY</w:t>
            </w:r>
          </w:p>
        </w:tc>
        <w:tc>
          <w:tcPr>
            <w:tcW w:w="1099" w:type="pct"/>
            <w:gridSpan w:val="3"/>
            <w:shd w:val="clear" w:color="auto" w:fill="5B9BD5"/>
          </w:tcPr>
          <w:p w14:paraId="63DE2A62" w14:textId="77777777" w:rsidR="0078601B" w:rsidRPr="00953054" w:rsidRDefault="0078601B" w:rsidP="000D050E">
            <w:pPr>
              <w:spacing w:line="360" w:lineRule="auto"/>
              <w:jc w:val="both"/>
              <w:rPr>
                <w:b/>
                <w:sz w:val="22"/>
                <w:szCs w:val="22"/>
              </w:rPr>
            </w:pPr>
            <w:r w:rsidRPr="00953054">
              <w:rPr>
                <w:b/>
                <w:sz w:val="22"/>
                <w:szCs w:val="22"/>
              </w:rPr>
              <w:t>Cumulative Achievement by end of  FY</w:t>
            </w:r>
          </w:p>
        </w:tc>
        <w:tc>
          <w:tcPr>
            <w:tcW w:w="528" w:type="pct"/>
            <w:vMerge w:val="restart"/>
            <w:shd w:val="clear" w:color="auto" w:fill="5B9BD5"/>
          </w:tcPr>
          <w:p w14:paraId="5D0CD09C" w14:textId="77777777" w:rsidR="0078601B" w:rsidRPr="00953054" w:rsidRDefault="0078601B" w:rsidP="000D050E">
            <w:pPr>
              <w:spacing w:line="360" w:lineRule="auto"/>
              <w:jc w:val="both"/>
              <w:rPr>
                <w:b/>
                <w:sz w:val="22"/>
                <w:szCs w:val="22"/>
              </w:rPr>
            </w:pPr>
            <w:r w:rsidRPr="00953054">
              <w:rPr>
                <w:b/>
                <w:sz w:val="22"/>
                <w:szCs w:val="22"/>
              </w:rPr>
              <w:t>Remarks</w:t>
            </w:r>
          </w:p>
        </w:tc>
      </w:tr>
      <w:tr w:rsidR="001573DF" w:rsidRPr="00953054" w14:paraId="54CE2E71" w14:textId="77777777" w:rsidTr="000D050E">
        <w:tc>
          <w:tcPr>
            <w:tcW w:w="419" w:type="pct"/>
            <w:vMerge/>
            <w:shd w:val="clear" w:color="auto" w:fill="5B9BD5"/>
          </w:tcPr>
          <w:p w14:paraId="0E5C400E" w14:textId="77777777" w:rsidR="0078601B" w:rsidRPr="00953054" w:rsidRDefault="0078601B" w:rsidP="000D050E">
            <w:pPr>
              <w:spacing w:line="360" w:lineRule="auto"/>
              <w:jc w:val="both"/>
              <w:rPr>
                <w:b/>
                <w:sz w:val="22"/>
                <w:szCs w:val="22"/>
              </w:rPr>
            </w:pPr>
          </w:p>
        </w:tc>
        <w:tc>
          <w:tcPr>
            <w:tcW w:w="436" w:type="pct"/>
            <w:vMerge/>
            <w:shd w:val="clear" w:color="auto" w:fill="5B9BD5"/>
          </w:tcPr>
          <w:p w14:paraId="04121ACD" w14:textId="77777777" w:rsidR="0078601B" w:rsidRPr="00953054" w:rsidRDefault="0078601B" w:rsidP="000D050E">
            <w:pPr>
              <w:spacing w:line="360" w:lineRule="auto"/>
              <w:jc w:val="both"/>
              <w:rPr>
                <w:b/>
                <w:sz w:val="22"/>
                <w:szCs w:val="22"/>
              </w:rPr>
            </w:pPr>
          </w:p>
        </w:tc>
        <w:tc>
          <w:tcPr>
            <w:tcW w:w="547" w:type="pct"/>
            <w:vMerge/>
            <w:shd w:val="clear" w:color="auto" w:fill="5B9BD5"/>
          </w:tcPr>
          <w:p w14:paraId="459AE96A" w14:textId="77777777" w:rsidR="0078601B" w:rsidRPr="00953054" w:rsidRDefault="0078601B" w:rsidP="000D050E">
            <w:pPr>
              <w:spacing w:line="360" w:lineRule="auto"/>
              <w:jc w:val="both"/>
              <w:rPr>
                <w:b/>
                <w:sz w:val="22"/>
                <w:szCs w:val="22"/>
              </w:rPr>
            </w:pPr>
          </w:p>
        </w:tc>
        <w:tc>
          <w:tcPr>
            <w:tcW w:w="410" w:type="pct"/>
            <w:vMerge/>
            <w:shd w:val="clear" w:color="auto" w:fill="5B9BD5"/>
          </w:tcPr>
          <w:p w14:paraId="62F95129" w14:textId="77777777" w:rsidR="0078601B" w:rsidRPr="00953054" w:rsidRDefault="0078601B" w:rsidP="000D050E">
            <w:pPr>
              <w:spacing w:line="360" w:lineRule="auto"/>
              <w:jc w:val="both"/>
              <w:rPr>
                <w:b/>
                <w:sz w:val="22"/>
                <w:szCs w:val="22"/>
              </w:rPr>
            </w:pPr>
          </w:p>
        </w:tc>
        <w:tc>
          <w:tcPr>
            <w:tcW w:w="462" w:type="pct"/>
            <w:vMerge/>
            <w:shd w:val="clear" w:color="auto" w:fill="5B9BD5"/>
          </w:tcPr>
          <w:p w14:paraId="11AB80F1" w14:textId="77777777" w:rsidR="0078601B" w:rsidRPr="00953054" w:rsidRDefault="0078601B" w:rsidP="000D050E">
            <w:pPr>
              <w:spacing w:line="360" w:lineRule="auto"/>
              <w:jc w:val="both"/>
              <w:rPr>
                <w:b/>
                <w:sz w:val="22"/>
                <w:szCs w:val="22"/>
              </w:rPr>
            </w:pPr>
          </w:p>
        </w:tc>
        <w:tc>
          <w:tcPr>
            <w:tcW w:w="342" w:type="pct"/>
            <w:shd w:val="clear" w:color="auto" w:fill="5B9BD5"/>
          </w:tcPr>
          <w:p w14:paraId="7B7E585E" w14:textId="77777777" w:rsidR="0078601B" w:rsidRPr="00953054" w:rsidRDefault="0078601B" w:rsidP="000D050E">
            <w:pPr>
              <w:spacing w:line="360" w:lineRule="auto"/>
              <w:jc w:val="both"/>
              <w:rPr>
                <w:b/>
                <w:sz w:val="22"/>
                <w:szCs w:val="22"/>
              </w:rPr>
            </w:pPr>
            <w:r w:rsidRPr="00953054">
              <w:rPr>
                <w:b/>
                <w:sz w:val="22"/>
                <w:szCs w:val="22"/>
              </w:rPr>
              <w:t>Target</w:t>
            </w:r>
          </w:p>
        </w:tc>
        <w:tc>
          <w:tcPr>
            <w:tcW w:w="338" w:type="pct"/>
            <w:shd w:val="clear" w:color="auto" w:fill="5B9BD5"/>
          </w:tcPr>
          <w:p w14:paraId="3910FE8B" w14:textId="77777777" w:rsidR="0078601B" w:rsidRPr="00953054" w:rsidRDefault="0078601B" w:rsidP="000D050E">
            <w:pPr>
              <w:spacing w:line="360" w:lineRule="auto"/>
              <w:jc w:val="both"/>
              <w:rPr>
                <w:b/>
                <w:sz w:val="22"/>
                <w:szCs w:val="22"/>
              </w:rPr>
            </w:pPr>
            <w:r w:rsidRPr="00953054">
              <w:rPr>
                <w:b/>
                <w:sz w:val="22"/>
                <w:szCs w:val="22"/>
              </w:rPr>
              <w:t>Actual</w:t>
            </w:r>
          </w:p>
        </w:tc>
        <w:tc>
          <w:tcPr>
            <w:tcW w:w="419" w:type="pct"/>
            <w:shd w:val="clear" w:color="auto" w:fill="5B9BD5"/>
          </w:tcPr>
          <w:p w14:paraId="5C01DFA7" w14:textId="77777777" w:rsidR="0078601B" w:rsidRPr="00953054" w:rsidRDefault="0078601B" w:rsidP="000D050E">
            <w:pPr>
              <w:spacing w:line="360" w:lineRule="auto"/>
              <w:jc w:val="both"/>
              <w:rPr>
                <w:b/>
                <w:sz w:val="22"/>
                <w:szCs w:val="22"/>
              </w:rPr>
            </w:pPr>
            <w:r w:rsidRPr="00953054">
              <w:rPr>
                <w:b/>
                <w:sz w:val="22"/>
                <w:szCs w:val="22"/>
              </w:rPr>
              <w:t>Variance</w:t>
            </w:r>
          </w:p>
        </w:tc>
        <w:tc>
          <w:tcPr>
            <w:tcW w:w="342" w:type="pct"/>
            <w:shd w:val="clear" w:color="auto" w:fill="5B9BD5"/>
          </w:tcPr>
          <w:p w14:paraId="4EEDFC9B" w14:textId="77777777" w:rsidR="0078601B" w:rsidRPr="00953054" w:rsidRDefault="0078601B" w:rsidP="000D050E">
            <w:pPr>
              <w:spacing w:line="360" w:lineRule="auto"/>
              <w:jc w:val="both"/>
              <w:rPr>
                <w:b/>
                <w:sz w:val="22"/>
                <w:szCs w:val="22"/>
              </w:rPr>
            </w:pPr>
            <w:r w:rsidRPr="00953054">
              <w:rPr>
                <w:b/>
                <w:sz w:val="22"/>
                <w:szCs w:val="22"/>
              </w:rPr>
              <w:t>Target</w:t>
            </w:r>
          </w:p>
        </w:tc>
        <w:tc>
          <w:tcPr>
            <w:tcW w:w="338" w:type="pct"/>
            <w:shd w:val="clear" w:color="auto" w:fill="5B9BD5"/>
          </w:tcPr>
          <w:p w14:paraId="1B00B894" w14:textId="77777777" w:rsidR="0078601B" w:rsidRPr="00953054" w:rsidRDefault="0078601B" w:rsidP="000D050E">
            <w:pPr>
              <w:spacing w:line="360" w:lineRule="auto"/>
              <w:jc w:val="both"/>
              <w:rPr>
                <w:b/>
                <w:sz w:val="22"/>
                <w:szCs w:val="22"/>
              </w:rPr>
            </w:pPr>
            <w:r w:rsidRPr="00953054">
              <w:rPr>
                <w:b/>
                <w:sz w:val="22"/>
                <w:szCs w:val="22"/>
              </w:rPr>
              <w:t>Actual</w:t>
            </w:r>
          </w:p>
        </w:tc>
        <w:tc>
          <w:tcPr>
            <w:tcW w:w="419" w:type="pct"/>
            <w:shd w:val="clear" w:color="auto" w:fill="5B9BD5"/>
          </w:tcPr>
          <w:p w14:paraId="05B5B952" w14:textId="77777777" w:rsidR="0078601B" w:rsidRPr="00953054" w:rsidRDefault="0078601B" w:rsidP="000D050E">
            <w:pPr>
              <w:spacing w:line="360" w:lineRule="auto"/>
              <w:jc w:val="both"/>
              <w:rPr>
                <w:b/>
                <w:sz w:val="22"/>
                <w:szCs w:val="22"/>
              </w:rPr>
            </w:pPr>
            <w:r w:rsidRPr="00953054">
              <w:rPr>
                <w:b/>
                <w:sz w:val="22"/>
                <w:szCs w:val="22"/>
              </w:rPr>
              <w:t>Variance</w:t>
            </w:r>
          </w:p>
        </w:tc>
        <w:tc>
          <w:tcPr>
            <w:tcW w:w="528" w:type="pct"/>
            <w:vMerge/>
            <w:shd w:val="clear" w:color="auto" w:fill="5B9BD5"/>
          </w:tcPr>
          <w:p w14:paraId="27933111" w14:textId="77777777" w:rsidR="0078601B" w:rsidRPr="00953054" w:rsidRDefault="0078601B" w:rsidP="000D050E">
            <w:pPr>
              <w:spacing w:line="360" w:lineRule="auto"/>
              <w:jc w:val="both"/>
              <w:rPr>
                <w:b/>
                <w:sz w:val="22"/>
                <w:szCs w:val="22"/>
              </w:rPr>
            </w:pPr>
          </w:p>
        </w:tc>
      </w:tr>
      <w:tr w:rsidR="0078601B" w:rsidRPr="00953054" w14:paraId="6AA26067" w14:textId="77777777" w:rsidTr="000D050E">
        <w:tc>
          <w:tcPr>
            <w:tcW w:w="419" w:type="pct"/>
            <w:shd w:val="clear" w:color="auto" w:fill="auto"/>
          </w:tcPr>
          <w:p w14:paraId="04D89A05" w14:textId="77777777" w:rsidR="0078601B" w:rsidRPr="00953054" w:rsidRDefault="0078601B" w:rsidP="000D050E">
            <w:pPr>
              <w:jc w:val="both"/>
              <w:rPr>
                <w:color w:val="000000" w:themeColor="text1"/>
                <w:sz w:val="22"/>
                <w:szCs w:val="22"/>
              </w:rPr>
            </w:pPr>
            <w:r w:rsidRPr="00953054">
              <w:rPr>
                <w:color w:val="000000" w:themeColor="text1"/>
                <w:sz w:val="22"/>
                <w:szCs w:val="22"/>
              </w:rPr>
              <w:t>Public Works, Roads &amp; Transport</w:t>
            </w:r>
          </w:p>
          <w:p w14:paraId="049953B0" w14:textId="77777777" w:rsidR="0078601B" w:rsidRPr="00953054" w:rsidRDefault="0078601B" w:rsidP="000D050E">
            <w:pPr>
              <w:jc w:val="both"/>
              <w:rPr>
                <w:b/>
                <w:color w:val="000000" w:themeColor="text1"/>
                <w:sz w:val="22"/>
                <w:szCs w:val="22"/>
              </w:rPr>
            </w:pPr>
            <w:r w:rsidRPr="00953054">
              <w:rPr>
                <w:b/>
                <w:color w:val="000000" w:themeColor="text1"/>
                <w:sz w:val="22"/>
                <w:szCs w:val="22"/>
              </w:rPr>
              <w:t>(this is an example)</w:t>
            </w:r>
          </w:p>
        </w:tc>
        <w:tc>
          <w:tcPr>
            <w:tcW w:w="436" w:type="pct"/>
            <w:shd w:val="clear" w:color="auto" w:fill="auto"/>
          </w:tcPr>
          <w:p w14:paraId="092C3E50" w14:textId="77777777" w:rsidR="0078601B" w:rsidRPr="00953054" w:rsidRDefault="0078601B" w:rsidP="000D050E">
            <w:pPr>
              <w:jc w:val="both"/>
              <w:rPr>
                <w:b/>
                <w:color w:val="000000" w:themeColor="text1"/>
                <w:sz w:val="22"/>
                <w:szCs w:val="22"/>
              </w:rPr>
            </w:pPr>
            <w:r w:rsidRPr="00953054">
              <w:rPr>
                <w:color w:val="000000" w:themeColor="text1"/>
                <w:sz w:val="22"/>
                <w:szCs w:val="22"/>
              </w:rPr>
              <w:t>To develop and maintain roads and storm water drainage to global standards</w:t>
            </w:r>
          </w:p>
        </w:tc>
        <w:tc>
          <w:tcPr>
            <w:tcW w:w="547" w:type="pct"/>
            <w:shd w:val="clear" w:color="auto" w:fill="auto"/>
          </w:tcPr>
          <w:p w14:paraId="015F3F75" w14:textId="77777777" w:rsidR="0078601B" w:rsidRPr="00953054" w:rsidRDefault="0078601B" w:rsidP="000D050E">
            <w:pPr>
              <w:jc w:val="both"/>
              <w:rPr>
                <w:b/>
                <w:color w:val="000000" w:themeColor="text1"/>
                <w:sz w:val="22"/>
                <w:szCs w:val="22"/>
              </w:rPr>
            </w:pPr>
            <w:r w:rsidRPr="00953054">
              <w:rPr>
                <w:color w:val="000000" w:themeColor="text1"/>
                <w:sz w:val="22"/>
                <w:szCs w:val="22"/>
              </w:rPr>
              <w:t>Increased efficient transportation of people, goods and services</w:t>
            </w:r>
          </w:p>
        </w:tc>
        <w:tc>
          <w:tcPr>
            <w:tcW w:w="410" w:type="pct"/>
          </w:tcPr>
          <w:p w14:paraId="3E122E6A" w14:textId="77777777" w:rsidR="0078601B" w:rsidRPr="00953054" w:rsidRDefault="0078601B" w:rsidP="000D050E">
            <w:pPr>
              <w:jc w:val="both"/>
              <w:rPr>
                <w:color w:val="000000" w:themeColor="text1"/>
                <w:sz w:val="22"/>
                <w:szCs w:val="22"/>
              </w:rPr>
            </w:pPr>
            <w:r w:rsidRPr="00953054">
              <w:rPr>
                <w:color w:val="000000" w:themeColor="text1"/>
                <w:sz w:val="22"/>
                <w:szCs w:val="22"/>
              </w:rPr>
              <w:t>Roads upgraded to bitumen standards</w:t>
            </w:r>
          </w:p>
        </w:tc>
        <w:tc>
          <w:tcPr>
            <w:tcW w:w="462" w:type="pct"/>
            <w:shd w:val="clear" w:color="auto" w:fill="auto"/>
          </w:tcPr>
          <w:p w14:paraId="5A8B7A37" w14:textId="77777777" w:rsidR="0078601B" w:rsidRPr="00953054" w:rsidRDefault="0078601B" w:rsidP="000D050E">
            <w:pPr>
              <w:jc w:val="both"/>
              <w:rPr>
                <w:b/>
                <w:color w:val="000000" w:themeColor="text1"/>
                <w:sz w:val="22"/>
                <w:szCs w:val="22"/>
              </w:rPr>
            </w:pPr>
            <w:r w:rsidRPr="00953054">
              <w:rPr>
                <w:color w:val="000000" w:themeColor="text1"/>
                <w:sz w:val="22"/>
                <w:szCs w:val="22"/>
              </w:rPr>
              <w:t xml:space="preserve">No of Kilometers of newly upgraded to bitumen standards </w:t>
            </w:r>
          </w:p>
        </w:tc>
        <w:tc>
          <w:tcPr>
            <w:tcW w:w="342" w:type="pct"/>
          </w:tcPr>
          <w:p w14:paraId="33DC6FE4" w14:textId="77777777" w:rsidR="0078601B" w:rsidRPr="00953054" w:rsidRDefault="0078601B" w:rsidP="000D050E">
            <w:pPr>
              <w:jc w:val="both"/>
              <w:rPr>
                <w:bCs/>
                <w:color w:val="000000" w:themeColor="text1"/>
                <w:sz w:val="22"/>
                <w:szCs w:val="22"/>
              </w:rPr>
            </w:pPr>
            <w:r w:rsidRPr="00953054">
              <w:rPr>
                <w:bCs/>
                <w:color w:val="000000" w:themeColor="text1"/>
                <w:sz w:val="22"/>
                <w:szCs w:val="22"/>
              </w:rPr>
              <w:t>600</w:t>
            </w:r>
          </w:p>
        </w:tc>
        <w:tc>
          <w:tcPr>
            <w:tcW w:w="338" w:type="pct"/>
          </w:tcPr>
          <w:p w14:paraId="2ABD447D" w14:textId="77777777" w:rsidR="0078601B" w:rsidRPr="00953054" w:rsidRDefault="0078601B" w:rsidP="000D050E">
            <w:pPr>
              <w:jc w:val="both"/>
              <w:rPr>
                <w:bCs/>
                <w:color w:val="000000" w:themeColor="text1"/>
                <w:sz w:val="22"/>
                <w:szCs w:val="22"/>
              </w:rPr>
            </w:pPr>
            <w:r w:rsidRPr="00953054">
              <w:rPr>
                <w:bCs/>
                <w:color w:val="000000" w:themeColor="text1"/>
                <w:sz w:val="22"/>
                <w:szCs w:val="22"/>
              </w:rPr>
              <w:t>500</w:t>
            </w:r>
          </w:p>
        </w:tc>
        <w:tc>
          <w:tcPr>
            <w:tcW w:w="419" w:type="pct"/>
          </w:tcPr>
          <w:p w14:paraId="39F92DE7" w14:textId="77777777" w:rsidR="0078601B" w:rsidRPr="00953054" w:rsidRDefault="0078601B" w:rsidP="000D050E">
            <w:pPr>
              <w:jc w:val="both"/>
              <w:rPr>
                <w:bCs/>
                <w:color w:val="000000" w:themeColor="text1"/>
                <w:sz w:val="22"/>
                <w:szCs w:val="22"/>
              </w:rPr>
            </w:pPr>
            <w:r w:rsidRPr="00953054">
              <w:rPr>
                <w:bCs/>
                <w:color w:val="000000" w:themeColor="text1"/>
                <w:sz w:val="22"/>
                <w:szCs w:val="22"/>
              </w:rPr>
              <w:t>100</w:t>
            </w:r>
          </w:p>
        </w:tc>
        <w:tc>
          <w:tcPr>
            <w:tcW w:w="342" w:type="pct"/>
          </w:tcPr>
          <w:p w14:paraId="2762BD21" w14:textId="77777777" w:rsidR="0078601B" w:rsidRPr="00953054" w:rsidRDefault="0078601B" w:rsidP="000D050E">
            <w:pPr>
              <w:jc w:val="both"/>
              <w:rPr>
                <w:bCs/>
                <w:color w:val="000000" w:themeColor="text1"/>
                <w:sz w:val="22"/>
                <w:szCs w:val="22"/>
              </w:rPr>
            </w:pPr>
            <w:r w:rsidRPr="00953054">
              <w:rPr>
                <w:bCs/>
                <w:color w:val="000000" w:themeColor="text1"/>
                <w:sz w:val="22"/>
                <w:szCs w:val="22"/>
              </w:rPr>
              <w:t>1800</w:t>
            </w:r>
          </w:p>
        </w:tc>
        <w:tc>
          <w:tcPr>
            <w:tcW w:w="338" w:type="pct"/>
          </w:tcPr>
          <w:p w14:paraId="11FE5609" w14:textId="77777777" w:rsidR="0078601B" w:rsidRPr="00953054" w:rsidRDefault="0078601B" w:rsidP="000D050E">
            <w:pPr>
              <w:jc w:val="both"/>
              <w:rPr>
                <w:bCs/>
                <w:color w:val="000000" w:themeColor="text1"/>
                <w:sz w:val="22"/>
                <w:szCs w:val="22"/>
              </w:rPr>
            </w:pPr>
            <w:r w:rsidRPr="00953054">
              <w:rPr>
                <w:bCs/>
                <w:color w:val="000000" w:themeColor="text1"/>
                <w:sz w:val="22"/>
                <w:szCs w:val="22"/>
              </w:rPr>
              <w:t>1300</w:t>
            </w:r>
          </w:p>
        </w:tc>
        <w:tc>
          <w:tcPr>
            <w:tcW w:w="419" w:type="pct"/>
          </w:tcPr>
          <w:p w14:paraId="65374FD7" w14:textId="77777777" w:rsidR="0078601B" w:rsidRPr="00953054" w:rsidRDefault="0078601B" w:rsidP="000D050E">
            <w:pPr>
              <w:jc w:val="both"/>
              <w:rPr>
                <w:bCs/>
                <w:color w:val="000000" w:themeColor="text1"/>
                <w:sz w:val="22"/>
                <w:szCs w:val="22"/>
              </w:rPr>
            </w:pPr>
            <w:r w:rsidRPr="00953054">
              <w:rPr>
                <w:bCs/>
                <w:color w:val="000000" w:themeColor="text1"/>
                <w:sz w:val="22"/>
                <w:szCs w:val="22"/>
              </w:rPr>
              <w:t>500</w:t>
            </w:r>
          </w:p>
        </w:tc>
        <w:tc>
          <w:tcPr>
            <w:tcW w:w="528" w:type="pct"/>
          </w:tcPr>
          <w:p w14:paraId="15FECA44" w14:textId="77777777" w:rsidR="0078601B" w:rsidRPr="00953054" w:rsidRDefault="0078601B" w:rsidP="000D050E">
            <w:pPr>
              <w:jc w:val="both"/>
              <w:rPr>
                <w:bCs/>
                <w:color w:val="000000" w:themeColor="text1"/>
                <w:sz w:val="22"/>
                <w:szCs w:val="22"/>
              </w:rPr>
            </w:pPr>
            <w:r w:rsidRPr="00953054">
              <w:rPr>
                <w:bCs/>
                <w:color w:val="000000" w:themeColor="text1"/>
                <w:sz w:val="22"/>
                <w:szCs w:val="22"/>
              </w:rPr>
              <w:t>Delays in negotiations with AfDB resulted in 50% of under achievement.</w:t>
            </w:r>
          </w:p>
        </w:tc>
      </w:tr>
      <w:tr w:rsidR="0078601B" w:rsidRPr="00953054" w14:paraId="007FBF39" w14:textId="77777777" w:rsidTr="000D050E">
        <w:trPr>
          <w:trHeight w:val="624"/>
        </w:trPr>
        <w:tc>
          <w:tcPr>
            <w:tcW w:w="419" w:type="pct"/>
            <w:shd w:val="clear" w:color="auto" w:fill="auto"/>
            <w:vAlign w:val="center"/>
          </w:tcPr>
          <w:p w14:paraId="7259371E" w14:textId="77777777" w:rsidR="0078601B" w:rsidRPr="00953054" w:rsidRDefault="0078601B" w:rsidP="000D050E">
            <w:pPr>
              <w:spacing w:line="360" w:lineRule="auto"/>
              <w:jc w:val="both"/>
              <w:rPr>
                <w:sz w:val="22"/>
                <w:szCs w:val="22"/>
              </w:rPr>
            </w:pPr>
            <w:r w:rsidRPr="00953054">
              <w:rPr>
                <w:sz w:val="22"/>
                <w:szCs w:val="22"/>
              </w:rPr>
              <w:t>XXX</w:t>
            </w:r>
          </w:p>
        </w:tc>
        <w:tc>
          <w:tcPr>
            <w:tcW w:w="436" w:type="pct"/>
            <w:shd w:val="clear" w:color="auto" w:fill="auto"/>
            <w:vAlign w:val="center"/>
          </w:tcPr>
          <w:p w14:paraId="63A462B9" w14:textId="77777777" w:rsidR="0078601B" w:rsidRPr="00953054" w:rsidRDefault="0078601B" w:rsidP="000D050E">
            <w:pPr>
              <w:spacing w:line="360" w:lineRule="auto"/>
              <w:jc w:val="both"/>
              <w:rPr>
                <w:sz w:val="22"/>
                <w:szCs w:val="22"/>
              </w:rPr>
            </w:pPr>
            <w:r w:rsidRPr="00953054">
              <w:rPr>
                <w:sz w:val="22"/>
                <w:szCs w:val="22"/>
              </w:rPr>
              <w:t>XXX</w:t>
            </w:r>
          </w:p>
        </w:tc>
        <w:tc>
          <w:tcPr>
            <w:tcW w:w="547" w:type="pct"/>
            <w:shd w:val="clear" w:color="auto" w:fill="auto"/>
            <w:vAlign w:val="center"/>
          </w:tcPr>
          <w:p w14:paraId="346C318B" w14:textId="77777777" w:rsidR="0078601B" w:rsidRPr="00953054" w:rsidRDefault="0078601B" w:rsidP="000D050E">
            <w:pPr>
              <w:spacing w:line="360" w:lineRule="auto"/>
              <w:jc w:val="both"/>
              <w:rPr>
                <w:sz w:val="22"/>
                <w:szCs w:val="22"/>
              </w:rPr>
            </w:pPr>
            <w:r w:rsidRPr="00953054">
              <w:rPr>
                <w:sz w:val="22"/>
                <w:szCs w:val="22"/>
              </w:rPr>
              <w:t>XXX</w:t>
            </w:r>
          </w:p>
        </w:tc>
        <w:tc>
          <w:tcPr>
            <w:tcW w:w="410" w:type="pct"/>
            <w:vAlign w:val="center"/>
          </w:tcPr>
          <w:p w14:paraId="35B56F46" w14:textId="77777777" w:rsidR="0078601B" w:rsidRPr="00953054" w:rsidRDefault="0078601B" w:rsidP="000D050E">
            <w:pPr>
              <w:spacing w:line="360" w:lineRule="auto"/>
              <w:jc w:val="both"/>
              <w:rPr>
                <w:sz w:val="22"/>
                <w:szCs w:val="22"/>
              </w:rPr>
            </w:pPr>
            <w:r w:rsidRPr="00953054">
              <w:rPr>
                <w:sz w:val="22"/>
                <w:szCs w:val="22"/>
              </w:rPr>
              <w:t>XXX</w:t>
            </w:r>
          </w:p>
        </w:tc>
        <w:tc>
          <w:tcPr>
            <w:tcW w:w="462" w:type="pct"/>
            <w:shd w:val="clear" w:color="auto" w:fill="auto"/>
            <w:vAlign w:val="center"/>
          </w:tcPr>
          <w:p w14:paraId="0C7A98BD" w14:textId="77777777" w:rsidR="0078601B" w:rsidRPr="00953054" w:rsidRDefault="0078601B" w:rsidP="000D050E">
            <w:pPr>
              <w:spacing w:line="360" w:lineRule="auto"/>
              <w:jc w:val="both"/>
              <w:rPr>
                <w:sz w:val="22"/>
                <w:szCs w:val="22"/>
              </w:rPr>
            </w:pPr>
            <w:r w:rsidRPr="00953054">
              <w:rPr>
                <w:sz w:val="22"/>
                <w:szCs w:val="22"/>
              </w:rPr>
              <w:t>XXX</w:t>
            </w:r>
          </w:p>
        </w:tc>
        <w:tc>
          <w:tcPr>
            <w:tcW w:w="342" w:type="pct"/>
            <w:vAlign w:val="center"/>
          </w:tcPr>
          <w:p w14:paraId="56424900" w14:textId="77777777" w:rsidR="0078601B" w:rsidRPr="00953054" w:rsidRDefault="0078601B" w:rsidP="000D050E">
            <w:pPr>
              <w:spacing w:line="360" w:lineRule="auto"/>
              <w:jc w:val="both"/>
              <w:rPr>
                <w:bCs/>
                <w:sz w:val="22"/>
                <w:szCs w:val="22"/>
              </w:rPr>
            </w:pPr>
            <w:r w:rsidRPr="00953054">
              <w:rPr>
                <w:bCs/>
                <w:sz w:val="22"/>
                <w:szCs w:val="22"/>
              </w:rPr>
              <w:t>XXX</w:t>
            </w:r>
          </w:p>
        </w:tc>
        <w:tc>
          <w:tcPr>
            <w:tcW w:w="338" w:type="pct"/>
            <w:vAlign w:val="center"/>
          </w:tcPr>
          <w:p w14:paraId="47F763A2" w14:textId="77777777" w:rsidR="0078601B" w:rsidRPr="00953054" w:rsidRDefault="0078601B" w:rsidP="000D050E">
            <w:pPr>
              <w:spacing w:line="360" w:lineRule="auto"/>
              <w:jc w:val="both"/>
              <w:rPr>
                <w:bCs/>
                <w:sz w:val="22"/>
                <w:szCs w:val="22"/>
              </w:rPr>
            </w:pPr>
            <w:r w:rsidRPr="00953054">
              <w:rPr>
                <w:bCs/>
                <w:sz w:val="22"/>
                <w:szCs w:val="22"/>
              </w:rPr>
              <w:t>XXX</w:t>
            </w:r>
          </w:p>
        </w:tc>
        <w:tc>
          <w:tcPr>
            <w:tcW w:w="419" w:type="pct"/>
            <w:vAlign w:val="center"/>
          </w:tcPr>
          <w:p w14:paraId="78B6277F" w14:textId="77777777" w:rsidR="0078601B" w:rsidRPr="00953054" w:rsidRDefault="0078601B" w:rsidP="000D050E">
            <w:pPr>
              <w:spacing w:line="360" w:lineRule="auto"/>
              <w:jc w:val="both"/>
              <w:rPr>
                <w:bCs/>
                <w:sz w:val="22"/>
                <w:szCs w:val="22"/>
              </w:rPr>
            </w:pPr>
            <w:r w:rsidRPr="00953054">
              <w:rPr>
                <w:bCs/>
                <w:sz w:val="22"/>
                <w:szCs w:val="22"/>
              </w:rPr>
              <w:t>XXX</w:t>
            </w:r>
          </w:p>
        </w:tc>
        <w:tc>
          <w:tcPr>
            <w:tcW w:w="342" w:type="pct"/>
            <w:vAlign w:val="center"/>
          </w:tcPr>
          <w:p w14:paraId="7F1637AE" w14:textId="77777777" w:rsidR="0078601B" w:rsidRPr="00953054" w:rsidRDefault="0078601B" w:rsidP="000D050E">
            <w:pPr>
              <w:spacing w:line="360" w:lineRule="auto"/>
              <w:jc w:val="both"/>
              <w:rPr>
                <w:bCs/>
                <w:sz w:val="22"/>
                <w:szCs w:val="22"/>
              </w:rPr>
            </w:pPr>
            <w:r w:rsidRPr="00953054">
              <w:rPr>
                <w:bCs/>
                <w:sz w:val="22"/>
                <w:szCs w:val="22"/>
              </w:rPr>
              <w:t>XXX</w:t>
            </w:r>
          </w:p>
        </w:tc>
        <w:tc>
          <w:tcPr>
            <w:tcW w:w="338" w:type="pct"/>
            <w:vAlign w:val="center"/>
          </w:tcPr>
          <w:p w14:paraId="12631ADB" w14:textId="77777777" w:rsidR="0078601B" w:rsidRPr="00953054" w:rsidRDefault="0078601B" w:rsidP="000D050E">
            <w:pPr>
              <w:spacing w:line="360" w:lineRule="auto"/>
              <w:jc w:val="both"/>
              <w:rPr>
                <w:bCs/>
                <w:sz w:val="22"/>
                <w:szCs w:val="22"/>
              </w:rPr>
            </w:pPr>
            <w:r w:rsidRPr="00953054">
              <w:rPr>
                <w:bCs/>
                <w:sz w:val="22"/>
                <w:szCs w:val="22"/>
              </w:rPr>
              <w:t>XXX</w:t>
            </w:r>
          </w:p>
        </w:tc>
        <w:tc>
          <w:tcPr>
            <w:tcW w:w="419" w:type="pct"/>
            <w:vAlign w:val="center"/>
          </w:tcPr>
          <w:p w14:paraId="7F09F4C8" w14:textId="77777777" w:rsidR="0078601B" w:rsidRPr="00953054" w:rsidRDefault="0078601B" w:rsidP="000D050E">
            <w:pPr>
              <w:spacing w:line="360" w:lineRule="auto"/>
              <w:jc w:val="both"/>
              <w:rPr>
                <w:bCs/>
                <w:sz w:val="22"/>
                <w:szCs w:val="22"/>
              </w:rPr>
            </w:pPr>
            <w:r w:rsidRPr="00953054">
              <w:rPr>
                <w:bCs/>
                <w:sz w:val="22"/>
                <w:szCs w:val="22"/>
              </w:rPr>
              <w:t>XXX</w:t>
            </w:r>
          </w:p>
        </w:tc>
        <w:tc>
          <w:tcPr>
            <w:tcW w:w="528" w:type="pct"/>
            <w:vAlign w:val="center"/>
          </w:tcPr>
          <w:p w14:paraId="3C00A9D2" w14:textId="77777777" w:rsidR="0078601B" w:rsidRPr="00953054" w:rsidRDefault="0078601B" w:rsidP="000D050E">
            <w:pPr>
              <w:spacing w:line="360" w:lineRule="auto"/>
              <w:jc w:val="both"/>
              <w:rPr>
                <w:bCs/>
                <w:sz w:val="22"/>
                <w:szCs w:val="22"/>
              </w:rPr>
            </w:pPr>
            <w:r w:rsidRPr="00953054">
              <w:rPr>
                <w:bCs/>
                <w:sz w:val="22"/>
                <w:szCs w:val="22"/>
              </w:rPr>
              <w:t>XXX</w:t>
            </w:r>
          </w:p>
        </w:tc>
      </w:tr>
    </w:tbl>
    <w:p w14:paraId="3FD7B0B1" w14:textId="77777777" w:rsidR="0078601B" w:rsidRPr="00953054" w:rsidRDefault="0078601B" w:rsidP="0078601B">
      <w:pPr>
        <w:autoSpaceDE/>
        <w:autoSpaceDN/>
        <w:jc w:val="both"/>
        <w:rPr>
          <w:color w:val="FF0000"/>
          <w:sz w:val="22"/>
          <w:szCs w:val="22"/>
        </w:rPr>
      </w:pPr>
    </w:p>
    <w:p w14:paraId="1D79013D" w14:textId="77777777" w:rsidR="0078601B" w:rsidRDefault="0078601B" w:rsidP="00953054">
      <w:pPr>
        <w:autoSpaceDE/>
        <w:autoSpaceDN/>
        <w:jc w:val="both"/>
        <w:rPr>
          <w:i/>
          <w:iCs/>
          <w:sz w:val="22"/>
          <w:szCs w:val="22"/>
        </w:rPr>
      </w:pPr>
    </w:p>
    <w:p w14:paraId="68474830" w14:textId="77777777" w:rsidR="0078601B" w:rsidRDefault="0078601B" w:rsidP="00953054">
      <w:pPr>
        <w:autoSpaceDE/>
        <w:autoSpaceDN/>
        <w:jc w:val="both"/>
        <w:rPr>
          <w:i/>
          <w:iCs/>
          <w:sz w:val="22"/>
          <w:szCs w:val="22"/>
        </w:rPr>
      </w:pPr>
    </w:p>
    <w:p w14:paraId="2562C279" w14:textId="77777777" w:rsidR="0078601B" w:rsidRDefault="0078601B" w:rsidP="00953054">
      <w:pPr>
        <w:autoSpaceDE/>
        <w:autoSpaceDN/>
        <w:jc w:val="both"/>
        <w:rPr>
          <w:i/>
          <w:iCs/>
          <w:sz w:val="22"/>
          <w:szCs w:val="22"/>
        </w:rPr>
      </w:pPr>
    </w:p>
    <w:p w14:paraId="06FF7B2A" w14:textId="77777777" w:rsidR="001573DF" w:rsidRDefault="001573DF" w:rsidP="00953054">
      <w:pPr>
        <w:autoSpaceDE/>
        <w:autoSpaceDN/>
        <w:jc w:val="both"/>
        <w:rPr>
          <w:i/>
          <w:iCs/>
          <w:sz w:val="22"/>
          <w:szCs w:val="22"/>
        </w:rPr>
        <w:sectPr w:rsidR="001573DF" w:rsidSect="00975D4F">
          <w:pgSz w:w="15840" w:h="12240" w:orient="landscape" w:code="1"/>
          <w:pgMar w:top="1152" w:right="1134" w:bottom="1418" w:left="864" w:header="567" w:footer="283" w:gutter="0"/>
          <w:pgNumType w:fmt="lowerRoman"/>
          <w:cols w:space="720"/>
          <w:titlePg/>
          <w:docGrid w:linePitch="326"/>
        </w:sectPr>
      </w:pPr>
    </w:p>
    <w:p w14:paraId="235014E0" w14:textId="5A7DA4F6" w:rsidR="00816BE6" w:rsidRPr="00953054" w:rsidRDefault="00816BE6" w:rsidP="00953054">
      <w:pPr>
        <w:spacing w:line="360" w:lineRule="auto"/>
        <w:ind w:right="-180"/>
        <w:jc w:val="both"/>
        <w:rPr>
          <w:b/>
          <w:bCs/>
          <w:sz w:val="22"/>
          <w:szCs w:val="22"/>
        </w:rPr>
      </w:pPr>
      <w:r w:rsidRPr="00953054">
        <w:rPr>
          <w:b/>
          <w:bCs/>
          <w:sz w:val="22"/>
          <w:szCs w:val="22"/>
        </w:rPr>
        <w:lastRenderedPageBreak/>
        <w:t>County Assembly</w:t>
      </w:r>
    </w:p>
    <w:p w14:paraId="460779C7" w14:textId="270BA43B" w:rsidR="00BE057E" w:rsidRPr="00626343" w:rsidRDefault="00BE057E" w:rsidP="00953054">
      <w:pPr>
        <w:spacing w:line="360" w:lineRule="auto"/>
        <w:ind w:right="-180"/>
        <w:jc w:val="both"/>
        <w:rPr>
          <w:i/>
          <w:iCs/>
          <w:sz w:val="22"/>
          <w:szCs w:val="22"/>
        </w:rPr>
      </w:pPr>
      <w:r w:rsidRPr="00953054">
        <w:rPr>
          <w:i/>
          <w:iCs/>
          <w:sz w:val="22"/>
          <w:szCs w:val="22"/>
        </w:rPr>
        <w:t xml:space="preserve">Refer to the assembly’s program on oversight, representation, and legislation.  Report on bills enacted. Borrow objective from the County Assembly Program based </w:t>
      </w:r>
      <w:r w:rsidR="0075604A" w:rsidRPr="00953054">
        <w:rPr>
          <w:i/>
          <w:iCs/>
          <w:sz w:val="22"/>
          <w:szCs w:val="22"/>
        </w:rPr>
        <w:t>budget. Section</w:t>
      </w:r>
      <w:r w:rsidRPr="00953054">
        <w:rPr>
          <w:i/>
          <w:iCs/>
          <w:sz w:val="22"/>
          <w:szCs w:val="22"/>
        </w:rPr>
        <w:t xml:space="preserve"> 164 (2) (f) of the Public Finance Management Act, 2012 requires that, at the end of each financial year, the accounting officer when preparing financial statements of each County Government entity Government entities in accordance with the standards and formats prescribed by the Public Sector Accounting Standards Board includes a statement of the county government entity’s performance against predetermined objectives.(This guidance should be removed in the final set of financial statements)</w:t>
      </w:r>
    </w:p>
    <w:p w14:paraId="27D7A614" w14:textId="77777777" w:rsidR="00BE057E" w:rsidRPr="00953054" w:rsidRDefault="00BE057E" w:rsidP="00953054">
      <w:pPr>
        <w:spacing w:line="360" w:lineRule="auto"/>
        <w:jc w:val="both"/>
        <w:rPr>
          <w:sz w:val="22"/>
          <w:szCs w:val="22"/>
        </w:rPr>
      </w:pPr>
    </w:p>
    <w:p w14:paraId="170B1E7E" w14:textId="77777777" w:rsidR="00BE057E" w:rsidRPr="00953054" w:rsidRDefault="00BE057E" w:rsidP="00953054">
      <w:pPr>
        <w:spacing w:line="360" w:lineRule="auto"/>
        <w:jc w:val="both"/>
        <w:rPr>
          <w:b/>
          <w:bCs/>
          <w:i/>
          <w:iCs/>
          <w:sz w:val="22"/>
          <w:szCs w:val="22"/>
        </w:rPr>
      </w:pPr>
      <w:r w:rsidRPr="00953054">
        <w:rPr>
          <w:b/>
          <w:bCs/>
          <w:sz w:val="22"/>
          <w:szCs w:val="22"/>
        </w:rPr>
        <w:t>Strategic development objectives</w:t>
      </w:r>
      <w:r w:rsidRPr="00953054">
        <w:rPr>
          <w:sz w:val="22"/>
          <w:szCs w:val="22"/>
        </w:rPr>
        <w:t xml:space="preserve"> (</w:t>
      </w:r>
      <w:r w:rsidRPr="00953054">
        <w:rPr>
          <w:b/>
          <w:bCs/>
          <w:i/>
          <w:iCs/>
          <w:sz w:val="22"/>
          <w:szCs w:val="22"/>
        </w:rPr>
        <w:t>Customize as per specific County Assembly)</w:t>
      </w:r>
    </w:p>
    <w:p w14:paraId="209D775B" w14:textId="77777777" w:rsidR="00BE057E" w:rsidRPr="00953054" w:rsidRDefault="00BE057E" w:rsidP="00953054">
      <w:pPr>
        <w:spacing w:line="360" w:lineRule="auto"/>
        <w:jc w:val="both"/>
        <w:rPr>
          <w:sz w:val="22"/>
          <w:szCs w:val="22"/>
        </w:rPr>
      </w:pPr>
    </w:p>
    <w:p w14:paraId="53F89EA5" w14:textId="77777777" w:rsidR="00BE057E" w:rsidRPr="00953054" w:rsidRDefault="00BE057E" w:rsidP="00953054">
      <w:pPr>
        <w:spacing w:line="276" w:lineRule="auto"/>
        <w:ind w:right="-180"/>
        <w:jc w:val="both"/>
        <w:rPr>
          <w:sz w:val="22"/>
          <w:szCs w:val="22"/>
        </w:rPr>
      </w:pPr>
      <w:r w:rsidRPr="00953054">
        <w:rPr>
          <w:sz w:val="22"/>
          <w:szCs w:val="22"/>
        </w:rPr>
        <w:t>The key mandate of the County Assembly of XXXX is legislation, oversight, and representation. To achieve this, the Assembly’s program was documented in terms of objective, key performance indicators, and output. Below is the performance of the Assembly in FY 20xx.</w:t>
      </w:r>
    </w:p>
    <w:p w14:paraId="03EB0FD0" w14:textId="77777777" w:rsidR="00BE057E" w:rsidRPr="00953054" w:rsidRDefault="00BE057E" w:rsidP="00953054">
      <w:pPr>
        <w:spacing w:line="360" w:lineRule="auto"/>
        <w:ind w:right="-180"/>
        <w:jc w:val="both"/>
        <w:rPr>
          <w:i/>
          <w:iCs/>
          <w:sz w:val="22"/>
          <w:szCs w:val="22"/>
        </w:rPr>
      </w:pPr>
      <w:r w:rsidRPr="00953054">
        <w:rPr>
          <w:i/>
          <w:iCs/>
          <w:sz w:val="22"/>
          <w:szCs w:val="22"/>
        </w:rPr>
        <w:t>(NB: entities may use a presentation format more relevant to their operations or use the table below)</w:t>
      </w:r>
    </w:p>
    <w:tbl>
      <w:tblPr>
        <w:tblW w:w="518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46"/>
        <w:gridCol w:w="2408"/>
        <w:gridCol w:w="1339"/>
        <w:gridCol w:w="1273"/>
        <w:gridCol w:w="1483"/>
        <w:gridCol w:w="1976"/>
      </w:tblGrid>
      <w:tr w:rsidR="00BE057E" w:rsidRPr="00953054" w14:paraId="5F457F20" w14:textId="77777777">
        <w:trPr>
          <w:trHeight w:val="846"/>
        </w:trPr>
        <w:tc>
          <w:tcPr>
            <w:tcW w:w="774" w:type="pct"/>
            <w:shd w:val="clear" w:color="auto" w:fill="2E74B5"/>
            <w:vAlign w:val="bottom"/>
          </w:tcPr>
          <w:p w14:paraId="6BCA594E" w14:textId="77777777" w:rsidR="00BE057E" w:rsidRPr="00953054" w:rsidRDefault="00BE057E" w:rsidP="00953054">
            <w:pPr>
              <w:spacing w:line="276" w:lineRule="auto"/>
              <w:jc w:val="both"/>
              <w:rPr>
                <w:b/>
                <w:sz w:val="22"/>
                <w:szCs w:val="22"/>
              </w:rPr>
            </w:pPr>
            <w:r w:rsidRPr="00953054">
              <w:rPr>
                <w:b/>
                <w:sz w:val="22"/>
                <w:szCs w:val="22"/>
              </w:rPr>
              <w:t>Program 1</w:t>
            </w:r>
          </w:p>
        </w:tc>
        <w:tc>
          <w:tcPr>
            <w:tcW w:w="1204" w:type="pct"/>
            <w:shd w:val="clear" w:color="auto" w:fill="2E74B5"/>
            <w:vAlign w:val="bottom"/>
          </w:tcPr>
          <w:p w14:paraId="4CD0EEC2" w14:textId="77777777" w:rsidR="00BE057E" w:rsidRPr="00953054" w:rsidRDefault="00BE057E" w:rsidP="00953054">
            <w:pPr>
              <w:spacing w:line="276" w:lineRule="auto"/>
              <w:jc w:val="both"/>
              <w:rPr>
                <w:b/>
                <w:sz w:val="22"/>
                <w:szCs w:val="22"/>
              </w:rPr>
            </w:pPr>
            <w:r w:rsidRPr="00953054">
              <w:rPr>
                <w:b/>
                <w:sz w:val="22"/>
                <w:szCs w:val="22"/>
              </w:rPr>
              <w:t>Objective</w:t>
            </w:r>
          </w:p>
        </w:tc>
        <w:tc>
          <w:tcPr>
            <w:tcW w:w="671" w:type="pct"/>
            <w:shd w:val="clear" w:color="auto" w:fill="2E74B5"/>
            <w:vAlign w:val="bottom"/>
          </w:tcPr>
          <w:p w14:paraId="06647833" w14:textId="77777777" w:rsidR="00BE057E" w:rsidRPr="00953054" w:rsidRDefault="00BE057E" w:rsidP="00953054">
            <w:pPr>
              <w:spacing w:line="276" w:lineRule="auto"/>
              <w:jc w:val="both"/>
              <w:rPr>
                <w:b/>
                <w:sz w:val="22"/>
                <w:szCs w:val="22"/>
              </w:rPr>
            </w:pPr>
            <w:r w:rsidRPr="00953054">
              <w:rPr>
                <w:b/>
                <w:sz w:val="22"/>
                <w:szCs w:val="22"/>
              </w:rPr>
              <w:t>Outcome</w:t>
            </w:r>
          </w:p>
        </w:tc>
        <w:tc>
          <w:tcPr>
            <w:tcW w:w="638" w:type="pct"/>
            <w:shd w:val="clear" w:color="auto" w:fill="2E74B5"/>
            <w:vAlign w:val="bottom"/>
          </w:tcPr>
          <w:p w14:paraId="5763E955" w14:textId="77777777" w:rsidR="00BE057E" w:rsidRPr="00953054" w:rsidRDefault="00BE057E" w:rsidP="00953054">
            <w:pPr>
              <w:spacing w:line="276" w:lineRule="auto"/>
              <w:jc w:val="both"/>
              <w:rPr>
                <w:b/>
                <w:sz w:val="22"/>
                <w:szCs w:val="22"/>
              </w:rPr>
            </w:pPr>
            <w:r w:rsidRPr="00953054">
              <w:rPr>
                <w:b/>
                <w:sz w:val="22"/>
                <w:szCs w:val="22"/>
              </w:rPr>
              <w:t>Indicator</w:t>
            </w:r>
          </w:p>
        </w:tc>
        <w:tc>
          <w:tcPr>
            <w:tcW w:w="742" w:type="pct"/>
            <w:shd w:val="clear" w:color="auto" w:fill="2E74B5"/>
            <w:vAlign w:val="bottom"/>
          </w:tcPr>
          <w:p w14:paraId="2EFB538C" w14:textId="77777777" w:rsidR="00BE057E" w:rsidRPr="00953054" w:rsidRDefault="00BE057E" w:rsidP="00953054">
            <w:pPr>
              <w:spacing w:line="276" w:lineRule="auto"/>
              <w:jc w:val="both"/>
              <w:rPr>
                <w:b/>
                <w:sz w:val="22"/>
                <w:szCs w:val="22"/>
              </w:rPr>
            </w:pPr>
            <w:r w:rsidRPr="00953054">
              <w:rPr>
                <w:b/>
                <w:sz w:val="22"/>
                <w:szCs w:val="22"/>
              </w:rPr>
              <w:t>Performance</w:t>
            </w:r>
          </w:p>
        </w:tc>
        <w:tc>
          <w:tcPr>
            <w:tcW w:w="971" w:type="pct"/>
            <w:shd w:val="clear" w:color="auto" w:fill="2E74B5"/>
            <w:vAlign w:val="bottom"/>
          </w:tcPr>
          <w:p w14:paraId="7AC0EA63" w14:textId="77777777" w:rsidR="00BE057E" w:rsidRPr="00953054" w:rsidRDefault="00BE057E" w:rsidP="00953054">
            <w:pPr>
              <w:spacing w:line="276" w:lineRule="auto"/>
              <w:jc w:val="both"/>
              <w:rPr>
                <w:b/>
                <w:bCs/>
                <w:i/>
                <w:iCs/>
                <w:sz w:val="22"/>
                <w:szCs w:val="22"/>
              </w:rPr>
            </w:pPr>
            <w:r w:rsidRPr="00953054">
              <w:rPr>
                <w:b/>
                <w:bCs/>
                <w:i/>
                <w:iCs/>
                <w:sz w:val="22"/>
                <w:szCs w:val="22"/>
              </w:rPr>
              <w:t>Remarks (Explain</w:t>
            </w:r>
          </w:p>
          <w:p w14:paraId="55ECD193" w14:textId="77777777" w:rsidR="00BE057E" w:rsidRPr="00953054" w:rsidRDefault="00BE057E" w:rsidP="00953054">
            <w:pPr>
              <w:spacing w:line="276" w:lineRule="auto"/>
              <w:jc w:val="both"/>
              <w:rPr>
                <w:b/>
                <w:bCs/>
                <w:i/>
                <w:iCs/>
                <w:sz w:val="22"/>
                <w:szCs w:val="22"/>
              </w:rPr>
            </w:pPr>
            <w:r w:rsidRPr="00953054">
              <w:rPr>
                <w:b/>
                <w:bCs/>
                <w:i/>
                <w:iCs/>
                <w:sz w:val="22"/>
                <w:szCs w:val="22"/>
              </w:rPr>
              <w:t>the</w:t>
            </w:r>
          </w:p>
          <w:p w14:paraId="7930C6BF" w14:textId="77777777" w:rsidR="00BE057E" w:rsidRPr="00953054" w:rsidRDefault="00BE057E" w:rsidP="00953054">
            <w:pPr>
              <w:spacing w:line="276" w:lineRule="auto"/>
              <w:jc w:val="both"/>
              <w:rPr>
                <w:b/>
                <w:sz w:val="22"/>
                <w:szCs w:val="22"/>
              </w:rPr>
            </w:pPr>
            <w:r w:rsidRPr="00953054">
              <w:rPr>
                <w:b/>
                <w:bCs/>
                <w:i/>
                <w:iCs/>
                <w:sz w:val="22"/>
                <w:szCs w:val="22"/>
              </w:rPr>
              <w:t>reasons underperformance/ Overperformance</w:t>
            </w:r>
          </w:p>
        </w:tc>
      </w:tr>
      <w:tr w:rsidR="00BE057E" w:rsidRPr="00953054" w14:paraId="085155D7" w14:textId="77777777">
        <w:trPr>
          <w:trHeight w:val="846"/>
        </w:trPr>
        <w:tc>
          <w:tcPr>
            <w:tcW w:w="774" w:type="pct"/>
            <w:vMerge w:val="restart"/>
            <w:shd w:val="clear" w:color="auto" w:fill="auto"/>
          </w:tcPr>
          <w:p w14:paraId="082AE47E" w14:textId="77777777" w:rsidR="00BE057E" w:rsidRPr="00953054" w:rsidRDefault="00BE057E" w:rsidP="00953054">
            <w:pPr>
              <w:spacing w:line="276" w:lineRule="auto"/>
              <w:jc w:val="both"/>
              <w:rPr>
                <w:b/>
                <w:sz w:val="22"/>
                <w:szCs w:val="22"/>
              </w:rPr>
            </w:pPr>
            <w:r w:rsidRPr="00953054">
              <w:rPr>
                <w:sz w:val="22"/>
                <w:szCs w:val="22"/>
              </w:rPr>
              <w:t>Legislation, oversight and representation</w:t>
            </w:r>
          </w:p>
        </w:tc>
        <w:tc>
          <w:tcPr>
            <w:tcW w:w="1204" w:type="pct"/>
            <w:shd w:val="clear" w:color="auto" w:fill="auto"/>
          </w:tcPr>
          <w:p w14:paraId="708C5E88" w14:textId="77777777" w:rsidR="00BE057E" w:rsidRPr="00953054" w:rsidRDefault="00BE057E" w:rsidP="00953054">
            <w:pPr>
              <w:spacing w:line="276" w:lineRule="auto"/>
              <w:jc w:val="both"/>
              <w:rPr>
                <w:b/>
                <w:sz w:val="22"/>
                <w:szCs w:val="22"/>
              </w:rPr>
            </w:pPr>
            <w:r w:rsidRPr="00953054">
              <w:rPr>
                <w:sz w:val="22"/>
                <w:szCs w:val="22"/>
              </w:rPr>
              <w:t>XX Bills passed into Acts of the County Assembly</w:t>
            </w:r>
          </w:p>
        </w:tc>
        <w:tc>
          <w:tcPr>
            <w:tcW w:w="671" w:type="pct"/>
            <w:shd w:val="clear" w:color="auto" w:fill="auto"/>
          </w:tcPr>
          <w:p w14:paraId="5413806A" w14:textId="77777777" w:rsidR="00BE057E" w:rsidRPr="00953054" w:rsidRDefault="00BE057E" w:rsidP="00953054">
            <w:pPr>
              <w:spacing w:line="276" w:lineRule="auto"/>
              <w:jc w:val="both"/>
              <w:rPr>
                <w:b/>
                <w:sz w:val="22"/>
                <w:szCs w:val="22"/>
              </w:rPr>
            </w:pPr>
            <w:r w:rsidRPr="00953054">
              <w:rPr>
                <w:sz w:val="22"/>
                <w:szCs w:val="22"/>
              </w:rPr>
              <w:t>Improved service delivery to citizens</w:t>
            </w:r>
          </w:p>
        </w:tc>
        <w:tc>
          <w:tcPr>
            <w:tcW w:w="638" w:type="pct"/>
            <w:shd w:val="clear" w:color="auto" w:fill="auto"/>
          </w:tcPr>
          <w:p w14:paraId="0B3249D6" w14:textId="77777777" w:rsidR="00BE057E" w:rsidRPr="00953054" w:rsidRDefault="00BE057E" w:rsidP="00953054">
            <w:pPr>
              <w:spacing w:line="276" w:lineRule="auto"/>
              <w:jc w:val="both"/>
              <w:rPr>
                <w:b/>
                <w:sz w:val="22"/>
                <w:szCs w:val="22"/>
              </w:rPr>
            </w:pPr>
            <w:r w:rsidRPr="00953054">
              <w:rPr>
                <w:sz w:val="22"/>
                <w:szCs w:val="22"/>
              </w:rPr>
              <w:t>No of bills passed in the County Assembly</w:t>
            </w:r>
          </w:p>
        </w:tc>
        <w:tc>
          <w:tcPr>
            <w:tcW w:w="742" w:type="pct"/>
          </w:tcPr>
          <w:p w14:paraId="23475CBA" w14:textId="77777777" w:rsidR="00BE057E" w:rsidRPr="00953054" w:rsidRDefault="00BE057E" w:rsidP="00953054">
            <w:pPr>
              <w:spacing w:line="276" w:lineRule="auto"/>
              <w:jc w:val="both"/>
              <w:rPr>
                <w:bCs/>
                <w:sz w:val="22"/>
                <w:szCs w:val="22"/>
              </w:rPr>
            </w:pPr>
            <w:r w:rsidRPr="00953054">
              <w:rPr>
                <w:bCs/>
                <w:sz w:val="22"/>
                <w:szCs w:val="22"/>
              </w:rPr>
              <w:t>In FY 20XX xx number of bills were passed xxx</w:t>
            </w:r>
          </w:p>
        </w:tc>
        <w:tc>
          <w:tcPr>
            <w:tcW w:w="971" w:type="pct"/>
            <w:shd w:val="clear" w:color="auto" w:fill="auto"/>
          </w:tcPr>
          <w:p w14:paraId="03BD1813" w14:textId="77777777" w:rsidR="00BE057E" w:rsidRPr="00953054" w:rsidRDefault="00BE057E" w:rsidP="00953054">
            <w:pPr>
              <w:spacing w:line="276" w:lineRule="auto"/>
              <w:jc w:val="both"/>
              <w:rPr>
                <w:bCs/>
                <w:sz w:val="22"/>
                <w:szCs w:val="22"/>
              </w:rPr>
            </w:pPr>
          </w:p>
        </w:tc>
      </w:tr>
      <w:tr w:rsidR="00BE057E" w:rsidRPr="00953054" w14:paraId="277BFB52" w14:textId="77777777">
        <w:trPr>
          <w:trHeight w:val="846"/>
        </w:trPr>
        <w:tc>
          <w:tcPr>
            <w:tcW w:w="774" w:type="pct"/>
            <w:vMerge/>
            <w:shd w:val="clear" w:color="auto" w:fill="auto"/>
          </w:tcPr>
          <w:p w14:paraId="3356D0C7" w14:textId="77777777" w:rsidR="00BE057E" w:rsidRPr="00953054" w:rsidRDefault="00BE057E" w:rsidP="00953054">
            <w:pPr>
              <w:spacing w:line="276" w:lineRule="auto"/>
              <w:jc w:val="both"/>
              <w:rPr>
                <w:b/>
                <w:sz w:val="22"/>
                <w:szCs w:val="22"/>
              </w:rPr>
            </w:pPr>
          </w:p>
        </w:tc>
        <w:tc>
          <w:tcPr>
            <w:tcW w:w="1204" w:type="pct"/>
            <w:shd w:val="clear" w:color="auto" w:fill="auto"/>
          </w:tcPr>
          <w:p w14:paraId="24943A8F" w14:textId="77777777" w:rsidR="00BE057E" w:rsidRPr="00953054" w:rsidRDefault="00BE057E" w:rsidP="00953054">
            <w:pPr>
              <w:spacing w:line="276" w:lineRule="auto"/>
              <w:jc w:val="both"/>
              <w:rPr>
                <w:b/>
                <w:sz w:val="22"/>
                <w:szCs w:val="22"/>
              </w:rPr>
            </w:pPr>
            <w:r w:rsidRPr="00953054">
              <w:rPr>
                <w:sz w:val="22"/>
                <w:szCs w:val="22"/>
              </w:rPr>
              <w:t>Enhanced professional development of MCAs – Review standing orders</w:t>
            </w:r>
          </w:p>
        </w:tc>
        <w:tc>
          <w:tcPr>
            <w:tcW w:w="671" w:type="pct"/>
            <w:shd w:val="clear" w:color="auto" w:fill="auto"/>
          </w:tcPr>
          <w:p w14:paraId="659758BD" w14:textId="77777777" w:rsidR="00BE057E" w:rsidRPr="00953054" w:rsidRDefault="00BE057E" w:rsidP="00953054">
            <w:pPr>
              <w:spacing w:line="276" w:lineRule="auto"/>
              <w:jc w:val="both"/>
              <w:rPr>
                <w:b/>
                <w:sz w:val="22"/>
                <w:szCs w:val="22"/>
              </w:rPr>
            </w:pPr>
            <w:r w:rsidRPr="00953054">
              <w:rPr>
                <w:sz w:val="22"/>
                <w:szCs w:val="22"/>
              </w:rPr>
              <w:t>Review standing orders</w:t>
            </w:r>
          </w:p>
        </w:tc>
        <w:tc>
          <w:tcPr>
            <w:tcW w:w="638" w:type="pct"/>
            <w:shd w:val="clear" w:color="auto" w:fill="auto"/>
          </w:tcPr>
          <w:p w14:paraId="7A342DDD" w14:textId="77777777" w:rsidR="00BE057E" w:rsidRPr="00953054" w:rsidRDefault="00BE057E" w:rsidP="00953054">
            <w:pPr>
              <w:spacing w:line="276" w:lineRule="auto"/>
              <w:jc w:val="both"/>
              <w:rPr>
                <w:b/>
                <w:sz w:val="22"/>
                <w:szCs w:val="22"/>
              </w:rPr>
            </w:pPr>
            <w:r w:rsidRPr="00953054">
              <w:rPr>
                <w:sz w:val="22"/>
                <w:szCs w:val="22"/>
              </w:rPr>
              <w:t>% Increase in efficient Assembly operation</w:t>
            </w:r>
          </w:p>
        </w:tc>
        <w:tc>
          <w:tcPr>
            <w:tcW w:w="742" w:type="pct"/>
          </w:tcPr>
          <w:p w14:paraId="3ED06402" w14:textId="77777777" w:rsidR="00BE057E" w:rsidRPr="00953054" w:rsidRDefault="00BE057E" w:rsidP="00953054">
            <w:pPr>
              <w:spacing w:line="276" w:lineRule="auto"/>
              <w:jc w:val="both"/>
              <w:rPr>
                <w:bCs/>
                <w:sz w:val="22"/>
                <w:szCs w:val="22"/>
              </w:rPr>
            </w:pPr>
            <w:r w:rsidRPr="00953054">
              <w:rPr>
                <w:bCs/>
                <w:sz w:val="22"/>
                <w:szCs w:val="22"/>
              </w:rPr>
              <w:t>XX standing orders were reviewed and resulted to xxx</w:t>
            </w:r>
          </w:p>
        </w:tc>
        <w:tc>
          <w:tcPr>
            <w:tcW w:w="971" w:type="pct"/>
            <w:shd w:val="clear" w:color="auto" w:fill="auto"/>
          </w:tcPr>
          <w:p w14:paraId="5B9969C8" w14:textId="77777777" w:rsidR="00BE057E" w:rsidRPr="00953054" w:rsidRDefault="00BE057E" w:rsidP="00953054">
            <w:pPr>
              <w:spacing w:line="276" w:lineRule="auto"/>
              <w:jc w:val="both"/>
              <w:rPr>
                <w:bCs/>
                <w:sz w:val="22"/>
                <w:szCs w:val="22"/>
              </w:rPr>
            </w:pPr>
          </w:p>
        </w:tc>
      </w:tr>
      <w:tr w:rsidR="00BE057E" w:rsidRPr="00953054" w14:paraId="66676F1A" w14:textId="77777777">
        <w:trPr>
          <w:trHeight w:val="527"/>
        </w:trPr>
        <w:tc>
          <w:tcPr>
            <w:tcW w:w="774" w:type="pct"/>
            <w:shd w:val="clear" w:color="auto" w:fill="auto"/>
            <w:vAlign w:val="bottom"/>
          </w:tcPr>
          <w:p w14:paraId="5A652E36" w14:textId="77777777" w:rsidR="00BE057E" w:rsidRPr="00953054" w:rsidRDefault="00BE057E" w:rsidP="00953054">
            <w:pPr>
              <w:spacing w:line="276" w:lineRule="auto"/>
              <w:jc w:val="both"/>
              <w:rPr>
                <w:b/>
                <w:sz w:val="22"/>
                <w:szCs w:val="22"/>
              </w:rPr>
            </w:pPr>
            <w:r w:rsidRPr="00953054">
              <w:rPr>
                <w:b/>
                <w:sz w:val="22"/>
                <w:szCs w:val="22"/>
              </w:rPr>
              <w:t>Program 2</w:t>
            </w:r>
          </w:p>
        </w:tc>
        <w:tc>
          <w:tcPr>
            <w:tcW w:w="1204" w:type="pct"/>
            <w:shd w:val="clear" w:color="auto" w:fill="auto"/>
            <w:vAlign w:val="bottom"/>
          </w:tcPr>
          <w:p w14:paraId="76AABB02" w14:textId="77777777" w:rsidR="00BE057E" w:rsidRPr="00953054" w:rsidRDefault="00BE057E" w:rsidP="00953054">
            <w:pPr>
              <w:spacing w:line="276" w:lineRule="auto"/>
              <w:jc w:val="both"/>
              <w:rPr>
                <w:b/>
                <w:sz w:val="22"/>
                <w:szCs w:val="22"/>
              </w:rPr>
            </w:pPr>
            <w:r w:rsidRPr="00953054">
              <w:rPr>
                <w:b/>
                <w:sz w:val="22"/>
                <w:szCs w:val="22"/>
              </w:rPr>
              <w:t>xxx</w:t>
            </w:r>
          </w:p>
        </w:tc>
        <w:tc>
          <w:tcPr>
            <w:tcW w:w="671" w:type="pct"/>
            <w:shd w:val="clear" w:color="auto" w:fill="auto"/>
            <w:vAlign w:val="bottom"/>
          </w:tcPr>
          <w:p w14:paraId="0ED5436D" w14:textId="77777777" w:rsidR="00BE057E" w:rsidRPr="00953054" w:rsidRDefault="00BE057E" w:rsidP="00953054">
            <w:pPr>
              <w:spacing w:line="276" w:lineRule="auto"/>
              <w:jc w:val="both"/>
              <w:rPr>
                <w:b/>
                <w:sz w:val="22"/>
                <w:szCs w:val="22"/>
              </w:rPr>
            </w:pPr>
            <w:r w:rsidRPr="00953054">
              <w:rPr>
                <w:b/>
                <w:sz w:val="22"/>
                <w:szCs w:val="22"/>
              </w:rPr>
              <w:t>xxx</w:t>
            </w:r>
          </w:p>
        </w:tc>
        <w:tc>
          <w:tcPr>
            <w:tcW w:w="638" w:type="pct"/>
            <w:shd w:val="clear" w:color="auto" w:fill="auto"/>
            <w:vAlign w:val="bottom"/>
          </w:tcPr>
          <w:p w14:paraId="26885E47" w14:textId="77777777" w:rsidR="00BE057E" w:rsidRPr="00953054" w:rsidRDefault="00BE057E" w:rsidP="00953054">
            <w:pPr>
              <w:spacing w:line="276" w:lineRule="auto"/>
              <w:jc w:val="both"/>
              <w:rPr>
                <w:b/>
                <w:sz w:val="22"/>
                <w:szCs w:val="22"/>
              </w:rPr>
            </w:pPr>
            <w:r w:rsidRPr="00953054">
              <w:rPr>
                <w:b/>
                <w:sz w:val="22"/>
                <w:szCs w:val="22"/>
              </w:rPr>
              <w:t>xxx</w:t>
            </w:r>
          </w:p>
        </w:tc>
        <w:tc>
          <w:tcPr>
            <w:tcW w:w="742" w:type="pct"/>
          </w:tcPr>
          <w:p w14:paraId="58958DAD" w14:textId="77777777" w:rsidR="00BE057E" w:rsidRPr="00953054" w:rsidRDefault="00BE057E" w:rsidP="00953054">
            <w:pPr>
              <w:spacing w:line="276" w:lineRule="auto"/>
              <w:jc w:val="both"/>
              <w:rPr>
                <w:b/>
                <w:sz w:val="22"/>
                <w:szCs w:val="22"/>
              </w:rPr>
            </w:pPr>
          </w:p>
        </w:tc>
        <w:tc>
          <w:tcPr>
            <w:tcW w:w="971" w:type="pct"/>
            <w:shd w:val="clear" w:color="auto" w:fill="auto"/>
            <w:vAlign w:val="bottom"/>
          </w:tcPr>
          <w:p w14:paraId="7C69156A" w14:textId="77777777" w:rsidR="00BE057E" w:rsidRPr="00953054" w:rsidRDefault="00BE057E" w:rsidP="00953054">
            <w:pPr>
              <w:spacing w:line="276" w:lineRule="auto"/>
              <w:jc w:val="both"/>
              <w:rPr>
                <w:b/>
                <w:sz w:val="22"/>
                <w:szCs w:val="22"/>
              </w:rPr>
            </w:pPr>
            <w:r w:rsidRPr="00953054">
              <w:rPr>
                <w:b/>
                <w:sz w:val="22"/>
                <w:szCs w:val="22"/>
              </w:rPr>
              <w:t>xxx</w:t>
            </w:r>
          </w:p>
        </w:tc>
      </w:tr>
    </w:tbl>
    <w:p w14:paraId="4223B1E4" w14:textId="77777777" w:rsidR="00D62E1C" w:rsidRDefault="00D62E1C" w:rsidP="001573DF">
      <w:pPr>
        <w:autoSpaceDE/>
        <w:autoSpaceDN/>
        <w:jc w:val="both"/>
        <w:rPr>
          <w:sz w:val="22"/>
          <w:szCs w:val="22"/>
        </w:rPr>
      </w:pPr>
    </w:p>
    <w:p w14:paraId="4E82A7E7" w14:textId="77777777" w:rsidR="0075604A" w:rsidRDefault="0075604A" w:rsidP="001573DF">
      <w:pPr>
        <w:autoSpaceDE/>
        <w:autoSpaceDN/>
        <w:jc w:val="both"/>
        <w:rPr>
          <w:sz w:val="22"/>
          <w:szCs w:val="22"/>
        </w:rPr>
      </w:pPr>
    </w:p>
    <w:p w14:paraId="39CFBFB3" w14:textId="77777777" w:rsidR="0075604A" w:rsidRDefault="0075604A" w:rsidP="001573DF">
      <w:pPr>
        <w:autoSpaceDE/>
        <w:autoSpaceDN/>
        <w:jc w:val="both"/>
        <w:rPr>
          <w:sz w:val="22"/>
          <w:szCs w:val="22"/>
        </w:rPr>
      </w:pPr>
    </w:p>
    <w:p w14:paraId="22D7B6F5" w14:textId="77777777" w:rsidR="0075604A" w:rsidRDefault="0075604A" w:rsidP="001573DF">
      <w:pPr>
        <w:autoSpaceDE/>
        <w:autoSpaceDN/>
        <w:jc w:val="both"/>
        <w:rPr>
          <w:sz w:val="22"/>
          <w:szCs w:val="22"/>
        </w:rPr>
      </w:pPr>
    </w:p>
    <w:p w14:paraId="750DD4C3" w14:textId="77777777" w:rsidR="0075604A" w:rsidRDefault="0075604A" w:rsidP="001573DF">
      <w:pPr>
        <w:autoSpaceDE/>
        <w:autoSpaceDN/>
        <w:jc w:val="both"/>
        <w:rPr>
          <w:sz w:val="22"/>
          <w:szCs w:val="22"/>
        </w:rPr>
      </w:pPr>
    </w:p>
    <w:p w14:paraId="065D4AA1" w14:textId="77777777" w:rsidR="0075604A" w:rsidRDefault="0075604A" w:rsidP="001573DF">
      <w:pPr>
        <w:autoSpaceDE/>
        <w:autoSpaceDN/>
        <w:jc w:val="both"/>
        <w:rPr>
          <w:sz w:val="22"/>
          <w:szCs w:val="22"/>
        </w:rPr>
      </w:pPr>
    </w:p>
    <w:p w14:paraId="3EFBEEFC" w14:textId="1B6ED1AE" w:rsidR="00CD7F74" w:rsidRPr="00CD7F74" w:rsidRDefault="00CD7F74" w:rsidP="00CD7F74">
      <w:pPr>
        <w:rPr>
          <w:sz w:val="22"/>
          <w:szCs w:val="22"/>
        </w:rPr>
        <w:sectPr w:rsidR="00CD7F74" w:rsidRPr="00CD7F74" w:rsidSect="00975D4F">
          <w:pgSz w:w="12240" w:h="15840" w:code="1"/>
          <w:pgMar w:top="864" w:right="1152" w:bottom="1138" w:left="1411" w:header="562" w:footer="288" w:gutter="0"/>
          <w:pgNumType w:fmt="lowerRoman"/>
          <w:cols w:space="720"/>
          <w:titlePg/>
          <w:docGrid w:linePitch="326"/>
        </w:sectPr>
      </w:pPr>
    </w:p>
    <w:p w14:paraId="71DAC681" w14:textId="77777777" w:rsidR="00E525CC" w:rsidRPr="00953054" w:rsidRDefault="00E525CC" w:rsidP="00D5252C">
      <w:pPr>
        <w:pStyle w:val="Heading1"/>
        <w:numPr>
          <w:ilvl w:val="0"/>
          <w:numId w:val="20"/>
        </w:numPr>
        <w:spacing w:line="360" w:lineRule="auto"/>
        <w:ind w:left="450"/>
        <w:jc w:val="both"/>
        <w:rPr>
          <w:sz w:val="22"/>
          <w:szCs w:val="22"/>
        </w:rPr>
      </w:pPr>
      <w:bookmarkStart w:id="19" w:name="_Toc40129817"/>
      <w:bookmarkStart w:id="20" w:name="_Toc44337228"/>
      <w:bookmarkStart w:id="21" w:name="_Toc136517965"/>
      <w:bookmarkStart w:id="22" w:name="_Toc157509699"/>
      <w:r w:rsidRPr="00953054">
        <w:rPr>
          <w:sz w:val="22"/>
          <w:szCs w:val="22"/>
        </w:rPr>
        <w:lastRenderedPageBreak/>
        <w:t>Environmental and Sustainability</w:t>
      </w:r>
      <w:bookmarkEnd w:id="19"/>
      <w:bookmarkEnd w:id="20"/>
      <w:r w:rsidRPr="00953054">
        <w:rPr>
          <w:sz w:val="22"/>
          <w:szCs w:val="22"/>
        </w:rPr>
        <w:t xml:space="preserve"> Reporting</w:t>
      </w:r>
      <w:bookmarkEnd w:id="21"/>
      <w:bookmarkEnd w:id="22"/>
    </w:p>
    <w:p w14:paraId="70FE35E0" w14:textId="77777777" w:rsidR="00E525CC" w:rsidRPr="00953054" w:rsidRDefault="00E525CC" w:rsidP="00953054">
      <w:pPr>
        <w:spacing w:line="360" w:lineRule="auto"/>
        <w:jc w:val="both"/>
        <w:rPr>
          <w:i/>
          <w:iCs/>
          <w:sz w:val="22"/>
          <w:szCs w:val="22"/>
        </w:rPr>
      </w:pPr>
      <w:r w:rsidRPr="00953054">
        <w:rPr>
          <w:i/>
          <w:iCs/>
          <w:sz w:val="22"/>
          <w:szCs w:val="22"/>
        </w:rPr>
        <w:t>(Two-to-three pages)</w:t>
      </w:r>
    </w:p>
    <w:p w14:paraId="6365CBAF" w14:textId="77777777" w:rsidR="00E525CC" w:rsidRPr="00953054" w:rsidRDefault="00E525CC" w:rsidP="00953054">
      <w:pPr>
        <w:spacing w:line="360" w:lineRule="auto"/>
        <w:jc w:val="both"/>
        <w:rPr>
          <w:i/>
          <w:sz w:val="22"/>
          <w:szCs w:val="22"/>
        </w:rPr>
      </w:pPr>
      <w:r w:rsidRPr="00953054">
        <w:rPr>
          <w:i/>
          <w:sz w:val="22"/>
          <w:szCs w:val="22"/>
        </w:rPr>
        <w:t>(Include an Introductory paragraph on the main mandate of the organisation and its strategy on sustainability. Sustainability being the ability to maintain or continue offering services to the citizens of the county over the long- term focuses mainly on the five areas indicated below.)</w:t>
      </w:r>
    </w:p>
    <w:p w14:paraId="5343D569" w14:textId="77777777" w:rsidR="00E525CC" w:rsidRPr="00B232CA" w:rsidRDefault="00E525CC" w:rsidP="00953054">
      <w:pPr>
        <w:spacing w:line="360" w:lineRule="auto"/>
        <w:jc w:val="both"/>
        <w:rPr>
          <w:i/>
          <w:sz w:val="10"/>
          <w:szCs w:val="10"/>
        </w:rPr>
      </w:pPr>
    </w:p>
    <w:p w14:paraId="6C5EF901" w14:textId="77777777" w:rsidR="00E525CC" w:rsidRPr="00953054" w:rsidRDefault="00E525CC" w:rsidP="00D5252C">
      <w:pPr>
        <w:numPr>
          <w:ilvl w:val="0"/>
          <w:numId w:val="25"/>
        </w:numPr>
        <w:spacing w:line="360" w:lineRule="auto"/>
        <w:jc w:val="both"/>
        <w:rPr>
          <w:b/>
          <w:sz w:val="22"/>
          <w:szCs w:val="22"/>
        </w:rPr>
      </w:pPr>
      <w:r w:rsidRPr="00953054">
        <w:rPr>
          <w:b/>
          <w:sz w:val="22"/>
          <w:szCs w:val="22"/>
        </w:rPr>
        <w:t xml:space="preserve">Sustainability strategy and profile </w:t>
      </w:r>
    </w:p>
    <w:p w14:paraId="12838FBB" w14:textId="77777777" w:rsidR="00E525CC" w:rsidRPr="00953054" w:rsidRDefault="00E525CC" w:rsidP="00123D93">
      <w:pPr>
        <w:spacing w:line="276" w:lineRule="auto"/>
        <w:ind w:left="720"/>
        <w:jc w:val="both"/>
        <w:rPr>
          <w:sz w:val="22"/>
          <w:szCs w:val="22"/>
        </w:rPr>
      </w:pPr>
      <w:r w:rsidRPr="00953054">
        <w:rPr>
          <w:sz w:val="22"/>
          <w:szCs w:val="22"/>
        </w:rPr>
        <w:t>The top management especially the accounting officer should refer to sustainable efforts, broad trends in political and macroeconomic affecting sustainability priorities, reference to international best practices and key achievements and failure.</w:t>
      </w:r>
    </w:p>
    <w:p w14:paraId="5C2DAFDB" w14:textId="77777777" w:rsidR="00E525CC" w:rsidRPr="00B232CA" w:rsidRDefault="00E525CC" w:rsidP="00953054">
      <w:pPr>
        <w:spacing w:line="360" w:lineRule="auto"/>
        <w:ind w:left="720"/>
        <w:jc w:val="both"/>
        <w:rPr>
          <w:sz w:val="10"/>
          <w:szCs w:val="10"/>
        </w:rPr>
      </w:pPr>
    </w:p>
    <w:p w14:paraId="5FC043DE" w14:textId="77777777" w:rsidR="00E525CC" w:rsidRPr="00953054" w:rsidRDefault="00E525CC" w:rsidP="00D5252C">
      <w:pPr>
        <w:numPr>
          <w:ilvl w:val="0"/>
          <w:numId w:val="25"/>
        </w:numPr>
        <w:spacing w:line="360" w:lineRule="auto"/>
        <w:jc w:val="both"/>
        <w:rPr>
          <w:b/>
          <w:sz w:val="22"/>
          <w:szCs w:val="22"/>
        </w:rPr>
      </w:pPr>
      <w:r w:rsidRPr="00953054">
        <w:rPr>
          <w:b/>
          <w:sz w:val="22"/>
          <w:szCs w:val="22"/>
        </w:rPr>
        <w:t>Environmental performance</w:t>
      </w:r>
    </w:p>
    <w:p w14:paraId="6DF87749" w14:textId="77777777" w:rsidR="00E525CC" w:rsidRPr="00953054" w:rsidRDefault="00E525CC" w:rsidP="00123D93">
      <w:pPr>
        <w:spacing w:line="276" w:lineRule="auto"/>
        <w:ind w:left="720"/>
        <w:jc w:val="both"/>
        <w:rPr>
          <w:sz w:val="22"/>
          <w:szCs w:val="22"/>
        </w:rPr>
      </w:pPr>
      <w:r w:rsidRPr="00953054">
        <w:rPr>
          <w:sz w:val="22"/>
          <w:szCs w:val="22"/>
        </w:rPr>
        <w:t>Outline clearly, environmental policy guiding the organisation, provide evidence of the policy. Outline successes, shortcomings, efforts to manage biodiversity, waste management policy and efforts to reduce environmental impact of the organisation’s products.</w:t>
      </w:r>
    </w:p>
    <w:p w14:paraId="70050AFA" w14:textId="77777777" w:rsidR="00E525CC" w:rsidRPr="00953054" w:rsidRDefault="00E525CC" w:rsidP="00D5252C">
      <w:pPr>
        <w:numPr>
          <w:ilvl w:val="0"/>
          <w:numId w:val="25"/>
        </w:numPr>
        <w:spacing w:line="360" w:lineRule="auto"/>
        <w:jc w:val="both"/>
        <w:rPr>
          <w:b/>
          <w:sz w:val="22"/>
          <w:szCs w:val="22"/>
        </w:rPr>
      </w:pPr>
      <w:r w:rsidRPr="00953054">
        <w:rPr>
          <w:b/>
          <w:sz w:val="22"/>
          <w:szCs w:val="22"/>
        </w:rPr>
        <w:t>Employee welfare</w:t>
      </w:r>
    </w:p>
    <w:p w14:paraId="0C830266" w14:textId="77777777" w:rsidR="00E525CC" w:rsidRPr="00953054" w:rsidRDefault="00E525CC" w:rsidP="00123D93">
      <w:pPr>
        <w:spacing w:line="276" w:lineRule="auto"/>
        <w:ind w:left="720"/>
        <w:jc w:val="both"/>
        <w:rPr>
          <w:sz w:val="22"/>
          <w:szCs w:val="22"/>
        </w:rPr>
      </w:pPr>
      <w:r w:rsidRPr="00953054">
        <w:rPr>
          <w:sz w:val="22"/>
          <w:szCs w:val="22"/>
        </w:rPr>
        <w:t>Give account of the policies guiding the hiring process and whether they consider the gender ratio, whether they take in stakeholder engagements and how often they are improved. Explain efforts made in improving skills and managing careers, appraisal and reward systems. The organisation should also disclose their policy on safety and compliance with Occupational Safety and Health Act of 2007, (OSHA.). How is the entity treating its staff to ensure that talent is retained to continue offering the services needed by the citizenry.</w:t>
      </w:r>
    </w:p>
    <w:p w14:paraId="18FFB3FC" w14:textId="77777777" w:rsidR="00E525CC" w:rsidRPr="00B232CA" w:rsidRDefault="00E525CC" w:rsidP="00953054">
      <w:pPr>
        <w:spacing w:line="360" w:lineRule="auto"/>
        <w:ind w:left="720"/>
        <w:jc w:val="both"/>
        <w:rPr>
          <w:sz w:val="10"/>
          <w:szCs w:val="10"/>
        </w:rPr>
      </w:pPr>
    </w:p>
    <w:p w14:paraId="24A8957A" w14:textId="3A66D5F9" w:rsidR="00E525CC" w:rsidRPr="00953054" w:rsidRDefault="00B232CA" w:rsidP="00D5252C">
      <w:pPr>
        <w:numPr>
          <w:ilvl w:val="0"/>
          <w:numId w:val="25"/>
        </w:numPr>
        <w:spacing w:line="360" w:lineRule="auto"/>
        <w:jc w:val="both"/>
        <w:rPr>
          <w:b/>
          <w:sz w:val="22"/>
          <w:szCs w:val="22"/>
        </w:rPr>
      </w:pPr>
      <w:r w:rsidRPr="00953054">
        <w:rPr>
          <w:b/>
          <w:sz w:val="22"/>
          <w:szCs w:val="22"/>
        </w:rPr>
        <w:t>Marketplace</w:t>
      </w:r>
      <w:r w:rsidR="00E525CC" w:rsidRPr="00953054">
        <w:rPr>
          <w:b/>
          <w:sz w:val="22"/>
          <w:szCs w:val="22"/>
        </w:rPr>
        <w:t xml:space="preserve"> practices- </w:t>
      </w:r>
    </w:p>
    <w:p w14:paraId="727B355F" w14:textId="77777777" w:rsidR="00E525CC" w:rsidRPr="00953054" w:rsidRDefault="00E525CC" w:rsidP="00953054">
      <w:pPr>
        <w:spacing w:line="360" w:lineRule="auto"/>
        <w:ind w:firstLine="720"/>
        <w:jc w:val="both"/>
        <w:rPr>
          <w:sz w:val="22"/>
          <w:szCs w:val="22"/>
        </w:rPr>
      </w:pPr>
      <w:r w:rsidRPr="00953054">
        <w:rPr>
          <w:sz w:val="22"/>
          <w:szCs w:val="22"/>
        </w:rPr>
        <w:t>The organisation should outline its efforts to:</w:t>
      </w:r>
    </w:p>
    <w:p w14:paraId="7BBB655C" w14:textId="77777777" w:rsidR="00E525CC" w:rsidRPr="00953054" w:rsidRDefault="00E525CC" w:rsidP="00D073F7">
      <w:pPr>
        <w:numPr>
          <w:ilvl w:val="0"/>
          <w:numId w:val="40"/>
        </w:numPr>
        <w:spacing w:line="360" w:lineRule="auto"/>
        <w:jc w:val="both"/>
        <w:rPr>
          <w:b/>
          <w:sz w:val="22"/>
          <w:szCs w:val="22"/>
        </w:rPr>
      </w:pPr>
      <w:r w:rsidRPr="00953054">
        <w:rPr>
          <w:b/>
          <w:sz w:val="22"/>
          <w:szCs w:val="22"/>
        </w:rPr>
        <w:t xml:space="preserve">Responsible Supply chain and supplier relations- </w:t>
      </w:r>
    </w:p>
    <w:p w14:paraId="5F2C712F" w14:textId="77777777" w:rsidR="00E525CC" w:rsidRPr="00953054" w:rsidRDefault="00E525CC" w:rsidP="00953054">
      <w:pPr>
        <w:spacing w:line="360" w:lineRule="auto"/>
        <w:ind w:left="1440"/>
        <w:jc w:val="both"/>
        <w:rPr>
          <w:sz w:val="22"/>
          <w:szCs w:val="22"/>
        </w:rPr>
      </w:pPr>
      <w:r w:rsidRPr="00953054">
        <w:rPr>
          <w:sz w:val="22"/>
          <w:szCs w:val="22"/>
        </w:rPr>
        <w:t>Explain how the organisation maintains good business practices, treats its own suppliers responsibly by honouring contracts and respecting payment practices.</w:t>
      </w:r>
    </w:p>
    <w:p w14:paraId="46FEEE2B" w14:textId="77777777" w:rsidR="00E525CC" w:rsidRPr="00953054" w:rsidRDefault="00E525CC" w:rsidP="00D073F7">
      <w:pPr>
        <w:numPr>
          <w:ilvl w:val="0"/>
          <w:numId w:val="40"/>
        </w:numPr>
        <w:spacing w:line="360" w:lineRule="auto"/>
        <w:jc w:val="both"/>
        <w:rPr>
          <w:b/>
          <w:sz w:val="22"/>
          <w:szCs w:val="22"/>
        </w:rPr>
      </w:pPr>
      <w:r w:rsidRPr="00953054">
        <w:rPr>
          <w:b/>
          <w:sz w:val="22"/>
          <w:szCs w:val="22"/>
        </w:rPr>
        <w:t>Responsible ethical practices-</w:t>
      </w:r>
    </w:p>
    <w:p w14:paraId="3D03B625" w14:textId="77777777" w:rsidR="00E525CC" w:rsidRPr="00953054" w:rsidRDefault="00E525CC" w:rsidP="00953054">
      <w:pPr>
        <w:spacing w:line="360" w:lineRule="auto"/>
        <w:ind w:left="1440"/>
        <w:jc w:val="both"/>
        <w:rPr>
          <w:sz w:val="22"/>
          <w:szCs w:val="22"/>
        </w:rPr>
      </w:pPr>
      <w:r w:rsidRPr="00953054">
        <w:rPr>
          <w:sz w:val="22"/>
          <w:szCs w:val="22"/>
        </w:rPr>
        <w:t>Corruption free environment</w:t>
      </w:r>
    </w:p>
    <w:p w14:paraId="526F9111" w14:textId="77777777" w:rsidR="00E525CC" w:rsidRPr="00953054" w:rsidRDefault="00E525CC" w:rsidP="00D073F7">
      <w:pPr>
        <w:numPr>
          <w:ilvl w:val="0"/>
          <w:numId w:val="40"/>
        </w:numPr>
        <w:spacing w:line="360" w:lineRule="auto"/>
        <w:jc w:val="both"/>
        <w:rPr>
          <w:b/>
          <w:sz w:val="22"/>
          <w:szCs w:val="22"/>
        </w:rPr>
      </w:pPr>
      <w:r w:rsidRPr="00953054">
        <w:rPr>
          <w:b/>
          <w:sz w:val="22"/>
          <w:szCs w:val="22"/>
        </w:rPr>
        <w:t xml:space="preserve">Stewardship of goods and services </w:t>
      </w:r>
    </w:p>
    <w:p w14:paraId="1D1D1B09" w14:textId="77777777" w:rsidR="00E525CC" w:rsidRPr="00953054" w:rsidRDefault="00E525CC" w:rsidP="00953054">
      <w:pPr>
        <w:spacing w:line="360" w:lineRule="auto"/>
        <w:ind w:left="1440"/>
        <w:jc w:val="both"/>
        <w:rPr>
          <w:sz w:val="22"/>
          <w:szCs w:val="22"/>
        </w:rPr>
      </w:pPr>
      <w:r w:rsidRPr="00953054">
        <w:rPr>
          <w:sz w:val="22"/>
          <w:szCs w:val="22"/>
        </w:rPr>
        <w:t>Outline efforts to safeguard the rights and interests of its citizens</w:t>
      </w:r>
    </w:p>
    <w:p w14:paraId="00A2E44B" w14:textId="77777777" w:rsidR="00E525CC" w:rsidRPr="00953054" w:rsidRDefault="00E525CC" w:rsidP="00D5252C">
      <w:pPr>
        <w:numPr>
          <w:ilvl w:val="0"/>
          <w:numId w:val="25"/>
        </w:numPr>
        <w:spacing w:line="360" w:lineRule="auto"/>
        <w:jc w:val="both"/>
        <w:rPr>
          <w:sz w:val="22"/>
          <w:szCs w:val="22"/>
        </w:rPr>
      </w:pPr>
      <w:r w:rsidRPr="00953054">
        <w:rPr>
          <w:b/>
          <w:sz w:val="22"/>
          <w:szCs w:val="22"/>
        </w:rPr>
        <w:t>Community Engagements</w:t>
      </w:r>
    </w:p>
    <w:p w14:paraId="041CB152" w14:textId="77777777" w:rsidR="00E525CC" w:rsidRPr="00953054" w:rsidRDefault="00E525CC" w:rsidP="00123D93">
      <w:pPr>
        <w:spacing w:line="276" w:lineRule="auto"/>
        <w:ind w:left="720"/>
        <w:jc w:val="both"/>
        <w:rPr>
          <w:sz w:val="22"/>
          <w:szCs w:val="22"/>
        </w:rPr>
      </w:pPr>
      <w:r w:rsidRPr="00953054">
        <w:rPr>
          <w:sz w:val="22"/>
          <w:szCs w:val="22"/>
        </w:rPr>
        <w:t>Give evidence of community engagement including charitable giving (cash &amp; material), Community Social Investment and any other forms of community social responsibility The statement may also include how the organisation promotes education, sports, healthcare, labour relations, staff training and development, and water and sanitation initiatives)</w:t>
      </w:r>
    </w:p>
    <w:p w14:paraId="5BCB4060" w14:textId="77777777" w:rsidR="00E525CC" w:rsidRPr="00953054" w:rsidRDefault="00E525CC" w:rsidP="00953054">
      <w:pPr>
        <w:spacing w:line="360" w:lineRule="auto"/>
        <w:ind w:left="720"/>
        <w:jc w:val="both"/>
        <w:rPr>
          <w:sz w:val="22"/>
          <w:szCs w:val="22"/>
        </w:rPr>
      </w:pPr>
    </w:p>
    <w:p w14:paraId="65BDF84F" w14:textId="7E623CDD" w:rsidR="00631E77" w:rsidRPr="00953054" w:rsidRDefault="00E525CC" w:rsidP="00953054">
      <w:pPr>
        <w:autoSpaceDE/>
        <w:autoSpaceDN/>
        <w:jc w:val="both"/>
        <w:rPr>
          <w:sz w:val="22"/>
          <w:szCs w:val="22"/>
        </w:rPr>
      </w:pPr>
      <w:r w:rsidRPr="00953054">
        <w:rPr>
          <w:sz w:val="22"/>
          <w:szCs w:val="22"/>
        </w:rPr>
        <w:br w:type="page"/>
      </w:r>
    </w:p>
    <w:p w14:paraId="10712CBD" w14:textId="1EAFF1A8" w:rsidR="00CF6174" w:rsidRPr="00953054" w:rsidRDefault="00146432" w:rsidP="00D5252C">
      <w:pPr>
        <w:pStyle w:val="Heading1"/>
        <w:numPr>
          <w:ilvl w:val="0"/>
          <w:numId w:val="20"/>
        </w:numPr>
        <w:spacing w:line="360" w:lineRule="auto"/>
        <w:ind w:left="426" w:hanging="426"/>
        <w:jc w:val="both"/>
        <w:rPr>
          <w:sz w:val="22"/>
          <w:szCs w:val="22"/>
        </w:rPr>
      </w:pPr>
      <w:bookmarkStart w:id="23" w:name="_Toc157509700"/>
      <w:r w:rsidRPr="00953054">
        <w:rPr>
          <w:sz w:val="22"/>
          <w:szCs w:val="22"/>
        </w:rPr>
        <w:lastRenderedPageBreak/>
        <w:t xml:space="preserve">Management Discussion </w:t>
      </w:r>
      <w:r w:rsidR="00175ECD" w:rsidRPr="00953054">
        <w:rPr>
          <w:sz w:val="22"/>
          <w:szCs w:val="22"/>
        </w:rPr>
        <w:t>and</w:t>
      </w:r>
      <w:r w:rsidRPr="00953054">
        <w:rPr>
          <w:sz w:val="22"/>
          <w:szCs w:val="22"/>
        </w:rPr>
        <w:t xml:space="preserve"> Analysis</w:t>
      </w:r>
      <w:bookmarkEnd w:id="23"/>
    </w:p>
    <w:p w14:paraId="28628171" w14:textId="74288C34" w:rsidR="002C3145" w:rsidRPr="00953054" w:rsidRDefault="00B63A1B" w:rsidP="00953054">
      <w:pPr>
        <w:spacing w:line="360" w:lineRule="auto"/>
        <w:jc w:val="both"/>
        <w:rPr>
          <w:sz w:val="22"/>
          <w:szCs w:val="22"/>
        </w:rPr>
      </w:pPr>
      <w:r w:rsidRPr="00953054">
        <w:rPr>
          <w:b/>
          <w:bCs/>
          <w:sz w:val="22"/>
          <w:szCs w:val="22"/>
        </w:rPr>
        <w:t>(</w:t>
      </w:r>
      <w:r w:rsidR="002C3145" w:rsidRPr="00953054">
        <w:rPr>
          <w:sz w:val="22"/>
          <w:szCs w:val="22"/>
        </w:rPr>
        <w:t>Two- three pages</w:t>
      </w:r>
      <w:r w:rsidRPr="00953054">
        <w:rPr>
          <w:sz w:val="22"/>
          <w:szCs w:val="22"/>
        </w:rPr>
        <w:t>)</w:t>
      </w:r>
    </w:p>
    <w:p w14:paraId="37E5D941" w14:textId="77777777" w:rsidR="003E5DC0" w:rsidRPr="00953054" w:rsidRDefault="003E5DC0" w:rsidP="00953054">
      <w:pPr>
        <w:spacing w:line="360" w:lineRule="auto"/>
        <w:jc w:val="both"/>
        <w:rPr>
          <w:sz w:val="22"/>
          <w:szCs w:val="22"/>
        </w:rPr>
      </w:pPr>
    </w:p>
    <w:p w14:paraId="29ADF228" w14:textId="65A9E7BC" w:rsidR="00243B1C" w:rsidRPr="00953054" w:rsidRDefault="002C3145" w:rsidP="00953054">
      <w:pPr>
        <w:spacing w:line="360" w:lineRule="auto"/>
        <w:jc w:val="both"/>
        <w:rPr>
          <w:i/>
          <w:sz w:val="22"/>
          <w:szCs w:val="22"/>
        </w:rPr>
      </w:pPr>
      <w:r w:rsidRPr="00953054">
        <w:rPr>
          <w:i/>
          <w:sz w:val="22"/>
          <w:szCs w:val="22"/>
        </w:rPr>
        <w:t xml:space="preserve">Under this section, the management gives a report on the operational and financial performance of the organisation </w:t>
      </w:r>
      <w:r w:rsidR="00243B1C" w:rsidRPr="00953054">
        <w:rPr>
          <w:i/>
          <w:sz w:val="22"/>
          <w:szCs w:val="22"/>
        </w:rPr>
        <w:t>for the</w:t>
      </w:r>
      <w:r w:rsidR="00C52C78" w:rsidRPr="00953054">
        <w:rPr>
          <w:i/>
          <w:sz w:val="22"/>
          <w:szCs w:val="22"/>
        </w:rPr>
        <w:t xml:space="preserve"> last </w:t>
      </w:r>
      <w:r w:rsidR="00DC7BC4" w:rsidRPr="00953054">
        <w:rPr>
          <w:i/>
          <w:sz w:val="22"/>
          <w:szCs w:val="22"/>
        </w:rPr>
        <w:t>3-</w:t>
      </w:r>
      <w:r w:rsidR="006C0C98" w:rsidRPr="00953054">
        <w:rPr>
          <w:i/>
          <w:sz w:val="22"/>
          <w:szCs w:val="22"/>
        </w:rPr>
        <w:t>5 years</w:t>
      </w:r>
      <w:r w:rsidR="003F4F7A" w:rsidRPr="00953054">
        <w:rPr>
          <w:i/>
          <w:sz w:val="22"/>
          <w:szCs w:val="22"/>
        </w:rPr>
        <w:t xml:space="preserve"> as </w:t>
      </w:r>
      <w:r w:rsidR="003E5DC0" w:rsidRPr="00953054">
        <w:rPr>
          <w:i/>
          <w:sz w:val="22"/>
          <w:szCs w:val="22"/>
        </w:rPr>
        <w:t>per the guidance below</w:t>
      </w:r>
      <w:r w:rsidR="002109A2" w:rsidRPr="00953054">
        <w:rPr>
          <w:i/>
          <w:sz w:val="22"/>
          <w:szCs w:val="22"/>
        </w:rPr>
        <w:t>.</w:t>
      </w:r>
    </w:p>
    <w:p w14:paraId="703894E2" w14:textId="48DF4A83" w:rsidR="00243B1C" w:rsidRPr="00953054" w:rsidRDefault="00E80625" w:rsidP="00D5252C">
      <w:pPr>
        <w:pStyle w:val="ListParagraph"/>
        <w:numPr>
          <w:ilvl w:val="0"/>
          <w:numId w:val="26"/>
        </w:numPr>
        <w:spacing w:line="360" w:lineRule="auto"/>
        <w:jc w:val="both"/>
        <w:rPr>
          <w:i/>
          <w:sz w:val="22"/>
          <w:szCs w:val="22"/>
        </w:rPr>
      </w:pPr>
      <w:r w:rsidRPr="00953054">
        <w:rPr>
          <w:i/>
          <w:sz w:val="22"/>
          <w:szCs w:val="22"/>
        </w:rPr>
        <w:t>Entity</w:t>
      </w:r>
      <w:r w:rsidR="002C3145" w:rsidRPr="00953054">
        <w:rPr>
          <w:i/>
          <w:sz w:val="22"/>
          <w:szCs w:val="22"/>
        </w:rPr>
        <w:t xml:space="preserve">’s key </w:t>
      </w:r>
      <w:r w:rsidR="00675B9A" w:rsidRPr="00953054">
        <w:rPr>
          <w:i/>
          <w:sz w:val="22"/>
          <w:szCs w:val="22"/>
        </w:rPr>
        <w:t>Programs/</w:t>
      </w:r>
      <w:r w:rsidR="002C3145" w:rsidRPr="00953054">
        <w:rPr>
          <w:i/>
          <w:sz w:val="22"/>
          <w:szCs w:val="22"/>
        </w:rPr>
        <w:t>projects or investment decision</w:t>
      </w:r>
      <w:r w:rsidR="003E5DC0" w:rsidRPr="00953054">
        <w:rPr>
          <w:i/>
          <w:sz w:val="22"/>
          <w:szCs w:val="22"/>
        </w:rPr>
        <w:t>s</w:t>
      </w:r>
      <w:r w:rsidR="002C3145" w:rsidRPr="00953054">
        <w:rPr>
          <w:i/>
          <w:sz w:val="22"/>
          <w:szCs w:val="22"/>
        </w:rPr>
        <w:t xml:space="preserve"> implemented or ongoing,</w:t>
      </w:r>
    </w:p>
    <w:p w14:paraId="766FCEC8" w14:textId="7C12D4F5" w:rsidR="00392578" w:rsidRPr="00953054" w:rsidRDefault="00E80625" w:rsidP="00D5252C">
      <w:pPr>
        <w:pStyle w:val="ListParagraph"/>
        <w:numPr>
          <w:ilvl w:val="0"/>
          <w:numId w:val="26"/>
        </w:numPr>
        <w:spacing w:line="360" w:lineRule="auto"/>
        <w:jc w:val="both"/>
        <w:rPr>
          <w:i/>
          <w:sz w:val="22"/>
          <w:szCs w:val="22"/>
        </w:rPr>
      </w:pPr>
      <w:r w:rsidRPr="00953054">
        <w:rPr>
          <w:i/>
          <w:sz w:val="22"/>
          <w:szCs w:val="22"/>
        </w:rPr>
        <w:t>Entity</w:t>
      </w:r>
      <w:r w:rsidR="002C3145" w:rsidRPr="00953054">
        <w:rPr>
          <w:i/>
          <w:sz w:val="22"/>
          <w:szCs w:val="22"/>
        </w:rPr>
        <w:t>’s compliance with statutory requirements</w:t>
      </w:r>
      <w:r w:rsidR="00392578" w:rsidRPr="00953054">
        <w:rPr>
          <w:i/>
          <w:sz w:val="22"/>
          <w:szCs w:val="22"/>
        </w:rPr>
        <w:t>.</w:t>
      </w:r>
    </w:p>
    <w:p w14:paraId="5941C185" w14:textId="758168BF" w:rsidR="00392578" w:rsidRPr="00953054" w:rsidRDefault="00392578" w:rsidP="00D5252C">
      <w:pPr>
        <w:pStyle w:val="ListParagraph"/>
        <w:numPr>
          <w:ilvl w:val="0"/>
          <w:numId w:val="26"/>
        </w:numPr>
        <w:spacing w:line="360" w:lineRule="auto"/>
        <w:jc w:val="both"/>
        <w:rPr>
          <w:i/>
          <w:sz w:val="22"/>
          <w:szCs w:val="22"/>
        </w:rPr>
      </w:pPr>
      <w:r w:rsidRPr="00953054">
        <w:rPr>
          <w:i/>
          <w:sz w:val="22"/>
          <w:szCs w:val="22"/>
        </w:rPr>
        <w:t>M</w:t>
      </w:r>
      <w:r w:rsidR="002C3145" w:rsidRPr="00953054">
        <w:rPr>
          <w:i/>
          <w:sz w:val="22"/>
          <w:szCs w:val="22"/>
        </w:rPr>
        <w:t>ajor risks facing the organisation</w:t>
      </w:r>
      <w:r w:rsidR="00C339C9" w:rsidRPr="00953054">
        <w:rPr>
          <w:i/>
          <w:sz w:val="22"/>
          <w:szCs w:val="22"/>
        </w:rPr>
        <w:t>.</w:t>
      </w:r>
      <w:r w:rsidR="002C3145" w:rsidRPr="00953054">
        <w:rPr>
          <w:i/>
          <w:sz w:val="22"/>
          <w:szCs w:val="22"/>
        </w:rPr>
        <w:t xml:space="preserve"> </w:t>
      </w:r>
    </w:p>
    <w:p w14:paraId="7324FD10" w14:textId="3F809FF5" w:rsidR="00392578" w:rsidRPr="00953054" w:rsidRDefault="00C339C9" w:rsidP="00D5252C">
      <w:pPr>
        <w:pStyle w:val="ListParagraph"/>
        <w:numPr>
          <w:ilvl w:val="0"/>
          <w:numId w:val="26"/>
        </w:numPr>
        <w:spacing w:line="360" w:lineRule="auto"/>
        <w:jc w:val="both"/>
        <w:rPr>
          <w:i/>
          <w:sz w:val="22"/>
          <w:szCs w:val="22"/>
        </w:rPr>
      </w:pPr>
      <w:r w:rsidRPr="00953054">
        <w:rPr>
          <w:i/>
          <w:sz w:val="22"/>
          <w:szCs w:val="22"/>
        </w:rPr>
        <w:t>M</w:t>
      </w:r>
      <w:r w:rsidR="002C3145" w:rsidRPr="00953054">
        <w:rPr>
          <w:i/>
          <w:sz w:val="22"/>
          <w:szCs w:val="22"/>
        </w:rPr>
        <w:t xml:space="preserve">aterial arrears in statutory and other financial </w:t>
      </w:r>
      <w:r w:rsidR="00C52C78" w:rsidRPr="00953054">
        <w:rPr>
          <w:i/>
          <w:sz w:val="22"/>
          <w:szCs w:val="22"/>
        </w:rPr>
        <w:t>obligations</w:t>
      </w:r>
      <w:r w:rsidRPr="00953054">
        <w:rPr>
          <w:i/>
          <w:sz w:val="22"/>
          <w:szCs w:val="22"/>
        </w:rPr>
        <w:t>.</w:t>
      </w:r>
    </w:p>
    <w:p w14:paraId="4D8AAF4C" w14:textId="3D613D0D" w:rsidR="00C339C9" w:rsidRPr="00953054" w:rsidRDefault="00C339C9" w:rsidP="00D5252C">
      <w:pPr>
        <w:pStyle w:val="ListParagraph"/>
        <w:numPr>
          <w:ilvl w:val="0"/>
          <w:numId w:val="26"/>
        </w:numPr>
        <w:spacing w:line="360" w:lineRule="auto"/>
        <w:jc w:val="both"/>
        <w:rPr>
          <w:i/>
          <w:sz w:val="22"/>
          <w:szCs w:val="22"/>
        </w:rPr>
      </w:pPr>
      <w:r w:rsidRPr="00953054">
        <w:rPr>
          <w:i/>
          <w:sz w:val="22"/>
          <w:szCs w:val="22"/>
        </w:rPr>
        <w:t>R</w:t>
      </w:r>
      <w:r w:rsidR="00C52C78" w:rsidRPr="00953054">
        <w:rPr>
          <w:i/>
          <w:sz w:val="22"/>
          <w:szCs w:val="22"/>
        </w:rPr>
        <w:t>eview of the economy</w:t>
      </w:r>
      <w:r w:rsidRPr="00953054">
        <w:rPr>
          <w:i/>
          <w:sz w:val="22"/>
          <w:szCs w:val="22"/>
        </w:rPr>
        <w:t xml:space="preserve"> and</w:t>
      </w:r>
      <w:r w:rsidR="00C52C78" w:rsidRPr="00953054">
        <w:rPr>
          <w:i/>
          <w:sz w:val="22"/>
          <w:szCs w:val="22"/>
        </w:rPr>
        <w:t xml:space="preserve"> sector</w:t>
      </w:r>
      <w:r w:rsidRPr="00953054">
        <w:rPr>
          <w:i/>
          <w:sz w:val="22"/>
          <w:szCs w:val="22"/>
        </w:rPr>
        <w:t>.</w:t>
      </w:r>
    </w:p>
    <w:p w14:paraId="61899A87" w14:textId="4EF53013" w:rsidR="00C339C9" w:rsidRPr="00953054" w:rsidRDefault="00C339C9" w:rsidP="00D5252C">
      <w:pPr>
        <w:pStyle w:val="ListParagraph"/>
        <w:numPr>
          <w:ilvl w:val="0"/>
          <w:numId w:val="26"/>
        </w:numPr>
        <w:spacing w:line="360" w:lineRule="auto"/>
        <w:jc w:val="both"/>
        <w:rPr>
          <w:i/>
          <w:sz w:val="22"/>
          <w:szCs w:val="22"/>
        </w:rPr>
      </w:pPr>
      <w:r w:rsidRPr="00953054">
        <w:rPr>
          <w:i/>
          <w:sz w:val="22"/>
          <w:szCs w:val="22"/>
        </w:rPr>
        <w:t>F</w:t>
      </w:r>
      <w:r w:rsidR="00C52C78" w:rsidRPr="00953054">
        <w:rPr>
          <w:i/>
          <w:sz w:val="22"/>
          <w:szCs w:val="22"/>
        </w:rPr>
        <w:t>uture developments</w:t>
      </w:r>
    </w:p>
    <w:p w14:paraId="05A49AD7" w14:textId="199FE927" w:rsidR="002B5B0A" w:rsidRPr="00953054" w:rsidRDefault="00C339C9" w:rsidP="00D5252C">
      <w:pPr>
        <w:pStyle w:val="ListParagraph"/>
        <w:numPr>
          <w:ilvl w:val="0"/>
          <w:numId w:val="26"/>
        </w:numPr>
        <w:spacing w:line="360" w:lineRule="auto"/>
        <w:jc w:val="both"/>
        <w:rPr>
          <w:i/>
          <w:sz w:val="22"/>
          <w:szCs w:val="22"/>
        </w:rPr>
      </w:pPr>
      <w:r w:rsidRPr="00953054">
        <w:rPr>
          <w:i/>
          <w:sz w:val="22"/>
          <w:szCs w:val="22"/>
        </w:rPr>
        <w:t>A</w:t>
      </w:r>
      <w:r w:rsidR="00243B1C" w:rsidRPr="00953054">
        <w:rPr>
          <w:i/>
          <w:sz w:val="22"/>
          <w:szCs w:val="22"/>
        </w:rPr>
        <w:t>ny</w:t>
      </w:r>
      <w:r w:rsidR="002C3145" w:rsidRPr="00953054">
        <w:rPr>
          <w:i/>
          <w:sz w:val="22"/>
          <w:szCs w:val="22"/>
        </w:rPr>
        <w:t xml:space="preserve"> other information considered relevant to the users of the financial statements.</w:t>
      </w:r>
    </w:p>
    <w:p w14:paraId="36B51480" w14:textId="77777777" w:rsidR="00C339C9" w:rsidRPr="00953054" w:rsidRDefault="00C339C9" w:rsidP="00953054">
      <w:pPr>
        <w:pStyle w:val="ListParagraph"/>
        <w:spacing w:line="360" w:lineRule="auto"/>
        <w:jc w:val="both"/>
        <w:rPr>
          <w:i/>
          <w:sz w:val="22"/>
          <w:szCs w:val="22"/>
        </w:rPr>
      </w:pPr>
    </w:p>
    <w:p w14:paraId="7F003393" w14:textId="183500FE" w:rsidR="00AE4108" w:rsidRPr="00953054" w:rsidRDefault="002C3145" w:rsidP="00953054">
      <w:pPr>
        <w:spacing w:line="360" w:lineRule="auto"/>
        <w:jc w:val="both"/>
        <w:rPr>
          <w:i/>
          <w:sz w:val="22"/>
          <w:szCs w:val="22"/>
        </w:rPr>
      </w:pPr>
      <w:r w:rsidRPr="00953054">
        <w:rPr>
          <w:b/>
          <w:bCs/>
          <w:i/>
          <w:sz w:val="22"/>
          <w:szCs w:val="22"/>
        </w:rPr>
        <w:t xml:space="preserve"> </w:t>
      </w:r>
      <w:r w:rsidR="007A2BFB" w:rsidRPr="00953054">
        <w:rPr>
          <w:i/>
          <w:sz w:val="22"/>
          <w:szCs w:val="22"/>
        </w:rPr>
        <w:t>(</w:t>
      </w:r>
      <w:r w:rsidRPr="00953054">
        <w:rPr>
          <w:i/>
          <w:sz w:val="22"/>
          <w:szCs w:val="22"/>
        </w:rPr>
        <w:t>The management should make use of tables, graphs, pie charts and other descriptive tools to make the information as understandable as possible.</w:t>
      </w:r>
      <w:r w:rsidR="00A9287A" w:rsidRPr="00953054">
        <w:rPr>
          <w:i/>
          <w:sz w:val="22"/>
          <w:szCs w:val="22"/>
        </w:rPr>
        <w:t>)</w:t>
      </w:r>
    </w:p>
    <w:p w14:paraId="3DDE38C7" w14:textId="69181968" w:rsidR="00B55C3A" w:rsidRPr="00953054" w:rsidRDefault="00AE4108" w:rsidP="00953054">
      <w:pPr>
        <w:autoSpaceDE/>
        <w:autoSpaceDN/>
        <w:jc w:val="both"/>
        <w:rPr>
          <w:i/>
          <w:sz w:val="22"/>
          <w:szCs w:val="22"/>
        </w:rPr>
      </w:pPr>
      <w:r w:rsidRPr="00953054">
        <w:rPr>
          <w:i/>
          <w:sz w:val="22"/>
          <w:szCs w:val="22"/>
        </w:rPr>
        <w:br w:type="page"/>
      </w:r>
    </w:p>
    <w:p w14:paraId="62A1A6DE" w14:textId="77777777" w:rsidR="009E5705" w:rsidRPr="00953054" w:rsidRDefault="009E5705" w:rsidP="00D5252C">
      <w:pPr>
        <w:pStyle w:val="Heading1"/>
        <w:numPr>
          <w:ilvl w:val="0"/>
          <w:numId w:val="20"/>
        </w:numPr>
        <w:spacing w:line="360" w:lineRule="auto"/>
        <w:ind w:left="426" w:hanging="426"/>
        <w:jc w:val="both"/>
        <w:rPr>
          <w:sz w:val="22"/>
          <w:szCs w:val="22"/>
        </w:rPr>
      </w:pPr>
      <w:bookmarkStart w:id="24" w:name="_Toc514235236"/>
      <w:bookmarkStart w:id="25" w:name="_Toc44337230"/>
      <w:bookmarkStart w:id="26" w:name="_Toc136517966"/>
      <w:bookmarkStart w:id="27" w:name="_Toc157509701"/>
      <w:bookmarkStart w:id="28" w:name="_Hlk73708904"/>
      <w:r w:rsidRPr="00953054">
        <w:rPr>
          <w:sz w:val="22"/>
          <w:szCs w:val="22"/>
        </w:rPr>
        <w:lastRenderedPageBreak/>
        <w:t>Statement of Management Responsibilities</w:t>
      </w:r>
      <w:bookmarkEnd w:id="24"/>
      <w:bookmarkEnd w:id="25"/>
      <w:bookmarkEnd w:id="26"/>
      <w:bookmarkEnd w:id="27"/>
    </w:p>
    <w:p w14:paraId="686CC655" w14:textId="02194557" w:rsidR="00265F20" w:rsidRPr="00953054" w:rsidRDefault="00265F20" w:rsidP="00123D93">
      <w:pPr>
        <w:spacing w:line="360" w:lineRule="auto"/>
        <w:ind w:left="90"/>
        <w:jc w:val="both"/>
        <w:rPr>
          <w:sz w:val="22"/>
          <w:szCs w:val="22"/>
        </w:rPr>
      </w:pPr>
      <w:r w:rsidRPr="00953054">
        <w:rPr>
          <w:sz w:val="22"/>
          <w:szCs w:val="22"/>
        </w:rPr>
        <w:t>Section 164 of the Public Finance Management Act, 2012 requires that, at the end of each financial year, the Accounting Officer of a County Government Entity to prepare financial statements in accordance with the standards and formats prescribed by the Public Sector Accounting Standards Board.</w:t>
      </w:r>
    </w:p>
    <w:p w14:paraId="79939DA0" w14:textId="77777777" w:rsidR="009E5705" w:rsidRPr="00953054" w:rsidRDefault="009E5705" w:rsidP="00953054">
      <w:pPr>
        <w:spacing w:line="360" w:lineRule="auto"/>
        <w:jc w:val="both"/>
        <w:rPr>
          <w:sz w:val="22"/>
          <w:szCs w:val="22"/>
        </w:rPr>
      </w:pPr>
    </w:p>
    <w:p w14:paraId="2F12FF48" w14:textId="10FB7BE2" w:rsidR="009E5705" w:rsidRPr="00953054" w:rsidRDefault="009E5705" w:rsidP="00953054">
      <w:pPr>
        <w:suppressAutoHyphens/>
        <w:spacing w:line="360" w:lineRule="auto"/>
        <w:ind w:right="29"/>
        <w:jc w:val="both"/>
        <w:rPr>
          <w:sz w:val="22"/>
          <w:szCs w:val="22"/>
        </w:rPr>
      </w:pPr>
      <w:r w:rsidRPr="00953054">
        <w:rPr>
          <w:spacing w:val="-2"/>
          <w:sz w:val="22"/>
          <w:szCs w:val="22"/>
        </w:rPr>
        <w:t>The County Executive Committee (CEC) member for Finance and Economic planning of the County Government</w:t>
      </w:r>
      <w:r w:rsidR="008C0C39" w:rsidRPr="00953054">
        <w:rPr>
          <w:spacing w:val="-2"/>
          <w:sz w:val="22"/>
          <w:szCs w:val="22"/>
        </w:rPr>
        <w:t>/</w:t>
      </w:r>
      <w:r w:rsidR="00F96C59" w:rsidRPr="00953054">
        <w:rPr>
          <w:spacing w:val="-2"/>
          <w:sz w:val="22"/>
          <w:szCs w:val="22"/>
        </w:rPr>
        <w:t>Clerk of the County Assembly</w:t>
      </w:r>
      <w:r w:rsidRPr="00953054">
        <w:rPr>
          <w:spacing w:val="-2"/>
          <w:sz w:val="22"/>
          <w:szCs w:val="22"/>
        </w:rPr>
        <w:t xml:space="preserve"> is responsible for the preparation and presentation of the County Executive’s</w:t>
      </w:r>
      <w:r w:rsidR="00D87968" w:rsidRPr="00953054">
        <w:rPr>
          <w:spacing w:val="-2"/>
          <w:sz w:val="22"/>
          <w:szCs w:val="22"/>
        </w:rPr>
        <w:t>/Assembly</w:t>
      </w:r>
      <w:r w:rsidRPr="00953054">
        <w:rPr>
          <w:spacing w:val="-2"/>
          <w:sz w:val="22"/>
          <w:szCs w:val="22"/>
        </w:rPr>
        <w:t xml:space="preserve"> financial statements, which give a true and fair view of the state of affairs of the County Executive</w:t>
      </w:r>
      <w:r w:rsidR="00F80C00" w:rsidRPr="00953054">
        <w:rPr>
          <w:spacing w:val="-2"/>
          <w:sz w:val="22"/>
          <w:szCs w:val="22"/>
        </w:rPr>
        <w:t>/Assembly</w:t>
      </w:r>
      <w:r w:rsidRPr="00953054">
        <w:rPr>
          <w:spacing w:val="-2"/>
          <w:sz w:val="22"/>
          <w:szCs w:val="22"/>
        </w:rPr>
        <w:t xml:space="preserve"> for and as at the end of </w:t>
      </w:r>
      <w:r w:rsidRPr="00953054">
        <w:rPr>
          <w:sz w:val="22"/>
          <w:szCs w:val="22"/>
        </w:rPr>
        <w:t xml:space="preserve">the financial year ended on June 30, 20xx. This responsibility includes: (i)Maintaining adequate financial management arrangements and ensuring that these continue to be effective throughout the reporting period; (ii)Maintaining proper accounting records, which disclose with reasonable accuracy at any time the financial position of the county </w:t>
      </w:r>
      <w:r w:rsidRPr="00953054">
        <w:rPr>
          <w:spacing w:val="-2"/>
          <w:sz w:val="22"/>
          <w:szCs w:val="22"/>
        </w:rPr>
        <w:t>Executive</w:t>
      </w:r>
      <w:r w:rsidR="00B311B2" w:rsidRPr="00953054">
        <w:rPr>
          <w:spacing w:val="-2"/>
          <w:sz w:val="22"/>
          <w:szCs w:val="22"/>
        </w:rPr>
        <w:t>/assembly</w:t>
      </w:r>
      <w:r w:rsidRPr="00953054">
        <w:rPr>
          <w:sz w:val="22"/>
          <w:szCs w:val="22"/>
        </w:rPr>
        <w:t xml:space="preserve">; (iii) Designing, implementing and maintaining internal controls relevant to the preparation and fair presentation of the financial statements, and ensuring that they are free from material misstatements, whether due to error or fraud; (iv)Safeguarding the assets of the county </w:t>
      </w:r>
      <w:r w:rsidRPr="00953054">
        <w:rPr>
          <w:spacing w:val="-2"/>
          <w:sz w:val="22"/>
          <w:szCs w:val="22"/>
        </w:rPr>
        <w:t>Executive</w:t>
      </w:r>
      <w:r w:rsidRPr="00953054">
        <w:rPr>
          <w:sz w:val="22"/>
          <w:szCs w:val="22"/>
        </w:rPr>
        <w:t>; (v)Selecting and applying appropriate accounting policies; and (iv)Making accounting estimates that are reasonable in the circumstances.</w:t>
      </w:r>
    </w:p>
    <w:p w14:paraId="06D84640" w14:textId="77777777" w:rsidR="009E5705" w:rsidRPr="00953054" w:rsidRDefault="009E5705" w:rsidP="00953054">
      <w:pPr>
        <w:suppressAutoHyphens/>
        <w:spacing w:line="360" w:lineRule="auto"/>
        <w:ind w:right="29"/>
        <w:jc w:val="both"/>
        <w:rPr>
          <w:spacing w:val="-2"/>
          <w:sz w:val="22"/>
          <w:szCs w:val="22"/>
        </w:rPr>
      </w:pPr>
    </w:p>
    <w:p w14:paraId="320BB79A" w14:textId="3819FF72" w:rsidR="009E5705" w:rsidRPr="00953054" w:rsidRDefault="009E5705" w:rsidP="00953054">
      <w:pPr>
        <w:suppressAutoHyphens/>
        <w:spacing w:line="360" w:lineRule="auto"/>
        <w:ind w:right="29"/>
        <w:jc w:val="both"/>
        <w:rPr>
          <w:spacing w:val="-2"/>
          <w:sz w:val="22"/>
          <w:szCs w:val="22"/>
        </w:rPr>
      </w:pPr>
      <w:r w:rsidRPr="00953054">
        <w:rPr>
          <w:spacing w:val="-2"/>
          <w:sz w:val="22"/>
          <w:szCs w:val="22"/>
        </w:rPr>
        <w:t>The CEC member for finance</w:t>
      </w:r>
      <w:r w:rsidR="00D60717" w:rsidRPr="00953054">
        <w:rPr>
          <w:spacing w:val="-2"/>
          <w:sz w:val="22"/>
          <w:szCs w:val="22"/>
        </w:rPr>
        <w:t>/</w:t>
      </w:r>
      <w:r w:rsidR="00C6796C" w:rsidRPr="00953054">
        <w:rPr>
          <w:spacing w:val="-2"/>
          <w:sz w:val="22"/>
          <w:szCs w:val="22"/>
        </w:rPr>
        <w:t xml:space="preserve">The </w:t>
      </w:r>
      <w:r w:rsidR="00D60717" w:rsidRPr="00953054">
        <w:rPr>
          <w:spacing w:val="-2"/>
          <w:sz w:val="22"/>
          <w:szCs w:val="22"/>
        </w:rPr>
        <w:t>Clerk</w:t>
      </w:r>
      <w:r w:rsidRPr="00953054">
        <w:rPr>
          <w:spacing w:val="-2"/>
          <w:sz w:val="22"/>
          <w:szCs w:val="22"/>
        </w:rPr>
        <w:t xml:space="preserve"> accepts responsibility for the County Executive’s</w:t>
      </w:r>
      <w:r w:rsidR="00C6796C" w:rsidRPr="00953054">
        <w:rPr>
          <w:spacing w:val="-2"/>
          <w:sz w:val="22"/>
          <w:szCs w:val="22"/>
        </w:rPr>
        <w:t>/Assembly’s</w:t>
      </w:r>
      <w:r w:rsidRPr="00953054">
        <w:rPr>
          <w:spacing w:val="-2"/>
          <w:sz w:val="22"/>
          <w:szCs w:val="22"/>
        </w:rPr>
        <w:t xml:space="preserve"> financial statements, which have been prepared on the </w:t>
      </w:r>
      <w:r w:rsidR="00C6796C" w:rsidRPr="00953054">
        <w:rPr>
          <w:spacing w:val="-2"/>
          <w:sz w:val="22"/>
          <w:szCs w:val="22"/>
        </w:rPr>
        <w:t xml:space="preserve">Accrual </w:t>
      </w:r>
      <w:r w:rsidRPr="00953054">
        <w:rPr>
          <w:spacing w:val="-2"/>
          <w:sz w:val="22"/>
          <w:szCs w:val="22"/>
        </w:rPr>
        <w:t>Basis Method of Financial Reporting, using appropriate accounting policies in accordance with International Public Sector Accounting Standards (IPSAS). The CEC member for finance</w:t>
      </w:r>
      <w:r w:rsidR="00955D7B" w:rsidRPr="00953054">
        <w:rPr>
          <w:spacing w:val="-2"/>
          <w:sz w:val="22"/>
          <w:szCs w:val="22"/>
        </w:rPr>
        <w:t>/The Clerk</w:t>
      </w:r>
      <w:r w:rsidRPr="00953054">
        <w:rPr>
          <w:spacing w:val="-2"/>
          <w:sz w:val="22"/>
          <w:szCs w:val="22"/>
        </w:rPr>
        <w:t xml:space="preserve"> is of the opinion that the County Executive’s</w:t>
      </w:r>
      <w:r w:rsidR="00955D7B" w:rsidRPr="00953054">
        <w:rPr>
          <w:spacing w:val="-2"/>
          <w:sz w:val="22"/>
          <w:szCs w:val="22"/>
        </w:rPr>
        <w:t>/Assembly</w:t>
      </w:r>
      <w:r w:rsidRPr="00953054">
        <w:rPr>
          <w:spacing w:val="-2"/>
          <w:sz w:val="22"/>
          <w:szCs w:val="22"/>
        </w:rPr>
        <w:t xml:space="preserve"> financial statements give a true and fair view of the state of the County Executive’s</w:t>
      </w:r>
      <w:r w:rsidR="00955D7B" w:rsidRPr="00953054">
        <w:rPr>
          <w:spacing w:val="-2"/>
          <w:sz w:val="22"/>
          <w:szCs w:val="22"/>
        </w:rPr>
        <w:t>/Assembly’s</w:t>
      </w:r>
      <w:r w:rsidRPr="00953054">
        <w:rPr>
          <w:spacing w:val="-2"/>
          <w:sz w:val="22"/>
          <w:szCs w:val="22"/>
        </w:rPr>
        <w:t xml:space="preserve"> transactions during the financial year ended June 30, 20xx, and of its financial position as at that date. </w:t>
      </w:r>
    </w:p>
    <w:p w14:paraId="068F6B30" w14:textId="77777777" w:rsidR="009E5705" w:rsidRPr="00953054" w:rsidRDefault="009E5705" w:rsidP="00953054">
      <w:pPr>
        <w:suppressAutoHyphens/>
        <w:spacing w:line="360" w:lineRule="auto"/>
        <w:ind w:right="29"/>
        <w:jc w:val="both"/>
        <w:rPr>
          <w:spacing w:val="-2"/>
          <w:sz w:val="22"/>
          <w:szCs w:val="22"/>
        </w:rPr>
      </w:pPr>
    </w:p>
    <w:p w14:paraId="470FB48E" w14:textId="1000D7E3" w:rsidR="009E5705" w:rsidRPr="00953054" w:rsidRDefault="009E5705" w:rsidP="00953054">
      <w:pPr>
        <w:suppressAutoHyphens/>
        <w:spacing w:line="360" w:lineRule="auto"/>
        <w:ind w:right="29"/>
        <w:jc w:val="both"/>
        <w:rPr>
          <w:spacing w:val="-2"/>
          <w:sz w:val="22"/>
          <w:szCs w:val="22"/>
        </w:rPr>
      </w:pPr>
      <w:r w:rsidRPr="00953054">
        <w:rPr>
          <w:spacing w:val="-2"/>
          <w:sz w:val="22"/>
          <w:szCs w:val="22"/>
        </w:rPr>
        <w:t>The CEC member for finance</w:t>
      </w:r>
      <w:r w:rsidR="00955D7B" w:rsidRPr="00953054">
        <w:rPr>
          <w:spacing w:val="-2"/>
          <w:sz w:val="22"/>
          <w:szCs w:val="22"/>
        </w:rPr>
        <w:t>/</w:t>
      </w:r>
      <w:r w:rsidR="00CD7FA7" w:rsidRPr="00953054">
        <w:rPr>
          <w:spacing w:val="-2"/>
          <w:sz w:val="22"/>
          <w:szCs w:val="22"/>
        </w:rPr>
        <w:t>The Clerk</w:t>
      </w:r>
      <w:r w:rsidRPr="00953054">
        <w:rPr>
          <w:spacing w:val="-2"/>
          <w:sz w:val="22"/>
          <w:szCs w:val="22"/>
        </w:rPr>
        <w:t xml:space="preserve"> further confirms the completeness of the accounting records maintained for the County Executive</w:t>
      </w:r>
      <w:r w:rsidR="00B50014" w:rsidRPr="00953054">
        <w:rPr>
          <w:spacing w:val="-2"/>
          <w:sz w:val="22"/>
          <w:szCs w:val="22"/>
        </w:rPr>
        <w:t>/Assembly</w:t>
      </w:r>
      <w:r w:rsidRPr="00953054">
        <w:rPr>
          <w:spacing w:val="-2"/>
          <w:sz w:val="22"/>
          <w:szCs w:val="22"/>
        </w:rPr>
        <w:t xml:space="preserve"> which have been relied upon in the preparation of its financial statements as well as the adequacy of the systems of internal financial control.</w:t>
      </w:r>
    </w:p>
    <w:p w14:paraId="408E7431" w14:textId="77777777" w:rsidR="009E5705" w:rsidRPr="00953054" w:rsidRDefault="009E5705" w:rsidP="00953054">
      <w:pPr>
        <w:suppressAutoHyphens/>
        <w:spacing w:line="360" w:lineRule="auto"/>
        <w:ind w:right="29"/>
        <w:jc w:val="both"/>
        <w:rPr>
          <w:spacing w:val="-2"/>
          <w:sz w:val="22"/>
          <w:szCs w:val="22"/>
        </w:rPr>
      </w:pPr>
    </w:p>
    <w:p w14:paraId="340C5604" w14:textId="58DBF873" w:rsidR="009E5705" w:rsidRPr="00953054" w:rsidRDefault="009E5705" w:rsidP="00953054">
      <w:pPr>
        <w:suppressAutoHyphens/>
        <w:spacing w:line="360" w:lineRule="auto"/>
        <w:ind w:right="29"/>
        <w:jc w:val="both"/>
        <w:rPr>
          <w:spacing w:val="-2"/>
          <w:sz w:val="22"/>
          <w:szCs w:val="22"/>
        </w:rPr>
      </w:pPr>
      <w:r w:rsidRPr="00953054">
        <w:rPr>
          <w:spacing w:val="-2"/>
          <w:sz w:val="22"/>
          <w:szCs w:val="22"/>
        </w:rPr>
        <w:t>The CEC member for finance</w:t>
      </w:r>
      <w:r w:rsidR="00B50014" w:rsidRPr="00953054">
        <w:rPr>
          <w:spacing w:val="-2"/>
          <w:sz w:val="22"/>
          <w:szCs w:val="22"/>
        </w:rPr>
        <w:t>/Clerk</w:t>
      </w:r>
      <w:r w:rsidRPr="00953054">
        <w:rPr>
          <w:spacing w:val="-2"/>
          <w:sz w:val="22"/>
          <w:szCs w:val="22"/>
        </w:rPr>
        <w:t xml:space="preserve"> confirms that the County Executive</w:t>
      </w:r>
      <w:r w:rsidR="00B50014" w:rsidRPr="00953054">
        <w:rPr>
          <w:spacing w:val="-2"/>
          <w:sz w:val="22"/>
          <w:szCs w:val="22"/>
        </w:rPr>
        <w:t>/Assemb</w:t>
      </w:r>
      <w:r w:rsidR="00AF4F63" w:rsidRPr="00953054">
        <w:rPr>
          <w:spacing w:val="-2"/>
          <w:sz w:val="22"/>
          <w:szCs w:val="22"/>
        </w:rPr>
        <w:t>ly</w:t>
      </w:r>
      <w:r w:rsidRPr="00953054">
        <w:rPr>
          <w:spacing w:val="-2"/>
          <w:sz w:val="22"/>
          <w:szCs w:val="22"/>
        </w:rPr>
        <w:t xml:space="preserve"> has complied fully with applicable Government Regulations and the terms of external financing covenants (where applicable), and that the County Executive’s</w:t>
      </w:r>
      <w:r w:rsidR="00AF4F63" w:rsidRPr="00953054">
        <w:rPr>
          <w:spacing w:val="-2"/>
          <w:sz w:val="22"/>
          <w:szCs w:val="22"/>
        </w:rPr>
        <w:t>/</w:t>
      </w:r>
      <w:r w:rsidR="00912D1E" w:rsidRPr="00953054">
        <w:rPr>
          <w:spacing w:val="-2"/>
          <w:sz w:val="22"/>
          <w:szCs w:val="22"/>
        </w:rPr>
        <w:t>Assembly funds</w:t>
      </w:r>
      <w:r w:rsidRPr="00953054">
        <w:rPr>
          <w:spacing w:val="-2"/>
          <w:sz w:val="22"/>
          <w:szCs w:val="22"/>
        </w:rPr>
        <w:t xml:space="preserve"> received during the year under audit were used for the eligible purposes for which they were intended and were properly accounted for. </w:t>
      </w:r>
    </w:p>
    <w:p w14:paraId="584CA59A" w14:textId="77777777" w:rsidR="009E5705" w:rsidRPr="00953054" w:rsidRDefault="009E5705" w:rsidP="00953054">
      <w:pPr>
        <w:suppressAutoHyphens/>
        <w:spacing w:line="360" w:lineRule="auto"/>
        <w:ind w:right="29"/>
        <w:jc w:val="both"/>
        <w:rPr>
          <w:spacing w:val="-2"/>
          <w:sz w:val="22"/>
          <w:szCs w:val="22"/>
        </w:rPr>
      </w:pPr>
    </w:p>
    <w:p w14:paraId="0F79F019" w14:textId="677B83F5" w:rsidR="009E5705" w:rsidRPr="00953054" w:rsidRDefault="009E5705" w:rsidP="00953054">
      <w:pPr>
        <w:suppressAutoHyphens/>
        <w:spacing w:line="360" w:lineRule="auto"/>
        <w:ind w:right="29"/>
        <w:jc w:val="both"/>
        <w:rPr>
          <w:spacing w:val="-2"/>
          <w:sz w:val="22"/>
          <w:szCs w:val="22"/>
        </w:rPr>
      </w:pPr>
      <w:r w:rsidRPr="00953054">
        <w:rPr>
          <w:spacing w:val="-2"/>
          <w:sz w:val="22"/>
          <w:szCs w:val="22"/>
        </w:rPr>
        <w:lastRenderedPageBreak/>
        <w:t>Further the CEC member for finance</w:t>
      </w:r>
      <w:r w:rsidR="00AF4F63" w:rsidRPr="00953054">
        <w:rPr>
          <w:spacing w:val="-2"/>
          <w:sz w:val="22"/>
          <w:szCs w:val="22"/>
        </w:rPr>
        <w:t>/Clerk</w:t>
      </w:r>
      <w:r w:rsidRPr="00953054">
        <w:rPr>
          <w:spacing w:val="-2"/>
          <w:sz w:val="22"/>
          <w:szCs w:val="22"/>
        </w:rPr>
        <w:t xml:space="preserve"> confirms that the County Executive’s</w:t>
      </w:r>
      <w:r w:rsidR="00AF4F63" w:rsidRPr="00953054">
        <w:rPr>
          <w:spacing w:val="-2"/>
          <w:sz w:val="22"/>
          <w:szCs w:val="22"/>
        </w:rPr>
        <w:t>/</w:t>
      </w:r>
      <w:r w:rsidR="00CE02B9" w:rsidRPr="00953054">
        <w:rPr>
          <w:spacing w:val="-2"/>
          <w:sz w:val="22"/>
          <w:szCs w:val="22"/>
        </w:rPr>
        <w:t>Assembly’s</w:t>
      </w:r>
      <w:r w:rsidRPr="00953054">
        <w:rPr>
          <w:spacing w:val="-2"/>
          <w:sz w:val="22"/>
          <w:szCs w:val="22"/>
        </w:rPr>
        <w:t xml:space="preserve"> financial statements have been </w:t>
      </w:r>
      <w:r w:rsidRPr="00953054">
        <w:rPr>
          <w:sz w:val="22"/>
          <w:szCs w:val="22"/>
        </w:rPr>
        <w:t>prepared in a form that complies with relevant accounting standards prescribed by the Public Sector Accounting Standards Board of Kenya.</w:t>
      </w:r>
    </w:p>
    <w:p w14:paraId="53FC98D1" w14:textId="77777777" w:rsidR="009E5705" w:rsidRPr="00953054" w:rsidRDefault="009E5705" w:rsidP="00953054">
      <w:pPr>
        <w:suppressAutoHyphens/>
        <w:spacing w:line="360" w:lineRule="auto"/>
        <w:ind w:right="29"/>
        <w:jc w:val="both"/>
        <w:rPr>
          <w:b/>
          <w:spacing w:val="-2"/>
          <w:sz w:val="22"/>
          <w:szCs w:val="22"/>
        </w:rPr>
      </w:pPr>
    </w:p>
    <w:p w14:paraId="1C7F6A70" w14:textId="77777777" w:rsidR="009E5705" w:rsidRPr="00953054" w:rsidRDefault="009E5705" w:rsidP="00953054">
      <w:pPr>
        <w:suppressAutoHyphens/>
        <w:spacing w:line="360" w:lineRule="auto"/>
        <w:ind w:right="29"/>
        <w:jc w:val="both"/>
        <w:rPr>
          <w:b/>
          <w:spacing w:val="-2"/>
          <w:sz w:val="22"/>
          <w:szCs w:val="22"/>
        </w:rPr>
      </w:pPr>
      <w:r w:rsidRPr="00953054">
        <w:rPr>
          <w:b/>
          <w:spacing w:val="-2"/>
          <w:sz w:val="22"/>
          <w:szCs w:val="22"/>
        </w:rPr>
        <w:t>Approval of the financial statements</w:t>
      </w:r>
    </w:p>
    <w:p w14:paraId="5F22FC5D" w14:textId="4CF05D18" w:rsidR="009E5705" w:rsidRPr="00953054" w:rsidRDefault="009E5705" w:rsidP="00953054">
      <w:pPr>
        <w:suppressAutoHyphens/>
        <w:spacing w:line="360" w:lineRule="auto"/>
        <w:ind w:right="29"/>
        <w:jc w:val="both"/>
        <w:rPr>
          <w:spacing w:val="-2"/>
          <w:sz w:val="22"/>
          <w:szCs w:val="22"/>
        </w:rPr>
      </w:pPr>
      <w:r w:rsidRPr="00953054">
        <w:rPr>
          <w:spacing w:val="-2"/>
          <w:sz w:val="22"/>
          <w:szCs w:val="22"/>
        </w:rPr>
        <w:t xml:space="preserve">The County </w:t>
      </w:r>
      <w:r w:rsidR="00CE02B9" w:rsidRPr="00953054">
        <w:rPr>
          <w:i/>
          <w:iCs/>
          <w:spacing w:val="-2"/>
          <w:sz w:val="22"/>
          <w:szCs w:val="22"/>
        </w:rPr>
        <w:t>entity’</w:t>
      </w:r>
      <w:r w:rsidRPr="00953054">
        <w:rPr>
          <w:i/>
          <w:iCs/>
          <w:spacing w:val="-2"/>
          <w:sz w:val="22"/>
          <w:szCs w:val="22"/>
        </w:rPr>
        <w:t xml:space="preserve">s </w:t>
      </w:r>
      <w:r w:rsidRPr="00953054">
        <w:rPr>
          <w:spacing w:val="-2"/>
          <w:sz w:val="22"/>
          <w:szCs w:val="22"/>
        </w:rPr>
        <w:t>financial statements were approved and signed by the CEC member</w:t>
      </w:r>
      <w:r w:rsidR="005812AC" w:rsidRPr="00953054">
        <w:rPr>
          <w:spacing w:val="-2"/>
          <w:sz w:val="22"/>
          <w:szCs w:val="22"/>
        </w:rPr>
        <w:t>/Clerk</w:t>
      </w:r>
      <w:r w:rsidRPr="00953054">
        <w:rPr>
          <w:spacing w:val="-2"/>
          <w:sz w:val="22"/>
          <w:szCs w:val="22"/>
        </w:rPr>
        <w:t xml:space="preserve"> for finance on ____________ 20xx.</w:t>
      </w:r>
    </w:p>
    <w:p w14:paraId="5C386608" w14:textId="77777777" w:rsidR="009E5705" w:rsidRPr="00953054" w:rsidRDefault="009E5705" w:rsidP="00953054">
      <w:pPr>
        <w:suppressAutoHyphens/>
        <w:spacing w:line="360" w:lineRule="auto"/>
        <w:ind w:right="29"/>
        <w:jc w:val="both"/>
        <w:rPr>
          <w:spacing w:val="-2"/>
          <w:sz w:val="22"/>
          <w:szCs w:val="22"/>
        </w:rPr>
      </w:pPr>
    </w:p>
    <w:p w14:paraId="445DD422" w14:textId="77777777" w:rsidR="009E5705" w:rsidRPr="00953054" w:rsidRDefault="009E5705" w:rsidP="00953054">
      <w:pPr>
        <w:pStyle w:val="CommentText"/>
        <w:widowControl w:val="0"/>
        <w:spacing w:line="360" w:lineRule="auto"/>
        <w:jc w:val="both"/>
        <w:rPr>
          <w:sz w:val="22"/>
          <w:szCs w:val="22"/>
        </w:rPr>
      </w:pPr>
    </w:p>
    <w:tbl>
      <w:tblPr>
        <w:tblW w:w="0" w:type="auto"/>
        <w:tblLook w:val="04A0" w:firstRow="1" w:lastRow="0" w:firstColumn="1" w:lastColumn="0" w:noHBand="0" w:noVBand="1"/>
      </w:tblPr>
      <w:tblGrid>
        <w:gridCol w:w="9670"/>
      </w:tblGrid>
      <w:tr w:rsidR="009E5705" w:rsidRPr="00953054" w14:paraId="39C5C6B3" w14:textId="77777777">
        <w:tc>
          <w:tcPr>
            <w:tcW w:w="9691" w:type="dxa"/>
            <w:shd w:val="clear" w:color="auto" w:fill="auto"/>
          </w:tcPr>
          <w:p w14:paraId="5E9FF6A3" w14:textId="77777777" w:rsidR="009E5705" w:rsidRPr="00953054" w:rsidRDefault="009E5705" w:rsidP="00953054">
            <w:pPr>
              <w:pStyle w:val="CommentText"/>
              <w:widowControl w:val="0"/>
              <w:spacing w:line="360" w:lineRule="auto"/>
              <w:jc w:val="both"/>
              <w:rPr>
                <w:b/>
                <w:bCs/>
                <w:color w:val="000000"/>
                <w:sz w:val="22"/>
                <w:szCs w:val="22"/>
              </w:rPr>
            </w:pPr>
            <w:r w:rsidRPr="00953054">
              <w:rPr>
                <w:b/>
                <w:bCs/>
                <w:color w:val="000000"/>
                <w:sz w:val="22"/>
                <w:szCs w:val="22"/>
              </w:rPr>
              <w:t>………………………………………………..</w:t>
            </w:r>
          </w:p>
        </w:tc>
      </w:tr>
      <w:tr w:rsidR="009E5705" w:rsidRPr="00953054" w14:paraId="71D033C5" w14:textId="77777777">
        <w:tc>
          <w:tcPr>
            <w:tcW w:w="9691" w:type="dxa"/>
            <w:shd w:val="clear" w:color="auto" w:fill="auto"/>
          </w:tcPr>
          <w:p w14:paraId="736481B0" w14:textId="52D757B4" w:rsidR="009E5705" w:rsidRPr="00953054" w:rsidRDefault="009E5705" w:rsidP="00953054">
            <w:pPr>
              <w:pStyle w:val="CommentText"/>
              <w:widowControl w:val="0"/>
              <w:spacing w:line="360" w:lineRule="auto"/>
              <w:jc w:val="both"/>
              <w:rPr>
                <w:sz w:val="22"/>
                <w:szCs w:val="22"/>
              </w:rPr>
            </w:pPr>
            <w:r w:rsidRPr="00953054">
              <w:rPr>
                <w:b/>
                <w:sz w:val="22"/>
                <w:szCs w:val="22"/>
              </w:rPr>
              <w:t>C</w:t>
            </w:r>
            <w:r w:rsidR="008D3699" w:rsidRPr="00953054">
              <w:rPr>
                <w:b/>
                <w:sz w:val="22"/>
                <w:szCs w:val="22"/>
              </w:rPr>
              <w:t>ECM</w:t>
            </w:r>
            <w:r w:rsidRPr="00953054">
              <w:rPr>
                <w:b/>
                <w:sz w:val="22"/>
                <w:szCs w:val="22"/>
              </w:rPr>
              <w:t xml:space="preserve"> – Finance and Economic Planning</w:t>
            </w:r>
            <w:r w:rsidR="008D3699" w:rsidRPr="00953054">
              <w:rPr>
                <w:b/>
                <w:sz w:val="22"/>
                <w:szCs w:val="22"/>
              </w:rPr>
              <w:t>/</w:t>
            </w:r>
            <w:r w:rsidR="00DD7FC7" w:rsidRPr="00953054">
              <w:rPr>
                <w:b/>
                <w:sz w:val="22"/>
                <w:szCs w:val="22"/>
              </w:rPr>
              <w:t>Clerk of County Assembly</w:t>
            </w:r>
          </w:p>
        </w:tc>
      </w:tr>
      <w:tr w:rsidR="009E5705" w:rsidRPr="00953054" w14:paraId="68F26DE1" w14:textId="77777777">
        <w:tc>
          <w:tcPr>
            <w:tcW w:w="9691" w:type="dxa"/>
            <w:shd w:val="clear" w:color="auto" w:fill="auto"/>
          </w:tcPr>
          <w:p w14:paraId="5B5F0FEA" w14:textId="77777777" w:rsidR="009E5705" w:rsidRPr="00953054" w:rsidRDefault="009E5705" w:rsidP="00953054">
            <w:pPr>
              <w:pStyle w:val="CommentText"/>
              <w:widowControl w:val="0"/>
              <w:spacing w:line="360" w:lineRule="auto"/>
              <w:jc w:val="both"/>
              <w:rPr>
                <w:sz w:val="22"/>
                <w:szCs w:val="22"/>
              </w:rPr>
            </w:pPr>
            <w:r w:rsidRPr="00953054">
              <w:rPr>
                <w:b/>
                <w:sz w:val="22"/>
                <w:szCs w:val="22"/>
              </w:rPr>
              <w:t xml:space="preserve"> </w:t>
            </w:r>
          </w:p>
        </w:tc>
      </w:tr>
      <w:bookmarkEnd w:id="28"/>
    </w:tbl>
    <w:p w14:paraId="3FE37995" w14:textId="028A3CE5" w:rsidR="00DE2577" w:rsidRPr="00953054" w:rsidRDefault="00DE2577" w:rsidP="00953054">
      <w:pPr>
        <w:autoSpaceDE/>
        <w:autoSpaceDN/>
        <w:jc w:val="both"/>
        <w:rPr>
          <w:i/>
          <w:iCs/>
          <w:sz w:val="22"/>
          <w:szCs w:val="22"/>
        </w:rPr>
      </w:pPr>
      <w:r w:rsidRPr="00953054">
        <w:rPr>
          <w:i/>
          <w:iCs/>
          <w:sz w:val="22"/>
          <w:szCs w:val="22"/>
        </w:rPr>
        <w:br w:type="page"/>
      </w:r>
    </w:p>
    <w:p w14:paraId="42DE2D23" w14:textId="5B5D6F2D" w:rsidR="00B43186" w:rsidRPr="00953054" w:rsidRDefault="00B923A5" w:rsidP="00D5252C">
      <w:pPr>
        <w:pStyle w:val="Heading1"/>
        <w:numPr>
          <w:ilvl w:val="0"/>
          <w:numId w:val="20"/>
        </w:numPr>
        <w:tabs>
          <w:tab w:val="left" w:pos="720"/>
        </w:tabs>
        <w:spacing w:line="360" w:lineRule="auto"/>
        <w:ind w:hanging="720"/>
        <w:jc w:val="both"/>
        <w:rPr>
          <w:sz w:val="22"/>
          <w:szCs w:val="22"/>
        </w:rPr>
      </w:pPr>
      <w:bookmarkStart w:id="29" w:name="_Toc157509702"/>
      <w:r w:rsidRPr="00953054">
        <w:rPr>
          <w:sz w:val="22"/>
          <w:szCs w:val="22"/>
        </w:rPr>
        <w:lastRenderedPageBreak/>
        <w:t>Report o</w:t>
      </w:r>
      <w:r w:rsidR="008E4334" w:rsidRPr="00953054">
        <w:rPr>
          <w:sz w:val="22"/>
          <w:szCs w:val="22"/>
        </w:rPr>
        <w:t xml:space="preserve">f </w:t>
      </w:r>
      <w:r w:rsidR="00175ECD" w:rsidRPr="00953054">
        <w:rPr>
          <w:sz w:val="22"/>
          <w:szCs w:val="22"/>
        </w:rPr>
        <w:t>the</w:t>
      </w:r>
      <w:r w:rsidR="008E4334" w:rsidRPr="00953054">
        <w:rPr>
          <w:sz w:val="22"/>
          <w:szCs w:val="22"/>
        </w:rPr>
        <w:t xml:space="preserve"> Independent Auditor </w:t>
      </w:r>
      <w:r w:rsidR="00920EF2" w:rsidRPr="00953054">
        <w:rPr>
          <w:sz w:val="22"/>
          <w:szCs w:val="22"/>
        </w:rPr>
        <w:t>for</w:t>
      </w:r>
      <w:r w:rsidR="008E4334" w:rsidRPr="00953054">
        <w:rPr>
          <w:sz w:val="22"/>
          <w:szCs w:val="22"/>
        </w:rPr>
        <w:t xml:space="preserve"> </w:t>
      </w:r>
      <w:r w:rsidR="003C6330" w:rsidRPr="00953054">
        <w:rPr>
          <w:sz w:val="22"/>
          <w:szCs w:val="22"/>
        </w:rPr>
        <w:t>the</w:t>
      </w:r>
      <w:r w:rsidR="00BB79BE" w:rsidRPr="00953054">
        <w:rPr>
          <w:sz w:val="22"/>
          <w:szCs w:val="22"/>
        </w:rPr>
        <w:t xml:space="preserve"> </w:t>
      </w:r>
      <w:r w:rsidR="008E4334" w:rsidRPr="00953054">
        <w:rPr>
          <w:sz w:val="22"/>
          <w:szCs w:val="22"/>
        </w:rPr>
        <w:t>(</w:t>
      </w:r>
      <w:r w:rsidR="008E4334" w:rsidRPr="00953054">
        <w:rPr>
          <w:i/>
          <w:sz w:val="22"/>
          <w:szCs w:val="22"/>
        </w:rPr>
        <w:t xml:space="preserve">Specify </w:t>
      </w:r>
      <w:r w:rsidR="00E80625" w:rsidRPr="00953054">
        <w:rPr>
          <w:i/>
          <w:sz w:val="22"/>
          <w:szCs w:val="22"/>
        </w:rPr>
        <w:t>Entity</w:t>
      </w:r>
      <w:r w:rsidR="008E4334" w:rsidRPr="00953054">
        <w:rPr>
          <w:i/>
          <w:sz w:val="22"/>
          <w:szCs w:val="22"/>
        </w:rPr>
        <w:t xml:space="preserve"> Name</w:t>
      </w:r>
      <w:r w:rsidR="008E4334" w:rsidRPr="00953054">
        <w:rPr>
          <w:sz w:val="22"/>
          <w:szCs w:val="22"/>
        </w:rPr>
        <w:t>)</w:t>
      </w:r>
      <w:bookmarkEnd w:id="29"/>
    </w:p>
    <w:p w14:paraId="60766FAE" w14:textId="77777777" w:rsidR="00B01FCB" w:rsidRPr="00953054" w:rsidRDefault="00B01FCB" w:rsidP="00953054">
      <w:pPr>
        <w:spacing w:line="360" w:lineRule="auto"/>
        <w:jc w:val="both"/>
        <w:rPr>
          <w:sz w:val="22"/>
          <w:szCs w:val="22"/>
        </w:rPr>
      </w:pPr>
    </w:p>
    <w:p w14:paraId="3AA7497E" w14:textId="77777777" w:rsidR="00B01FCB" w:rsidRPr="00953054" w:rsidRDefault="00B01FCB" w:rsidP="00953054">
      <w:pPr>
        <w:spacing w:line="360" w:lineRule="auto"/>
        <w:jc w:val="both"/>
        <w:rPr>
          <w:sz w:val="22"/>
          <w:szCs w:val="22"/>
        </w:rPr>
        <w:sectPr w:rsidR="00B01FCB" w:rsidRPr="00953054" w:rsidSect="00975D4F">
          <w:pgSz w:w="12240" w:h="15840" w:code="1"/>
          <w:pgMar w:top="864" w:right="1152" w:bottom="1134" w:left="1418" w:header="567" w:footer="283" w:gutter="0"/>
          <w:pgNumType w:fmt="lowerRoman"/>
          <w:cols w:space="720"/>
          <w:titlePg/>
          <w:docGrid w:linePitch="326"/>
        </w:sectPr>
      </w:pPr>
    </w:p>
    <w:p w14:paraId="0A850BB0" w14:textId="5BF0F754" w:rsidR="00F45774" w:rsidRPr="00953054" w:rsidRDefault="00B923A5" w:rsidP="00D5252C">
      <w:pPr>
        <w:pStyle w:val="Heading1"/>
        <w:numPr>
          <w:ilvl w:val="0"/>
          <w:numId w:val="20"/>
        </w:numPr>
        <w:tabs>
          <w:tab w:val="left" w:pos="450"/>
        </w:tabs>
        <w:spacing w:line="360" w:lineRule="auto"/>
        <w:ind w:left="450"/>
        <w:jc w:val="both"/>
        <w:rPr>
          <w:sz w:val="22"/>
          <w:szCs w:val="22"/>
        </w:rPr>
      </w:pPr>
      <w:bookmarkStart w:id="30" w:name="_Toc157509703"/>
      <w:r w:rsidRPr="00953054">
        <w:rPr>
          <w:sz w:val="22"/>
          <w:szCs w:val="22"/>
        </w:rPr>
        <w:lastRenderedPageBreak/>
        <w:t>Statement o</w:t>
      </w:r>
      <w:r w:rsidR="008E4334" w:rsidRPr="00953054">
        <w:rPr>
          <w:sz w:val="22"/>
          <w:szCs w:val="22"/>
        </w:rPr>
        <w:t xml:space="preserve">f Financial Performance </w:t>
      </w:r>
      <w:r w:rsidR="00175ECD" w:rsidRPr="00953054">
        <w:rPr>
          <w:sz w:val="22"/>
          <w:szCs w:val="22"/>
        </w:rPr>
        <w:t>for</w:t>
      </w:r>
      <w:r w:rsidRPr="00953054">
        <w:rPr>
          <w:sz w:val="22"/>
          <w:szCs w:val="22"/>
        </w:rPr>
        <w:t xml:space="preserve"> the year e</w:t>
      </w:r>
      <w:r w:rsidR="008E4334" w:rsidRPr="00953054">
        <w:rPr>
          <w:sz w:val="22"/>
          <w:szCs w:val="22"/>
        </w:rPr>
        <w:t>nded 30 June 20</w:t>
      </w:r>
      <w:r w:rsidR="00F45774" w:rsidRPr="00953054">
        <w:rPr>
          <w:sz w:val="22"/>
          <w:szCs w:val="22"/>
        </w:rPr>
        <w:t>xx</w:t>
      </w:r>
      <w:bookmarkEnd w:id="30"/>
    </w:p>
    <w:tbl>
      <w:tblPr>
        <w:tblW w:w="492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90"/>
        <w:gridCol w:w="925"/>
        <w:gridCol w:w="2478"/>
      </w:tblGrid>
      <w:tr w:rsidR="008E4334" w:rsidRPr="00953054" w14:paraId="53A38DDB" w14:textId="77777777" w:rsidTr="001E449B">
        <w:trPr>
          <w:trHeight w:val="454"/>
          <w:tblHeader/>
        </w:trPr>
        <w:tc>
          <w:tcPr>
            <w:tcW w:w="3208" w:type="pct"/>
            <w:shd w:val="clear" w:color="auto" w:fill="0070C0"/>
            <w:noWrap/>
            <w:vAlign w:val="center"/>
            <w:hideMark/>
          </w:tcPr>
          <w:p w14:paraId="2BC21D67" w14:textId="0D57E7D9" w:rsidR="00F13E30" w:rsidRPr="00953054" w:rsidRDefault="00F13E30" w:rsidP="00953054">
            <w:pPr>
              <w:jc w:val="both"/>
              <w:rPr>
                <w:sz w:val="22"/>
                <w:szCs w:val="22"/>
                <w:lang w:val="en-US"/>
              </w:rPr>
            </w:pPr>
          </w:p>
        </w:tc>
        <w:tc>
          <w:tcPr>
            <w:tcW w:w="487" w:type="pct"/>
            <w:shd w:val="clear" w:color="auto" w:fill="0070C0"/>
            <w:noWrap/>
            <w:vAlign w:val="center"/>
            <w:hideMark/>
          </w:tcPr>
          <w:p w14:paraId="50EED4CE" w14:textId="14C2E49B" w:rsidR="00B01FCB" w:rsidRPr="00953054" w:rsidRDefault="00452C6D" w:rsidP="00953054">
            <w:pPr>
              <w:jc w:val="both"/>
              <w:rPr>
                <w:b/>
                <w:sz w:val="22"/>
                <w:szCs w:val="22"/>
                <w:lang w:val="en-US"/>
              </w:rPr>
            </w:pPr>
            <w:r w:rsidRPr="00953054">
              <w:rPr>
                <w:b/>
                <w:sz w:val="22"/>
                <w:szCs w:val="22"/>
                <w:lang w:val="en-US"/>
              </w:rPr>
              <w:t>Note</w:t>
            </w:r>
            <w:r w:rsidR="002A0F73" w:rsidRPr="00953054">
              <w:rPr>
                <w:b/>
                <w:sz w:val="22"/>
                <w:szCs w:val="22"/>
                <w:lang w:val="en-US"/>
              </w:rPr>
              <w:t>s</w:t>
            </w:r>
          </w:p>
        </w:tc>
        <w:tc>
          <w:tcPr>
            <w:tcW w:w="1305" w:type="pct"/>
            <w:shd w:val="clear" w:color="auto" w:fill="0070C0"/>
            <w:noWrap/>
            <w:vAlign w:val="center"/>
            <w:hideMark/>
          </w:tcPr>
          <w:p w14:paraId="7566BB40" w14:textId="3AEC79EA" w:rsidR="00B01FCB" w:rsidRPr="00953054" w:rsidRDefault="00E16368" w:rsidP="00953054">
            <w:pPr>
              <w:jc w:val="both"/>
              <w:rPr>
                <w:b/>
                <w:i/>
                <w:iCs/>
                <w:sz w:val="22"/>
                <w:szCs w:val="22"/>
                <w:lang w:val="en-US"/>
              </w:rPr>
            </w:pPr>
            <w:r w:rsidRPr="00953054">
              <w:rPr>
                <w:b/>
                <w:i/>
                <w:iCs/>
                <w:sz w:val="22"/>
                <w:szCs w:val="22"/>
                <w:lang w:val="en-US"/>
              </w:rPr>
              <w:t>Insert Current FY</w:t>
            </w:r>
          </w:p>
        </w:tc>
      </w:tr>
      <w:tr w:rsidR="008E4334" w:rsidRPr="00953054" w14:paraId="69EF66FC" w14:textId="77777777" w:rsidTr="001E449B">
        <w:trPr>
          <w:trHeight w:val="454"/>
          <w:tblHeader/>
        </w:trPr>
        <w:tc>
          <w:tcPr>
            <w:tcW w:w="3208" w:type="pct"/>
            <w:shd w:val="clear" w:color="auto" w:fill="0070C0"/>
            <w:noWrap/>
            <w:vAlign w:val="center"/>
            <w:hideMark/>
          </w:tcPr>
          <w:p w14:paraId="4485FF00" w14:textId="77777777" w:rsidR="00B01FCB" w:rsidRPr="00953054" w:rsidRDefault="00B01FCB" w:rsidP="00953054">
            <w:pPr>
              <w:jc w:val="both"/>
              <w:rPr>
                <w:b/>
                <w:bCs/>
                <w:sz w:val="22"/>
                <w:szCs w:val="22"/>
                <w:lang w:val="en-US"/>
              </w:rPr>
            </w:pPr>
          </w:p>
        </w:tc>
        <w:tc>
          <w:tcPr>
            <w:tcW w:w="487" w:type="pct"/>
            <w:shd w:val="clear" w:color="auto" w:fill="0070C0"/>
            <w:noWrap/>
            <w:vAlign w:val="center"/>
            <w:hideMark/>
          </w:tcPr>
          <w:p w14:paraId="63946C47" w14:textId="77777777" w:rsidR="00B01FCB" w:rsidRPr="00953054" w:rsidRDefault="00B01FCB" w:rsidP="00953054">
            <w:pPr>
              <w:jc w:val="both"/>
              <w:rPr>
                <w:sz w:val="22"/>
                <w:szCs w:val="22"/>
                <w:lang w:val="en-US"/>
              </w:rPr>
            </w:pPr>
          </w:p>
        </w:tc>
        <w:tc>
          <w:tcPr>
            <w:tcW w:w="1305" w:type="pct"/>
            <w:shd w:val="clear" w:color="auto" w:fill="0070C0"/>
            <w:noWrap/>
            <w:vAlign w:val="center"/>
            <w:hideMark/>
          </w:tcPr>
          <w:p w14:paraId="500AD25C" w14:textId="682981F0" w:rsidR="00B01FCB" w:rsidRPr="00953054" w:rsidRDefault="00371653" w:rsidP="00953054">
            <w:pPr>
              <w:jc w:val="both"/>
              <w:rPr>
                <w:b/>
                <w:sz w:val="22"/>
                <w:szCs w:val="22"/>
                <w:lang w:val="en-US"/>
              </w:rPr>
            </w:pPr>
            <w:r w:rsidRPr="00953054">
              <w:rPr>
                <w:b/>
                <w:sz w:val="22"/>
                <w:szCs w:val="22"/>
                <w:lang w:val="en-US"/>
              </w:rPr>
              <w:t>Kshs</w:t>
            </w:r>
          </w:p>
        </w:tc>
      </w:tr>
      <w:tr w:rsidR="00650C14" w:rsidRPr="00953054" w14:paraId="3F4F4E65" w14:textId="77777777" w:rsidTr="001E449B">
        <w:trPr>
          <w:trHeight w:val="454"/>
        </w:trPr>
        <w:tc>
          <w:tcPr>
            <w:tcW w:w="3208" w:type="pct"/>
            <w:shd w:val="clear" w:color="auto" w:fill="auto"/>
            <w:noWrap/>
            <w:vAlign w:val="center"/>
            <w:hideMark/>
          </w:tcPr>
          <w:p w14:paraId="204ECEAE" w14:textId="77777777" w:rsidR="00B01FCB" w:rsidRPr="00953054" w:rsidRDefault="00B01FCB" w:rsidP="00953054">
            <w:pPr>
              <w:jc w:val="both"/>
              <w:rPr>
                <w:b/>
                <w:bCs/>
                <w:sz w:val="22"/>
                <w:szCs w:val="22"/>
                <w:lang w:val="en-US"/>
              </w:rPr>
            </w:pPr>
            <w:r w:rsidRPr="00953054">
              <w:rPr>
                <w:b/>
                <w:bCs/>
                <w:sz w:val="22"/>
                <w:szCs w:val="22"/>
                <w:lang w:val="en-US"/>
              </w:rPr>
              <w:t>Revenue</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non-exchange</w:t>
            </w:r>
            <w:r w:rsidRPr="00953054">
              <w:rPr>
                <w:sz w:val="22"/>
                <w:szCs w:val="22"/>
                <w:lang w:val="en-US"/>
              </w:rPr>
              <w:t xml:space="preserve"> </w:t>
            </w:r>
            <w:r w:rsidRPr="00953054">
              <w:rPr>
                <w:b/>
                <w:bCs/>
                <w:sz w:val="22"/>
                <w:szCs w:val="22"/>
                <w:lang w:val="en-US"/>
              </w:rPr>
              <w:t>transactions</w:t>
            </w:r>
          </w:p>
        </w:tc>
        <w:tc>
          <w:tcPr>
            <w:tcW w:w="487" w:type="pct"/>
            <w:shd w:val="clear" w:color="auto" w:fill="auto"/>
            <w:noWrap/>
            <w:vAlign w:val="center"/>
            <w:hideMark/>
          </w:tcPr>
          <w:p w14:paraId="0A5BA9BA" w14:textId="77777777" w:rsidR="00B01FCB" w:rsidRPr="00953054" w:rsidRDefault="00B01FCB" w:rsidP="00953054">
            <w:pPr>
              <w:jc w:val="both"/>
              <w:rPr>
                <w:sz w:val="22"/>
                <w:szCs w:val="22"/>
                <w:lang w:val="en-US"/>
              </w:rPr>
            </w:pPr>
          </w:p>
        </w:tc>
        <w:tc>
          <w:tcPr>
            <w:tcW w:w="1305" w:type="pct"/>
            <w:shd w:val="clear" w:color="auto" w:fill="auto"/>
            <w:noWrap/>
            <w:vAlign w:val="center"/>
            <w:hideMark/>
          </w:tcPr>
          <w:p w14:paraId="798B071A" w14:textId="77777777" w:rsidR="00B01FCB" w:rsidRPr="00953054" w:rsidRDefault="00B01FCB" w:rsidP="00953054">
            <w:pPr>
              <w:jc w:val="both"/>
              <w:rPr>
                <w:sz w:val="22"/>
                <w:szCs w:val="22"/>
                <w:lang w:val="en-US"/>
              </w:rPr>
            </w:pPr>
          </w:p>
        </w:tc>
      </w:tr>
      <w:tr w:rsidR="00650C14" w:rsidRPr="00953054" w14:paraId="1C99571D" w14:textId="77777777" w:rsidTr="001E449B">
        <w:trPr>
          <w:trHeight w:val="454"/>
        </w:trPr>
        <w:tc>
          <w:tcPr>
            <w:tcW w:w="3208" w:type="pct"/>
            <w:shd w:val="clear" w:color="auto" w:fill="auto"/>
            <w:noWrap/>
            <w:vAlign w:val="center"/>
          </w:tcPr>
          <w:p w14:paraId="0676A65E" w14:textId="71817BA9" w:rsidR="00D1494C" w:rsidRPr="00953054" w:rsidRDefault="00D1494C" w:rsidP="00953054">
            <w:pPr>
              <w:jc w:val="both"/>
              <w:rPr>
                <w:sz w:val="22"/>
                <w:szCs w:val="22"/>
                <w:lang w:val="en-US"/>
              </w:rPr>
            </w:pPr>
            <w:r w:rsidRPr="00953054">
              <w:rPr>
                <w:sz w:val="22"/>
                <w:szCs w:val="22"/>
                <w:lang w:val="en-US"/>
              </w:rPr>
              <w:t>Transfers from</w:t>
            </w:r>
            <w:r w:rsidR="006D4DB6" w:rsidRPr="00953054">
              <w:rPr>
                <w:sz w:val="22"/>
                <w:szCs w:val="22"/>
                <w:lang w:val="en-US"/>
              </w:rPr>
              <w:t xml:space="preserve"> CRF</w:t>
            </w:r>
          </w:p>
        </w:tc>
        <w:tc>
          <w:tcPr>
            <w:tcW w:w="487" w:type="pct"/>
            <w:shd w:val="clear" w:color="auto" w:fill="auto"/>
            <w:noWrap/>
            <w:vAlign w:val="center"/>
          </w:tcPr>
          <w:p w14:paraId="10D9256A" w14:textId="2F131CF6" w:rsidR="00D1494C" w:rsidRPr="00953054" w:rsidRDefault="00187F79" w:rsidP="00D21EE1">
            <w:pPr>
              <w:jc w:val="right"/>
              <w:rPr>
                <w:sz w:val="22"/>
                <w:szCs w:val="22"/>
                <w:lang w:val="en-US"/>
              </w:rPr>
            </w:pPr>
            <w:r w:rsidRPr="00953054">
              <w:rPr>
                <w:sz w:val="22"/>
                <w:szCs w:val="22"/>
                <w:lang w:val="en-US"/>
              </w:rPr>
              <w:t>6</w:t>
            </w:r>
          </w:p>
        </w:tc>
        <w:tc>
          <w:tcPr>
            <w:tcW w:w="1305" w:type="pct"/>
            <w:shd w:val="clear" w:color="auto" w:fill="auto"/>
            <w:noWrap/>
            <w:vAlign w:val="center"/>
          </w:tcPr>
          <w:p w14:paraId="757D0EFF" w14:textId="7A189E39" w:rsidR="00D1494C" w:rsidRPr="00953054" w:rsidRDefault="00371653" w:rsidP="00D21EE1">
            <w:pPr>
              <w:jc w:val="right"/>
              <w:rPr>
                <w:sz w:val="22"/>
                <w:szCs w:val="22"/>
                <w:lang w:val="en-US"/>
              </w:rPr>
            </w:pPr>
            <w:r w:rsidRPr="00953054">
              <w:rPr>
                <w:sz w:val="22"/>
                <w:szCs w:val="22"/>
                <w:lang w:val="en-US"/>
              </w:rPr>
              <w:t>xxx</w:t>
            </w:r>
          </w:p>
        </w:tc>
      </w:tr>
      <w:tr w:rsidR="007B1949" w:rsidRPr="00953054" w14:paraId="56688FE7" w14:textId="77777777" w:rsidTr="001E449B">
        <w:trPr>
          <w:trHeight w:val="454"/>
        </w:trPr>
        <w:tc>
          <w:tcPr>
            <w:tcW w:w="3208" w:type="pct"/>
            <w:shd w:val="clear" w:color="auto" w:fill="auto"/>
            <w:noWrap/>
            <w:vAlign w:val="center"/>
          </w:tcPr>
          <w:p w14:paraId="56CF0FD5" w14:textId="7C25C6A3" w:rsidR="007B1949" w:rsidRPr="00953054" w:rsidRDefault="007B1949" w:rsidP="00953054">
            <w:pPr>
              <w:jc w:val="both"/>
              <w:rPr>
                <w:sz w:val="22"/>
                <w:szCs w:val="22"/>
                <w:lang w:val="en-US"/>
              </w:rPr>
            </w:pPr>
            <w:r w:rsidRPr="00953054">
              <w:rPr>
                <w:sz w:val="22"/>
                <w:szCs w:val="22"/>
                <w:lang w:val="en-US"/>
              </w:rPr>
              <w:t>Miscellaneous Re</w:t>
            </w:r>
            <w:r w:rsidR="006974B4" w:rsidRPr="00953054">
              <w:rPr>
                <w:sz w:val="22"/>
                <w:szCs w:val="22"/>
                <w:lang w:val="en-US"/>
              </w:rPr>
              <w:t>venue</w:t>
            </w:r>
          </w:p>
        </w:tc>
        <w:tc>
          <w:tcPr>
            <w:tcW w:w="487" w:type="pct"/>
            <w:shd w:val="clear" w:color="auto" w:fill="auto"/>
            <w:noWrap/>
            <w:vAlign w:val="center"/>
          </w:tcPr>
          <w:p w14:paraId="609F4E18" w14:textId="504253C6" w:rsidR="007B1949" w:rsidRPr="00953054" w:rsidRDefault="006974B4" w:rsidP="00D21EE1">
            <w:pPr>
              <w:jc w:val="right"/>
              <w:rPr>
                <w:sz w:val="22"/>
                <w:szCs w:val="22"/>
                <w:lang w:val="en-US"/>
              </w:rPr>
            </w:pPr>
            <w:r w:rsidRPr="00953054">
              <w:rPr>
                <w:sz w:val="22"/>
                <w:szCs w:val="22"/>
                <w:lang w:val="en-US"/>
              </w:rPr>
              <w:t>7</w:t>
            </w:r>
          </w:p>
        </w:tc>
        <w:tc>
          <w:tcPr>
            <w:tcW w:w="1305" w:type="pct"/>
            <w:shd w:val="clear" w:color="auto" w:fill="auto"/>
            <w:noWrap/>
            <w:vAlign w:val="center"/>
          </w:tcPr>
          <w:p w14:paraId="5A83E840" w14:textId="39F411E6" w:rsidR="007B1949" w:rsidRPr="00953054" w:rsidRDefault="006974B4" w:rsidP="00D21EE1">
            <w:pPr>
              <w:jc w:val="right"/>
              <w:rPr>
                <w:sz w:val="22"/>
                <w:szCs w:val="22"/>
                <w:lang w:val="en-US"/>
              </w:rPr>
            </w:pPr>
            <w:r w:rsidRPr="00953054">
              <w:rPr>
                <w:sz w:val="22"/>
                <w:szCs w:val="22"/>
                <w:lang w:val="en-US"/>
              </w:rPr>
              <w:t>xxx</w:t>
            </w:r>
          </w:p>
        </w:tc>
      </w:tr>
      <w:tr w:rsidR="00650C14" w:rsidRPr="00953054" w14:paraId="53E1789F" w14:textId="77777777" w:rsidTr="001E449B">
        <w:trPr>
          <w:trHeight w:val="454"/>
        </w:trPr>
        <w:tc>
          <w:tcPr>
            <w:tcW w:w="3208" w:type="pct"/>
            <w:shd w:val="clear" w:color="auto" w:fill="auto"/>
            <w:noWrap/>
            <w:vAlign w:val="center"/>
            <w:hideMark/>
          </w:tcPr>
          <w:p w14:paraId="02C79134" w14:textId="752E5384" w:rsidR="00B01FCB" w:rsidRPr="00953054" w:rsidRDefault="00B01FCB" w:rsidP="00953054">
            <w:pPr>
              <w:jc w:val="both"/>
              <w:rPr>
                <w:b/>
                <w:bCs/>
                <w:sz w:val="22"/>
                <w:szCs w:val="22"/>
                <w:lang w:val="en-US"/>
              </w:rPr>
            </w:pPr>
            <w:r w:rsidRPr="00953054">
              <w:rPr>
                <w:b/>
                <w:bCs/>
                <w:sz w:val="22"/>
                <w:szCs w:val="22"/>
                <w:lang w:val="en-US"/>
              </w:rPr>
              <w:t> </w:t>
            </w:r>
            <w:r w:rsidR="00CD5906" w:rsidRPr="00953054">
              <w:rPr>
                <w:b/>
                <w:bCs/>
                <w:sz w:val="22"/>
                <w:szCs w:val="22"/>
                <w:lang w:val="en-US"/>
              </w:rPr>
              <w:t>Total</w:t>
            </w:r>
          </w:p>
        </w:tc>
        <w:tc>
          <w:tcPr>
            <w:tcW w:w="487" w:type="pct"/>
            <w:shd w:val="clear" w:color="auto" w:fill="auto"/>
            <w:noWrap/>
            <w:vAlign w:val="center"/>
            <w:hideMark/>
          </w:tcPr>
          <w:p w14:paraId="3D1A181C" w14:textId="680D680B" w:rsidR="00B01FCB" w:rsidRPr="00953054" w:rsidRDefault="00B01FCB" w:rsidP="00D21EE1">
            <w:pPr>
              <w:jc w:val="right"/>
              <w:rPr>
                <w:sz w:val="22"/>
                <w:szCs w:val="22"/>
                <w:lang w:val="en-US"/>
              </w:rPr>
            </w:pPr>
          </w:p>
        </w:tc>
        <w:tc>
          <w:tcPr>
            <w:tcW w:w="1305" w:type="pct"/>
            <w:shd w:val="clear" w:color="auto" w:fill="auto"/>
            <w:noWrap/>
            <w:vAlign w:val="center"/>
            <w:hideMark/>
          </w:tcPr>
          <w:p w14:paraId="2D1BC810" w14:textId="076AA3FA" w:rsidR="00B01FCB" w:rsidRPr="00953054" w:rsidRDefault="00371653" w:rsidP="00D21EE1">
            <w:pPr>
              <w:jc w:val="right"/>
              <w:rPr>
                <w:b/>
                <w:bCs/>
                <w:sz w:val="22"/>
                <w:szCs w:val="22"/>
                <w:lang w:val="en-US"/>
              </w:rPr>
            </w:pPr>
            <w:r w:rsidRPr="00953054">
              <w:rPr>
                <w:b/>
                <w:bCs/>
                <w:sz w:val="22"/>
                <w:szCs w:val="22"/>
                <w:lang w:val="en-US"/>
              </w:rPr>
              <w:t>xxx</w:t>
            </w:r>
          </w:p>
        </w:tc>
      </w:tr>
      <w:tr w:rsidR="00CD5906" w:rsidRPr="00953054" w14:paraId="01D5FF16" w14:textId="77777777" w:rsidTr="001E449B">
        <w:trPr>
          <w:trHeight w:val="454"/>
        </w:trPr>
        <w:tc>
          <w:tcPr>
            <w:tcW w:w="3208" w:type="pct"/>
            <w:shd w:val="clear" w:color="auto" w:fill="auto"/>
            <w:noWrap/>
            <w:vAlign w:val="center"/>
          </w:tcPr>
          <w:p w14:paraId="487BB69E" w14:textId="77777777" w:rsidR="00CD5906" w:rsidRPr="00953054" w:rsidRDefault="00CD5906" w:rsidP="00953054">
            <w:pPr>
              <w:jc w:val="both"/>
              <w:rPr>
                <w:sz w:val="22"/>
                <w:szCs w:val="22"/>
                <w:lang w:val="en-US"/>
              </w:rPr>
            </w:pPr>
          </w:p>
        </w:tc>
        <w:tc>
          <w:tcPr>
            <w:tcW w:w="487" w:type="pct"/>
            <w:shd w:val="clear" w:color="auto" w:fill="auto"/>
            <w:noWrap/>
            <w:vAlign w:val="center"/>
          </w:tcPr>
          <w:p w14:paraId="4D19A5B0" w14:textId="77777777" w:rsidR="00CD5906" w:rsidRPr="00953054" w:rsidRDefault="00CD5906" w:rsidP="00D21EE1">
            <w:pPr>
              <w:jc w:val="right"/>
              <w:rPr>
                <w:sz w:val="22"/>
                <w:szCs w:val="22"/>
                <w:lang w:val="en-US"/>
              </w:rPr>
            </w:pPr>
          </w:p>
        </w:tc>
        <w:tc>
          <w:tcPr>
            <w:tcW w:w="1305" w:type="pct"/>
            <w:shd w:val="clear" w:color="auto" w:fill="auto"/>
            <w:noWrap/>
            <w:vAlign w:val="center"/>
          </w:tcPr>
          <w:p w14:paraId="6BF6260E" w14:textId="77777777" w:rsidR="00CD5906" w:rsidRPr="00953054" w:rsidRDefault="00CD5906" w:rsidP="00D21EE1">
            <w:pPr>
              <w:jc w:val="right"/>
              <w:rPr>
                <w:b/>
                <w:bCs/>
                <w:sz w:val="22"/>
                <w:szCs w:val="22"/>
                <w:lang w:val="en-US"/>
              </w:rPr>
            </w:pPr>
          </w:p>
        </w:tc>
      </w:tr>
      <w:tr w:rsidR="00650C14" w:rsidRPr="00953054" w14:paraId="0A6517EC" w14:textId="77777777" w:rsidTr="001E449B">
        <w:trPr>
          <w:trHeight w:val="454"/>
        </w:trPr>
        <w:tc>
          <w:tcPr>
            <w:tcW w:w="3208" w:type="pct"/>
            <w:shd w:val="clear" w:color="auto" w:fill="auto"/>
            <w:noWrap/>
            <w:vAlign w:val="center"/>
            <w:hideMark/>
          </w:tcPr>
          <w:p w14:paraId="0BDD4F0C" w14:textId="77777777" w:rsidR="00B01FCB" w:rsidRPr="00953054" w:rsidRDefault="00B01FCB" w:rsidP="00953054">
            <w:pPr>
              <w:jc w:val="both"/>
              <w:rPr>
                <w:sz w:val="22"/>
                <w:szCs w:val="22"/>
                <w:lang w:val="en-US"/>
              </w:rPr>
            </w:pPr>
            <w:r w:rsidRPr="00953054">
              <w:rPr>
                <w:b/>
                <w:bCs/>
                <w:sz w:val="22"/>
                <w:szCs w:val="22"/>
                <w:lang w:val="en-US"/>
              </w:rPr>
              <w:t>Revenue</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exchange</w:t>
            </w:r>
            <w:r w:rsidRPr="00953054">
              <w:rPr>
                <w:sz w:val="22"/>
                <w:szCs w:val="22"/>
                <w:lang w:val="en-US"/>
              </w:rPr>
              <w:t xml:space="preserve"> </w:t>
            </w:r>
            <w:r w:rsidRPr="00953054">
              <w:rPr>
                <w:b/>
                <w:bCs/>
                <w:sz w:val="22"/>
                <w:szCs w:val="22"/>
                <w:lang w:val="en-US"/>
              </w:rPr>
              <w:t>transactions</w:t>
            </w:r>
          </w:p>
        </w:tc>
        <w:tc>
          <w:tcPr>
            <w:tcW w:w="487" w:type="pct"/>
            <w:shd w:val="clear" w:color="auto" w:fill="auto"/>
            <w:noWrap/>
            <w:vAlign w:val="center"/>
            <w:hideMark/>
          </w:tcPr>
          <w:p w14:paraId="442E2652" w14:textId="3B8B871E" w:rsidR="00B01FCB" w:rsidRPr="00953054" w:rsidRDefault="00B01FCB" w:rsidP="00D21EE1">
            <w:pPr>
              <w:jc w:val="right"/>
              <w:rPr>
                <w:sz w:val="22"/>
                <w:szCs w:val="22"/>
                <w:lang w:val="en-US"/>
              </w:rPr>
            </w:pPr>
          </w:p>
        </w:tc>
        <w:tc>
          <w:tcPr>
            <w:tcW w:w="1305" w:type="pct"/>
            <w:shd w:val="clear" w:color="auto" w:fill="auto"/>
            <w:noWrap/>
            <w:vAlign w:val="center"/>
            <w:hideMark/>
          </w:tcPr>
          <w:p w14:paraId="39810303" w14:textId="199B66E7" w:rsidR="00B01FCB" w:rsidRPr="00953054" w:rsidRDefault="00B01FCB" w:rsidP="00D21EE1">
            <w:pPr>
              <w:jc w:val="right"/>
              <w:rPr>
                <w:sz w:val="22"/>
                <w:szCs w:val="22"/>
                <w:lang w:val="en-US"/>
              </w:rPr>
            </w:pPr>
          </w:p>
        </w:tc>
      </w:tr>
      <w:tr w:rsidR="00650C14" w:rsidRPr="00953054" w14:paraId="4BF0F223" w14:textId="77777777" w:rsidTr="001E449B">
        <w:trPr>
          <w:trHeight w:val="454"/>
        </w:trPr>
        <w:tc>
          <w:tcPr>
            <w:tcW w:w="3208" w:type="pct"/>
            <w:shd w:val="clear" w:color="auto" w:fill="auto"/>
            <w:noWrap/>
            <w:vAlign w:val="center"/>
            <w:hideMark/>
          </w:tcPr>
          <w:p w14:paraId="09BA142A" w14:textId="77777777" w:rsidR="00B01FCB" w:rsidRPr="00953054" w:rsidRDefault="00B01FCB" w:rsidP="00953054">
            <w:pPr>
              <w:jc w:val="both"/>
              <w:rPr>
                <w:sz w:val="22"/>
                <w:szCs w:val="22"/>
                <w:lang w:val="en-US"/>
              </w:rPr>
            </w:pPr>
            <w:r w:rsidRPr="00953054">
              <w:rPr>
                <w:sz w:val="22"/>
                <w:szCs w:val="22"/>
                <w:lang w:val="en-US"/>
              </w:rPr>
              <w:t>Other income</w:t>
            </w:r>
          </w:p>
        </w:tc>
        <w:tc>
          <w:tcPr>
            <w:tcW w:w="487" w:type="pct"/>
            <w:shd w:val="clear" w:color="auto" w:fill="auto"/>
            <w:noWrap/>
            <w:vAlign w:val="center"/>
            <w:hideMark/>
          </w:tcPr>
          <w:p w14:paraId="42A43446" w14:textId="7995EEC0" w:rsidR="00B01FCB" w:rsidRPr="00953054" w:rsidRDefault="00A558C8" w:rsidP="00D21EE1">
            <w:pPr>
              <w:jc w:val="right"/>
              <w:rPr>
                <w:sz w:val="22"/>
                <w:szCs w:val="22"/>
                <w:lang w:val="en-US"/>
              </w:rPr>
            </w:pPr>
            <w:r w:rsidRPr="00953054">
              <w:rPr>
                <w:sz w:val="22"/>
                <w:szCs w:val="22"/>
                <w:lang w:val="en-US"/>
              </w:rPr>
              <w:t>8</w:t>
            </w:r>
          </w:p>
        </w:tc>
        <w:tc>
          <w:tcPr>
            <w:tcW w:w="1305" w:type="pct"/>
            <w:shd w:val="clear" w:color="auto" w:fill="auto"/>
            <w:noWrap/>
            <w:vAlign w:val="center"/>
            <w:hideMark/>
          </w:tcPr>
          <w:p w14:paraId="307630EE" w14:textId="751B3580" w:rsidR="00B01FCB" w:rsidRPr="00953054" w:rsidRDefault="00371653" w:rsidP="00D21EE1">
            <w:pPr>
              <w:jc w:val="right"/>
              <w:rPr>
                <w:sz w:val="22"/>
                <w:szCs w:val="22"/>
                <w:lang w:val="en-US"/>
              </w:rPr>
            </w:pPr>
            <w:r w:rsidRPr="00953054">
              <w:rPr>
                <w:sz w:val="22"/>
                <w:szCs w:val="22"/>
                <w:lang w:val="en-US"/>
              </w:rPr>
              <w:t>xxx</w:t>
            </w:r>
          </w:p>
        </w:tc>
      </w:tr>
      <w:tr w:rsidR="00650C14" w:rsidRPr="00953054" w14:paraId="77408791" w14:textId="77777777" w:rsidTr="001E449B">
        <w:trPr>
          <w:trHeight w:val="454"/>
        </w:trPr>
        <w:tc>
          <w:tcPr>
            <w:tcW w:w="3208" w:type="pct"/>
            <w:shd w:val="clear" w:color="auto" w:fill="auto"/>
            <w:noWrap/>
            <w:vAlign w:val="center"/>
            <w:hideMark/>
          </w:tcPr>
          <w:p w14:paraId="75860FF7" w14:textId="77777777" w:rsidR="00B01FCB" w:rsidRPr="00953054" w:rsidRDefault="00B01FCB" w:rsidP="00953054">
            <w:pPr>
              <w:jc w:val="both"/>
              <w:rPr>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revenue</w:t>
            </w:r>
          </w:p>
        </w:tc>
        <w:tc>
          <w:tcPr>
            <w:tcW w:w="487" w:type="pct"/>
            <w:shd w:val="clear" w:color="auto" w:fill="auto"/>
            <w:noWrap/>
            <w:vAlign w:val="center"/>
            <w:hideMark/>
          </w:tcPr>
          <w:p w14:paraId="331F5C1C" w14:textId="5474EBF4" w:rsidR="00B01FCB" w:rsidRPr="00953054" w:rsidRDefault="00B01FCB" w:rsidP="00D21EE1">
            <w:pPr>
              <w:jc w:val="right"/>
              <w:rPr>
                <w:sz w:val="22"/>
                <w:szCs w:val="22"/>
                <w:lang w:val="en-US"/>
              </w:rPr>
            </w:pPr>
          </w:p>
        </w:tc>
        <w:tc>
          <w:tcPr>
            <w:tcW w:w="1305" w:type="pct"/>
            <w:shd w:val="clear" w:color="auto" w:fill="auto"/>
            <w:noWrap/>
            <w:vAlign w:val="center"/>
            <w:hideMark/>
          </w:tcPr>
          <w:p w14:paraId="551D6EDE" w14:textId="4E3034E6" w:rsidR="00B01FCB" w:rsidRPr="00953054" w:rsidRDefault="00371653" w:rsidP="00D21EE1">
            <w:pPr>
              <w:jc w:val="right"/>
              <w:rPr>
                <w:b/>
                <w:bCs/>
                <w:sz w:val="22"/>
                <w:szCs w:val="22"/>
                <w:lang w:val="en-US"/>
              </w:rPr>
            </w:pPr>
            <w:r w:rsidRPr="00953054">
              <w:rPr>
                <w:b/>
                <w:bCs/>
                <w:sz w:val="22"/>
                <w:szCs w:val="22"/>
                <w:lang w:val="en-US"/>
              </w:rPr>
              <w:t>xxx</w:t>
            </w:r>
          </w:p>
        </w:tc>
      </w:tr>
      <w:tr w:rsidR="00345532" w:rsidRPr="00953054" w14:paraId="2EE0C47A" w14:textId="77777777" w:rsidTr="001E449B">
        <w:trPr>
          <w:trHeight w:val="454"/>
        </w:trPr>
        <w:tc>
          <w:tcPr>
            <w:tcW w:w="3208" w:type="pct"/>
            <w:shd w:val="clear" w:color="auto" w:fill="auto"/>
            <w:noWrap/>
            <w:vAlign w:val="center"/>
          </w:tcPr>
          <w:p w14:paraId="0131829E" w14:textId="77777777" w:rsidR="00345532" w:rsidRPr="00953054" w:rsidRDefault="00345532" w:rsidP="00953054">
            <w:pPr>
              <w:jc w:val="both"/>
              <w:rPr>
                <w:b/>
                <w:bCs/>
                <w:sz w:val="22"/>
                <w:szCs w:val="22"/>
                <w:lang w:val="en-US"/>
              </w:rPr>
            </w:pPr>
          </w:p>
        </w:tc>
        <w:tc>
          <w:tcPr>
            <w:tcW w:w="487" w:type="pct"/>
            <w:shd w:val="clear" w:color="auto" w:fill="auto"/>
            <w:noWrap/>
            <w:vAlign w:val="center"/>
          </w:tcPr>
          <w:p w14:paraId="636C9D32" w14:textId="77777777" w:rsidR="00345532" w:rsidRPr="00953054" w:rsidRDefault="00345532" w:rsidP="00D21EE1">
            <w:pPr>
              <w:jc w:val="right"/>
              <w:rPr>
                <w:sz w:val="22"/>
                <w:szCs w:val="22"/>
                <w:lang w:val="en-US"/>
              </w:rPr>
            </w:pPr>
          </w:p>
        </w:tc>
        <w:tc>
          <w:tcPr>
            <w:tcW w:w="1305" w:type="pct"/>
            <w:shd w:val="clear" w:color="auto" w:fill="auto"/>
            <w:noWrap/>
            <w:vAlign w:val="center"/>
          </w:tcPr>
          <w:p w14:paraId="58D7710A" w14:textId="77777777" w:rsidR="00345532" w:rsidRPr="00953054" w:rsidRDefault="00345532" w:rsidP="00D21EE1">
            <w:pPr>
              <w:jc w:val="right"/>
              <w:rPr>
                <w:b/>
                <w:bCs/>
                <w:sz w:val="22"/>
                <w:szCs w:val="22"/>
                <w:lang w:val="en-US"/>
              </w:rPr>
            </w:pPr>
          </w:p>
        </w:tc>
      </w:tr>
      <w:tr w:rsidR="00650C14" w:rsidRPr="00953054" w14:paraId="2CBD6697" w14:textId="77777777" w:rsidTr="001E449B">
        <w:trPr>
          <w:trHeight w:val="454"/>
        </w:trPr>
        <w:tc>
          <w:tcPr>
            <w:tcW w:w="3208" w:type="pct"/>
            <w:shd w:val="clear" w:color="auto" w:fill="auto"/>
            <w:noWrap/>
            <w:vAlign w:val="center"/>
            <w:hideMark/>
          </w:tcPr>
          <w:p w14:paraId="019DB2ED" w14:textId="77777777" w:rsidR="00B01FCB" w:rsidRPr="00953054" w:rsidRDefault="00B01FCB" w:rsidP="00953054">
            <w:pPr>
              <w:jc w:val="both"/>
              <w:rPr>
                <w:b/>
                <w:bCs/>
                <w:sz w:val="22"/>
                <w:szCs w:val="22"/>
                <w:lang w:val="en-US"/>
              </w:rPr>
            </w:pPr>
            <w:r w:rsidRPr="00953054">
              <w:rPr>
                <w:b/>
                <w:bCs/>
                <w:sz w:val="22"/>
                <w:szCs w:val="22"/>
                <w:lang w:val="en-US"/>
              </w:rPr>
              <w:t>Expenses</w:t>
            </w:r>
          </w:p>
        </w:tc>
        <w:tc>
          <w:tcPr>
            <w:tcW w:w="487" w:type="pct"/>
            <w:shd w:val="clear" w:color="auto" w:fill="auto"/>
            <w:noWrap/>
            <w:vAlign w:val="center"/>
            <w:hideMark/>
          </w:tcPr>
          <w:p w14:paraId="19E5DB48" w14:textId="248CD7CB" w:rsidR="00B01FCB" w:rsidRPr="00953054" w:rsidRDefault="00B01FCB" w:rsidP="00D21EE1">
            <w:pPr>
              <w:jc w:val="right"/>
              <w:rPr>
                <w:sz w:val="22"/>
                <w:szCs w:val="22"/>
                <w:lang w:val="en-US"/>
              </w:rPr>
            </w:pPr>
          </w:p>
        </w:tc>
        <w:tc>
          <w:tcPr>
            <w:tcW w:w="1305" w:type="pct"/>
            <w:shd w:val="clear" w:color="auto" w:fill="auto"/>
            <w:noWrap/>
            <w:vAlign w:val="center"/>
            <w:hideMark/>
          </w:tcPr>
          <w:p w14:paraId="221A20F1" w14:textId="47FF5052" w:rsidR="00B01FCB" w:rsidRPr="00953054" w:rsidRDefault="00B01FCB" w:rsidP="00D21EE1">
            <w:pPr>
              <w:jc w:val="right"/>
              <w:rPr>
                <w:sz w:val="22"/>
                <w:szCs w:val="22"/>
                <w:lang w:val="en-US"/>
              </w:rPr>
            </w:pPr>
          </w:p>
        </w:tc>
      </w:tr>
      <w:tr w:rsidR="00650C14" w:rsidRPr="00953054" w14:paraId="207878C6" w14:textId="77777777" w:rsidTr="001E449B">
        <w:trPr>
          <w:trHeight w:val="454"/>
        </w:trPr>
        <w:tc>
          <w:tcPr>
            <w:tcW w:w="3208" w:type="pct"/>
            <w:shd w:val="clear" w:color="auto" w:fill="auto"/>
            <w:noWrap/>
            <w:vAlign w:val="center"/>
            <w:hideMark/>
          </w:tcPr>
          <w:p w14:paraId="79156FE4" w14:textId="03D7B471" w:rsidR="00B01FCB" w:rsidRPr="00953054" w:rsidRDefault="00F675AF" w:rsidP="00953054">
            <w:pPr>
              <w:jc w:val="both"/>
              <w:rPr>
                <w:sz w:val="22"/>
                <w:szCs w:val="22"/>
                <w:lang w:val="en-US"/>
              </w:rPr>
            </w:pPr>
            <w:r w:rsidRPr="00953054">
              <w:rPr>
                <w:sz w:val="22"/>
                <w:szCs w:val="22"/>
                <w:lang w:val="en-US"/>
              </w:rPr>
              <w:t>Employee costs</w:t>
            </w:r>
          </w:p>
        </w:tc>
        <w:tc>
          <w:tcPr>
            <w:tcW w:w="487" w:type="pct"/>
            <w:shd w:val="clear" w:color="auto" w:fill="auto"/>
            <w:noWrap/>
            <w:vAlign w:val="center"/>
            <w:hideMark/>
          </w:tcPr>
          <w:p w14:paraId="46727125" w14:textId="210F9C81" w:rsidR="00B01FCB" w:rsidRPr="00953054" w:rsidRDefault="003A576F" w:rsidP="00D21EE1">
            <w:pPr>
              <w:jc w:val="right"/>
              <w:rPr>
                <w:sz w:val="22"/>
                <w:szCs w:val="22"/>
                <w:lang w:val="en-US"/>
              </w:rPr>
            </w:pPr>
            <w:r w:rsidRPr="00953054">
              <w:rPr>
                <w:sz w:val="22"/>
                <w:szCs w:val="22"/>
                <w:lang w:val="en-US"/>
              </w:rPr>
              <w:t>9</w:t>
            </w:r>
          </w:p>
        </w:tc>
        <w:tc>
          <w:tcPr>
            <w:tcW w:w="1305" w:type="pct"/>
            <w:shd w:val="clear" w:color="auto" w:fill="auto"/>
            <w:noWrap/>
            <w:vAlign w:val="center"/>
            <w:hideMark/>
          </w:tcPr>
          <w:p w14:paraId="2F6B60E6" w14:textId="62D6667B" w:rsidR="00B01FCB" w:rsidRPr="00953054" w:rsidRDefault="00371653" w:rsidP="00D21EE1">
            <w:pPr>
              <w:jc w:val="right"/>
              <w:rPr>
                <w:sz w:val="22"/>
                <w:szCs w:val="22"/>
                <w:lang w:val="en-US"/>
              </w:rPr>
            </w:pPr>
            <w:r w:rsidRPr="00953054">
              <w:rPr>
                <w:sz w:val="22"/>
                <w:szCs w:val="22"/>
                <w:lang w:val="en-US"/>
              </w:rPr>
              <w:t>xxx</w:t>
            </w:r>
          </w:p>
        </w:tc>
      </w:tr>
      <w:tr w:rsidR="00650C14" w:rsidRPr="00953054" w14:paraId="0BD00F28" w14:textId="77777777" w:rsidTr="001E449B">
        <w:trPr>
          <w:trHeight w:val="454"/>
        </w:trPr>
        <w:tc>
          <w:tcPr>
            <w:tcW w:w="3208" w:type="pct"/>
            <w:shd w:val="clear" w:color="auto" w:fill="auto"/>
            <w:noWrap/>
            <w:vAlign w:val="center"/>
            <w:hideMark/>
          </w:tcPr>
          <w:p w14:paraId="48BE07F7" w14:textId="04B68C0A" w:rsidR="00B01FCB" w:rsidRPr="00953054" w:rsidRDefault="00F675AF" w:rsidP="00953054">
            <w:pPr>
              <w:jc w:val="both"/>
              <w:rPr>
                <w:sz w:val="22"/>
                <w:szCs w:val="22"/>
                <w:lang w:val="en-US"/>
              </w:rPr>
            </w:pPr>
            <w:r w:rsidRPr="00953054">
              <w:rPr>
                <w:sz w:val="22"/>
                <w:szCs w:val="22"/>
                <w:lang w:val="en-US"/>
              </w:rPr>
              <w:t>Use of goods and services</w:t>
            </w:r>
          </w:p>
        </w:tc>
        <w:tc>
          <w:tcPr>
            <w:tcW w:w="487" w:type="pct"/>
            <w:shd w:val="clear" w:color="auto" w:fill="auto"/>
            <w:noWrap/>
            <w:vAlign w:val="center"/>
            <w:hideMark/>
          </w:tcPr>
          <w:p w14:paraId="3D4465DF" w14:textId="31F5B24C" w:rsidR="00B01FCB" w:rsidRPr="00953054" w:rsidRDefault="003A576F" w:rsidP="00D21EE1">
            <w:pPr>
              <w:jc w:val="right"/>
              <w:rPr>
                <w:sz w:val="22"/>
                <w:szCs w:val="22"/>
                <w:lang w:val="en-US"/>
              </w:rPr>
            </w:pPr>
            <w:r w:rsidRPr="00953054">
              <w:rPr>
                <w:sz w:val="22"/>
                <w:szCs w:val="22"/>
                <w:lang w:val="en-US"/>
              </w:rPr>
              <w:t>10</w:t>
            </w:r>
          </w:p>
        </w:tc>
        <w:tc>
          <w:tcPr>
            <w:tcW w:w="1305" w:type="pct"/>
            <w:shd w:val="clear" w:color="auto" w:fill="auto"/>
            <w:noWrap/>
            <w:vAlign w:val="center"/>
            <w:hideMark/>
          </w:tcPr>
          <w:p w14:paraId="0404FF5F" w14:textId="5626588B" w:rsidR="00B01FCB" w:rsidRPr="00953054" w:rsidRDefault="00371653" w:rsidP="00D21EE1">
            <w:pPr>
              <w:jc w:val="right"/>
              <w:rPr>
                <w:sz w:val="22"/>
                <w:szCs w:val="22"/>
                <w:lang w:val="en-US"/>
              </w:rPr>
            </w:pPr>
            <w:r w:rsidRPr="00953054">
              <w:rPr>
                <w:sz w:val="22"/>
                <w:szCs w:val="22"/>
                <w:lang w:val="en-US"/>
              </w:rPr>
              <w:t>xxx</w:t>
            </w:r>
          </w:p>
        </w:tc>
      </w:tr>
      <w:tr w:rsidR="00447ABB" w:rsidRPr="00953054" w14:paraId="0D135271" w14:textId="77777777" w:rsidTr="001E449B">
        <w:trPr>
          <w:trHeight w:val="454"/>
        </w:trPr>
        <w:tc>
          <w:tcPr>
            <w:tcW w:w="3208" w:type="pct"/>
            <w:shd w:val="clear" w:color="auto" w:fill="auto"/>
            <w:noWrap/>
            <w:vAlign w:val="center"/>
          </w:tcPr>
          <w:p w14:paraId="70CE9D31" w14:textId="11492AD0" w:rsidR="00447ABB" w:rsidRPr="00953054" w:rsidRDefault="00447ABB" w:rsidP="00953054">
            <w:pPr>
              <w:jc w:val="both"/>
              <w:rPr>
                <w:sz w:val="22"/>
                <w:szCs w:val="22"/>
                <w:lang w:val="en-US"/>
              </w:rPr>
            </w:pPr>
            <w:r w:rsidRPr="00953054">
              <w:rPr>
                <w:sz w:val="22"/>
                <w:szCs w:val="22"/>
                <w:lang w:val="en-US"/>
              </w:rPr>
              <w:t>Transfers to other Government Entities</w:t>
            </w:r>
          </w:p>
        </w:tc>
        <w:tc>
          <w:tcPr>
            <w:tcW w:w="487" w:type="pct"/>
            <w:shd w:val="clear" w:color="auto" w:fill="auto"/>
            <w:noWrap/>
            <w:vAlign w:val="center"/>
          </w:tcPr>
          <w:p w14:paraId="41714953" w14:textId="74D1EC0A" w:rsidR="00447ABB" w:rsidRPr="00953054" w:rsidRDefault="00447ABB" w:rsidP="00D21EE1">
            <w:pPr>
              <w:jc w:val="right"/>
              <w:rPr>
                <w:sz w:val="22"/>
                <w:szCs w:val="22"/>
                <w:lang w:val="en-US"/>
              </w:rPr>
            </w:pPr>
            <w:r w:rsidRPr="00953054">
              <w:rPr>
                <w:sz w:val="22"/>
                <w:szCs w:val="22"/>
                <w:lang w:val="en-US"/>
              </w:rPr>
              <w:t>1</w:t>
            </w:r>
            <w:r w:rsidR="003A576F" w:rsidRPr="00953054">
              <w:rPr>
                <w:sz w:val="22"/>
                <w:szCs w:val="22"/>
                <w:lang w:val="en-US"/>
              </w:rPr>
              <w:t>1</w:t>
            </w:r>
          </w:p>
        </w:tc>
        <w:tc>
          <w:tcPr>
            <w:tcW w:w="1305" w:type="pct"/>
            <w:shd w:val="clear" w:color="auto" w:fill="auto"/>
            <w:noWrap/>
            <w:vAlign w:val="center"/>
          </w:tcPr>
          <w:p w14:paraId="3216DDFA" w14:textId="44A21303" w:rsidR="00447ABB" w:rsidRPr="00953054" w:rsidRDefault="00447ABB" w:rsidP="00D21EE1">
            <w:pPr>
              <w:jc w:val="right"/>
              <w:rPr>
                <w:sz w:val="22"/>
                <w:szCs w:val="22"/>
                <w:lang w:val="en-US"/>
              </w:rPr>
            </w:pPr>
            <w:r w:rsidRPr="00953054">
              <w:rPr>
                <w:sz w:val="22"/>
                <w:szCs w:val="22"/>
                <w:lang w:val="en-US"/>
              </w:rPr>
              <w:t>xxx</w:t>
            </w:r>
          </w:p>
        </w:tc>
      </w:tr>
      <w:tr w:rsidR="00F675AF" w:rsidRPr="00953054" w14:paraId="5CA00783" w14:textId="77777777" w:rsidTr="001E449B">
        <w:trPr>
          <w:trHeight w:val="454"/>
        </w:trPr>
        <w:tc>
          <w:tcPr>
            <w:tcW w:w="3208" w:type="pct"/>
            <w:shd w:val="clear" w:color="auto" w:fill="auto"/>
            <w:noWrap/>
            <w:vAlign w:val="center"/>
            <w:hideMark/>
          </w:tcPr>
          <w:p w14:paraId="197952DA" w14:textId="77777777" w:rsidR="00F675AF" w:rsidRPr="00953054" w:rsidRDefault="00F675AF" w:rsidP="00953054">
            <w:pPr>
              <w:jc w:val="both"/>
              <w:rPr>
                <w:sz w:val="22"/>
                <w:szCs w:val="22"/>
                <w:lang w:val="en-US"/>
              </w:rPr>
            </w:pPr>
            <w:r w:rsidRPr="00953054">
              <w:rPr>
                <w:sz w:val="22"/>
                <w:szCs w:val="22"/>
                <w:lang w:val="en-US"/>
              </w:rPr>
              <w:t>Depreciation and amortization expense</w:t>
            </w:r>
          </w:p>
        </w:tc>
        <w:tc>
          <w:tcPr>
            <w:tcW w:w="487" w:type="pct"/>
            <w:shd w:val="clear" w:color="auto" w:fill="auto"/>
            <w:noWrap/>
            <w:vAlign w:val="center"/>
            <w:hideMark/>
          </w:tcPr>
          <w:p w14:paraId="5E6C407F" w14:textId="07D5D070" w:rsidR="00F675AF" w:rsidRPr="00953054" w:rsidRDefault="004319C4" w:rsidP="00D21EE1">
            <w:pPr>
              <w:jc w:val="right"/>
              <w:rPr>
                <w:sz w:val="22"/>
                <w:szCs w:val="22"/>
                <w:lang w:val="en-US"/>
              </w:rPr>
            </w:pPr>
            <w:r w:rsidRPr="00953054">
              <w:rPr>
                <w:sz w:val="22"/>
                <w:szCs w:val="22"/>
                <w:lang w:val="en-US"/>
              </w:rPr>
              <w:t>12</w:t>
            </w:r>
          </w:p>
        </w:tc>
        <w:tc>
          <w:tcPr>
            <w:tcW w:w="1305" w:type="pct"/>
            <w:shd w:val="clear" w:color="auto" w:fill="auto"/>
            <w:noWrap/>
            <w:vAlign w:val="center"/>
            <w:hideMark/>
          </w:tcPr>
          <w:p w14:paraId="79F33707" w14:textId="3927930F" w:rsidR="00F675AF" w:rsidRPr="00953054" w:rsidRDefault="00F675AF" w:rsidP="00D21EE1">
            <w:pPr>
              <w:jc w:val="right"/>
              <w:rPr>
                <w:sz w:val="22"/>
                <w:szCs w:val="22"/>
                <w:lang w:val="en-US"/>
              </w:rPr>
            </w:pPr>
            <w:r w:rsidRPr="00953054">
              <w:rPr>
                <w:sz w:val="22"/>
                <w:szCs w:val="22"/>
                <w:lang w:val="en-US"/>
              </w:rPr>
              <w:t>xxx</w:t>
            </w:r>
          </w:p>
        </w:tc>
      </w:tr>
      <w:tr w:rsidR="00270331" w:rsidRPr="00953054" w14:paraId="79262877" w14:textId="77777777" w:rsidTr="001E449B">
        <w:trPr>
          <w:trHeight w:val="454"/>
        </w:trPr>
        <w:tc>
          <w:tcPr>
            <w:tcW w:w="3208" w:type="pct"/>
            <w:shd w:val="clear" w:color="auto" w:fill="auto"/>
            <w:noWrap/>
            <w:vAlign w:val="center"/>
          </w:tcPr>
          <w:p w14:paraId="5EF8F547" w14:textId="0CD150F2" w:rsidR="00270331" w:rsidRPr="00953054" w:rsidRDefault="00270331" w:rsidP="00953054">
            <w:pPr>
              <w:jc w:val="both"/>
              <w:rPr>
                <w:sz w:val="22"/>
                <w:szCs w:val="22"/>
                <w:lang w:val="en-US"/>
              </w:rPr>
            </w:pPr>
            <w:r w:rsidRPr="00953054">
              <w:rPr>
                <w:sz w:val="22"/>
                <w:szCs w:val="22"/>
                <w:lang w:val="en-US"/>
              </w:rPr>
              <w:t>Other Grants and Subsidies</w:t>
            </w:r>
          </w:p>
        </w:tc>
        <w:tc>
          <w:tcPr>
            <w:tcW w:w="487" w:type="pct"/>
            <w:shd w:val="clear" w:color="auto" w:fill="auto"/>
            <w:noWrap/>
            <w:vAlign w:val="center"/>
          </w:tcPr>
          <w:p w14:paraId="0FE691BE" w14:textId="58C5F195" w:rsidR="00270331" w:rsidRPr="00953054" w:rsidRDefault="0068607B" w:rsidP="00D21EE1">
            <w:pPr>
              <w:jc w:val="right"/>
              <w:rPr>
                <w:sz w:val="22"/>
                <w:szCs w:val="22"/>
                <w:lang w:val="en-US"/>
              </w:rPr>
            </w:pPr>
            <w:r w:rsidRPr="00953054">
              <w:rPr>
                <w:sz w:val="22"/>
                <w:szCs w:val="22"/>
                <w:lang w:val="en-US"/>
              </w:rPr>
              <w:t>13</w:t>
            </w:r>
          </w:p>
        </w:tc>
        <w:tc>
          <w:tcPr>
            <w:tcW w:w="1305" w:type="pct"/>
            <w:shd w:val="clear" w:color="auto" w:fill="auto"/>
            <w:noWrap/>
            <w:vAlign w:val="center"/>
          </w:tcPr>
          <w:p w14:paraId="1B71DD8C" w14:textId="39595742" w:rsidR="00270331" w:rsidRPr="00953054" w:rsidRDefault="00270331" w:rsidP="00D21EE1">
            <w:pPr>
              <w:jc w:val="right"/>
              <w:rPr>
                <w:sz w:val="22"/>
                <w:szCs w:val="22"/>
                <w:lang w:val="en-US"/>
              </w:rPr>
            </w:pPr>
            <w:r w:rsidRPr="00953054">
              <w:rPr>
                <w:sz w:val="22"/>
                <w:szCs w:val="22"/>
                <w:lang w:val="en-US"/>
              </w:rPr>
              <w:t>xxx</w:t>
            </w:r>
          </w:p>
        </w:tc>
      </w:tr>
      <w:tr w:rsidR="00270331" w:rsidRPr="00953054" w14:paraId="7EF82679" w14:textId="77777777" w:rsidTr="001E449B">
        <w:trPr>
          <w:trHeight w:val="454"/>
        </w:trPr>
        <w:tc>
          <w:tcPr>
            <w:tcW w:w="3208" w:type="pct"/>
            <w:shd w:val="clear" w:color="auto" w:fill="auto"/>
            <w:noWrap/>
            <w:vAlign w:val="center"/>
            <w:hideMark/>
          </w:tcPr>
          <w:p w14:paraId="3484F0DF" w14:textId="77777777" w:rsidR="00270331" w:rsidRPr="00953054" w:rsidRDefault="00270331" w:rsidP="00953054">
            <w:pPr>
              <w:jc w:val="both"/>
              <w:rPr>
                <w:sz w:val="22"/>
                <w:szCs w:val="22"/>
                <w:lang w:val="en-US"/>
              </w:rPr>
            </w:pPr>
            <w:r w:rsidRPr="00953054">
              <w:rPr>
                <w:sz w:val="22"/>
                <w:szCs w:val="22"/>
                <w:lang w:val="en-US"/>
              </w:rPr>
              <w:t>Finance costs</w:t>
            </w:r>
          </w:p>
        </w:tc>
        <w:tc>
          <w:tcPr>
            <w:tcW w:w="487" w:type="pct"/>
            <w:shd w:val="clear" w:color="auto" w:fill="auto"/>
            <w:noWrap/>
            <w:vAlign w:val="center"/>
            <w:hideMark/>
          </w:tcPr>
          <w:p w14:paraId="6B196FE7" w14:textId="4D78C54D" w:rsidR="00270331" w:rsidRPr="00953054" w:rsidRDefault="0068607B" w:rsidP="00D21EE1">
            <w:pPr>
              <w:jc w:val="right"/>
              <w:rPr>
                <w:sz w:val="22"/>
                <w:szCs w:val="22"/>
                <w:lang w:val="en-US"/>
              </w:rPr>
            </w:pPr>
            <w:r w:rsidRPr="00953054">
              <w:rPr>
                <w:sz w:val="22"/>
                <w:szCs w:val="22"/>
                <w:lang w:val="en-US"/>
              </w:rPr>
              <w:t>14</w:t>
            </w:r>
          </w:p>
        </w:tc>
        <w:tc>
          <w:tcPr>
            <w:tcW w:w="1305" w:type="pct"/>
            <w:shd w:val="clear" w:color="auto" w:fill="auto"/>
            <w:noWrap/>
            <w:vAlign w:val="center"/>
            <w:hideMark/>
          </w:tcPr>
          <w:p w14:paraId="49E6E967" w14:textId="37D0A977" w:rsidR="00270331" w:rsidRPr="00953054" w:rsidRDefault="00270331" w:rsidP="00D21EE1">
            <w:pPr>
              <w:jc w:val="right"/>
              <w:rPr>
                <w:sz w:val="22"/>
                <w:szCs w:val="22"/>
                <w:lang w:val="en-US"/>
              </w:rPr>
            </w:pPr>
            <w:r w:rsidRPr="00953054">
              <w:rPr>
                <w:sz w:val="22"/>
                <w:szCs w:val="22"/>
                <w:lang w:val="en-US"/>
              </w:rPr>
              <w:t>xxx</w:t>
            </w:r>
          </w:p>
        </w:tc>
      </w:tr>
      <w:tr w:rsidR="00270331" w:rsidRPr="00953054" w14:paraId="11B7F90A" w14:textId="77777777" w:rsidTr="001E449B">
        <w:trPr>
          <w:trHeight w:val="454"/>
        </w:trPr>
        <w:tc>
          <w:tcPr>
            <w:tcW w:w="3208" w:type="pct"/>
            <w:shd w:val="clear" w:color="auto" w:fill="auto"/>
            <w:noWrap/>
            <w:vAlign w:val="center"/>
          </w:tcPr>
          <w:p w14:paraId="13E6D55C" w14:textId="02DA0F6D" w:rsidR="00270331" w:rsidRPr="00953054" w:rsidRDefault="00A77641" w:rsidP="00953054">
            <w:pPr>
              <w:jc w:val="both"/>
              <w:rPr>
                <w:color w:val="000000" w:themeColor="text1"/>
                <w:sz w:val="22"/>
                <w:szCs w:val="22"/>
                <w:lang w:val="en-US"/>
              </w:rPr>
            </w:pPr>
            <w:r w:rsidRPr="00953054">
              <w:rPr>
                <w:color w:val="000000" w:themeColor="text1"/>
                <w:sz w:val="22"/>
                <w:szCs w:val="22"/>
                <w:lang w:val="en-US"/>
              </w:rPr>
              <w:t>Social Benefits</w:t>
            </w:r>
          </w:p>
        </w:tc>
        <w:tc>
          <w:tcPr>
            <w:tcW w:w="487" w:type="pct"/>
            <w:shd w:val="clear" w:color="auto" w:fill="auto"/>
            <w:noWrap/>
            <w:vAlign w:val="center"/>
          </w:tcPr>
          <w:p w14:paraId="1993ECA9" w14:textId="08F1F7DE" w:rsidR="00270331" w:rsidRPr="00953054" w:rsidRDefault="006F3954" w:rsidP="00D21EE1">
            <w:pPr>
              <w:jc w:val="right"/>
              <w:rPr>
                <w:color w:val="000000" w:themeColor="text1"/>
                <w:sz w:val="22"/>
                <w:szCs w:val="22"/>
                <w:lang w:val="en-US"/>
              </w:rPr>
            </w:pPr>
            <w:r w:rsidRPr="00953054">
              <w:rPr>
                <w:color w:val="000000" w:themeColor="text1"/>
                <w:sz w:val="22"/>
                <w:szCs w:val="22"/>
                <w:lang w:val="en-US"/>
              </w:rPr>
              <w:t>15</w:t>
            </w:r>
          </w:p>
        </w:tc>
        <w:tc>
          <w:tcPr>
            <w:tcW w:w="1305" w:type="pct"/>
            <w:shd w:val="clear" w:color="auto" w:fill="auto"/>
            <w:noWrap/>
            <w:vAlign w:val="center"/>
          </w:tcPr>
          <w:p w14:paraId="5AEAD8BF" w14:textId="501FABF2" w:rsidR="00270331" w:rsidRPr="00953054" w:rsidRDefault="00A77641" w:rsidP="00D21EE1">
            <w:pPr>
              <w:jc w:val="right"/>
              <w:rPr>
                <w:color w:val="000000" w:themeColor="text1"/>
                <w:sz w:val="22"/>
                <w:szCs w:val="22"/>
                <w:lang w:val="en-US"/>
              </w:rPr>
            </w:pPr>
            <w:r w:rsidRPr="00953054">
              <w:rPr>
                <w:color w:val="000000" w:themeColor="text1"/>
                <w:sz w:val="22"/>
                <w:szCs w:val="22"/>
                <w:lang w:val="en-US"/>
              </w:rPr>
              <w:t>xxx</w:t>
            </w:r>
          </w:p>
        </w:tc>
      </w:tr>
      <w:tr w:rsidR="00270331" w:rsidRPr="00953054" w14:paraId="04C84314" w14:textId="77777777" w:rsidTr="001E449B">
        <w:trPr>
          <w:trHeight w:val="454"/>
        </w:trPr>
        <w:tc>
          <w:tcPr>
            <w:tcW w:w="3208" w:type="pct"/>
            <w:shd w:val="clear" w:color="auto" w:fill="auto"/>
            <w:noWrap/>
            <w:vAlign w:val="center"/>
            <w:hideMark/>
          </w:tcPr>
          <w:p w14:paraId="10E8E453" w14:textId="77777777" w:rsidR="00270331" w:rsidRPr="00953054" w:rsidRDefault="00270331" w:rsidP="00953054">
            <w:pPr>
              <w:jc w:val="both"/>
              <w:rPr>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expenses</w:t>
            </w:r>
          </w:p>
        </w:tc>
        <w:tc>
          <w:tcPr>
            <w:tcW w:w="487" w:type="pct"/>
            <w:shd w:val="clear" w:color="auto" w:fill="auto"/>
            <w:noWrap/>
            <w:vAlign w:val="center"/>
            <w:hideMark/>
          </w:tcPr>
          <w:p w14:paraId="518BFB13" w14:textId="0DDB8BE2" w:rsidR="00270331" w:rsidRPr="00953054" w:rsidRDefault="00270331" w:rsidP="00D21EE1">
            <w:pPr>
              <w:jc w:val="right"/>
              <w:rPr>
                <w:sz w:val="22"/>
                <w:szCs w:val="22"/>
                <w:lang w:val="en-US"/>
              </w:rPr>
            </w:pPr>
          </w:p>
        </w:tc>
        <w:tc>
          <w:tcPr>
            <w:tcW w:w="1305" w:type="pct"/>
            <w:shd w:val="clear" w:color="auto" w:fill="auto"/>
            <w:noWrap/>
            <w:vAlign w:val="center"/>
            <w:hideMark/>
          </w:tcPr>
          <w:p w14:paraId="022BE737" w14:textId="7622923D" w:rsidR="00270331" w:rsidRPr="00953054" w:rsidRDefault="00270331" w:rsidP="00D21EE1">
            <w:pPr>
              <w:jc w:val="right"/>
              <w:rPr>
                <w:b/>
                <w:bCs/>
                <w:sz w:val="22"/>
                <w:szCs w:val="22"/>
                <w:lang w:val="en-US"/>
              </w:rPr>
            </w:pPr>
            <w:r w:rsidRPr="00953054">
              <w:rPr>
                <w:b/>
                <w:bCs/>
                <w:sz w:val="22"/>
                <w:szCs w:val="22"/>
                <w:lang w:val="en-US"/>
              </w:rPr>
              <w:t>xxx</w:t>
            </w:r>
          </w:p>
        </w:tc>
      </w:tr>
      <w:tr w:rsidR="00270331" w:rsidRPr="00953054" w14:paraId="398DE9A9" w14:textId="77777777" w:rsidTr="001E449B">
        <w:trPr>
          <w:trHeight w:val="454"/>
        </w:trPr>
        <w:tc>
          <w:tcPr>
            <w:tcW w:w="3208" w:type="pct"/>
            <w:shd w:val="clear" w:color="auto" w:fill="auto"/>
            <w:noWrap/>
            <w:vAlign w:val="center"/>
            <w:hideMark/>
          </w:tcPr>
          <w:p w14:paraId="11C20A1F" w14:textId="4540AAF9" w:rsidR="00270331" w:rsidRPr="00953054" w:rsidRDefault="00072566" w:rsidP="00953054">
            <w:pPr>
              <w:jc w:val="both"/>
              <w:rPr>
                <w:sz w:val="22"/>
                <w:szCs w:val="22"/>
                <w:lang w:val="en-US"/>
              </w:rPr>
            </w:pPr>
            <w:r w:rsidRPr="00953054">
              <w:rPr>
                <w:sz w:val="22"/>
                <w:szCs w:val="22"/>
                <w:lang w:val="en-US"/>
              </w:rPr>
              <w:t>Gain/(loss) on sale of assets</w:t>
            </w:r>
          </w:p>
        </w:tc>
        <w:tc>
          <w:tcPr>
            <w:tcW w:w="487" w:type="pct"/>
            <w:shd w:val="clear" w:color="auto" w:fill="auto"/>
            <w:noWrap/>
            <w:vAlign w:val="center"/>
            <w:hideMark/>
          </w:tcPr>
          <w:p w14:paraId="5C0AEF0C" w14:textId="67DC012D" w:rsidR="00270331" w:rsidRPr="00953054" w:rsidRDefault="00B66FE3" w:rsidP="00D21EE1">
            <w:pPr>
              <w:jc w:val="right"/>
              <w:rPr>
                <w:sz w:val="22"/>
                <w:szCs w:val="22"/>
                <w:lang w:val="en-US"/>
              </w:rPr>
            </w:pPr>
            <w:r w:rsidRPr="00953054">
              <w:rPr>
                <w:sz w:val="22"/>
                <w:szCs w:val="22"/>
                <w:lang w:val="en-US"/>
              </w:rPr>
              <w:t>1</w:t>
            </w:r>
            <w:r w:rsidR="005F270C" w:rsidRPr="00953054">
              <w:rPr>
                <w:sz w:val="22"/>
                <w:szCs w:val="22"/>
                <w:lang w:val="en-US"/>
              </w:rPr>
              <w:t>6</w:t>
            </w:r>
          </w:p>
        </w:tc>
        <w:tc>
          <w:tcPr>
            <w:tcW w:w="1305" w:type="pct"/>
            <w:shd w:val="clear" w:color="auto" w:fill="auto"/>
            <w:noWrap/>
            <w:vAlign w:val="center"/>
            <w:hideMark/>
          </w:tcPr>
          <w:p w14:paraId="2A818A82" w14:textId="60F116B3" w:rsidR="00270331" w:rsidRPr="00953054" w:rsidRDefault="003F374C" w:rsidP="00D21EE1">
            <w:pPr>
              <w:jc w:val="right"/>
              <w:rPr>
                <w:sz w:val="22"/>
                <w:szCs w:val="22"/>
                <w:lang w:val="en-US"/>
              </w:rPr>
            </w:pPr>
            <w:r w:rsidRPr="00953054">
              <w:rPr>
                <w:sz w:val="22"/>
                <w:szCs w:val="22"/>
                <w:lang w:val="en-US"/>
              </w:rPr>
              <w:t>xxx/(xxx)</w:t>
            </w:r>
          </w:p>
        </w:tc>
      </w:tr>
      <w:tr w:rsidR="00270331" w:rsidRPr="00953054" w14:paraId="4A9DC4C6" w14:textId="77777777" w:rsidTr="001E449B">
        <w:trPr>
          <w:trHeight w:val="454"/>
        </w:trPr>
        <w:tc>
          <w:tcPr>
            <w:tcW w:w="3208" w:type="pct"/>
            <w:shd w:val="clear" w:color="auto" w:fill="auto"/>
            <w:noWrap/>
            <w:vAlign w:val="center"/>
            <w:hideMark/>
          </w:tcPr>
          <w:p w14:paraId="1260D9E3" w14:textId="77777777" w:rsidR="00FB6969" w:rsidRPr="00953054" w:rsidRDefault="00FB6969" w:rsidP="00953054">
            <w:pPr>
              <w:spacing w:line="360" w:lineRule="auto"/>
              <w:ind w:right="-20"/>
              <w:jc w:val="both"/>
              <w:rPr>
                <w:rFonts w:eastAsia="Arial"/>
                <w:spacing w:val="3"/>
                <w:sz w:val="22"/>
                <w:szCs w:val="22"/>
              </w:rPr>
            </w:pPr>
            <w:r w:rsidRPr="00953054">
              <w:rPr>
                <w:rFonts w:eastAsia="Arial"/>
                <w:spacing w:val="3"/>
                <w:sz w:val="22"/>
                <w:szCs w:val="22"/>
              </w:rPr>
              <w:t xml:space="preserve">Gain/Loss on Foreign Exchange </w:t>
            </w:r>
          </w:p>
          <w:p w14:paraId="1449D070" w14:textId="1B226A9D" w:rsidR="00270331" w:rsidRPr="00953054" w:rsidRDefault="00270331" w:rsidP="00953054">
            <w:pPr>
              <w:jc w:val="both"/>
              <w:rPr>
                <w:sz w:val="22"/>
                <w:szCs w:val="22"/>
                <w:lang w:val="en-US"/>
              </w:rPr>
            </w:pPr>
          </w:p>
        </w:tc>
        <w:tc>
          <w:tcPr>
            <w:tcW w:w="487" w:type="pct"/>
            <w:shd w:val="clear" w:color="auto" w:fill="auto"/>
            <w:noWrap/>
            <w:vAlign w:val="center"/>
            <w:hideMark/>
          </w:tcPr>
          <w:p w14:paraId="6ECE1C92" w14:textId="0072A87B" w:rsidR="00270331" w:rsidRPr="00953054" w:rsidRDefault="001B400C" w:rsidP="00D21EE1">
            <w:pPr>
              <w:jc w:val="right"/>
              <w:rPr>
                <w:sz w:val="22"/>
                <w:szCs w:val="22"/>
                <w:lang w:val="en-US"/>
              </w:rPr>
            </w:pPr>
            <w:r w:rsidRPr="00953054">
              <w:rPr>
                <w:sz w:val="22"/>
                <w:szCs w:val="22"/>
                <w:lang w:val="en-US"/>
              </w:rPr>
              <w:t>1</w:t>
            </w:r>
            <w:r w:rsidR="005D3C7B" w:rsidRPr="00953054">
              <w:rPr>
                <w:sz w:val="22"/>
                <w:szCs w:val="22"/>
                <w:lang w:val="en-US"/>
              </w:rPr>
              <w:t>7</w:t>
            </w:r>
          </w:p>
        </w:tc>
        <w:tc>
          <w:tcPr>
            <w:tcW w:w="1305" w:type="pct"/>
            <w:shd w:val="clear" w:color="auto" w:fill="auto"/>
            <w:noWrap/>
            <w:vAlign w:val="center"/>
            <w:hideMark/>
          </w:tcPr>
          <w:p w14:paraId="742AFC9B" w14:textId="1ED2D21A" w:rsidR="00270331" w:rsidRPr="00953054" w:rsidRDefault="00263FDE" w:rsidP="00D21EE1">
            <w:pPr>
              <w:jc w:val="right"/>
              <w:rPr>
                <w:sz w:val="22"/>
                <w:szCs w:val="22"/>
                <w:lang w:val="en-US"/>
              </w:rPr>
            </w:pPr>
            <w:r w:rsidRPr="00953054">
              <w:rPr>
                <w:sz w:val="22"/>
                <w:szCs w:val="22"/>
                <w:lang w:val="en-US"/>
              </w:rPr>
              <w:t>xxx/(xxx)</w:t>
            </w:r>
          </w:p>
        </w:tc>
      </w:tr>
      <w:tr w:rsidR="00270331" w:rsidRPr="00953054" w14:paraId="6DFBDD5B" w14:textId="77777777" w:rsidTr="001E449B">
        <w:trPr>
          <w:trHeight w:val="454"/>
        </w:trPr>
        <w:tc>
          <w:tcPr>
            <w:tcW w:w="3208" w:type="pct"/>
            <w:shd w:val="clear" w:color="auto" w:fill="auto"/>
            <w:noWrap/>
            <w:vAlign w:val="center"/>
            <w:hideMark/>
          </w:tcPr>
          <w:p w14:paraId="126D8E61" w14:textId="68870A9A" w:rsidR="00270331" w:rsidRPr="00953054" w:rsidRDefault="000D332C" w:rsidP="00953054">
            <w:pPr>
              <w:jc w:val="both"/>
              <w:rPr>
                <w:sz w:val="22"/>
                <w:szCs w:val="22"/>
                <w:lang w:val="en-US"/>
              </w:rPr>
            </w:pPr>
            <w:r w:rsidRPr="00953054">
              <w:rPr>
                <w:sz w:val="22"/>
                <w:szCs w:val="22"/>
                <w:lang w:val="en-US"/>
              </w:rPr>
              <w:t>G</w:t>
            </w:r>
            <w:r w:rsidR="00270331" w:rsidRPr="00953054">
              <w:rPr>
                <w:sz w:val="22"/>
                <w:szCs w:val="22"/>
                <w:lang w:val="en-US"/>
              </w:rPr>
              <w:t>ain</w:t>
            </w:r>
            <w:r w:rsidRPr="00953054">
              <w:rPr>
                <w:sz w:val="22"/>
                <w:szCs w:val="22"/>
                <w:lang w:val="en-US"/>
              </w:rPr>
              <w:t>/Loss</w:t>
            </w:r>
            <w:r w:rsidR="00270331" w:rsidRPr="00953054">
              <w:rPr>
                <w:sz w:val="22"/>
                <w:szCs w:val="22"/>
                <w:lang w:val="en-US"/>
              </w:rPr>
              <w:t xml:space="preserve"> on fair value of investments</w:t>
            </w:r>
          </w:p>
        </w:tc>
        <w:tc>
          <w:tcPr>
            <w:tcW w:w="487" w:type="pct"/>
            <w:shd w:val="clear" w:color="auto" w:fill="auto"/>
            <w:noWrap/>
            <w:vAlign w:val="center"/>
            <w:hideMark/>
          </w:tcPr>
          <w:p w14:paraId="0FFBDD22" w14:textId="15993DBB" w:rsidR="00270331" w:rsidRPr="00953054" w:rsidRDefault="00090CCF" w:rsidP="00D21EE1">
            <w:pPr>
              <w:jc w:val="right"/>
              <w:rPr>
                <w:sz w:val="22"/>
                <w:szCs w:val="22"/>
                <w:lang w:val="en-US"/>
              </w:rPr>
            </w:pPr>
            <w:r w:rsidRPr="00953054">
              <w:rPr>
                <w:sz w:val="22"/>
                <w:szCs w:val="22"/>
                <w:lang w:val="en-US"/>
              </w:rPr>
              <w:t>18</w:t>
            </w:r>
          </w:p>
        </w:tc>
        <w:tc>
          <w:tcPr>
            <w:tcW w:w="1305" w:type="pct"/>
            <w:shd w:val="clear" w:color="auto" w:fill="auto"/>
            <w:noWrap/>
            <w:vAlign w:val="center"/>
            <w:hideMark/>
          </w:tcPr>
          <w:p w14:paraId="4C5F162D" w14:textId="2C393799" w:rsidR="00270331" w:rsidRPr="00953054" w:rsidRDefault="00270331" w:rsidP="00D21EE1">
            <w:pPr>
              <w:jc w:val="right"/>
              <w:rPr>
                <w:sz w:val="22"/>
                <w:szCs w:val="22"/>
                <w:lang w:val="en-US"/>
              </w:rPr>
            </w:pPr>
            <w:r w:rsidRPr="00953054">
              <w:rPr>
                <w:sz w:val="22"/>
                <w:szCs w:val="22"/>
                <w:lang w:val="en-US"/>
              </w:rPr>
              <w:t>xxx</w:t>
            </w:r>
          </w:p>
        </w:tc>
      </w:tr>
      <w:tr w:rsidR="00270331" w:rsidRPr="00953054" w14:paraId="127808E1" w14:textId="77777777" w:rsidTr="001E449B">
        <w:trPr>
          <w:trHeight w:val="454"/>
        </w:trPr>
        <w:tc>
          <w:tcPr>
            <w:tcW w:w="3208" w:type="pct"/>
            <w:shd w:val="clear" w:color="auto" w:fill="auto"/>
            <w:noWrap/>
            <w:vAlign w:val="center"/>
            <w:hideMark/>
          </w:tcPr>
          <w:p w14:paraId="7267E776" w14:textId="77777777" w:rsidR="00270331" w:rsidRPr="00953054" w:rsidRDefault="00270331" w:rsidP="00953054">
            <w:pPr>
              <w:jc w:val="both"/>
              <w:rPr>
                <w:sz w:val="22"/>
                <w:szCs w:val="22"/>
                <w:lang w:val="en-US"/>
              </w:rPr>
            </w:pPr>
            <w:r w:rsidRPr="00953054">
              <w:rPr>
                <w:sz w:val="22"/>
                <w:szCs w:val="22"/>
                <w:lang w:val="en-US"/>
              </w:rPr>
              <w:t>Impairment loss</w:t>
            </w:r>
          </w:p>
        </w:tc>
        <w:tc>
          <w:tcPr>
            <w:tcW w:w="487" w:type="pct"/>
            <w:shd w:val="clear" w:color="auto" w:fill="auto"/>
            <w:noWrap/>
            <w:vAlign w:val="center"/>
            <w:hideMark/>
          </w:tcPr>
          <w:p w14:paraId="1727A05E" w14:textId="7F46B401" w:rsidR="00270331" w:rsidRPr="00953054" w:rsidRDefault="00FB01CE" w:rsidP="00D21EE1">
            <w:pPr>
              <w:jc w:val="right"/>
              <w:rPr>
                <w:sz w:val="22"/>
                <w:szCs w:val="22"/>
                <w:lang w:val="en-US"/>
              </w:rPr>
            </w:pPr>
            <w:r w:rsidRPr="00953054">
              <w:rPr>
                <w:sz w:val="22"/>
                <w:szCs w:val="22"/>
                <w:lang w:val="en-US"/>
              </w:rPr>
              <w:t>19</w:t>
            </w:r>
          </w:p>
        </w:tc>
        <w:tc>
          <w:tcPr>
            <w:tcW w:w="1305" w:type="pct"/>
            <w:shd w:val="clear" w:color="auto" w:fill="auto"/>
            <w:noWrap/>
            <w:vAlign w:val="center"/>
            <w:hideMark/>
          </w:tcPr>
          <w:p w14:paraId="663FEB6C" w14:textId="3B36803B" w:rsidR="00270331" w:rsidRPr="00953054" w:rsidRDefault="00270331" w:rsidP="00D21EE1">
            <w:pPr>
              <w:jc w:val="right"/>
              <w:rPr>
                <w:sz w:val="22"/>
                <w:szCs w:val="22"/>
                <w:lang w:val="en-US"/>
              </w:rPr>
            </w:pPr>
            <w:r w:rsidRPr="00953054">
              <w:rPr>
                <w:sz w:val="22"/>
                <w:szCs w:val="22"/>
                <w:lang w:val="en-US"/>
              </w:rPr>
              <w:t>(xxx)</w:t>
            </w:r>
          </w:p>
        </w:tc>
      </w:tr>
      <w:tr w:rsidR="00270331" w:rsidRPr="00953054" w14:paraId="13AC587C" w14:textId="77777777" w:rsidTr="001E449B">
        <w:trPr>
          <w:trHeight w:val="454"/>
        </w:trPr>
        <w:tc>
          <w:tcPr>
            <w:tcW w:w="3208" w:type="pct"/>
            <w:shd w:val="clear" w:color="auto" w:fill="auto"/>
            <w:noWrap/>
            <w:vAlign w:val="center"/>
          </w:tcPr>
          <w:p w14:paraId="28F32DA0" w14:textId="405CECA6" w:rsidR="00270331" w:rsidRPr="00953054" w:rsidRDefault="00270331" w:rsidP="00953054">
            <w:pPr>
              <w:jc w:val="both"/>
              <w:rPr>
                <w:b/>
                <w:bCs/>
                <w:sz w:val="22"/>
                <w:szCs w:val="22"/>
                <w:lang w:val="en-US"/>
              </w:rPr>
            </w:pPr>
            <w:r w:rsidRPr="00953054">
              <w:rPr>
                <w:b/>
                <w:bCs/>
                <w:sz w:val="22"/>
                <w:szCs w:val="22"/>
                <w:lang w:val="en-US"/>
              </w:rPr>
              <w:t>Surplus/Deficit for the year</w:t>
            </w:r>
          </w:p>
        </w:tc>
        <w:tc>
          <w:tcPr>
            <w:tcW w:w="487" w:type="pct"/>
            <w:shd w:val="clear" w:color="auto" w:fill="auto"/>
            <w:noWrap/>
            <w:vAlign w:val="center"/>
          </w:tcPr>
          <w:p w14:paraId="142A2E77" w14:textId="77777777" w:rsidR="00270331" w:rsidRPr="00953054" w:rsidRDefault="00270331" w:rsidP="00D21EE1">
            <w:pPr>
              <w:jc w:val="right"/>
              <w:rPr>
                <w:sz w:val="22"/>
                <w:szCs w:val="22"/>
                <w:lang w:val="en-US"/>
              </w:rPr>
            </w:pPr>
          </w:p>
        </w:tc>
        <w:tc>
          <w:tcPr>
            <w:tcW w:w="1305" w:type="pct"/>
            <w:shd w:val="clear" w:color="auto" w:fill="auto"/>
            <w:noWrap/>
            <w:vAlign w:val="center"/>
          </w:tcPr>
          <w:p w14:paraId="31454ED1" w14:textId="0028A315" w:rsidR="00270331" w:rsidRPr="00953054" w:rsidRDefault="00270331" w:rsidP="00D21EE1">
            <w:pPr>
              <w:jc w:val="right"/>
              <w:rPr>
                <w:b/>
                <w:bCs/>
                <w:sz w:val="22"/>
                <w:szCs w:val="22"/>
                <w:lang w:val="en-US"/>
              </w:rPr>
            </w:pPr>
            <w:r w:rsidRPr="00953054">
              <w:rPr>
                <w:b/>
                <w:bCs/>
                <w:sz w:val="22"/>
                <w:szCs w:val="22"/>
                <w:lang w:val="en-US"/>
              </w:rPr>
              <w:t>xxx</w:t>
            </w:r>
          </w:p>
        </w:tc>
      </w:tr>
      <w:tr w:rsidR="0084027B" w:rsidRPr="00953054" w14:paraId="10309D73" w14:textId="77777777" w:rsidTr="001E449B">
        <w:trPr>
          <w:trHeight w:val="454"/>
        </w:trPr>
        <w:tc>
          <w:tcPr>
            <w:tcW w:w="3208" w:type="pct"/>
            <w:shd w:val="clear" w:color="auto" w:fill="auto"/>
            <w:noWrap/>
            <w:vAlign w:val="center"/>
          </w:tcPr>
          <w:p w14:paraId="4766B30E" w14:textId="1901F463" w:rsidR="0084027B" w:rsidRPr="00953054" w:rsidRDefault="008F0EF6" w:rsidP="00953054">
            <w:pPr>
              <w:jc w:val="both"/>
              <w:rPr>
                <w:sz w:val="22"/>
                <w:szCs w:val="22"/>
                <w:lang w:val="en-US"/>
              </w:rPr>
            </w:pPr>
            <w:r w:rsidRPr="00953054">
              <w:rPr>
                <w:sz w:val="22"/>
                <w:szCs w:val="22"/>
                <w:lang w:val="en-US"/>
              </w:rPr>
              <w:t>Taxation</w:t>
            </w:r>
          </w:p>
        </w:tc>
        <w:tc>
          <w:tcPr>
            <w:tcW w:w="487" w:type="pct"/>
            <w:shd w:val="clear" w:color="auto" w:fill="auto"/>
            <w:noWrap/>
            <w:vAlign w:val="center"/>
          </w:tcPr>
          <w:p w14:paraId="49F00401" w14:textId="4FA9F1C9" w:rsidR="0084027B" w:rsidRPr="00953054" w:rsidRDefault="00CA6566" w:rsidP="00D21EE1">
            <w:pPr>
              <w:jc w:val="right"/>
              <w:rPr>
                <w:sz w:val="22"/>
                <w:szCs w:val="22"/>
                <w:lang w:val="en-US"/>
              </w:rPr>
            </w:pPr>
            <w:r w:rsidRPr="00953054">
              <w:rPr>
                <w:sz w:val="22"/>
                <w:szCs w:val="22"/>
                <w:lang w:val="en-US"/>
              </w:rPr>
              <w:t>2</w:t>
            </w:r>
            <w:r w:rsidR="00FB01CE" w:rsidRPr="00953054">
              <w:rPr>
                <w:sz w:val="22"/>
                <w:szCs w:val="22"/>
                <w:lang w:val="en-US"/>
              </w:rPr>
              <w:t>0</w:t>
            </w:r>
          </w:p>
        </w:tc>
        <w:tc>
          <w:tcPr>
            <w:tcW w:w="1305" w:type="pct"/>
            <w:shd w:val="clear" w:color="auto" w:fill="auto"/>
            <w:noWrap/>
            <w:vAlign w:val="center"/>
          </w:tcPr>
          <w:p w14:paraId="17D6696A" w14:textId="29651B00" w:rsidR="0084027B" w:rsidRPr="00953054" w:rsidRDefault="00EE0F53" w:rsidP="00D21EE1">
            <w:pPr>
              <w:jc w:val="right"/>
              <w:rPr>
                <w:sz w:val="22"/>
                <w:szCs w:val="22"/>
                <w:lang w:val="en-US"/>
              </w:rPr>
            </w:pPr>
            <w:r w:rsidRPr="00953054">
              <w:rPr>
                <w:sz w:val="22"/>
                <w:szCs w:val="22"/>
                <w:lang w:val="en-US"/>
              </w:rPr>
              <w:t>xxx</w:t>
            </w:r>
          </w:p>
        </w:tc>
      </w:tr>
      <w:tr w:rsidR="008F0EF6" w:rsidRPr="00953054" w14:paraId="01ED7AC9" w14:textId="77777777" w:rsidTr="001E449B">
        <w:trPr>
          <w:trHeight w:val="454"/>
        </w:trPr>
        <w:tc>
          <w:tcPr>
            <w:tcW w:w="3208" w:type="pct"/>
            <w:shd w:val="clear" w:color="auto" w:fill="auto"/>
            <w:noWrap/>
            <w:vAlign w:val="center"/>
          </w:tcPr>
          <w:p w14:paraId="60C3099E" w14:textId="1320D266" w:rsidR="008F0EF6" w:rsidRPr="00953054" w:rsidRDefault="00CA6566" w:rsidP="00953054">
            <w:pPr>
              <w:jc w:val="both"/>
              <w:rPr>
                <w:b/>
                <w:bCs/>
                <w:sz w:val="22"/>
                <w:szCs w:val="22"/>
                <w:lang w:val="en-US"/>
              </w:rPr>
            </w:pPr>
            <w:r w:rsidRPr="00953054">
              <w:rPr>
                <w:b/>
                <w:bCs/>
                <w:sz w:val="22"/>
                <w:szCs w:val="22"/>
                <w:lang w:val="en-US"/>
              </w:rPr>
              <w:t>Net Suplus</w:t>
            </w:r>
            <w:r w:rsidR="001F3FE2" w:rsidRPr="00953054">
              <w:rPr>
                <w:b/>
                <w:bCs/>
                <w:sz w:val="22"/>
                <w:szCs w:val="22"/>
                <w:lang w:val="en-US"/>
              </w:rPr>
              <w:t>/Deficit</w:t>
            </w:r>
          </w:p>
        </w:tc>
        <w:tc>
          <w:tcPr>
            <w:tcW w:w="487" w:type="pct"/>
            <w:shd w:val="clear" w:color="auto" w:fill="auto"/>
            <w:noWrap/>
            <w:vAlign w:val="center"/>
          </w:tcPr>
          <w:p w14:paraId="3554E1AB" w14:textId="77777777" w:rsidR="008F0EF6" w:rsidRPr="00953054" w:rsidRDefault="008F0EF6" w:rsidP="00D21EE1">
            <w:pPr>
              <w:jc w:val="right"/>
              <w:rPr>
                <w:sz w:val="22"/>
                <w:szCs w:val="22"/>
                <w:lang w:val="en-US"/>
              </w:rPr>
            </w:pPr>
          </w:p>
        </w:tc>
        <w:tc>
          <w:tcPr>
            <w:tcW w:w="1305" w:type="pct"/>
            <w:shd w:val="clear" w:color="auto" w:fill="auto"/>
            <w:noWrap/>
            <w:vAlign w:val="center"/>
          </w:tcPr>
          <w:p w14:paraId="14622CD9" w14:textId="3A8EE84F" w:rsidR="008F0EF6" w:rsidRPr="00953054" w:rsidRDefault="001F3FE2" w:rsidP="00D21EE1">
            <w:pPr>
              <w:jc w:val="right"/>
              <w:rPr>
                <w:b/>
                <w:bCs/>
                <w:sz w:val="22"/>
                <w:szCs w:val="22"/>
                <w:lang w:val="en-US"/>
              </w:rPr>
            </w:pPr>
            <w:r w:rsidRPr="00953054">
              <w:rPr>
                <w:b/>
                <w:bCs/>
                <w:sz w:val="22"/>
                <w:szCs w:val="22"/>
                <w:lang w:val="en-US"/>
              </w:rPr>
              <w:t>xxx</w:t>
            </w:r>
          </w:p>
        </w:tc>
      </w:tr>
    </w:tbl>
    <w:p w14:paraId="23136B33" w14:textId="77777777" w:rsidR="001F3FE2" w:rsidRPr="00953054" w:rsidRDefault="001F3FE2" w:rsidP="00953054">
      <w:pPr>
        <w:spacing w:line="360" w:lineRule="auto"/>
        <w:jc w:val="both"/>
        <w:rPr>
          <w:i/>
          <w:iCs/>
          <w:color w:val="FF0000"/>
          <w:sz w:val="22"/>
          <w:szCs w:val="22"/>
        </w:rPr>
      </w:pPr>
    </w:p>
    <w:p w14:paraId="01FA1C14" w14:textId="49C198E5" w:rsidR="00373B6D" w:rsidRPr="00953054" w:rsidRDefault="00373B6D" w:rsidP="00953054">
      <w:pPr>
        <w:spacing w:line="360" w:lineRule="auto"/>
        <w:jc w:val="both"/>
        <w:rPr>
          <w:sz w:val="22"/>
          <w:szCs w:val="22"/>
          <w:lang w:val="en-US"/>
        </w:rPr>
      </w:pPr>
      <w:r w:rsidRPr="00953054">
        <w:rPr>
          <w:sz w:val="22"/>
          <w:szCs w:val="22"/>
          <w:lang w:val="en-US"/>
        </w:rPr>
        <w:t>The Financial Statements set out on pages xxx to xxx were signed</w:t>
      </w:r>
      <w:r w:rsidR="00F45774" w:rsidRPr="00953054">
        <w:rPr>
          <w:sz w:val="22"/>
          <w:szCs w:val="22"/>
          <w:lang w:val="en-US"/>
        </w:rPr>
        <w:t xml:space="preserve"> by:</w:t>
      </w:r>
    </w:p>
    <w:p w14:paraId="6BC19C21" w14:textId="7D8F7F3E" w:rsidR="00373B6D" w:rsidRPr="00953054" w:rsidRDefault="00373B6D" w:rsidP="00953054">
      <w:pPr>
        <w:spacing w:line="360" w:lineRule="auto"/>
        <w:jc w:val="both"/>
        <w:rPr>
          <w:sz w:val="22"/>
          <w:szCs w:val="22"/>
          <w:lang w:val="en-US"/>
        </w:rPr>
      </w:pPr>
    </w:p>
    <w:p w14:paraId="0511650A" w14:textId="7B254799" w:rsidR="00373B6D" w:rsidRPr="00953054" w:rsidRDefault="00373B6D" w:rsidP="00953054">
      <w:pPr>
        <w:spacing w:line="360" w:lineRule="auto"/>
        <w:jc w:val="both"/>
        <w:rPr>
          <w:sz w:val="22"/>
          <w:szCs w:val="22"/>
          <w:lang w:val="en-US"/>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570"/>
        <w:gridCol w:w="222"/>
        <w:gridCol w:w="2856"/>
      </w:tblGrid>
      <w:tr w:rsidR="00F45774" w:rsidRPr="00953054" w14:paraId="13EE962F" w14:textId="77777777" w:rsidTr="00F22795">
        <w:tc>
          <w:tcPr>
            <w:tcW w:w="1666" w:type="pct"/>
          </w:tcPr>
          <w:p w14:paraId="00F6CC2B" w14:textId="77777777" w:rsidR="00F45774" w:rsidRPr="00953054" w:rsidRDefault="00F45774" w:rsidP="00953054">
            <w:pPr>
              <w:spacing w:line="360" w:lineRule="auto"/>
              <w:jc w:val="both"/>
              <w:rPr>
                <w:b/>
                <w:bCs/>
                <w:iCs/>
                <w:sz w:val="22"/>
                <w:szCs w:val="22"/>
              </w:rPr>
            </w:pPr>
            <w:r w:rsidRPr="00953054">
              <w:rPr>
                <w:b/>
                <w:bCs/>
                <w:iCs/>
                <w:sz w:val="22"/>
                <w:szCs w:val="22"/>
              </w:rPr>
              <w:t>………………………………</w:t>
            </w:r>
          </w:p>
        </w:tc>
        <w:tc>
          <w:tcPr>
            <w:tcW w:w="1" w:type="pct"/>
          </w:tcPr>
          <w:p w14:paraId="17034D50" w14:textId="77777777" w:rsidR="00F45774" w:rsidRPr="00953054" w:rsidRDefault="00F45774" w:rsidP="00953054">
            <w:pPr>
              <w:spacing w:line="360" w:lineRule="auto"/>
              <w:jc w:val="both"/>
              <w:rPr>
                <w:b/>
                <w:bCs/>
                <w:iCs/>
                <w:sz w:val="22"/>
                <w:szCs w:val="22"/>
              </w:rPr>
            </w:pPr>
          </w:p>
        </w:tc>
        <w:tc>
          <w:tcPr>
            <w:tcW w:w="1" w:type="pct"/>
          </w:tcPr>
          <w:p w14:paraId="74B9B8AC" w14:textId="77777777" w:rsidR="00F45774" w:rsidRPr="00953054" w:rsidRDefault="00F45774" w:rsidP="00953054">
            <w:pPr>
              <w:spacing w:line="276" w:lineRule="auto"/>
              <w:jc w:val="both"/>
              <w:rPr>
                <w:b/>
                <w:bCs/>
                <w:iCs/>
                <w:sz w:val="22"/>
                <w:szCs w:val="22"/>
              </w:rPr>
            </w:pPr>
            <w:r w:rsidRPr="00953054">
              <w:rPr>
                <w:b/>
                <w:bCs/>
                <w:iCs/>
                <w:sz w:val="22"/>
                <w:szCs w:val="22"/>
              </w:rPr>
              <w:t>………………………………</w:t>
            </w:r>
          </w:p>
        </w:tc>
      </w:tr>
      <w:tr w:rsidR="00F45774" w:rsidRPr="00953054" w14:paraId="6753581B" w14:textId="77777777" w:rsidTr="00F22795">
        <w:tc>
          <w:tcPr>
            <w:tcW w:w="1666" w:type="pct"/>
          </w:tcPr>
          <w:p w14:paraId="43045653" w14:textId="0C12037E" w:rsidR="00F45774" w:rsidRPr="00953054" w:rsidRDefault="00F45774" w:rsidP="00953054">
            <w:pPr>
              <w:spacing w:line="360" w:lineRule="auto"/>
              <w:jc w:val="both"/>
              <w:rPr>
                <w:b/>
                <w:bCs/>
                <w:iCs/>
                <w:sz w:val="22"/>
                <w:szCs w:val="22"/>
              </w:rPr>
            </w:pPr>
            <w:r w:rsidRPr="00953054">
              <w:rPr>
                <w:b/>
                <w:bCs/>
                <w:iCs/>
                <w:sz w:val="22"/>
                <w:szCs w:val="22"/>
              </w:rPr>
              <w:t>Name</w:t>
            </w:r>
          </w:p>
        </w:tc>
        <w:tc>
          <w:tcPr>
            <w:tcW w:w="1" w:type="pct"/>
          </w:tcPr>
          <w:p w14:paraId="18709269" w14:textId="77777777" w:rsidR="00F45774" w:rsidRPr="00953054" w:rsidRDefault="00F45774" w:rsidP="00953054">
            <w:pPr>
              <w:spacing w:line="360" w:lineRule="auto"/>
              <w:jc w:val="both"/>
              <w:rPr>
                <w:b/>
                <w:bCs/>
                <w:iCs/>
                <w:sz w:val="22"/>
                <w:szCs w:val="22"/>
              </w:rPr>
            </w:pPr>
          </w:p>
        </w:tc>
        <w:tc>
          <w:tcPr>
            <w:tcW w:w="1" w:type="pct"/>
          </w:tcPr>
          <w:p w14:paraId="31AD7AF8" w14:textId="77777777" w:rsidR="00F45774" w:rsidRPr="00953054" w:rsidRDefault="00F45774" w:rsidP="00953054">
            <w:pPr>
              <w:spacing w:line="276" w:lineRule="auto"/>
              <w:jc w:val="both"/>
              <w:rPr>
                <w:b/>
                <w:bCs/>
                <w:iCs/>
                <w:sz w:val="22"/>
                <w:szCs w:val="22"/>
              </w:rPr>
            </w:pPr>
            <w:r w:rsidRPr="00953054">
              <w:rPr>
                <w:b/>
                <w:bCs/>
                <w:iCs/>
                <w:sz w:val="22"/>
                <w:szCs w:val="22"/>
              </w:rPr>
              <w:t>Name</w:t>
            </w:r>
          </w:p>
        </w:tc>
      </w:tr>
      <w:tr w:rsidR="00F45774" w:rsidRPr="00953054" w14:paraId="60890585" w14:textId="77777777" w:rsidTr="00F22795">
        <w:tc>
          <w:tcPr>
            <w:tcW w:w="1666" w:type="pct"/>
          </w:tcPr>
          <w:p w14:paraId="0367DFC0" w14:textId="1837844E" w:rsidR="00F45774" w:rsidRPr="00953054" w:rsidRDefault="00CF1FF0" w:rsidP="00953054">
            <w:pPr>
              <w:spacing w:line="360" w:lineRule="auto"/>
              <w:jc w:val="both"/>
              <w:rPr>
                <w:b/>
                <w:bCs/>
                <w:iCs/>
                <w:sz w:val="22"/>
                <w:szCs w:val="22"/>
              </w:rPr>
            </w:pPr>
            <w:r w:rsidRPr="00953054">
              <w:rPr>
                <w:b/>
                <w:bCs/>
                <w:iCs/>
                <w:sz w:val="22"/>
                <w:szCs w:val="22"/>
              </w:rPr>
              <w:t>Chief Officer</w:t>
            </w:r>
            <w:r w:rsidR="003F26DB" w:rsidRPr="00953054">
              <w:rPr>
                <w:b/>
                <w:bCs/>
                <w:iCs/>
                <w:sz w:val="22"/>
                <w:szCs w:val="22"/>
              </w:rPr>
              <w:t xml:space="preserve"> Finance</w:t>
            </w:r>
            <w:r w:rsidRPr="00953054">
              <w:rPr>
                <w:b/>
                <w:bCs/>
                <w:iCs/>
                <w:sz w:val="22"/>
                <w:szCs w:val="22"/>
              </w:rPr>
              <w:t>/ Clerk</w:t>
            </w:r>
            <w:r w:rsidR="00351CCA" w:rsidRPr="00953054">
              <w:rPr>
                <w:b/>
                <w:bCs/>
                <w:iCs/>
                <w:sz w:val="22"/>
                <w:szCs w:val="22"/>
              </w:rPr>
              <w:t xml:space="preserve"> of</w:t>
            </w:r>
            <w:r w:rsidR="001E4560" w:rsidRPr="00953054">
              <w:rPr>
                <w:b/>
                <w:bCs/>
                <w:iCs/>
                <w:sz w:val="22"/>
                <w:szCs w:val="22"/>
              </w:rPr>
              <w:t xml:space="preserve"> </w:t>
            </w:r>
            <w:r w:rsidR="003F26DB" w:rsidRPr="00953054">
              <w:rPr>
                <w:b/>
                <w:bCs/>
                <w:iCs/>
                <w:sz w:val="22"/>
                <w:szCs w:val="22"/>
              </w:rPr>
              <w:t>T</w:t>
            </w:r>
            <w:r w:rsidR="001E4560" w:rsidRPr="00953054">
              <w:rPr>
                <w:b/>
                <w:bCs/>
                <w:iCs/>
                <w:sz w:val="22"/>
                <w:szCs w:val="22"/>
              </w:rPr>
              <w:t xml:space="preserve">he </w:t>
            </w:r>
            <w:r w:rsidR="003F26DB" w:rsidRPr="00953054">
              <w:rPr>
                <w:b/>
                <w:bCs/>
                <w:iCs/>
                <w:sz w:val="22"/>
                <w:szCs w:val="22"/>
              </w:rPr>
              <w:t xml:space="preserve">County </w:t>
            </w:r>
            <w:r w:rsidR="00EC607A" w:rsidRPr="00953054">
              <w:rPr>
                <w:b/>
                <w:bCs/>
                <w:iCs/>
                <w:sz w:val="22"/>
                <w:szCs w:val="22"/>
              </w:rPr>
              <w:t>A</w:t>
            </w:r>
            <w:r w:rsidR="001E4560" w:rsidRPr="00953054">
              <w:rPr>
                <w:b/>
                <w:bCs/>
                <w:iCs/>
                <w:sz w:val="22"/>
                <w:szCs w:val="22"/>
              </w:rPr>
              <w:t>ssembly</w:t>
            </w:r>
          </w:p>
        </w:tc>
        <w:tc>
          <w:tcPr>
            <w:tcW w:w="1" w:type="pct"/>
          </w:tcPr>
          <w:p w14:paraId="42FF775B" w14:textId="77777777" w:rsidR="00F45774" w:rsidRPr="00953054" w:rsidRDefault="00F45774" w:rsidP="00953054">
            <w:pPr>
              <w:spacing w:line="360" w:lineRule="auto"/>
              <w:jc w:val="both"/>
              <w:rPr>
                <w:b/>
                <w:bCs/>
                <w:iCs/>
                <w:sz w:val="22"/>
                <w:szCs w:val="22"/>
              </w:rPr>
            </w:pPr>
          </w:p>
        </w:tc>
        <w:tc>
          <w:tcPr>
            <w:tcW w:w="1" w:type="pct"/>
          </w:tcPr>
          <w:p w14:paraId="5D92B726" w14:textId="0C5E80A9" w:rsidR="00F45774" w:rsidRPr="00953054" w:rsidRDefault="002477F5" w:rsidP="00953054">
            <w:pPr>
              <w:spacing w:line="276" w:lineRule="auto"/>
              <w:jc w:val="both"/>
              <w:rPr>
                <w:b/>
                <w:bCs/>
                <w:iCs/>
                <w:sz w:val="22"/>
                <w:szCs w:val="22"/>
              </w:rPr>
            </w:pPr>
            <w:r w:rsidRPr="00953054">
              <w:rPr>
                <w:b/>
                <w:bCs/>
                <w:iCs/>
                <w:sz w:val="22"/>
                <w:szCs w:val="22"/>
              </w:rPr>
              <w:t>Director Accounting</w:t>
            </w:r>
            <w:r w:rsidR="00BC558D" w:rsidRPr="00953054">
              <w:rPr>
                <w:b/>
                <w:bCs/>
                <w:iCs/>
                <w:sz w:val="22"/>
                <w:szCs w:val="22"/>
              </w:rPr>
              <w:t xml:space="preserve"> S</w:t>
            </w:r>
            <w:r w:rsidR="009965FD" w:rsidRPr="00953054">
              <w:rPr>
                <w:b/>
                <w:bCs/>
                <w:iCs/>
                <w:sz w:val="22"/>
                <w:szCs w:val="22"/>
              </w:rPr>
              <w:t>ervices</w:t>
            </w:r>
            <w:r w:rsidR="00BC558D" w:rsidRPr="00953054">
              <w:rPr>
                <w:b/>
                <w:bCs/>
                <w:iCs/>
                <w:sz w:val="22"/>
                <w:szCs w:val="22"/>
              </w:rPr>
              <w:t xml:space="preserve"> </w:t>
            </w:r>
            <w:r w:rsidR="00A876B2" w:rsidRPr="00953054">
              <w:rPr>
                <w:b/>
                <w:bCs/>
                <w:iCs/>
                <w:sz w:val="22"/>
                <w:szCs w:val="22"/>
              </w:rPr>
              <w:t>/CFO</w:t>
            </w:r>
          </w:p>
        </w:tc>
      </w:tr>
      <w:tr w:rsidR="00F45774" w:rsidRPr="00953054" w14:paraId="4D927FDF" w14:textId="77777777" w:rsidTr="00F22795">
        <w:tc>
          <w:tcPr>
            <w:tcW w:w="1666" w:type="pct"/>
          </w:tcPr>
          <w:p w14:paraId="03A59B8F" w14:textId="77777777" w:rsidR="00F45774" w:rsidRPr="00953054" w:rsidRDefault="00F45774" w:rsidP="00953054">
            <w:pPr>
              <w:spacing w:line="360" w:lineRule="auto"/>
              <w:jc w:val="both"/>
              <w:rPr>
                <w:b/>
                <w:bCs/>
                <w:iCs/>
                <w:sz w:val="22"/>
                <w:szCs w:val="22"/>
              </w:rPr>
            </w:pPr>
          </w:p>
        </w:tc>
        <w:tc>
          <w:tcPr>
            <w:tcW w:w="1" w:type="pct"/>
          </w:tcPr>
          <w:p w14:paraId="034D6112" w14:textId="77777777" w:rsidR="00F45774" w:rsidRPr="00953054" w:rsidRDefault="00F45774" w:rsidP="00953054">
            <w:pPr>
              <w:spacing w:line="360" w:lineRule="auto"/>
              <w:jc w:val="both"/>
              <w:rPr>
                <w:b/>
                <w:bCs/>
                <w:iCs/>
                <w:sz w:val="22"/>
                <w:szCs w:val="22"/>
              </w:rPr>
            </w:pPr>
          </w:p>
        </w:tc>
        <w:tc>
          <w:tcPr>
            <w:tcW w:w="1" w:type="pct"/>
          </w:tcPr>
          <w:p w14:paraId="4A9191C8" w14:textId="77777777" w:rsidR="00F45774" w:rsidRPr="00953054" w:rsidRDefault="00F45774" w:rsidP="00953054">
            <w:pPr>
              <w:spacing w:line="276" w:lineRule="auto"/>
              <w:jc w:val="both"/>
              <w:rPr>
                <w:b/>
                <w:bCs/>
                <w:iCs/>
                <w:sz w:val="22"/>
                <w:szCs w:val="22"/>
              </w:rPr>
            </w:pPr>
            <w:r w:rsidRPr="00953054">
              <w:rPr>
                <w:b/>
                <w:bCs/>
                <w:iCs/>
                <w:sz w:val="22"/>
                <w:szCs w:val="22"/>
              </w:rPr>
              <w:t>ICPAK M/No………….</w:t>
            </w:r>
          </w:p>
        </w:tc>
      </w:tr>
    </w:tbl>
    <w:p w14:paraId="381D9CD7" w14:textId="1D5F616B" w:rsidR="00942D3A" w:rsidRPr="00953054" w:rsidRDefault="00942D3A" w:rsidP="00953054">
      <w:pPr>
        <w:tabs>
          <w:tab w:val="left" w:pos="2843"/>
        </w:tabs>
        <w:jc w:val="both"/>
        <w:rPr>
          <w:sz w:val="22"/>
          <w:szCs w:val="22"/>
        </w:rPr>
      </w:pPr>
      <w:r w:rsidRPr="00953054">
        <w:rPr>
          <w:sz w:val="22"/>
          <w:szCs w:val="22"/>
        </w:rPr>
        <w:tab/>
      </w:r>
    </w:p>
    <w:p w14:paraId="646F68F4" w14:textId="77777777" w:rsidR="00942D3A" w:rsidRPr="00953054" w:rsidRDefault="00942D3A" w:rsidP="00953054">
      <w:pPr>
        <w:jc w:val="both"/>
        <w:rPr>
          <w:sz w:val="22"/>
          <w:szCs w:val="22"/>
        </w:rPr>
      </w:pPr>
    </w:p>
    <w:p w14:paraId="36556DDF" w14:textId="0B4B57AE" w:rsidR="00942D3A" w:rsidRPr="00953054" w:rsidRDefault="00942D3A" w:rsidP="00953054">
      <w:pPr>
        <w:jc w:val="both"/>
        <w:rPr>
          <w:sz w:val="22"/>
          <w:szCs w:val="22"/>
        </w:rPr>
        <w:sectPr w:rsidR="00942D3A" w:rsidRPr="00953054" w:rsidSect="00975D4F">
          <w:headerReference w:type="even" r:id="rId29"/>
          <w:headerReference w:type="default" r:id="rId30"/>
          <w:headerReference w:type="first" r:id="rId31"/>
          <w:footerReference w:type="first" r:id="rId32"/>
          <w:pgSz w:w="12240" w:h="15840" w:code="1"/>
          <w:pgMar w:top="864" w:right="1152" w:bottom="720" w:left="1440" w:header="289" w:footer="142" w:gutter="0"/>
          <w:pgNumType w:start="1"/>
          <w:cols w:space="720"/>
          <w:titlePg/>
        </w:sectPr>
      </w:pPr>
    </w:p>
    <w:p w14:paraId="67913B00" w14:textId="68307CBF" w:rsidR="00501B79" w:rsidRPr="00953054" w:rsidRDefault="00541E6C" w:rsidP="00953054">
      <w:pPr>
        <w:pStyle w:val="Heading1"/>
        <w:numPr>
          <w:ilvl w:val="0"/>
          <w:numId w:val="0"/>
        </w:numPr>
        <w:spacing w:line="360" w:lineRule="auto"/>
        <w:jc w:val="both"/>
        <w:rPr>
          <w:sz w:val="22"/>
          <w:szCs w:val="22"/>
        </w:rPr>
      </w:pPr>
      <w:bookmarkStart w:id="31" w:name="_Toc157509704"/>
      <w:r w:rsidRPr="00953054">
        <w:rPr>
          <w:sz w:val="22"/>
          <w:szCs w:val="22"/>
        </w:rPr>
        <w:lastRenderedPageBreak/>
        <w:t xml:space="preserve">14 </w:t>
      </w:r>
      <w:r w:rsidR="00D1099C" w:rsidRPr="00953054">
        <w:rPr>
          <w:sz w:val="22"/>
          <w:szCs w:val="22"/>
        </w:rPr>
        <w:t xml:space="preserve">Statement </w:t>
      </w:r>
      <w:r w:rsidR="00371653" w:rsidRPr="00953054">
        <w:rPr>
          <w:sz w:val="22"/>
          <w:szCs w:val="22"/>
        </w:rPr>
        <w:t>of</w:t>
      </w:r>
      <w:r w:rsidR="00B923A5" w:rsidRPr="00953054">
        <w:rPr>
          <w:sz w:val="22"/>
          <w:szCs w:val="22"/>
        </w:rPr>
        <w:t xml:space="preserve"> Financial Position as a</w:t>
      </w:r>
      <w:r w:rsidR="00D1099C" w:rsidRPr="00953054">
        <w:rPr>
          <w:sz w:val="22"/>
          <w:szCs w:val="22"/>
        </w:rPr>
        <w:t>t 30 June 20</w:t>
      </w:r>
      <w:r w:rsidR="00F45774" w:rsidRPr="00953054">
        <w:rPr>
          <w:sz w:val="22"/>
          <w:szCs w:val="22"/>
        </w:rPr>
        <w:t>xx</w:t>
      </w:r>
      <w:bookmarkEnd w:id="31"/>
    </w:p>
    <w:tbl>
      <w:tblPr>
        <w:tblW w:w="485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257"/>
        <w:gridCol w:w="1268"/>
        <w:gridCol w:w="2031"/>
        <w:gridCol w:w="1795"/>
      </w:tblGrid>
      <w:tr w:rsidR="00104DCA" w:rsidRPr="00953054" w14:paraId="1D01BF62" w14:textId="77777777" w:rsidTr="001E449B">
        <w:trPr>
          <w:trHeight w:val="340"/>
          <w:tblHeader/>
        </w:trPr>
        <w:tc>
          <w:tcPr>
            <w:tcW w:w="2276" w:type="pct"/>
            <w:shd w:val="clear" w:color="auto" w:fill="0070C0"/>
            <w:noWrap/>
            <w:vAlign w:val="center"/>
            <w:hideMark/>
          </w:tcPr>
          <w:p w14:paraId="49916DDA" w14:textId="77777777" w:rsidR="0013417C" w:rsidRPr="00953054" w:rsidRDefault="0013417C" w:rsidP="00953054">
            <w:pPr>
              <w:autoSpaceDE/>
              <w:autoSpaceDN/>
              <w:spacing w:line="276" w:lineRule="auto"/>
              <w:jc w:val="both"/>
              <w:rPr>
                <w:b/>
                <w:bCs/>
                <w:sz w:val="22"/>
                <w:szCs w:val="22"/>
                <w:lang w:val="en-US"/>
              </w:rPr>
            </w:pPr>
          </w:p>
        </w:tc>
        <w:tc>
          <w:tcPr>
            <w:tcW w:w="678" w:type="pct"/>
            <w:shd w:val="clear" w:color="auto" w:fill="0070C0"/>
            <w:noWrap/>
            <w:vAlign w:val="center"/>
            <w:hideMark/>
          </w:tcPr>
          <w:p w14:paraId="6B3031E3" w14:textId="77777777" w:rsidR="0013417C" w:rsidRPr="00953054" w:rsidRDefault="0013417C" w:rsidP="00953054">
            <w:pPr>
              <w:autoSpaceDE/>
              <w:autoSpaceDN/>
              <w:spacing w:line="276" w:lineRule="auto"/>
              <w:jc w:val="both"/>
              <w:rPr>
                <w:b/>
                <w:sz w:val="22"/>
                <w:szCs w:val="22"/>
                <w:lang w:val="en-US"/>
              </w:rPr>
            </w:pPr>
            <w:r w:rsidRPr="00953054">
              <w:rPr>
                <w:b/>
                <w:sz w:val="22"/>
                <w:szCs w:val="22"/>
                <w:lang w:val="en-US"/>
              </w:rPr>
              <w:t>Notes</w:t>
            </w:r>
          </w:p>
        </w:tc>
        <w:tc>
          <w:tcPr>
            <w:tcW w:w="1086" w:type="pct"/>
            <w:shd w:val="clear" w:color="auto" w:fill="0070C0"/>
            <w:noWrap/>
            <w:vAlign w:val="center"/>
            <w:hideMark/>
          </w:tcPr>
          <w:p w14:paraId="32F6CEAC" w14:textId="581F90C4" w:rsidR="0013417C" w:rsidRPr="00953054" w:rsidRDefault="0013417C" w:rsidP="00953054">
            <w:pPr>
              <w:autoSpaceDE/>
              <w:autoSpaceDN/>
              <w:spacing w:line="276" w:lineRule="auto"/>
              <w:jc w:val="both"/>
              <w:rPr>
                <w:b/>
                <w:sz w:val="22"/>
                <w:szCs w:val="22"/>
                <w:lang w:val="en-US"/>
              </w:rPr>
            </w:pPr>
            <w:r w:rsidRPr="00953054">
              <w:rPr>
                <w:b/>
                <w:i/>
                <w:iCs/>
                <w:sz w:val="22"/>
                <w:szCs w:val="22"/>
                <w:lang w:val="en-US"/>
              </w:rPr>
              <w:t>Insert Current FY</w:t>
            </w:r>
          </w:p>
        </w:tc>
        <w:tc>
          <w:tcPr>
            <w:tcW w:w="960" w:type="pct"/>
            <w:shd w:val="clear" w:color="auto" w:fill="0070C0"/>
            <w:noWrap/>
            <w:vAlign w:val="center"/>
            <w:hideMark/>
          </w:tcPr>
          <w:p w14:paraId="32308759" w14:textId="77777777" w:rsidR="00680ACC" w:rsidRPr="00953054" w:rsidRDefault="00680ACC" w:rsidP="00680ACC">
            <w:pPr>
              <w:autoSpaceDE/>
              <w:autoSpaceDN/>
              <w:spacing w:line="276" w:lineRule="auto"/>
              <w:jc w:val="both"/>
              <w:rPr>
                <w:b/>
                <w:i/>
                <w:iCs/>
                <w:sz w:val="22"/>
                <w:szCs w:val="22"/>
                <w:lang w:val="en-US"/>
              </w:rPr>
            </w:pPr>
            <w:r w:rsidRPr="00953054">
              <w:rPr>
                <w:b/>
                <w:i/>
                <w:iCs/>
                <w:sz w:val="22"/>
                <w:szCs w:val="22"/>
                <w:lang w:val="en-US"/>
              </w:rPr>
              <w:t>Opening Statement</w:t>
            </w:r>
          </w:p>
          <w:p w14:paraId="4163640B" w14:textId="0AC52CA3" w:rsidR="0013417C" w:rsidRPr="00953054" w:rsidRDefault="00680ACC" w:rsidP="00953054">
            <w:pPr>
              <w:autoSpaceDE/>
              <w:autoSpaceDN/>
              <w:spacing w:line="276" w:lineRule="auto"/>
              <w:jc w:val="both"/>
              <w:rPr>
                <w:b/>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104DCA" w:rsidRPr="00953054" w14:paraId="2C04E0D1" w14:textId="77777777" w:rsidTr="001E449B">
        <w:trPr>
          <w:trHeight w:val="340"/>
          <w:tblHeader/>
        </w:trPr>
        <w:tc>
          <w:tcPr>
            <w:tcW w:w="2276" w:type="pct"/>
            <w:shd w:val="clear" w:color="auto" w:fill="0070C0"/>
            <w:noWrap/>
            <w:vAlign w:val="center"/>
            <w:hideMark/>
          </w:tcPr>
          <w:p w14:paraId="6717CDB8" w14:textId="77777777" w:rsidR="0013417C" w:rsidRPr="00953054" w:rsidRDefault="0013417C" w:rsidP="00953054">
            <w:pPr>
              <w:autoSpaceDE/>
              <w:autoSpaceDN/>
              <w:spacing w:line="276" w:lineRule="auto"/>
              <w:jc w:val="both"/>
              <w:rPr>
                <w:b/>
                <w:bCs/>
                <w:sz w:val="22"/>
                <w:szCs w:val="22"/>
                <w:lang w:val="en-US"/>
              </w:rPr>
            </w:pPr>
          </w:p>
        </w:tc>
        <w:tc>
          <w:tcPr>
            <w:tcW w:w="678" w:type="pct"/>
            <w:shd w:val="clear" w:color="auto" w:fill="0070C0"/>
            <w:noWrap/>
            <w:vAlign w:val="center"/>
            <w:hideMark/>
          </w:tcPr>
          <w:p w14:paraId="173BF1C0" w14:textId="77777777" w:rsidR="0013417C" w:rsidRPr="00953054" w:rsidRDefault="0013417C" w:rsidP="00953054">
            <w:pPr>
              <w:autoSpaceDE/>
              <w:autoSpaceDN/>
              <w:spacing w:line="276" w:lineRule="auto"/>
              <w:jc w:val="both"/>
              <w:rPr>
                <w:sz w:val="22"/>
                <w:szCs w:val="22"/>
                <w:lang w:val="en-US"/>
              </w:rPr>
            </w:pPr>
          </w:p>
        </w:tc>
        <w:tc>
          <w:tcPr>
            <w:tcW w:w="1086" w:type="pct"/>
            <w:shd w:val="clear" w:color="auto" w:fill="0070C0"/>
            <w:noWrap/>
            <w:vAlign w:val="center"/>
            <w:hideMark/>
          </w:tcPr>
          <w:p w14:paraId="71B6076C" w14:textId="24AEE151" w:rsidR="0013417C" w:rsidRPr="00953054" w:rsidRDefault="0013417C" w:rsidP="00953054">
            <w:pPr>
              <w:autoSpaceDE/>
              <w:autoSpaceDN/>
              <w:spacing w:line="276" w:lineRule="auto"/>
              <w:jc w:val="both"/>
              <w:rPr>
                <w:b/>
                <w:sz w:val="22"/>
                <w:szCs w:val="22"/>
                <w:lang w:val="en-US"/>
              </w:rPr>
            </w:pPr>
            <w:r w:rsidRPr="00953054">
              <w:rPr>
                <w:b/>
                <w:sz w:val="22"/>
                <w:szCs w:val="22"/>
                <w:lang w:val="en-US"/>
              </w:rPr>
              <w:t>Kshs</w:t>
            </w:r>
          </w:p>
        </w:tc>
        <w:tc>
          <w:tcPr>
            <w:tcW w:w="960" w:type="pct"/>
            <w:shd w:val="clear" w:color="auto" w:fill="0070C0"/>
            <w:noWrap/>
            <w:vAlign w:val="center"/>
            <w:hideMark/>
          </w:tcPr>
          <w:p w14:paraId="6F47AEAC" w14:textId="3C29D299" w:rsidR="0013417C" w:rsidRPr="00953054" w:rsidRDefault="0013417C" w:rsidP="00953054">
            <w:pPr>
              <w:autoSpaceDE/>
              <w:autoSpaceDN/>
              <w:spacing w:line="276" w:lineRule="auto"/>
              <w:jc w:val="both"/>
              <w:rPr>
                <w:b/>
                <w:sz w:val="22"/>
                <w:szCs w:val="22"/>
                <w:lang w:val="en-US"/>
              </w:rPr>
            </w:pPr>
            <w:r w:rsidRPr="00953054">
              <w:rPr>
                <w:b/>
                <w:sz w:val="22"/>
                <w:szCs w:val="22"/>
                <w:lang w:val="en-US"/>
              </w:rPr>
              <w:t>Kshs</w:t>
            </w:r>
          </w:p>
        </w:tc>
      </w:tr>
      <w:tr w:rsidR="0013417C" w:rsidRPr="00953054" w14:paraId="0932C21E" w14:textId="77777777" w:rsidTr="001E449B">
        <w:trPr>
          <w:trHeight w:val="340"/>
        </w:trPr>
        <w:tc>
          <w:tcPr>
            <w:tcW w:w="2276" w:type="pct"/>
            <w:shd w:val="clear" w:color="auto" w:fill="auto"/>
            <w:noWrap/>
            <w:vAlign w:val="center"/>
            <w:hideMark/>
          </w:tcPr>
          <w:p w14:paraId="52316DCB" w14:textId="47A8BE32" w:rsidR="0013417C" w:rsidRPr="00953054" w:rsidRDefault="0013417C" w:rsidP="00953054">
            <w:pPr>
              <w:autoSpaceDE/>
              <w:autoSpaceDN/>
              <w:spacing w:line="276" w:lineRule="auto"/>
              <w:jc w:val="both"/>
              <w:rPr>
                <w:b/>
                <w:bCs/>
                <w:sz w:val="22"/>
                <w:szCs w:val="22"/>
                <w:lang w:val="en-US"/>
              </w:rPr>
            </w:pPr>
            <w:r w:rsidRPr="00953054">
              <w:rPr>
                <w:b/>
                <w:bCs/>
                <w:sz w:val="22"/>
                <w:szCs w:val="22"/>
                <w:lang w:val="en-US"/>
              </w:rPr>
              <w:t>Assets</w:t>
            </w:r>
          </w:p>
        </w:tc>
        <w:tc>
          <w:tcPr>
            <w:tcW w:w="678" w:type="pct"/>
            <w:shd w:val="clear" w:color="auto" w:fill="auto"/>
            <w:noWrap/>
            <w:vAlign w:val="center"/>
            <w:hideMark/>
          </w:tcPr>
          <w:p w14:paraId="4D4DE39B" w14:textId="77777777" w:rsidR="0013417C" w:rsidRPr="00953054" w:rsidRDefault="0013417C" w:rsidP="00953054">
            <w:pPr>
              <w:autoSpaceDE/>
              <w:autoSpaceDN/>
              <w:spacing w:line="276" w:lineRule="auto"/>
              <w:jc w:val="both"/>
              <w:rPr>
                <w:sz w:val="22"/>
                <w:szCs w:val="22"/>
                <w:lang w:val="en-US"/>
              </w:rPr>
            </w:pPr>
          </w:p>
        </w:tc>
        <w:tc>
          <w:tcPr>
            <w:tcW w:w="1086" w:type="pct"/>
            <w:shd w:val="clear" w:color="auto" w:fill="auto"/>
            <w:noWrap/>
            <w:vAlign w:val="center"/>
            <w:hideMark/>
          </w:tcPr>
          <w:p w14:paraId="40218980" w14:textId="6929FAC7" w:rsidR="0013417C" w:rsidRPr="00953054" w:rsidRDefault="0013417C" w:rsidP="00953054">
            <w:pPr>
              <w:autoSpaceDE/>
              <w:autoSpaceDN/>
              <w:spacing w:line="276" w:lineRule="auto"/>
              <w:jc w:val="both"/>
              <w:rPr>
                <w:sz w:val="22"/>
                <w:szCs w:val="22"/>
                <w:lang w:val="en-US"/>
              </w:rPr>
            </w:pPr>
          </w:p>
        </w:tc>
        <w:tc>
          <w:tcPr>
            <w:tcW w:w="960" w:type="pct"/>
            <w:shd w:val="clear" w:color="auto" w:fill="auto"/>
            <w:noWrap/>
            <w:vAlign w:val="center"/>
            <w:hideMark/>
          </w:tcPr>
          <w:p w14:paraId="61A4C552" w14:textId="77777777" w:rsidR="0013417C" w:rsidRPr="00953054" w:rsidRDefault="0013417C" w:rsidP="00953054">
            <w:pPr>
              <w:autoSpaceDE/>
              <w:autoSpaceDN/>
              <w:spacing w:line="276" w:lineRule="auto"/>
              <w:jc w:val="both"/>
              <w:rPr>
                <w:sz w:val="22"/>
                <w:szCs w:val="22"/>
                <w:lang w:val="en-US"/>
              </w:rPr>
            </w:pPr>
          </w:p>
        </w:tc>
      </w:tr>
      <w:tr w:rsidR="0013417C" w:rsidRPr="00953054" w14:paraId="1A91BEFB" w14:textId="77777777" w:rsidTr="001E449B">
        <w:trPr>
          <w:trHeight w:val="340"/>
        </w:trPr>
        <w:tc>
          <w:tcPr>
            <w:tcW w:w="2276" w:type="pct"/>
            <w:shd w:val="clear" w:color="auto" w:fill="auto"/>
            <w:noWrap/>
            <w:vAlign w:val="center"/>
            <w:hideMark/>
          </w:tcPr>
          <w:p w14:paraId="7B4DBEE1" w14:textId="36F2609F" w:rsidR="0013417C" w:rsidRPr="00953054" w:rsidRDefault="0013417C" w:rsidP="00953054">
            <w:pPr>
              <w:autoSpaceDE/>
              <w:autoSpaceDN/>
              <w:spacing w:line="276" w:lineRule="auto"/>
              <w:jc w:val="both"/>
              <w:rPr>
                <w:sz w:val="22"/>
                <w:szCs w:val="22"/>
                <w:lang w:val="en-US"/>
              </w:rPr>
            </w:pPr>
            <w:r w:rsidRPr="00953054">
              <w:rPr>
                <w:b/>
                <w:bCs/>
                <w:sz w:val="22"/>
                <w:szCs w:val="22"/>
                <w:lang w:val="en-US"/>
              </w:rPr>
              <w:t>Current</w:t>
            </w:r>
            <w:r w:rsidRPr="00953054">
              <w:rPr>
                <w:sz w:val="22"/>
                <w:szCs w:val="22"/>
                <w:lang w:val="en-US"/>
              </w:rPr>
              <w:t xml:space="preserve"> </w:t>
            </w:r>
            <w:r w:rsidRPr="00953054">
              <w:rPr>
                <w:b/>
                <w:bCs/>
                <w:sz w:val="22"/>
                <w:szCs w:val="22"/>
                <w:lang w:val="en-US"/>
              </w:rPr>
              <w:t>Assets</w:t>
            </w:r>
          </w:p>
        </w:tc>
        <w:tc>
          <w:tcPr>
            <w:tcW w:w="678" w:type="pct"/>
            <w:shd w:val="clear" w:color="auto" w:fill="auto"/>
            <w:noWrap/>
            <w:vAlign w:val="center"/>
            <w:hideMark/>
          </w:tcPr>
          <w:p w14:paraId="70A0B09A" w14:textId="06D98543" w:rsidR="0013417C" w:rsidRPr="00953054" w:rsidRDefault="0013417C" w:rsidP="00953054">
            <w:pPr>
              <w:autoSpaceDE/>
              <w:autoSpaceDN/>
              <w:spacing w:line="276" w:lineRule="auto"/>
              <w:jc w:val="both"/>
              <w:rPr>
                <w:sz w:val="22"/>
                <w:szCs w:val="22"/>
                <w:lang w:val="en-US"/>
              </w:rPr>
            </w:pPr>
          </w:p>
        </w:tc>
        <w:tc>
          <w:tcPr>
            <w:tcW w:w="1086" w:type="pct"/>
            <w:shd w:val="clear" w:color="auto" w:fill="auto"/>
            <w:noWrap/>
            <w:vAlign w:val="center"/>
            <w:hideMark/>
          </w:tcPr>
          <w:p w14:paraId="5FA3EF51" w14:textId="798F1DE5" w:rsidR="0013417C" w:rsidRPr="00953054" w:rsidRDefault="0013417C" w:rsidP="00953054">
            <w:pPr>
              <w:autoSpaceDE/>
              <w:autoSpaceDN/>
              <w:spacing w:line="276" w:lineRule="auto"/>
              <w:jc w:val="both"/>
              <w:rPr>
                <w:sz w:val="22"/>
                <w:szCs w:val="22"/>
                <w:lang w:val="en-US"/>
              </w:rPr>
            </w:pPr>
          </w:p>
        </w:tc>
        <w:tc>
          <w:tcPr>
            <w:tcW w:w="960" w:type="pct"/>
            <w:shd w:val="clear" w:color="auto" w:fill="auto"/>
            <w:noWrap/>
            <w:vAlign w:val="center"/>
            <w:hideMark/>
          </w:tcPr>
          <w:p w14:paraId="2F20DB81" w14:textId="0706C7A0" w:rsidR="0013417C" w:rsidRPr="00953054" w:rsidRDefault="0013417C" w:rsidP="00953054">
            <w:pPr>
              <w:autoSpaceDE/>
              <w:autoSpaceDN/>
              <w:spacing w:line="276" w:lineRule="auto"/>
              <w:jc w:val="both"/>
              <w:rPr>
                <w:sz w:val="22"/>
                <w:szCs w:val="22"/>
                <w:lang w:val="en-US"/>
              </w:rPr>
            </w:pPr>
          </w:p>
        </w:tc>
      </w:tr>
      <w:tr w:rsidR="00D85584" w:rsidRPr="00953054" w14:paraId="70BB360D" w14:textId="77777777" w:rsidTr="001E449B">
        <w:trPr>
          <w:trHeight w:val="340"/>
        </w:trPr>
        <w:tc>
          <w:tcPr>
            <w:tcW w:w="2276" w:type="pct"/>
            <w:shd w:val="clear" w:color="auto" w:fill="auto"/>
            <w:noWrap/>
            <w:vAlign w:val="center"/>
            <w:hideMark/>
          </w:tcPr>
          <w:p w14:paraId="645851DD" w14:textId="114187E8" w:rsidR="00D85584" w:rsidRPr="00953054" w:rsidRDefault="00D85584" w:rsidP="00D85584">
            <w:pPr>
              <w:autoSpaceDE/>
              <w:autoSpaceDN/>
              <w:spacing w:line="276" w:lineRule="auto"/>
              <w:jc w:val="both"/>
              <w:rPr>
                <w:sz w:val="22"/>
                <w:szCs w:val="22"/>
                <w:lang w:val="en-US"/>
              </w:rPr>
            </w:pPr>
            <w:r w:rsidRPr="00953054">
              <w:rPr>
                <w:sz w:val="22"/>
                <w:szCs w:val="22"/>
                <w:lang w:val="en-US"/>
              </w:rPr>
              <w:t>Cash and Cash equivalents</w:t>
            </w:r>
          </w:p>
        </w:tc>
        <w:tc>
          <w:tcPr>
            <w:tcW w:w="678" w:type="pct"/>
            <w:shd w:val="clear" w:color="auto" w:fill="auto"/>
            <w:noWrap/>
            <w:vAlign w:val="center"/>
            <w:hideMark/>
          </w:tcPr>
          <w:p w14:paraId="2B496B58" w14:textId="4B4EAA26" w:rsidR="00D85584" w:rsidRPr="00953054" w:rsidRDefault="00D85584" w:rsidP="00D85584">
            <w:pPr>
              <w:autoSpaceDE/>
              <w:autoSpaceDN/>
              <w:spacing w:line="276" w:lineRule="auto"/>
              <w:jc w:val="right"/>
              <w:rPr>
                <w:sz w:val="22"/>
                <w:szCs w:val="22"/>
                <w:lang w:val="en-US"/>
              </w:rPr>
            </w:pPr>
            <w:r w:rsidRPr="00953054">
              <w:rPr>
                <w:sz w:val="22"/>
                <w:szCs w:val="22"/>
                <w:lang w:val="en-US"/>
              </w:rPr>
              <w:t>21</w:t>
            </w:r>
          </w:p>
        </w:tc>
        <w:tc>
          <w:tcPr>
            <w:tcW w:w="1086" w:type="pct"/>
            <w:shd w:val="clear" w:color="auto" w:fill="auto"/>
            <w:noWrap/>
            <w:vAlign w:val="center"/>
            <w:hideMark/>
          </w:tcPr>
          <w:p w14:paraId="3AA7E390" w14:textId="53DA91C5"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55D1E7EC" w14:textId="72F99555"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r>
      <w:tr w:rsidR="00D85584" w:rsidRPr="00953054" w14:paraId="095D7F41" w14:textId="77777777" w:rsidTr="001E449B">
        <w:trPr>
          <w:trHeight w:val="340"/>
        </w:trPr>
        <w:tc>
          <w:tcPr>
            <w:tcW w:w="2276" w:type="pct"/>
            <w:shd w:val="clear" w:color="auto" w:fill="auto"/>
            <w:noWrap/>
            <w:vAlign w:val="center"/>
            <w:hideMark/>
          </w:tcPr>
          <w:p w14:paraId="59159173" w14:textId="497883F5" w:rsidR="00D85584" w:rsidRPr="00953054" w:rsidRDefault="00D85584" w:rsidP="00D85584">
            <w:pPr>
              <w:autoSpaceDE/>
              <w:autoSpaceDN/>
              <w:spacing w:line="276" w:lineRule="auto"/>
              <w:jc w:val="both"/>
              <w:rPr>
                <w:sz w:val="22"/>
                <w:szCs w:val="22"/>
                <w:lang w:val="en-US"/>
              </w:rPr>
            </w:pPr>
            <w:r w:rsidRPr="00953054">
              <w:rPr>
                <w:sz w:val="22"/>
                <w:szCs w:val="22"/>
                <w:lang w:val="en-US"/>
              </w:rPr>
              <w:t>Receivables from Exchange Transactions</w:t>
            </w:r>
          </w:p>
        </w:tc>
        <w:tc>
          <w:tcPr>
            <w:tcW w:w="678" w:type="pct"/>
            <w:shd w:val="clear" w:color="auto" w:fill="auto"/>
            <w:noWrap/>
            <w:vAlign w:val="center"/>
            <w:hideMark/>
          </w:tcPr>
          <w:p w14:paraId="2B79C504" w14:textId="0683439E" w:rsidR="00D85584" w:rsidRPr="00953054" w:rsidRDefault="00D85584" w:rsidP="00D85584">
            <w:pPr>
              <w:autoSpaceDE/>
              <w:autoSpaceDN/>
              <w:spacing w:line="276" w:lineRule="auto"/>
              <w:jc w:val="right"/>
              <w:rPr>
                <w:sz w:val="22"/>
                <w:szCs w:val="22"/>
                <w:lang w:val="en-US"/>
              </w:rPr>
            </w:pPr>
            <w:r w:rsidRPr="00953054">
              <w:rPr>
                <w:sz w:val="22"/>
                <w:szCs w:val="22"/>
                <w:lang w:val="en-US"/>
              </w:rPr>
              <w:t>22(a)</w:t>
            </w:r>
          </w:p>
        </w:tc>
        <w:tc>
          <w:tcPr>
            <w:tcW w:w="1086" w:type="pct"/>
            <w:shd w:val="clear" w:color="auto" w:fill="auto"/>
            <w:noWrap/>
            <w:vAlign w:val="center"/>
            <w:hideMark/>
          </w:tcPr>
          <w:p w14:paraId="7987F4EE" w14:textId="04C845BA"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6FCC3D6D" w14:textId="289C613D"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r>
      <w:tr w:rsidR="00D85584" w:rsidRPr="00953054" w14:paraId="27654D99" w14:textId="77777777" w:rsidTr="001E449B">
        <w:trPr>
          <w:trHeight w:val="340"/>
        </w:trPr>
        <w:tc>
          <w:tcPr>
            <w:tcW w:w="2276" w:type="pct"/>
            <w:shd w:val="clear" w:color="auto" w:fill="auto"/>
            <w:noWrap/>
            <w:vAlign w:val="center"/>
            <w:hideMark/>
          </w:tcPr>
          <w:p w14:paraId="62E78F71" w14:textId="3479FB36" w:rsidR="00D85584" w:rsidRPr="00953054" w:rsidRDefault="00D85584" w:rsidP="00D85584">
            <w:pPr>
              <w:autoSpaceDE/>
              <w:autoSpaceDN/>
              <w:spacing w:line="276" w:lineRule="auto"/>
              <w:rPr>
                <w:sz w:val="22"/>
                <w:szCs w:val="22"/>
                <w:lang w:val="en-US"/>
              </w:rPr>
            </w:pPr>
            <w:r w:rsidRPr="00953054">
              <w:rPr>
                <w:sz w:val="22"/>
                <w:szCs w:val="22"/>
                <w:lang w:val="en-US"/>
              </w:rPr>
              <w:t>Receivables from Non-Exchange Transactions</w:t>
            </w:r>
          </w:p>
        </w:tc>
        <w:tc>
          <w:tcPr>
            <w:tcW w:w="678" w:type="pct"/>
            <w:shd w:val="clear" w:color="auto" w:fill="auto"/>
            <w:noWrap/>
            <w:vAlign w:val="center"/>
            <w:hideMark/>
          </w:tcPr>
          <w:p w14:paraId="6876D00B" w14:textId="5BAFC47A" w:rsidR="00D85584" w:rsidRPr="00953054" w:rsidRDefault="00D85584" w:rsidP="00D85584">
            <w:pPr>
              <w:autoSpaceDE/>
              <w:autoSpaceDN/>
              <w:spacing w:line="276" w:lineRule="auto"/>
              <w:jc w:val="right"/>
              <w:rPr>
                <w:sz w:val="22"/>
                <w:szCs w:val="22"/>
                <w:lang w:val="en-US"/>
              </w:rPr>
            </w:pPr>
            <w:r w:rsidRPr="00953054">
              <w:rPr>
                <w:sz w:val="22"/>
                <w:szCs w:val="22"/>
                <w:lang w:val="en-US"/>
              </w:rPr>
              <w:t>23</w:t>
            </w:r>
          </w:p>
        </w:tc>
        <w:tc>
          <w:tcPr>
            <w:tcW w:w="1086" w:type="pct"/>
            <w:shd w:val="clear" w:color="auto" w:fill="auto"/>
            <w:noWrap/>
            <w:vAlign w:val="center"/>
            <w:hideMark/>
          </w:tcPr>
          <w:p w14:paraId="311828B6" w14:textId="2D834D9B"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06DEAB7B" w14:textId="50F9EEB6"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r>
      <w:tr w:rsidR="00D85584" w:rsidRPr="00953054" w14:paraId="1B3356A9" w14:textId="77777777" w:rsidTr="001E449B">
        <w:trPr>
          <w:trHeight w:val="340"/>
        </w:trPr>
        <w:tc>
          <w:tcPr>
            <w:tcW w:w="2276" w:type="pct"/>
            <w:shd w:val="clear" w:color="auto" w:fill="auto"/>
            <w:noWrap/>
            <w:vAlign w:val="center"/>
            <w:hideMark/>
          </w:tcPr>
          <w:p w14:paraId="10FEE8DB" w14:textId="4CAAB537" w:rsidR="00D85584" w:rsidRPr="00953054" w:rsidRDefault="00D85584" w:rsidP="00D85584">
            <w:pPr>
              <w:autoSpaceDE/>
              <w:autoSpaceDN/>
              <w:spacing w:line="276" w:lineRule="auto"/>
              <w:jc w:val="both"/>
              <w:rPr>
                <w:sz w:val="22"/>
                <w:szCs w:val="22"/>
                <w:lang w:val="en-US"/>
              </w:rPr>
            </w:pPr>
            <w:r w:rsidRPr="00953054">
              <w:rPr>
                <w:sz w:val="22"/>
                <w:szCs w:val="22"/>
                <w:lang w:val="en-US"/>
              </w:rPr>
              <w:t>Inventories</w:t>
            </w:r>
          </w:p>
        </w:tc>
        <w:tc>
          <w:tcPr>
            <w:tcW w:w="678" w:type="pct"/>
            <w:shd w:val="clear" w:color="auto" w:fill="auto"/>
            <w:noWrap/>
            <w:vAlign w:val="center"/>
            <w:hideMark/>
          </w:tcPr>
          <w:p w14:paraId="1E37DF78" w14:textId="5A36D493" w:rsidR="00D85584" w:rsidRPr="00953054" w:rsidRDefault="00D85584" w:rsidP="00D85584">
            <w:pPr>
              <w:autoSpaceDE/>
              <w:autoSpaceDN/>
              <w:spacing w:line="276" w:lineRule="auto"/>
              <w:jc w:val="right"/>
              <w:rPr>
                <w:sz w:val="22"/>
                <w:szCs w:val="22"/>
                <w:lang w:val="en-US"/>
              </w:rPr>
            </w:pPr>
            <w:r w:rsidRPr="00953054">
              <w:rPr>
                <w:sz w:val="22"/>
                <w:szCs w:val="22"/>
                <w:lang w:val="en-US"/>
              </w:rPr>
              <w:t>24</w:t>
            </w:r>
          </w:p>
        </w:tc>
        <w:tc>
          <w:tcPr>
            <w:tcW w:w="1086" w:type="pct"/>
            <w:shd w:val="clear" w:color="auto" w:fill="auto"/>
            <w:noWrap/>
            <w:vAlign w:val="center"/>
            <w:hideMark/>
          </w:tcPr>
          <w:p w14:paraId="6084C420" w14:textId="3CC30D36"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6064EF0B" w14:textId="2B7A7505"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r>
      <w:tr w:rsidR="00D85584" w:rsidRPr="00953054" w14:paraId="4C882180" w14:textId="77777777" w:rsidTr="001E449B">
        <w:trPr>
          <w:trHeight w:val="340"/>
        </w:trPr>
        <w:tc>
          <w:tcPr>
            <w:tcW w:w="2276" w:type="pct"/>
            <w:shd w:val="clear" w:color="auto" w:fill="auto"/>
            <w:noWrap/>
            <w:vAlign w:val="center"/>
            <w:hideMark/>
          </w:tcPr>
          <w:p w14:paraId="1B9046D2" w14:textId="6D9DA3A4" w:rsidR="00D85584" w:rsidRPr="00953054" w:rsidRDefault="00AC5DB2" w:rsidP="00D85584">
            <w:pPr>
              <w:autoSpaceDE/>
              <w:autoSpaceDN/>
              <w:spacing w:line="276" w:lineRule="auto"/>
              <w:jc w:val="both"/>
              <w:rPr>
                <w:sz w:val="22"/>
                <w:szCs w:val="22"/>
                <w:lang w:val="en-US"/>
              </w:rPr>
            </w:pPr>
            <w:r>
              <w:rPr>
                <w:sz w:val="22"/>
                <w:szCs w:val="22"/>
                <w:lang w:val="en-US"/>
              </w:rPr>
              <w:t xml:space="preserve">Current </w:t>
            </w:r>
            <w:r w:rsidR="002E677C">
              <w:rPr>
                <w:sz w:val="22"/>
                <w:szCs w:val="22"/>
                <w:lang w:val="en-US"/>
              </w:rPr>
              <w:t>p</w:t>
            </w:r>
            <w:r w:rsidR="00B15BE0">
              <w:rPr>
                <w:sz w:val="22"/>
                <w:szCs w:val="22"/>
                <w:lang w:val="en-US"/>
              </w:rPr>
              <w:t>ortion of i</w:t>
            </w:r>
            <w:r w:rsidR="00680ACC" w:rsidRPr="00953054">
              <w:rPr>
                <w:sz w:val="22"/>
                <w:szCs w:val="22"/>
                <w:lang w:val="en-US"/>
              </w:rPr>
              <w:t>nvestments</w:t>
            </w:r>
          </w:p>
        </w:tc>
        <w:tc>
          <w:tcPr>
            <w:tcW w:w="678" w:type="pct"/>
            <w:shd w:val="clear" w:color="auto" w:fill="auto"/>
            <w:noWrap/>
            <w:vAlign w:val="center"/>
            <w:hideMark/>
          </w:tcPr>
          <w:p w14:paraId="08F9AD53" w14:textId="55EFD93B" w:rsidR="00D85584" w:rsidRPr="00953054" w:rsidRDefault="00D85584" w:rsidP="00D85584">
            <w:pPr>
              <w:autoSpaceDE/>
              <w:autoSpaceDN/>
              <w:spacing w:line="276" w:lineRule="auto"/>
              <w:jc w:val="right"/>
              <w:rPr>
                <w:sz w:val="22"/>
                <w:szCs w:val="22"/>
                <w:lang w:val="en-US"/>
              </w:rPr>
            </w:pPr>
            <w:r w:rsidRPr="00953054">
              <w:rPr>
                <w:sz w:val="22"/>
                <w:szCs w:val="22"/>
                <w:lang w:val="en-US"/>
              </w:rPr>
              <w:t>25</w:t>
            </w:r>
          </w:p>
        </w:tc>
        <w:tc>
          <w:tcPr>
            <w:tcW w:w="1086" w:type="pct"/>
            <w:shd w:val="clear" w:color="auto" w:fill="auto"/>
            <w:noWrap/>
            <w:vAlign w:val="center"/>
            <w:hideMark/>
          </w:tcPr>
          <w:p w14:paraId="6D7B041E" w14:textId="74C16446"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2359F13B" w14:textId="56D9E131" w:rsidR="00D85584" w:rsidRPr="00953054" w:rsidRDefault="00D85584" w:rsidP="00D85584">
            <w:pPr>
              <w:autoSpaceDE/>
              <w:autoSpaceDN/>
              <w:spacing w:line="276" w:lineRule="auto"/>
              <w:jc w:val="right"/>
              <w:rPr>
                <w:sz w:val="22"/>
                <w:szCs w:val="22"/>
                <w:lang w:val="en-US"/>
              </w:rPr>
            </w:pPr>
            <w:r w:rsidRPr="00953054">
              <w:rPr>
                <w:sz w:val="22"/>
                <w:szCs w:val="22"/>
                <w:lang w:val="en-US"/>
              </w:rPr>
              <w:t>xxx</w:t>
            </w:r>
          </w:p>
        </w:tc>
      </w:tr>
      <w:tr w:rsidR="00D85584" w:rsidRPr="00953054" w14:paraId="4568A7D0" w14:textId="77777777" w:rsidTr="001E449B">
        <w:trPr>
          <w:trHeight w:val="340"/>
        </w:trPr>
        <w:tc>
          <w:tcPr>
            <w:tcW w:w="2276" w:type="pct"/>
            <w:shd w:val="clear" w:color="auto" w:fill="auto"/>
            <w:noWrap/>
            <w:vAlign w:val="center"/>
            <w:hideMark/>
          </w:tcPr>
          <w:p w14:paraId="1D7A06C4" w14:textId="28675668" w:rsidR="00D85584" w:rsidRPr="00953054" w:rsidRDefault="00D85584" w:rsidP="00D85584">
            <w:pPr>
              <w:autoSpaceDE/>
              <w:autoSpaceDN/>
              <w:spacing w:line="276" w:lineRule="auto"/>
              <w:jc w:val="both"/>
              <w:rPr>
                <w:b/>
                <w:bCs/>
                <w:sz w:val="22"/>
                <w:szCs w:val="22"/>
                <w:lang w:val="en-US"/>
              </w:rPr>
            </w:pPr>
            <w:r w:rsidRPr="00953054">
              <w:rPr>
                <w:b/>
                <w:bCs/>
                <w:sz w:val="22"/>
                <w:szCs w:val="22"/>
                <w:lang w:val="en-US"/>
              </w:rPr>
              <w:t>Total Current Assets</w:t>
            </w:r>
          </w:p>
        </w:tc>
        <w:tc>
          <w:tcPr>
            <w:tcW w:w="678" w:type="pct"/>
            <w:shd w:val="clear" w:color="auto" w:fill="auto"/>
            <w:noWrap/>
            <w:vAlign w:val="center"/>
            <w:hideMark/>
          </w:tcPr>
          <w:p w14:paraId="6D6249D1" w14:textId="0A96C2B9" w:rsidR="00D85584" w:rsidRPr="00953054" w:rsidRDefault="00D85584" w:rsidP="00D85584">
            <w:pPr>
              <w:autoSpaceDE/>
              <w:autoSpaceDN/>
              <w:spacing w:line="276" w:lineRule="auto"/>
              <w:jc w:val="right"/>
              <w:rPr>
                <w:sz w:val="22"/>
                <w:szCs w:val="22"/>
                <w:lang w:val="en-US"/>
              </w:rPr>
            </w:pPr>
          </w:p>
        </w:tc>
        <w:tc>
          <w:tcPr>
            <w:tcW w:w="1086" w:type="pct"/>
            <w:shd w:val="clear" w:color="auto" w:fill="auto"/>
            <w:noWrap/>
            <w:vAlign w:val="center"/>
            <w:hideMark/>
          </w:tcPr>
          <w:p w14:paraId="6EB6D51A" w14:textId="13977E6F" w:rsidR="00D85584" w:rsidRPr="00953054" w:rsidRDefault="00D85584" w:rsidP="00D85584">
            <w:pPr>
              <w:autoSpaceDE/>
              <w:autoSpaceDN/>
              <w:spacing w:line="276" w:lineRule="auto"/>
              <w:jc w:val="right"/>
              <w:rPr>
                <w:b/>
                <w:bCs/>
                <w:sz w:val="22"/>
                <w:szCs w:val="22"/>
                <w:lang w:val="en-US"/>
              </w:rPr>
            </w:pPr>
            <w:r w:rsidRPr="00953054">
              <w:rPr>
                <w:b/>
                <w:bCs/>
                <w:sz w:val="22"/>
                <w:szCs w:val="22"/>
                <w:lang w:val="en-US"/>
              </w:rPr>
              <w:t>xxx</w:t>
            </w:r>
          </w:p>
        </w:tc>
        <w:tc>
          <w:tcPr>
            <w:tcW w:w="960" w:type="pct"/>
            <w:shd w:val="clear" w:color="auto" w:fill="auto"/>
            <w:noWrap/>
            <w:vAlign w:val="center"/>
            <w:hideMark/>
          </w:tcPr>
          <w:p w14:paraId="771A4226" w14:textId="1D269E48" w:rsidR="00D85584" w:rsidRPr="00953054" w:rsidRDefault="00D85584" w:rsidP="00D85584">
            <w:pPr>
              <w:autoSpaceDE/>
              <w:autoSpaceDN/>
              <w:spacing w:line="276" w:lineRule="auto"/>
              <w:jc w:val="right"/>
              <w:rPr>
                <w:b/>
                <w:bCs/>
                <w:sz w:val="22"/>
                <w:szCs w:val="22"/>
                <w:lang w:val="en-US"/>
              </w:rPr>
            </w:pPr>
            <w:r w:rsidRPr="00953054">
              <w:rPr>
                <w:b/>
                <w:bCs/>
                <w:sz w:val="22"/>
                <w:szCs w:val="22"/>
                <w:lang w:val="en-US"/>
              </w:rPr>
              <w:t>xxx</w:t>
            </w:r>
          </w:p>
        </w:tc>
      </w:tr>
      <w:tr w:rsidR="00D85584" w:rsidRPr="00953054" w14:paraId="15775FF8" w14:textId="77777777" w:rsidTr="001E449B">
        <w:trPr>
          <w:trHeight w:val="340"/>
        </w:trPr>
        <w:tc>
          <w:tcPr>
            <w:tcW w:w="2276" w:type="pct"/>
            <w:shd w:val="clear" w:color="auto" w:fill="auto"/>
            <w:noWrap/>
            <w:vAlign w:val="center"/>
          </w:tcPr>
          <w:p w14:paraId="33BD31EC" w14:textId="77777777" w:rsidR="00D85584" w:rsidRPr="00953054" w:rsidRDefault="00D85584" w:rsidP="00D85584">
            <w:pPr>
              <w:autoSpaceDE/>
              <w:autoSpaceDN/>
              <w:spacing w:line="276" w:lineRule="auto"/>
              <w:jc w:val="both"/>
              <w:rPr>
                <w:b/>
                <w:bCs/>
                <w:sz w:val="22"/>
                <w:szCs w:val="22"/>
                <w:lang w:val="en-US"/>
              </w:rPr>
            </w:pPr>
          </w:p>
        </w:tc>
        <w:tc>
          <w:tcPr>
            <w:tcW w:w="678" w:type="pct"/>
            <w:shd w:val="clear" w:color="auto" w:fill="auto"/>
            <w:noWrap/>
            <w:vAlign w:val="center"/>
          </w:tcPr>
          <w:p w14:paraId="7C310C83" w14:textId="77777777" w:rsidR="00D85584" w:rsidRPr="00953054" w:rsidRDefault="00D85584" w:rsidP="00D85584">
            <w:pPr>
              <w:autoSpaceDE/>
              <w:autoSpaceDN/>
              <w:spacing w:line="276" w:lineRule="auto"/>
              <w:jc w:val="right"/>
              <w:rPr>
                <w:sz w:val="22"/>
                <w:szCs w:val="22"/>
                <w:lang w:val="en-US"/>
              </w:rPr>
            </w:pPr>
          </w:p>
        </w:tc>
        <w:tc>
          <w:tcPr>
            <w:tcW w:w="1086" w:type="pct"/>
            <w:shd w:val="clear" w:color="auto" w:fill="auto"/>
            <w:noWrap/>
            <w:vAlign w:val="center"/>
          </w:tcPr>
          <w:p w14:paraId="00B9FF5F" w14:textId="7A3F1591" w:rsidR="00D85584" w:rsidRPr="00953054" w:rsidRDefault="00D85584" w:rsidP="00D85584">
            <w:pPr>
              <w:autoSpaceDE/>
              <w:autoSpaceDN/>
              <w:spacing w:line="276" w:lineRule="auto"/>
              <w:jc w:val="right"/>
              <w:rPr>
                <w:b/>
                <w:bCs/>
                <w:sz w:val="22"/>
                <w:szCs w:val="22"/>
                <w:lang w:val="en-US"/>
              </w:rPr>
            </w:pPr>
          </w:p>
        </w:tc>
        <w:tc>
          <w:tcPr>
            <w:tcW w:w="960" w:type="pct"/>
            <w:shd w:val="clear" w:color="auto" w:fill="auto"/>
            <w:noWrap/>
            <w:vAlign w:val="center"/>
          </w:tcPr>
          <w:p w14:paraId="7A8683B3" w14:textId="77777777" w:rsidR="00D85584" w:rsidRPr="00953054" w:rsidRDefault="00D85584" w:rsidP="00D85584">
            <w:pPr>
              <w:autoSpaceDE/>
              <w:autoSpaceDN/>
              <w:spacing w:line="276" w:lineRule="auto"/>
              <w:jc w:val="right"/>
              <w:rPr>
                <w:b/>
                <w:bCs/>
                <w:sz w:val="22"/>
                <w:szCs w:val="22"/>
                <w:lang w:val="en-US"/>
              </w:rPr>
            </w:pPr>
          </w:p>
        </w:tc>
      </w:tr>
      <w:tr w:rsidR="00D85584" w:rsidRPr="00953054" w14:paraId="55ABDC7E" w14:textId="77777777" w:rsidTr="001E449B">
        <w:trPr>
          <w:trHeight w:val="340"/>
        </w:trPr>
        <w:tc>
          <w:tcPr>
            <w:tcW w:w="2276" w:type="pct"/>
            <w:shd w:val="clear" w:color="auto" w:fill="auto"/>
            <w:noWrap/>
            <w:vAlign w:val="center"/>
          </w:tcPr>
          <w:p w14:paraId="08BCC7D9" w14:textId="77777777" w:rsidR="00D85584" w:rsidRPr="00953054" w:rsidRDefault="00D85584" w:rsidP="00D85584">
            <w:pPr>
              <w:autoSpaceDE/>
              <w:autoSpaceDN/>
              <w:spacing w:line="276" w:lineRule="auto"/>
              <w:jc w:val="both"/>
              <w:rPr>
                <w:b/>
                <w:bCs/>
                <w:sz w:val="22"/>
                <w:szCs w:val="22"/>
                <w:lang w:val="en-US"/>
              </w:rPr>
            </w:pPr>
          </w:p>
        </w:tc>
        <w:tc>
          <w:tcPr>
            <w:tcW w:w="678" w:type="pct"/>
            <w:shd w:val="clear" w:color="auto" w:fill="auto"/>
            <w:noWrap/>
            <w:vAlign w:val="center"/>
          </w:tcPr>
          <w:p w14:paraId="4D4B9238" w14:textId="77777777" w:rsidR="00D85584" w:rsidRPr="00953054" w:rsidRDefault="00D85584" w:rsidP="00D85584">
            <w:pPr>
              <w:autoSpaceDE/>
              <w:autoSpaceDN/>
              <w:spacing w:line="276" w:lineRule="auto"/>
              <w:jc w:val="right"/>
              <w:rPr>
                <w:sz w:val="22"/>
                <w:szCs w:val="22"/>
                <w:lang w:val="en-US"/>
              </w:rPr>
            </w:pPr>
          </w:p>
        </w:tc>
        <w:tc>
          <w:tcPr>
            <w:tcW w:w="1086" w:type="pct"/>
            <w:shd w:val="clear" w:color="auto" w:fill="auto"/>
            <w:noWrap/>
            <w:vAlign w:val="center"/>
          </w:tcPr>
          <w:p w14:paraId="673545A2" w14:textId="03E093A8" w:rsidR="00D85584" w:rsidRPr="00953054" w:rsidRDefault="00D85584" w:rsidP="00D85584">
            <w:pPr>
              <w:autoSpaceDE/>
              <w:autoSpaceDN/>
              <w:spacing w:line="276" w:lineRule="auto"/>
              <w:jc w:val="right"/>
              <w:rPr>
                <w:b/>
                <w:bCs/>
                <w:sz w:val="22"/>
                <w:szCs w:val="22"/>
                <w:lang w:val="en-US"/>
              </w:rPr>
            </w:pPr>
          </w:p>
        </w:tc>
        <w:tc>
          <w:tcPr>
            <w:tcW w:w="960" w:type="pct"/>
            <w:shd w:val="clear" w:color="auto" w:fill="auto"/>
            <w:noWrap/>
            <w:vAlign w:val="center"/>
          </w:tcPr>
          <w:p w14:paraId="01BD4926" w14:textId="77777777" w:rsidR="00D85584" w:rsidRPr="00953054" w:rsidRDefault="00D85584" w:rsidP="00D85584">
            <w:pPr>
              <w:autoSpaceDE/>
              <w:autoSpaceDN/>
              <w:spacing w:line="276" w:lineRule="auto"/>
              <w:jc w:val="right"/>
              <w:rPr>
                <w:b/>
                <w:bCs/>
                <w:sz w:val="22"/>
                <w:szCs w:val="22"/>
                <w:lang w:val="en-US"/>
              </w:rPr>
            </w:pPr>
          </w:p>
        </w:tc>
      </w:tr>
      <w:tr w:rsidR="00D85584" w:rsidRPr="00953054" w14:paraId="1932DF78" w14:textId="77777777" w:rsidTr="001E449B">
        <w:trPr>
          <w:trHeight w:val="340"/>
        </w:trPr>
        <w:tc>
          <w:tcPr>
            <w:tcW w:w="2276" w:type="pct"/>
            <w:shd w:val="clear" w:color="auto" w:fill="auto"/>
            <w:noWrap/>
            <w:vAlign w:val="center"/>
            <w:hideMark/>
          </w:tcPr>
          <w:p w14:paraId="5AFAA1B7" w14:textId="75E83928" w:rsidR="00D85584" w:rsidRPr="00953054" w:rsidRDefault="00D85584" w:rsidP="00D85584">
            <w:pPr>
              <w:autoSpaceDE/>
              <w:autoSpaceDN/>
              <w:spacing w:line="276" w:lineRule="auto"/>
              <w:jc w:val="both"/>
              <w:rPr>
                <w:sz w:val="22"/>
                <w:szCs w:val="22"/>
                <w:lang w:val="en-US"/>
              </w:rPr>
            </w:pPr>
            <w:r w:rsidRPr="00953054">
              <w:rPr>
                <w:b/>
                <w:bCs/>
                <w:sz w:val="22"/>
                <w:szCs w:val="22"/>
                <w:lang w:val="en-US"/>
              </w:rPr>
              <w:t>Non-Current</w:t>
            </w:r>
            <w:r w:rsidRPr="00953054">
              <w:rPr>
                <w:sz w:val="22"/>
                <w:szCs w:val="22"/>
                <w:lang w:val="en-US"/>
              </w:rPr>
              <w:t xml:space="preserve"> </w:t>
            </w:r>
            <w:r w:rsidRPr="00953054">
              <w:rPr>
                <w:b/>
                <w:bCs/>
                <w:sz w:val="22"/>
                <w:szCs w:val="22"/>
                <w:lang w:val="en-US"/>
              </w:rPr>
              <w:t>Assets</w:t>
            </w:r>
          </w:p>
        </w:tc>
        <w:tc>
          <w:tcPr>
            <w:tcW w:w="678" w:type="pct"/>
            <w:shd w:val="clear" w:color="auto" w:fill="auto"/>
            <w:noWrap/>
            <w:vAlign w:val="center"/>
            <w:hideMark/>
          </w:tcPr>
          <w:p w14:paraId="5C1ACA70" w14:textId="089345B6" w:rsidR="00D85584" w:rsidRPr="00953054" w:rsidRDefault="00D85584" w:rsidP="00D85584">
            <w:pPr>
              <w:autoSpaceDE/>
              <w:autoSpaceDN/>
              <w:spacing w:line="276" w:lineRule="auto"/>
              <w:jc w:val="right"/>
              <w:rPr>
                <w:sz w:val="22"/>
                <w:szCs w:val="22"/>
                <w:lang w:val="en-US"/>
              </w:rPr>
            </w:pPr>
          </w:p>
        </w:tc>
        <w:tc>
          <w:tcPr>
            <w:tcW w:w="1086" w:type="pct"/>
            <w:shd w:val="clear" w:color="auto" w:fill="auto"/>
            <w:noWrap/>
            <w:vAlign w:val="center"/>
            <w:hideMark/>
          </w:tcPr>
          <w:p w14:paraId="0AD5062E" w14:textId="5FCF6011" w:rsidR="00D85584" w:rsidRPr="00953054" w:rsidRDefault="00D85584" w:rsidP="00D85584">
            <w:pPr>
              <w:autoSpaceDE/>
              <w:autoSpaceDN/>
              <w:spacing w:line="276" w:lineRule="auto"/>
              <w:jc w:val="right"/>
              <w:rPr>
                <w:sz w:val="22"/>
                <w:szCs w:val="22"/>
                <w:lang w:val="en-US"/>
              </w:rPr>
            </w:pPr>
          </w:p>
        </w:tc>
        <w:tc>
          <w:tcPr>
            <w:tcW w:w="960" w:type="pct"/>
            <w:shd w:val="clear" w:color="auto" w:fill="auto"/>
            <w:noWrap/>
            <w:vAlign w:val="center"/>
            <w:hideMark/>
          </w:tcPr>
          <w:p w14:paraId="295ABDDF" w14:textId="5A89FFDC" w:rsidR="00D85584" w:rsidRPr="00953054" w:rsidRDefault="00D85584" w:rsidP="00D85584">
            <w:pPr>
              <w:autoSpaceDE/>
              <w:autoSpaceDN/>
              <w:spacing w:line="276" w:lineRule="auto"/>
              <w:jc w:val="right"/>
              <w:rPr>
                <w:sz w:val="22"/>
                <w:szCs w:val="22"/>
                <w:lang w:val="en-US"/>
              </w:rPr>
            </w:pPr>
          </w:p>
        </w:tc>
      </w:tr>
      <w:tr w:rsidR="005A658C" w:rsidRPr="00953054" w14:paraId="4FA811CA" w14:textId="77777777" w:rsidTr="001E449B">
        <w:trPr>
          <w:trHeight w:val="340"/>
        </w:trPr>
        <w:tc>
          <w:tcPr>
            <w:tcW w:w="2276" w:type="pct"/>
            <w:shd w:val="clear" w:color="auto" w:fill="auto"/>
            <w:noWrap/>
            <w:vAlign w:val="center"/>
          </w:tcPr>
          <w:p w14:paraId="4FB3AEB2" w14:textId="5C2D4FC0" w:rsidR="005A658C" w:rsidRPr="00953054" w:rsidRDefault="005A658C" w:rsidP="005A658C">
            <w:pPr>
              <w:autoSpaceDE/>
              <w:autoSpaceDN/>
              <w:spacing w:line="276" w:lineRule="auto"/>
              <w:jc w:val="both"/>
              <w:rPr>
                <w:sz w:val="22"/>
                <w:szCs w:val="22"/>
                <w:lang w:val="en-US"/>
              </w:rPr>
            </w:pPr>
            <w:r w:rsidRPr="00953054">
              <w:rPr>
                <w:sz w:val="22"/>
                <w:szCs w:val="22"/>
                <w:lang w:val="en-US"/>
              </w:rPr>
              <w:t>Receivables from Exchange Transactions</w:t>
            </w:r>
          </w:p>
        </w:tc>
        <w:tc>
          <w:tcPr>
            <w:tcW w:w="678" w:type="pct"/>
            <w:shd w:val="clear" w:color="auto" w:fill="auto"/>
            <w:noWrap/>
            <w:vAlign w:val="center"/>
          </w:tcPr>
          <w:p w14:paraId="3B41D408" w14:textId="51596C24" w:rsidR="005A658C" w:rsidRPr="00953054" w:rsidRDefault="005A658C" w:rsidP="005A658C">
            <w:pPr>
              <w:autoSpaceDE/>
              <w:autoSpaceDN/>
              <w:spacing w:line="276" w:lineRule="auto"/>
              <w:jc w:val="right"/>
              <w:rPr>
                <w:sz w:val="22"/>
                <w:szCs w:val="22"/>
                <w:lang w:val="en-US"/>
              </w:rPr>
            </w:pPr>
            <w:r w:rsidRPr="00953054">
              <w:rPr>
                <w:sz w:val="22"/>
                <w:szCs w:val="22"/>
                <w:lang w:val="en-US"/>
              </w:rPr>
              <w:t>22(b)</w:t>
            </w:r>
          </w:p>
        </w:tc>
        <w:tc>
          <w:tcPr>
            <w:tcW w:w="1086" w:type="pct"/>
            <w:shd w:val="clear" w:color="auto" w:fill="auto"/>
            <w:noWrap/>
            <w:vAlign w:val="center"/>
          </w:tcPr>
          <w:p w14:paraId="677009ED" w14:textId="1C63ED27"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5039ACD4" w14:textId="408DA5B1"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1451D080" w14:textId="77777777" w:rsidTr="001E449B">
        <w:trPr>
          <w:trHeight w:val="340"/>
        </w:trPr>
        <w:tc>
          <w:tcPr>
            <w:tcW w:w="2276" w:type="pct"/>
            <w:shd w:val="clear" w:color="auto" w:fill="auto"/>
            <w:noWrap/>
            <w:vAlign w:val="center"/>
          </w:tcPr>
          <w:p w14:paraId="5CB24002" w14:textId="7CE57D02" w:rsidR="005A658C" w:rsidRPr="00953054" w:rsidRDefault="00052727" w:rsidP="005A658C">
            <w:pPr>
              <w:autoSpaceDE/>
              <w:autoSpaceDN/>
              <w:spacing w:line="276" w:lineRule="auto"/>
              <w:jc w:val="both"/>
              <w:rPr>
                <w:sz w:val="22"/>
                <w:szCs w:val="22"/>
                <w:lang w:val="en-US"/>
              </w:rPr>
            </w:pPr>
            <w:r>
              <w:rPr>
                <w:sz w:val="22"/>
                <w:szCs w:val="22"/>
                <w:lang w:val="en-US"/>
              </w:rPr>
              <w:t>Non</w:t>
            </w:r>
            <w:r w:rsidR="00680ACC">
              <w:rPr>
                <w:sz w:val="22"/>
                <w:szCs w:val="22"/>
                <w:lang w:val="en-US"/>
              </w:rPr>
              <w:t xml:space="preserve">- </w:t>
            </w:r>
            <w:r>
              <w:rPr>
                <w:sz w:val="22"/>
                <w:szCs w:val="22"/>
                <w:lang w:val="en-US"/>
              </w:rPr>
              <w:t>Current portion of</w:t>
            </w:r>
            <w:r w:rsidR="00680ACC">
              <w:rPr>
                <w:sz w:val="22"/>
                <w:szCs w:val="22"/>
                <w:lang w:val="en-US"/>
              </w:rPr>
              <w:t xml:space="preserve"> investments</w:t>
            </w:r>
          </w:p>
        </w:tc>
        <w:tc>
          <w:tcPr>
            <w:tcW w:w="678" w:type="pct"/>
            <w:shd w:val="clear" w:color="auto" w:fill="auto"/>
            <w:noWrap/>
            <w:vAlign w:val="center"/>
          </w:tcPr>
          <w:p w14:paraId="3D4E740E" w14:textId="3DBBD261" w:rsidR="005A658C" w:rsidRPr="00953054" w:rsidRDefault="005A658C" w:rsidP="005A658C">
            <w:pPr>
              <w:autoSpaceDE/>
              <w:autoSpaceDN/>
              <w:spacing w:line="276" w:lineRule="auto"/>
              <w:jc w:val="right"/>
              <w:rPr>
                <w:sz w:val="22"/>
                <w:szCs w:val="22"/>
                <w:lang w:val="en-US"/>
              </w:rPr>
            </w:pPr>
            <w:r>
              <w:rPr>
                <w:sz w:val="22"/>
                <w:szCs w:val="22"/>
                <w:lang w:val="en-US"/>
              </w:rPr>
              <w:t>25</w:t>
            </w:r>
          </w:p>
        </w:tc>
        <w:tc>
          <w:tcPr>
            <w:tcW w:w="1086" w:type="pct"/>
            <w:shd w:val="clear" w:color="auto" w:fill="auto"/>
            <w:noWrap/>
            <w:vAlign w:val="center"/>
          </w:tcPr>
          <w:p w14:paraId="3ECD960B" w14:textId="0C0E8121"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7001E8ED" w14:textId="237C7547"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05B86B2C" w14:textId="77777777" w:rsidTr="001E449B">
        <w:trPr>
          <w:trHeight w:val="340"/>
        </w:trPr>
        <w:tc>
          <w:tcPr>
            <w:tcW w:w="2276" w:type="pct"/>
            <w:shd w:val="clear" w:color="auto" w:fill="auto"/>
            <w:noWrap/>
            <w:vAlign w:val="center"/>
          </w:tcPr>
          <w:p w14:paraId="5119D628" w14:textId="3BBCAA2B" w:rsidR="005A658C" w:rsidRPr="00953054" w:rsidRDefault="005A658C" w:rsidP="005A658C">
            <w:pPr>
              <w:autoSpaceDE/>
              <w:autoSpaceDN/>
              <w:spacing w:line="276" w:lineRule="auto"/>
              <w:jc w:val="both"/>
              <w:rPr>
                <w:sz w:val="22"/>
                <w:szCs w:val="22"/>
                <w:lang w:val="en-US"/>
              </w:rPr>
            </w:pPr>
            <w:r w:rsidRPr="00953054">
              <w:rPr>
                <w:sz w:val="22"/>
                <w:szCs w:val="22"/>
                <w:lang w:val="en-US"/>
              </w:rPr>
              <w:t>Property, Plant and Equipment</w:t>
            </w:r>
          </w:p>
        </w:tc>
        <w:tc>
          <w:tcPr>
            <w:tcW w:w="678" w:type="pct"/>
            <w:shd w:val="clear" w:color="auto" w:fill="auto"/>
            <w:noWrap/>
            <w:vAlign w:val="center"/>
          </w:tcPr>
          <w:p w14:paraId="67398AFB" w14:textId="4FD8FFAC" w:rsidR="005A658C" w:rsidRPr="00953054" w:rsidRDefault="005A658C" w:rsidP="005A658C">
            <w:pPr>
              <w:autoSpaceDE/>
              <w:autoSpaceDN/>
              <w:spacing w:line="276" w:lineRule="auto"/>
              <w:jc w:val="right"/>
              <w:rPr>
                <w:sz w:val="22"/>
                <w:szCs w:val="22"/>
                <w:lang w:val="en-US"/>
              </w:rPr>
            </w:pPr>
            <w:r w:rsidRPr="00953054">
              <w:rPr>
                <w:sz w:val="22"/>
                <w:szCs w:val="22"/>
                <w:lang w:val="en-US"/>
              </w:rPr>
              <w:t>31</w:t>
            </w:r>
          </w:p>
        </w:tc>
        <w:tc>
          <w:tcPr>
            <w:tcW w:w="1086" w:type="pct"/>
            <w:shd w:val="clear" w:color="auto" w:fill="auto"/>
            <w:noWrap/>
            <w:vAlign w:val="center"/>
          </w:tcPr>
          <w:p w14:paraId="7821E114" w14:textId="5C9E20A4"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46C4C4A3" w14:textId="39570999"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1241DB6C" w14:textId="77777777" w:rsidTr="001E449B">
        <w:trPr>
          <w:trHeight w:val="340"/>
        </w:trPr>
        <w:tc>
          <w:tcPr>
            <w:tcW w:w="2276" w:type="pct"/>
            <w:shd w:val="clear" w:color="auto" w:fill="auto"/>
            <w:noWrap/>
            <w:vAlign w:val="center"/>
          </w:tcPr>
          <w:p w14:paraId="2639417C" w14:textId="5B1F63CB" w:rsidR="005A658C" w:rsidRPr="00953054" w:rsidRDefault="005A658C" w:rsidP="005A658C">
            <w:pPr>
              <w:autoSpaceDE/>
              <w:autoSpaceDN/>
              <w:spacing w:line="276" w:lineRule="auto"/>
              <w:jc w:val="both"/>
              <w:rPr>
                <w:sz w:val="22"/>
                <w:szCs w:val="22"/>
                <w:lang w:val="en-US"/>
              </w:rPr>
            </w:pPr>
            <w:r w:rsidRPr="00953054">
              <w:rPr>
                <w:sz w:val="22"/>
                <w:szCs w:val="22"/>
                <w:lang w:val="en-US"/>
              </w:rPr>
              <w:t>Intangible Assets</w:t>
            </w:r>
          </w:p>
        </w:tc>
        <w:tc>
          <w:tcPr>
            <w:tcW w:w="678" w:type="pct"/>
            <w:shd w:val="clear" w:color="auto" w:fill="auto"/>
            <w:noWrap/>
            <w:vAlign w:val="center"/>
          </w:tcPr>
          <w:p w14:paraId="7D91FEC5" w14:textId="450EE30A" w:rsidR="005A658C" w:rsidRPr="00953054" w:rsidRDefault="005A658C" w:rsidP="005A658C">
            <w:pPr>
              <w:autoSpaceDE/>
              <w:autoSpaceDN/>
              <w:spacing w:line="276" w:lineRule="auto"/>
              <w:jc w:val="right"/>
              <w:rPr>
                <w:sz w:val="22"/>
                <w:szCs w:val="22"/>
                <w:lang w:val="en-US"/>
              </w:rPr>
            </w:pPr>
            <w:r w:rsidRPr="00953054">
              <w:rPr>
                <w:sz w:val="22"/>
                <w:szCs w:val="22"/>
                <w:lang w:val="en-US"/>
              </w:rPr>
              <w:t>32</w:t>
            </w:r>
          </w:p>
        </w:tc>
        <w:tc>
          <w:tcPr>
            <w:tcW w:w="1086" w:type="pct"/>
            <w:shd w:val="clear" w:color="auto" w:fill="auto"/>
            <w:noWrap/>
            <w:vAlign w:val="center"/>
          </w:tcPr>
          <w:p w14:paraId="64E7CBC4" w14:textId="197E7275"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2B811651" w14:textId="657033DC"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3AC37C1D" w14:textId="77777777" w:rsidTr="001E449B">
        <w:trPr>
          <w:trHeight w:val="340"/>
        </w:trPr>
        <w:tc>
          <w:tcPr>
            <w:tcW w:w="2276" w:type="pct"/>
            <w:shd w:val="clear" w:color="auto" w:fill="auto"/>
            <w:noWrap/>
            <w:vAlign w:val="center"/>
          </w:tcPr>
          <w:p w14:paraId="71DF2AB3" w14:textId="77812CD0" w:rsidR="005A658C" w:rsidRPr="00953054" w:rsidRDefault="005A658C" w:rsidP="005A658C">
            <w:pPr>
              <w:autoSpaceDE/>
              <w:autoSpaceDN/>
              <w:spacing w:line="276" w:lineRule="auto"/>
              <w:jc w:val="both"/>
              <w:rPr>
                <w:sz w:val="22"/>
                <w:szCs w:val="22"/>
                <w:lang w:val="en-US"/>
              </w:rPr>
            </w:pPr>
            <w:r w:rsidRPr="00953054">
              <w:rPr>
                <w:sz w:val="22"/>
                <w:szCs w:val="22"/>
                <w:lang w:val="en-US"/>
              </w:rPr>
              <w:t>Investment Property</w:t>
            </w:r>
          </w:p>
        </w:tc>
        <w:tc>
          <w:tcPr>
            <w:tcW w:w="678" w:type="pct"/>
            <w:shd w:val="clear" w:color="auto" w:fill="auto"/>
            <w:noWrap/>
            <w:vAlign w:val="center"/>
          </w:tcPr>
          <w:p w14:paraId="19760EB7" w14:textId="2FFBCB52" w:rsidR="005A658C" w:rsidRPr="00953054" w:rsidRDefault="005A658C" w:rsidP="005A658C">
            <w:pPr>
              <w:autoSpaceDE/>
              <w:autoSpaceDN/>
              <w:spacing w:line="276" w:lineRule="auto"/>
              <w:jc w:val="right"/>
              <w:rPr>
                <w:sz w:val="22"/>
                <w:szCs w:val="22"/>
                <w:lang w:val="en-US"/>
              </w:rPr>
            </w:pPr>
            <w:r w:rsidRPr="00953054">
              <w:rPr>
                <w:sz w:val="22"/>
                <w:szCs w:val="22"/>
                <w:lang w:val="en-US"/>
              </w:rPr>
              <w:t>33</w:t>
            </w:r>
          </w:p>
        </w:tc>
        <w:tc>
          <w:tcPr>
            <w:tcW w:w="1086" w:type="pct"/>
            <w:shd w:val="clear" w:color="auto" w:fill="auto"/>
            <w:noWrap/>
            <w:vAlign w:val="center"/>
          </w:tcPr>
          <w:p w14:paraId="611F355B" w14:textId="7791E365"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054ECAB7" w14:textId="1A53C710"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34C259DF" w14:textId="77777777" w:rsidTr="001E449B">
        <w:trPr>
          <w:trHeight w:val="340"/>
        </w:trPr>
        <w:tc>
          <w:tcPr>
            <w:tcW w:w="2276" w:type="pct"/>
            <w:shd w:val="clear" w:color="auto" w:fill="auto"/>
            <w:noWrap/>
            <w:vAlign w:val="center"/>
          </w:tcPr>
          <w:p w14:paraId="345CBCC8" w14:textId="4221A873" w:rsidR="005A658C" w:rsidRPr="00953054" w:rsidRDefault="005A658C" w:rsidP="005A658C">
            <w:pPr>
              <w:autoSpaceDE/>
              <w:autoSpaceDN/>
              <w:spacing w:line="276" w:lineRule="auto"/>
              <w:jc w:val="both"/>
              <w:rPr>
                <w:sz w:val="22"/>
                <w:szCs w:val="22"/>
                <w:lang w:val="en-US"/>
              </w:rPr>
            </w:pPr>
            <w:r w:rsidRPr="00953054">
              <w:rPr>
                <w:sz w:val="22"/>
                <w:szCs w:val="22"/>
                <w:lang w:val="en-US"/>
              </w:rPr>
              <w:t>Biological Assets</w:t>
            </w:r>
          </w:p>
        </w:tc>
        <w:tc>
          <w:tcPr>
            <w:tcW w:w="678" w:type="pct"/>
            <w:shd w:val="clear" w:color="auto" w:fill="auto"/>
            <w:noWrap/>
            <w:vAlign w:val="center"/>
          </w:tcPr>
          <w:p w14:paraId="64C32397" w14:textId="35660806" w:rsidR="005A658C" w:rsidRPr="00953054" w:rsidRDefault="005A658C" w:rsidP="005A658C">
            <w:pPr>
              <w:autoSpaceDE/>
              <w:autoSpaceDN/>
              <w:spacing w:line="276" w:lineRule="auto"/>
              <w:jc w:val="right"/>
              <w:rPr>
                <w:sz w:val="22"/>
                <w:szCs w:val="22"/>
                <w:lang w:val="en-US"/>
              </w:rPr>
            </w:pPr>
            <w:r w:rsidRPr="00953054">
              <w:rPr>
                <w:sz w:val="22"/>
                <w:szCs w:val="22"/>
                <w:lang w:val="en-US"/>
              </w:rPr>
              <w:t>34</w:t>
            </w:r>
          </w:p>
        </w:tc>
        <w:tc>
          <w:tcPr>
            <w:tcW w:w="1086" w:type="pct"/>
            <w:shd w:val="clear" w:color="auto" w:fill="auto"/>
            <w:noWrap/>
            <w:vAlign w:val="center"/>
          </w:tcPr>
          <w:p w14:paraId="2D393704" w14:textId="7E3388CF"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07006228" w14:textId="6E8EA324"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4BD26353" w14:textId="77777777" w:rsidTr="001E449B">
        <w:trPr>
          <w:trHeight w:val="340"/>
        </w:trPr>
        <w:tc>
          <w:tcPr>
            <w:tcW w:w="2276" w:type="pct"/>
            <w:shd w:val="clear" w:color="auto" w:fill="auto"/>
            <w:noWrap/>
            <w:vAlign w:val="center"/>
          </w:tcPr>
          <w:p w14:paraId="6C9AFFCA" w14:textId="4F08A942" w:rsidR="005A658C" w:rsidRPr="00953054" w:rsidRDefault="005A658C" w:rsidP="005A658C">
            <w:pPr>
              <w:autoSpaceDE/>
              <w:autoSpaceDN/>
              <w:spacing w:line="276" w:lineRule="auto"/>
              <w:jc w:val="both"/>
              <w:rPr>
                <w:b/>
                <w:bCs/>
                <w:sz w:val="22"/>
                <w:szCs w:val="22"/>
                <w:lang w:val="en-US"/>
              </w:rPr>
            </w:pPr>
            <w:r w:rsidRPr="00953054">
              <w:rPr>
                <w:b/>
                <w:bCs/>
                <w:sz w:val="22"/>
                <w:szCs w:val="22"/>
                <w:lang w:val="en-US"/>
              </w:rPr>
              <w:t>Total Non- Current Assets</w:t>
            </w:r>
          </w:p>
        </w:tc>
        <w:tc>
          <w:tcPr>
            <w:tcW w:w="678" w:type="pct"/>
            <w:shd w:val="clear" w:color="auto" w:fill="auto"/>
            <w:noWrap/>
            <w:vAlign w:val="center"/>
          </w:tcPr>
          <w:p w14:paraId="1153C872" w14:textId="77777777"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tcPr>
          <w:p w14:paraId="563D6BCB" w14:textId="0D27F942" w:rsidR="005A658C" w:rsidRPr="00953054" w:rsidRDefault="005A658C" w:rsidP="005A658C">
            <w:pPr>
              <w:autoSpaceDE/>
              <w:autoSpaceDN/>
              <w:spacing w:line="276" w:lineRule="auto"/>
              <w:jc w:val="right"/>
              <w:rPr>
                <w:sz w:val="22"/>
                <w:szCs w:val="22"/>
                <w:lang w:val="en-US"/>
              </w:rPr>
            </w:pPr>
            <w:r w:rsidRPr="00953054">
              <w:rPr>
                <w:b/>
                <w:bCs/>
                <w:sz w:val="22"/>
                <w:szCs w:val="22"/>
                <w:lang w:val="en-US"/>
              </w:rPr>
              <w:t>xxx</w:t>
            </w:r>
          </w:p>
        </w:tc>
        <w:tc>
          <w:tcPr>
            <w:tcW w:w="960" w:type="pct"/>
            <w:shd w:val="clear" w:color="auto" w:fill="auto"/>
            <w:noWrap/>
            <w:vAlign w:val="center"/>
          </w:tcPr>
          <w:p w14:paraId="0D5D354C" w14:textId="6BD4CE03" w:rsidR="005A658C" w:rsidRPr="00953054" w:rsidRDefault="005A658C" w:rsidP="005A658C">
            <w:pPr>
              <w:autoSpaceDE/>
              <w:autoSpaceDN/>
              <w:spacing w:line="276" w:lineRule="auto"/>
              <w:jc w:val="right"/>
              <w:rPr>
                <w:sz w:val="22"/>
                <w:szCs w:val="22"/>
                <w:lang w:val="en-US"/>
              </w:rPr>
            </w:pPr>
            <w:r w:rsidRPr="00953054">
              <w:rPr>
                <w:b/>
                <w:bCs/>
                <w:sz w:val="22"/>
                <w:szCs w:val="22"/>
                <w:lang w:val="en-US"/>
              </w:rPr>
              <w:t>xxx</w:t>
            </w:r>
          </w:p>
        </w:tc>
      </w:tr>
      <w:tr w:rsidR="005A658C" w:rsidRPr="00953054" w14:paraId="0D203DA2" w14:textId="77777777" w:rsidTr="001E449B">
        <w:trPr>
          <w:trHeight w:val="340"/>
        </w:trPr>
        <w:tc>
          <w:tcPr>
            <w:tcW w:w="2276" w:type="pct"/>
            <w:shd w:val="clear" w:color="auto" w:fill="auto"/>
            <w:noWrap/>
            <w:vAlign w:val="center"/>
          </w:tcPr>
          <w:p w14:paraId="23E1ADF7" w14:textId="77777777" w:rsidR="005A658C" w:rsidRPr="00953054" w:rsidRDefault="005A658C" w:rsidP="005A658C">
            <w:pPr>
              <w:autoSpaceDE/>
              <w:autoSpaceDN/>
              <w:spacing w:line="276" w:lineRule="auto"/>
              <w:jc w:val="both"/>
              <w:rPr>
                <w:b/>
                <w:bCs/>
                <w:sz w:val="22"/>
                <w:szCs w:val="22"/>
                <w:lang w:val="en-US"/>
              </w:rPr>
            </w:pPr>
          </w:p>
        </w:tc>
        <w:tc>
          <w:tcPr>
            <w:tcW w:w="678" w:type="pct"/>
            <w:shd w:val="clear" w:color="auto" w:fill="auto"/>
            <w:noWrap/>
            <w:vAlign w:val="center"/>
          </w:tcPr>
          <w:p w14:paraId="23DBAB2F" w14:textId="77777777"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tcPr>
          <w:p w14:paraId="3D42E45E" w14:textId="16E7FE44" w:rsidR="005A658C" w:rsidRPr="00953054" w:rsidRDefault="005A658C" w:rsidP="005A658C">
            <w:pPr>
              <w:autoSpaceDE/>
              <w:autoSpaceDN/>
              <w:spacing w:line="276" w:lineRule="auto"/>
              <w:jc w:val="right"/>
              <w:rPr>
                <w:b/>
                <w:bCs/>
                <w:sz w:val="22"/>
                <w:szCs w:val="22"/>
                <w:lang w:val="en-US"/>
              </w:rPr>
            </w:pPr>
          </w:p>
        </w:tc>
        <w:tc>
          <w:tcPr>
            <w:tcW w:w="960" w:type="pct"/>
            <w:shd w:val="clear" w:color="auto" w:fill="auto"/>
            <w:noWrap/>
            <w:vAlign w:val="center"/>
          </w:tcPr>
          <w:p w14:paraId="4A3FD020" w14:textId="77777777" w:rsidR="005A658C" w:rsidRPr="00953054" w:rsidRDefault="005A658C" w:rsidP="005A658C">
            <w:pPr>
              <w:autoSpaceDE/>
              <w:autoSpaceDN/>
              <w:spacing w:line="276" w:lineRule="auto"/>
              <w:jc w:val="right"/>
              <w:rPr>
                <w:b/>
                <w:bCs/>
                <w:sz w:val="22"/>
                <w:szCs w:val="22"/>
                <w:lang w:val="en-US"/>
              </w:rPr>
            </w:pPr>
          </w:p>
        </w:tc>
      </w:tr>
      <w:tr w:rsidR="005A658C" w:rsidRPr="00953054" w14:paraId="0B463883" w14:textId="77777777" w:rsidTr="001E449B">
        <w:trPr>
          <w:trHeight w:val="340"/>
        </w:trPr>
        <w:tc>
          <w:tcPr>
            <w:tcW w:w="2276" w:type="pct"/>
            <w:shd w:val="clear" w:color="auto" w:fill="auto"/>
            <w:noWrap/>
            <w:vAlign w:val="center"/>
            <w:hideMark/>
          </w:tcPr>
          <w:p w14:paraId="0409F9AC" w14:textId="47918C3B" w:rsidR="005A658C" w:rsidRPr="00953054" w:rsidRDefault="005A658C" w:rsidP="005A658C">
            <w:pPr>
              <w:autoSpaceDE/>
              <w:autoSpaceDN/>
              <w:spacing w:line="276" w:lineRule="auto"/>
              <w:jc w:val="both"/>
              <w:rPr>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Assets</w:t>
            </w:r>
          </w:p>
        </w:tc>
        <w:tc>
          <w:tcPr>
            <w:tcW w:w="678" w:type="pct"/>
            <w:shd w:val="clear" w:color="auto" w:fill="auto"/>
            <w:noWrap/>
            <w:vAlign w:val="center"/>
            <w:hideMark/>
          </w:tcPr>
          <w:p w14:paraId="0DBBEFB6" w14:textId="4FA062EB"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hideMark/>
          </w:tcPr>
          <w:p w14:paraId="7DE7E3BE" w14:textId="06376B29" w:rsidR="005A658C" w:rsidRPr="00953054" w:rsidRDefault="005A658C" w:rsidP="005A658C">
            <w:pPr>
              <w:autoSpaceDE/>
              <w:autoSpaceDN/>
              <w:spacing w:line="276" w:lineRule="auto"/>
              <w:jc w:val="right"/>
              <w:rPr>
                <w:b/>
                <w:bCs/>
                <w:sz w:val="22"/>
                <w:szCs w:val="22"/>
                <w:lang w:val="en-US"/>
              </w:rPr>
            </w:pPr>
            <w:r w:rsidRPr="00953054">
              <w:rPr>
                <w:b/>
                <w:bCs/>
                <w:sz w:val="22"/>
                <w:szCs w:val="22"/>
                <w:lang w:val="en-US"/>
              </w:rPr>
              <w:t>xxx</w:t>
            </w:r>
          </w:p>
        </w:tc>
        <w:tc>
          <w:tcPr>
            <w:tcW w:w="960" w:type="pct"/>
            <w:shd w:val="clear" w:color="auto" w:fill="auto"/>
            <w:noWrap/>
            <w:vAlign w:val="center"/>
            <w:hideMark/>
          </w:tcPr>
          <w:p w14:paraId="4418ECEE" w14:textId="5C06D60E" w:rsidR="005A658C" w:rsidRPr="00953054" w:rsidRDefault="005A658C" w:rsidP="005A658C">
            <w:pPr>
              <w:autoSpaceDE/>
              <w:autoSpaceDN/>
              <w:spacing w:line="276" w:lineRule="auto"/>
              <w:jc w:val="right"/>
              <w:rPr>
                <w:b/>
                <w:bCs/>
                <w:sz w:val="22"/>
                <w:szCs w:val="22"/>
                <w:lang w:val="en-US"/>
              </w:rPr>
            </w:pPr>
            <w:r w:rsidRPr="00953054">
              <w:rPr>
                <w:b/>
                <w:bCs/>
                <w:sz w:val="22"/>
                <w:szCs w:val="22"/>
                <w:lang w:val="en-US"/>
              </w:rPr>
              <w:t>xxx</w:t>
            </w:r>
          </w:p>
        </w:tc>
      </w:tr>
      <w:tr w:rsidR="005A658C" w:rsidRPr="00953054" w14:paraId="7EC293E9" w14:textId="77777777" w:rsidTr="001E449B">
        <w:trPr>
          <w:trHeight w:val="340"/>
        </w:trPr>
        <w:tc>
          <w:tcPr>
            <w:tcW w:w="2276" w:type="pct"/>
            <w:shd w:val="clear" w:color="auto" w:fill="auto"/>
            <w:noWrap/>
            <w:vAlign w:val="center"/>
          </w:tcPr>
          <w:p w14:paraId="4D76074D" w14:textId="77777777" w:rsidR="005A658C" w:rsidRPr="00953054" w:rsidRDefault="005A658C" w:rsidP="005A658C">
            <w:pPr>
              <w:autoSpaceDE/>
              <w:autoSpaceDN/>
              <w:spacing w:line="276" w:lineRule="auto"/>
              <w:jc w:val="both"/>
              <w:rPr>
                <w:b/>
                <w:bCs/>
                <w:sz w:val="22"/>
                <w:szCs w:val="22"/>
                <w:lang w:val="en-US"/>
              </w:rPr>
            </w:pPr>
          </w:p>
        </w:tc>
        <w:tc>
          <w:tcPr>
            <w:tcW w:w="678" w:type="pct"/>
            <w:shd w:val="clear" w:color="auto" w:fill="auto"/>
            <w:noWrap/>
            <w:vAlign w:val="center"/>
          </w:tcPr>
          <w:p w14:paraId="440305D1" w14:textId="77777777"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tcPr>
          <w:p w14:paraId="4302EB88" w14:textId="1C221D5B" w:rsidR="005A658C" w:rsidRPr="00953054" w:rsidRDefault="005A658C" w:rsidP="005A658C">
            <w:pPr>
              <w:autoSpaceDE/>
              <w:autoSpaceDN/>
              <w:spacing w:line="276" w:lineRule="auto"/>
              <w:jc w:val="right"/>
              <w:rPr>
                <w:b/>
                <w:bCs/>
                <w:sz w:val="22"/>
                <w:szCs w:val="22"/>
                <w:lang w:val="en-US"/>
              </w:rPr>
            </w:pPr>
          </w:p>
        </w:tc>
        <w:tc>
          <w:tcPr>
            <w:tcW w:w="960" w:type="pct"/>
            <w:shd w:val="clear" w:color="auto" w:fill="auto"/>
            <w:noWrap/>
            <w:vAlign w:val="center"/>
          </w:tcPr>
          <w:p w14:paraId="62129A9E" w14:textId="77777777" w:rsidR="005A658C" w:rsidRPr="00953054" w:rsidRDefault="005A658C" w:rsidP="005A658C">
            <w:pPr>
              <w:autoSpaceDE/>
              <w:autoSpaceDN/>
              <w:spacing w:line="276" w:lineRule="auto"/>
              <w:jc w:val="right"/>
              <w:rPr>
                <w:b/>
                <w:bCs/>
                <w:sz w:val="22"/>
                <w:szCs w:val="22"/>
                <w:lang w:val="en-US"/>
              </w:rPr>
            </w:pPr>
          </w:p>
        </w:tc>
      </w:tr>
      <w:tr w:rsidR="005A658C" w:rsidRPr="00953054" w14:paraId="3C68DA05" w14:textId="77777777" w:rsidTr="001E449B">
        <w:trPr>
          <w:trHeight w:val="340"/>
        </w:trPr>
        <w:tc>
          <w:tcPr>
            <w:tcW w:w="2276" w:type="pct"/>
            <w:shd w:val="clear" w:color="auto" w:fill="auto"/>
            <w:noWrap/>
            <w:vAlign w:val="center"/>
            <w:hideMark/>
          </w:tcPr>
          <w:p w14:paraId="1FF2A919" w14:textId="43FB66F0" w:rsidR="005A658C" w:rsidRPr="00953054" w:rsidRDefault="005A658C" w:rsidP="005A658C">
            <w:pPr>
              <w:autoSpaceDE/>
              <w:autoSpaceDN/>
              <w:spacing w:line="276" w:lineRule="auto"/>
              <w:jc w:val="both"/>
              <w:rPr>
                <w:b/>
                <w:bCs/>
                <w:sz w:val="22"/>
                <w:szCs w:val="22"/>
                <w:lang w:val="en-US"/>
              </w:rPr>
            </w:pPr>
            <w:r w:rsidRPr="00953054">
              <w:rPr>
                <w:b/>
                <w:bCs/>
                <w:sz w:val="22"/>
                <w:szCs w:val="22"/>
                <w:lang w:val="en-US"/>
              </w:rPr>
              <w:t>Liabilities</w:t>
            </w:r>
          </w:p>
        </w:tc>
        <w:tc>
          <w:tcPr>
            <w:tcW w:w="678" w:type="pct"/>
            <w:shd w:val="clear" w:color="auto" w:fill="auto"/>
            <w:noWrap/>
            <w:vAlign w:val="center"/>
            <w:hideMark/>
          </w:tcPr>
          <w:p w14:paraId="3B4DDDB4" w14:textId="704F663D"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hideMark/>
          </w:tcPr>
          <w:p w14:paraId="353F1004" w14:textId="5C7D85CF" w:rsidR="005A658C" w:rsidRPr="00953054" w:rsidRDefault="005A658C" w:rsidP="005A658C">
            <w:pPr>
              <w:autoSpaceDE/>
              <w:autoSpaceDN/>
              <w:spacing w:line="276" w:lineRule="auto"/>
              <w:jc w:val="right"/>
              <w:rPr>
                <w:sz w:val="22"/>
                <w:szCs w:val="22"/>
                <w:lang w:val="en-US"/>
              </w:rPr>
            </w:pPr>
          </w:p>
        </w:tc>
        <w:tc>
          <w:tcPr>
            <w:tcW w:w="960" w:type="pct"/>
            <w:shd w:val="clear" w:color="auto" w:fill="auto"/>
            <w:noWrap/>
            <w:vAlign w:val="center"/>
            <w:hideMark/>
          </w:tcPr>
          <w:p w14:paraId="4F564A2F" w14:textId="1F62AB4B" w:rsidR="005A658C" w:rsidRPr="00953054" w:rsidRDefault="005A658C" w:rsidP="005A658C">
            <w:pPr>
              <w:autoSpaceDE/>
              <w:autoSpaceDN/>
              <w:spacing w:line="276" w:lineRule="auto"/>
              <w:jc w:val="right"/>
              <w:rPr>
                <w:sz w:val="22"/>
                <w:szCs w:val="22"/>
                <w:lang w:val="en-US"/>
              </w:rPr>
            </w:pPr>
          </w:p>
        </w:tc>
      </w:tr>
      <w:tr w:rsidR="005A658C" w:rsidRPr="00953054" w14:paraId="775B78A6" w14:textId="77777777" w:rsidTr="001E449B">
        <w:trPr>
          <w:trHeight w:val="340"/>
        </w:trPr>
        <w:tc>
          <w:tcPr>
            <w:tcW w:w="2276" w:type="pct"/>
            <w:shd w:val="clear" w:color="auto" w:fill="auto"/>
            <w:noWrap/>
            <w:vAlign w:val="center"/>
            <w:hideMark/>
          </w:tcPr>
          <w:p w14:paraId="1D80CFB4" w14:textId="3DA27275" w:rsidR="005A658C" w:rsidRPr="00953054" w:rsidRDefault="005A658C" w:rsidP="005A658C">
            <w:pPr>
              <w:autoSpaceDE/>
              <w:autoSpaceDN/>
              <w:spacing w:line="276" w:lineRule="auto"/>
              <w:jc w:val="both"/>
              <w:rPr>
                <w:sz w:val="22"/>
                <w:szCs w:val="22"/>
                <w:lang w:val="en-US"/>
              </w:rPr>
            </w:pPr>
            <w:r w:rsidRPr="00953054">
              <w:rPr>
                <w:b/>
                <w:bCs/>
                <w:sz w:val="22"/>
                <w:szCs w:val="22"/>
                <w:lang w:val="en-US"/>
              </w:rPr>
              <w:t>Current</w:t>
            </w:r>
            <w:r w:rsidRPr="00953054">
              <w:rPr>
                <w:sz w:val="22"/>
                <w:szCs w:val="22"/>
                <w:lang w:val="en-US"/>
              </w:rPr>
              <w:t xml:space="preserve"> </w:t>
            </w:r>
            <w:r w:rsidRPr="00953054">
              <w:rPr>
                <w:b/>
                <w:bCs/>
                <w:sz w:val="22"/>
                <w:szCs w:val="22"/>
                <w:lang w:val="en-US"/>
              </w:rPr>
              <w:t>Liabilities</w:t>
            </w:r>
          </w:p>
        </w:tc>
        <w:tc>
          <w:tcPr>
            <w:tcW w:w="678" w:type="pct"/>
            <w:shd w:val="clear" w:color="auto" w:fill="auto"/>
            <w:noWrap/>
            <w:vAlign w:val="center"/>
            <w:hideMark/>
          </w:tcPr>
          <w:p w14:paraId="71ACF6B7" w14:textId="2752296D"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hideMark/>
          </w:tcPr>
          <w:p w14:paraId="1381D1E1" w14:textId="12EC1AA8" w:rsidR="005A658C" w:rsidRPr="00953054" w:rsidRDefault="005A658C" w:rsidP="005A658C">
            <w:pPr>
              <w:autoSpaceDE/>
              <w:autoSpaceDN/>
              <w:spacing w:line="276" w:lineRule="auto"/>
              <w:jc w:val="right"/>
              <w:rPr>
                <w:sz w:val="22"/>
                <w:szCs w:val="22"/>
                <w:lang w:val="en-US"/>
              </w:rPr>
            </w:pPr>
          </w:p>
        </w:tc>
        <w:tc>
          <w:tcPr>
            <w:tcW w:w="960" w:type="pct"/>
            <w:shd w:val="clear" w:color="auto" w:fill="auto"/>
            <w:noWrap/>
            <w:vAlign w:val="center"/>
            <w:hideMark/>
          </w:tcPr>
          <w:p w14:paraId="765D60E7" w14:textId="633D5AA0" w:rsidR="005A658C" w:rsidRPr="00953054" w:rsidRDefault="005A658C" w:rsidP="005A658C">
            <w:pPr>
              <w:autoSpaceDE/>
              <w:autoSpaceDN/>
              <w:spacing w:line="276" w:lineRule="auto"/>
              <w:jc w:val="right"/>
              <w:rPr>
                <w:sz w:val="22"/>
                <w:szCs w:val="22"/>
                <w:lang w:val="en-US"/>
              </w:rPr>
            </w:pPr>
          </w:p>
        </w:tc>
      </w:tr>
      <w:tr w:rsidR="005A658C" w:rsidRPr="00953054" w14:paraId="1125668D" w14:textId="77777777" w:rsidTr="001E449B">
        <w:trPr>
          <w:trHeight w:val="340"/>
        </w:trPr>
        <w:tc>
          <w:tcPr>
            <w:tcW w:w="2276" w:type="pct"/>
            <w:shd w:val="clear" w:color="auto" w:fill="auto"/>
            <w:noWrap/>
            <w:vAlign w:val="center"/>
            <w:hideMark/>
          </w:tcPr>
          <w:p w14:paraId="0B306687" w14:textId="3205E6F9" w:rsidR="005A658C" w:rsidRPr="00953054" w:rsidRDefault="005A658C" w:rsidP="005A658C">
            <w:pPr>
              <w:autoSpaceDE/>
              <w:autoSpaceDN/>
              <w:spacing w:line="276" w:lineRule="auto"/>
              <w:jc w:val="both"/>
              <w:rPr>
                <w:sz w:val="22"/>
                <w:szCs w:val="22"/>
                <w:lang w:val="en-US"/>
              </w:rPr>
            </w:pPr>
            <w:r w:rsidRPr="00953054">
              <w:rPr>
                <w:sz w:val="22"/>
                <w:szCs w:val="22"/>
                <w:lang w:val="en-US"/>
              </w:rPr>
              <w:t xml:space="preserve">Trade and Other Payables </w:t>
            </w:r>
          </w:p>
        </w:tc>
        <w:tc>
          <w:tcPr>
            <w:tcW w:w="678" w:type="pct"/>
            <w:shd w:val="clear" w:color="auto" w:fill="auto"/>
            <w:noWrap/>
            <w:vAlign w:val="center"/>
            <w:hideMark/>
          </w:tcPr>
          <w:p w14:paraId="5ADA0403" w14:textId="722BAFAF" w:rsidR="005A658C" w:rsidRPr="00953054" w:rsidRDefault="005A658C" w:rsidP="005A658C">
            <w:pPr>
              <w:autoSpaceDE/>
              <w:autoSpaceDN/>
              <w:spacing w:line="276" w:lineRule="auto"/>
              <w:jc w:val="right"/>
              <w:rPr>
                <w:sz w:val="22"/>
                <w:szCs w:val="22"/>
                <w:lang w:val="en-US"/>
              </w:rPr>
            </w:pPr>
            <w:r w:rsidRPr="00953054">
              <w:rPr>
                <w:sz w:val="22"/>
                <w:szCs w:val="22"/>
                <w:lang w:val="en-US"/>
              </w:rPr>
              <w:t>35</w:t>
            </w:r>
          </w:p>
        </w:tc>
        <w:tc>
          <w:tcPr>
            <w:tcW w:w="1086" w:type="pct"/>
            <w:shd w:val="clear" w:color="auto" w:fill="auto"/>
            <w:noWrap/>
            <w:vAlign w:val="center"/>
            <w:hideMark/>
          </w:tcPr>
          <w:p w14:paraId="78D8BF0D" w14:textId="7129CC6C"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2E265F5E" w14:textId="2E3C2205"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301FD2D6" w14:textId="77777777" w:rsidTr="001E449B">
        <w:trPr>
          <w:trHeight w:val="340"/>
        </w:trPr>
        <w:tc>
          <w:tcPr>
            <w:tcW w:w="2276" w:type="pct"/>
            <w:shd w:val="clear" w:color="auto" w:fill="auto"/>
            <w:noWrap/>
            <w:vAlign w:val="center"/>
            <w:hideMark/>
          </w:tcPr>
          <w:p w14:paraId="62DBFB0C" w14:textId="0D547A00" w:rsidR="005A658C" w:rsidRPr="00953054" w:rsidRDefault="005A658C" w:rsidP="005A658C">
            <w:pPr>
              <w:autoSpaceDE/>
              <w:autoSpaceDN/>
              <w:spacing w:line="276" w:lineRule="auto"/>
              <w:jc w:val="both"/>
              <w:rPr>
                <w:sz w:val="22"/>
                <w:szCs w:val="22"/>
                <w:lang w:val="en-US"/>
              </w:rPr>
            </w:pPr>
            <w:r w:rsidRPr="00953054">
              <w:rPr>
                <w:sz w:val="22"/>
                <w:szCs w:val="22"/>
                <w:lang w:val="en-US"/>
              </w:rPr>
              <w:t xml:space="preserve">Refundable Deposits </w:t>
            </w:r>
          </w:p>
        </w:tc>
        <w:tc>
          <w:tcPr>
            <w:tcW w:w="678" w:type="pct"/>
            <w:shd w:val="clear" w:color="auto" w:fill="auto"/>
            <w:noWrap/>
            <w:vAlign w:val="center"/>
            <w:hideMark/>
          </w:tcPr>
          <w:p w14:paraId="2C3AF4AB" w14:textId="15E2730B" w:rsidR="005A658C" w:rsidRPr="00953054" w:rsidRDefault="005A658C" w:rsidP="005A658C">
            <w:pPr>
              <w:autoSpaceDE/>
              <w:autoSpaceDN/>
              <w:spacing w:line="276" w:lineRule="auto"/>
              <w:jc w:val="right"/>
              <w:rPr>
                <w:sz w:val="22"/>
                <w:szCs w:val="22"/>
                <w:lang w:val="en-US"/>
              </w:rPr>
            </w:pPr>
            <w:r w:rsidRPr="00953054">
              <w:rPr>
                <w:sz w:val="22"/>
                <w:szCs w:val="22"/>
                <w:lang w:val="en-US"/>
              </w:rPr>
              <w:t>36</w:t>
            </w:r>
          </w:p>
        </w:tc>
        <w:tc>
          <w:tcPr>
            <w:tcW w:w="1086" w:type="pct"/>
            <w:shd w:val="clear" w:color="auto" w:fill="auto"/>
            <w:noWrap/>
            <w:vAlign w:val="center"/>
            <w:hideMark/>
          </w:tcPr>
          <w:p w14:paraId="6CC920E1" w14:textId="49BC99AD"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7AFF52FE" w14:textId="35F156EF"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7618FEDC" w14:textId="77777777" w:rsidTr="001E449B">
        <w:trPr>
          <w:trHeight w:val="340"/>
        </w:trPr>
        <w:tc>
          <w:tcPr>
            <w:tcW w:w="2276" w:type="pct"/>
            <w:shd w:val="clear" w:color="auto" w:fill="auto"/>
            <w:noWrap/>
            <w:vAlign w:val="center"/>
            <w:hideMark/>
          </w:tcPr>
          <w:p w14:paraId="4FE81942" w14:textId="0A6F2D8C" w:rsidR="005A658C" w:rsidRPr="00953054" w:rsidRDefault="005A658C" w:rsidP="005A658C">
            <w:pPr>
              <w:autoSpaceDE/>
              <w:autoSpaceDN/>
              <w:spacing w:line="276" w:lineRule="auto"/>
              <w:jc w:val="both"/>
              <w:rPr>
                <w:sz w:val="22"/>
                <w:szCs w:val="22"/>
                <w:lang w:val="en-US"/>
              </w:rPr>
            </w:pPr>
            <w:r w:rsidRPr="00953054">
              <w:rPr>
                <w:sz w:val="22"/>
                <w:szCs w:val="22"/>
                <w:lang w:val="en-US"/>
              </w:rPr>
              <w:t>Current Provision</w:t>
            </w:r>
          </w:p>
        </w:tc>
        <w:tc>
          <w:tcPr>
            <w:tcW w:w="678" w:type="pct"/>
            <w:shd w:val="clear" w:color="auto" w:fill="auto"/>
            <w:noWrap/>
            <w:vAlign w:val="center"/>
            <w:hideMark/>
          </w:tcPr>
          <w:p w14:paraId="161DD7B0" w14:textId="12CD990C" w:rsidR="005A658C" w:rsidRPr="00953054" w:rsidRDefault="005A658C" w:rsidP="005A658C">
            <w:pPr>
              <w:autoSpaceDE/>
              <w:autoSpaceDN/>
              <w:spacing w:line="276" w:lineRule="auto"/>
              <w:jc w:val="right"/>
              <w:rPr>
                <w:sz w:val="22"/>
                <w:szCs w:val="22"/>
                <w:lang w:val="en-US"/>
              </w:rPr>
            </w:pPr>
            <w:r w:rsidRPr="00953054">
              <w:rPr>
                <w:sz w:val="22"/>
                <w:szCs w:val="22"/>
                <w:lang w:val="en-US"/>
              </w:rPr>
              <w:t>37</w:t>
            </w:r>
          </w:p>
        </w:tc>
        <w:tc>
          <w:tcPr>
            <w:tcW w:w="1086" w:type="pct"/>
            <w:shd w:val="clear" w:color="auto" w:fill="auto"/>
            <w:noWrap/>
            <w:vAlign w:val="center"/>
            <w:hideMark/>
          </w:tcPr>
          <w:p w14:paraId="11E84532" w14:textId="662B0DD4"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16B342DE" w14:textId="25FDE30D"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49F1CA77" w14:textId="77777777" w:rsidTr="001E449B">
        <w:trPr>
          <w:trHeight w:val="340"/>
        </w:trPr>
        <w:tc>
          <w:tcPr>
            <w:tcW w:w="2276" w:type="pct"/>
            <w:shd w:val="clear" w:color="auto" w:fill="auto"/>
            <w:noWrap/>
            <w:vAlign w:val="center"/>
            <w:hideMark/>
          </w:tcPr>
          <w:p w14:paraId="37F63150" w14:textId="178E6658" w:rsidR="005A658C" w:rsidRPr="00953054" w:rsidRDefault="005A658C" w:rsidP="005A658C">
            <w:pPr>
              <w:autoSpaceDE/>
              <w:autoSpaceDN/>
              <w:spacing w:line="276" w:lineRule="auto"/>
              <w:jc w:val="both"/>
              <w:rPr>
                <w:sz w:val="22"/>
                <w:szCs w:val="22"/>
                <w:lang w:val="en-US"/>
              </w:rPr>
            </w:pPr>
            <w:r w:rsidRPr="00953054">
              <w:rPr>
                <w:sz w:val="22"/>
                <w:szCs w:val="22"/>
                <w:lang w:val="en-US"/>
              </w:rPr>
              <w:t>Lease Liabilities</w:t>
            </w:r>
          </w:p>
        </w:tc>
        <w:tc>
          <w:tcPr>
            <w:tcW w:w="678" w:type="pct"/>
            <w:shd w:val="clear" w:color="auto" w:fill="auto"/>
            <w:noWrap/>
            <w:vAlign w:val="center"/>
            <w:hideMark/>
          </w:tcPr>
          <w:p w14:paraId="7ACE9969" w14:textId="4841D0A6" w:rsidR="005A658C" w:rsidRPr="00953054" w:rsidRDefault="005A658C" w:rsidP="005A658C">
            <w:pPr>
              <w:autoSpaceDE/>
              <w:autoSpaceDN/>
              <w:spacing w:line="276" w:lineRule="auto"/>
              <w:jc w:val="right"/>
              <w:rPr>
                <w:sz w:val="22"/>
                <w:szCs w:val="22"/>
                <w:lang w:val="en-US"/>
              </w:rPr>
            </w:pPr>
            <w:r w:rsidRPr="00953054">
              <w:rPr>
                <w:sz w:val="22"/>
                <w:szCs w:val="22"/>
                <w:lang w:val="en-US"/>
              </w:rPr>
              <w:t>38</w:t>
            </w:r>
          </w:p>
        </w:tc>
        <w:tc>
          <w:tcPr>
            <w:tcW w:w="1086" w:type="pct"/>
            <w:shd w:val="clear" w:color="auto" w:fill="auto"/>
            <w:noWrap/>
            <w:vAlign w:val="center"/>
            <w:hideMark/>
          </w:tcPr>
          <w:p w14:paraId="62E038B2" w14:textId="44BD74E8"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4EEBDFB4" w14:textId="5FEF86E3"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08155C12" w14:textId="77777777" w:rsidTr="001E449B">
        <w:trPr>
          <w:trHeight w:val="340"/>
        </w:trPr>
        <w:tc>
          <w:tcPr>
            <w:tcW w:w="2276" w:type="pct"/>
            <w:shd w:val="clear" w:color="auto" w:fill="auto"/>
            <w:noWrap/>
            <w:vAlign w:val="center"/>
            <w:hideMark/>
          </w:tcPr>
          <w:p w14:paraId="13C5E852" w14:textId="473289F3" w:rsidR="005A658C" w:rsidRPr="00953054" w:rsidRDefault="005A658C" w:rsidP="005A658C">
            <w:pPr>
              <w:autoSpaceDE/>
              <w:autoSpaceDN/>
              <w:spacing w:line="276" w:lineRule="auto"/>
              <w:jc w:val="both"/>
              <w:rPr>
                <w:sz w:val="22"/>
                <w:szCs w:val="22"/>
                <w:lang w:val="en-US"/>
              </w:rPr>
            </w:pPr>
            <w:r w:rsidRPr="00953054">
              <w:rPr>
                <w:sz w:val="22"/>
                <w:szCs w:val="22"/>
                <w:lang w:val="en-US"/>
              </w:rPr>
              <w:t>Deferred Income</w:t>
            </w:r>
          </w:p>
        </w:tc>
        <w:tc>
          <w:tcPr>
            <w:tcW w:w="678" w:type="pct"/>
            <w:shd w:val="clear" w:color="auto" w:fill="auto"/>
            <w:noWrap/>
            <w:vAlign w:val="center"/>
            <w:hideMark/>
          </w:tcPr>
          <w:p w14:paraId="2A6E5946" w14:textId="3F63D24E" w:rsidR="005A658C" w:rsidRPr="00953054" w:rsidRDefault="005A658C" w:rsidP="005A658C">
            <w:pPr>
              <w:autoSpaceDE/>
              <w:autoSpaceDN/>
              <w:spacing w:line="276" w:lineRule="auto"/>
              <w:jc w:val="right"/>
              <w:rPr>
                <w:sz w:val="22"/>
                <w:szCs w:val="22"/>
                <w:lang w:val="en-US"/>
              </w:rPr>
            </w:pPr>
            <w:r w:rsidRPr="00953054">
              <w:rPr>
                <w:sz w:val="22"/>
                <w:szCs w:val="22"/>
                <w:lang w:val="en-US"/>
              </w:rPr>
              <w:t>39</w:t>
            </w:r>
          </w:p>
        </w:tc>
        <w:tc>
          <w:tcPr>
            <w:tcW w:w="1086" w:type="pct"/>
            <w:shd w:val="clear" w:color="auto" w:fill="auto"/>
            <w:noWrap/>
            <w:vAlign w:val="center"/>
            <w:hideMark/>
          </w:tcPr>
          <w:p w14:paraId="666390D8" w14:textId="4AC25EDF"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14B89413" w14:textId="5A44E351"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615D6049" w14:textId="77777777" w:rsidTr="001E449B">
        <w:trPr>
          <w:trHeight w:val="340"/>
        </w:trPr>
        <w:tc>
          <w:tcPr>
            <w:tcW w:w="2276" w:type="pct"/>
            <w:shd w:val="clear" w:color="auto" w:fill="auto"/>
            <w:noWrap/>
            <w:vAlign w:val="center"/>
            <w:hideMark/>
          </w:tcPr>
          <w:p w14:paraId="3679D6BC" w14:textId="38745A7C" w:rsidR="005A658C" w:rsidRPr="00953054" w:rsidRDefault="005A658C" w:rsidP="005A658C">
            <w:pPr>
              <w:autoSpaceDE/>
              <w:autoSpaceDN/>
              <w:spacing w:line="276" w:lineRule="auto"/>
              <w:jc w:val="both"/>
              <w:rPr>
                <w:sz w:val="22"/>
                <w:szCs w:val="22"/>
                <w:lang w:val="en-US"/>
              </w:rPr>
            </w:pPr>
            <w:r w:rsidRPr="00953054">
              <w:rPr>
                <w:sz w:val="22"/>
                <w:szCs w:val="22"/>
                <w:lang w:val="en-US"/>
              </w:rPr>
              <w:t>Employee Benefit Obligation</w:t>
            </w:r>
          </w:p>
        </w:tc>
        <w:tc>
          <w:tcPr>
            <w:tcW w:w="678" w:type="pct"/>
            <w:shd w:val="clear" w:color="auto" w:fill="auto"/>
            <w:noWrap/>
            <w:vAlign w:val="center"/>
            <w:hideMark/>
          </w:tcPr>
          <w:p w14:paraId="7B2FCCF9" w14:textId="3CAFD659" w:rsidR="005A658C" w:rsidRPr="00953054" w:rsidRDefault="005A658C" w:rsidP="005A658C">
            <w:pPr>
              <w:autoSpaceDE/>
              <w:autoSpaceDN/>
              <w:spacing w:line="276" w:lineRule="auto"/>
              <w:jc w:val="right"/>
              <w:rPr>
                <w:sz w:val="22"/>
                <w:szCs w:val="22"/>
                <w:lang w:val="en-US"/>
              </w:rPr>
            </w:pPr>
            <w:r w:rsidRPr="00953054">
              <w:rPr>
                <w:sz w:val="22"/>
                <w:szCs w:val="22"/>
                <w:lang w:val="en-US"/>
              </w:rPr>
              <w:t>40</w:t>
            </w:r>
          </w:p>
        </w:tc>
        <w:tc>
          <w:tcPr>
            <w:tcW w:w="1086" w:type="pct"/>
            <w:shd w:val="clear" w:color="auto" w:fill="auto"/>
            <w:noWrap/>
            <w:vAlign w:val="center"/>
            <w:hideMark/>
          </w:tcPr>
          <w:p w14:paraId="73D77520" w14:textId="7D434827"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2BB53274" w14:textId="0D88B7A4"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70565C17" w14:textId="77777777" w:rsidTr="001E449B">
        <w:trPr>
          <w:trHeight w:val="340"/>
        </w:trPr>
        <w:tc>
          <w:tcPr>
            <w:tcW w:w="2276" w:type="pct"/>
            <w:shd w:val="clear" w:color="auto" w:fill="auto"/>
            <w:noWrap/>
            <w:vAlign w:val="center"/>
          </w:tcPr>
          <w:p w14:paraId="3F37B410" w14:textId="61A14B21" w:rsidR="005A658C" w:rsidRPr="00953054" w:rsidRDefault="005A658C" w:rsidP="005A658C">
            <w:pPr>
              <w:autoSpaceDE/>
              <w:autoSpaceDN/>
              <w:spacing w:line="276" w:lineRule="auto"/>
              <w:jc w:val="both"/>
              <w:rPr>
                <w:sz w:val="22"/>
                <w:szCs w:val="22"/>
                <w:lang w:val="en-US"/>
              </w:rPr>
            </w:pPr>
            <w:r w:rsidRPr="00953054">
              <w:rPr>
                <w:sz w:val="22"/>
                <w:szCs w:val="22"/>
                <w:lang w:val="en-US"/>
              </w:rPr>
              <w:t>Current Portion of Borrowings</w:t>
            </w:r>
          </w:p>
        </w:tc>
        <w:tc>
          <w:tcPr>
            <w:tcW w:w="678" w:type="pct"/>
            <w:shd w:val="clear" w:color="auto" w:fill="auto"/>
            <w:noWrap/>
            <w:vAlign w:val="center"/>
          </w:tcPr>
          <w:p w14:paraId="57039437" w14:textId="19818043" w:rsidR="005A658C" w:rsidRPr="00953054" w:rsidRDefault="005A658C" w:rsidP="005A658C">
            <w:pPr>
              <w:autoSpaceDE/>
              <w:autoSpaceDN/>
              <w:spacing w:line="276" w:lineRule="auto"/>
              <w:jc w:val="right"/>
              <w:rPr>
                <w:sz w:val="22"/>
                <w:szCs w:val="22"/>
                <w:lang w:val="en-US"/>
              </w:rPr>
            </w:pPr>
            <w:r w:rsidRPr="00953054">
              <w:rPr>
                <w:sz w:val="22"/>
                <w:szCs w:val="22"/>
                <w:lang w:val="en-US"/>
              </w:rPr>
              <w:t>41</w:t>
            </w:r>
          </w:p>
        </w:tc>
        <w:tc>
          <w:tcPr>
            <w:tcW w:w="1086" w:type="pct"/>
            <w:shd w:val="clear" w:color="auto" w:fill="auto"/>
            <w:noWrap/>
            <w:vAlign w:val="center"/>
          </w:tcPr>
          <w:p w14:paraId="3F59E9FB" w14:textId="2DC8E20B"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77722084" w14:textId="79905BBD"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5A658C" w:rsidRPr="00953054" w14:paraId="36D18284" w14:textId="77777777" w:rsidTr="001E449B">
        <w:trPr>
          <w:trHeight w:val="340"/>
        </w:trPr>
        <w:tc>
          <w:tcPr>
            <w:tcW w:w="2276" w:type="pct"/>
            <w:shd w:val="clear" w:color="auto" w:fill="auto"/>
            <w:noWrap/>
            <w:vAlign w:val="center"/>
            <w:hideMark/>
          </w:tcPr>
          <w:p w14:paraId="13B7E355" w14:textId="13737F56" w:rsidR="005A658C" w:rsidRPr="00953054" w:rsidRDefault="005A658C" w:rsidP="005A658C">
            <w:pPr>
              <w:autoSpaceDE/>
              <w:autoSpaceDN/>
              <w:spacing w:line="276" w:lineRule="auto"/>
              <w:jc w:val="both"/>
              <w:rPr>
                <w:b/>
                <w:bCs/>
                <w:sz w:val="22"/>
                <w:szCs w:val="22"/>
                <w:lang w:val="en-US"/>
              </w:rPr>
            </w:pPr>
            <w:r w:rsidRPr="00953054">
              <w:rPr>
                <w:b/>
                <w:bCs/>
                <w:sz w:val="22"/>
                <w:szCs w:val="22"/>
                <w:lang w:val="en-US"/>
              </w:rPr>
              <w:t>Total Current Liabilities</w:t>
            </w:r>
          </w:p>
        </w:tc>
        <w:tc>
          <w:tcPr>
            <w:tcW w:w="678" w:type="pct"/>
            <w:shd w:val="clear" w:color="auto" w:fill="auto"/>
            <w:noWrap/>
            <w:vAlign w:val="center"/>
            <w:hideMark/>
          </w:tcPr>
          <w:p w14:paraId="1098EB1B" w14:textId="01E2071F"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hideMark/>
          </w:tcPr>
          <w:p w14:paraId="55801943" w14:textId="55F8BCB9" w:rsidR="005A658C" w:rsidRPr="00953054" w:rsidRDefault="005A658C" w:rsidP="005A658C">
            <w:pPr>
              <w:autoSpaceDE/>
              <w:autoSpaceDN/>
              <w:spacing w:line="276" w:lineRule="auto"/>
              <w:jc w:val="right"/>
              <w:rPr>
                <w:b/>
                <w:bCs/>
                <w:sz w:val="22"/>
                <w:szCs w:val="22"/>
                <w:lang w:val="en-US"/>
              </w:rPr>
            </w:pPr>
            <w:r w:rsidRPr="00953054">
              <w:rPr>
                <w:b/>
                <w:bCs/>
                <w:sz w:val="22"/>
                <w:szCs w:val="22"/>
                <w:lang w:val="en-US"/>
              </w:rPr>
              <w:t>xxx</w:t>
            </w:r>
          </w:p>
        </w:tc>
        <w:tc>
          <w:tcPr>
            <w:tcW w:w="960" w:type="pct"/>
            <w:shd w:val="clear" w:color="auto" w:fill="auto"/>
            <w:noWrap/>
            <w:vAlign w:val="center"/>
            <w:hideMark/>
          </w:tcPr>
          <w:p w14:paraId="2E5610DC" w14:textId="0B9E4A7A" w:rsidR="005A658C" w:rsidRPr="00953054" w:rsidRDefault="005A658C" w:rsidP="005A658C">
            <w:pPr>
              <w:autoSpaceDE/>
              <w:autoSpaceDN/>
              <w:spacing w:line="276" w:lineRule="auto"/>
              <w:jc w:val="right"/>
              <w:rPr>
                <w:b/>
                <w:bCs/>
                <w:sz w:val="22"/>
                <w:szCs w:val="22"/>
                <w:lang w:val="en-US"/>
              </w:rPr>
            </w:pPr>
            <w:r w:rsidRPr="00953054">
              <w:rPr>
                <w:b/>
                <w:bCs/>
                <w:sz w:val="22"/>
                <w:szCs w:val="22"/>
                <w:lang w:val="en-US"/>
              </w:rPr>
              <w:t>xxx</w:t>
            </w:r>
          </w:p>
        </w:tc>
      </w:tr>
      <w:tr w:rsidR="005A658C" w:rsidRPr="00953054" w14:paraId="55DC28DB" w14:textId="77777777" w:rsidTr="001E449B">
        <w:trPr>
          <w:trHeight w:val="340"/>
        </w:trPr>
        <w:tc>
          <w:tcPr>
            <w:tcW w:w="2276" w:type="pct"/>
            <w:shd w:val="clear" w:color="auto" w:fill="auto"/>
            <w:noWrap/>
            <w:vAlign w:val="center"/>
          </w:tcPr>
          <w:p w14:paraId="6E75E2DE" w14:textId="77777777" w:rsidR="005A658C" w:rsidRPr="00953054" w:rsidRDefault="005A658C" w:rsidP="005A658C">
            <w:pPr>
              <w:autoSpaceDE/>
              <w:autoSpaceDN/>
              <w:spacing w:line="276" w:lineRule="auto"/>
              <w:jc w:val="both"/>
              <w:rPr>
                <w:sz w:val="22"/>
                <w:szCs w:val="22"/>
                <w:lang w:val="en-US"/>
              </w:rPr>
            </w:pPr>
          </w:p>
        </w:tc>
        <w:tc>
          <w:tcPr>
            <w:tcW w:w="678" w:type="pct"/>
            <w:shd w:val="clear" w:color="auto" w:fill="auto"/>
            <w:noWrap/>
            <w:vAlign w:val="center"/>
          </w:tcPr>
          <w:p w14:paraId="3B8D5C4E" w14:textId="77777777"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tcPr>
          <w:p w14:paraId="391AE757" w14:textId="0E051DBF" w:rsidR="005A658C" w:rsidRPr="00953054" w:rsidRDefault="005A658C" w:rsidP="005A658C">
            <w:pPr>
              <w:autoSpaceDE/>
              <w:autoSpaceDN/>
              <w:spacing w:line="276" w:lineRule="auto"/>
              <w:jc w:val="right"/>
              <w:rPr>
                <w:b/>
                <w:bCs/>
                <w:sz w:val="22"/>
                <w:szCs w:val="22"/>
                <w:lang w:val="en-US"/>
              </w:rPr>
            </w:pPr>
          </w:p>
        </w:tc>
        <w:tc>
          <w:tcPr>
            <w:tcW w:w="960" w:type="pct"/>
            <w:shd w:val="clear" w:color="auto" w:fill="auto"/>
            <w:noWrap/>
            <w:vAlign w:val="center"/>
          </w:tcPr>
          <w:p w14:paraId="5829C7A0" w14:textId="77777777" w:rsidR="005A658C" w:rsidRPr="00953054" w:rsidRDefault="005A658C" w:rsidP="005A658C">
            <w:pPr>
              <w:autoSpaceDE/>
              <w:autoSpaceDN/>
              <w:spacing w:line="276" w:lineRule="auto"/>
              <w:jc w:val="right"/>
              <w:rPr>
                <w:b/>
                <w:bCs/>
                <w:sz w:val="22"/>
                <w:szCs w:val="22"/>
                <w:lang w:val="en-US"/>
              </w:rPr>
            </w:pPr>
          </w:p>
        </w:tc>
      </w:tr>
      <w:tr w:rsidR="005A658C" w:rsidRPr="00953054" w14:paraId="1730EE8D" w14:textId="77777777" w:rsidTr="001E449B">
        <w:trPr>
          <w:trHeight w:val="340"/>
        </w:trPr>
        <w:tc>
          <w:tcPr>
            <w:tcW w:w="2276" w:type="pct"/>
            <w:shd w:val="clear" w:color="auto" w:fill="auto"/>
            <w:noWrap/>
            <w:vAlign w:val="center"/>
            <w:hideMark/>
          </w:tcPr>
          <w:p w14:paraId="1E88DD71" w14:textId="70111AAA" w:rsidR="005A658C" w:rsidRPr="00953054" w:rsidRDefault="005A658C" w:rsidP="005A658C">
            <w:pPr>
              <w:autoSpaceDE/>
              <w:autoSpaceDN/>
              <w:spacing w:line="276" w:lineRule="auto"/>
              <w:jc w:val="both"/>
              <w:rPr>
                <w:sz w:val="22"/>
                <w:szCs w:val="22"/>
                <w:lang w:val="en-US"/>
              </w:rPr>
            </w:pPr>
            <w:r w:rsidRPr="00953054">
              <w:rPr>
                <w:b/>
                <w:bCs/>
                <w:sz w:val="22"/>
                <w:szCs w:val="22"/>
                <w:lang w:val="en-US"/>
              </w:rPr>
              <w:t>Non-Current</w:t>
            </w:r>
            <w:r w:rsidRPr="00953054">
              <w:rPr>
                <w:sz w:val="22"/>
                <w:szCs w:val="22"/>
                <w:lang w:val="en-US"/>
              </w:rPr>
              <w:t xml:space="preserve"> </w:t>
            </w:r>
            <w:r w:rsidRPr="00953054">
              <w:rPr>
                <w:b/>
                <w:bCs/>
                <w:sz w:val="22"/>
                <w:szCs w:val="22"/>
                <w:lang w:val="en-US"/>
              </w:rPr>
              <w:t>Liabilities</w:t>
            </w:r>
          </w:p>
        </w:tc>
        <w:tc>
          <w:tcPr>
            <w:tcW w:w="678" w:type="pct"/>
            <w:shd w:val="clear" w:color="auto" w:fill="auto"/>
            <w:noWrap/>
            <w:vAlign w:val="center"/>
            <w:hideMark/>
          </w:tcPr>
          <w:p w14:paraId="03A40994" w14:textId="29275015" w:rsidR="005A658C" w:rsidRPr="00953054" w:rsidRDefault="005A658C" w:rsidP="005A658C">
            <w:pPr>
              <w:autoSpaceDE/>
              <w:autoSpaceDN/>
              <w:spacing w:line="276" w:lineRule="auto"/>
              <w:jc w:val="right"/>
              <w:rPr>
                <w:sz w:val="22"/>
                <w:szCs w:val="22"/>
                <w:lang w:val="en-US"/>
              </w:rPr>
            </w:pPr>
          </w:p>
        </w:tc>
        <w:tc>
          <w:tcPr>
            <w:tcW w:w="1086" w:type="pct"/>
            <w:shd w:val="clear" w:color="auto" w:fill="auto"/>
            <w:noWrap/>
            <w:vAlign w:val="center"/>
            <w:hideMark/>
          </w:tcPr>
          <w:p w14:paraId="471017DB" w14:textId="46B7C401" w:rsidR="005A658C" w:rsidRPr="00953054" w:rsidRDefault="005A658C" w:rsidP="005A658C">
            <w:pPr>
              <w:autoSpaceDE/>
              <w:autoSpaceDN/>
              <w:spacing w:line="276" w:lineRule="auto"/>
              <w:jc w:val="right"/>
              <w:rPr>
                <w:sz w:val="22"/>
                <w:szCs w:val="22"/>
                <w:lang w:val="en-US"/>
              </w:rPr>
            </w:pPr>
          </w:p>
        </w:tc>
        <w:tc>
          <w:tcPr>
            <w:tcW w:w="960" w:type="pct"/>
            <w:shd w:val="clear" w:color="auto" w:fill="auto"/>
            <w:noWrap/>
            <w:vAlign w:val="center"/>
            <w:hideMark/>
          </w:tcPr>
          <w:p w14:paraId="4F700306" w14:textId="524C6794" w:rsidR="005A658C" w:rsidRPr="00953054" w:rsidRDefault="005A658C" w:rsidP="005A658C">
            <w:pPr>
              <w:autoSpaceDE/>
              <w:autoSpaceDN/>
              <w:spacing w:line="276" w:lineRule="auto"/>
              <w:jc w:val="right"/>
              <w:rPr>
                <w:sz w:val="22"/>
                <w:szCs w:val="22"/>
                <w:lang w:val="en-US"/>
              </w:rPr>
            </w:pPr>
          </w:p>
        </w:tc>
      </w:tr>
      <w:tr w:rsidR="005A658C" w:rsidRPr="00953054" w14:paraId="571EA9CC" w14:textId="77777777" w:rsidTr="001E449B">
        <w:trPr>
          <w:trHeight w:val="340"/>
        </w:trPr>
        <w:tc>
          <w:tcPr>
            <w:tcW w:w="2276" w:type="pct"/>
            <w:shd w:val="clear" w:color="auto" w:fill="auto"/>
            <w:noWrap/>
            <w:vAlign w:val="center"/>
            <w:hideMark/>
          </w:tcPr>
          <w:p w14:paraId="475BA81B" w14:textId="7CE4D8F6" w:rsidR="005A658C" w:rsidRPr="00953054" w:rsidRDefault="005A658C" w:rsidP="005A658C">
            <w:pPr>
              <w:autoSpaceDE/>
              <w:autoSpaceDN/>
              <w:spacing w:line="276" w:lineRule="auto"/>
              <w:jc w:val="both"/>
              <w:rPr>
                <w:sz w:val="22"/>
                <w:szCs w:val="22"/>
                <w:lang w:val="en-US"/>
              </w:rPr>
            </w:pPr>
            <w:r w:rsidRPr="00953054">
              <w:rPr>
                <w:sz w:val="22"/>
                <w:szCs w:val="22"/>
                <w:lang w:val="en-US"/>
              </w:rPr>
              <w:t>Non-Current Provisions</w:t>
            </w:r>
          </w:p>
        </w:tc>
        <w:tc>
          <w:tcPr>
            <w:tcW w:w="678" w:type="pct"/>
            <w:shd w:val="clear" w:color="auto" w:fill="auto"/>
            <w:noWrap/>
            <w:vAlign w:val="center"/>
            <w:hideMark/>
          </w:tcPr>
          <w:p w14:paraId="224CDF90" w14:textId="42D89017" w:rsidR="005A658C" w:rsidRPr="00953054" w:rsidRDefault="005A658C" w:rsidP="005A658C">
            <w:pPr>
              <w:autoSpaceDE/>
              <w:autoSpaceDN/>
              <w:spacing w:line="276" w:lineRule="auto"/>
              <w:jc w:val="right"/>
              <w:rPr>
                <w:sz w:val="22"/>
                <w:szCs w:val="22"/>
                <w:lang w:val="en-US"/>
              </w:rPr>
            </w:pPr>
            <w:r w:rsidRPr="00953054">
              <w:rPr>
                <w:sz w:val="22"/>
                <w:szCs w:val="22"/>
                <w:lang w:val="en-US"/>
              </w:rPr>
              <w:t>37</w:t>
            </w:r>
          </w:p>
        </w:tc>
        <w:tc>
          <w:tcPr>
            <w:tcW w:w="1086" w:type="pct"/>
            <w:shd w:val="clear" w:color="auto" w:fill="auto"/>
            <w:noWrap/>
            <w:vAlign w:val="center"/>
            <w:hideMark/>
          </w:tcPr>
          <w:p w14:paraId="7A296349" w14:textId="24504DCF"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20D2EEC4" w14:textId="0689C5B0" w:rsidR="005A658C" w:rsidRPr="00953054" w:rsidRDefault="005A658C" w:rsidP="005A658C">
            <w:pPr>
              <w:autoSpaceDE/>
              <w:autoSpaceDN/>
              <w:spacing w:line="276" w:lineRule="auto"/>
              <w:jc w:val="right"/>
              <w:rPr>
                <w:sz w:val="22"/>
                <w:szCs w:val="22"/>
                <w:lang w:val="en-US"/>
              </w:rPr>
            </w:pPr>
            <w:r w:rsidRPr="00953054">
              <w:rPr>
                <w:sz w:val="22"/>
                <w:szCs w:val="22"/>
                <w:lang w:val="en-US"/>
              </w:rPr>
              <w:t>xxx</w:t>
            </w:r>
          </w:p>
        </w:tc>
      </w:tr>
      <w:tr w:rsidR="007E1355" w:rsidRPr="00953054" w14:paraId="2DF3B539" w14:textId="77777777" w:rsidTr="001E449B">
        <w:trPr>
          <w:trHeight w:val="340"/>
        </w:trPr>
        <w:tc>
          <w:tcPr>
            <w:tcW w:w="2276" w:type="pct"/>
            <w:shd w:val="clear" w:color="auto" w:fill="auto"/>
            <w:noWrap/>
            <w:vAlign w:val="center"/>
          </w:tcPr>
          <w:p w14:paraId="5147B6DD" w14:textId="14CFBF6F" w:rsidR="007E1355" w:rsidRPr="00953054" w:rsidRDefault="007E1355" w:rsidP="007E1355">
            <w:pPr>
              <w:autoSpaceDE/>
              <w:autoSpaceDN/>
              <w:spacing w:line="276" w:lineRule="auto"/>
              <w:jc w:val="both"/>
              <w:rPr>
                <w:sz w:val="22"/>
                <w:szCs w:val="22"/>
                <w:lang w:val="en-US"/>
              </w:rPr>
            </w:pPr>
            <w:r w:rsidRPr="00953054">
              <w:rPr>
                <w:sz w:val="22"/>
                <w:szCs w:val="22"/>
                <w:lang w:val="en-US"/>
              </w:rPr>
              <w:lastRenderedPageBreak/>
              <w:t>Lease Liabilities</w:t>
            </w:r>
          </w:p>
        </w:tc>
        <w:tc>
          <w:tcPr>
            <w:tcW w:w="678" w:type="pct"/>
            <w:shd w:val="clear" w:color="auto" w:fill="auto"/>
            <w:noWrap/>
            <w:vAlign w:val="center"/>
          </w:tcPr>
          <w:p w14:paraId="473F20C4" w14:textId="00EFB79B" w:rsidR="007E1355" w:rsidRPr="00953054" w:rsidRDefault="007E1355" w:rsidP="007E1355">
            <w:pPr>
              <w:autoSpaceDE/>
              <w:autoSpaceDN/>
              <w:spacing w:line="276" w:lineRule="auto"/>
              <w:jc w:val="right"/>
              <w:rPr>
                <w:sz w:val="22"/>
                <w:szCs w:val="22"/>
                <w:lang w:val="en-US"/>
              </w:rPr>
            </w:pPr>
            <w:r w:rsidRPr="00953054">
              <w:rPr>
                <w:sz w:val="22"/>
                <w:szCs w:val="22"/>
                <w:lang w:val="en-US"/>
              </w:rPr>
              <w:t>38</w:t>
            </w:r>
          </w:p>
        </w:tc>
        <w:tc>
          <w:tcPr>
            <w:tcW w:w="1086" w:type="pct"/>
            <w:shd w:val="clear" w:color="auto" w:fill="auto"/>
            <w:noWrap/>
            <w:vAlign w:val="center"/>
          </w:tcPr>
          <w:p w14:paraId="26A1487A" w14:textId="0B086096" w:rsidR="007E1355" w:rsidRPr="00953054" w:rsidRDefault="007E1355" w:rsidP="007E1355">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14662705" w14:textId="5B6E07DC" w:rsidR="007E1355" w:rsidRPr="00953054" w:rsidRDefault="007E1355" w:rsidP="007E1355">
            <w:pPr>
              <w:autoSpaceDE/>
              <w:autoSpaceDN/>
              <w:spacing w:line="276" w:lineRule="auto"/>
              <w:jc w:val="right"/>
              <w:rPr>
                <w:sz w:val="22"/>
                <w:szCs w:val="22"/>
                <w:lang w:val="en-US"/>
              </w:rPr>
            </w:pPr>
            <w:r w:rsidRPr="00953054">
              <w:rPr>
                <w:sz w:val="22"/>
                <w:szCs w:val="22"/>
                <w:lang w:val="en-US"/>
              </w:rPr>
              <w:t>xxx</w:t>
            </w:r>
          </w:p>
        </w:tc>
      </w:tr>
      <w:tr w:rsidR="007E1355" w:rsidRPr="00953054" w14:paraId="05D3CABE" w14:textId="77777777" w:rsidTr="001E449B">
        <w:trPr>
          <w:trHeight w:val="340"/>
        </w:trPr>
        <w:tc>
          <w:tcPr>
            <w:tcW w:w="2276" w:type="pct"/>
            <w:shd w:val="clear" w:color="auto" w:fill="auto"/>
            <w:noWrap/>
            <w:vAlign w:val="center"/>
          </w:tcPr>
          <w:p w14:paraId="4E64D3B8" w14:textId="6D96219A" w:rsidR="007E1355" w:rsidRPr="00953054" w:rsidRDefault="007E1355" w:rsidP="007E1355">
            <w:pPr>
              <w:autoSpaceDE/>
              <w:autoSpaceDN/>
              <w:spacing w:line="276" w:lineRule="auto"/>
              <w:jc w:val="both"/>
              <w:rPr>
                <w:sz w:val="22"/>
                <w:szCs w:val="22"/>
                <w:lang w:val="en-US"/>
              </w:rPr>
            </w:pPr>
            <w:r w:rsidRPr="00953054">
              <w:rPr>
                <w:sz w:val="22"/>
                <w:szCs w:val="22"/>
                <w:lang w:val="en-US"/>
              </w:rPr>
              <w:t>Deferred Income</w:t>
            </w:r>
          </w:p>
        </w:tc>
        <w:tc>
          <w:tcPr>
            <w:tcW w:w="678" w:type="pct"/>
            <w:shd w:val="clear" w:color="auto" w:fill="auto"/>
            <w:noWrap/>
            <w:vAlign w:val="center"/>
          </w:tcPr>
          <w:p w14:paraId="0D1B272B" w14:textId="339412A6" w:rsidR="007E1355" w:rsidRPr="00953054" w:rsidRDefault="007E1355" w:rsidP="007E1355">
            <w:pPr>
              <w:autoSpaceDE/>
              <w:autoSpaceDN/>
              <w:spacing w:line="276" w:lineRule="auto"/>
              <w:jc w:val="right"/>
              <w:rPr>
                <w:sz w:val="22"/>
                <w:szCs w:val="22"/>
                <w:lang w:val="en-US"/>
              </w:rPr>
            </w:pPr>
            <w:r w:rsidRPr="00953054">
              <w:rPr>
                <w:sz w:val="22"/>
                <w:szCs w:val="22"/>
                <w:lang w:val="en-US"/>
              </w:rPr>
              <w:t>39</w:t>
            </w:r>
          </w:p>
        </w:tc>
        <w:tc>
          <w:tcPr>
            <w:tcW w:w="1086" w:type="pct"/>
            <w:shd w:val="clear" w:color="auto" w:fill="auto"/>
            <w:noWrap/>
            <w:vAlign w:val="center"/>
          </w:tcPr>
          <w:p w14:paraId="65BA509F" w14:textId="4C9C3765" w:rsidR="007E1355" w:rsidRPr="00953054" w:rsidRDefault="007E1355" w:rsidP="007E1355">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37B3BFD9" w14:textId="2005EF4A" w:rsidR="007E1355" w:rsidRPr="00953054" w:rsidRDefault="007E1355" w:rsidP="007E1355">
            <w:pPr>
              <w:autoSpaceDE/>
              <w:autoSpaceDN/>
              <w:spacing w:line="276" w:lineRule="auto"/>
              <w:jc w:val="right"/>
              <w:rPr>
                <w:sz w:val="22"/>
                <w:szCs w:val="22"/>
                <w:lang w:val="en-US"/>
              </w:rPr>
            </w:pPr>
            <w:r w:rsidRPr="00953054">
              <w:rPr>
                <w:sz w:val="22"/>
                <w:szCs w:val="22"/>
                <w:lang w:val="en-US"/>
              </w:rPr>
              <w:t>xxx</w:t>
            </w:r>
          </w:p>
        </w:tc>
      </w:tr>
      <w:tr w:rsidR="000B055E" w:rsidRPr="00953054" w14:paraId="4BDE30EB" w14:textId="77777777" w:rsidTr="001E449B">
        <w:trPr>
          <w:trHeight w:val="340"/>
        </w:trPr>
        <w:tc>
          <w:tcPr>
            <w:tcW w:w="2276" w:type="pct"/>
            <w:shd w:val="clear" w:color="auto" w:fill="auto"/>
            <w:noWrap/>
            <w:vAlign w:val="center"/>
          </w:tcPr>
          <w:p w14:paraId="29158582" w14:textId="63255C30" w:rsidR="000B055E" w:rsidRPr="00953054" w:rsidRDefault="000B055E" w:rsidP="000B055E">
            <w:pPr>
              <w:autoSpaceDE/>
              <w:autoSpaceDN/>
              <w:spacing w:line="276" w:lineRule="auto"/>
              <w:jc w:val="both"/>
              <w:rPr>
                <w:sz w:val="22"/>
                <w:szCs w:val="22"/>
                <w:lang w:val="en-US"/>
              </w:rPr>
            </w:pPr>
            <w:r w:rsidRPr="00953054">
              <w:rPr>
                <w:sz w:val="22"/>
                <w:szCs w:val="22"/>
                <w:lang w:val="en-US"/>
              </w:rPr>
              <w:t>Non-Current Employee Benefit Obligation</w:t>
            </w:r>
          </w:p>
        </w:tc>
        <w:tc>
          <w:tcPr>
            <w:tcW w:w="678" w:type="pct"/>
            <w:shd w:val="clear" w:color="auto" w:fill="auto"/>
            <w:noWrap/>
            <w:vAlign w:val="center"/>
          </w:tcPr>
          <w:p w14:paraId="39AFA5B1" w14:textId="2B4E9207" w:rsidR="000B055E" w:rsidRPr="00953054" w:rsidRDefault="000B055E" w:rsidP="000B055E">
            <w:pPr>
              <w:autoSpaceDE/>
              <w:autoSpaceDN/>
              <w:spacing w:line="276" w:lineRule="auto"/>
              <w:jc w:val="right"/>
              <w:rPr>
                <w:sz w:val="22"/>
                <w:szCs w:val="22"/>
                <w:lang w:val="en-US"/>
              </w:rPr>
            </w:pPr>
            <w:r w:rsidRPr="00953054">
              <w:rPr>
                <w:sz w:val="22"/>
                <w:szCs w:val="22"/>
                <w:lang w:val="en-US"/>
              </w:rPr>
              <w:t>40</w:t>
            </w:r>
          </w:p>
        </w:tc>
        <w:tc>
          <w:tcPr>
            <w:tcW w:w="1086" w:type="pct"/>
            <w:shd w:val="clear" w:color="auto" w:fill="auto"/>
            <w:noWrap/>
            <w:vAlign w:val="center"/>
          </w:tcPr>
          <w:p w14:paraId="22744C7F" w14:textId="6DAA4996"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62A76BC4" w14:textId="38D5E060"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r>
      <w:tr w:rsidR="000B055E" w:rsidRPr="00953054" w14:paraId="17B886CC" w14:textId="77777777" w:rsidTr="001E449B">
        <w:trPr>
          <w:trHeight w:val="340"/>
        </w:trPr>
        <w:tc>
          <w:tcPr>
            <w:tcW w:w="2276" w:type="pct"/>
            <w:shd w:val="clear" w:color="auto" w:fill="auto"/>
            <w:noWrap/>
            <w:vAlign w:val="center"/>
          </w:tcPr>
          <w:p w14:paraId="499AA407" w14:textId="152D6A7A" w:rsidR="000B055E" w:rsidRPr="00953054" w:rsidRDefault="000B055E" w:rsidP="000B055E">
            <w:pPr>
              <w:autoSpaceDE/>
              <w:autoSpaceDN/>
              <w:spacing w:line="276" w:lineRule="auto"/>
              <w:jc w:val="both"/>
              <w:rPr>
                <w:sz w:val="22"/>
                <w:szCs w:val="22"/>
                <w:lang w:val="en-US"/>
              </w:rPr>
            </w:pPr>
            <w:r w:rsidRPr="00953054">
              <w:rPr>
                <w:sz w:val="22"/>
                <w:szCs w:val="22"/>
                <w:lang w:val="en-US"/>
              </w:rPr>
              <w:t>Borrowings – Non-Current Portion</w:t>
            </w:r>
          </w:p>
        </w:tc>
        <w:tc>
          <w:tcPr>
            <w:tcW w:w="678" w:type="pct"/>
            <w:shd w:val="clear" w:color="auto" w:fill="auto"/>
            <w:noWrap/>
            <w:vAlign w:val="center"/>
          </w:tcPr>
          <w:p w14:paraId="4C9385C5" w14:textId="0A5A87D8" w:rsidR="000B055E" w:rsidRPr="00953054" w:rsidRDefault="000B055E" w:rsidP="000B055E">
            <w:pPr>
              <w:autoSpaceDE/>
              <w:autoSpaceDN/>
              <w:spacing w:line="276" w:lineRule="auto"/>
              <w:jc w:val="right"/>
              <w:rPr>
                <w:sz w:val="22"/>
                <w:szCs w:val="22"/>
                <w:lang w:val="en-US"/>
              </w:rPr>
            </w:pPr>
            <w:r w:rsidRPr="00953054">
              <w:rPr>
                <w:sz w:val="22"/>
                <w:szCs w:val="22"/>
                <w:lang w:val="en-US"/>
              </w:rPr>
              <w:t>41</w:t>
            </w:r>
          </w:p>
        </w:tc>
        <w:tc>
          <w:tcPr>
            <w:tcW w:w="1086" w:type="pct"/>
            <w:shd w:val="clear" w:color="auto" w:fill="auto"/>
            <w:noWrap/>
            <w:vAlign w:val="center"/>
          </w:tcPr>
          <w:p w14:paraId="09E6DD34" w14:textId="5942D3B1"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78C0CE55" w14:textId="73C00830"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r>
      <w:tr w:rsidR="000B055E" w:rsidRPr="00953054" w14:paraId="62C0753B" w14:textId="77777777" w:rsidTr="001E449B">
        <w:trPr>
          <w:trHeight w:val="340"/>
        </w:trPr>
        <w:tc>
          <w:tcPr>
            <w:tcW w:w="2276" w:type="pct"/>
            <w:shd w:val="clear" w:color="auto" w:fill="auto"/>
            <w:noWrap/>
            <w:vAlign w:val="center"/>
          </w:tcPr>
          <w:p w14:paraId="095E9EE0" w14:textId="2906FFF1" w:rsidR="000B055E" w:rsidRPr="00953054" w:rsidRDefault="000B055E" w:rsidP="000B055E">
            <w:pPr>
              <w:autoSpaceDE/>
              <w:autoSpaceDN/>
              <w:spacing w:line="276" w:lineRule="auto"/>
              <w:jc w:val="both"/>
              <w:rPr>
                <w:sz w:val="22"/>
                <w:szCs w:val="22"/>
                <w:lang w:val="en-US"/>
              </w:rPr>
            </w:pPr>
            <w:r w:rsidRPr="00953054">
              <w:rPr>
                <w:sz w:val="22"/>
                <w:szCs w:val="22"/>
                <w:lang w:val="en-US"/>
              </w:rPr>
              <w:t>Service Concession Liability</w:t>
            </w:r>
          </w:p>
        </w:tc>
        <w:tc>
          <w:tcPr>
            <w:tcW w:w="678" w:type="pct"/>
            <w:shd w:val="clear" w:color="auto" w:fill="auto"/>
            <w:noWrap/>
            <w:vAlign w:val="center"/>
          </w:tcPr>
          <w:p w14:paraId="0E01B1E6" w14:textId="0C95869D" w:rsidR="000B055E" w:rsidRPr="00953054" w:rsidRDefault="000B055E" w:rsidP="000B055E">
            <w:pPr>
              <w:autoSpaceDE/>
              <w:autoSpaceDN/>
              <w:spacing w:line="276" w:lineRule="auto"/>
              <w:jc w:val="right"/>
              <w:rPr>
                <w:sz w:val="22"/>
                <w:szCs w:val="22"/>
                <w:lang w:val="en-US"/>
              </w:rPr>
            </w:pPr>
            <w:r w:rsidRPr="00953054">
              <w:rPr>
                <w:sz w:val="22"/>
                <w:szCs w:val="22"/>
                <w:lang w:val="en-US"/>
              </w:rPr>
              <w:t>42</w:t>
            </w:r>
          </w:p>
        </w:tc>
        <w:tc>
          <w:tcPr>
            <w:tcW w:w="1086" w:type="pct"/>
            <w:shd w:val="clear" w:color="auto" w:fill="auto"/>
            <w:noWrap/>
            <w:vAlign w:val="center"/>
          </w:tcPr>
          <w:p w14:paraId="48C785C3" w14:textId="0347A2FC" w:rsidR="000B055E" w:rsidRPr="00953054" w:rsidRDefault="00080AB7" w:rsidP="000B055E">
            <w:pPr>
              <w:autoSpaceDE/>
              <w:autoSpaceDN/>
              <w:spacing w:line="276" w:lineRule="auto"/>
              <w:jc w:val="right"/>
              <w:rPr>
                <w:sz w:val="22"/>
                <w:szCs w:val="22"/>
                <w:lang w:val="en-US"/>
              </w:rPr>
            </w:pPr>
            <w:r>
              <w:rPr>
                <w:sz w:val="22"/>
                <w:szCs w:val="22"/>
                <w:lang w:val="en-US"/>
              </w:rPr>
              <w:t>xxx</w:t>
            </w:r>
          </w:p>
        </w:tc>
        <w:tc>
          <w:tcPr>
            <w:tcW w:w="960" w:type="pct"/>
            <w:shd w:val="clear" w:color="auto" w:fill="auto"/>
            <w:noWrap/>
            <w:vAlign w:val="center"/>
          </w:tcPr>
          <w:p w14:paraId="296354FF" w14:textId="34D3757F" w:rsidR="000B055E" w:rsidRPr="00953054" w:rsidRDefault="00080AB7" w:rsidP="000B055E">
            <w:pPr>
              <w:autoSpaceDE/>
              <w:autoSpaceDN/>
              <w:spacing w:line="276" w:lineRule="auto"/>
              <w:jc w:val="right"/>
              <w:rPr>
                <w:sz w:val="22"/>
                <w:szCs w:val="22"/>
                <w:lang w:val="en-US"/>
              </w:rPr>
            </w:pPr>
            <w:r>
              <w:rPr>
                <w:sz w:val="22"/>
                <w:szCs w:val="22"/>
                <w:lang w:val="en-US"/>
              </w:rPr>
              <w:t>xxx</w:t>
            </w:r>
          </w:p>
        </w:tc>
      </w:tr>
      <w:tr w:rsidR="000B055E" w:rsidRPr="00953054" w14:paraId="0E13494C" w14:textId="77777777" w:rsidTr="001E449B">
        <w:trPr>
          <w:trHeight w:val="340"/>
        </w:trPr>
        <w:tc>
          <w:tcPr>
            <w:tcW w:w="2276" w:type="pct"/>
            <w:shd w:val="clear" w:color="auto" w:fill="auto"/>
            <w:noWrap/>
            <w:vAlign w:val="center"/>
            <w:hideMark/>
          </w:tcPr>
          <w:p w14:paraId="68AF6478" w14:textId="407FB2B1" w:rsidR="000B055E" w:rsidRPr="00953054" w:rsidRDefault="000B055E" w:rsidP="000B055E">
            <w:pPr>
              <w:autoSpaceDE/>
              <w:autoSpaceDN/>
              <w:spacing w:line="276" w:lineRule="auto"/>
              <w:jc w:val="both"/>
              <w:rPr>
                <w:b/>
                <w:bCs/>
                <w:sz w:val="22"/>
                <w:szCs w:val="22"/>
                <w:lang w:val="en-US"/>
              </w:rPr>
            </w:pPr>
            <w:r w:rsidRPr="00953054">
              <w:rPr>
                <w:b/>
                <w:bCs/>
                <w:sz w:val="22"/>
                <w:szCs w:val="22"/>
                <w:lang w:val="en-US"/>
              </w:rPr>
              <w:t>Total Non- Current Liabilities</w:t>
            </w:r>
          </w:p>
        </w:tc>
        <w:tc>
          <w:tcPr>
            <w:tcW w:w="678" w:type="pct"/>
            <w:shd w:val="clear" w:color="auto" w:fill="auto"/>
            <w:noWrap/>
            <w:vAlign w:val="center"/>
            <w:hideMark/>
          </w:tcPr>
          <w:p w14:paraId="2BAE37AC" w14:textId="0FB77433"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hideMark/>
          </w:tcPr>
          <w:p w14:paraId="559A806C" w14:textId="79AD4222" w:rsidR="000B055E" w:rsidRPr="00953054" w:rsidRDefault="000B055E" w:rsidP="000B055E">
            <w:pPr>
              <w:autoSpaceDE/>
              <w:autoSpaceDN/>
              <w:spacing w:line="276" w:lineRule="auto"/>
              <w:jc w:val="right"/>
              <w:rPr>
                <w:b/>
                <w:bCs/>
                <w:sz w:val="22"/>
                <w:szCs w:val="22"/>
                <w:lang w:val="en-US"/>
              </w:rPr>
            </w:pPr>
            <w:r w:rsidRPr="00953054">
              <w:rPr>
                <w:b/>
                <w:bCs/>
                <w:sz w:val="22"/>
                <w:szCs w:val="22"/>
                <w:lang w:val="en-US"/>
              </w:rPr>
              <w:t>xxx</w:t>
            </w:r>
          </w:p>
        </w:tc>
        <w:tc>
          <w:tcPr>
            <w:tcW w:w="960" w:type="pct"/>
            <w:shd w:val="clear" w:color="auto" w:fill="auto"/>
            <w:noWrap/>
            <w:vAlign w:val="center"/>
            <w:hideMark/>
          </w:tcPr>
          <w:p w14:paraId="233D9F41" w14:textId="79AB2F01" w:rsidR="000B055E" w:rsidRPr="00953054" w:rsidRDefault="000B055E" w:rsidP="000B055E">
            <w:pPr>
              <w:autoSpaceDE/>
              <w:autoSpaceDN/>
              <w:spacing w:line="276" w:lineRule="auto"/>
              <w:jc w:val="right"/>
              <w:rPr>
                <w:b/>
                <w:bCs/>
                <w:sz w:val="22"/>
                <w:szCs w:val="22"/>
                <w:lang w:val="en-US"/>
              </w:rPr>
            </w:pPr>
            <w:r w:rsidRPr="00953054">
              <w:rPr>
                <w:b/>
                <w:bCs/>
                <w:sz w:val="22"/>
                <w:szCs w:val="22"/>
                <w:lang w:val="en-US"/>
              </w:rPr>
              <w:t>xxx</w:t>
            </w:r>
          </w:p>
        </w:tc>
      </w:tr>
      <w:tr w:rsidR="000B055E" w:rsidRPr="00953054" w14:paraId="471208D2" w14:textId="77777777" w:rsidTr="001E449B">
        <w:trPr>
          <w:trHeight w:val="340"/>
        </w:trPr>
        <w:tc>
          <w:tcPr>
            <w:tcW w:w="2276" w:type="pct"/>
            <w:shd w:val="clear" w:color="auto" w:fill="auto"/>
            <w:noWrap/>
            <w:vAlign w:val="center"/>
            <w:hideMark/>
          </w:tcPr>
          <w:p w14:paraId="14EFA36E" w14:textId="4732001B" w:rsidR="000B055E" w:rsidRPr="00953054" w:rsidRDefault="000B055E" w:rsidP="000B055E">
            <w:pPr>
              <w:autoSpaceDE/>
              <w:autoSpaceDN/>
              <w:spacing w:line="276" w:lineRule="auto"/>
              <w:jc w:val="both"/>
              <w:rPr>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Liabilities</w:t>
            </w:r>
          </w:p>
        </w:tc>
        <w:tc>
          <w:tcPr>
            <w:tcW w:w="678" w:type="pct"/>
            <w:shd w:val="clear" w:color="auto" w:fill="auto"/>
            <w:noWrap/>
            <w:vAlign w:val="center"/>
            <w:hideMark/>
          </w:tcPr>
          <w:p w14:paraId="485D7CFD" w14:textId="0C6951AF"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hideMark/>
          </w:tcPr>
          <w:p w14:paraId="4590E16F" w14:textId="22166DC8" w:rsidR="000B055E" w:rsidRPr="00953054" w:rsidRDefault="000B055E" w:rsidP="000B055E">
            <w:pPr>
              <w:autoSpaceDE/>
              <w:autoSpaceDN/>
              <w:spacing w:line="276" w:lineRule="auto"/>
              <w:jc w:val="right"/>
              <w:rPr>
                <w:b/>
                <w:bCs/>
                <w:sz w:val="22"/>
                <w:szCs w:val="22"/>
                <w:lang w:val="en-US"/>
              </w:rPr>
            </w:pPr>
            <w:r w:rsidRPr="00953054">
              <w:rPr>
                <w:b/>
                <w:bCs/>
                <w:sz w:val="22"/>
                <w:szCs w:val="22"/>
                <w:lang w:val="en-US"/>
              </w:rPr>
              <w:t>xxx</w:t>
            </w:r>
          </w:p>
        </w:tc>
        <w:tc>
          <w:tcPr>
            <w:tcW w:w="960" w:type="pct"/>
            <w:shd w:val="clear" w:color="auto" w:fill="auto"/>
            <w:noWrap/>
            <w:vAlign w:val="center"/>
            <w:hideMark/>
          </w:tcPr>
          <w:p w14:paraId="62252BE6" w14:textId="74B598AD" w:rsidR="000B055E" w:rsidRPr="00953054" w:rsidRDefault="000B055E" w:rsidP="000B055E">
            <w:pPr>
              <w:autoSpaceDE/>
              <w:autoSpaceDN/>
              <w:spacing w:line="276" w:lineRule="auto"/>
              <w:jc w:val="right"/>
              <w:rPr>
                <w:b/>
                <w:bCs/>
                <w:sz w:val="22"/>
                <w:szCs w:val="22"/>
                <w:lang w:val="en-US"/>
              </w:rPr>
            </w:pPr>
            <w:r w:rsidRPr="00953054">
              <w:rPr>
                <w:b/>
                <w:bCs/>
                <w:sz w:val="22"/>
                <w:szCs w:val="22"/>
                <w:lang w:val="en-US"/>
              </w:rPr>
              <w:t>xxx</w:t>
            </w:r>
          </w:p>
        </w:tc>
      </w:tr>
      <w:tr w:rsidR="000B055E" w:rsidRPr="00953054" w14:paraId="209521D3" w14:textId="77777777" w:rsidTr="001E449B">
        <w:trPr>
          <w:trHeight w:val="340"/>
        </w:trPr>
        <w:tc>
          <w:tcPr>
            <w:tcW w:w="2276" w:type="pct"/>
            <w:shd w:val="clear" w:color="auto" w:fill="auto"/>
            <w:noWrap/>
            <w:vAlign w:val="center"/>
          </w:tcPr>
          <w:p w14:paraId="1A56BB77" w14:textId="77777777" w:rsidR="000B055E" w:rsidRPr="00953054" w:rsidRDefault="000B055E" w:rsidP="000B055E">
            <w:pPr>
              <w:autoSpaceDE/>
              <w:autoSpaceDN/>
              <w:spacing w:line="276" w:lineRule="auto"/>
              <w:jc w:val="both"/>
              <w:rPr>
                <w:b/>
                <w:bCs/>
                <w:sz w:val="22"/>
                <w:szCs w:val="22"/>
                <w:lang w:val="en-US"/>
              </w:rPr>
            </w:pPr>
          </w:p>
        </w:tc>
        <w:tc>
          <w:tcPr>
            <w:tcW w:w="678" w:type="pct"/>
            <w:shd w:val="clear" w:color="auto" w:fill="auto"/>
            <w:noWrap/>
            <w:vAlign w:val="center"/>
          </w:tcPr>
          <w:p w14:paraId="0C6274A3" w14:textId="77777777"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tcPr>
          <w:p w14:paraId="382151BB" w14:textId="48BC1257" w:rsidR="000B055E" w:rsidRPr="00953054" w:rsidRDefault="000B055E" w:rsidP="000B055E">
            <w:pPr>
              <w:autoSpaceDE/>
              <w:autoSpaceDN/>
              <w:spacing w:line="276" w:lineRule="auto"/>
              <w:jc w:val="right"/>
              <w:rPr>
                <w:b/>
                <w:bCs/>
                <w:sz w:val="22"/>
                <w:szCs w:val="22"/>
                <w:lang w:val="en-US"/>
              </w:rPr>
            </w:pPr>
          </w:p>
        </w:tc>
        <w:tc>
          <w:tcPr>
            <w:tcW w:w="960" w:type="pct"/>
            <w:shd w:val="clear" w:color="auto" w:fill="auto"/>
            <w:noWrap/>
            <w:vAlign w:val="center"/>
          </w:tcPr>
          <w:p w14:paraId="71493578" w14:textId="77777777" w:rsidR="000B055E" w:rsidRPr="00953054" w:rsidRDefault="000B055E" w:rsidP="000B055E">
            <w:pPr>
              <w:autoSpaceDE/>
              <w:autoSpaceDN/>
              <w:spacing w:line="276" w:lineRule="auto"/>
              <w:jc w:val="right"/>
              <w:rPr>
                <w:b/>
                <w:bCs/>
                <w:sz w:val="22"/>
                <w:szCs w:val="22"/>
                <w:lang w:val="en-US"/>
              </w:rPr>
            </w:pPr>
          </w:p>
        </w:tc>
      </w:tr>
      <w:tr w:rsidR="000B055E" w:rsidRPr="00953054" w14:paraId="1160E203" w14:textId="77777777" w:rsidTr="001E449B">
        <w:trPr>
          <w:trHeight w:val="340"/>
        </w:trPr>
        <w:tc>
          <w:tcPr>
            <w:tcW w:w="2276" w:type="pct"/>
            <w:shd w:val="clear" w:color="auto" w:fill="auto"/>
            <w:noWrap/>
            <w:vAlign w:val="center"/>
            <w:hideMark/>
          </w:tcPr>
          <w:p w14:paraId="19E93A35" w14:textId="2D05978A" w:rsidR="000B055E" w:rsidRPr="00953054" w:rsidRDefault="000B055E" w:rsidP="000B055E">
            <w:pPr>
              <w:autoSpaceDE/>
              <w:autoSpaceDN/>
              <w:spacing w:line="276" w:lineRule="auto"/>
              <w:jc w:val="both"/>
              <w:rPr>
                <w:sz w:val="22"/>
                <w:szCs w:val="22"/>
                <w:lang w:val="en-US"/>
              </w:rPr>
            </w:pPr>
            <w:r w:rsidRPr="00953054">
              <w:rPr>
                <w:b/>
                <w:bCs/>
                <w:sz w:val="22"/>
                <w:szCs w:val="22"/>
                <w:lang w:val="en-US"/>
              </w:rPr>
              <w:t>Net</w:t>
            </w:r>
            <w:r w:rsidRPr="00953054">
              <w:rPr>
                <w:sz w:val="22"/>
                <w:szCs w:val="22"/>
                <w:lang w:val="en-US"/>
              </w:rPr>
              <w:t xml:space="preserve"> </w:t>
            </w:r>
            <w:r w:rsidRPr="00953054">
              <w:rPr>
                <w:b/>
                <w:bCs/>
                <w:sz w:val="22"/>
                <w:szCs w:val="22"/>
                <w:lang w:val="en-US"/>
              </w:rPr>
              <w:t>Assets</w:t>
            </w:r>
          </w:p>
        </w:tc>
        <w:tc>
          <w:tcPr>
            <w:tcW w:w="678" w:type="pct"/>
            <w:shd w:val="clear" w:color="auto" w:fill="auto"/>
            <w:noWrap/>
            <w:vAlign w:val="center"/>
            <w:hideMark/>
          </w:tcPr>
          <w:p w14:paraId="236AB588" w14:textId="0B644C1E"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tcPr>
          <w:p w14:paraId="4FC2F7AD" w14:textId="348A174F" w:rsidR="000B055E" w:rsidRPr="00953054" w:rsidRDefault="000B055E" w:rsidP="000B055E">
            <w:pPr>
              <w:autoSpaceDE/>
              <w:autoSpaceDN/>
              <w:spacing w:line="276" w:lineRule="auto"/>
              <w:jc w:val="right"/>
              <w:rPr>
                <w:b/>
                <w:bCs/>
                <w:sz w:val="22"/>
                <w:szCs w:val="22"/>
                <w:lang w:val="en-US"/>
              </w:rPr>
            </w:pPr>
          </w:p>
        </w:tc>
        <w:tc>
          <w:tcPr>
            <w:tcW w:w="960" w:type="pct"/>
            <w:shd w:val="clear" w:color="auto" w:fill="auto"/>
            <w:noWrap/>
            <w:vAlign w:val="center"/>
          </w:tcPr>
          <w:p w14:paraId="05A47674" w14:textId="7B8BE5BB" w:rsidR="000B055E" w:rsidRPr="00953054" w:rsidRDefault="000B055E" w:rsidP="000B055E">
            <w:pPr>
              <w:autoSpaceDE/>
              <w:autoSpaceDN/>
              <w:spacing w:line="276" w:lineRule="auto"/>
              <w:jc w:val="right"/>
              <w:rPr>
                <w:b/>
                <w:bCs/>
                <w:sz w:val="22"/>
                <w:szCs w:val="22"/>
                <w:lang w:val="en-US"/>
              </w:rPr>
            </w:pPr>
          </w:p>
        </w:tc>
      </w:tr>
      <w:tr w:rsidR="000B055E" w:rsidRPr="00953054" w14:paraId="648A1B43" w14:textId="77777777" w:rsidTr="001E449B">
        <w:trPr>
          <w:trHeight w:val="340"/>
        </w:trPr>
        <w:tc>
          <w:tcPr>
            <w:tcW w:w="2276" w:type="pct"/>
            <w:shd w:val="clear" w:color="auto" w:fill="auto"/>
            <w:noWrap/>
            <w:vAlign w:val="center"/>
            <w:hideMark/>
          </w:tcPr>
          <w:p w14:paraId="4CCB4476" w14:textId="13A4B7FE" w:rsidR="000B055E" w:rsidRPr="00953054" w:rsidRDefault="000B055E" w:rsidP="000B055E">
            <w:pPr>
              <w:autoSpaceDE/>
              <w:autoSpaceDN/>
              <w:spacing w:line="276" w:lineRule="auto"/>
              <w:jc w:val="both"/>
              <w:rPr>
                <w:sz w:val="22"/>
                <w:szCs w:val="22"/>
                <w:lang w:val="en-US"/>
              </w:rPr>
            </w:pPr>
            <w:r w:rsidRPr="00953054">
              <w:rPr>
                <w:sz w:val="22"/>
                <w:szCs w:val="22"/>
                <w:lang w:val="en-US"/>
              </w:rPr>
              <w:t>Reserves</w:t>
            </w:r>
          </w:p>
        </w:tc>
        <w:tc>
          <w:tcPr>
            <w:tcW w:w="678" w:type="pct"/>
            <w:shd w:val="clear" w:color="auto" w:fill="auto"/>
            <w:noWrap/>
            <w:vAlign w:val="center"/>
            <w:hideMark/>
          </w:tcPr>
          <w:p w14:paraId="2D0E45A0" w14:textId="21C8C982"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hideMark/>
          </w:tcPr>
          <w:p w14:paraId="1791CE0A" w14:textId="720C528D"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4F9A10FA" w14:textId="54411905"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r>
      <w:tr w:rsidR="000B055E" w:rsidRPr="00953054" w14:paraId="20537C33" w14:textId="77777777" w:rsidTr="001E449B">
        <w:trPr>
          <w:trHeight w:val="340"/>
        </w:trPr>
        <w:tc>
          <w:tcPr>
            <w:tcW w:w="2276" w:type="pct"/>
            <w:shd w:val="clear" w:color="auto" w:fill="auto"/>
            <w:noWrap/>
            <w:vAlign w:val="center"/>
            <w:hideMark/>
          </w:tcPr>
          <w:p w14:paraId="2144CE61" w14:textId="1925B8F4" w:rsidR="000B055E" w:rsidRPr="00953054" w:rsidRDefault="000B055E" w:rsidP="000B055E">
            <w:pPr>
              <w:autoSpaceDE/>
              <w:autoSpaceDN/>
              <w:spacing w:line="276" w:lineRule="auto"/>
              <w:jc w:val="both"/>
              <w:rPr>
                <w:sz w:val="22"/>
                <w:szCs w:val="22"/>
                <w:lang w:val="en-US"/>
              </w:rPr>
            </w:pPr>
            <w:r w:rsidRPr="00953054">
              <w:rPr>
                <w:sz w:val="22"/>
                <w:szCs w:val="22"/>
                <w:lang w:val="en-US"/>
              </w:rPr>
              <w:t>Accumulated Surplus</w:t>
            </w:r>
          </w:p>
        </w:tc>
        <w:tc>
          <w:tcPr>
            <w:tcW w:w="678" w:type="pct"/>
            <w:shd w:val="clear" w:color="auto" w:fill="auto"/>
            <w:noWrap/>
            <w:vAlign w:val="center"/>
            <w:hideMark/>
          </w:tcPr>
          <w:p w14:paraId="67AE2E6F" w14:textId="2313E64C"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hideMark/>
          </w:tcPr>
          <w:p w14:paraId="2038584E" w14:textId="199FDF01"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2CA0651B" w14:textId="2D063DFD"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r>
      <w:tr w:rsidR="000B055E" w:rsidRPr="00953054" w14:paraId="633229B6" w14:textId="77777777" w:rsidTr="001E449B">
        <w:trPr>
          <w:trHeight w:val="340"/>
        </w:trPr>
        <w:tc>
          <w:tcPr>
            <w:tcW w:w="2276" w:type="pct"/>
            <w:shd w:val="clear" w:color="auto" w:fill="auto"/>
            <w:noWrap/>
            <w:vAlign w:val="center"/>
            <w:hideMark/>
          </w:tcPr>
          <w:p w14:paraId="3DD07DA1" w14:textId="2F83CE88" w:rsidR="000B055E" w:rsidRPr="00953054" w:rsidRDefault="000B055E" w:rsidP="000B055E">
            <w:pPr>
              <w:autoSpaceDE/>
              <w:autoSpaceDN/>
              <w:spacing w:line="276" w:lineRule="auto"/>
              <w:jc w:val="both"/>
              <w:rPr>
                <w:sz w:val="22"/>
                <w:szCs w:val="22"/>
                <w:lang w:val="en-US"/>
              </w:rPr>
            </w:pPr>
            <w:r w:rsidRPr="00953054">
              <w:rPr>
                <w:sz w:val="22"/>
                <w:szCs w:val="22"/>
                <w:lang w:val="en-US"/>
              </w:rPr>
              <w:t>Capital Fund</w:t>
            </w:r>
          </w:p>
        </w:tc>
        <w:tc>
          <w:tcPr>
            <w:tcW w:w="678" w:type="pct"/>
            <w:shd w:val="clear" w:color="auto" w:fill="auto"/>
            <w:noWrap/>
            <w:vAlign w:val="center"/>
            <w:hideMark/>
          </w:tcPr>
          <w:p w14:paraId="02705FCF" w14:textId="05FECF7A"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hideMark/>
          </w:tcPr>
          <w:p w14:paraId="2C184544" w14:textId="03729318"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hideMark/>
          </w:tcPr>
          <w:p w14:paraId="3A261CF8" w14:textId="42A3703C"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r>
      <w:tr w:rsidR="000B055E" w:rsidRPr="00953054" w14:paraId="50EE452F" w14:textId="77777777" w:rsidTr="001E449B">
        <w:trPr>
          <w:trHeight w:val="340"/>
        </w:trPr>
        <w:tc>
          <w:tcPr>
            <w:tcW w:w="2276" w:type="pct"/>
            <w:shd w:val="clear" w:color="auto" w:fill="auto"/>
            <w:noWrap/>
            <w:vAlign w:val="center"/>
          </w:tcPr>
          <w:p w14:paraId="7AA36328" w14:textId="3307C05F" w:rsidR="000B055E" w:rsidRPr="00953054" w:rsidRDefault="000B055E" w:rsidP="000B055E">
            <w:pPr>
              <w:autoSpaceDE/>
              <w:autoSpaceDN/>
              <w:spacing w:line="276" w:lineRule="auto"/>
              <w:jc w:val="both"/>
              <w:rPr>
                <w:sz w:val="22"/>
                <w:szCs w:val="22"/>
                <w:lang w:val="en-US"/>
              </w:rPr>
            </w:pPr>
            <w:r w:rsidRPr="00953054">
              <w:rPr>
                <w:sz w:val="22"/>
                <w:szCs w:val="22"/>
                <w:lang w:val="en-US"/>
              </w:rPr>
              <w:t>Total Net Assets</w:t>
            </w:r>
          </w:p>
        </w:tc>
        <w:tc>
          <w:tcPr>
            <w:tcW w:w="678" w:type="pct"/>
            <w:shd w:val="clear" w:color="auto" w:fill="auto"/>
            <w:noWrap/>
            <w:vAlign w:val="center"/>
          </w:tcPr>
          <w:p w14:paraId="691FF0F0" w14:textId="77777777"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tcPr>
          <w:p w14:paraId="096B0753" w14:textId="07608C1C"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c>
          <w:tcPr>
            <w:tcW w:w="960" w:type="pct"/>
            <w:shd w:val="clear" w:color="auto" w:fill="auto"/>
            <w:noWrap/>
            <w:vAlign w:val="center"/>
          </w:tcPr>
          <w:p w14:paraId="6A04B059" w14:textId="6D2F81D6" w:rsidR="000B055E" w:rsidRPr="00953054" w:rsidRDefault="000B055E" w:rsidP="000B055E">
            <w:pPr>
              <w:autoSpaceDE/>
              <w:autoSpaceDN/>
              <w:spacing w:line="276" w:lineRule="auto"/>
              <w:jc w:val="right"/>
              <w:rPr>
                <w:sz w:val="22"/>
                <w:szCs w:val="22"/>
                <w:lang w:val="en-US"/>
              </w:rPr>
            </w:pPr>
            <w:r w:rsidRPr="00953054">
              <w:rPr>
                <w:sz w:val="22"/>
                <w:szCs w:val="22"/>
                <w:lang w:val="en-US"/>
              </w:rPr>
              <w:t>xxx</w:t>
            </w:r>
          </w:p>
        </w:tc>
      </w:tr>
      <w:tr w:rsidR="000B055E" w:rsidRPr="00953054" w14:paraId="585307E7" w14:textId="77777777" w:rsidTr="001E449B">
        <w:trPr>
          <w:trHeight w:val="340"/>
        </w:trPr>
        <w:tc>
          <w:tcPr>
            <w:tcW w:w="2276" w:type="pct"/>
            <w:shd w:val="clear" w:color="auto" w:fill="auto"/>
            <w:noWrap/>
            <w:vAlign w:val="center"/>
            <w:hideMark/>
          </w:tcPr>
          <w:p w14:paraId="1677203C" w14:textId="5A08CF4A" w:rsidR="000B055E" w:rsidRPr="00953054" w:rsidRDefault="000B055E" w:rsidP="000B055E">
            <w:pPr>
              <w:autoSpaceDE/>
              <w:autoSpaceDN/>
              <w:spacing w:line="276" w:lineRule="auto"/>
              <w:jc w:val="both"/>
              <w:rPr>
                <w:b/>
                <w:bCs/>
                <w:sz w:val="22"/>
                <w:szCs w:val="22"/>
                <w:lang w:val="en-US"/>
              </w:rPr>
            </w:pPr>
            <w:r w:rsidRPr="00953054">
              <w:rPr>
                <w:b/>
                <w:bCs/>
                <w:sz w:val="22"/>
                <w:szCs w:val="22"/>
                <w:lang w:val="en-US"/>
              </w:rPr>
              <w:t>Total Net Assets and Liabilities</w:t>
            </w:r>
          </w:p>
        </w:tc>
        <w:tc>
          <w:tcPr>
            <w:tcW w:w="678" w:type="pct"/>
            <w:shd w:val="clear" w:color="auto" w:fill="auto"/>
            <w:noWrap/>
            <w:vAlign w:val="center"/>
            <w:hideMark/>
          </w:tcPr>
          <w:p w14:paraId="731C4D99" w14:textId="31798E87" w:rsidR="000B055E" w:rsidRPr="00953054" w:rsidRDefault="000B055E" w:rsidP="000B055E">
            <w:pPr>
              <w:autoSpaceDE/>
              <w:autoSpaceDN/>
              <w:spacing w:line="276" w:lineRule="auto"/>
              <w:jc w:val="right"/>
              <w:rPr>
                <w:sz w:val="22"/>
                <w:szCs w:val="22"/>
                <w:lang w:val="en-US"/>
              </w:rPr>
            </w:pPr>
          </w:p>
        </w:tc>
        <w:tc>
          <w:tcPr>
            <w:tcW w:w="1086" w:type="pct"/>
            <w:shd w:val="clear" w:color="auto" w:fill="auto"/>
            <w:noWrap/>
            <w:vAlign w:val="center"/>
            <w:hideMark/>
          </w:tcPr>
          <w:p w14:paraId="1FD9E271" w14:textId="3A285016" w:rsidR="000B055E" w:rsidRPr="00953054" w:rsidRDefault="000B055E" w:rsidP="000B055E">
            <w:pPr>
              <w:autoSpaceDE/>
              <w:autoSpaceDN/>
              <w:spacing w:line="276" w:lineRule="auto"/>
              <w:jc w:val="right"/>
              <w:rPr>
                <w:b/>
                <w:bCs/>
                <w:sz w:val="22"/>
                <w:szCs w:val="22"/>
                <w:lang w:val="en-US"/>
              </w:rPr>
            </w:pPr>
            <w:r w:rsidRPr="00953054">
              <w:rPr>
                <w:b/>
                <w:bCs/>
                <w:sz w:val="22"/>
                <w:szCs w:val="22"/>
                <w:lang w:val="en-US"/>
              </w:rPr>
              <w:t>xxx</w:t>
            </w:r>
          </w:p>
        </w:tc>
        <w:tc>
          <w:tcPr>
            <w:tcW w:w="960" w:type="pct"/>
            <w:shd w:val="clear" w:color="auto" w:fill="auto"/>
            <w:noWrap/>
            <w:vAlign w:val="center"/>
            <w:hideMark/>
          </w:tcPr>
          <w:p w14:paraId="04D0C645" w14:textId="158C5CB6" w:rsidR="000B055E" w:rsidRPr="00953054" w:rsidRDefault="000B055E" w:rsidP="000B055E">
            <w:pPr>
              <w:autoSpaceDE/>
              <w:autoSpaceDN/>
              <w:spacing w:line="276" w:lineRule="auto"/>
              <w:jc w:val="right"/>
              <w:rPr>
                <w:b/>
                <w:bCs/>
                <w:sz w:val="22"/>
                <w:szCs w:val="22"/>
                <w:lang w:val="en-US"/>
              </w:rPr>
            </w:pPr>
            <w:r w:rsidRPr="00953054">
              <w:rPr>
                <w:b/>
                <w:bCs/>
                <w:sz w:val="22"/>
                <w:szCs w:val="22"/>
                <w:lang w:val="en-US"/>
              </w:rPr>
              <w:t>xxx</w:t>
            </w:r>
          </w:p>
        </w:tc>
      </w:tr>
    </w:tbl>
    <w:p w14:paraId="74AC14ED" w14:textId="77777777" w:rsidR="00E85F3F" w:rsidRPr="00953054" w:rsidRDefault="00E85F3F" w:rsidP="00953054">
      <w:pPr>
        <w:spacing w:line="360" w:lineRule="auto"/>
        <w:jc w:val="both"/>
        <w:rPr>
          <w:sz w:val="22"/>
          <w:szCs w:val="22"/>
          <w:lang w:val="en-US"/>
        </w:rPr>
      </w:pPr>
    </w:p>
    <w:p w14:paraId="65901C98" w14:textId="4EF522A6" w:rsidR="00C63AC2" w:rsidRPr="00953054" w:rsidRDefault="003B0770" w:rsidP="00953054">
      <w:pPr>
        <w:spacing w:line="360" w:lineRule="auto"/>
        <w:jc w:val="both"/>
        <w:rPr>
          <w:sz w:val="22"/>
          <w:szCs w:val="22"/>
          <w:lang w:val="en-US"/>
        </w:rPr>
      </w:pPr>
      <w:r w:rsidRPr="00953054">
        <w:rPr>
          <w:sz w:val="22"/>
          <w:szCs w:val="22"/>
          <w:lang w:val="en-US"/>
        </w:rPr>
        <w:t>The financial s</w:t>
      </w:r>
      <w:r w:rsidR="00270CF1" w:rsidRPr="00953054">
        <w:rPr>
          <w:sz w:val="22"/>
          <w:szCs w:val="22"/>
          <w:lang w:val="en-US"/>
        </w:rPr>
        <w:t>tatements set out on pages xxx to xxx were signed by:</w:t>
      </w:r>
    </w:p>
    <w:p w14:paraId="4BBD9BD2" w14:textId="00F500DB" w:rsidR="00270CF1" w:rsidRPr="00953054" w:rsidRDefault="00270CF1" w:rsidP="00953054">
      <w:pPr>
        <w:spacing w:line="360" w:lineRule="auto"/>
        <w:jc w:val="both"/>
        <w:rPr>
          <w:sz w:val="22"/>
          <w:szCs w:val="22"/>
          <w:lang w:val="en-US"/>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4"/>
        <w:gridCol w:w="3217"/>
        <w:gridCol w:w="3217"/>
      </w:tblGrid>
      <w:tr w:rsidR="007F713E" w:rsidRPr="00953054" w14:paraId="3A3853C8" w14:textId="77777777" w:rsidTr="00F13E30">
        <w:tc>
          <w:tcPr>
            <w:tcW w:w="1666" w:type="pct"/>
          </w:tcPr>
          <w:p w14:paraId="6461D19F" w14:textId="52B29C24" w:rsidR="007F713E" w:rsidRPr="00953054" w:rsidRDefault="007F713E" w:rsidP="00953054">
            <w:pPr>
              <w:spacing w:line="360" w:lineRule="auto"/>
              <w:jc w:val="both"/>
              <w:rPr>
                <w:b/>
                <w:bCs/>
                <w:iCs/>
                <w:sz w:val="22"/>
                <w:szCs w:val="22"/>
              </w:rPr>
            </w:pPr>
            <w:r w:rsidRPr="00953054">
              <w:rPr>
                <w:b/>
                <w:bCs/>
                <w:iCs/>
                <w:sz w:val="22"/>
                <w:szCs w:val="22"/>
              </w:rPr>
              <w:t>………………………………</w:t>
            </w:r>
          </w:p>
        </w:tc>
        <w:tc>
          <w:tcPr>
            <w:tcW w:w="1667" w:type="pct"/>
          </w:tcPr>
          <w:p w14:paraId="17B3A851" w14:textId="77777777" w:rsidR="007F713E" w:rsidRPr="00953054" w:rsidRDefault="007F713E" w:rsidP="00953054">
            <w:pPr>
              <w:spacing w:line="360" w:lineRule="auto"/>
              <w:jc w:val="both"/>
              <w:rPr>
                <w:b/>
                <w:bCs/>
                <w:iCs/>
                <w:sz w:val="22"/>
                <w:szCs w:val="22"/>
              </w:rPr>
            </w:pPr>
          </w:p>
        </w:tc>
        <w:tc>
          <w:tcPr>
            <w:tcW w:w="1667" w:type="pct"/>
          </w:tcPr>
          <w:p w14:paraId="624CDFF3" w14:textId="56A09D34" w:rsidR="007F713E" w:rsidRPr="00953054" w:rsidRDefault="007F713E" w:rsidP="00953054">
            <w:pPr>
              <w:spacing w:line="360" w:lineRule="auto"/>
              <w:jc w:val="both"/>
              <w:rPr>
                <w:b/>
                <w:bCs/>
                <w:iCs/>
                <w:sz w:val="22"/>
                <w:szCs w:val="22"/>
              </w:rPr>
            </w:pPr>
            <w:r w:rsidRPr="00953054">
              <w:rPr>
                <w:b/>
                <w:bCs/>
                <w:iCs/>
                <w:sz w:val="22"/>
                <w:szCs w:val="22"/>
              </w:rPr>
              <w:t>………………………………</w:t>
            </w:r>
          </w:p>
        </w:tc>
      </w:tr>
      <w:tr w:rsidR="007F713E" w:rsidRPr="00953054" w14:paraId="6FD19D8C" w14:textId="77777777" w:rsidTr="00F13E30">
        <w:tc>
          <w:tcPr>
            <w:tcW w:w="1666" w:type="pct"/>
          </w:tcPr>
          <w:p w14:paraId="1DF2E5B7" w14:textId="3FDBEFE3" w:rsidR="007F713E" w:rsidRPr="00953054" w:rsidRDefault="007F713E" w:rsidP="00953054">
            <w:pPr>
              <w:spacing w:line="360" w:lineRule="auto"/>
              <w:jc w:val="both"/>
              <w:rPr>
                <w:b/>
                <w:bCs/>
                <w:iCs/>
                <w:sz w:val="22"/>
                <w:szCs w:val="22"/>
              </w:rPr>
            </w:pPr>
            <w:r w:rsidRPr="00953054">
              <w:rPr>
                <w:b/>
                <w:bCs/>
                <w:iCs/>
                <w:sz w:val="22"/>
                <w:szCs w:val="22"/>
              </w:rPr>
              <w:t>Name</w:t>
            </w:r>
          </w:p>
        </w:tc>
        <w:tc>
          <w:tcPr>
            <w:tcW w:w="1667" w:type="pct"/>
          </w:tcPr>
          <w:p w14:paraId="0A6370F4" w14:textId="77777777" w:rsidR="007F713E" w:rsidRPr="00953054" w:rsidRDefault="007F713E" w:rsidP="00953054">
            <w:pPr>
              <w:spacing w:line="360" w:lineRule="auto"/>
              <w:jc w:val="both"/>
              <w:rPr>
                <w:b/>
                <w:bCs/>
                <w:iCs/>
                <w:sz w:val="22"/>
                <w:szCs w:val="22"/>
              </w:rPr>
            </w:pPr>
          </w:p>
        </w:tc>
        <w:tc>
          <w:tcPr>
            <w:tcW w:w="1667" w:type="pct"/>
          </w:tcPr>
          <w:p w14:paraId="23F10175" w14:textId="431DFB8D" w:rsidR="007F713E" w:rsidRPr="00953054" w:rsidRDefault="007F713E" w:rsidP="00953054">
            <w:pPr>
              <w:spacing w:line="360" w:lineRule="auto"/>
              <w:jc w:val="both"/>
              <w:rPr>
                <w:b/>
                <w:bCs/>
                <w:iCs/>
                <w:sz w:val="22"/>
                <w:szCs w:val="22"/>
              </w:rPr>
            </w:pPr>
            <w:r w:rsidRPr="00953054">
              <w:rPr>
                <w:b/>
                <w:bCs/>
                <w:iCs/>
                <w:sz w:val="22"/>
                <w:szCs w:val="22"/>
              </w:rPr>
              <w:t>Name</w:t>
            </w:r>
          </w:p>
        </w:tc>
      </w:tr>
      <w:tr w:rsidR="007F713E" w:rsidRPr="00953054" w14:paraId="6678EC03" w14:textId="77777777" w:rsidTr="00F13E30">
        <w:tc>
          <w:tcPr>
            <w:tcW w:w="1666" w:type="pct"/>
          </w:tcPr>
          <w:p w14:paraId="5795FEF7" w14:textId="1DDE1E54" w:rsidR="007F713E" w:rsidRPr="00953054" w:rsidRDefault="007F713E" w:rsidP="00953054">
            <w:pPr>
              <w:spacing w:line="360" w:lineRule="auto"/>
              <w:jc w:val="both"/>
              <w:rPr>
                <w:b/>
                <w:bCs/>
                <w:iCs/>
                <w:sz w:val="22"/>
                <w:szCs w:val="22"/>
              </w:rPr>
            </w:pPr>
            <w:r w:rsidRPr="00953054">
              <w:rPr>
                <w:b/>
                <w:bCs/>
                <w:iCs/>
                <w:sz w:val="22"/>
                <w:szCs w:val="22"/>
              </w:rPr>
              <w:t>Chief Officer Finance/ Clerk of The County Assembly</w:t>
            </w:r>
          </w:p>
        </w:tc>
        <w:tc>
          <w:tcPr>
            <w:tcW w:w="1667" w:type="pct"/>
          </w:tcPr>
          <w:p w14:paraId="3063345B" w14:textId="77777777" w:rsidR="007F713E" w:rsidRPr="00953054" w:rsidRDefault="007F713E" w:rsidP="00953054">
            <w:pPr>
              <w:spacing w:line="360" w:lineRule="auto"/>
              <w:jc w:val="both"/>
              <w:rPr>
                <w:b/>
                <w:bCs/>
                <w:iCs/>
                <w:sz w:val="22"/>
                <w:szCs w:val="22"/>
              </w:rPr>
            </w:pPr>
          </w:p>
        </w:tc>
        <w:tc>
          <w:tcPr>
            <w:tcW w:w="1667" w:type="pct"/>
          </w:tcPr>
          <w:p w14:paraId="68DC4CBD" w14:textId="48C3DBEC" w:rsidR="007F713E" w:rsidRPr="00953054" w:rsidRDefault="007F713E" w:rsidP="00953054">
            <w:pPr>
              <w:spacing w:line="360" w:lineRule="auto"/>
              <w:jc w:val="both"/>
              <w:rPr>
                <w:b/>
                <w:bCs/>
                <w:iCs/>
                <w:sz w:val="22"/>
                <w:szCs w:val="22"/>
              </w:rPr>
            </w:pPr>
            <w:r w:rsidRPr="00953054">
              <w:rPr>
                <w:b/>
                <w:bCs/>
                <w:iCs/>
                <w:sz w:val="22"/>
                <w:szCs w:val="22"/>
              </w:rPr>
              <w:t>Director Accounting Services /CFO</w:t>
            </w:r>
          </w:p>
        </w:tc>
      </w:tr>
      <w:tr w:rsidR="007F713E" w:rsidRPr="00953054" w14:paraId="776A4419" w14:textId="77777777" w:rsidTr="00F13E30">
        <w:tc>
          <w:tcPr>
            <w:tcW w:w="1666" w:type="pct"/>
          </w:tcPr>
          <w:p w14:paraId="48032ADF" w14:textId="77777777" w:rsidR="007F713E" w:rsidRPr="00953054" w:rsidRDefault="007F713E" w:rsidP="00953054">
            <w:pPr>
              <w:spacing w:line="360" w:lineRule="auto"/>
              <w:jc w:val="both"/>
              <w:rPr>
                <w:b/>
                <w:bCs/>
                <w:iCs/>
                <w:sz w:val="22"/>
                <w:szCs w:val="22"/>
              </w:rPr>
            </w:pPr>
          </w:p>
        </w:tc>
        <w:tc>
          <w:tcPr>
            <w:tcW w:w="1667" w:type="pct"/>
          </w:tcPr>
          <w:p w14:paraId="3C90898C" w14:textId="77777777" w:rsidR="007F713E" w:rsidRPr="00953054" w:rsidRDefault="007F713E" w:rsidP="00953054">
            <w:pPr>
              <w:spacing w:line="360" w:lineRule="auto"/>
              <w:jc w:val="both"/>
              <w:rPr>
                <w:b/>
                <w:bCs/>
                <w:iCs/>
                <w:sz w:val="22"/>
                <w:szCs w:val="22"/>
              </w:rPr>
            </w:pPr>
          </w:p>
        </w:tc>
        <w:tc>
          <w:tcPr>
            <w:tcW w:w="1667" w:type="pct"/>
          </w:tcPr>
          <w:p w14:paraId="0FF9A637" w14:textId="59D1882B" w:rsidR="007F713E" w:rsidRPr="00953054" w:rsidRDefault="007F713E" w:rsidP="00953054">
            <w:pPr>
              <w:spacing w:line="360" w:lineRule="auto"/>
              <w:jc w:val="both"/>
              <w:rPr>
                <w:b/>
                <w:bCs/>
                <w:iCs/>
                <w:sz w:val="22"/>
                <w:szCs w:val="22"/>
              </w:rPr>
            </w:pPr>
            <w:r w:rsidRPr="00953054">
              <w:rPr>
                <w:b/>
                <w:bCs/>
                <w:iCs/>
                <w:sz w:val="22"/>
                <w:szCs w:val="22"/>
              </w:rPr>
              <w:t>ICPAK M/No………….</w:t>
            </w:r>
          </w:p>
        </w:tc>
      </w:tr>
    </w:tbl>
    <w:p w14:paraId="522E808A" w14:textId="5D0603B3" w:rsidR="004270EA" w:rsidRPr="00953054" w:rsidRDefault="004270EA" w:rsidP="00953054">
      <w:pPr>
        <w:spacing w:line="360" w:lineRule="auto"/>
        <w:jc w:val="both"/>
        <w:rPr>
          <w:sz w:val="22"/>
          <w:szCs w:val="22"/>
          <w:lang w:val="en-US"/>
        </w:rPr>
      </w:pPr>
    </w:p>
    <w:p w14:paraId="4AC8DFF7" w14:textId="1744DCD3" w:rsidR="004270EA" w:rsidRPr="00953054" w:rsidRDefault="004270EA" w:rsidP="00953054">
      <w:pPr>
        <w:spacing w:line="360" w:lineRule="auto"/>
        <w:jc w:val="both"/>
        <w:rPr>
          <w:sz w:val="22"/>
          <w:szCs w:val="22"/>
          <w:lang w:val="en-US"/>
        </w:rPr>
      </w:pPr>
    </w:p>
    <w:p w14:paraId="47D8592D" w14:textId="51E1FAF9" w:rsidR="004270EA" w:rsidRPr="00953054" w:rsidRDefault="004270EA" w:rsidP="00953054">
      <w:pPr>
        <w:spacing w:line="360" w:lineRule="auto"/>
        <w:jc w:val="both"/>
        <w:rPr>
          <w:sz w:val="22"/>
          <w:szCs w:val="22"/>
          <w:lang w:val="en-US"/>
        </w:rPr>
      </w:pPr>
    </w:p>
    <w:p w14:paraId="65660450" w14:textId="15C05372" w:rsidR="004270EA" w:rsidRPr="00953054" w:rsidRDefault="004270EA" w:rsidP="00953054">
      <w:pPr>
        <w:spacing w:line="360" w:lineRule="auto"/>
        <w:jc w:val="both"/>
        <w:rPr>
          <w:sz w:val="22"/>
          <w:szCs w:val="22"/>
          <w:lang w:val="en-US"/>
        </w:rPr>
      </w:pPr>
    </w:p>
    <w:p w14:paraId="7E655A57" w14:textId="77777777" w:rsidR="00E85F3F" w:rsidRPr="00953054" w:rsidRDefault="00E85F3F" w:rsidP="00953054">
      <w:pPr>
        <w:spacing w:line="360" w:lineRule="auto"/>
        <w:ind w:left="-450" w:firstLine="450"/>
        <w:jc w:val="both"/>
        <w:rPr>
          <w:sz w:val="22"/>
          <w:szCs w:val="22"/>
        </w:rPr>
      </w:pPr>
    </w:p>
    <w:p w14:paraId="3BA56066" w14:textId="67C7FDED" w:rsidR="00E85F3F" w:rsidRPr="00953054" w:rsidRDefault="00E85F3F" w:rsidP="00953054">
      <w:pPr>
        <w:spacing w:line="360" w:lineRule="auto"/>
        <w:ind w:left="-450" w:firstLine="450"/>
        <w:jc w:val="both"/>
        <w:rPr>
          <w:sz w:val="22"/>
          <w:szCs w:val="22"/>
        </w:rPr>
        <w:sectPr w:rsidR="00E85F3F" w:rsidRPr="00953054" w:rsidSect="00975D4F">
          <w:pgSz w:w="12240" w:h="15840" w:code="1"/>
          <w:pgMar w:top="864" w:right="1152" w:bottom="720" w:left="1440" w:header="289" w:footer="142" w:gutter="0"/>
          <w:cols w:space="720"/>
          <w:titlePg/>
        </w:sectPr>
      </w:pPr>
    </w:p>
    <w:p w14:paraId="4C75BE7B" w14:textId="6382834D" w:rsidR="00501B79" w:rsidRPr="00953054" w:rsidRDefault="00541E6C" w:rsidP="00953054">
      <w:pPr>
        <w:pStyle w:val="Heading1"/>
        <w:numPr>
          <w:ilvl w:val="0"/>
          <w:numId w:val="0"/>
        </w:numPr>
        <w:spacing w:line="360" w:lineRule="auto"/>
        <w:jc w:val="both"/>
        <w:rPr>
          <w:sz w:val="22"/>
          <w:szCs w:val="22"/>
        </w:rPr>
      </w:pPr>
      <w:bookmarkStart w:id="32" w:name="_Toc157509705"/>
      <w:r w:rsidRPr="00953054">
        <w:rPr>
          <w:sz w:val="22"/>
          <w:szCs w:val="22"/>
        </w:rPr>
        <w:lastRenderedPageBreak/>
        <w:t xml:space="preserve">15 </w:t>
      </w:r>
      <w:r w:rsidR="00E50935" w:rsidRPr="00953054">
        <w:rPr>
          <w:sz w:val="22"/>
          <w:szCs w:val="22"/>
        </w:rPr>
        <w:t xml:space="preserve">Statement </w:t>
      </w:r>
      <w:r w:rsidR="00192796" w:rsidRPr="00953054">
        <w:rPr>
          <w:sz w:val="22"/>
          <w:szCs w:val="22"/>
        </w:rPr>
        <w:t>of</w:t>
      </w:r>
      <w:r w:rsidR="00B923A5" w:rsidRPr="00953054">
        <w:rPr>
          <w:sz w:val="22"/>
          <w:szCs w:val="22"/>
        </w:rPr>
        <w:t xml:space="preserve"> Changes i</w:t>
      </w:r>
      <w:r w:rsidR="00E50935" w:rsidRPr="00953054">
        <w:rPr>
          <w:sz w:val="22"/>
          <w:szCs w:val="22"/>
        </w:rPr>
        <w:t xml:space="preserve">n Net Assets </w:t>
      </w:r>
      <w:r w:rsidR="00B923A5" w:rsidRPr="00953054">
        <w:rPr>
          <w:bCs/>
          <w:sz w:val="22"/>
          <w:szCs w:val="22"/>
        </w:rPr>
        <w:t>for the year e</w:t>
      </w:r>
      <w:r w:rsidR="00E50935" w:rsidRPr="00953054">
        <w:rPr>
          <w:bCs/>
          <w:sz w:val="22"/>
          <w:szCs w:val="22"/>
        </w:rPr>
        <w:t>nded 30 June 20</w:t>
      </w:r>
      <w:r w:rsidR="00974079" w:rsidRPr="00953054">
        <w:rPr>
          <w:bCs/>
          <w:sz w:val="22"/>
          <w:szCs w:val="22"/>
        </w:rPr>
        <w:t>xx</w:t>
      </w:r>
      <w:bookmarkEnd w:id="32"/>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28"/>
        <w:gridCol w:w="1613"/>
        <w:gridCol w:w="1613"/>
        <w:gridCol w:w="1609"/>
        <w:gridCol w:w="1607"/>
      </w:tblGrid>
      <w:tr w:rsidR="00C4705E" w:rsidRPr="00953054" w14:paraId="0A156C63" w14:textId="41C3626A" w:rsidTr="00C4705E">
        <w:trPr>
          <w:trHeight w:val="510"/>
          <w:tblHeader/>
        </w:trPr>
        <w:tc>
          <w:tcPr>
            <w:tcW w:w="1801" w:type="pct"/>
            <w:shd w:val="clear" w:color="auto" w:fill="0070C0"/>
            <w:vAlign w:val="center"/>
          </w:tcPr>
          <w:p w14:paraId="5C194F32" w14:textId="77777777" w:rsidR="00C4705E" w:rsidRPr="00953054" w:rsidRDefault="00C4705E" w:rsidP="00953054">
            <w:pPr>
              <w:autoSpaceDE/>
              <w:autoSpaceDN/>
              <w:spacing w:line="276" w:lineRule="auto"/>
              <w:contextualSpacing/>
              <w:jc w:val="both"/>
              <w:rPr>
                <w:b/>
                <w:bCs/>
                <w:sz w:val="22"/>
                <w:szCs w:val="22"/>
                <w:lang w:eastAsia="en-GB"/>
              </w:rPr>
            </w:pPr>
          </w:p>
        </w:tc>
        <w:tc>
          <w:tcPr>
            <w:tcW w:w="801" w:type="pct"/>
            <w:shd w:val="clear" w:color="auto" w:fill="0070C0"/>
            <w:vAlign w:val="center"/>
            <w:hideMark/>
          </w:tcPr>
          <w:p w14:paraId="5EFCE66A" w14:textId="2074BF96" w:rsidR="00C4705E" w:rsidRPr="00953054" w:rsidRDefault="00C4705E" w:rsidP="00953054">
            <w:pPr>
              <w:autoSpaceDE/>
              <w:autoSpaceDN/>
              <w:spacing w:line="276" w:lineRule="auto"/>
              <w:contextualSpacing/>
              <w:jc w:val="both"/>
              <w:rPr>
                <w:b/>
                <w:bCs/>
                <w:sz w:val="22"/>
                <w:szCs w:val="22"/>
                <w:lang w:eastAsia="en-GB"/>
              </w:rPr>
            </w:pPr>
            <w:r w:rsidRPr="00953054">
              <w:rPr>
                <w:b/>
                <w:bCs/>
                <w:sz w:val="22"/>
                <w:szCs w:val="22"/>
                <w:lang w:eastAsia="en-GB"/>
              </w:rPr>
              <w:t>Accumulated Surplus</w:t>
            </w:r>
          </w:p>
        </w:tc>
        <w:tc>
          <w:tcPr>
            <w:tcW w:w="801" w:type="pct"/>
            <w:shd w:val="clear" w:color="auto" w:fill="0070C0"/>
          </w:tcPr>
          <w:p w14:paraId="51065ED6" w14:textId="66F73515" w:rsidR="00C4705E" w:rsidRPr="00953054" w:rsidRDefault="00C4705E" w:rsidP="00953054">
            <w:pPr>
              <w:autoSpaceDE/>
              <w:autoSpaceDN/>
              <w:spacing w:line="276" w:lineRule="auto"/>
              <w:contextualSpacing/>
              <w:jc w:val="both"/>
              <w:rPr>
                <w:b/>
                <w:bCs/>
                <w:sz w:val="22"/>
                <w:szCs w:val="22"/>
                <w:lang w:eastAsia="en-GB"/>
              </w:rPr>
            </w:pPr>
            <w:r w:rsidRPr="00953054">
              <w:rPr>
                <w:b/>
                <w:bCs/>
                <w:sz w:val="22"/>
                <w:szCs w:val="22"/>
                <w:lang w:eastAsia="en-GB"/>
              </w:rPr>
              <w:t>Reserves</w:t>
            </w:r>
          </w:p>
        </w:tc>
        <w:tc>
          <w:tcPr>
            <w:tcW w:w="799" w:type="pct"/>
            <w:shd w:val="clear" w:color="auto" w:fill="0070C0"/>
          </w:tcPr>
          <w:p w14:paraId="4AB81120" w14:textId="5AE39493" w:rsidR="00C4705E" w:rsidRPr="00953054" w:rsidRDefault="00C4705E" w:rsidP="00953054">
            <w:pPr>
              <w:autoSpaceDE/>
              <w:autoSpaceDN/>
              <w:spacing w:line="276" w:lineRule="auto"/>
              <w:contextualSpacing/>
              <w:jc w:val="both"/>
              <w:rPr>
                <w:b/>
                <w:bCs/>
                <w:sz w:val="22"/>
                <w:szCs w:val="22"/>
                <w:lang w:eastAsia="en-GB"/>
              </w:rPr>
            </w:pPr>
            <w:r w:rsidRPr="00953054">
              <w:rPr>
                <w:b/>
                <w:bCs/>
                <w:sz w:val="22"/>
                <w:szCs w:val="22"/>
                <w:lang w:eastAsia="en-GB"/>
              </w:rPr>
              <w:t>Capital Fund</w:t>
            </w:r>
          </w:p>
        </w:tc>
        <w:tc>
          <w:tcPr>
            <w:tcW w:w="798" w:type="pct"/>
            <w:shd w:val="clear" w:color="auto" w:fill="0070C0"/>
          </w:tcPr>
          <w:p w14:paraId="7FA34975" w14:textId="1D1C535E" w:rsidR="00C4705E" w:rsidRPr="00953054" w:rsidRDefault="00C4705E" w:rsidP="00953054">
            <w:pPr>
              <w:autoSpaceDE/>
              <w:autoSpaceDN/>
              <w:spacing w:line="276" w:lineRule="auto"/>
              <w:contextualSpacing/>
              <w:jc w:val="both"/>
              <w:rPr>
                <w:b/>
                <w:bCs/>
                <w:sz w:val="22"/>
                <w:szCs w:val="22"/>
                <w:lang w:eastAsia="en-GB"/>
              </w:rPr>
            </w:pPr>
            <w:r w:rsidRPr="00953054">
              <w:rPr>
                <w:b/>
                <w:bCs/>
                <w:sz w:val="22"/>
                <w:szCs w:val="22"/>
                <w:lang w:eastAsia="en-GB"/>
              </w:rPr>
              <w:t>Total</w:t>
            </w:r>
          </w:p>
        </w:tc>
      </w:tr>
      <w:tr w:rsidR="00C4705E" w:rsidRPr="00953054" w14:paraId="648FFEFA" w14:textId="0FEE5035" w:rsidTr="00C31E69">
        <w:trPr>
          <w:trHeight w:val="260"/>
        </w:trPr>
        <w:tc>
          <w:tcPr>
            <w:tcW w:w="1801" w:type="pct"/>
            <w:shd w:val="clear" w:color="auto" w:fill="auto"/>
            <w:noWrap/>
            <w:vAlign w:val="center"/>
          </w:tcPr>
          <w:p w14:paraId="66E61034" w14:textId="77777777" w:rsidR="00C4705E" w:rsidRPr="00953054" w:rsidRDefault="00C4705E" w:rsidP="00953054">
            <w:pPr>
              <w:tabs>
                <w:tab w:val="left" w:pos="333"/>
                <w:tab w:val="decimal" w:pos="9214"/>
              </w:tabs>
              <w:spacing w:line="276" w:lineRule="auto"/>
              <w:jc w:val="both"/>
              <w:rPr>
                <w:b/>
                <w:sz w:val="22"/>
                <w:szCs w:val="22"/>
              </w:rPr>
            </w:pPr>
          </w:p>
        </w:tc>
        <w:tc>
          <w:tcPr>
            <w:tcW w:w="801" w:type="pct"/>
            <w:shd w:val="clear" w:color="auto" w:fill="auto"/>
            <w:noWrap/>
          </w:tcPr>
          <w:p w14:paraId="6685CFEA" w14:textId="0A2A2384" w:rsidR="00C4705E" w:rsidRPr="00953054" w:rsidRDefault="00C4705E" w:rsidP="00953054">
            <w:pPr>
              <w:tabs>
                <w:tab w:val="decimal" w:pos="5812"/>
                <w:tab w:val="decimal" w:pos="9214"/>
              </w:tabs>
              <w:spacing w:line="276" w:lineRule="auto"/>
              <w:jc w:val="both"/>
              <w:rPr>
                <w:b/>
                <w:sz w:val="22"/>
                <w:szCs w:val="22"/>
              </w:rPr>
            </w:pPr>
          </w:p>
        </w:tc>
        <w:tc>
          <w:tcPr>
            <w:tcW w:w="801" w:type="pct"/>
          </w:tcPr>
          <w:p w14:paraId="15FCBBC5" w14:textId="77777777" w:rsidR="00C4705E" w:rsidRPr="00953054" w:rsidRDefault="00C4705E" w:rsidP="00953054">
            <w:pPr>
              <w:tabs>
                <w:tab w:val="decimal" w:pos="5812"/>
                <w:tab w:val="decimal" w:pos="9214"/>
              </w:tabs>
              <w:spacing w:line="276" w:lineRule="auto"/>
              <w:jc w:val="both"/>
              <w:rPr>
                <w:b/>
                <w:sz w:val="22"/>
                <w:szCs w:val="22"/>
              </w:rPr>
            </w:pPr>
          </w:p>
        </w:tc>
        <w:tc>
          <w:tcPr>
            <w:tcW w:w="799" w:type="pct"/>
          </w:tcPr>
          <w:p w14:paraId="37D2A69E" w14:textId="77777777" w:rsidR="00C4705E" w:rsidRPr="00953054" w:rsidRDefault="00C4705E" w:rsidP="00953054">
            <w:pPr>
              <w:tabs>
                <w:tab w:val="decimal" w:pos="5812"/>
                <w:tab w:val="decimal" w:pos="9214"/>
              </w:tabs>
              <w:spacing w:line="276" w:lineRule="auto"/>
              <w:jc w:val="both"/>
              <w:rPr>
                <w:b/>
                <w:sz w:val="22"/>
                <w:szCs w:val="22"/>
              </w:rPr>
            </w:pPr>
          </w:p>
        </w:tc>
        <w:tc>
          <w:tcPr>
            <w:tcW w:w="798" w:type="pct"/>
          </w:tcPr>
          <w:p w14:paraId="4487BCAC" w14:textId="77777777" w:rsidR="00C4705E" w:rsidRPr="00953054" w:rsidRDefault="00C4705E" w:rsidP="00953054">
            <w:pPr>
              <w:tabs>
                <w:tab w:val="decimal" w:pos="5812"/>
                <w:tab w:val="decimal" w:pos="9214"/>
              </w:tabs>
              <w:spacing w:line="276" w:lineRule="auto"/>
              <w:jc w:val="both"/>
              <w:rPr>
                <w:b/>
                <w:sz w:val="22"/>
                <w:szCs w:val="22"/>
              </w:rPr>
            </w:pPr>
          </w:p>
        </w:tc>
      </w:tr>
      <w:tr w:rsidR="00C4705E" w:rsidRPr="00953054" w14:paraId="486A05F9" w14:textId="13054658" w:rsidTr="00092EBB">
        <w:trPr>
          <w:trHeight w:val="510"/>
        </w:trPr>
        <w:tc>
          <w:tcPr>
            <w:tcW w:w="1801" w:type="pct"/>
            <w:shd w:val="clear" w:color="auto" w:fill="auto"/>
            <w:noWrap/>
            <w:vAlign w:val="center"/>
            <w:hideMark/>
          </w:tcPr>
          <w:p w14:paraId="2511E7EA" w14:textId="5FD8AC03" w:rsidR="00C4705E" w:rsidRPr="00953054" w:rsidRDefault="00C4705E" w:rsidP="00953054">
            <w:pPr>
              <w:tabs>
                <w:tab w:val="left" w:pos="333"/>
                <w:tab w:val="decimal" w:pos="9214"/>
              </w:tabs>
              <w:spacing w:line="276" w:lineRule="auto"/>
              <w:jc w:val="both"/>
              <w:rPr>
                <w:b/>
                <w:sz w:val="22"/>
                <w:szCs w:val="22"/>
              </w:rPr>
            </w:pPr>
            <w:r w:rsidRPr="00953054">
              <w:rPr>
                <w:b/>
                <w:sz w:val="22"/>
                <w:szCs w:val="22"/>
              </w:rPr>
              <w:t>As at July 1, 20xx</w:t>
            </w:r>
          </w:p>
        </w:tc>
        <w:tc>
          <w:tcPr>
            <w:tcW w:w="801" w:type="pct"/>
            <w:shd w:val="clear" w:color="auto" w:fill="auto"/>
            <w:noWrap/>
            <w:vAlign w:val="center"/>
          </w:tcPr>
          <w:p w14:paraId="6AA471A1" w14:textId="37A72A42"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c>
          <w:tcPr>
            <w:tcW w:w="801" w:type="pct"/>
          </w:tcPr>
          <w:p w14:paraId="01EE233E" w14:textId="1B02774D"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c>
          <w:tcPr>
            <w:tcW w:w="799" w:type="pct"/>
          </w:tcPr>
          <w:p w14:paraId="3590DE5A" w14:textId="741D7CC5"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c>
          <w:tcPr>
            <w:tcW w:w="798" w:type="pct"/>
          </w:tcPr>
          <w:p w14:paraId="4C6866E0" w14:textId="66A24D78"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r>
      <w:tr w:rsidR="00C4705E" w:rsidRPr="00953054" w14:paraId="32EFDD2A" w14:textId="7C0F7CD1" w:rsidTr="00C4705E">
        <w:trPr>
          <w:trHeight w:val="510"/>
        </w:trPr>
        <w:tc>
          <w:tcPr>
            <w:tcW w:w="1801" w:type="pct"/>
            <w:shd w:val="clear" w:color="auto" w:fill="auto"/>
            <w:noWrap/>
            <w:vAlign w:val="center"/>
          </w:tcPr>
          <w:p w14:paraId="14C652B1" w14:textId="71ED2662" w:rsidR="00C4705E" w:rsidRPr="00953054" w:rsidRDefault="00C4705E" w:rsidP="00953054">
            <w:pPr>
              <w:tabs>
                <w:tab w:val="left" w:pos="333"/>
                <w:tab w:val="decimal" w:pos="9214"/>
              </w:tabs>
              <w:spacing w:line="276" w:lineRule="auto"/>
              <w:jc w:val="both"/>
              <w:rPr>
                <w:b/>
                <w:sz w:val="22"/>
                <w:szCs w:val="22"/>
              </w:rPr>
            </w:pPr>
            <w:r w:rsidRPr="00953054">
              <w:rPr>
                <w:sz w:val="22"/>
                <w:szCs w:val="22"/>
              </w:rPr>
              <w:t xml:space="preserve">Return to </w:t>
            </w:r>
            <w:r w:rsidR="00440A99" w:rsidRPr="00953054">
              <w:rPr>
                <w:sz w:val="22"/>
                <w:szCs w:val="22"/>
              </w:rPr>
              <w:t>CRF</w:t>
            </w:r>
          </w:p>
        </w:tc>
        <w:tc>
          <w:tcPr>
            <w:tcW w:w="801" w:type="pct"/>
            <w:shd w:val="clear" w:color="auto" w:fill="auto"/>
            <w:noWrap/>
            <w:vAlign w:val="center"/>
          </w:tcPr>
          <w:p w14:paraId="175F0281" w14:textId="46148B9B"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c>
          <w:tcPr>
            <w:tcW w:w="801" w:type="pct"/>
          </w:tcPr>
          <w:p w14:paraId="20976CA9" w14:textId="07A1A6E7" w:rsidR="00C4705E" w:rsidRPr="00953054" w:rsidRDefault="00C4705E" w:rsidP="00EC09EB">
            <w:pPr>
              <w:tabs>
                <w:tab w:val="decimal" w:pos="5812"/>
                <w:tab w:val="decimal" w:pos="9214"/>
              </w:tabs>
              <w:spacing w:line="276" w:lineRule="auto"/>
              <w:jc w:val="right"/>
              <w:rPr>
                <w:sz w:val="22"/>
                <w:szCs w:val="22"/>
              </w:rPr>
            </w:pPr>
          </w:p>
        </w:tc>
        <w:tc>
          <w:tcPr>
            <w:tcW w:w="799" w:type="pct"/>
          </w:tcPr>
          <w:p w14:paraId="4D3A6FD8" w14:textId="77777777" w:rsidR="00C4705E" w:rsidRPr="00953054" w:rsidRDefault="00C4705E" w:rsidP="00EC09EB">
            <w:pPr>
              <w:tabs>
                <w:tab w:val="decimal" w:pos="5812"/>
                <w:tab w:val="decimal" w:pos="9214"/>
              </w:tabs>
              <w:spacing w:line="276" w:lineRule="auto"/>
              <w:jc w:val="right"/>
              <w:rPr>
                <w:sz w:val="22"/>
                <w:szCs w:val="22"/>
              </w:rPr>
            </w:pPr>
          </w:p>
        </w:tc>
        <w:tc>
          <w:tcPr>
            <w:tcW w:w="798" w:type="pct"/>
          </w:tcPr>
          <w:p w14:paraId="7934464C" w14:textId="6361A9B7" w:rsidR="00C4705E" w:rsidRPr="00953054" w:rsidRDefault="00EC09EB" w:rsidP="00EC09EB">
            <w:pPr>
              <w:tabs>
                <w:tab w:val="decimal" w:pos="5812"/>
                <w:tab w:val="decimal" w:pos="9214"/>
              </w:tabs>
              <w:spacing w:line="276" w:lineRule="auto"/>
              <w:jc w:val="right"/>
              <w:rPr>
                <w:sz w:val="22"/>
                <w:szCs w:val="22"/>
              </w:rPr>
            </w:pPr>
            <w:r>
              <w:rPr>
                <w:sz w:val="22"/>
                <w:szCs w:val="22"/>
              </w:rPr>
              <w:t>xxx</w:t>
            </w:r>
          </w:p>
        </w:tc>
      </w:tr>
      <w:tr w:rsidR="00C4705E" w:rsidRPr="00953054" w14:paraId="556105D1" w14:textId="146D8387" w:rsidTr="00092EBB">
        <w:trPr>
          <w:trHeight w:val="454"/>
        </w:trPr>
        <w:tc>
          <w:tcPr>
            <w:tcW w:w="1801" w:type="pct"/>
            <w:shd w:val="clear" w:color="auto" w:fill="auto"/>
            <w:noWrap/>
            <w:vAlign w:val="center"/>
          </w:tcPr>
          <w:p w14:paraId="1977B451" w14:textId="5B567C25" w:rsidR="00C4705E" w:rsidRPr="00953054" w:rsidRDefault="00C4705E" w:rsidP="00953054">
            <w:pPr>
              <w:tabs>
                <w:tab w:val="left" w:pos="333"/>
                <w:tab w:val="decimal" w:pos="9214"/>
              </w:tabs>
              <w:spacing w:line="276" w:lineRule="auto"/>
              <w:jc w:val="both"/>
              <w:rPr>
                <w:sz w:val="22"/>
                <w:szCs w:val="22"/>
              </w:rPr>
            </w:pPr>
            <w:r w:rsidRPr="00953054">
              <w:rPr>
                <w:sz w:val="22"/>
                <w:szCs w:val="22"/>
              </w:rPr>
              <w:t>Surplus/ deficit for the year</w:t>
            </w:r>
          </w:p>
        </w:tc>
        <w:tc>
          <w:tcPr>
            <w:tcW w:w="801" w:type="pct"/>
            <w:shd w:val="clear" w:color="auto" w:fill="auto"/>
            <w:noWrap/>
            <w:vAlign w:val="center"/>
          </w:tcPr>
          <w:p w14:paraId="452F0B88" w14:textId="6D85DE73" w:rsidR="00C4705E" w:rsidRPr="00953054" w:rsidRDefault="00EC09EB" w:rsidP="00EC09EB">
            <w:pPr>
              <w:tabs>
                <w:tab w:val="decimal" w:pos="5812"/>
                <w:tab w:val="decimal" w:pos="9214"/>
              </w:tabs>
              <w:spacing w:line="276" w:lineRule="auto"/>
              <w:jc w:val="right"/>
              <w:rPr>
                <w:sz w:val="22"/>
                <w:szCs w:val="22"/>
              </w:rPr>
            </w:pPr>
            <w:r>
              <w:rPr>
                <w:sz w:val="22"/>
                <w:szCs w:val="22"/>
              </w:rPr>
              <w:t>xxx</w:t>
            </w:r>
          </w:p>
        </w:tc>
        <w:tc>
          <w:tcPr>
            <w:tcW w:w="801" w:type="pct"/>
          </w:tcPr>
          <w:p w14:paraId="5F579BA6" w14:textId="77777777" w:rsidR="00C4705E" w:rsidRPr="00953054" w:rsidRDefault="00C4705E" w:rsidP="00EC09EB">
            <w:pPr>
              <w:tabs>
                <w:tab w:val="decimal" w:pos="5812"/>
                <w:tab w:val="decimal" w:pos="9214"/>
              </w:tabs>
              <w:spacing w:line="276" w:lineRule="auto"/>
              <w:jc w:val="right"/>
              <w:rPr>
                <w:sz w:val="22"/>
                <w:szCs w:val="22"/>
              </w:rPr>
            </w:pPr>
          </w:p>
        </w:tc>
        <w:tc>
          <w:tcPr>
            <w:tcW w:w="799" w:type="pct"/>
          </w:tcPr>
          <w:p w14:paraId="7698FF96" w14:textId="77777777" w:rsidR="00C4705E" w:rsidRPr="00953054" w:rsidRDefault="00C4705E" w:rsidP="00EC09EB">
            <w:pPr>
              <w:tabs>
                <w:tab w:val="decimal" w:pos="5812"/>
                <w:tab w:val="decimal" w:pos="9214"/>
              </w:tabs>
              <w:spacing w:line="276" w:lineRule="auto"/>
              <w:jc w:val="right"/>
              <w:rPr>
                <w:sz w:val="22"/>
                <w:szCs w:val="22"/>
              </w:rPr>
            </w:pPr>
          </w:p>
        </w:tc>
        <w:tc>
          <w:tcPr>
            <w:tcW w:w="798" w:type="pct"/>
          </w:tcPr>
          <w:p w14:paraId="485BA164" w14:textId="6F15E96C" w:rsidR="00C4705E" w:rsidRPr="00953054" w:rsidRDefault="00EC09EB" w:rsidP="00EC09EB">
            <w:pPr>
              <w:tabs>
                <w:tab w:val="decimal" w:pos="5812"/>
                <w:tab w:val="decimal" w:pos="9214"/>
              </w:tabs>
              <w:spacing w:line="276" w:lineRule="auto"/>
              <w:jc w:val="right"/>
              <w:rPr>
                <w:sz w:val="22"/>
                <w:szCs w:val="22"/>
              </w:rPr>
            </w:pPr>
            <w:r>
              <w:rPr>
                <w:sz w:val="22"/>
                <w:szCs w:val="22"/>
              </w:rPr>
              <w:t>xxx</w:t>
            </w:r>
          </w:p>
        </w:tc>
      </w:tr>
      <w:tr w:rsidR="00EC09EB" w:rsidRPr="00953054" w14:paraId="26680EDA" w14:textId="77777777" w:rsidTr="00092EBB">
        <w:trPr>
          <w:trHeight w:val="454"/>
        </w:trPr>
        <w:tc>
          <w:tcPr>
            <w:tcW w:w="1801" w:type="pct"/>
            <w:shd w:val="clear" w:color="auto" w:fill="auto"/>
            <w:noWrap/>
            <w:vAlign w:val="center"/>
          </w:tcPr>
          <w:p w14:paraId="1BA0D40E" w14:textId="64B41E8E" w:rsidR="00EC09EB" w:rsidRPr="00953054" w:rsidRDefault="00EC09EB" w:rsidP="00953054">
            <w:pPr>
              <w:tabs>
                <w:tab w:val="left" w:pos="333"/>
                <w:tab w:val="decimal" w:pos="9214"/>
              </w:tabs>
              <w:spacing w:line="276" w:lineRule="auto"/>
              <w:jc w:val="both"/>
              <w:rPr>
                <w:sz w:val="22"/>
                <w:szCs w:val="22"/>
              </w:rPr>
            </w:pPr>
            <w:r>
              <w:rPr>
                <w:sz w:val="22"/>
                <w:szCs w:val="22"/>
              </w:rPr>
              <w:t>Additions during the year</w:t>
            </w:r>
          </w:p>
        </w:tc>
        <w:tc>
          <w:tcPr>
            <w:tcW w:w="801" w:type="pct"/>
            <w:shd w:val="clear" w:color="auto" w:fill="auto"/>
            <w:noWrap/>
            <w:vAlign w:val="center"/>
          </w:tcPr>
          <w:p w14:paraId="03F3D8CF" w14:textId="77777777" w:rsidR="00EC09EB" w:rsidRDefault="00EC09EB" w:rsidP="00EC09EB">
            <w:pPr>
              <w:tabs>
                <w:tab w:val="decimal" w:pos="5812"/>
                <w:tab w:val="decimal" w:pos="9214"/>
              </w:tabs>
              <w:spacing w:line="276" w:lineRule="auto"/>
              <w:jc w:val="right"/>
              <w:rPr>
                <w:sz w:val="22"/>
                <w:szCs w:val="22"/>
              </w:rPr>
            </w:pPr>
          </w:p>
        </w:tc>
        <w:tc>
          <w:tcPr>
            <w:tcW w:w="801" w:type="pct"/>
          </w:tcPr>
          <w:p w14:paraId="3CD127C2" w14:textId="2F5FAE9F" w:rsidR="00EC09EB" w:rsidRPr="00953054" w:rsidRDefault="00EC09EB" w:rsidP="00EC09EB">
            <w:pPr>
              <w:tabs>
                <w:tab w:val="decimal" w:pos="5812"/>
                <w:tab w:val="decimal" w:pos="9214"/>
              </w:tabs>
              <w:spacing w:line="276" w:lineRule="auto"/>
              <w:jc w:val="right"/>
              <w:rPr>
                <w:sz w:val="22"/>
                <w:szCs w:val="22"/>
              </w:rPr>
            </w:pPr>
            <w:r>
              <w:rPr>
                <w:sz w:val="22"/>
                <w:szCs w:val="22"/>
              </w:rPr>
              <w:t>xxx</w:t>
            </w:r>
          </w:p>
        </w:tc>
        <w:tc>
          <w:tcPr>
            <w:tcW w:w="799" w:type="pct"/>
          </w:tcPr>
          <w:p w14:paraId="3EEF1DE9" w14:textId="4DB60D89" w:rsidR="00EC09EB" w:rsidRPr="00953054" w:rsidRDefault="00EC09EB" w:rsidP="00EC09EB">
            <w:pPr>
              <w:tabs>
                <w:tab w:val="decimal" w:pos="5812"/>
                <w:tab w:val="decimal" w:pos="9214"/>
              </w:tabs>
              <w:spacing w:line="276" w:lineRule="auto"/>
              <w:jc w:val="right"/>
              <w:rPr>
                <w:sz w:val="22"/>
                <w:szCs w:val="22"/>
              </w:rPr>
            </w:pPr>
            <w:r>
              <w:rPr>
                <w:sz w:val="22"/>
                <w:szCs w:val="22"/>
              </w:rPr>
              <w:t>xxx</w:t>
            </w:r>
          </w:p>
        </w:tc>
        <w:tc>
          <w:tcPr>
            <w:tcW w:w="798" w:type="pct"/>
          </w:tcPr>
          <w:p w14:paraId="765B44B7" w14:textId="052AC987" w:rsidR="00EC09EB" w:rsidRDefault="00EC09EB" w:rsidP="00EC09EB">
            <w:pPr>
              <w:tabs>
                <w:tab w:val="decimal" w:pos="5812"/>
                <w:tab w:val="decimal" w:pos="9214"/>
              </w:tabs>
              <w:spacing w:line="276" w:lineRule="auto"/>
              <w:jc w:val="right"/>
              <w:rPr>
                <w:sz w:val="22"/>
                <w:szCs w:val="22"/>
              </w:rPr>
            </w:pPr>
            <w:r>
              <w:rPr>
                <w:sz w:val="22"/>
                <w:szCs w:val="22"/>
              </w:rPr>
              <w:t>xxx</w:t>
            </w:r>
          </w:p>
        </w:tc>
      </w:tr>
      <w:tr w:rsidR="00C4705E" w:rsidRPr="00953054" w14:paraId="60CC751A" w14:textId="53CA4AB3" w:rsidTr="00092EBB">
        <w:trPr>
          <w:trHeight w:val="454"/>
        </w:trPr>
        <w:tc>
          <w:tcPr>
            <w:tcW w:w="1801" w:type="pct"/>
            <w:shd w:val="clear" w:color="auto" w:fill="auto"/>
            <w:noWrap/>
            <w:vAlign w:val="center"/>
            <w:hideMark/>
          </w:tcPr>
          <w:p w14:paraId="152AF338" w14:textId="3FE14F7A" w:rsidR="00C4705E" w:rsidRPr="00953054" w:rsidRDefault="00C4705E" w:rsidP="00953054">
            <w:pPr>
              <w:tabs>
                <w:tab w:val="left" w:pos="333"/>
                <w:tab w:val="decimal" w:pos="9214"/>
              </w:tabs>
              <w:spacing w:line="276" w:lineRule="auto"/>
              <w:jc w:val="both"/>
              <w:rPr>
                <w:b/>
                <w:sz w:val="22"/>
                <w:szCs w:val="22"/>
              </w:rPr>
            </w:pPr>
            <w:r w:rsidRPr="00953054">
              <w:rPr>
                <w:b/>
                <w:sz w:val="22"/>
                <w:szCs w:val="22"/>
              </w:rPr>
              <w:t>As at June 30, 20xx</w:t>
            </w:r>
          </w:p>
        </w:tc>
        <w:tc>
          <w:tcPr>
            <w:tcW w:w="801" w:type="pct"/>
            <w:shd w:val="clear" w:color="auto" w:fill="auto"/>
            <w:noWrap/>
            <w:vAlign w:val="center"/>
          </w:tcPr>
          <w:p w14:paraId="335603C0" w14:textId="354EAA54"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c>
          <w:tcPr>
            <w:tcW w:w="801" w:type="pct"/>
          </w:tcPr>
          <w:p w14:paraId="5DAB76AB" w14:textId="6ECC1428"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c>
          <w:tcPr>
            <w:tcW w:w="799" w:type="pct"/>
          </w:tcPr>
          <w:p w14:paraId="49F87794" w14:textId="523579D7"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c>
          <w:tcPr>
            <w:tcW w:w="798" w:type="pct"/>
          </w:tcPr>
          <w:p w14:paraId="12A0A86C" w14:textId="6B66FEA2" w:rsidR="00C4705E" w:rsidRPr="00953054" w:rsidRDefault="00EC09EB" w:rsidP="00EC09EB">
            <w:pPr>
              <w:tabs>
                <w:tab w:val="decimal" w:pos="5812"/>
                <w:tab w:val="decimal" w:pos="9214"/>
              </w:tabs>
              <w:spacing w:line="276" w:lineRule="auto"/>
              <w:jc w:val="right"/>
              <w:rPr>
                <w:b/>
                <w:sz w:val="22"/>
                <w:szCs w:val="22"/>
              </w:rPr>
            </w:pPr>
            <w:r>
              <w:rPr>
                <w:b/>
                <w:sz w:val="22"/>
                <w:szCs w:val="22"/>
              </w:rPr>
              <w:t>xxx</w:t>
            </w:r>
          </w:p>
        </w:tc>
      </w:tr>
    </w:tbl>
    <w:p w14:paraId="2B16BAB1" w14:textId="77777777" w:rsidR="00B17F55" w:rsidRDefault="00B17F55" w:rsidP="00953054">
      <w:pPr>
        <w:spacing w:line="360" w:lineRule="auto"/>
        <w:ind w:firstLine="360"/>
        <w:jc w:val="both"/>
        <w:rPr>
          <w:i/>
          <w:sz w:val="22"/>
          <w:szCs w:val="22"/>
        </w:rPr>
      </w:pPr>
      <w:r w:rsidRPr="00953054">
        <w:rPr>
          <w:i/>
          <w:sz w:val="22"/>
          <w:szCs w:val="22"/>
        </w:rPr>
        <w:t xml:space="preserve">Note: </w:t>
      </w:r>
    </w:p>
    <w:p w14:paraId="5D7F7BE2" w14:textId="77777777" w:rsidR="003B597E" w:rsidRPr="00953054" w:rsidRDefault="003B597E" w:rsidP="00953054">
      <w:pPr>
        <w:spacing w:line="360" w:lineRule="auto"/>
        <w:ind w:firstLine="360"/>
        <w:jc w:val="both"/>
        <w:rPr>
          <w:i/>
          <w:sz w:val="22"/>
          <w:szCs w:val="22"/>
        </w:rPr>
      </w:pPr>
    </w:p>
    <w:p w14:paraId="3165B0CA" w14:textId="196B39C5" w:rsidR="008B5E9D" w:rsidRPr="00953054" w:rsidRDefault="00B17F55" w:rsidP="00D5252C">
      <w:pPr>
        <w:numPr>
          <w:ilvl w:val="0"/>
          <w:numId w:val="14"/>
        </w:numPr>
        <w:spacing w:line="360" w:lineRule="auto"/>
        <w:jc w:val="both"/>
        <w:rPr>
          <w:i/>
          <w:sz w:val="22"/>
          <w:szCs w:val="22"/>
        </w:rPr>
      </w:pPr>
      <w:r w:rsidRPr="00953054">
        <w:rPr>
          <w:i/>
          <w:sz w:val="22"/>
          <w:szCs w:val="22"/>
        </w:rPr>
        <w:t xml:space="preserve">For items that are not common in the financial statements, the </w:t>
      </w:r>
      <w:r w:rsidR="00E80625" w:rsidRPr="00953054">
        <w:rPr>
          <w:i/>
          <w:sz w:val="22"/>
          <w:szCs w:val="22"/>
        </w:rPr>
        <w:t>Entity</w:t>
      </w:r>
      <w:r w:rsidRPr="00953054">
        <w:rPr>
          <w:i/>
          <w:sz w:val="22"/>
          <w:szCs w:val="22"/>
        </w:rPr>
        <w:t xml:space="preserve"> should include a note on what they relate to – either on the face of the statement of changes in equity/net assets or among the notes to the financial statements.</w:t>
      </w:r>
    </w:p>
    <w:p w14:paraId="1B7F2637" w14:textId="77777777" w:rsidR="003B597E" w:rsidRDefault="00B17F55" w:rsidP="003B597E">
      <w:pPr>
        <w:numPr>
          <w:ilvl w:val="0"/>
          <w:numId w:val="14"/>
        </w:numPr>
        <w:spacing w:line="360" w:lineRule="auto"/>
        <w:jc w:val="both"/>
        <w:rPr>
          <w:i/>
          <w:sz w:val="22"/>
          <w:szCs w:val="22"/>
        </w:rPr>
      </w:pPr>
      <w:r w:rsidRPr="00953054">
        <w:rPr>
          <w:i/>
          <w:sz w:val="22"/>
          <w:szCs w:val="22"/>
        </w:rPr>
        <w:t>Prior year adjustment should have an elaborate note describing what the amounts relate to. In such instances a restatement of the opening balances need</w:t>
      </w:r>
      <w:r w:rsidR="004F6E37" w:rsidRPr="00953054">
        <w:rPr>
          <w:i/>
          <w:sz w:val="22"/>
          <w:szCs w:val="22"/>
        </w:rPr>
        <w:t>s</w:t>
      </w:r>
      <w:r w:rsidRPr="00953054">
        <w:rPr>
          <w:i/>
          <w:sz w:val="22"/>
          <w:szCs w:val="22"/>
        </w:rPr>
        <w:t xml:space="preserve"> to be done.</w:t>
      </w:r>
    </w:p>
    <w:p w14:paraId="253BF4B3" w14:textId="5E4F1901" w:rsidR="00813954" w:rsidRPr="003B597E" w:rsidRDefault="00813954" w:rsidP="003B597E">
      <w:pPr>
        <w:numPr>
          <w:ilvl w:val="0"/>
          <w:numId w:val="14"/>
        </w:numPr>
        <w:spacing w:line="360" w:lineRule="auto"/>
        <w:jc w:val="both"/>
        <w:rPr>
          <w:i/>
          <w:sz w:val="22"/>
          <w:szCs w:val="22"/>
        </w:rPr>
        <w:sectPr w:rsidR="00813954" w:rsidRPr="003B597E" w:rsidSect="00975D4F">
          <w:pgSz w:w="12240" w:h="15840" w:code="1"/>
          <w:pgMar w:top="1440" w:right="1080" w:bottom="1440" w:left="1080" w:header="289" w:footer="142" w:gutter="0"/>
          <w:cols w:space="720"/>
          <w:titlePg/>
          <w:docGrid w:linePitch="326"/>
        </w:sectPr>
      </w:pPr>
      <w:r w:rsidRPr="003B597E">
        <w:rPr>
          <w:i/>
          <w:sz w:val="22"/>
          <w:szCs w:val="22"/>
        </w:rPr>
        <w:t xml:space="preserve"> </w:t>
      </w:r>
      <w:r w:rsidR="003E6BC4" w:rsidRPr="003B597E">
        <w:rPr>
          <w:i/>
          <w:sz w:val="22"/>
          <w:szCs w:val="22"/>
        </w:rPr>
        <w:t xml:space="preserve">Entities have liberty </w:t>
      </w:r>
      <w:r w:rsidR="00931806" w:rsidRPr="003B597E">
        <w:rPr>
          <w:i/>
          <w:sz w:val="22"/>
          <w:szCs w:val="22"/>
        </w:rPr>
        <w:t>to</w:t>
      </w:r>
      <w:r w:rsidR="001A6414" w:rsidRPr="003B597E">
        <w:rPr>
          <w:i/>
          <w:sz w:val="22"/>
          <w:szCs w:val="22"/>
        </w:rPr>
        <w:t xml:space="preserve"> </w:t>
      </w:r>
      <w:r w:rsidR="00931806" w:rsidRPr="003B597E">
        <w:rPr>
          <w:i/>
          <w:sz w:val="22"/>
          <w:szCs w:val="22"/>
        </w:rPr>
        <w:t xml:space="preserve">add additional reserves </w:t>
      </w:r>
      <w:r w:rsidR="005B1BDE" w:rsidRPr="003B597E">
        <w:rPr>
          <w:i/>
          <w:sz w:val="22"/>
          <w:szCs w:val="22"/>
        </w:rPr>
        <w:t>as appropriate. For all re</w:t>
      </w:r>
      <w:r w:rsidR="00656F14" w:rsidRPr="003B597E">
        <w:rPr>
          <w:i/>
          <w:sz w:val="22"/>
          <w:szCs w:val="22"/>
        </w:rPr>
        <w:t>serves</w:t>
      </w:r>
      <w:r w:rsidR="005B1BDE" w:rsidRPr="003B597E">
        <w:rPr>
          <w:i/>
          <w:sz w:val="22"/>
          <w:szCs w:val="22"/>
        </w:rPr>
        <w:t xml:space="preserve"> presented</w:t>
      </w:r>
      <w:r w:rsidR="00705D82" w:rsidRPr="003B597E">
        <w:rPr>
          <w:i/>
          <w:sz w:val="22"/>
          <w:szCs w:val="22"/>
        </w:rPr>
        <w:t xml:space="preserve"> </w:t>
      </w:r>
      <w:r w:rsidR="009B159B" w:rsidRPr="003B597E">
        <w:rPr>
          <w:i/>
          <w:sz w:val="22"/>
          <w:szCs w:val="22"/>
        </w:rPr>
        <w:t>provide the nature and purpose</w:t>
      </w:r>
      <w:r w:rsidR="00705D82" w:rsidRPr="003B597E">
        <w:rPr>
          <w:i/>
          <w:sz w:val="22"/>
          <w:szCs w:val="22"/>
        </w:rPr>
        <w:t xml:space="preserve">. </w:t>
      </w:r>
      <w:r w:rsidR="009B159B" w:rsidRPr="003B597E">
        <w:rPr>
          <w:i/>
          <w:sz w:val="22"/>
          <w:szCs w:val="22"/>
        </w:rPr>
        <w:t xml:space="preserve"> </w:t>
      </w:r>
    </w:p>
    <w:p w14:paraId="64622855" w14:textId="2BEDE18A" w:rsidR="008E514A" w:rsidRPr="00953054" w:rsidRDefault="00541E6C" w:rsidP="00953054">
      <w:pPr>
        <w:pStyle w:val="Heading1"/>
        <w:numPr>
          <w:ilvl w:val="0"/>
          <w:numId w:val="0"/>
        </w:numPr>
        <w:spacing w:line="360" w:lineRule="auto"/>
        <w:jc w:val="both"/>
        <w:rPr>
          <w:sz w:val="22"/>
          <w:szCs w:val="22"/>
        </w:rPr>
      </w:pPr>
      <w:bookmarkStart w:id="33" w:name="_Toc157509706"/>
      <w:r w:rsidRPr="00953054">
        <w:rPr>
          <w:sz w:val="22"/>
          <w:szCs w:val="22"/>
        </w:rPr>
        <w:lastRenderedPageBreak/>
        <w:t xml:space="preserve">16. </w:t>
      </w:r>
      <w:r w:rsidR="00AC209C" w:rsidRPr="00953054">
        <w:rPr>
          <w:sz w:val="22"/>
          <w:szCs w:val="22"/>
        </w:rPr>
        <w:t xml:space="preserve">Statement </w:t>
      </w:r>
      <w:r w:rsidR="00192796" w:rsidRPr="00953054">
        <w:rPr>
          <w:sz w:val="22"/>
          <w:szCs w:val="22"/>
        </w:rPr>
        <w:t>of</w:t>
      </w:r>
      <w:r w:rsidR="00AC209C" w:rsidRPr="00953054">
        <w:rPr>
          <w:sz w:val="22"/>
          <w:szCs w:val="22"/>
        </w:rPr>
        <w:t xml:space="preserve"> Cash Flows</w:t>
      </w:r>
      <w:bookmarkStart w:id="34" w:name="_Toc514770780"/>
      <w:bookmarkStart w:id="35" w:name="_Toc74172899"/>
      <w:r w:rsidR="00AC209C" w:rsidRPr="00953054">
        <w:rPr>
          <w:sz w:val="22"/>
          <w:szCs w:val="22"/>
        </w:rPr>
        <w:t xml:space="preserve"> </w:t>
      </w:r>
      <w:r w:rsidR="00B923A5" w:rsidRPr="00953054">
        <w:rPr>
          <w:sz w:val="22"/>
          <w:szCs w:val="22"/>
        </w:rPr>
        <w:t>for the year e</w:t>
      </w:r>
      <w:r w:rsidR="00AC209C" w:rsidRPr="00953054">
        <w:rPr>
          <w:sz w:val="22"/>
          <w:szCs w:val="22"/>
        </w:rPr>
        <w:t xml:space="preserve">nded 30 June </w:t>
      </w:r>
      <w:bookmarkEnd w:id="34"/>
      <w:r w:rsidR="00AC209C" w:rsidRPr="00953054">
        <w:rPr>
          <w:sz w:val="22"/>
          <w:szCs w:val="22"/>
        </w:rPr>
        <w:t>20</w:t>
      </w:r>
      <w:bookmarkEnd w:id="35"/>
      <w:r w:rsidR="00974079" w:rsidRPr="00953054">
        <w:rPr>
          <w:sz w:val="22"/>
          <w:szCs w:val="22"/>
        </w:rPr>
        <w:t>xx</w:t>
      </w:r>
      <w:bookmarkEnd w:id="33"/>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392"/>
        <w:gridCol w:w="950"/>
        <w:gridCol w:w="2296"/>
      </w:tblGrid>
      <w:tr w:rsidR="00231FDA" w:rsidRPr="00953054" w14:paraId="6262E54D" w14:textId="77777777" w:rsidTr="00BF6B1A">
        <w:trPr>
          <w:trHeight w:val="339"/>
          <w:tblHeader/>
        </w:trPr>
        <w:tc>
          <w:tcPr>
            <w:tcW w:w="3316" w:type="pct"/>
            <w:shd w:val="clear" w:color="auto" w:fill="0070C0"/>
            <w:noWrap/>
            <w:vAlign w:val="center"/>
            <w:hideMark/>
          </w:tcPr>
          <w:p w14:paraId="24B227F0" w14:textId="77777777" w:rsidR="00231FDA" w:rsidRPr="00953054" w:rsidRDefault="00231FDA" w:rsidP="00953054">
            <w:pPr>
              <w:autoSpaceDE/>
              <w:autoSpaceDN/>
              <w:spacing w:line="276" w:lineRule="auto"/>
              <w:jc w:val="both"/>
              <w:rPr>
                <w:sz w:val="22"/>
                <w:szCs w:val="22"/>
                <w:lang w:val="en-US"/>
              </w:rPr>
            </w:pPr>
          </w:p>
        </w:tc>
        <w:tc>
          <w:tcPr>
            <w:tcW w:w="493" w:type="pct"/>
            <w:shd w:val="clear" w:color="auto" w:fill="0070C0"/>
            <w:noWrap/>
            <w:hideMark/>
          </w:tcPr>
          <w:p w14:paraId="61B2DA9B" w14:textId="262CA6F2" w:rsidR="00231FDA" w:rsidRPr="00953054" w:rsidRDefault="00231FDA" w:rsidP="00953054">
            <w:pPr>
              <w:autoSpaceDE/>
              <w:autoSpaceDN/>
              <w:spacing w:line="276" w:lineRule="auto"/>
              <w:jc w:val="both"/>
              <w:rPr>
                <w:sz w:val="22"/>
                <w:szCs w:val="22"/>
                <w:lang w:val="en-US"/>
              </w:rPr>
            </w:pPr>
          </w:p>
        </w:tc>
        <w:tc>
          <w:tcPr>
            <w:tcW w:w="1191" w:type="pct"/>
            <w:shd w:val="clear" w:color="auto" w:fill="0070C0"/>
            <w:noWrap/>
            <w:vAlign w:val="center"/>
            <w:hideMark/>
          </w:tcPr>
          <w:p w14:paraId="257963E5" w14:textId="45B1CA70" w:rsidR="00231FDA" w:rsidRPr="00953054" w:rsidRDefault="00231FDA" w:rsidP="00953054">
            <w:pPr>
              <w:autoSpaceDE/>
              <w:autoSpaceDN/>
              <w:spacing w:line="276" w:lineRule="auto"/>
              <w:jc w:val="both"/>
              <w:rPr>
                <w:b/>
                <w:sz w:val="22"/>
                <w:szCs w:val="22"/>
                <w:lang w:val="en-US"/>
              </w:rPr>
            </w:pPr>
            <w:r w:rsidRPr="00953054">
              <w:rPr>
                <w:b/>
                <w:i/>
                <w:iCs/>
                <w:sz w:val="22"/>
                <w:szCs w:val="22"/>
                <w:lang w:val="en-US"/>
              </w:rPr>
              <w:t>Insert Current FY</w:t>
            </w:r>
          </w:p>
        </w:tc>
      </w:tr>
      <w:tr w:rsidR="00231FDA" w:rsidRPr="00953054" w14:paraId="69D7D2FE" w14:textId="77777777" w:rsidTr="00BF6B1A">
        <w:trPr>
          <w:trHeight w:val="339"/>
          <w:tblHeader/>
        </w:trPr>
        <w:tc>
          <w:tcPr>
            <w:tcW w:w="3316" w:type="pct"/>
            <w:shd w:val="clear" w:color="auto" w:fill="auto"/>
            <w:noWrap/>
            <w:vAlign w:val="center"/>
            <w:hideMark/>
          </w:tcPr>
          <w:p w14:paraId="0703AAD8" w14:textId="77777777" w:rsidR="00231FDA" w:rsidRPr="00953054" w:rsidRDefault="00231FDA" w:rsidP="00953054">
            <w:pPr>
              <w:autoSpaceDE/>
              <w:autoSpaceDN/>
              <w:spacing w:line="276" w:lineRule="auto"/>
              <w:jc w:val="both"/>
              <w:rPr>
                <w:b/>
                <w:bCs/>
                <w:sz w:val="22"/>
                <w:szCs w:val="22"/>
                <w:lang w:val="en-US"/>
              </w:rPr>
            </w:pPr>
          </w:p>
        </w:tc>
        <w:tc>
          <w:tcPr>
            <w:tcW w:w="493" w:type="pct"/>
            <w:shd w:val="clear" w:color="auto" w:fill="auto"/>
            <w:noWrap/>
            <w:hideMark/>
          </w:tcPr>
          <w:p w14:paraId="32BDDB37" w14:textId="4977B294" w:rsidR="00231FDA" w:rsidRPr="00953054" w:rsidRDefault="00231FDA" w:rsidP="00953054">
            <w:pPr>
              <w:autoSpaceDE/>
              <w:autoSpaceDN/>
              <w:spacing w:line="276" w:lineRule="auto"/>
              <w:jc w:val="both"/>
              <w:rPr>
                <w:b/>
                <w:bCs/>
                <w:sz w:val="22"/>
                <w:szCs w:val="22"/>
                <w:lang w:val="en-US"/>
              </w:rPr>
            </w:pPr>
            <w:r w:rsidRPr="00953054">
              <w:rPr>
                <w:b/>
                <w:bCs/>
                <w:sz w:val="22"/>
                <w:szCs w:val="22"/>
                <w:lang w:val="en-US"/>
              </w:rPr>
              <w:t>Notes</w:t>
            </w:r>
          </w:p>
        </w:tc>
        <w:tc>
          <w:tcPr>
            <w:tcW w:w="1191" w:type="pct"/>
            <w:shd w:val="clear" w:color="auto" w:fill="auto"/>
            <w:noWrap/>
            <w:vAlign w:val="center"/>
            <w:hideMark/>
          </w:tcPr>
          <w:p w14:paraId="388F900B" w14:textId="22B80244" w:rsidR="00231FDA" w:rsidRPr="00953054" w:rsidRDefault="00231FDA" w:rsidP="007F6C33">
            <w:pPr>
              <w:autoSpaceDE/>
              <w:autoSpaceDN/>
              <w:spacing w:line="276" w:lineRule="auto"/>
              <w:jc w:val="right"/>
              <w:rPr>
                <w:b/>
                <w:sz w:val="22"/>
                <w:szCs w:val="22"/>
                <w:lang w:val="en-US"/>
              </w:rPr>
            </w:pPr>
            <w:r w:rsidRPr="00953054">
              <w:rPr>
                <w:b/>
                <w:sz w:val="22"/>
                <w:szCs w:val="22"/>
                <w:lang w:val="en-US"/>
              </w:rPr>
              <w:t>Kshs</w:t>
            </w:r>
          </w:p>
        </w:tc>
      </w:tr>
      <w:tr w:rsidR="00231FDA" w:rsidRPr="00953054" w14:paraId="41372961" w14:textId="77777777" w:rsidTr="00BF6B1A">
        <w:trPr>
          <w:trHeight w:val="339"/>
        </w:trPr>
        <w:tc>
          <w:tcPr>
            <w:tcW w:w="3316" w:type="pct"/>
            <w:shd w:val="clear" w:color="auto" w:fill="auto"/>
            <w:noWrap/>
            <w:vAlign w:val="center"/>
            <w:hideMark/>
          </w:tcPr>
          <w:p w14:paraId="17C65023" w14:textId="712CBA16" w:rsidR="00231FDA" w:rsidRPr="00953054" w:rsidRDefault="00231FDA" w:rsidP="00953054">
            <w:pPr>
              <w:autoSpaceDE/>
              <w:autoSpaceDN/>
              <w:spacing w:line="276" w:lineRule="auto"/>
              <w:jc w:val="both"/>
              <w:rPr>
                <w:b/>
                <w:bCs/>
                <w:sz w:val="22"/>
                <w:szCs w:val="22"/>
                <w:lang w:val="en-US"/>
              </w:rPr>
            </w:pPr>
            <w:r w:rsidRPr="00953054">
              <w:rPr>
                <w:b/>
                <w:bCs/>
                <w:sz w:val="22"/>
                <w:szCs w:val="22"/>
                <w:lang w:val="en-US"/>
              </w:rPr>
              <w:t>Cash</w:t>
            </w:r>
            <w:r w:rsidRPr="00953054">
              <w:rPr>
                <w:sz w:val="22"/>
                <w:szCs w:val="22"/>
                <w:lang w:val="en-US"/>
              </w:rPr>
              <w:t xml:space="preserve"> </w:t>
            </w:r>
            <w:r w:rsidRPr="00953054">
              <w:rPr>
                <w:b/>
                <w:bCs/>
                <w:sz w:val="22"/>
                <w:szCs w:val="22"/>
                <w:lang w:val="en-US"/>
              </w:rPr>
              <w:t>flows</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operating</w:t>
            </w:r>
            <w:r w:rsidRPr="00953054">
              <w:rPr>
                <w:sz w:val="22"/>
                <w:szCs w:val="22"/>
                <w:lang w:val="en-US"/>
              </w:rPr>
              <w:t xml:space="preserve"> </w:t>
            </w:r>
            <w:r w:rsidRPr="00953054">
              <w:rPr>
                <w:b/>
                <w:bCs/>
                <w:sz w:val="22"/>
                <w:szCs w:val="22"/>
                <w:lang w:val="en-US"/>
              </w:rPr>
              <w:t>activities</w:t>
            </w:r>
          </w:p>
        </w:tc>
        <w:tc>
          <w:tcPr>
            <w:tcW w:w="493" w:type="pct"/>
            <w:shd w:val="clear" w:color="auto" w:fill="auto"/>
            <w:noWrap/>
            <w:hideMark/>
          </w:tcPr>
          <w:p w14:paraId="2DFD1DD7" w14:textId="77777777"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hideMark/>
          </w:tcPr>
          <w:p w14:paraId="626E93C0" w14:textId="77777777" w:rsidR="00231FDA" w:rsidRPr="00953054" w:rsidRDefault="00231FDA" w:rsidP="00953054">
            <w:pPr>
              <w:autoSpaceDE/>
              <w:autoSpaceDN/>
              <w:spacing w:line="276" w:lineRule="auto"/>
              <w:jc w:val="both"/>
              <w:rPr>
                <w:sz w:val="22"/>
                <w:szCs w:val="22"/>
                <w:lang w:val="en-US"/>
              </w:rPr>
            </w:pPr>
          </w:p>
        </w:tc>
      </w:tr>
      <w:tr w:rsidR="00231FDA" w:rsidRPr="00953054" w14:paraId="12392289" w14:textId="77777777" w:rsidTr="00BF6B1A">
        <w:trPr>
          <w:trHeight w:val="339"/>
        </w:trPr>
        <w:tc>
          <w:tcPr>
            <w:tcW w:w="3316" w:type="pct"/>
            <w:shd w:val="clear" w:color="auto" w:fill="auto"/>
            <w:noWrap/>
            <w:vAlign w:val="center"/>
            <w:hideMark/>
          </w:tcPr>
          <w:p w14:paraId="7C3B3EDC" w14:textId="25391988" w:rsidR="00231FDA" w:rsidRPr="00953054" w:rsidRDefault="00231FDA" w:rsidP="00953054">
            <w:pPr>
              <w:autoSpaceDE/>
              <w:autoSpaceDN/>
              <w:spacing w:line="276" w:lineRule="auto"/>
              <w:jc w:val="both"/>
              <w:rPr>
                <w:b/>
                <w:bCs/>
                <w:sz w:val="22"/>
                <w:szCs w:val="22"/>
                <w:lang w:val="en-US"/>
              </w:rPr>
            </w:pPr>
            <w:r w:rsidRPr="00953054">
              <w:rPr>
                <w:b/>
                <w:bCs/>
                <w:sz w:val="22"/>
                <w:szCs w:val="22"/>
                <w:lang w:val="en-US"/>
              </w:rPr>
              <w:t>Receipts</w:t>
            </w:r>
          </w:p>
        </w:tc>
        <w:tc>
          <w:tcPr>
            <w:tcW w:w="493" w:type="pct"/>
            <w:shd w:val="clear" w:color="auto" w:fill="auto"/>
            <w:noWrap/>
            <w:hideMark/>
          </w:tcPr>
          <w:p w14:paraId="07E768D9" w14:textId="1A0D646A"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hideMark/>
          </w:tcPr>
          <w:p w14:paraId="53AE0819" w14:textId="45B63F50" w:rsidR="00231FDA" w:rsidRPr="00953054" w:rsidRDefault="00231FDA" w:rsidP="00953054">
            <w:pPr>
              <w:autoSpaceDE/>
              <w:autoSpaceDN/>
              <w:spacing w:line="276" w:lineRule="auto"/>
              <w:jc w:val="both"/>
              <w:rPr>
                <w:sz w:val="22"/>
                <w:szCs w:val="22"/>
                <w:lang w:val="en-US"/>
              </w:rPr>
            </w:pPr>
          </w:p>
        </w:tc>
      </w:tr>
      <w:tr w:rsidR="00231FDA" w:rsidRPr="00953054" w14:paraId="2DF110FC" w14:textId="77777777" w:rsidTr="00BF6B1A">
        <w:trPr>
          <w:trHeight w:val="339"/>
        </w:trPr>
        <w:tc>
          <w:tcPr>
            <w:tcW w:w="3316" w:type="pct"/>
            <w:shd w:val="clear" w:color="auto" w:fill="auto"/>
            <w:noWrap/>
            <w:vAlign w:val="center"/>
          </w:tcPr>
          <w:p w14:paraId="1FDCE1DA" w14:textId="476748BD" w:rsidR="00231FDA" w:rsidRPr="00953054" w:rsidRDefault="00231FDA" w:rsidP="00953054">
            <w:pPr>
              <w:autoSpaceDE/>
              <w:autoSpaceDN/>
              <w:spacing w:line="276" w:lineRule="auto"/>
              <w:jc w:val="both"/>
              <w:rPr>
                <w:sz w:val="22"/>
                <w:szCs w:val="22"/>
                <w:lang w:val="en-US"/>
              </w:rPr>
            </w:pPr>
            <w:r w:rsidRPr="00953054">
              <w:rPr>
                <w:sz w:val="22"/>
                <w:szCs w:val="22"/>
                <w:lang w:val="en-US"/>
              </w:rPr>
              <w:t>Transfers from CRF</w:t>
            </w:r>
          </w:p>
        </w:tc>
        <w:tc>
          <w:tcPr>
            <w:tcW w:w="493" w:type="pct"/>
            <w:shd w:val="clear" w:color="auto" w:fill="auto"/>
            <w:noWrap/>
          </w:tcPr>
          <w:p w14:paraId="77D13764" w14:textId="77777777"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3046F74F" w14:textId="1733E00E"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3CD6BC6A" w14:textId="77777777" w:rsidTr="00BF6B1A">
        <w:trPr>
          <w:trHeight w:val="339"/>
        </w:trPr>
        <w:tc>
          <w:tcPr>
            <w:tcW w:w="3316" w:type="pct"/>
            <w:shd w:val="clear" w:color="auto" w:fill="auto"/>
            <w:noWrap/>
            <w:vAlign w:val="center"/>
          </w:tcPr>
          <w:p w14:paraId="3B70C8E2" w14:textId="36584E60" w:rsidR="00231FDA" w:rsidRPr="00953054" w:rsidRDefault="00231FDA" w:rsidP="00953054">
            <w:pPr>
              <w:autoSpaceDE/>
              <w:autoSpaceDN/>
              <w:spacing w:line="276" w:lineRule="auto"/>
              <w:jc w:val="both"/>
              <w:rPr>
                <w:sz w:val="22"/>
                <w:szCs w:val="22"/>
                <w:lang w:val="en-US"/>
              </w:rPr>
            </w:pPr>
            <w:r w:rsidRPr="00953054">
              <w:rPr>
                <w:sz w:val="22"/>
                <w:szCs w:val="22"/>
                <w:lang w:val="en-US"/>
              </w:rPr>
              <w:t>Miscellaneous Revenue</w:t>
            </w:r>
          </w:p>
        </w:tc>
        <w:tc>
          <w:tcPr>
            <w:tcW w:w="493" w:type="pct"/>
            <w:shd w:val="clear" w:color="auto" w:fill="auto"/>
            <w:noWrap/>
          </w:tcPr>
          <w:p w14:paraId="70D75D64" w14:textId="77777777"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1126B69F" w14:textId="0E3993CD"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0B6A3D14" w14:textId="77777777" w:rsidTr="00BF6B1A">
        <w:trPr>
          <w:trHeight w:val="339"/>
        </w:trPr>
        <w:tc>
          <w:tcPr>
            <w:tcW w:w="3316" w:type="pct"/>
            <w:shd w:val="clear" w:color="auto" w:fill="auto"/>
            <w:noWrap/>
            <w:vAlign w:val="center"/>
          </w:tcPr>
          <w:p w14:paraId="206C868C" w14:textId="2BFCEC33" w:rsidR="00231FDA" w:rsidRPr="00953054" w:rsidRDefault="00231FDA" w:rsidP="00953054">
            <w:pPr>
              <w:autoSpaceDE/>
              <w:autoSpaceDN/>
              <w:spacing w:line="276" w:lineRule="auto"/>
              <w:jc w:val="both"/>
              <w:rPr>
                <w:sz w:val="22"/>
                <w:szCs w:val="22"/>
                <w:lang w:val="en-US"/>
              </w:rPr>
            </w:pPr>
            <w:r w:rsidRPr="00953054">
              <w:rPr>
                <w:sz w:val="22"/>
                <w:szCs w:val="22"/>
                <w:lang w:val="en-US"/>
              </w:rPr>
              <w:t>Other income</w:t>
            </w:r>
          </w:p>
        </w:tc>
        <w:tc>
          <w:tcPr>
            <w:tcW w:w="493" w:type="pct"/>
            <w:shd w:val="clear" w:color="auto" w:fill="auto"/>
            <w:noWrap/>
          </w:tcPr>
          <w:p w14:paraId="7E725DD5" w14:textId="77777777"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04869E55" w14:textId="11795D6F"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4A22C0BB" w14:textId="77777777" w:rsidTr="00BF6B1A">
        <w:trPr>
          <w:trHeight w:val="339"/>
        </w:trPr>
        <w:tc>
          <w:tcPr>
            <w:tcW w:w="3316" w:type="pct"/>
            <w:shd w:val="clear" w:color="auto" w:fill="auto"/>
            <w:noWrap/>
            <w:vAlign w:val="center"/>
            <w:hideMark/>
          </w:tcPr>
          <w:p w14:paraId="2717ADE2" w14:textId="5157793F" w:rsidR="00231FDA" w:rsidRPr="00953054" w:rsidRDefault="00231FDA" w:rsidP="00953054">
            <w:pPr>
              <w:autoSpaceDE/>
              <w:autoSpaceDN/>
              <w:spacing w:line="276" w:lineRule="auto"/>
              <w:jc w:val="both"/>
              <w:rPr>
                <w:sz w:val="22"/>
                <w:szCs w:val="22"/>
                <w:lang w:val="en-US"/>
              </w:rPr>
            </w:pPr>
            <w:r w:rsidRPr="00953054">
              <w:rPr>
                <w:b/>
                <w:bCs/>
                <w:sz w:val="22"/>
                <w:szCs w:val="22"/>
                <w:lang w:val="en-US"/>
              </w:rPr>
              <w:t>Total receipts</w:t>
            </w:r>
          </w:p>
        </w:tc>
        <w:tc>
          <w:tcPr>
            <w:tcW w:w="493" w:type="pct"/>
            <w:shd w:val="clear" w:color="auto" w:fill="auto"/>
            <w:noWrap/>
            <w:hideMark/>
          </w:tcPr>
          <w:p w14:paraId="5276767D" w14:textId="01C2E04E"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hideMark/>
          </w:tcPr>
          <w:p w14:paraId="25AC8CE0" w14:textId="0BE78872" w:rsidR="00231FDA" w:rsidRPr="00953054" w:rsidRDefault="00231FDA" w:rsidP="007F6C33">
            <w:pPr>
              <w:autoSpaceDE/>
              <w:autoSpaceDN/>
              <w:spacing w:line="276" w:lineRule="auto"/>
              <w:jc w:val="right"/>
              <w:rPr>
                <w:b/>
                <w:bCs/>
                <w:sz w:val="22"/>
                <w:szCs w:val="22"/>
                <w:lang w:val="en-US"/>
              </w:rPr>
            </w:pPr>
            <w:r w:rsidRPr="00953054">
              <w:rPr>
                <w:b/>
                <w:bCs/>
                <w:sz w:val="22"/>
                <w:szCs w:val="22"/>
                <w:lang w:val="en-US"/>
              </w:rPr>
              <w:t>xxx</w:t>
            </w:r>
          </w:p>
        </w:tc>
      </w:tr>
      <w:tr w:rsidR="00231FDA" w:rsidRPr="00953054" w14:paraId="4F97655B" w14:textId="77777777" w:rsidTr="00BF6B1A">
        <w:trPr>
          <w:trHeight w:val="339"/>
        </w:trPr>
        <w:tc>
          <w:tcPr>
            <w:tcW w:w="3316" w:type="pct"/>
            <w:shd w:val="clear" w:color="auto" w:fill="auto"/>
            <w:noWrap/>
            <w:vAlign w:val="center"/>
            <w:hideMark/>
          </w:tcPr>
          <w:p w14:paraId="3248A133" w14:textId="63A06632" w:rsidR="00231FDA" w:rsidRPr="00953054" w:rsidRDefault="00231FDA" w:rsidP="00953054">
            <w:pPr>
              <w:autoSpaceDE/>
              <w:autoSpaceDN/>
              <w:spacing w:line="276" w:lineRule="auto"/>
              <w:jc w:val="both"/>
              <w:rPr>
                <w:b/>
                <w:bCs/>
                <w:sz w:val="22"/>
                <w:szCs w:val="22"/>
                <w:lang w:val="en-US"/>
              </w:rPr>
            </w:pPr>
            <w:r w:rsidRPr="00953054">
              <w:rPr>
                <w:b/>
                <w:bCs/>
                <w:sz w:val="22"/>
                <w:szCs w:val="22"/>
                <w:lang w:val="en-US"/>
              </w:rPr>
              <w:t>Payments</w:t>
            </w:r>
          </w:p>
        </w:tc>
        <w:tc>
          <w:tcPr>
            <w:tcW w:w="493" w:type="pct"/>
            <w:shd w:val="clear" w:color="auto" w:fill="auto"/>
            <w:noWrap/>
            <w:hideMark/>
          </w:tcPr>
          <w:p w14:paraId="275CDE25" w14:textId="2C23C84F"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hideMark/>
          </w:tcPr>
          <w:p w14:paraId="30C30942" w14:textId="60E04AA7" w:rsidR="00231FDA" w:rsidRPr="00953054" w:rsidRDefault="00231FDA" w:rsidP="007F6C33">
            <w:pPr>
              <w:autoSpaceDE/>
              <w:autoSpaceDN/>
              <w:spacing w:line="276" w:lineRule="auto"/>
              <w:jc w:val="right"/>
              <w:rPr>
                <w:sz w:val="22"/>
                <w:szCs w:val="22"/>
                <w:lang w:val="en-US"/>
              </w:rPr>
            </w:pPr>
          </w:p>
        </w:tc>
      </w:tr>
      <w:tr w:rsidR="00231FDA" w:rsidRPr="00953054" w14:paraId="4BC42C64" w14:textId="77777777" w:rsidTr="00BF6B1A">
        <w:trPr>
          <w:trHeight w:val="339"/>
        </w:trPr>
        <w:tc>
          <w:tcPr>
            <w:tcW w:w="3316" w:type="pct"/>
            <w:shd w:val="clear" w:color="auto" w:fill="auto"/>
            <w:noWrap/>
            <w:vAlign w:val="center"/>
          </w:tcPr>
          <w:p w14:paraId="7E183E87" w14:textId="30815730" w:rsidR="00231FDA" w:rsidRPr="00953054" w:rsidRDefault="00231FDA" w:rsidP="00953054">
            <w:pPr>
              <w:autoSpaceDE/>
              <w:autoSpaceDN/>
              <w:spacing w:line="276" w:lineRule="auto"/>
              <w:jc w:val="both"/>
              <w:rPr>
                <w:sz w:val="22"/>
                <w:szCs w:val="22"/>
                <w:lang w:val="en-US"/>
              </w:rPr>
            </w:pPr>
            <w:r w:rsidRPr="00953054">
              <w:rPr>
                <w:sz w:val="22"/>
                <w:szCs w:val="22"/>
                <w:lang w:val="en-US"/>
              </w:rPr>
              <w:t>Employee costs</w:t>
            </w:r>
          </w:p>
        </w:tc>
        <w:tc>
          <w:tcPr>
            <w:tcW w:w="493" w:type="pct"/>
            <w:shd w:val="clear" w:color="auto" w:fill="auto"/>
            <w:noWrap/>
            <w:vAlign w:val="center"/>
          </w:tcPr>
          <w:p w14:paraId="0323C585" w14:textId="47BFF08D"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0E5D3831" w14:textId="6625EAD6"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21CCDBCD" w14:textId="77777777" w:rsidTr="00BF6B1A">
        <w:trPr>
          <w:trHeight w:val="339"/>
        </w:trPr>
        <w:tc>
          <w:tcPr>
            <w:tcW w:w="3316" w:type="pct"/>
            <w:shd w:val="clear" w:color="auto" w:fill="auto"/>
            <w:noWrap/>
            <w:vAlign w:val="center"/>
          </w:tcPr>
          <w:p w14:paraId="3FE7D876" w14:textId="6D83F74C" w:rsidR="00231FDA" w:rsidRPr="00953054" w:rsidRDefault="00231FDA" w:rsidP="00953054">
            <w:pPr>
              <w:autoSpaceDE/>
              <w:autoSpaceDN/>
              <w:spacing w:line="276" w:lineRule="auto"/>
              <w:jc w:val="both"/>
              <w:rPr>
                <w:sz w:val="22"/>
                <w:szCs w:val="22"/>
                <w:lang w:val="en-US"/>
              </w:rPr>
            </w:pPr>
            <w:r w:rsidRPr="00953054">
              <w:rPr>
                <w:sz w:val="22"/>
                <w:szCs w:val="22"/>
                <w:lang w:val="en-US"/>
              </w:rPr>
              <w:t>Use of goods and services</w:t>
            </w:r>
          </w:p>
        </w:tc>
        <w:tc>
          <w:tcPr>
            <w:tcW w:w="493" w:type="pct"/>
            <w:shd w:val="clear" w:color="auto" w:fill="auto"/>
            <w:noWrap/>
            <w:vAlign w:val="center"/>
          </w:tcPr>
          <w:p w14:paraId="3C68026E" w14:textId="1B72F7A7"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7D320E73" w14:textId="434D7359"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0651939C" w14:textId="77777777" w:rsidTr="00BF6B1A">
        <w:trPr>
          <w:trHeight w:val="339"/>
        </w:trPr>
        <w:tc>
          <w:tcPr>
            <w:tcW w:w="3316" w:type="pct"/>
            <w:shd w:val="clear" w:color="auto" w:fill="auto"/>
            <w:noWrap/>
            <w:vAlign w:val="center"/>
          </w:tcPr>
          <w:p w14:paraId="4B190EF4" w14:textId="2681C648" w:rsidR="00231FDA" w:rsidRPr="00953054" w:rsidRDefault="00231FDA" w:rsidP="00953054">
            <w:pPr>
              <w:autoSpaceDE/>
              <w:autoSpaceDN/>
              <w:spacing w:line="276" w:lineRule="auto"/>
              <w:jc w:val="both"/>
              <w:rPr>
                <w:sz w:val="22"/>
                <w:szCs w:val="22"/>
                <w:lang w:val="en-US"/>
              </w:rPr>
            </w:pPr>
            <w:r w:rsidRPr="00953054">
              <w:rPr>
                <w:sz w:val="22"/>
                <w:szCs w:val="22"/>
                <w:lang w:val="en-US"/>
              </w:rPr>
              <w:t>Transfers to other Government Entities</w:t>
            </w:r>
          </w:p>
        </w:tc>
        <w:tc>
          <w:tcPr>
            <w:tcW w:w="493" w:type="pct"/>
            <w:shd w:val="clear" w:color="auto" w:fill="auto"/>
            <w:noWrap/>
            <w:vAlign w:val="center"/>
          </w:tcPr>
          <w:p w14:paraId="1B5F8B6C" w14:textId="47BFC116"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3B746D79" w14:textId="3994FABE"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53396BF0" w14:textId="77777777" w:rsidTr="00BF6B1A">
        <w:trPr>
          <w:trHeight w:val="339"/>
        </w:trPr>
        <w:tc>
          <w:tcPr>
            <w:tcW w:w="3316" w:type="pct"/>
            <w:shd w:val="clear" w:color="auto" w:fill="auto"/>
            <w:noWrap/>
            <w:vAlign w:val="center"/>
          </w:tcPr>
          <w:p w14:paraId="7E4869C7" w14:textId="7117798D" w:rsidR="00231FDA" w:rsidRPr="00953054" w:rsidRDefault="00231FDA" w:rsidP="00953054">
            <w:pPr>
              <w:autoSpaceDE/>
              <w:autoSpaceDN/>
              <w:spacing w:line="276" w:lineRule="auto"/>
              <w:jc w:val="both"/>
              <w:rPr>
                <w:sz w:val="22"/>
                <w:szCs w:val="22"/>
                <w:lang w:val="en-US"/>
              </w:rPr>
            </w:pPr>
            <w:r w:rsidRPr="00953054">
              <w:rPr>
                <w:sz w:val="22"/>
                <w:szCs w:val="22"/>
                <w:lang w:val="en-US"/>
              </w:rPr>
              <w:t>Other Grants and Subsidies</w:t>
            </w:r>
          </w:p>
        </w:tc>
        <w:tc>
          <w:tcPr>
            <w:tcW w:w="493" w:type="pct"/>
            <w:shd w:val="clear" w:color="auto" w:fill="auto"/>
            <w:noWrap/>
            <w:vAlign w:val="center"/>
          </w:tcPr>
          <w:p w14:paraId="3B0EFE77" w14:textId="06DC916A"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4944E8C8" w14:textId="6C5A7A4B"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05A869C2" w14:textId="77777777" w:rsidTr="00BF6B1A">
        <w:trPr>
          <w:trHeight w:val="339"/>
        </w:trPr>
        <w:tc>
          <w:tcPr>
            <w:tcW w:w="3316" w:type="pct"/>
            <w:shd w:val="clear" w:color="auto" w:fill="auto"/>
            <w:noWrap/>
            <w:vAlign w:val="center"/>
          </w:tcPr>
          <w:p w14:paraId="33AA3A9D" w14:textId="6EA07CC5" w:rsidR="00231FDA" w:rsidRPr="00953054" w:rsidRDefault="00231FDA" w:rsidP="00953054">
            <w:pPr>
              <w:autoSpaceDE/>
              <w:autoSpaceDN/>
              <w:spacing w:line="276" w:lineRule="auto"/>
              <w:jc w:val="both"/>
              <w:rPr>
                <w:sz w:val="22"/>
                <w:szCs w:val="22"/>
                <w:lang w:val="en-US"/>
              </w:rPr>
            </w:pPr>
            <w:r w:rsidRPr="00953054">
              <w:rPr>
                <w:sz w:val="22"/>
                <w:szCs w:val="22"/>
                <w:lang w:val="en-US"/>
              </w:rPr>
              <w:t>Finance costs</w:t>
            </w:r>
          </w:p>
        </w:tc>
        <w:tc>
          <w:tcPr>
            <w:tcW w:w="493" w:type="pct"/>
            <w:shd w:val="clear" w:color="auto" w:fill="auto"/>
            <w:noWrap/>
            <w:vAlign w:val="center"/>
          </w:tcPr>
          <w:p w14:paraId="24976CE2" w14:textId="1C46AB36"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6038D764" w14:textId="221C4471"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16014EAF" w14:textId="77777777" w:rsidTr="00BF6B1A">
        <w:trPr>
          <w:trHeight w:val="339"/>
        </w:trPr>
        <w:tc>
          <w:tcPr>
            <w:tcW w:w="3316" w:type="pct"/>
            <w:shd w:val="clear" w:color="auto" w:fill="auto"/>
            <w:noWrap/>
            <w:vAlign w:val="center"/>
          </w:tcPr>
          <w:p w14:paraId="41FD5BE8" w14:textId="4191F9F6" w:rsidR="00231FDA" w:rsidRPr="00953054" w:rsidRDefault="00231FDA" w:rsidP="00953054">
            <w:pPr>
              <w:autoSpaceDE/>
              <w:autoSpaceDN/>
              <w:spacing w:line="276" w:lineRule="auto"/>
              <w:jc w:val="both"/>
              <w:rPr>
                <w:sz w:val="22"/>
                <w:szCs w:val="22"/>
                <w:lang w:val="en-US"/>
              </w:rPr>
            </w:pPr>
            <w:r w:rsidRPr="00953054">
              <w:rPr>
                <w:color w:val="000000" w:themeColor="text1"/>
                <w:sz w:val="22"/>
                <w:szCs w:val="22"/>
                <w:lang w:val="en-US"/>
              </w:rPr>
              <w:t>Social Benefits</w:t>
            </w:r>
          </w:p>
        </w:tc>
        <w:tc>
          <w:tcPr>
            <w:tcW w:w="493" w:type="pct"/>
            <w:shd w:val="clear" w:color="auto" w:fill="auto"/>
            <w:noWrap/>
            <w:vAlign w:val="center"/>
          </w:tcPr>
          <w:p w14:paraId="2FBB9EE3" w14:textId="004420D0"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tcPr>
          <w:p w14:paraId="4BCB2881" w14:textId="61D180AE" w:rsidR="00231FDA" w:rsidRPr="00953054" w:rsidRDefault="00231FDA" w:rsidP="007F6C33">
            <w:pPr>
              <w:autoSpaceDE/>
              <w:autoSpaceDN/>
              <w:spacing w:line="276" w:lineRule="auto"/>
              <w:jc w:val="right"/>
              <w:rPr>
                <w:sz w:val="22"/>
                <w:szCs w:val="22"/>
                <w:lang w:val="en-US"/>
              </w:rPr>
            </w:pPr>
            <w:r w:rsidRPr="00953054">
              <w:rPr>
                <w:color w:val="000000" w:themeColor="text1"/>
                <w:sz w:val="22"/>
                <w:szCs w:val="22"/>
                <w:lang w:val="en-US"/>
              </w:rPr>
              <w:t>xxx</w:t>
            </w:r>
          </w:p>
        </w:tc>
      </w:tr>
      <w:tr w:rsidR="00231FDA" w:rsidRPr="00953054" w14:paraId="28F93F56" w14:textId="77777777" w:rsidTr="00BF6B1A">
        <w:trPr>
          <w:trHeight w:val="339"/>
        </w:trPr>
        <w:tc>
          <w:tcPr>
            <w:tcW w:w="3316" w:type="pct"/>
            <w:shd w:val="clear" w:color="auto" w:fill="auto"/>
            <w:noWrap/>
            <w:vAlign w:val="center"/>
            <w:hideMark/>
          </w:tcPr>
          <w:p w14:paraId="4B3445E6" w14:textId="765EFC08" w:rsidR="00231FDA" w:rsidRPr="00953054" w:rsidRDefault="00231FDA" w:rsidP="00953054">
            <w:pPr>
              <w:autoSpaceDE/>
              <w:autoSpaceDN/>
              <w:spacing w:line="276" w:lineRule="auto"/>
              <w:jc w:val="both"/>
              <w:rPr>
                <w:sz w:val="22"/>
                <w:szCs w:val="22"/>
                <w:lang w:val="en-US"/>
              </w:rPr>
            </w:pPr>
            <w:r w:rsidRPr="00953054">
              <w:rPr>
                <w:b/>
                <w:bCs/>
                <w:sz w:val="22"/>
                <w:szCs w:val="22"/>
                <w:lang w:val="en-US"/>
              </w:rPr>
              <w:t>Total payments</w:t>
            </w:r>
          </w:p>
        </w:tc>
        <w:tc>
          <w:tcPr>
            <w:tcW w:w="493" w:type="pct"/>
            <w:shd w:val="clear" w:color="auto" w:fill="auto"/>
            <w:noWrap/>
            <w:hideMark/>
          </w:tcPr>
          <w:p w14:paraId="2F6A567B" w14:textId="249B3122" w:rsidR="00231FDA" w:rsidRPr="00953054" w:rsidRDefault="00231FDA" w:rsidP="00953054">
            <w:pPr>
              <w:autoSpaceDE/>
              <w:autoSpaceDN/>
              <w:spacing w:line="276" w:lineRule="auto"/>
              <w:jc w:val="both"/>
              <w:rPr>
                <w:sz w:val="22"/>
                <w:szCs w:val="22"/>
                <w:lang w:val="en-US"/>
              </w:rPr>
            </w:pPr>
          </w:p>
        </w:tc>
        <w:tc>
          <w:tcPr>
            <w:tcW w:w="1191" w:type="pct"/>
            <w:shd w:val="clear" w:color="auto" w:fill="auto"/>
            <w:noWrap/>
            <w:vAlign w:val="center"/>
            <w:hideMark/>
          </w:tcPr>
          <w:p w14:paraId="1D8482EE" w14:textId="2660D487" w:rsidR="00231FDA" w:rsidRPr="00953054" w:rsidRDefault="00231FDA" w:rsidP="007F6C33">
            <w:pPr>
              <w:autoSpaceDE/>
              <w:autoSpaceDN/>
              <w:spacing w:line="276" w:lineRule="auto"/>
              <w:jc w:val="right"/>
              <w:rPr>
                <w:b/>
                <w:bCs/>
                <w:sz w:val="22"/>
                <w:szCs w:val="22"/>
                <w:lang w:val="en-US"/>
              </w:rPr>
            </w:pPr>
            <w:r w:rsidRPr="00953054">
              <w:rPr>
                <w:b/>
                <w:bCs/>
                <w:sz w:val="22"/>
                <w:szCs w:val="22"/>
                <w:lang w:val="en-US"/>
              </w:rPr>
              <w:t>xxx</w:t>
            </w:r>
          </w:p>
        </w:tc>
      </w:tr>
      <w:tr w:rsidR="00231FDA" w:rsidRPr="00953054" w14:paraId="5805DB54" w14:textId="77777777" w:rsidTr="00BF6B1A">
        <w:trPr>
          <w:trHeight w:val="339"/>
        </w:trPr>
        <w:tc>
          <w:tcPr>
            <w:tcW w:w="3316" w:type="pct"/>
            <w:shd w:val="clear" w:color="auto" w:fill="auto"/>
            <w:noWrap/>
            <w:vAlign w:val="center"/>
            <w:hideMark/>
          </w:tcPr>
          <w:p w14:paraId="7CFF828E" w14:textId="0B319B72" w:rsidR="00231FDA" w:rsidRPr="00953054" w:rsidRDefault="00231FDA" w:rsidP="00953054">
            <w:pPr>
              <w:autoSpaceDE/>
              <w:autoSpaceDN/>
              <w:spacing w:line="276" w:lineRule="auto"/>
              <w:jc w:val="both"/>
              <w:rPr>
                <w:sz w:val="22"/>
                <w:szCs w:val="22"/>
                <w:lang w:val="en-US"/>
              </w:rPr>
            </w:pPr>
            <w:r w:rsidRPr="00953054">
              <w:rPr>
                <w:b/>
                <w:bCs/>
                <w:sz w:val="22"/>
                <w:szCs w:val="22"/>
                <w:lang w:val="en-US"/>
              </w:rPr>
              <w:t>Net</w:t>
            </w:r>
            <w:r w:rsidRPr="00953054">
              <w:rPr>
                <w:sz w:val="22"/>
                <w:szCs w:val="22"/>
                <w:lang w:val="en-US"/>
              </w:rPr>
              <w:t xml:space="preserve"> </w:t>
            </w:r>
            <w:r w:rsidRPr="00953054">
              <w:rPr>
                <w:b/>
                <w:bCs/>
                <w:sz w:val="22"/>
                <w:szCs w:val="22"/>
                <w:lang w:val="en-US"/>
              </w:rPr>
              <w:t>cash</w:t>
            </w:r>
            <w:r w:rsidRPr="00953054">
              <w:rPr>
                <w:sz w:val="22"/>
                <w:szCs w:val="22"/>
                <w:lang w:val="en-US"/>
              </w:rPr>
              <w:t xml:space="preserve"> </w:t>
            </w:r>
            <w:r w:rsidRPr="00953054">
              <w:rPr>
                <w:b/>
                <w:bCs/>
                <w:sz w:val="22"/>
                <w:szCs w:val="22"/>
                <w:lang w:val="en-US"/>
              </w:rPr>
              <w:t>flows</w:t>
            </w:r>
            <w:r w:rsidRPr="00953054">
              <w:rPr>
                <w:sz w:val="22"/>
                <w:szCs w:val="22"/>
                <w:lang w:val="en-US"/>
              </w:rPr>
              <w:t xml:space="preserve"> </w:t>
            </w:r>
            <w:r w:rsidRPr="00953054">
              <w:rPr>
                <w:b/>
                <w:bCs/>
                <w:sz w:val="22"/>
                <w:szCs w:val="22"/>
                <w:lang w:val="en-US"/>
              </w:rPr>
              <w:t>from/(used in)</w:t>
            </w:r>
            <w:r w:rsidRPr="00953054">
              <w:rPr>
                <w:sz w:val="22"/>
                <w:szCs w:val="22"/>
                <w:lang w:val="en-US"/>
              </w:rPr>
              <w:t xml:space="preserve"> </w:t>
            </w:r>
            <w:r w:rsidRPr="00953054">
              <w:rPr>
                <w:b/>
                <w:bCs/>
                <w:sz w:val="22"/>
                <w:szCs w:val="22"/>
                <w:lang w:val="en-US"/>
              </w:rPr>
              <w:t>operating</w:t>
            </w:r>
            <w:r w:rsidRPr="00953054">
              <w:rPr>
                <w:sz w:val="22"/>
                <w:szCs w:val="22"/>
                <w:lang w:val="en-US"/>
              </w:rPr>
              <w:t xml:space="preserve"> </w:t>
            </w:r>
            <w:r w:rsidRPr="00953054">
              <w:rPr>
                <w:b/>
                <w:bCs/>
                <w:sz w:val="22"/>
                <w:szCs w:val="22"/>
                <w:lang w:val="en-US"/>
              </w:rPr>
              <w:t xml:space="preserve">activities </w:t>
            </w:r>
          </w:p>
        </w:tc>
        <w:tc>
          <w:tcPr>
            <w:tcW w:w="493" w:type="pct"/>
            <w:shd w:val="clear" w:color="auto" w:fill="auto"/>
            <w:noWrap/>
            <w:hideMark/>
          </w:tcPr>
          <w:p w14:paraId="71408A41" w14:textId="22D67DE1" w:rsidR="00231FDA" w:rsidRPr="00953054" w:rsidRDefault="00231FDA" w:rsidP="00874F18">
            <w:pPr>
              <w:autoSpaceDE/>
              <w:autoSpaceDN/>
              <w:spacing w:line="276" w:lineRule="auto"/>
              <w:jc w:val="right"/>
              <w:rPr>
                <w:sz w:val="22"/>
                <w:szCs w:val="22"/>
                <w:lang w:val="en-US"/>
              </w:rPr>
            </w:pPr>
            <w:r w:rsidRPr="00953054">
              <w:rPr>
                <w:sz w:val="22"/>
                <w:szCs w:val="22"/>
                <w:lang w:val="en-US"/>
              </w:rPr>
              <w:t>43</w:t>
            </w:r>
          </w:p>
        </w:tc>
        <w:tc>
          <w:tcPr>
            <w:tcW w:w="1191" w:type="pct"/>
            <w:shd w:val="clear" w:color="auto" w:fill="auto"/>
            <w:noWrap/>
            <w:vAlign w:val="center"/>
            <w:hideMark/>
          </w:tcPr>
          <w:p w14:paraId="5404C571" w14:textId="4EED80AD" w:rsidR="00231FDA" w:rsidRPr="00953054" w:rsidRDefault="00231FDA" w:rsidP="007F6C33">
            <w:pPr>
              <w:autoSpaceDE/>
              <w:autoSpaceDN/>
              <w:spacing w:line="276" w:lineRule="auto"/>
              <w:jc w:val="right"/>
              <w:rPr>
                <w:b/>
                <w:bCs/>
                <w:sz w:val="22"/>
                <w:szCs w:val="22"/>
                <w:lang w:val="en-US"/>
              </w:rPr>
            </w:pPr>
            <w:r w:rsidRPr="00953054">
              <w:rPr>
                <w:b/>
                <w:bCs/>
                <w:sz w:val="22"/>
                <w:szCs w:val="22"/>
                <w:lang w:val="en-US"/>
              </w:rPr>
              <w:t>xxx</w:t>
            </w:r>
          </w:p>
        </w:tc>
      </w:tr>
      <w:tr w:rsidR="00231FDA" w:rsidRPr="00953054" w14:paraId="7B24B6BD" w14:textId="77777777" w:rsidTr="00BF6B1A">
        <w:trPr>
          <w:trHeight w:val="339"/>
        </w:trPr>
        <w:tc>
          <w:tcPr>
            <w:tcW w:w="3316" w:type="pct"/>
            <w:shd w:val="clear" w:color="auto" w:fill="auto"/>
            <w:noWrap/>
            <w:vAlign w:val="center"/>
          </w:tcPr>
          <w:p w14:paraId="5C27183B" w14:textId="77777777" w:rsidR="00231FDA" w:rsidRPr="00953054" w:rsidRDefault="00231FDA" w:rsidP="00953054">
            <w:pPr>
              <w:autoSpaceDE/>
              <w:autoSpaceDN/>
              <w:spacing w:line="276" w:lineRule="auto"/>
              <w:jc w:val="both"/>
              <w:rPr>
                <w:sz w:val="22"/>
                <w:szCs w:val="22"/>
                <w:lang w:val="en-US"/>
              </w:rPr>
            </w:pPr>
          </w:p>
        </w:tc>
        <w:tc>
          <w:tcPr>
            <w:tcW w:w="493" w:type="pct"/>
            <w:shd w:val="clear" w:color="auto" w:fill="auto"/>
            <w:noWrap/>
          </w:tcPr>
          <w:p w14:paraId="62D96DFE" w14:textId="7777777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4A5D8BF4" w14:textId="77777777" w:rsidR="00231FDA" w:rsidRPr="00953054" w:rsidRDefault="00231FDA" w:rsidP="007F6C33">
            <w:pPr>
              <w:autoSpaceDE/>
              <w:autoSpaceDN/>
              <w:spacing w:line="276" w:lineRule="auto"/>
              <w:jc w:val="right"/>
              <w:rPr>
                <w:sz w:val="22"/>
                <w:szCs w:val="22"/>
                <w:lang w:val="en-US"/>
              </w:rPr>
            </w:pPr>
          </w:p>
        </w:tc>
      </w:tr>
      <w:tr w:rsidR="00231FDA" w:rsidRPr="00953054" w14:paraId="666F03C5" w14:textId="77777777" w:rsidTr="00BF6B1A">
        <w:trPr>
          <w:trHeight w:val="339"/>
        </w:trPr>
        <w:tc>
          <w:tcPr>
            <w:tcW w:w="3316" w:type="pct"/>
            <w:shd w:val="clear" w:color="auto" w:fill="auto"/>
            <w:noWrap/>
            <w:vAlign w:val="center"/>
            <w:hideMark/>
          </w:tcPr>
          <w:p w14:paraId="73BC0532" w14:textId="1F926F63" w:rsidR="00231FDA" w:rsidRPr="00953054" w:rsidRDefault="00231FDA" w:rsidP="00953054">
            <w:pPr>
              <w:autoSpaceDE/>
              <w:autoSpaceDN/>
              <w:spacing w:line="276" w:lineRule="auto"/>
              <w:jc w:val="both"/>
              <w:rPr>
                <w:b/>
                <w:bCs/>
                <w:sz w:val="22"/>
                <w:szCs w:val="22"/>
                <w:lang w:val="en-US"/>
              </w:rPr>
            </w:pPr>
            <w:r w:rsidRPr="00953054">
              <w:rPr>
                <w:b/>
                <w:bCs/>
                <w:sz w:val="22"/>
                <w:szCs w:val="22"/>
                <w:lang w:val="en-US"/>
              </w:rPr>
              <w:t>Cash flows from investing activities</w:t>
            </w:r>
          </w:p>
        </w:tc>
        <w:tc>
          <w:tcPr>
            <w:tcW w:w="493" w:type="pct"/>
            <w:shd w:val="clear" w:color="auto" w:fill="auto"/>
            <w:noWrap/>
            <w:hideMark/>
          </w:tcPr>
          <w:p w14:paraId="0F204DA5" w14:textId="70B8B586"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hideMark/>
          </w:tcPr>
          <w:p w14:paraId="654F7DCB" w14:textId="58A85A16" w:rsidR="00231FDA" w:rsidRPr="00953054" w:rsidRDefault="00231FDA" w:rsidP="007F6C33">
            <w:pPr>
              <w:autoSpaceDE/>
              <w:autoSpaceDN/>
              <w:spacing w:line="276" w:lineRule="auto"/>
              <w:jc w:val="right"/>
              <w:rPr>
                <w:sz w:val="22"/>
                <w:szCs w:val="22"/>
                <w:lang w:val="en-US"/>
              </w:rPr>
            </w:pPr>
          </w:p>
        </w:tc>
      </w:tr>
      <w:tr w:rsidR="00231FDA" w:rsidRPr="00953054" w14:paraId="29BCB4CB" w14:textId="77777777" w:rsidTr="00BF6B1A">
        <w:trPr>
          <w:trHeight w:val="339"/>
        </w:trPr>
        <w:tc>
          <w:tcPr>
            <w:tcW w:w="3316" w:type="pct"/>
            <w:shd w:val="clear" w:color="auto" w:fill="auto"/>
            <w:noWrap/>
            <w:vAlign w:val="center"/>
          </w:tcPr>
          <w:p w14:paraId="3172BF14" w14:textId="1FD946EA" w:rsidR="00231FDA" w:rsidRPr="00953054" w:rsidRDefault="00231FDA" w:rsidP="00953054">
            <w:pPr>
              <w:autoSpaceDE/>
              <w:autoSpaceDN/>
              <w:spacing w:line="276" w:lineRule="auto"/>
              <w:jc w:val="both"/>
              <w:rPr>
                <w:sz w:val="22"/>
                <w:szCs w:val="22"/>
                <w:lang w:val="en-US"/>
              </w:rPr>
            </w:pPr>
            <w:r w:rsidRPr="00953054">
              <w:rPr>
                <w:sz w:val="22"/>
                <w:szCs w:val="22"/>
                <w:lang w:val="en-US"/>
              </w:rPr>
              <w:t xml:space="preserve">Purchase of PPE </w:t>
            </w:r>
          </w:p>
        </w:tc>
        <w:tc>
          <w:tcPr>
            <w:tcW w:w="493" w:type="pct"/>
            <w:shd w:val="clear" w:color="auto" w:fill="auto"/>
            <w:noWrap/>
          </w:tcPr>
          <w:p w14:paraId="1A193DD5" w14:textId="7585C26B"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5565C681" w14:textId="13FCEADE"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7EBD963C" w14:textId="77777777" w:rsidTr="00BF6B1A">
        <w:trPr>
          <w:trHeight w:val="339"/>
        </w:trPr>
        <w:tc>
          <w:tcPr>
            <w:tcW w:w="3316" w:type="pct"/>
            <w:shd w:val="clear" w:color="auto" w:fill="auto"/>
            <w:noWrap/>
            <w:vAlign w:val="center"/>
          </w:tcPr>
          <w:p w14:paraId="29DAB1F3" w14:textId="1BC2EBB5" w:rsidR="00231FDA" w:rsidRPr="00953054" w:rsidRDefault="00231FDA" w:rsidP="00953054">
            <w:pPr>
              <w:autoSpaceDE/>
              <w:autoSpaceDN/>
              <w:spacing w:line="276" w:lineRule="auto"/>
              <w:jc w:val="both"/>
              <w:rPr>
                <w:sz w:val="22"/>
                <w:szCs w:val="22"/>
                <w:lang w:val="en-US"/>
              </w:rPr>
            </w:pPr>
            <w:r w:rsidRPr="00953054">
              <w:rPr>
                <w:sz w:val="22"/>
                <w:szCs w:val="22"/>
                <w:lang w:val="en-US"/>
              </w:rPr>
              <w:t>Purchase Intangible assets</w:t>
            </w:r>
          </w:p>
        </w:tc>
        <w:tc>
          <w:tcPr>
            <w:tcW w:w="493" w:type="pct"/>
            <w:shd w:val="clear" w:color="auto" w:fill="auto"/>
            <w:noWrap/>
          </w:tcPr>
          <w:p w14:paraId="45E98D12" w14:textId="7777777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2BD5C48E" w14:textId="7AD624BB"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1F37D453" w14:textId="77777777" w:rsidTr="00BF6B1A">
        <w:trPr>
          <w:trHeight w:val="339"/>
        </w:trPr>
        <w:tc>
          <w:tcPr>
            <w:tcW w:w="3316" w:type="pct"/>
            <w:shd w:val="clear" w:color="auto" w:fill="auto"/>
            <w:noWrap/>
            <w:vAlign w:val="center"/>
            <w:hideMark/>
          </w:tcPr>
          <w:p w14:paraId="7DA95943" w14:textId="286EBE0F" w:rsidR="00231FDA" w:rsidRPr="00953054" w:rsidRDefault="00231FDA" w:rsidP="00953054">
            <w:pPr>
              <w:autoSpaceDE/>
              <w:autoSpaceDN/>
              <w:spacing w:line="276" w:lineRule="auto"/>
              <w:jc w:val="both"/>
              <w:rPr>
                <w:sz w:val="22"/>
                <w:szCs w:val="22"/>
                <w:lang w:val="en-US"/>
              </w:rPr>
            </w:pPr>
            <w:r w:rsidRPr="00953054">
              <w:rPr>
                <w:sz w:val="22"/>
                <w:szCs w:val="22"/>
                <w:lang w:val="en-US"/>
              </w:rPr>
              <w:t xml:space="preserve">Proceeds from sale of PPE </w:t>
            </w:r>
          </w:p>
        </w:tc>
        <w:tc>
          <w:tcPr>
            <w:tcW w:w="493" w:type="pct"/>
            <w:shd w:val="clear" w:color="auto" w:fill="auto"/>
            <w:noWrap/>
            <w:hideMark/>
          </w:tcPr>
          <w:p w14:paraId="64D26682" w14:textId="7918BD2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hideMark/>
          </w:tcPr>
          <w:p w14:paraId="76B37D23" w14:textId="5EA2F277"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68BB4197" w14:textId="77777777" w:rsidTr="00BF6B1A">
        <w:trPr>
          <w:trHeight w:val="339"/>
        </w:trPr>
        <w:tc>
          <w:tcPr>
            <w:tcW w:w="3316" w:type="pct"/>
            <w:shd w:val="clear" w:color="auto" w:fill="auto"/>
            <w:noWrap/>
            <w:vAlign w:val="center"/>
          </w:tcPr>
          <w:p w14:paraId="7953387D" w14:textId="786D03AA" w:rsidR="00231FDA" w:rsidRPr="00953054" w:rsidRDefault="00231FDA" w:rsidP="00953054">
            <w:pPr>
              <w:autoSpaceDE/>
              <w:autoSpaceDN/>
              <w:spacing w:line="276" w:lineRule="auto"/>
              <w:jc w:val="both"/>
              <w:rPr>
                <w:sz w:val="22"/>
                <w:szCs w:val="22"/>
                <w:lang w:val="en-US"/>
              </w:rPr>
            </w:pPr>
            <w:r w:rsidRPr="00953054">
              <w:rPr>
                <w:sz w:val="22"/>
                <w:szCs w:val="22"/>
                <w:lang w:val="en-US"/>
              </w:rPr>
              <w:t>Proceeds from sale of Biological Assets</w:t>
            </w:r>
          </w:p>
        </w:tc>
        <w:tc>
          <w:tcPr>
            <w:tcW w:w="493" w:type="pct"/>
            <w:shd w:val="clear" w:color="auto" w:fill="auto"/>
            <w:noWrap/>
          </w:tcPr>
          <w:p w14:paraId="08AB0C33" w14:textId="7777777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24FFAC83" w14:textId="05CF20B1"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7E7AC22C" w14:textId="77777777" w:rsidTr="00BF6B1A">
        <w:trPr>
          <w:trHeight w:val="339"/>
        </w:trPr>
        <w:tc>
          <w:tcPr>
            <w:tcW w:w="3316" w:type="pct"/>
            <w:shd w:val="clear" w:color="auto" w:fill="auto"/>
            <w:noWrap/>
            <w:vAlign w:val="center"/>
            <w:hideMark/>
          </w:tcPr>
          <w:p w14:paraId="240D1364" w14:textId="12894CE3" w:rsidR="00231FDA" w:rsidRPr="00953054" w:rsidRDefault="00231FDA" w:rsidP="00953054">
            <w:pPr>
              <w:autoSpaceDE/>
              <w:autoSpaceDN/>
              <w:spacing w:line="276" w:lineRule="auto"/>
              <w:jc w:val="both"/>
              <w:rPr>
                <w:sz w:val="22"/>
                <w:szCs w:val="22"/>
                <w:lang w:val="en-US"/>
              </w:rPr>
            </w:pPr>
            <w:r w:rsidRPr="00953054">
              <w:rPr>
                <w:sz w:val="22"/>
                <w:szCs w:val="22"/>
                <w:lang w:val="en-US"/>
              </w:rPr>
              <w:t>Purchase of investments</w:t>
            </w:r>
          </w:p>
        </w:tc>
        <w:tc>
          <w:tcPr>
            <w:tcW w:w="493" w:type="pct"/>
            <w:shd w:val="clear" w:color="auto" w:fill="auto"/>
            <w:noWrap/>
            <w:hideMark/>
          </w:tcPr>
          <w:p w14:paraId="24ADB60D" w14:textId="451D7B8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hideMark/>
          </w:tcPr>
          <w:p w14:paraId="372DD894" w14:textId="25CC6D93"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03FB27D1" w14:textId="77777777" w:rsidTr="00BF6B1A">
        <w:trPr>
          <w:trHeight w:val="339"/>
        </w:trPr>
        <w:tc>
          <w:tcPr>
            <w:tcW w:w="3316" w:type="pct"/>
            <w:shd w:val="clear" w:color="auto" w:fill="auto"/>
            <w:noWrap/>
            <w:vAlign w:val="center"/>
          </w:tcPr>
          <w:p w14:paraId="3DBD1B75" w14:textId="0D21895A" w:rsidR="00231FDA" w:rsidRPr="00953054" w:rsidRDefault="00231FDA" w:rsidP="00953054">
            <w:pPr>
              <w:autoSpaceDE/>
              <w:autoSpaceDN/>
              <w:spacing w:line="276" w:lineRule="auto"/>
              <w:jc w:val="both"/>
              <w:rPr>
                <w:sz w:val="22"/>
                <w:szCs w:val="22"/>
                <w:lang w:val="en-US"/>
              </w:rPr>
            </w:pPr>
            <w:r w:rsidRPr="00953054">
              <w:rPr>
                <w:sz w:val="22"/>
                <w:szCs w:val="22"/>
                <w:lang w:val="en-US"/>
              </w:rPr>
              <w:t>Sale of investments</w:t>
            </w:r>
          </w:p>
        </w:tc>
        <w:tc>
          <w:tcPr>
            <w:tcW w:w="493" w:type="pct"/>
            <w:shd w:val="clear" w:color="auto" w:fill="auto"/>
            <w:noWrap/>
          </w:tcPr>
          <w:p w14:paraId="1AD3394A" w14:textId="7777777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344980EF" w14:textId="3981ABF9"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0F51E540" w14:textId="77777777" w:rsidTr="00BF6B1A">
        <w:trPr>
          <w:trHeight w:val="339"/>
        </w:trPr>
        <w:tc>
          <w:tcPr>
            <w:tcW w:w="3316" w:type="pct"/>
            <w:shd w:val="clear" w:color="auto" w:fill="auto"/>
            <w:noWrap/>
            <w:vAlign w:val="center"/>
            <w:hideMark/>
          </w:tcPr>
          <w:p w14:paraId="46781FD3" w14:textId="0B186ADB" w:rsidR="00231FDA" w:rsidRPr="00953054" w:rsidRDefault="00231FDA" w:rsidP="00953054">
            <w:pPr>
              <w:autoSpaceDE/>
              <w:autoSpaceDN/>
              <w:spacing w:line="276" w:lineRule="auto"/>
              <w:jc w:val="both"/>
              <w:rPr>
                <w:sz w:val="22"/>
                <w:szCs w:val="22"/>
                <w:lang w:val="en-US"/>
              </w:rPr>
            </w:pPr>
            <w:r w:rsidRPr="00953054">
              <w:rPr>
                <w:b/>
                <w:bCs/>
                <w:sz w:val="22"/>
                <w:szCs w:val="22"/>
                <w:lang w:val="en-US"/>
              </w:rPr>
              <w:t>Net</w:t>
            </w:r>
            <w:r w:rsidRPr="00953054">
              <w:rPr>
                <w:sz w:val="22"/>
                <w:szCs w:val="22"/>
                <w:lang w:val="en-US"/>
              </w:rPr>
              <w:t xml:space="preserve"> </w:t>
            </w:r>
            <w:r w:rsidRPr="00953054">
              <w:rPr>
                <w:b/>
                <w:bCs/>
                <w:sz w:val="22"/>
                <w:szCs w:val="22"/>
                <w:lang w:val="en-US"/>
              </w:rPr>
              <w:t>cash</w:t>
            </w:r>
            <w:r w:rsidRPr="00953054">
              <w:rPr>
                <w:sz w:val="22"/>
                <w:szCs w:val="22"/>
                <w:lang w:val="en-US"/>
              </w:rPr>
              <w:t xml:space="preserve"> </w:t>
            </w:r>
            <w:r w:rsidRPr="00953054">
              <w:rPr>
                <w:b/>
                <w:bCs/>
                <w:sz w:val="22"/>
                <w:szCs w:val="22"/>
                <w:lang w:val="en-US"/>
              </w:rPr>
              <w:t>flows from/(used</w:t>
            </w:r>
            <w:r w:rsidRPr="00953054">
              <w:rPr>
                <w:sz w:val="22"/>
                <w:szCs w:val="22"/>
                <w:lang w:val="en-US"/>
              </w:rPr>
              <w:t xml:space="preserve"> </w:t>
            </w:r>
            <w:r w:rsidRPr="00953054">
              <w:rPr>
                <w:b/>
                <w:bCs/>
                <w:sz w:val="22"/>
                <w:szCs w:val="22"/>
                <w:lang w:val="en-US"/>
              </w:rPr>
              <w:t>in)</w:t>
            </w:r>
            <w:r w:rsidRPr="00953054">
              <w:rPr>
                <w:sz w:val="22"/>
                <w:szCs w:val="22"/>
                <w:lang w:val="en-US"/>
              </w:rPr>
              <w:t xml:space="preserve"> </w:t>
            </w:r>
            <w:r w:rsidRPr="00953054">
              <w:rPr>
                <w:b/>
                <w:bCs/>
                <w:sz w:val="22"/>
                <w:szCs w:val="22"/>
                <w:lang w:val="en-US"/>
              </w:rPr>
              <w:t>investing</w:t>
            </w:r>
            <w:r w:rsidRPr="00953054">
              <w:rPr>
                <w:sz w:val="22"/>
                <w:szCs w:val="22"/>
                <w:lang w:val="en-US"/>
              </w:rPr>
              <w:t xml:space="preserve"> </w:t>
            </w:r>
            <w:r w:rsidRPr="00953054">
              <w:rPr>
                <w:b/>
                <w:bCs/>
                <w:sz w:val="22"/>
                <w:szCs w:val="22"/>
                <w:lang w:val="en-US"/>
              </w:rPr>
              <w:t>activities</w:t>
            </w:r>
          </w:p>
        </w:tc>
        <w:tc>
          <w:tcPr>
            <w:tcW w:w="493" w:type="pct"/>
            <w:shd w:val="clear" w:color="auto" w:fill="auto"/>
            <w:noWrap/>
            <w:hideMark/>
          </w:tcPr>
          <w:p w14:paraId="0969B5A7" w14:textId="1718B559"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376A6C89" w14:textId="6FFBE191" w:rsidR="00231FDA" w:rsidRPr="00953054" w:rsidRDefault="00231FDA" w:rsidP="007F6C33">
            <w:pPr>
              <w:autoSpaceDE/>
              <w:autoSpaceDN/>
              <w:spacing w:line="276" w:lineRule="auto"/>
              <w:jc w:val="right"/>
              <w:rPr>
                <w:b/>
                <w:bCs/>
                <w:sz w:val="22"/>
                <w:szCs w:val="22"/>
                <w:lang w:val="en-US"/>
              </w:rPr>
            </w:pPr>
            <w:r w:rsidRPr="00953054">
              <w:rPr>
                <w:b/>
                <w:bCs/>
                <w:sz w:val="22"/>
                <w:szCs w:val="22"/>
                <w:lang w:val="en-US"/>
              </w:rPr>
              <w:t>xxx</w:t>
            </w:r>
          </w:p>
        </w:tc>
      </w:tr>
      <w:tr w:rsidR="00231FDA" w:rsidRPr="00953054" w14:paraId="79B45B32" w14:textId="77777777" w:rsidTr="00BF6B1A">
        <w:trPr>
          <w:trHeight w:val="339"/>
        </w:trPr>
        <w:tc>
          <w:tcPr>
            <w:tcW w:w="3316" w:type="pct"/>
            <w:shd w:val="clear" w:color="auto" w:fill="auto"/>
            <w:noWrap/>
            <w:vAlign w:val="center"/>
          </w:tcPr>
          <w:p w14:paraId="0AFA7C39" w14:textId="77777777" w:rsidR="00231FDA" w:rsidRPr="00953054" w:rsidRDefault="00231FDA" w:rsidP="00953054">
            <w:pPr>
              <w:autoSpaceDE/>
              <w:autoSpaceDN/>
              <w:spacing w:line="276" w:lineRule="auto"/>
              <w:jc w:val="both"/>
              <w:rPr>
                <w:b/>
                <w:bCs/>
                <w:sz w:val="22"/>
                <w:szCs w:val="22"/>
                <w:lang w:val="en-US"/>
              </w:rPr>
            </w:pPr>
          </w:p>
        </w:tc>
        <w:tc>
          <w:tcPr>
            <w:tcW w:w="493" w:type="pct"/>
            <w:shd w:val="clear" w:color="auto" w:fill="auto"/>
            <w:noWrap/>
          </w:tcPr>
          <w:p w14:paraId="467C51D3" w14:textId="7777777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2A5BF18E" w14:textId="77777777" w:rsidR="00231FDA" w:rsidRPr="00953054" w:rsidRDefault="00231FDA" w:rsidP="007F6C33">
            <w:pPr>
              <w:autoSpaceDE/>
              <w:autoSpaceDN/>
              <w:spacing w:line="276" w:lineRule="auto"/>
              <w:jc w:val="right"/>
              <w:rPr>
                <w:b/>
                <w:bCs/>
                <w:sz w:val="22"/>
                <w:szCs w:val="22"/>
                <w:lang w:val="en-US"/>
              </w:rPr>
            </w:pPr>
          </w:p>
        </w:tc>
      </w:tr>
      <w:tr w:rsidR="00231FDA" w:rsidRPr="00953054" w14:paraId="143BFA70" w14:textId="77777777" w:rsidTr="00BF6B1A">
        <w:trPr>
          <w:trHeight w:val="339"/>
        </w:trPr>
        <w:tc>
          <w:tcPr>
            <w:tcW w:w="3316" w:type="pct"/>
            <w:shd w:val="clear" w:color="auto" w:fill="auto"/>
            <w:noWrap/>
            <w:vAlign w:val="center"/>
            <w:hideMark/>
          </w:tcPr>
          <w:p w14:paraId="53D473C8" w14:textId="63A9413E" w:rsidR="00231FDA" w:rsidRPr="00953054" w:rsidRDefault="00231FDA" w:rsidP="00953054">
            <w:pPr>
              <w:autoSpaceDE/>
              <w:autoSpaceDN/>
              <w:spacing w:line="276" w:lineRule="auto"/>
              <w:jc w:val="both"/>
              <w:rPr>
                <w:sz w:val="22"/>
                <w:szCs w:val="22"/>
                <w:lang w:val="en-US"/>
              </w:rPr>
            </w:pPr>
            <w:r w:rsidRPr="00953054">
              <w:rPr>
                <w:b/>
                <w:bCs/>
                <w:sz w:val="22"/>
                <w:szCs w:val="22"/>
                <w:lang w:val="en-US"/>
              </w:rPr>
              <w:t>Cash</w:t>
            </w:r>
            <w:r w:rsidRPr="00953054">
              <w:rPr>
                <w:sz w:val="22"/>
                <w:szCs w:val="22"/>
                <w:lang w:val="en-US"/>
              </w:rPr>
              <w:t xml:space="preserve"> </w:t>
            </w:r>
            <w:r w:rsidRPr="00953054">
              <w:rPr>
                <w:b/>
                <w:bCs/>
                <w:sz w:val="22"/>
                <w:szCs w:val="22"/>
                <w:lang w:val="en-US"/>
              </w:rPr>
              <w:t>flows</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financing</w:t>
            </w:r>
            <w:r w:rsidRPr="00953054">
              <w:rPr>
                <w:sz w:val="22"/>
                <w:szCs w:val="22"/>
                <w:lang w:val="en-US"/>
              </w:rPr>
              <w:t xml:space="preserve"> </w:t>
            </w:r>
            <w:r w:rsidRPr="00953054">
              <w:rPr>
                <w:b/>
                <w:bCs/>
                <w:sz w:val="22"/>
                <w:szCs w:val="22"/>
                <w:lang w:val="en-US"/>
              </w:rPr>
              <w:t>activities</w:t>
            </w:r>
          </w:p>
        </w:tc>
        <w:tc>
          <w:tcPr>
            <w:tcW w:w="493" w:type="pct"/>
            <w:shd w:val="clear" w:color="auto" w:fill="auto"/>
            <w:noWrap/>
            <w:hideMark/>
          </w:tcPr>
          <w:p w14:paraId="186AADF4" w14:textId="29F1DFDD"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hideMark/>
          </w:tcPr>
          <w:p w14:paraId="4FA02B81" w14:textId="3DF1BF52" w:rsidR="00231FDA" w:rsidRPr="00953054" w:rsidRDefault="00231FDA" w:rsidP="007F6C33">
            <w:pPr>
              <w:autoSpaceDE/>
              <w:autoSpaceDN/>
              <w:spacing w:line="276" w:lineRule="auto"/>
              <w:jc w:val="right"/>
              <w:rPr>
                <w:sz w:val="22"/>
                <w:szCs w:val="22"/>
                <w:lang w:val="en-US"/>
              </w:rPr>
            </w:pPr>
          </w:p>
        </w:tc>
      </w:tr>
      <w:tr w:rsidR="00231FDA" w:rsidRPr="00953054" w14:paraId="0A8A28BB" w14:textId="77777777" w:rsidTr="00BF6B1A">
        <w:trPr>
          <w:trHeight w:val="339"/>
        </w:trPr>
        <w:tc>
          <w:tcPr>
            <w:tcW w:w="3316" w:type="pct"/>
            <w:shd w:val="clear" w:color="auto" w:fill="auto"/>
            <w:noWrap/>
            <w:vAlign w:val="center"/>
          </w:tcPr>
          <w:p w14:paraId="5A38B835" w14:textId="6EF9CD11" w:rsidR="00231FDA" w:rsidRPr="00953054" w:rsidRDefault="00231FDA" w:rsidP="00953054">
            <w:pPr>
              <w:autoSpaceDE/>
              <w:autoSpaceDN/>
              <w:spacing w:line="276" w:lineRule="auto"/>
              <w:jc w:val="both"/>
              <w:rPr>
                <w:sz w:val="22"/>
                <w:szCs w:val="22"/>
                <w:lang w:val="en-US"/>
              </w:rPr>
            </w:pPr>
            <w:r w:rsidRPr="00953054">
              <w:rPr>
                <w:sz w:val="22"/>
                <w:szCs w:val="22"/>
                <w:lang w:val="en-US"/>
              </w:rPr>
              <w:t xml:space="preserve">Returns to CRF </w:t>
            </w:r>
          </w:p>
        </w:tc>
        <w:tc>
          <w:tcPr>
            <w:tcW w:w="493" w:type="pct"/>
            <w:shd w:val="clear" w:color="auto" w:fill="auto"/>
            <w:noWrap/>
          </w:tcPr>
          <w:p w14:paraId="4CFFBFCA" w14:textId="7777777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0A6D8FDD" w14:textId="7EDE032C"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73D0841A" w14:textId="77777777" w:rsidTr="00BF6B1A">
        <w:trPr>
          <w:trHeight w:val="339"/>
        </w:trPr>
        <w:tc>
          <w:tcPr>
            <w:tcW w:w="3316" w:type="pct"/>
            <w:shd w:val="clear" w:color="auto" w:fill="auto"/>
            <w:noWrap/>
            <w:vAlign w:val="center"/>
            <w:hideMark/>
          </w:tcPr>
          <w:p w14:paraId="5C03641E" w14:textId="722D7E1F" w:rsidR="00231FDA" w:rsidRPr="00953054" w:rsidRDefault="00231FDA" w:rsidP="00953054">
            <w:pPr>
              <w:autoSpaceDE/>
              <w:autoSpaceDN/>
              <w:spacing w:line="276" w:lineRule="auto"/>
              <w:jc w:val="both"/>
              <w:rPr>
                <w:sz w:val="22"/>
                <w:szCs w:val="22"/>
                <w:lang w:val="en-US"/>
              </w:rPr>
            </w:pPr>
            <w:r w:rsidRPr="00953054">
              <w:rPr>
                <w:sz w:val="22"/>
                <w:szCs w:val="22"/>
                <w:lang w:val="en-US"/>
              </w:rPr>
              <w:t>Proceeds from borrowings</w:t>
            </w:r>
          </w:p>
        </w:tc>
        <w:tc>
          <w:tcPr>
            <w:tcW w:w="493" w:type="pct"/>
            <w:shd w:val="clear" w:color="auto" w:fill="auto"/>
            <w:noWrap/>
            <w:hideMark/>
          </w:tcPr>
          <w:p w14:paraId="0924AD0A" w14:textId="3F25F488"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hideMark/>
          </w:tcPr>
          <w:p w14:paraId="5F0F1FD0" w14:textId="05A3AFC4"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754FC6AE" w14:textId="77777777" w:rsidTr="00BF6B1A">
        <w:trPr>
          <w:trHeight w:val="339"/>
        </w:trPr>
        <w:tc>
          <w:tcPr>
            <w:tcW w:w="3316" w:type="pct"/>
            <w:shd w:val="clear" w:color="auto" w:fill="auto"/>
            <w:noWrap/>
            <w:vAlign w:val="center"/>
            <w:hideMark/>
          </w:tcPr>
          <w:p w14:paraId="2168BD7A" w14:textId="4D86FD2F" w:rsidR="00231FDA" w:rsidRPr="00953054" w:rsidRDefault="00231FDA" w:rsidP="00953054">
            <w:pPr>
              <w:autoSpaceDE/>
              <w:autoSpaceDN/>
              <w:spacing w:line="276" w:lineRule="auto"/>
              <w:jc w:val="both"/>
              <w:rPr>
                <w:sz w:val="22"/>
                <w:szCs w:val="22"/>
                <w:lang w:val="en-US"/>
              </w:rPr>
            </w:pPr>
            <w:r w:rsidRPr="00953054">
              <w:rPr>
                <w:sz w:val="22"/>
                <w:szCs w:val="22"/>
                <w:lang w:val="en-US"/>
              </w:rPr>
              <w:t>Repayment of borrowings</w:t>
            </w:r>
          </w:p>
        </w:tc>
        <w:tc>
          <w:tcPr>
            <w:tcW w:w="493" w:type="pct"/>
            <w:shd w:val="clear" w:color="auto" w:fill="auto"/>
            <w:noWrap/>
            <w:hideMark/>
          </w:tcPr>
          <w:p w14:paraId="4A39B7AD" w14:textId="2E22D7AE"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hideMark/>
          </w:tcPr>
          <w:p w14:paraId="23485731" w14:textId="1A42180A" w:rsidR="00231FDA" w:rsidRPr="00953054" w:rsidRDefault="00231FDA" w:rsidP="007F6C33">
            <w:pPr>
              <w:autoSpaceDE/>
              <w:autoSpaceDN/>
              <w:spacing w:line="276" w:lineRule="auto"/>
              <w:jc w:val="right"/>
              <w:rPr>
                <w:sz w:val="22"/>
                <w:szCs w:val="22"/>
                <w:lang w:val="en-US"/>
              </w:rPr>
            </w:pPr>
            <w:r w:rsidRPr="00953054">
              <w:rPr>
                <w:sz w:val="22"/>
                <w:szCs w:val="22"/>
                <w:lang w:val="en-US"/>
              </w:rPr>
              <w:t>(xxx)</w:t>
            </w:r>
          </w:p>
        </w:tc>
      </w:tr>
      <w:tr w:rsidR="00231FDA" w:rsidRPr="00953054" w14:paraId="3C2BE1D6" w14:textId="77777777" w:rsidTr="00BF6B1A">
        <w:trPr>
          <w:trHeight w:val="339"/>
        </w:trPr>
        <w:tc>
          <w:tcPr>
            <w:tcW w:w="3316" w:type="pct"/>
            <w:shd w:val="clear" w:color="auto" w:fill="auto"/>
            <w:noWrap/>
            <w:vAlign w:val="center"/>
            <w:hideMark/>
          </w:tcPr>
          <w:p w14:paraId="6F6BDF3D" w14:textId="15F45D52" w:rsidR="00231FDA" w:rsidRPr="00953054" w:rsidRDefault="00231FDA" w:rsidP="00953054">
            <w:pPr>
              <w:autoSpaceDE/>
              <w:autoSpaceDN/>
              <w:spacing w:line="276" w:lineRule="auto"/>
              <w:jc w:val="both"/>
              <w:rPr>
                <w:b/>
                <w:bCs/>
                <w:sz w:val="22"/>
                <w:szCs w:val="22"/>
                <w:lang w:val="en-US"/>
              </w:rPr>
            </w:pPr>
            <w:r w:rsidRPr="00953054">
              <w:rPr>
                <w:b/>
                <w:bCs/>
                <w:sz w:val="22"/>
                <w:szCs w:val="22"/>
                <w:lang w:val="en-US"/>
              </w:rPr>
              <w:t>Net cash flows from financing Activities</w:t>
            </w:r>
          </w:p>
        </w:tc>
        <w:tc>
          <w:tcPr>
            <w:tcW w:w="493" w:type="pct"/>
            <w:shd w:val="clear" w:color="auto" w:fill="auto"/>
            <w:noWrap/>
            <w:hideMark/>
          </w:tcPr>
          <w:p w14:paraId="1860075F" w14:textId="09B8F2A0"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hideMark/>
          </w:tcPr>
          <w:p w14:paraId="370783AE" w14:textId="119431AE" w:rsidR="00231FDA" w:rsidRPr="00953054" w:rsidRDefault="00231FDA" w:rsidP="007F6C33">
            <w:pPr>
              <w:autoSpaceDE/>
              <w:autoSpaceDN/>
              <w:spacing w:line="276" w:lineRule="auto"/>
              <w:jc w:val="right"/>
              <w:rPr>
                <w:b/>
                <w:bCs/>
                <w:sz w:val="22"/>
                <w:szCs w:val="22"/>
                <w:lang w:val="en-US"/>
              </w:rPr>
            </w:pPr>
            <w:r w:rsidRPr="00953054">
              <w:rPr>
                <w:b/>
                <w:bCs/>
                <w:sz w:val="22"/>
                <w:szCs w:val="22"/>
                <w:lang w:val="en-US"/>
              </w:rPr>
              <w:t>xxx</w:t>
            </w:r>
          </w:p>
        </w:tc>
      </w:tr>
      <w:tr w:rsidR="00231FDA" w:rsidRPr="00953054" w14:paraId="5308CED7" w14:textId="77777777" w:rsidTr="00BF6B1A">
        <w:trPr>
          <w:trHeight w:val="339"/>
        </w:trPr>
        <w:tc>
          <w:tcPr>
            <w:tcW w:w="3316" w:type="pct"/>
            <w:shd w:val="clear" w:color="auto" w:fill="auto"/>
            <w:noWrap/>
            <w:vAlign w:val="center"/>
          </w:tcPr>
          <w:p w14:paraId="49926092" w14:textId="77777777" w:rsidR="00231FDA" w:rsidRPr="00953054" w:rsidRDefault="00231FDA" w:rsidP="00953054">
            <w:pPr>
              <w:autoSpaceDE/>
              <w:autoSpaceDN/>
              <w:spacing w:line="276" w:lineRule="auto"/>
              <w:jc w:val="both"/>
              <w:rPr>
                <w:b/>
                <w:bCs/>
                <w:sz w:val="22"/>
                <w:szCs w:val="22"/>
                <w:lang w:val="en-US"/>
              </w:rPr>
            </w:pPr>
          </w:p>
        </w:tc>
        <w:tc>
          <w:tcPr>
            <w:tcW w:w="493" w:type="pct"/>
            <w:shd w:val="clear" w:color="auto" w:fill="auto"/>
            <w:noWrap/>
          </w:tcPr>
          <w:p w14:paraId="0F8F96C3" w14:textId="7777777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12976287" w14:textId="77777777" w:rsidR="00231FDA" w:rsidRPr="00953054" w:rsidRDefault="00231FDA" w:rsidP="007F6C33">
            <w:pPr>
              <w:autoSpaceDE/>
              <w:autoSpaceDN/>
              <w:spacing w:line="276" w:lineRule="auto"/>
              <w:jc w:val="right"/>
              <w:rPr>
                <w:b/>
                <w:bCs/>
                <w:sz w:val="22"/>
                <w:szCs w:val="22"/>
                <w:lang w:val="en-US"/>
              </w:rPr>
            </w:pPr>
          </w:p>
        </w:tc>
      </w:tr>
      <w:tr w:rsidR="00231FDA" w:rsidRPr="00953054" w14:paraId="7DBA1FD5" w14:textId="77777777" w:rsidTr="00BF6B1A">
        <w:trPr>
          <w:trHeight w:val="339"/>
        </w:trPr>
        <w:tc>
          <w:tcPr>
            <w:tcW w:w="3316" w:type="pct"/>
            <w:shd w:val="clear" w:color="auto" w:fill="auto"/>
            <w:noWrap/>
            <w:vAlign w:val="center"/>
          </w:tcPr>
          <w:p w14:paraId="4B40FBBC" w14:textId="2E5D7FBE" w:rsidR="00231FDA" w:rsidRPr="00953054" w:rsidRDefault="00231FDA" w:rsidP="00953054">
            <w:pPr>
              <w:autoSpaceDE/>
              <w:autoSpaceDN/>
              <w:spacing w:line="276" w:lineRule="auto"/>
              <w:jc w:val="both"/>
              <w:rPr>
                <w:sz w:val="22"/>
                <w:szCs w:val="22"/>
                <w:lang w:val="en-US"/>
              </w:rPr>
            </w:pPr>
            <w:r w:rsidRPr="00953054">
              <w:rPr>
                <w:b/>
                <w:bCs/>
                <w:sz w:val="22"/>
                <w:szCs w:val="22"/>
                <w:lang w:val="en-US"/>
              </w:rPr>
              <w:t>Net</w:t>
            </w:r>
            <w:r w:rsidRPr="00953054">
              <w:rPr>
                <w:sz w:val="22"/>
                <w:szCs w:val="22"/>
                <w:lang w:val="en-US"/>
              </w:rPr>
              <w:t xml:space="preserve"> </w:t>
            </w:r>
            <w:r w:rsidRPr="00953054">
              <w:rPr>
                <w:b/>
                <w:bCs/>
                <w:sz w:val="22"/>
                <w:szCs w:val="22"/>
                <w:lang w:val="en-US"/>
              </w:rPr>
              <w:t>increase/(decrease)</w:t>
            </w:r>
            <w:r w:rsidRPr="00953054">
              <w:rPr>
                <w:sz w:val="22"/>
                <w:szCs w:val="22"/>
                <w:lang w:val="en-US"/>
              </w:rPr>
              <w:t xml:space="preserve"> </w:t>
            </w:r>
            <w:r w:rsidRPr="00953054">
              <w:rPr>
                <w:b/>
                <w:bCs/>
                <w:sz w:val="22"/>
                <w:szCs w:val="22"/>
                <w:lang w:val="en-US"/>
              </w:rPr>
              <w:t>in</w:t>
            </w:r>
            <w:r w:rsidRPr="00953054">
              <w:rPr>
                <w:sz w:val="22"/>
                <w:szCs w:val="22"/>
                <w:lang w:val="en-US"/>
              </w:rPr>
              <w:t xml:space="preserve"> </w:t>
            </w:r>
            <w:r w:rsidRPr="00953054">
              <w:rPr>
                <w:b/>
                <w:bCs/>
                <w:sz w:val="22"/>
                <w:szCs w:val="22"/>
                <w:lang w:val="en-US"/>
              </w:rPr>
              <w:t>cash</w:t>
            </w:r>
            <w:r w:rsidRPr="00953054">
              <w:rPr>
                <w:sz w:val="22"/>
                <w:szCs w:val="22"/>
                <w:lang w:val="en-US"/>
              </w:rPr>
              <w:t xml:space="preserve"> &amp;</w:t>
            </w:r>
          </w:p>
          <w:p w14:paraId="151E6621" w14:textId="21E1DEDD" w:rsidR="00231FDA" w:rsidRPr="00953054" w:rsidRDefault="00231FDA" w:rsidP="00953054">
            <w:pPr>
              <w:autoSpaceDE/>
              <w:autoSpaceDN/>
              <w:spacing w:line="276" w:lineRule="auto"/>
              <w:jc w:val="both"/>
              <w:rPr>
                <w:b/>
                <w:bCs/>
                <w:sz w:val="22"/>
                <w:szCs w:val="22"/>
                <w:lang w:val="en-US"/>
              </w:rPr>
            </w:pPr>
            <w:r w:rsidRPr="00953054">
              <w:rPr>
                <w:b/>
                <w:bCs/>
                <w:sz w:val="22"/>
                <w:szCs w:val="22"/>
                <w:lang w:val="en-US"/>
              </w:rPr>
              <w:t>Cash equivalents</w:t>
            </w:r>
          </w:p>
        </w:tc>
        <w:tc>
          <w:tcPr>
            <w:tcW w:w="493" w:type="pct"/>
            <w:shd w:val="clear" w:color="auto" w:fill="auto"/>
            <w:noWrap/>
          </w:tcPr>
          <w:p w14:paraId="4A40ABAC" w14:textId="77777777" w:rsidR="00231FDA" w:rsidRPr="00953054" w:rsidRDefault="00231FDA" w:rsidP="00874F18">
            <w:pPr>
              <w:autoSpaceDE/>
              <w:autoSpaceDN/>
              <w:spacing w:line="276" w:lineRule="auto"/>
              <w:jc w:val="right"/>
              <w:rPr>
                <w:sz w:val="22"/>
                <w:szCs w:val="22"/>
                <w:lang w:val="en-US"/>
              </w:rPr>
            </w:pPr>
          </w:p>
        </w:tc>
        <w:tc>
          <w:tcPr>
            <w:tcW w:w="1191" w:type="pct"/>
            <w:shd w:val="clear" w:color="auto" w:fill="auto"/>
            <w:noWrap/>
            <w:vAlign w:val="center"/>
          </w:tcPr>
          <w:p w14:paraId="2E06BB5B" w14:textId="0F1D9A5B" w:rsidR="00231FDA" w:rsidRPr="00953054" w:rsidRDefault="00231FDA" w:rsidP="004A5EDF">
            <w:pPr>
              <w:autoSpaceDE/>
              <w:autoSpaceDN/>
              <w:spacing w:line="276" w:lineRule="auto"/>
              <w:jc w:val="right"/>
              <w:rPr>
                <w:b/>
                <w:bCs/>
                <w:sz w:val="22"/>
                <w:szCs w:val="22"/>
                <w:lang w:val="en-US"/>
              </w:rPr>
            </w:pPr>
            <w:r w:rsidRPr="00953054">
              <w:rPr>
                <w:b/>
                <w:bCs/>
                <w:sz w:val="22"/>
                <w:szCs w:val="22"/>
                <w:lang w:val="en-US"/>
              </w:rPr>
              <w:t>xxx</w:t>
            </w:r>
          </w:p>
        </w:tc>
      </w:tr>
      <w:tr w:rsidR="00231FDA" w:rsidRPr="00953054" w14:paraId="72264012" w14:textId="77777777" w:rsidTr="00BF6B1A">
        <w:trPr>
          <w:trHeight w:val="339"/>
        </w:trPr>
        <w:tc>
          <w:tcPr>
            <w:tcW w:w="3316" w:type="pct"/>
            <w:shd w:val="clear" w:color="auto" w:fill="auto"/>
            <w:noWrap/>
            <w:vAlign w:val="center"/>
            <w:hideMark/>
          </w:tcPr>
          <w:p w14:paraId="33D0D2E2" w14:textId="01F83DBC" w:rsidR="00231FDA" w:rsidRPr="00953054" w:rsidRDefault="00231FDA" w:rsidP="00953054">
            <w:pPr>
              <w:autoSpaceDE/>
              <w:autoSpaceDN/>
              <w:spacing w:line="276" w:lineRule="auto"/>
              <w:jc w:val="both"/>
              <w:rPr>
                <w:sz w:val="22"/>
                <w:szCs w:val="22"/>
                <w:lang w:val="en-US"/>
              </w:rPr>
            </w:pPr>
            <w:r w:rsidRPr="00953054">
              <w:rPr>
                <w:sz w:val="22"/>
                <w:szCs w:val="22"/>
                <w:lang w:val="en-US"/>
              </w:rPr>
              <w:t>Cash and cash equivalents at 1 July</w:t>
            </w:r>
          </w:p>
        </w:tc>
        <w:tc>
          <w:tcPr>
            <w:tcW w:w="493" w:type="pct"/>
            <w:shd w:val="clear" w:color="auto" w:fill="auto"/>
            <w:noWrap/>
            <w:hideMark/>
          </w:tcPr>
          <w:p w14:paraId="6D36E577" w14:textId="1079E599" w:rsidR="00231FDA" w:rsidRPr="00953054" w:rsidRDefault="00231FDA" w:rsidP="00874F18">
            <w:pPr>
              <w:autoSpaceDE/>
              <w:autoSpaceDN/>
              <w:spacing w:line="276" w:lineRule="auto"/>
              <w:jc w:val="right"/>
              <w:rPr>
                <w:sz w:val="22"/>
                <w:szCs w:val="22"/>
                <w:lang w:val="en-US"/>
              </w:rPr>
            </w:pPr>
            <w:r w:rsidRPr="00953054">
              <w:rPr>
                <w:sz w:val="22"/>
                <w:szCs w:val="22"/>
                <w:lang w:val="en-US"/>
              </w:rPr>
              <w:t>21</w:t>
            </w:r>
          </w:p>
        </w:tc>
        <w:tc>
          <w:tcPr>
            <w:tcW w:w="1191" w:type="pct"/>
            <w:shd w:val="clear" w:color="auto" w:fill="auto"/>
            <w:noWrap/>
            <w:vAlign w:val="center"/>
            <w:hideMark/>
          </w:tcPr>
          <w:p w14:paraId="6E0DFD5D" w14:textId="65BFC95F" w:rsidR="00231FDA" w:rsidRPr="00953054" w:rsidRDefault="00231FDA" w:rsidP="004A5EDF">
            <w:pPr>
              <w:autoSpaceDE/>
              <w:autoSpaceDN/>
              <w:spacing w:line="276" w:lineRule="auto"/>
              <w:jc w:val="right"/>
              <w:rPr>
                <w:sz w:val="22"/>
                <w:szCs w:val="22"/>
                <w:lang w:val="en-US"/>
              </w:rPr>
            </w:pPr>
            <w:r w:rsidRPr="00953054">
              <w:rPr>
                <w:sz w:val="22"/>
                <w:szCs w:val="22"/>
                <w:lang w:val="en-US"/>
              </w:rPr>
              <w:t>xxx</w:t>
            </w:r>
          </w:p>
        </w:tc>
      </w:tr>
      <w:tr w:rsidR="00231FDA" w:rsidRPr="00953054" w14:paraId="7E529D82" w14:textId="77777777" w:rsidTr="00BF6B1A">
        <w:trPr>
          <w:trHeight w:val="339"/>
        </w:trPr>
        <w:tc>
          <w:tcPr>
            <w:tcW w:w="3316" w:type="pct"/>
            <w:shd w:val="clear" w:color="auto" w:fill="auto"/>
            <w:noWrap/>
            <w:vAlign w:val="center"/>
            <w:hideMark/>
          </w:tcPr>
          <w:p w14:paraId="4074DEE3" w14:textId="5BAD0105" w:rsidR="00231FDA" w:rsidRPr="00953054" w:rsidRDefault="00231FDA" w:rsidP="00953054">
            <w:pPr>
              <w:autoSpaceDE/>
              <w:autoSpaceDN/>
              <w:spacing w:line="276" w:lineRule="auto"/>
              <w:jc w:val="both"/>
              <w:rPr>
                <w:sz w:val="22"/>
                <w:szCs w:val="22"/>
                <w:lang w:val="en-US"/>
              </w:rPr>
            </w:pPr>
            <w:r w:rsidRPr="00953054">
              <w:rPr>
                <w:b/>
                <w:bCs/>
                <w:sz w:val="22"/>
                <w:szCs w:val="22"/>
                <w:lang w:val="en-US"/>
              </w:rPr>
              <w:t>Cash</w:t>
            </w:r>
            <w:r w:rsidRPr="00953054">
              <w:rPr>
                <w:sz w:val="22"/>
                <w:szCs w:val="22"/>
                <w:lang w:val="en-US"/>
              </w:rPr>
              <w:t xml:space="preserve"> </w:t>
            </w:r>
            <w:r w:rsidRPr="00953054">
              <w:rPr>
                <w:b/>
                <w:bCs/>
                <w:sz w:val="22"/>
                <w:szCs w:val="22"/>
                <w:lang w:val="en-US"/>
              </w:rPr>
              <w:t>and</w:t>
            </w:r>
            <w:r w:rsidRPr="00953054">
              <w:rPr>
                <w:sz w:val="22"/>
                <w:szCs w:val="22"/>
                <w:lang w:val="en-US"/>
              </w:rPr>
              <w:t xml:space="preserve"> </w:t>
            </w:r>
            <w:r w:rsidRPr="00953054">
              <w:rPr>
                <w:b/>
                <w:bCs/>
                <w:sz w:val="22"/>
                <w:szCs w:val="22"/>
                <w:lang w:val="en-US"/>
              </w:rPr>
              <w:t>cash</w:t>
            </w:r>
            <w:r w:rsidRPr="00953054">
              <w:rPr>
                <w:sz w:val="22"/>
                <w:szCs w:val="22"/>
                <w:lang w:val="en-US"/>
              </w:rPr>
              <w:t xml:space="preserve"> </w:t>
            </w:r>
            <w:r w:rsidRPr="00953054">
              <w:rPr>
                <w:b/>
                <w:bCs/>
                <w:sz w:val="22"/>
                <w:szCs w:val="22"/>
                <w:lang w:val="en-US"/>
              </w:rPr>
              <w:t>equivalents</w:t>
            </w:r>
            <w:r w:rsidRPr="00953054">
              <w:rPr>
                <w:sz w:val="22"/>
                <w:szCs w:val="22"/>
                <w:lang w:val="en-US"/>
              </w:rPr>
              <w:t xml:space="preserve"> </w:t>
            </w:r>
            <w:r w:rsidRPr="00953054">
              <w:rPr>
                <w:b/>
                <w:bCs/>
                <w:sz w:val="22"/>
                <w:szCs w:val="22"/>
                <w:lang w:val="en-US"/>
              </w:rPr>
              <w:t>at</w:t>
            </w:r>
            <w:r w:rsidRPr="00953054">
              <w:rPr>
                <w:sz w:val="22"/>
                <w:szCs w:val="22"/>
                <w:lang w:val="en-US"/>
              </w:rPr>
              <w:t xml:space="preserve"> </w:t>
            </w:r>
            <w:r w:rsidRPr="00953054">
              <w:rPr>
                <w:b/>
                <w:bCs/>
                <w:sz w:val="22"/>
                <w:szCs w:val="22"/>
                <w:lang w:val="en-US"/>
              </w:rPr>
              <w:t>30 June</w:t>
            </w:r>
          </w:p>
        </w:tc>
        <w:tc>
          <w:tcPr>
            <w:tcW w:w="493" w:type="pct"/>
            <w:shd w:val="clear" w:color="auto" w:fill="auto"/>
            <w:noWrap/>
            <w:hideMark/>
          </w:tcPr>
          <w:p w14:paraId="5E97771D" w14:textId="092DE0D1" w:rsidR="00231FDA" w:rsidRPr="00953054" w:rsidRDefault="00231FDA" w:rsidP="00874F18">
            <w:pPr>
              <w:autoSpaceDE/>
              <w:autoSpaceDN/>
              <w:spacing w:line="276" w:lineRule="auto"/>
              <w:jc w:val="right"/>
              <w:rPr>
                <w:sz w:val="22"/>
                <w:szCs w:val="22"/>
                <w:lang w:val="en-US"/>
              </w:rPr>
            </w:pPr>
            <w:r w:rsidRPr="00953054">
              <w:rPr>
                <w:sz w:val="22"/>
                <w:szCs w:val="22"/>
                <w:lang w:val="en-US"/>
              </w:rPr>
              <w:t>21</w:t>
            </w:r>
          </w:p>
        </w:tc>
        <w:tc>
          <w:tcPr>
            <w:tcW w:w="1191" w:type="pct"/>
            <w:shd w:val="clear" w:color="auto" w:fill="auto"/>
            <w:noWrap/>
            <w:vAlign w:val="center"/>
            <w:hideMark/>
          </w:tcPr>
          <w:p w14:paraId="73C18CC4" w14:textId="5E40A8D7" w:rsidR="00231FDA" w:rsidRPr="00953054" w:rsidRDefault="00231FDA" w:rsidP="004A5EDF">
            <w:pPr>
              <w:autoSpaceDE/>
              <w:autoSpaceDN/>
              <w:spacing w:line="276" w:lineRule="auto"/>
              <w:jc w:val="right"/>
              <w:rPr>
                <w:b/>
                <w:bCs/>
                <w:sz w:val="22"/>
                <w:szCs w:val="22"/>
                <w:lang w:val="en-US"/>
              </w:rPr>
            </w:pPr>
            <w:r w:rsidRPr="00953054">
              <w:rPr>
                <w:b/>
                <w:bCs/>
                <w:sz w:val="22"/>
                <w:szCs w:val="22"/>
                <w:lang w:val="en-US"/>
              </w:rPr>
              <w:t>xxx</w:t>
            </w:r>
          </w:p>
        </w:tc>
      </w:tr>
    </w:tbl>
    <w:p w14:paraId="7B851109" w14:textId="77777777" w:rsidR="00B331F5" w:rsidRPr="004A5EDF" w:rsidRDefault="00B331F5" w:rsidP="00953054">
      <w:pPr>
        <w:spacing w:line="360" w:lineRule="auto"/>
        <w:jc w:val="both"/>
        <w:rPr>
          <w:b/>
          <w:bCs/>
          <w:i/>
          <w:iCs/>
          <w:sz w:val="10"/>
          <w:szCs w:val="10"/>
          <w:lang w:val="en-US"/>
        </w:rPr>
      </w:pPr>
    </w:p>
    <w:p w14:paraId="4DAC88E1" w14:textId="2E2577BE" w:rsidR="00DC05B6" w:rsidRPr="004A5EDF" w:rsidRDefault="00BA4D52" w:rsidP="00953054">
      <w:pPr>
        <w:spacing w:line="360" w:lineRule="auto"/>
        <w:jc w:val="both"/>
        <w:rPr>
          <w:i/>
          <w:iCs/>
          <w:sz w:val="22"/>
          <w:szCs w:val="22"/>
          <w:lang w:val="en-US"/>
        </w:rPr>
        <w:sectPr w:rsidR="00DC05B6" w:rsidRPr="004A5EDF" w:rsidSect="00975D4F">
          <w:pgSz w:w="12240" w:h="15840" w:code="1"/>
          <w:pgMar w:top="864" w:right="1152" w:bottom="720" w:left="1440" w:header="289" w:footer="142" w:gutter="0"/>
          <w:cols w:space="720"/>
          <w:titlePg/>
        </w:sectPr>
      </w:pPr>
      <w:r w:rsidRPr="00953054">
        <w:rPr>
          <w:i/>
          <w:iCs/>
          <w:sz w:val="22"/>
          <w:szCs w:val="22"/>
          <w:lang w:val="en-US"/>
        </w:rPr>
        <w:t>(</w:t>
      </w:r>
      <w:r w:rsidR="000978FE" w:rsidRPr="00953054">
        <w:rPr>
          <w:i/>
          <w:iCs/>
          <w:sz w:val="22"/>
          <w:szCs w:val="22"/>
          <w:lang w:val="en-US"/>
        </w:rPr>
        <w:t>PSASB has prescribed the use of direct method for cashflow preparation</w:t>
      </w:r>
      <w:r w:rsidRPr="00953054">
        <w:rPr>
          <w:i/>
          <w:iCs/>
          <w:sz w:val="22"/>
          <w:szCs w:val="22"/>
          <w:lang w:val="en-US"/>
        </w:rPr>
        <w:t>)</w:t>
      </w:r>
    </w:p>
    <w:p w14:paraId="3C9D0FF8" w14:textId="1C623F2E" w:rsidR="00BA4D52" w:rsidRPr="00953054" w:rsidRDefault="00541E6C" w:rsidP="00953054">
      <w:pPr>
        <w:pStyle w:val="Heading1"/>
        <w:numPr>
          <w:ilvl w:val="0"/>
          <w:numId w:val="0"/>
        </w:numPr>
        <w:spacing w:line="360" w:lineRule="auto"/>
        <w:jc w:val="both"/>
        <w:rPr>
          <w:sz w:val="22"/>
          <w:szCs w:val="22"/>
        </w:rPr>
      </w:pPr>
      <w:bookmarkStart w:id="36" w:name="_Toc157509707"/>
      <w:r w:rsidRPr="00953054">
        <w:rPr>
          <w:sz w:val="22"/>
          <w:szCs w:val="22"/>
        </w:rPr>
        <w:lastRenderedPageBreak/>
        <w:t xml:space="preserve">17. </w:t>
      </w:r>
      <w:r w:rsidR="007A6A9A" w:rsidRPr="00953054">
        <w:rPr>
          <w:sz w:val="22"/>
          <w:szCs w:val="22"/>
        </w:rPr>
        <w:t xml:space="preserve">Statement </w:t>
      </w:r>
      <w:r w:rsidR="00E5537D" w:rsidRPr="00953054">
        <w:rPr>
          <w:sz w:val="22"/>
          <w:szCs w:val="22"/>
        </w:rPr>
        <w:t>of</w:t>
      </w:r>
      <w:r w:rsidR="003B0770" w:rsidRPr="00953054">
        <w:rPr>
          <w:sz w:val="22"/>
          <w:szCs w:val="22"/>
        </w:rPr>
        <w:t xml:space="preserve"> Comparison o</w:t>
      </w:r>
      <w:r w:rsidR="007A6A9A" w:rsidRPr="00953054">
        <w:rPr>
          <w:sz w:val="22"/>
          <w:szCs w:val="22"/>
        </w:rPr>
        <w:t xml:space="preserve">f Budget </w:t>
      </w:r>
      <w:r w:rsidR="005F5795" w:rsidRPr="00953054">
        <w:rPr>
          <w:sz w:val="22"/>
          <w:szCs w:val="22"/>
        </w:rPr>
        <w:t>and</w:t>
      </w:r>
      <w:r w:rsidR="00BB79BE" w:rsidRPr="00953054">
        <w:rPr>
          <w:sz w:val="22"/>
          <w:szCs w:val="22"/>
        </w:rPr>
        <w:t xml:space="preserve"> </w:t>
      </w:r>
      <w:r w:rsidR="003B0770" w:rsidRPr="00953054">
        <w:rPr>
          <w:sz w:val="22"/>
          <w:szCs w:val="22"/>
        </w:rPr>
        <w:t>Actual amounts for the year e</w:t>
      </w:r>
      <w:r w:rsidR="007A6A9A" w:rsidRPr="00953054">
        <w:rPr>
          <w:sz w:val="22"/>
          <w:szCs w:val="22"/>
        </w:rPr>
        <w:t>nded 30 June 20</w:t>
      </w:r>
      <w:r w:rsidR="00974079" w:rsidRPr="00953054">
        <w:rPr>
          <w:sz w:val="22"/>
          <w:szCs w:val="22"/>
        </w:rPr>
        <w:t>xx</w:t>
      </w:r>
      <w:bookmarkEnd w:id="36"/>
    </w:p>
    <w:p w14:paraId="4913A06D" w14:textId="298B875C" w:rsidR="008A6245" w:rsidRPr="00953054" w:rsidRDefault="00D14DCC" w:rsidP="00953054">
      <w:pPr>
        <w:jc w:val="both"/>
        <w:rPr>
          <w:b/>
          <w:bCs/>
          <w:sz w:val="22"/>
          <w:szCs w:val="22"/>
        </w:rPr>
      </w:pPr>
      <w:bookmarkStart w:id="37" w:name="_Toc74149256"/>
      <w:r>
        <w:rPr>
          <w:b/>
          <w:bCs/>
          <w:sz w:val="22"/>
          <w:szCs w:val="22"/>
        </w:rPr>
        <w:t xml:space="preserve">A) </w:t>
      </w:r>
      <w:r w:rsidR="007A7164" w:rsidRPr="00953054">
        <w:rPr>
          <w:b/>
          <w:bCs/>
          <w:sz w:val="22"/>
          <w:szCs w:val="22"/>
        </w:rPr>
        <w:t>Recurrent</w:t>
      </w:r>
      <w:bookmarkEnd w:id="37"/>
      <w:r w:rsidR="008938BB" w:rsidRPr="00953054">
        <w:rPr>
          <w:b/>
          <w:bCs/>
          <w:sz w:val="22"/>
          <w:szCs w:val="22"/>
        </w:rPr>
        <w:t xml:space="preserve"> and Development</w:t>
      </w:r>
      <w:r>
        <w:rPr>
          <w:b/>
          <w:bCs/>
          <w:sz w:val="22"/>
          <w:szCs w:val="22"/>
        </w:rPr>
        <w:t xml:space="preserve"> </w:t>
      </w:r>
      <w:r w:rsidR="00603E7D">
        <w:rPr>
          <w:b/>
          <w:bCs/>
          <w:sz w:val="22"/>
          <w:szCs w:val="22"/>
        </w:rPr>
        <w:t xml:space="preserve">budgets </w:t>
      </w:r>
      <w:r w:rsidR="00603E7D" w:rsidRPr="00953054">
        <w:rPr>
          <w:b/>
          <w:bCs/>
          <w:sz w:val="22"/>
          <w:szCs w:val="22"/>
        </w:rPr>
        <w:t>Combined</w:t>
      </w:r>
    </w:p>
    <w:p w14:paraId="6C0004E2" w14:textId="77777777" w:rsidR="008938BB" w:rsidRPr="00953054" w:rsidRDefault="008938BB" w:rsidP="00953054">
      <w:pPr>
        <w:jc w:val="both"/>
        <w:rPr>
          <w:b/>
          <w:bCs/>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31"/>
        <w:gridCol w:w="1524"/>
        <w:gridCol w:w="1523"/>
        <w:gridCol w:w="1523"/>
        <w:gridCol w:w="1523"/>
        <w:gridCol w:w="1523"/>
        <w:gridCol w:w="1523"/>
      </w:tblGrid>
      <w:tr w:rsidR="008938BB" w:rsidRPr="00953054" w14:paraId="5316D9B8" w14:textId="77777777" w:rsidTr="00BC4B14">
        <w:trPr>
          <w:trHeight w:val="780"/>
          <w:tblHeader/>
        </w:trPr>
        <w:tc>
          <w:tcPr>
            <w:tcW w:w="1657" w:type="pct"/>
            <w:shd w:val="clear" w:color="auto" w:fill="0070C0"/>
            <w:vAlign w:val="bottom"/>
            <w:hideMark/>
          </w:tcPr>
          <w:p w14:paraId="49E6B7C6" w14:textId="1F89D58D"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Receipt/expense item</w:t>
            </w:r>
          </w:p>
        </w:tc>
        <w:tc>
          <w:tcPr>
            <w:tcW w:w="557" w:type="pct"/>
            <w:shd w:val="clear" w:color="auto" w:fill="0070C0"/>
            <w:vAlign w:val="center"/>
            <w:hideMark/>
          </w:tcPr>
          <w:p w14:paraId="3324F827" w14:textId="71734B5F"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Original budget</w:t>
            </w:r>
          </w:p>
        </w:tc>
        <w:tc>
          <w:tcPr>
            <w:tcW w:w="557" w:type="pct"/>
            <w:shd w:val="clear" w:color="auto" w:fill="0070C0"/>
            <w:vAlign w:val="center"/>
            <w:hideMark/>
          </w:tcPr>
          <w:p w14:paraId="2C50C61D" w14:textId="4380C91D"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Adjustments</w:t>
            </w:r>
          </w:p>
        </w:tc>
        <w:tc>
          <w:tcPr>
            <w:tcW w:w="557" w:type="pct"/>
            <w:shd w:val="clear" w:color="auto" w:fill="0070C0"/>
            <w:vAlign w:val="center"/>
            <w:hideMark/>
          </w:tcPr>
          <w:p w14:paraId="31CD0720" w14:textId="23366B8C"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Final budget</w:t>
            </w:r>
          </w:p>
        </w:tc>
        <w:tc>
          <w:tcPr>
            <w:tcW w:w="557" w:type="pct"/>
            <w:shd w:val="clear" w:color="auto" w:fill="0070C0"/>
            <w:vAlign w:val="center"/>
            <w:hideMark/>
          </w:tcPr>
          <w:p w14:paraId="21972022" w14:textId="1F3BDE66"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Actual on comparable basis</w:t>
            </w:r>
          </w:p>
        </w:tc>
        <w:tc>
          <w:tcPr>
            <w:tcW w:w="557" w:type="pct"/>
            <w:shd w:val="clear" w:color="auto" w:fill="0070C0"/>
            <w:vAlign w:val="center"/>
            <w:hideMark/>
          </w:tcPr>
          <w:p w14:paraId="3DB87319" w14:textId="40CDF2E0"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Budget utilization difference</w:t>
            </w:r>
          </w:p>
        </w:tc>
        <w:tc>
          <w:tcPr>
            <w:tcW w:w="557" w:type="pct"/>
            <w:shd w:val="clear" w:color="auto" w:fill="0070C0"/>
            <w:vAlign w:val="center"/>
            <w:hideMark/>
          </w:tcPr>
          <w:p w14:paraId="68244924" w14:textId="5A6D4DEF"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 of utilization</w:t>
            </w:r>
          </w:p>
        </w:tc>
      </w:tr>
      <w:tr w:rsidR="008938BB" w:rsidRPr="00953054" w14:paraId="31E3A1F5" w14:textId="77777777" w:rsidTr="00BC4B14">
        <w:trPr>
          <w:trHeight w:val="300"/>
          <w:tblHeader/>
        </w:trPr>
        <w:tc>
          <w:tcPr>
            <w:tcW w:w="1657" w:type="pct"/>
            <w:shd w:val="clear" w:color="auto" w:fill="0070C0"/>
            <w:vAlign w:val="bottom"/>
            <w:hideMark/>
          </w:tcPr>
          <w:p w14:paraId="2EAB5A69" w14:textId="77777777" w:rsidR="008938BB" w:rsidRPr="00953054" w:rsidRDefault="008938BB" w:rsidP="00953054">
            <w:pPr>
              <w:autoSpaceDE/>
              <w:autoSpaceDN/>
              <w:spacing w:line="276" w:lineRule="auto"/>
              <w:jc w:val="both"/>
              <w:rPr>
                <w:b/>
                <w:sz w:val="22"/>
                <w:szCs w:val="22"/>
                <w:lang w:val="en-US"/>
              </w:rPr>
            </w:pPr>
          </w:p>
        </w:tc>
        <w:tc>
          <w:tcPr>
            <w:tcW w:w="557" w:type="pct"/>
            <w:shd w:val="clear" w:color="auto" w:fill="0070C0"/>
            <w:noWrap/>
            <w:vAlign w:val="center"/>
            <w:hideMark/>
          </w:tcPr>
          <w:p w14:paraId="7EB83D91" w14:textId="5DF071EE"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A</w:t>
            </w:r>
          </w:p>
        </w:tc>
        <w:tc>
          <w:tcPr>
            <w:tcW w:w="557" w:type="pct"/>
            <w:shd w:val="clear" w:color="auto" w:fill="0070C0"/>
            <w:noWrap/>
            <w:vAlign w:val="center"/>
            <w:hideMark/>
          </w:tcPr>
          <w:p w14:paraId="7D1ED231" w14:textId="4793B9F5"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B</w:t>
            </w:r>
          </w:p>
        </w:tc>
        <w:tc>
          <w:tcPr>
            <w:tcW w:w="557" w:type="pct"/>
            <w:shd w:val="clear" w:color="auto" w:fill="0070C0"/>
            <w:noWrap/>
            <w:vAlign w:val="center"/>
            <w:hideMark/>
          </w:tcPr>
          <w:p w14:paraId="22729F02" w14:textId="2256332D"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C=a+b</w:t>
            </w:r>
          </w:p>
        </w:tc>
        <w:tc>
          <w:tcPr>
            <w:tcW w:w="557" w:type="pct"/>
            <w:shd w:val="clear" w:color="auto" w:fill="0070C0"/>
            <w:noWrap/>
            <w:vAlign w:val="center"/>
            <w:hideMark/>
          </w:tcPr>
          <w:p w14:paraId="224AD749" w14:textId="7C90AEB7"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D</w:t>
            </w:r>
          </w:p>
        </w:tc>
        <w:tc>
          <w:tcPr>
            <w:tcW w:w="557" w:type="pct"/>
            <w:shd w:val="clear" w:color="auto" w:fill="0070C0"/>
            <w:noWrap/>
            <w:vAlign w:val="center"/>
            <w:hideMark/>
          </w:tcPr>
          <w:p w14:paraId="2C31D0E8" w14:textId="674EF7F1"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E=c-d</w:t>
            </w:r>
          </w:p>
        </w:tc>
        <w:tc>
          <w:tcPr>
            <w:tcW w:w="557" w:type="pct"/>
            <w:shd w:val="clear" w:color="auto" w:fill="0070C0"/>
            <w:noWrap/>
            <w:vAlign w:val="center"/>
            <w:hideMark/>
          </w:tcPr>
          <w:p w14:paraId="0E280F67" w14:textId="76966DB5"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F=d/c %</w:t>
            </w:r>
          </w:p>
        </w:tc>
      </w:tr>
      <w:tr w:rsidR="008938BB" w:rsidRPr="00953054" w14:paraId="7EAEC6E4" w14:textId="77777777" w:rsidTr="008938BB">
        <w:trPr>
          <w:trHeight w:val="300"/>
        </w:trPr>
        <w:tc>
          <w:tcPr>
            <w:tcW w:w="1657" w:type="pct"/>
            <w:shd w:val="clear" w:color="auto" w:fill="auto"/>
            <w:vAlign w:val="bottom"/>
          </w:tcPr>
          <w:p w14:paraId="04C90F0C" w14:textId="49DBC160" w:rsidR="008938BB" w:rsidRPr="00953054" w:rsidRDefault="008938BB" w:rsidP="00953054">
            <w:pPr>
              <w:autoSpaceDE/>
              <w:autoSpaceDN/>
              <w:spacing w:line="276" w:lineRule="auto"/>
              <w:jc w:val="both"/>
              <w:rPr>
                <w:sz w:val="22"/>
                <w:szCs w:val="22"/>
                <w:lang w:val="en-US"/>
              </w:rPr>
            </w:pPr>
            <w:r w:rsidRPr="00953054">
              <w:rPr>
                <w:b/>
                <w:sz w:val="22"/>
                <w:szCs w:val="22"/>
                <w:lang w:val="en-US"/>
              </w:rPr>
              <w:t> </w:t>
            </w:r>
            <w:r w:rsidR="008D68F1" w:rsidRPr="00953054">
              <w:rPr>
                <w:b/>
                <w:sz w:val="22"/>
                <w:szCs w:val="22"/>
                <w:lang w:val="en-US"/>
              </w:rPr>
              <w:t>Re</w:t>
            </w:r>
            <w:r w:rsidR="008E0A50" w:rsidRPr="00953054">
              <w:rPr>
                <w:b/>
                <w:sz w:val="22"/>
                <w:szCs w:val="22"/>
                <w:lang w:val="en-US"/>
              </w:rPr>
              <w:t>venues</w:t>
            </w:r>
          </w:p>
        </w:tc>
        <w:tc>
          <w:tcPr>
            <w:tcW w:w="557" w:type="pct"/>
            <w:shd w:val="clear" w:color="auto" w:fill="auto"/>
            <w:noWrap/>
            <w:vAlign w:val="center"/>
          </w:tcPr>
          <w:p w14:paraId="3052E713" w14:textId="77777777" w:rsidR="008938BB" w:rsidRPr="00953054" w:rsidRDefault="008938BB" w:rsidP="00953054">
            <w:pPr>
              <w:autoSpaceDE/>
              <w:autoSpaceDN/>
              <w:spacing w:line="276" w:lineRule="auto"/>
              <w:jc w:val="both"/>
              <w:rPr>
                <w:sz w:val="22"/>
                <w:szCs w:val="22"/>
                <w:lang w:val="en-US"/>
              </w:rPr>
            </w:pPr>
          </w:p>
        </w:tc>
        <w:tc>
          <w:tcPr>
            <w:tcW w:w="557" w:type="pct"/>
            <w:shd w:val="clear" w:color="auto" w:fill="auto"/>
            <w:noWrap/>
            <w:vAlign w:val="center"/>
          </w:tcPr>
          <w:p w14:paraId="777781B7" w14:textId="77777777" w:rsidR="008938BB" w:rsidRPr="00953054" w:rsidRDefault="008938BB" w:rsidP="00953054">
            <w:pPr>
              <w:autoSpaceDE/>
              <w:autoSpaceDN/>
              <w:spacing w:line="276" w:lineRule="auto"/>
              <w:jc w:val="both"/>
              <w:rPr>
                <w:sz w:val="22"/>
                <w:szCs w:val="22"/>
                <w:lang w:val="en-US"/>
              </w:rPr>
            </w:pPr>
          </w:p>
        </w:tc>
        <w:tc>
          <w:tcPr>
            <w:tcW w:w="557" w:type="pct"/>
            <w:shd w:val="clear" w:color="auto" w:fill="auto"/>
            <w:noWrap/>
            <w:vAlign w:val="center"/>
          </w:tcPr>
          <w:p w14:paraId="3EB84410" w14:textId="77777777" w:rsidR="008938BB" w:rsidRPr="00953054" w:rsidRDefault="008938BB" w:rsidP="00953054">
            <w:pPr>
              <w:autoSpaceDE/>
              <w:autoSpaceDN/>
              <w:spacing w:line="276" w:lineRule="auto"/>
              <w:jc w:val="both"/>
              <w:rPr>
                <w:sz w:val="22"/>
                <w:szCs w:val="22"/>
                <w:lang w:val="en-US"/>
              </w:rPr>
            </w:pPr>
          </w:p>
        </w:tc>
        <w:tc>
          <w:tcPr>
            <w:tcW w:w="557" w:type="pct"/>
            <w:shd w:val="clear" w:color="auto" w:fill="auto"/>
            <w:noWrap/>
            <w:vAlign w:val="center"/>
          </w:tcPr>
          <w:p w14:paraId="3E17F9F2" w14:textId="77777777" w:rsidR="008938BB" w:rsidRPr="00953054" w:rsidRDefault="008938BB" w:rsidP="00953054">
            <w:pPr>
              <w:autoSpaceDE/>
              <w:autoSpaceDN/>
              <w:spacing w:line="276" w:lineRule="auto"/>
              <w:jc w:val="both"/>
              <w:rPr>
                <w:sz w:val="22"/>
                <w:szCs w:val="22"/>
                <w:lang w:val="en-US"/>
              </w:rPr>
            </w:pPr>
          </w:p>
        </w:tc>
        <w:tc>
          <w:tcPr>
            <w:tcW w:w="557" w:type="pct"/>
            <w:shd w:val="clear" w:color="auto" w:fill="auto"/>
            <w:noWrap/>
            <w:vAlign w:val="center"/>
          </w:tcPr>
          <w:p w14:paraId="38DC947A" w14:textId="77777777" w:rsidR="008938BB" w:rsidRPr="00953054" w:rsidRDefault="008938BB" w:rsidP="00953054">
            <w:pPr>
              <w:autoSpaceDE/>
              <w:autoSpaceDN/>
              <w:spacing w:line="276" w:lineRule="auto"/>
              <w:jc w:val="both"/>
              <w:rPr>
                <w:sz w:val="22"/>
                <w:szCs w:val="22"/>
                <w:lang w:val="en-US"/>
              </w:rPr>
            </w:pPr>
          </w:p>
        </w:tc>
        <w:tc>
          <w:tcPr>
            <w:tcW w:w="557" w:type="pct"/>
            <w:shd w:val="clear" w:color="auto" w:fill="auto"/>
            <w:noWrap/>
            <w:vAlign w:val="center"/>
          </w:tcPr>
          <w:p w14:paraId="0138E4D1" w14:textId="77777777" w:rsidR="008938BB" w:rsidRPr="00953054" w:rsidRDefault="008938BB" w:rsidP="00953054">
            <w:pPr>
              <w:autoSpaceDE/>
              <w:autoSpaceDN/>
              <w:spacing w:line="276" w:lineRule="auto"/>
              <w:jc w:val="both"/>
              <w:rPr>
                <w:sz w:val="22"/>
                <w:szCs w:val="22"/>
                <w:lang w:val="en-US"/>
              </w:rPr>
            </w:pPr>
          </w:p>
        </w:tc>
      </w:tr>
      <w:tr w:rsidR="00503EA4" w:rsidRPr="00953054" w14:paraId="7269E110" w14:textId="77777777">
        <w:trPr>
          <w:trHeight w:val="300"/>
        </w:trPr>
        <w:tc>
          <w:tcPr>
            <w:tcW w:w="1657" w:type="pct"/>
            <w:shd w:val="clear" w:color="auto" w:fill="auto"/>
            <w:vAlign w:val="center"/>
          </w:tcPr>
          <w:p w14:paraId="77FC6767" w14:textId="579F2FEA" w:rsidR="00503EA4" w:rsidRPr="00953054" w:rsidRDefault="00503EA4" w:rsidP="00953054">
            <w:pPr>
              <w:autoSpaceDE/>
              <w:autoSpaceDN/>
              <w:spacing w:line="276" w:lineRule="auto"/>
              <w:jc w:val="both"/>
              <w:rPr>
                <w:sz w:val="22"/>
                <w:szCs w:val="22"/>
                <w:lang w:val="en-US"/>
              </w:rPr>
            </w:pPr>
            <w:r w:rsidRPr="00953054">
              <w:rPr>
                <w:sz w:val="22"/>
                <w:szCs w:val="22"/>
                <w:lang w:val="en-US"/>
              </w:rPr>
              <w:t>Opening balance (Non-refundable special purpose accounts)</w:t>
            </w:r>
          </w:p>
        </w:tc>
        <w:tc>
          <w:tcPr>
            <w:tcW w:w="557" w:type="pct"/>
            <w:shd w:val="clear" w:color="auto" w:fill="auto"/>
            <w:noWrap/>
          </w:tcPr>
          <w:p w14:paraId="2917E20A" w14:textId="21CF4867"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4476AA2" w14:textId="54550656"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2D289E4" w14:textId="0131E7AB"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3200BCC8" w14:textId="6899F859"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61570D09" w14:textId="7D2C6D70"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639BFDF1" w14:textId="15BDED5F"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r>
      <w:tr w:rsidR="00503EA4" w:rsidRPr="00953054" w14:paraId="13729DA9" w14:textId="77777777">
        <w:trPr>
          <w:trHeight w:val="300"/>
        </w:trPr>
        <w:tc>
          <w:tcPr>
            <w:tcW w:w="1657" w:type="pct"/>
            <w:shd w:val="clear" w:color="auto" w:fill="auto"/>
            <w:vAlign w:val="center"/>
          </w:tcPr>
          <w:p w14:paraId="65E537F0" w14:textId="5EE8B2A9" w:rsidR="00503EA4" w:rsidRPr="00953054" w:rsidRDefault="00503EA4" w:rsidP="00953054">
            <w:pPr>
              <w:autoSpaceDE/>
              <w:autoSpaceDN/>
              <w:spacing w:line="276" w:lineRule="auto"/>
              <w:jc w:val="both"/>
              <w:rPr>
                <w:sz w:val="22"/>
                <w:szCs w:val="22"/>
                <w:lang w:val="en-US"/>
              </w:rPr>
            </w:pPr>
            <w:r w:rsidRPr="00953054">
              <w:rPr>
                <w:sz w:val="22"/>
                <w:szCs w:val="22"/>
                <w:lang w:val="en-US"/>
              </w:rPr>
              <w:t>Transfers from CRF</w:t>
            </w:r>
          </w:p>
        </w:tc>
        <w:tc>
          <w:tcPr>
            <w:tcW w:w="557" w:type="pct"/>
            <w:shd w:val="clear" w:color="auto" w:fill="auto"/>
            <w:noWrap/>
          </w:tcPr>
          <w:p w14:paraId="259FE0B5" w14:textId="28196951"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017C5686" w14:textId="5CE0FCEA"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A101332" w14:textId="7291372D"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75BD27B3" w14:textId="75D953EF"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74A8EEC1" w14:textId="2C6F6E54"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0FDC59ED" w14:textId="32481ECB"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r>
      <w:tr w:rsidR="00503EA4" w:rsidRPr="00953054" w14:paraId="3798122C" w14:textId="77777777">
        <w:trPr>
          <w:trHeight w:val="300"/>
        </w:trPr>
        <w:tc>
          <w:tcPr>
            <w:tcW w:w="1657" w:type="pct"/>
            <w:shd w:val="clear" w:color="auto" w:fill="auto"/>
            <w:vAlign w:val="center"/>
          </w:tcPr>
          <w:p w14:paraId="6C2F1CD0" w14:textId="201AF223" w:rsidR="00503EA4" w:rsidRPr="00953054" w:rsidRDefault="00503EA4" w:rsidP="00953054">
            <w:pPr>
              <w:autoSpaceDE/>
              <w:autoSpaceDN/>
              <w:spacing w:line="276" w:lineRule="auto"/>
              <w:jc w:val="both"/>
              <w:rPr>
                <w:sz w:val="22"/>
                <w:szCs w:val="22"/>
                <w:lang w:val="en-US"/>
              </w:rPr>
            </w:pPr>
            <w:r w:rsidRPr="00953054">
              <w:rPr>
                <w:sz w:val="22"/>
                <w:szCs w:val="22"/>
                <w:lang w:val="en-US"/>
              </w:rPr>
              <w:t>Miscellaneous Revenue</w:t>
            </w:r>
          </w:p>
        </w:tc>
        <w:tc>
          <w:tcPr>
            <w:tcW w:w="557" w:type="pct"/>
            <w:shd w:val="clear" w:color="auto" w:fill="auto"/>
            <w:noWrap/>
          </w:tcPr>
          <w:p w14:paraId="6671525E" w14:textId="71EA105B"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2471D543" w14:textId="3E537786"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3E0F4182" w14:textId="47FEB20F"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6A50EDB8" w14:textId="2D75DD5B"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3DBC8F59" w14:textId="49E8641B"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05D42B91" w14:textId="13D21DF4"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r>
      <w:tr w:rsidR="00503EA4" w:rsidRPr="00953054" w14:paraId="6E1D9EE4" w14:textId="77777777">
        <w:trPr>
          <w:trHeight w:val="300"/>
        </w:trPr>
        <w:tc>
          <w:tcPr>
            <w:tcW w:w="1657" w:type="pct"/>
            <w:shd w:val="clear" w:color="auto" w:fill="auto"/>
            <w:vAlign w:val="center"/>
          </w:tcPr>
          <w:p w14:paraId="1A9F6C93" w14:textId="19E9C499" w:rsidR="00503EA4" w:rsidRPr="00953054" w:rsidRDefault="00503EA4" w:rsidP="00953054">
            <w:pPr>
              <w:autoSpaceDE/>
              <w:autoSpaceDN/>
              <w:spacing w:line="276" w:lineRule="auto"/>
              <w:jc w:val="both"/>
              <w:rPr>
                <w:sz w:val="22"/>
                <w:szCs w:val="22"/>
                <w:lang w:val="en-US"/>
              </w:rPr>
            </w:pPr>
            <w:r w:rsidRPr="00953054">
              <w:rPr>
                <w:sz w:val="22"/>
                <w:szCs w:val="22"/>
                <w:lang w:val="en-US"/>
              </w:rPr>
              <w:t>Other income</w:t>
            </w:r>
          </w:p>
        </w:tc>
        <w:tc>
          <w:tcPr>
            <w:tcW w:w="557" w:type="pct"/>
            <w:shd w:val="clear" w:color="auto" w:fill="auto"/>
            <w:noWrap/>
          </w:tcPr>
          <w:p w14:paraId="7115003E" w14:textId="3B825B49"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4DB7373E" w14:textId="231D1358"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08CF34F2" w14:textId="1101C04B"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02EDF37" w14:textId="1DB9A455"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7135F667" w14:textId="7355469B"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3E3ABAD0" w14:textId="7ED3C2B3" w:rsidR="00503EA4" w:rsidRPr="00953054" w:rsidRDefault="00503EA4" w:rsidP="00D14DCC">
            <w:pPr>
              <w:autoSpaceDE/>
              <w:autoSpaceDN/>
              <w:spacing w:line="276" w:lineRule="auto"/>
              <w:jc w:val="right"/>
              <w:rPr>
                <w:sz w:val="22"/>
                <w:szCs w:val="22"/>
                <w:lang w:val="en-US"/>
              </w:rPr>
            </w:pPr>
            <w:r w:rsidRPr="00953054">
              <w:rPr>
                <w:sz w:val="22"/>
                <w:szCs w:val="22"/>
                <w:lang w:val="en-US"/>
              </w:rPr>
              <w:t>xx</w:t>
            </w:r>
          </w:p>
        </w:tc>
      </w:tr>
      <w:tr w:rsidR="00503EA4" w:rsidRPr="00953054" w14:paraId="1CE4142A" w14:textId="77777777">
        <w:trPr>
          <w:trHeight w:val="300"/>
        </w:trPr>
        <w:tc>
          <w:tcPr>
            <w:tcW w:w="1657" w:type="pct"/>
            <w:shd w:val="clear" w:color="auto" w:fill="auto"/>
            <w:vAlign w:val="bottom"/>
          </w:tcPr>
          <w:p w14:paraId="508208E2" w14:textId="52C42567" w:rsidR="00503EA4" w:rsidRPr="00953054" w:rsidRDefault="00503EA4" w:rsidP="00953054">
            <w:pPr>
              <w:autoSpaceDE/>
              <w:autoSpaceDN/>
              <w:spacing w:line="276" w:lineRule="auto"/>
              <w:jc w:val="both"/>
              <w:rPr>
                <w:b/>
                <w:sz w:val="22"/>
                <w:szCs w:val="22"/>
                <w:lang w:val="en-US"/>
              </w:rPr>
            </w:pPr>
            <w:r w:rsidRPr="00953054">
              <w:rPr>
                <w:b/>
                <w:sz w:val="22"/>
                <w:szCs w:val="22"/>
                <w:lang w:val="en-US"/>
              </w:rPr>
              <w:t>Total revenues</w:t>
            </w:r>
          </w:p>
        </w:tc>
        <w:tc>
          <w:tcPr>
            <w:tcW w:w="557" w:type="pct"/>
            <w:shd w:val="clear" w:color="auto" w:fill="auto"/>
            <w:noWrap/>
          </w:tcPr>
          <w:p w14:paraId="279B99E0" w14:textId="12F4CC79" w:rsidR="00503EA4" w:rsidRPr="00953054" w:rsidRDefault="00503EA4"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176ADCB3" w14:textId="2D7BCB45" w:rsidR="00503EA4" w:rsidRPr="00953054" w:rsidRDefault="00503EA4"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79A18CF3" w14:textId="0B3AC4BB" w:rsidR="00503EA4" w:rsidRPr="00953054" w:rsidRDefault="00503EA4"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45A942E2" w14:textId="75E21429" w:rsidR="00503EA4" w:rsidRPr="00953054" w:rsidRDefault="00503EA4"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0977B4A4" w14:textId="2982B09B" w:rsidR="00503EA4" w:rsidRPr="00953054" w:rsidRDefault="00503EA4"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5059B791" w14:textId="1CE13B8D" w:rsidR="00503EA4" w:rsidRPr="00953054" w:rsidRDefault="00503EA4" w:rsidP="00D14DCC">
            <w:pPr>
              <w:autoSpaceDE/>
              <w:autoSpaceDN/>
              <w:spacing w:line="276" w:lineRule="auto"/>
              <w:jc w:val="right"/>
              <w:rPr>
                <w:b/>
                <w:bCs/>
                <w:sz w:val="22"/>
                <w:szCs w:val="22"/>
                <w:lang w:val="en-US"/>
              </w:rPr>
            </w:pPr>
            <w:r w:rsidRPr="00953054">
              <w:rPr>
                <w:b/>
                <w:bCs/>
                <w:sz w:val="22"/>
                <w:szCs w:val="22"/>
                <w:lang w:val="en-US"/>
              </w:rPr>
              <w:t>xx</w:t>
            </w:r>
          </w:p>
        </w:tc>
      </w:tr>
      <w:tr w:rsidR="00B52270" w:rsidRPr="00953054" w14:paraId="51B3C46B" w14:textId="77777777" w:rsidTr="008938BB">
        <w:trPr>
          <w:trHeight w:val="300"/>
        </w:trPr>
        <w:tc>
          <w:tcPr>
            <w:tcW w:w="1657" w:type="pct"/>
            <w:shd w:val="clear" w:color="auto" w:fill="auto"/>
            <w:vAlign w:val="bottom"/>
          </w:tcPr>
          <w:p w14:paraId="34CD722E" w14:textId="77777777" w:rsidR="00B52270" w:rsidRPr="00953054" w:rsidRDefault="00B52270" w:rsidP="00953054">
            <w:pPr>
              <w:autoSpaceDE/>
              <w:autoSpaceDN/>
              <w:spacing w:line="276" w:lineRule="auto"/>
              <w:jc w:val="both"/>
              <w:rPr>
                <w:b/>
                <w:sz w:val="22"/>
                <w:szCs w:val="22"/>
                <w:lang w:val="en-US"/>
              </w:rPr>
            </w:pPr>
          </w:p>
        </w:tc>
        <w:tc>
          <w:tcPr>
            <w:tcW w:w="557" w:type="pct"/>
            <w:shd w:val="clear" w:color="auto" w:fill="auto"/>
            <w:noWrap/>
            <w:vAlign w:val="center"/>
          </w:tcPr>
          <w:p w14:paraId="48A22E9E"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10E3506C"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7B90FDB9"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04628EC8"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540C49C6"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767716D4" w14:textId="77777777" w:rsidR="00B52270" w:rsidRPr="00953054" w:rsidRDefault="00B52270" w:rsidP="00D14DCC">
            <w:pPr>
              <w:autoSpaceDE/>
              <w:autoSpaceDN/>
              <w:spacing w:line="276" w:lineRule="auto"/>
              <w:jc w:val="right"/>
              <w:rPr>
                <w:sz w:val="22"/>
                <w:szCs w:val="22"/>
                <w:lang w:val="en-US"/>
              </w:rPr>
            </w:pPr>
          </w:p>
        </w:tc>
      </w:tr>
      <w:tr w:rsidR="00B52270" w:rsidRPr="00953054" w14:paraId="1659D0D1" w14:textId="77777777" w:rsidTr="008938BB">
        <w:trPr>
          <w:trHeight w:val="300"/>
        </w:trPr>
        <w:tc>
          <w:tcPr>
            <w:tcW w:w="1657" w:type="pct"/>
            <w:shd w:val="clear" w:color="auto" w:fill="auto"/>
            <w:vAlign w:val="bottom"/>
          </w:tcPr>
          <w:p w14:paraId="74E6449B" w14:textId="59241B5B" w:rsidR="00B52270" w:rsidRPr="00953054" w:rsidRDefault="008E0A50" w:rsidP="00953054">
            <w:pPr>
              <w:autoSpaceDE/>
              <w:autoSpaceDN/>
              <w:spacing w:line="276" w:lineRule="auto"/>
              <w:jc w:val="both"/>
              <w:rPr>
                <w:b/>
                <w:sz w:val="22"/>
                <w:szCs w:val="22"/>
                <w:lang w:val="en-US"/>
              </w:rPr>
            </w:pPr>
            <w:r w:rsidRPr="00953054">
              <w:rPr>
                <w:b/>
                <w:sz w:val="22"/>
                <w:szCs w:val="22"/>
                <w:lang w:val="en-US"/>
              </w:rPr>
              <w:t>Expenses</w:t>
            </w:r>
          </w:p>
        </w:tc>
        <w:tc>
          <w:tcPr>
            <w:tcW w:w="557" w:type="pct"/>
            <w:shd w:val="clear" w:color="auto" w:fill="auto"/>
            <w:noWrap/>
            <w:vAlign w:val="center"/>
          </w:tcPr>
          <w:p w14:paraId="40E2D4BC"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590815D3"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263A1E37"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1EA5E04D"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5C9AA5EA" w14:textId="77777777" w:rsidR="00B52270" w:rsidRPr="00953054" w:rsidRDefault="00B52270" w:rsidP="00D14DCC">
            <w:pPr>
              <w:autoSpaceDE/>
              <w:autoSpaceDN/>
              <w:spacing w:line="276" w:lineRule="auto"/>
              <w:jc w:val="right"/>
              <w:rPr>
                <w:sz w:val="22"/>
                <w:szCs w:val="22"/>
                <w:lang w:val="en-US"/>
              </w:rPr>
            </w:pPr>
          </w:p>
        </w:tc>
        <w:tc>
          <w:tcPr>
            <w:tcW w:w="557" w:type="pct"/>
            <w:shd w:val="clear" w:color="auto" w:fill="auto"/>
            <w:noWrap/>
            <w:vAlign w:val="center"/>
          </w:tcPr>
          <w:p w14:paraId="33DBE7D6" w14:textId="77777777" w:rsidR="00B52270" w:rsidRPr="00953054" w:rsidRDefault="00B52270" w:rsidP="00D14DCC">
            <w:pPr>
              <w:autoSpaceDE/>
              <w:autoSpaceDN/>
              <w:spacing w:line="276" w:lineRule="auto"/>
              <w:jc w:val="right"/>
              <w:rPr>
                <w:sz w:val="22"/>
                <w:szCs w:val="22"/>
                <w:lang w:val="en-US"/>
              </w:rPr>
            </w:pPr>
          </w:p>
        </w:tc>
      </w:tr>
      <w:tr w:rsidR="00F66667" w:rsidRPr="00953054" w14:paraId="1A7451B3" w14:textId="77777777">
        <w:trPr>
          <w:trHeight w:val="300"/>
        </w:trPr>
        <w:tc>
          <w:tcPr>
            <w:tcW w:w="1657" w:type="pct"/>
            <w:shd w:val="clear" w:color="auto" w:fill="auto"/>
            <w:vAlign w:val="center"/>
          </w:tcPr>
          <w:p w14:paraId="0EAC8DC3" w14:textId="7168A09C" w:rsidR="00F66667" w:rsidRPr="00953054" w:rsidRDefault="00F66667" w:rsidP="00953054">
            <w:pPr>
              <w:spacing w:line="276" w:lineRule="auto"/>
              <w:jc w:val="both"/>
              <w:rPr>
                <w:sz w:val="22"/>
                <w:szCs w:val="22"/>
              </w:rPr>
            </w:pPr>
            <w:r w:rsidRPr="00953054">
              <w:rPr>
                <w:sz w:val="22"/>
                <w:szCs w:val="22"/>
                <w:lang w:val="en-US"/>
              </w:rPr>
              <w:t>Employee costs</w:t>
            </w:r>
          </w:p>
        </w:tc>
        <w:tc>
          <w:tcPr>
            <w:tcW w:w="557" w:type="pct"/>
            <w:shd w:val="clear" w:color="auto" w:fill="auto"/>
            <w:noWrap/>
          </w:tcPr>
          <w:p w14:paraId="0CC72F49" w14:textId="687FC526"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506DB4E6" w14:textId="5CBDB714"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BC1A9EF" w14:textId="3FDC4823"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6FA0E926" w14:textId="49E53026"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0B1D40E8" w14:textId="5EC936E9"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7C4FBF8C" w14:textId="40A8A60F"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r>
      <w:tr w:rsidR="00F66667" w:rsidRPr="00953054" w14:paraId="5DD406DF" w14:textId="77777777">
        <w:trPr>
          <w:trHeight w:val="300"/>
        </w:trPr>
        <w:tc>
          <w:tcPr>
            <w:tcW w:w="1657" w:type="pct"/>
            <w:shd w:val="clear" w:color="auto" w:fill="auto"/>
            <w:vAlign w:val="center"/>
          </w:tcPr>
          <w:p w14:paraId="7B6F12F8" w14:textId="55E66958" w:rsidR="00F66667" w:rsidRPr="00953054" w:rsidRDefault="00F66667" w:rsidP="00953054">
            <w:pPr>
              <w:spacing w:line="276" w:lineRule="auto"/>
              <w:jc w:val="both"/>
              <w:rPr>
                <w:sz w:val="22"/>
                <w:szCs w:val="22"/>
              </w:rPr>
            </w:pPr>
            <w:r w:rsidRPr="00953054">
              <w:rPr>
                <w:sz w:val="22"/>
                <w:szCs w:val="22"/>
                <w:lang w:val="en-US"/>
              </w:rPr>
              <w:t>Use of goods and services</w:t>
            </w:r>
          </w:p>
        </w:tc>
        <w:tc>
          <w:tcPr>
            <w:tcW w:w="557" w:type="pct"/>
            <w:shd w:val="clear" w:color="auto" w:fill="auto"/>
            <w:noWrap/>
          </w:tcPr>
          <w:p w14:paraId="6F37B737" w14:textId="08BB2065"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477CB463" w14:textId="75256C14"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6211A1A" w14:textId="00C8402F"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0EF30CA6" w14:textId="78750C80"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D38EE6F" w14:textId="684C657B"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2C1FDFA8" w14:textId="20F76C89"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r>
      <w:tr w:rsidR="00F66667" w:rsidRPr="00953054" w14:paraId="79BF19A0" w14:textId="77777777">
        <w:trPr>
          <w:trHeight w:val="300"/>
        </w:trPr>
        <w:tc>
          <w:tcPr>
            <w:tcW w:w="1657" w:type="pct"/>
            <w:shd w:val="clear" w:color="auto" w:fill="auto"/>
            <w:vAlign w:val="center"/>
          </w:tcPr>
          <w:p w14:paraId="2A1886DC" w14:textId="03644BBC" w:rsidR="00F66667" w:rsidRPr="00953054" w:rsidRDefault="00F66667" w:rsidP="00953054">
            <w:pPr>
              <w:spacing w:line="276" w:lineRule="auto"/>
              <w:jc w:val="both"/>
              <w:rPr>
                <w:sz w:val="22"/>
                <w:szCs w:val="22"/>
              </w:rPr>
            </w:pPr>
            <w:r w:rsidRPr="00953054">
              <w:rPr>
                <w:sz w:val="22"/>
                <w:szCs w:val="22"/>
                <w:lang w:val="en-US"/>
              </w:rPr>
              <w:t>Transfers to other Government Entities</w:t>
            </w:r>
          </w:p>
        </w:tc>
        <w:tc>
          <w:tcPr>
            <w:tcW w:w="557" w:type="pct"/>
            <w:shd w:val="clear" w:color="auto" w:fill="auto"/>
            <w:noWrap/>
          </w:tcPr>
          <w:p w14:paraId="09FA6457" w14:textId="0DD67126"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65E81CD8" w14:textId="37B03819"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4A77000" w14:textId="1D52F9E8"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76806831" w14:textId="3D6D7D84"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372A28D8" w14:textId="55DDFB8B"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676DC8D9" w14:textId="4F0B8A80"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r>
      <w:tr w:rsidR="00F66667" w:rsidRPr="00953054" w14:paraId="39940AB1" w14:textId="77777777">
        <w:trPr>
          <w:trHeight w:val="300"/>
        </w:trPr>
        <w:tc>
          <w:tcPr>
            <w:tcW w:w="1657" w:type="pct"/>
            <w:shd w:val="clear" w:color="auto" w:fill="auto"/>
            <w:vAlign w:val="center"/>
          </w:tcPr>
          <w:p w14:paraId="5E0D379A" w14:textId="33A8CA33" w:rsidR="00F66667" w:rsidRPr="00953054" w:rsidRDefault="00F66667" w:rsidP="00953054">
            <w:pPr>
              <w:spacing w:line="276" w:lineRule="auto"/>
              <w:jc w:val="both"/>
              <w:rPr>
                <w:sz w:val="22"/>
                <w:szCs w:val="22"/>
              </w:rPr>
            </w:pPr>
            <w:r w:rsidRPr="00953054">
              <w:rPr>
                <w:sz w:val="22"/>
                <w:szCs w:val="22"/>
                <w:lang w:val="en-US"/>
              </w:rPr>
              <w:t>Other Grants and Subsidies</w:t>
            </w:r>
          </w:p>
        </w:tc>
        <w:tc>
          <w:tcPr>
            <w:tcW w:w="557" w:type="pct"/>
            <w:shd w:val="clear" w:color="auto" w:fill="auto"/>
            <w:noWrap/>
          </w:tcPr>
          <w:p w14:paraId="3C1AFB84" w14:textId="76BF89F4"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722FD85B" w14:textId="7E64E215"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308C205B" w14:textId="134A00EB"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0AC2224C" w14:textId="2C7503E6"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54AA6BEA" w14:textId="4007F7DC"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28FAD397" w14:textId="08CD3C53"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r>
      <w:tr w:rsidR="00F66667" w:rsidRPr="00953054" w14:paraId="3EE91753" w14:textId="77777777">
        <w:trPr>
          <w:trHeight w:val="300"/>
        </w:trPr>
        <w:tc>
          <w:tcPr>
            <w:tcW w:w="1657" w:type="pct"/>
            <w:shd w:val="clear" w:color="auto" w:fill="auto"/>
            <w:vAlign w:val="center"/>
          </w:tcPr>
          <w:p w14:paraId="7F6B0309" w14:textId="6D61CBE9" w:rsidR="00F66667" w:rsidRPr="00953054" w:rsidRDefault="00F66667" w:rsidP="00953054">
            <w:pPr>
              <w:spacing w:line="276" w:lineRule="auto"/>
              <w:jc w:val="both"/>
              <w:rPr>
                <w:sz w:val="22"/>
                <w:szCs w:val="22"/>
              </w:rPr>
            </w:pPr>
            <w:r w:rsidRPr="00953054">
              <w:rPr>
                <w:sz w:val="22"/>
                <w:szCs w:val="22"/>
                <w:lang w:val="en-US"/>
              </w:rPr>
              <w:t>Finance costs</w:t>
            </w:r>
          </w:p>
        </w:tc>
        <w:tc>
          <w:tcPr>
            <w:tcW w:w="557" w:type="pct"/>
            <w:shd w:val="clear" w:color="auto" w:fill="auto"/>
            <w:noWrap/>
          </w:tcPr>
          <w:p w14:paraId="47606F33" w14:textId="2D1C5CF6"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5996C5FA" w14:textId="7F423902"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0835E87B" w14:textId="1911E8DD"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724764D" w14:textId="20236B51"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6CDB239D" w14:textId="0CBC9023"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2DF22E5B" w14:textId="448FFE3D"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r>
      <w:tr w:rsidR="00F66667" w:rsidRPr="00953054" w14:paraId="48118179" w14:textId="77777777">
        <w:trPr>
          <w:trHeight w:val="300"/>
        </w:trPr>
        <w:tc>
          <w:tcPr>
            <w:tcW w:w="1657" w:type="pct"/>
            <w:shd w:val="clear" w:color="auto" w:fill="auto"/>
            <w:vAlign w:val="center"/>
          </w:tcPr>
          <w:p w14:paraId="0F30A2D2" w14:textId="5BD88B20" w:rsidR="00F66667" w:rsidRPr="00953054" w:rsidRDefault="00F66667" w:rsidP="00953054">
            <w:pPr>
              <w:spacing w:line="276" w:lineRule="auto"/>
              <w:jc w:val="both"/>
              <w:rPr>
                <w:sz w:val="22"/>
                <w:szCs w:val="22"/>
              </w:rPr>
            </w:pPr>
            <w:r w:rsidRPr="00953054">
              <w:rPr>
                <w:color w:val="000000" w:themeColor="text1"/>
                <w:sz w:val="22"/>
                <w:szCs w:val="22"/>
                <w:lang w:val="en-US"/>
              </w:rPr>
              <w:t>Social Benefits</w:t>
            </w:r>
          </w:p>
        </w:tc>
        <w:tc>
          <w:tcPr>
            <w:tcW w:w="557" w:type="pct"/>
            <w:shd w:val="clear" w:color="auto" w:fill="auto"/>
            <w:noWrap/>
          </w:tcPr>
          <w:p w14:paraId="57E319B2" w14:textId="342724DB"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3E5D9F7A" w14:textId="2A920BD2"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28BBCEAF" w14:textId="5F1F2BEE"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47F4CE5D" w14:textId="09D8D753"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159DA7DF" w14:textId="38F240B1"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c>
          <w:tcPr>
            <w:tcW w:w="557" w:type="pct"/>
            <w:shd w:val="clear" w:color="auto" w:fill="auto"/>
            <w:noWrap/>
          </w:tcPr>
          <w:p w14:paraId="5C3DC092" w14:textId="63194BF1" w:rsidR="00F66667" w:rsidRPr="00953054" w:rsidRDefault="00F66667" w:rsidP="00D14DCC">
            <w:pPr>
              <w:autoSpaceDE/>
              <w:autoSpaceDN/>
              <w:spacing w:line="276" w:lineRule="auto"/>
              <w:jc w:val="right"/>
              <w:rPr>
                <w:sz w:val="22"/>
                <w:szCs w:val="22"/>
                <w:lang w:val="en-US"/>
              </w:rPr>
            </w:pPr>
            <w:r w:rsidRPr="00953054">
              <w:rPr>
                <w:sz w:val="22"/>
                <w:szCs w:val="22"/>
                <w:lang w:val="en-US"/>
              </w:rPr>
              <w:t>xx</w:t>
            </w:r>
          </w:p>
        </w:tc>
      </w:tr>
      <w:tr w:rsidR="00F66667" w:rsidRPr="00953054" w14:paraId="6E3E8DE6" w14:textId="77777777">
        <w:trPr>
          <w:trHeight w:val="300"/>
        </w:trPr>
        <w:tc>
          <w:tcPr>
            <w:tcW w:w="1657" w:type="pct"/>
            <w:shd w:val="clear" w:color="auto" w:fill="auto"/>
            <w:vAlign w:val="bottom"/>
            <w:hideMark/>
          </w:tcPr>
          <w:p w14:paraId="683E8B1D" w14:textId="5A395D8D" w:rsidR="00F66667" w:rsidRPr="00953054" w:rsidRDefault="00F66667" w:rsidP="00953054">
            <w:pPr>
              <w:autoSpaceDE/>
              <w:autoSpaceDN/>
              <w:spacing w:line="276" w:lineRule="auto"/>
              <w:jc w:val="both"/>
              <w:rPr>
                <w:b/>
                <w:bCs/>
                <w:sz w:val="22"/>
                <w:szCs w:val="22"/>
                <w:lang w:val="en-US"/>
              </w:rPr>
            </w:pPr>
            <w:r w:rsidRPr="00953054">
              <w:rPr>
                <w:b/>
                <w:sz w:val="22"/>
                <w:szCs w:val="22"/>
              </w:rPr>
              <w:t>Total Expenses</w:t>
            </w:r>
          </w:p>
        </w:tc>
        <w:tc>
          <w:tcPr>
            <w:tcW w:w="557" w:type="pct"/>
            <w:shd w:val="clear" w:color="auto" w:fill="auto"/>
            <w:noWrap/>
          </w:tcPr>
          <w:p w14:paraId="426BCA40" w14:textId="310F8B40" w:rsidR="00F66667" w:rsidRPr="00953054" w:rsidRDefault="00F66667"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3C3AD69C" w14:textId="7B1570EC" w:rsidR="00F66667" w:rsidRPr="00953054" w:rsidRDefault="00F66667"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384804F3" w14:textId="2DB168FE" w:rsidR="00F66667" w:rsidRPr="00953054" w:rsidRDefault="00F66667"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3DF2B5CB" w14:textId="7B22D971" w:rsidR="00F66667" w:rsidRPr="00953054" w:rsidRDefault="00F66667"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23350C95" w14:textId="348D8412" w:rsidR="00F66667" w:rsidRPr="00953054" w:rsidRDefault="00F66667" w:rsidP="00D14DCC">
            <w:pPr>
              <w:autoSpaceDE/>
              <w:autoSpaceDN/>
              <w:spacing w:line="276" w:lineRule="auto"/>
              <w:jc w:val="right"/>
              <w:rPr>
                <w:b/>
                <w:bCs/>
                <w:sz w:val="22"/>
                <w:szCs w:val="22"/>
                <w:lang w:val="en-US"/>
              </w:rPr>
            </w:pPr>
            <w:r w:rsidRPr="00953054">
              <w:rPr>
                <w:b/>
                <w:bCs/>
                <w:sz w:val="22"/>
                <w:szCs w:val="22"/>
                <w:lang w:val="en-US"/>
              </w:rPr>
              <w:t>xx</w:t>
            </w:r>
          </w:p>
        </w:tc>
        <w:tc>
          <w:tcPr>
            <w:tcW w:w="557" w:type="pct"/>
            <w:shd w:val="clear" w:color="auto" w:fill="auto"/>
            <w:noWrap/>
          </w:tcPr>
          <w:p w14:paraId="45306FD1" w14:textId="780B928E" w:rsidR="00F66667" w:rsidRPr="00953054" w:rsidRDefault="00F66667" w:rsidP="00D14DCC">
            <w:pPr>
              <w:autoSpaceDE/>
              <w:autoSpaceDN/>
              <w:spacing w:line="276" w:lineRule="auto"/>
              <w:jc w:val="right"/>
              <w:rPr>
                <w:b/>
                <w:bCs/>
                <w:sz w:val="22"/>
                <w:szCs w:val="22"/>
                <w:lang w:val="en-US"/>
              </w:rPr>
            </w:pPr>
            <w:r w:rsidRPr="00953054">
              <w:rPr>
                <w:b/>
                <w:bCs/>
                <w:sz w:val="22"/>
                <w:szCs w:val="22"/>
                <w:lang w:val="en-US"/>
              </w:rPr>
              <w:t>xx</w:t>
            </w:r>
          </w:p>
        </w:tc>
      </w:tr>
      <w:tr w:rsidR="00F66667" w:rsidRPr="00953054" w14:paraId="54C64B20" w14:textId="77777777">
        <w:trPr>
          <w:trHeight w:val="379"/>
        </w:trPr>
        <w:tc>
          <w:tcPr>
            <w:tcW w:w="1657" w:type="pct"/>
            <w:shd w:val="clear" w:color="auto" w:fill="auto"/>
            <w:vAlign w:val="bottom"/>
            <w:hideMark/>
          </w:tcPr>
          <w:p w14:paraId="70D69CC0" w14:textId="3BE6E05C" w:rsidR="00F66667" w:rsidRPr="00953054" w:rsidRDefault="00F66667" w:rsidP="00953054">
            <w:pPr>
              <w:autoSpaceDE/>
              <w:autoSpaceDN/>
              <w:spacing w:line="276" w:lineRule="auto"/>
              <w:jc w:val="both"/>
              <w:rPr>
                <w:b/>
                <w:bCs/>
                <w:sz w:val="22"/>
                <w:szCs w:val="22"/>
                <w:lang w:val="en-US"/>
              </w:rPr>
            </w:pPr>
            <w:r w:rsidRPr="00953054">
              <w:rPr>
                <w:b/>
                <w:sz w:val="22"/>
                <w:szCs w:val="22"/>
              </w:rPr>
              <w:t>Surplus/ deficit</w:t>
            </w:r>
          </w:p>
        </w:tc>
        <w:tc>
          <w:tcPr>
            <w:tcW w:w="557" w:type="pct"/>
            <w:shd w:val="clear" w:color="auto" w:fill="auto"/>
            <w:noWrap/>
          </w:tcPr>
          <w:p w14:paraId="744856AD" w14:textId="3C5DF1E3" w:rsidR="00F66667" w:rsidRPr="00953054" w:rsidRDefault="00F66667" w:rsidP="00D14DCC">
            <w:pPr>
              <w:autoSpaceDE/>
              <w:autoSpaceDN/>
              <w:spacing w:line="276" w:lineRule="auto"/>
              <w:jc w:val="right"/>
              <w:rPr>
                <w:b/>
                <w:bCs/>
                <w:sz w:val="22"/>
                <w:szCs w:val="22"/>
                <w:lang w:val="en-US"/>
              </w:rPr>
            </w:pPr>
            <w:r w:rsidRPr="00953054">
              <w:rPr>
                <w:sz w:val="22"/>
                <w:szCs w:val="22"/>
                <w:lang w:val="en-US"/>
              </w:rPr>
              <w:t>xx</w:t>
            </w:r>
          </w:p>
        </w:tc>
        <w:tc>
          <w:tcPr>
            <w:tcW w:w="557" w:type="pct"/>
            <w:shd w:val="clear" w:color="auto" w:fill="auto"/>
            <w:noWrap/>
          </w:tcPr>
          <w:p w14:paraId="16321E77" w14:textId="0099F750" w:rsidR="00F66667" w:rsidRPr="00953054" w:rsidRDefault="00F66667" w:rsidP="00D14DCC">
            <w:pPr>
              <w:autoSpaceDE/>
              <w:autoSpaceDN/>
              <w:spacing w:line="276" w:lineRule="auto"/>
              <w:jc w:val="right"/>
              <w:rPr>
                <w:b/>
                <w:bCs/>
                <w:sz w:val="22"/>
                <w:szCs w:val="22"/>
                <w:lang w:val="en-US"/>
              </w:rPr>
            </w:pPr>
            <w:r w:rsidRPr="00953054">
              <w:rPr>
                <w:sz w:val="22"/>
                <w:szCs w:val="22"/>
                <w:lang w:val="en-US"/>
              </w:rPr>
              <w:t>xx</w:t>
            </w:r>
          </w:p>
        </w:tc>
        <w:tc>
          <w:tcPr>
            <w:tcW w:w="557" w:type="pct"/>
            <w:shd w:val="clear" w:color="auto" w:fill="auto"/>
            <w:noWrap/>
          </w:tcPr>
          <w:p w14:paraId="1BC77933" w14:textId="0A15A335" w:rsidR="00F66667" w:rsidRPr="00953054" w:rsidRDefault="00F66667" w:rsidP="00D14DCC">
            <w:pPr>
              <w:autoSpaceDE/>
              <w:autoSpaceDN/>
              <w:spacing w:line="276" w:lineRule="auto"/>
              <w:jc w:val="right"/>
              <w:rPr>
                <w:b/>
                <w:bCs/>
                <w:sz w:val="22"/>
                <w:szCs w:val="22"/>
                <w:lang w:val="en-US"/>
              </w:rPr>
            </w:pPr>
            <w:r w:rsidRPr="00953054">
              <w:rPr>
                <w:sz w:val="22"/>
                <w:szCs w:val="22"/>
                <w:lang w:val="en-US"/>
              </w:rPr>
              <w:t>xx</w:t>
            </w:r>
          </w:p>
        </w:tc>
        <w:tc>
          <w:tcPr>
            <w:tcW w:w="557" w:type="pct"/>
            <w:shd w:val="clear" w:color="auto" w:fill="auto"/>
            <w:noWrap/>
          </w:tcPr>
          <w:p w14:paraId="4E815552" w14:textId="02FCBA8E" w:rsidR="00F66667" w:rsidRPr="00953054" w:rsidRDefault="00F66667" w:rsidP="00D14DCC">
            <w:pPr>
              <w:autoSpaceDE/>
              <w:autoSpaceDN/>
              <w:spacing w:line="276" w:lineRule="auto"/>
              <w:jc w:val="right"/>
              <w:rPr>
                <w:b/>
                <w:bCs/>
                <w:sz w:val="22"/>
                <w:szCs w:val="22"/>
                <w:lang w:val="en-US"/>
              </w:rPr>
            </w:pPr>
            <w:r w:rsidRPr="00953054">
              <w:rPr>
                <w:sz w:val="22"/>
                <w:szCs w:val="22"/>
                <w:lang w:val="en-US"/>
              </w:rPr>
              <w:t>xx</w:t>
            </w:r>
          </w:p>
        </w:tc>
        <w:tc>
          <w:tcPr>
            <w:tcW w:w="557" w:type="pct"/>
            <w:shd w:val="clear" w:color="auto" w:fill="auto"/>
            <w:noWrap/>
          </w:tcPr>
          <w:p w14:paraId="52B302AE" w14:textId="34108002" w:rsidR="00F66667" w:rsidRPr="00953054" w:rsidRDefault="00F66667" w:rsidP="00D14DCC">
            <w:pPr>
              <w:autoSpaceDE/>
              <w:autoSpaceDN/>
              <w:spacing w:line="276" w:lineRule="auto"/>
              <w:jc w:val="right"/>
              <w:rPr>
                <w:b/>
                <w:bCs/>
                <w:sz w:val="22"/>
                <w:szCs w:val="22"/>
                <w:lang w:val="en-US"/>
              </w:rPr>
            </w:pPr>
            <w:r w:rsidRPr="00953054">
              <w:rPr>
                <w:sz w:val="22"/>
                <w:szCs w:val="22"/>
                <w:lang w:val="en-US"/>
              </w:rPr>
              <w:t>xx</w:t>
            </w:r>
          </w:p>
        </w:tc>
        <w:tc>
          <w:tcPr>
            <w:tcW w:w="557" w:type="pct"/>
            <w:shd w:val="clear" w:color="auto" w:fill="auto"/>
            <w:noWrap/>
          </w:tcPr>
          <w:p w14:paraId="387AA986" w14:textId="6F025CE0" w:rsidR="00F66667" w:rsidRPr="00953054" w:rsidRDefault="00F66667" w:rsidP="00D14DCC">
            <w:pPr>
              <w:autoSpaceDE/>
              <w:autoSpaceDN/>
              <w:spacing w:line="276" w:lineRule="auto"/>
              <w:jc w:val="right"/>
              <w:rPr>
                <w:b/>
                <w:bCs/>
                <w:sz w:val="22"/>
                <w:szCs w:val="22"/>
                <w:lang w:val="en-US"/>
              </w:rPr>
            </w:pPr>
            <w:r w:rsidRPr="00953054">
              <w:rPr>
                <w:sz w:val="22"/>
                <w:szCs w:val="22"/>
                <w:lang w:val="en-US"/>
              </w:rPr>
              <w:t>xx</w:t>
            </w:r>
          </w:p>
        </w:tc>
      </w:tr>
    </w:tbl>
    <w:p w14:paraId="41310E9C" w14:textId="7FC06087" w:rsidR="008938BB" w:rsidRPr="00953054" w:rsidRDefault="008938BB" w:rsidP="00953054">
      <w:pPr>
        <w:spacing w:line="360" w:lineRule="auto"/>
        <w:jc w:val="both"/>
        <w:rPr>
          <w:b/>
          <w:bCs/>
          <w:i/>
          <w:sz w:val="22"/>
          <w:szCs w:val="22"/>
        </w:rPr>
      </w:pPr>
      <w:r w:rsidRPr="00953054">
        <w:rPr>
          <w:b/>
          <w:bCs/>
          <w:i/>
          <w:sz w:val="22"/>
          <w:szCs w:val="22"/>
        </w:rPr>
        <w:t>Budget Notes</w:t>
      </w:r>
    </w:p>
    <w:p w14:paraId="68989A4D" w14:textId="35D474EE" w:rsidR="008D68F1" w:rsidRPr="00603E7D" w:rsidRDefault="00BE6C5A" w:rsidP="00603E7D">
      <w:pPr>
        <w:pStyle w:val="NormalWeb"/>
        <w:jc w:val="both"/>
        <w:rPr>
          <w:color w:val="000000"/>
          <w:sz w:val="22"/>
          <w:szCs w:val="22"/>
          <w:lang w:eastAsia="en-GB"/>
        </w:rPr>
      </w:pPr>
      <w:r w:rsidRPr="00953054">
        <w:rPr>
          <w:color w:val="000000"/>
          <w:sz w:val="22"/>
          <w:szCs w:val="22"/>
        </w:rPr>
        <w:t>Provide below a commentary on significant underutilization (below 90% of utilization) and any overutilization (IPSAS 24.14)</w:t>
      </w:r>
      <w:r w:rsidR="00603E7D">
        <w:rPr>
          <w:color w:val="000000"/>
          <w:sz w:val="22"/>
          <w:szCs w:val="22"/>
          <w:lang w:eastAsia="en-GB"/>
        </w:rPr>
        <w:t xml:space="preserve">. </w:t>
      </w:r>
      <w:r w:rsidRPr="00953054">
        <w:rPr>
          <w:color w:val="000000"/>
          <w:sz w:val="22"/>
          <w:szCs w:val="22"/>
        </w:rPr>
        <w:t>Provide an explanation of changes between original and final budget indicating whether the difference is due to reallocations or other causes. (IPSAS 24.29)Where the total of actual on comparable basis does not tie to the statement of financial performance totals due to differences in accounting basis</w:t>
      </w:r>
      <w:r w:rsidR="00603E7D">
        <w:rPr>
          <w:color w:val="000000"/>
          <w:sz w:val="22"/>
          <w:szCs w:val="22"/>
        </w:rPr>
        <w:t xml:space="preserve"> </w:t>
      </w:r>
      <w:r w:rsidRPr="00953054">
        <w:rPr>
          <w:color w:val="000000"/>
          <w:sz w:val="22"/>
          <w:szCs w:val="22"/>
        </w:rPr>
        <w:t>(budget is cash basis, statement of financial performance is accrual) provide a reconciliation.</w:t>
      </w:r>
      <w:r w:rsidR="008D68F1" w:rsidRPr="00953054">
        <w:rPr>
          <w:b/>
          <w:bCs/>
          <w:i/>
          <w:sz w:val="22"/>
          <w:szCs w:val="22"/>
        </w:rPr>
        <w:br w:type="page"/>
      </w:r>
    </w:p>
    <w:p w14:paraId="3150777F" w14:textId="3ABDE59E" w:rsidR="008938BB" w:rsidRPr="00953054" w:rsidRDefault="00D14DCC" w:rsidP="00953054">
      <w:pPr>
        <w:jc w:val="both"/>
        <w:rPr>
          <w:b/>
          <w:bCs/>
          <w:sz w:val="22"/>
          <w:szCs w:val="22"/>
        </w:rPr>
      </w:pPr>
      <w:bookmarkStart w:id="38" w:name="_Toc74149257"/>
      <w:r>
        <w:rPr>
          <w:b/>
          <w:bCs/>
          <w:sz w:val="22"/>
          <w:szCs w:val="22"/>
        </w:rPr>
        <w:lastRenderedPageBreak/>
        <w:t xml:space="preserve">B) </w:t>
      </w:r>
      <w:r w:rsidR="00A16FBB" w:rsidRPr="00953054">
        <w:rPr>
          <w:b/>
          <w:bCs/>
          <w:sz w:val="22"/>
          <w:szCs w:val="22"/>
        </w:rPr>
        <w:t xml:space="preserve">Recurrent </w:t>
      </w:r>
      <w:r w:rsidR="00A16FBB">
        <w:rPr>
          <w:b/>
          <w:bCs/>
          <w:sz w:val="22"/>
          <w:szCs w:val="22"/>
        </w:rPr>
        <w:t>Budget</w:t>
      </w:r>
      <w:r>
        <w:rPr>
          <w:b/>
          <w:bCs/>
          <w:sz w:val="22"/>
          <w:szCs w:val="22"/>
        </w:rPr>
        <w:t xml:space="preserve"> </w:t>
      </w:r>
    </w:p>
    <w:p w14:paraId="5AAD9EE9" w14:textId="77777777" w:rsidR="001C1C75" w:rsidRPr="00953054" w:rsidRDefault="001C1C75" w:rsidP="00953054">
      <w:pPr>
        <w:jc w:val="both"/>
        <w:rPr>
          <w:b/>
          <w:bCs/>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400"/>
        <w:gridCol w:w="1545"/>
        <w:gridCol w:w="1545"/>
        <w:gridCol w:w="1545"/>
        <w:gridCol w:w="1545"/>
        <w:gridCol w:w="1545"/>
        <w:gridCol w:w="1545"/>
      </w:tblGrid>
      <w:tr w:rsidR="008938BB" w:rsidRPr="00953054" w14:paraId="6ED0B4CB" w14:textId="77777777" w:rsidTr="009372B4">
        <w:trPr>
          <w:trHeight w:val="780"/>
          <w:tblHeader/>
        </w:trPr>
        <w:tc>
          <w:tcPr>
            <w:tcW w:w="1609" w:type="pct"/>
            <w:shd w:val="clear" w:color="auto" w:fill="0070C0"/>
            <w:vAlign w:val="bottom"/>
            <w:hideMark/>
          </w:tcPr>
          <w:p w14:paraId="2AADA036" w14:textId="606497E0"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Receipt/expense item</w:t>
            </w:r>
          </w:p>
        </w:tc>
        <w:tc>
          <w:tcPr>
            <w:tcW w:w="565" w:type="pct"/>
            <w:shd w:val="clear" w:color="auto" w:fill="0070C0"/>
            <w:vAlign w:val="bottom"/>
            <w:hideMark/>
          </w:tcPr>
          <w:p w14:paraId="61E7FAAD" w14:textId="7C82A40B"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Original budget</w:t>
            </w:r>
          </w:p>
        </w:tc>
        <w:tc>
          <w:tcPr>
            <w:tcW w:w="565" w:type="pct"/>
            <w:shd w:val="clear" w:color="auto" w:fill="0070C0"/>
            <w:vAlign w:val="bottom"/>
            <w:hideMark/>
          </w:tcPr>
          <w:p w14:paraId="1B88AE7E" w14:textId="6CFB9342"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Adjustments</w:t>
            </w:r>
          </w:p>
        </w:tc>
        <w:tc>
          <w:tcPr>
            <w:tcW w:w="565" w:type="pct"/>
            <w:shd w:val="clear" w:color="auto" w:fill="0070C0"/>
            <w:vAlign w:val="bottom"/>
            <w:hideMark/>
          </w:tcPr>
          <w:p w14:paraId="659AE3F9" w14:textId="2C139AE6"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Final budget</w:t>
            </w:r>
          </w:p>
        </w:tc>
        <w:tc>
          <w:tcPr>
            <w:tcW w:w="565" w:type="pct"/>
            <w:shd w:val="clear" w:color="auto" w:fill="0070C0"/>
            <w:vAlign w:val="bottom"/>
            <w:hideMark/>
          </w:tcPr>
          <w:p w14:paraId="0228BD40" w14:textId="79548349"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Actual on comparable basis</w:t>
            </w:r>
          </w:p>
        </w:tc>
        <w:tc>
          <w:tcPr>
            <w:tcW w:w="565" w:type="pct"/>
            <w:shd w:val="clear" w:color="auto" w:fill="0070C0"/>
            <w:vAlign w:val="bottom"/>
            <w:hideMark/>
          </w:tcPr>
          <w:p w14:paraId="6FF0E20A" w14:textId="2ABA2BD2"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Budget utilization difference</w:t>
            </w:r>
          </w:p>
        </w:tc>
        <w:tc>
          <w:tcPr>
            <w:tcW w:w="565" w:type="pct"/>
            <w:shd w:val="clear" w:color="auto" w:fill="0070C0"/>
            <w:vAlign w:val="bottom"/>
            <w:hideMark/>
          </w:tcPr>
          <w:p w14:paraId="071C96C5" w14:textId="1C5FE8EB"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 of utilization</w:t>
            </w:r>
          </w:p>
        </w:tc>
      </w:tr>
      <w:tr w:rsidR="008938BB" w:rsidRPr="00953054" w14:paraId="56B21C48" w14:textId="77777777" w:rsidTr="009372B4">
        <w:trPr>
          <w:trHeight w:val="300"/>
          <w:tblHeader/>
        </w:trPr>
        <w:tc>
          <w:tcPr>
            <w:tcW w:w="1609" w:type="pct"/>
            <w:shd w:val="clear" w:color="auto" w:fill="0070C0"/>
            <w:vAlign w:val="bottom"/>
            <w:hideMark/>
          </w:tcPr>
          <w:p w14:paraId="57B4B68C" w14:textId="77777777" w:rsidR="008938BB" w:rsidRPr="00953054" w:rsidRDefault="008938BB" w:rsidP="00953054">
            <w:pPr>
              <w:autoSpaceDE/>
              <w:autoSpaceDN/>
              <w:spacing w:line="276" w:lineRule="auto"/>
              <w:jc w:val="both"/>
              <w:rPr>
                <w:b/>
                <w:sz w:val="22"/>
                <w:szCs w:val="22"/>
                <w:lang w:val="en-US"/>
              </w:rPr>
            </w:pPr>
          </w:p>
        </w:tc>
        <w:tc>
          <w:tcPr>
            <w:tcW w:w="565" w:type="pct"/>
            <w:shd w:val="clear" w:color="auto" w:fill="0070C0"/>
            <w:noWrap/>
            <w:vAlign w:val="bottom"/>
            <w:hideMark/>
          </w:tcPr>
          <w:p w14:paraId="4ACBFACA" w14:textId="4A05710A"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A</w:t>
            </w:r>
          </w:p>
        </w:tc>
        <w:tc>
          <w:tcPr>
            <w:tcW w:w="565" w:type="pct"/>
            <w:shd w:val="clear" w:color="auto" w:fill="0070C0"/>
            <w:noWrap/>
            <w:vAlign w:val="bottom"/>
            <w:hideMark/>
          </w:tcPr>
          <w:p w14:paraId="0E6100BC" w14:textId="057CBC42"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B</w:t>
            </w:r>
          </w:p>
        </w:tc>
        <w:tc>
          <w:tcPr>
            <w:tcW w:w="565" w:type="pct"/>
            <w:shd w:val="clear" w:color="auto" w:fill="0070C0"/>
            <w:noWrap/>
            <w:vAlign w:val="bottom"/>
            <w:hideMark/>
          </w:tcPr>
          <w:p w14:paraId="3A65EE9C" w14:textId="76254E8F"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C=a+b</w:t>
            </w:r>
          </w:p>
        </w:tc>
        <w:tc>
          <w:tcPr>
            <w:tcW w:w="565" w:type="pct"/>
            <w:shd w:val="clear" w:color="auto" w:fill="0070C0"/>
            <w:noWrap/>
            <w:vAlign w:val="bottom"/>
            <w:hideMark/>
          </w:tcPr>
          <w:p w14:paraId="737FA6FE" w14:textId="136136FD"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D</w:t>
            </w:r>
          </w:p>
        </w:tc>
        <w:tc>
          <w:tcPr>
            <w:tcW w:w="565" w:type="pct"/>
            <w:shd w:val="clear" w:color="auto" w:fill="0070C0"/>
            <w:noWrap/>
            <w:vAlign w:val="bottom"/>
            <w:hideMark/>
          </w:tcPr>
          <w:p w14:paraId="033653B1" w14:textId="47B0231C"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E=c-d</w:t>
            </w:r>
          </w:p>
        </w:tc>
        <w:tc>
          <w:tcPr>
            <w:tcW w:w="565" w:type="pct"/>
            <w:shd w:val="clear" w:color="auto" w:fill="0070C0"/>
            <w:noWrap/>
            <w:vAlign w:val="bottom"/>
            <w:hideMark/>
          </w:tcPr>
          <w:p w14:paraId="563552B0" w14:textId="66D30B26"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F=d/c %</w:t>
            </w:r>
          </w:p>
        </w:tc>
      </w:tr>
      <w:tr w:rsidR="009372B4" w:rsidRPr="00953054" w14:paraId="092FA706" w14:textId="77777777" w:rsidTr="009372B4">
        <w:trPr>
          <w:trHeight w:val="300"/>
        </w:trPr>
        <w:tc>
          <w:tcPr>
            <w:tcW w:w="1609" w:type="pct"/>
            <w:shd w:val="clear" w:color="auto" w:fill="auto"/>
            <w:vAlign w:val="bottom"/>
          </w:tcPr>
          <w:p w14:paraId="09F3C7AF" w14:textId="2B9C4FA3" w:rsidR="009372B4" w:rsidRPr="00953054" w:rsidRDefault="009372B4" w:rsidP="00953054">
            <w:pPr>
              <w:autoSpaceDE/>
              <w:autoSpaceDN/>
              <w:spacing w:line="276" w:lineRule="auto"/>
              <w:jc w:val="both"/>
              <w:rPr>
                <w:sz w:val="22"/>
                <w:szCs w:val="22"/>
                <w:lang w:val="en-US"/>
              </w:rPr>
            </w:pPr>
            <w:r w:rsidRPr="00953054">
              <w:rPr>
                <w:b/>
                <w:sz w:val="22"/>
                <w:szCs w:val="22"/>
                <w:lang w:val="en-US"/>
              </w:rPr>
              <w:t> Revenues</w:t>
            </w:r>
          </w:p>
        </w:tc>
        <w:tc>
          <w:tcPr>
            <w:tcW w:w="565" w:type="pct"/>
            <w:shd w:val="clear" w:color="auto" w:fill="auto"/>
            <w:noWrap/>
            <w:vAlign w:val="bottom"/>
          </w:tcPr>
          <w:p w14:paraId="684029A9"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008B353B"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7785BD12"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60B354EC"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5ACDD100"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24D7E317" w14:textId="77777777" w:rsidR="009372B4" w:rsidRPr="00953054" w:rsidRDefault="009372B4" w:rsidP="00A16FBB">
            <w:pPr>
              <w:autoSpaceDE/>
              <w:autoSpaceDN/>
              <w:spacing w:line="276" w:lineRule="auto"/>
              <w:jc w:val="right"/>
              <w:rPr>
                <w:sz w:val="22"/>
                <w:szCs w:val="22"/>
                <w:lang w:val="en-US"/>
              </w:rPr>
            </w:pPr>
          </w:p>
        </w:tc>
      </w:tr>
      <w:tr w:rsidR="003B290D" w:rsidRPr="00953054" w14:paraId="23BA12C2" w14:textId="77777777">
        <w:trPr>
          <w:trHeight w:val="300"/>
        </w:trPr>
        <w:tc>
          <w:tcPr>
            <w:tcW w:w="1609" w:type="pct"/>
            <w:shd w:val="clear" w:color="auto" w:fill="auto"/>
            <w:vAlign w:val="center"/>
          </w:tcPr>
          <w:p w14:paraId="04275777" w14:textId="26A7D950" w:rsidR="003B290D" w:rsidRPr="00953054" w:rsidRDefault="003B290D" w:rsidP="00953054">
            <w:pPr>
              <w:autoSpaceDE/>
              <w:autoSpaceDN/>
              <w:spacing w:line="276" w:lineRule="auto"/>
              <w:jc w:val="both"/>
              <w:rPr>
                <w:sz w:val="22"/>
                <w:szCs w:val="22"/>
                <w:lang w:val="en-US"/>
              </w:rPr>
            </w:pPr>
            <w:r w:rsidRPr="00953054">
              <w:rPr>
                <w:sz w:val="22"/>
                <w:szCs w:val="22"/>
                <w:lang w:val="en-US"/>
              </w:rPr>
              <w:t>Opening balance (Non-refundable special purpose accounts)</w:t>
            </w:r>
          </w:p>
        </w:tc>
        <w:tc>
          <w:tcPr>
            <w:tcW w:w="565" w:type="pct"/>
            <w:shd w:val="clear" w:color="auto" w:fill="auto"/>
            <w:noWrap/>
            <w:vAlign w:val="bottom"/>
          </w:tcPr>
          <w:p w14:paraId="7453323D" w14:textId="52924048"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6BB4F56" w14:textId="329B1791"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4ADF75C7" w14:textId="686BF755"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79B61D78" w14:textId="71990231"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5A957E0D" w14:textId="5DC75491"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411A37F" w14:textId="50519854"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r>
      <w:tr w:rsidR="003B290D" w:rsidRPr="00953054" w14:paraId="79F2E86E" w14:textId="77777777">
        <w:trPr>
          <w:trHeight w:val="300"/>
        </w:trPr>
        <w:tc>
          <w:tcPr>
            <w:tcW w:w="1609" w:type="pct"/>
            <w:shd w:val="clear" w:color="auto" w:fill="auto"/>
            <w:vAlign w:val="center"/>
          </w:tcPr>
          <w:p w14:paraId="346E6B3A" w14:textId="10489547" w:rsidR="003B290D" w:rsidRPr="00953054" w:rsidRDefault="003B290D" w:rsidP="00953054">
            <w:pPr>
              <w:autoSpaceDE/>
              <w:autoSpaceDN/>
              <w:spacing w:line="276" w:lineRule="auto"/>
              <w:jc w:val="both"/>
              <w:rPr>
                <w:sz w:val="22"/>
                <w:szCs w:val="22"/>
                <w:lang w:val="en-US"/>
              </w:rPr>
            </w:pPr>
            <w:r w:rsidRPr="00953054">
              <w:rPr>
                <w:sz w:val="22"/>
                <w:szCs w:val="22"/>
                <w:lang w:val="en-US"/>
              </w:rPr>
              <w:t>Transfers from CRF</w:t>
            </w:r>
          </w:p>
        </w:tc>
        <w:tc>
          <w:tcPr>
            <w:tcW w:w="565" w:type="pct"/>
            <w:shd w:val="clear" w:color="auto" w:fill="auto"/>
            <w:noWrap/>
          </w:tcPr>
          <w:p w14:paraId="0B14663E" w14:textId="52C30923"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28A307A8" w14:textId="02E3EB8C"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169752D" w14:textId="10FC5AB6"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5C0FB38" w14:textId="15F61920"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27724BD7" w14:textId="4304300B"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6D44F4B" w14:textId="654DA7D4"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r>
      <w:tr w:rsidR="003B290D" w:rsidRPr="00953054" w14:paraId="3AFAB2AF" w14:textId="77777777">
        <w:trPr>
          <w:trHeight w:val="300"/>
        </w:trPr>
        <w:tc>
          <w:tcPr>
            <w:tcW w:w="1609" w:type="pct"/>
            <w:shd w:val="clear" w:color="auto" w:fill="auto"/>
            <w:vAlign w:val="center"/>
          </w:tcPr>
          <w:p w14:paraId="76CBAB49" w14:textId="4B9375A5" w:rsidR="003B290D" w:rsidRPr="00953054" w:rsidRDefault="003B290D" w:rsidP="00953054">
            <w:pPr>
              <w:autoSpaceDE/>
              <w:autoSpaceDN/>
              <w:spacing w:line="276" w:lineRule="auto"/>
              <w:jc w:val="both"/>
              <w:rPr>
                <w:sz w:val="22"/>
                <w:szCs w:val="22"/>
                <w:lang w:val="en-US"/>
              </w:rPr>
            </w:pPr>
            <w:r w:rsidRPr="00953054">
              <w:rPr>
                <w:sz w:val="22"/>
                <w:szCs w:val="22"/>
                <w:lang w:val="en-US"/>
              </w:rPr>
              <w:t>Miscellaneous Revenue</w:t>
            </w:r>
          </w:p>
        </w:tc>
        <w:tc>
          <w:tcPr>
            <w:tcW w:w="565" w:type="pct"/>
            <w:shd w:val="clear" w:color="auto" w:fill="auto"/>
            <w:noWrap/>
          </w:tcPr>
          <w:p w14:paraId="7E76FBF0" w14:textId="1F4263C6"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5AC2019" w14:textId="7CD0137A"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275826F1" w14:textId="3C30C1FF"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7BDAA671" w14:textId="1D2E95C0"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0E30346A" w14:textId="12B3E905"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A57879E" w14:textId="6F2C5DA2"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r>
      <w:tr w:rsidR="003B290D" w:rsidRPr="00953054" w14:paraId="66FABA9D" w14:textId="77777777">
        <w:trPr>
          <w:trHeight w:val="300"/>
        </w:trPr>
        <w:tc>
          <w:tcPr>
            <w:tcW w:w="1609" w:type="pct"/>
            <w:shd w:val="clear" w:color="auto" w:fill="auto"/>
            <w:vAlign w:val="center"/>
          </w:tcPr>
          <w:p w14:paraId="3EA5A7D6" w14:textId="73152543" w:rsidR="003B290D" w:rsidRPr="00953054" w:rsidRDefault="003B290D" w:rsidP="00953054">
            <w:pPr>
              <w:autoSpaceDE/>
              <w:autoSpaceDN/>
              <w:spacing w:line="276" w:lineRule="auto"/>
              <w:jc w:val="both"/>
              <w:rPr>
                <w:sz w:val="22"/>
                <w:szCs w:val="22"/>
                <w:lang w:val="en-US"/>
              </w:rPr>
            </w:pPr>
            <w:r w:rsidRPr="00953054">
              <w:rPr>
                <w:sz w:val="22"/>
                <w:szCs w:val="22"/>
                <w:lang w:val="en-US"/>
              </w:rPr>
              <w:t>Other income</w:t>
            </w:r>
          </w:p>
        </w:tc>
        <w:tc>
          <w:tcPr>
            <w:tcW w:w="565" w:type="pct"/>
            <w:shd w:val="clear" w:color="auto" w:fill="auto"/>
            <w:noWrap/>
          </w:tcPr>
          <w:p w14:paraId="7424826C" w14:textId="50FA7786"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7AC6697" w14:textId="55882350"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BE88459" w14:textId="358F3139"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522A2DD6" w14:textId="1F33B846"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72D4CF9" w14:textId="1AFF222F"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5FEECB51" w14:textId="14110617" w:rsidR="003B290D" w:rsidRPr="00953054" w:rsidRDefault="003B290D" w:rsidP="00A16FBB">
            <w:pPr>
              <w:autoSpaceDE/>
              <w:autoSpaceDN/>
              <w:spacing w:line="276" w:lineRule="auto"/>
              <w:jc w:val="right"/>
              <w:rPr>
                <w:sz w:val="22"/>
                <w:szCs w:val="22"/>
                <w:lang w:val="en-US"/>
              </w:rPr>
            </w:pPr>
            <w:r w:rsidRPr="00953054">
              <w:rPr>
                <w:sz w:val="22"/>
                <w:szCs w:val="22"/>
                <w:lang w:val="en-US"/>
              </w:rPr>
              <w:t>xx</w:t>
            </w:r>
          </w:p>
        </w:tc>
      </w:tr>
      <w:tr w:rsidR="003B290D" w:rsidRPr="00953054" w14:paraId="583CCBA3" w14:textId="77777777">
        <w:trPr>
          <w:trHeight w:val="300"/>
        </w:trPr>
        <w:tc>
          <w:tcPr>
            <w:tcW w:w="1609" w:type="pct"/>
            <w:shd w:val="clear" w:color="auto" w:fill="auto"/>
            <w:vAlign w:val="bottom"/>
          </w:tcPr>
          <w:p w14:paraId="3BD61139" w14:textId="0D4371E1" w:rsidR="003B290D" w:rsidRPr="00953054" w:rsidRDefault="003B290D" w:rsidP="00953054">
            <w:pPr>
              <w:autoSpaceDE/>
              <w:autoSpaceDN/>
              <w:spacing w:line="276" w:lineRule="auto"/>
              <w:jc w:val="both"/>
              <w:rPr>
                <w:sz w:val="22"/>
                <w:szCs w:val="22"/>
                <w:lang w:val="en-US"/>
              </w:rPr>
            </w:pPr>
            <w:r w:rsidRPr="00953054">
              <w:rPr>
                <w:b/>
                <w:sz w:val="22"/>
                <w:szCs w:val="22"/>
                <w:lang w:val="en-US"/>
              </w:rPr>
              <w:t>Total revenues</w:t>
            </w:r>
          </w:p>
        </w:tc>
        <w:tc>
          <w:tcPr>
            <w:tcW w:w="565" w:type="pct"/>
            <w:shd w:val="clear" w:color="auto" w:fill="auto"/>
            <w:noWrap/>
          </w:tcPr>
          <w:p w14:paraId="1E5F78AC" w14:textId="33C82C4B" w:rsidR="003B290D" w:rsidRPr="00953054" w:rsidRDefault="003B290D"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4FA52477" w14:textId="62BF855C" w:rsidR="003B290D" w:rsidRPr="00953054" w:rsidRDefault="003B290D"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0D74DC19" w14:textId="51602C86" w:rsidR="003B290D" w:rsidRPr="00953054" w:rsidRDefault="003B290D"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572C7004" w14:textId="1E3120E3" w:rsidR="003B290D" w:rsidRPr="00953054" w:rsidRDefault="003B290D"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5ED2277D" w14:textId="48CF35D9" w:rsidR="003B290D" w:rsidRPr="00953054" w:rsidRDefault="003B290D"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3F41BEAD" w14:textId="6C236BF5" w:rsidR="003B290D" w:rsidRPr="00953054" w:rsidRDefault="003B290D" w:rsidP="00A16FBB">
            <w:pPr>
              <w:autoSpaceDE/>
              <w:autoSpaceDN/>
              <w:spacing w:line="276" w:lineRule="auto"/>
              <w:jc w:val="right"/>
              <w:rPr>
                <w:b/>
                <w:bCs/>
                <w:sz w:val="22"/>
                <w:szCs w:val="22"/>
                <w:lang w:val="en-US"/>
              </w:rPr>
            </w:pPr>
            <w:r w:rsidRPr="00953054">
              <w:rPr>
                <w:b/>
                <w:bCs/>
                <w:sz w:val="22"/>
                <w:szCs w:val="22"/>
                <w:lang w:val="en-US"/>
              </w:rPr>
              <w:t>xx</w:t>
            </w:r>
          </w:p>
        </w:tc>
      </w:tr>
      <w:tr w:rsidR="009372B4" w:rsidRPr="00953054" w14:paraId="5D176DF1" w14:textId="77777777" w:rsidTr="009372B4">
        <w:trPr>
          <w:trHeight w:val="300"/>
        </w:trPr>
        <w:tc>
          <w:tcPr>
            <w:tcW w:w="1609" w:type="pct"/>
            <w:shd w:val="clear" w:color="auto" w:fill="auto"/>
            <w:vAlign w:val="bottom"/>
          </w:tcPr>
          <w:p w14:paraId="2F5D0F6C" w14:textId="3BF42160" w:rsidR="009372B4" w:rsidRPr="00953054" w:rsidRDefault="009372B4" w:rsidP="00953054">
            <w:pPr>
              <w:autoSpaceDE/>
              <w:autoSpaceDN/>
              <w:spacing w:line="276" w:lineRule="auto"/>
              <w:jc w:val="both"/>
              <w:rPr>
                <w:sz w:val="22"/>
                <w:szCs w:val="22"/>
                <w:lang w:val="en-US"/>
              </w:rPr>
            </w:pPr>
          </w:p>
        </w:tc>
        <w:tc>
          <w:tcPr>
            <w:tcW w:w="565" w:type="pct"/>
            <w:shd w:val="clear" w:color="auto" w:fill="auto"/>
            <w:noWrap/>
            <w:vAlign w:val="bottom"/>
          </w:tcPr>
          <w:p w14:paraId="20256898"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562A5833"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31867338"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0DFF0B41"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0C5F8346"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473BD2EB" w14:textId="77777777" w:rsidR="009372B4" w:rsidRPr="00953054" w:rsidRDefault="009372B4" w:rsidP="00A16FBB">
            <w:pPr>
              <w:autoSpaceDE/>
              <w:autoSpaceDN/>
              <w:spacing w:line="276" w:lineRule="auto"/>
              <w:jc w:val="right"/>
              <w:rPr>
                <w:sz w:val="22"/>
                <w:szCs w:val="22"/>
                <w:lang w:val="en-US"/>
              </w:rPr>
            </w:pPr>
          </w:p>
        </w:tc>
      </w:tr>
      <w:tr w:rsidR="009372B4" w:rsidRPr="00953054" w14:paraId="4670C995" w14:textId="77777777" w:rsidTr="009372B4">
        <w:trPr>
          <w:trHeight w:val="300"/>
        </w:trPr>
        <w:tc>
          <w:tcPr>
            <w:tcW w:w="1609" w:type="pct"/>
            <w:shd w:val="clear" w:color="auto" w:fill="auto"/>
            <w:vAlign w:val="bottom"/>
          </w:tcPr>
          <w:p w14:paraId="66E197F5" w14:textId="6F7485D9" w:rsidR="009372B4" w:rsidRPr="00953054" w:rsidRDefault="009372B4" w:rsidP="00953054">
            <w:pPr>
              <w:autoSpaceDE/>
              <w:autoSpaceDN/>
              <w:spacing w:line="276" w:lineRule="auto"/>
              <w:jc w:val="both"/>
              <w:rPr>
                <w:sz w:val="22"/>
                <w:szCs w:val="22"/>
                <w:lang w:val="en-US"/>
              </w:rPr>
            </w:pPr>
            <w:r w:rsidRPr="00953054">
              <w:rPr>
                <w:b/>
                <w:sz w:val="22"/>
                <w:szCs w:val="22"/>
                <w:lang w:val="en-US"/>
              </w:rPr>
              <w:t>Expenses</w:t>
            </w:r>
          </w:p>
        </w:tc>
        <w:tc>
          <w:tcPr>
            <w:tcW w:w="565" w:type="pct"/>
            <w:shd w:val="clear" w:color="auto" w:fill="auto"/>
            <w:noWrap/>
            <w:vAlign w:val="bottom"/>
          </w:tcPr>
          <w:p w14:paraId="778F70EF"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54EC8658"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10EAD230"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1B8E245A"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37154AEA" w14:textId="77777777" w:rsidR="009372B4" w:rsidRPr="00953054" w:rsidRDefault="009372B4" w:rsidP="00A16FBB">
            <w:pPr>
              <w:autoSpaceDE/>
              <w:autoSpaceDN/>
              <w:spacing w:line="276" w:lineRule="auto"/>
              <w:jc w:val="right"/>
              <w:rPr>
                <w:sz w:val="22"/>
                <w:szCs w:val="22"/>
                <w:lang w:val="en-US"/>
              </w:rPr>
            </w:pPr>
          </w:p>
        </w:tc>
        <w:tc>
          <w:tcPr>
            <w:tcW w:w="565" w:type="pct"/>
            <w:shd w:val="clear" w:color="auto" w:fill="auto"/>
            <w:noWrap/>
            <w:vAlign w:val="bottom"/>
          </w:tcPr>
          <w:p w14:paraId="46E7D204" w14:textId="77777777" w:rsidR="009372B4" w:rsidRPr="00953054" w:rsidRDefault="009372B4" w:rsidP="00A16FBB">
            <w:pPr>
              <w:autoSpaceDE/>
              <w:autoSpaceDN/>
              <w:spacing w:line="276" w:lineRule="auto"/>
              <w:jc w:val="right"/>
              <w:rPr>
                <w:sz w:val="22"/>
                <w:szCs w:val="22"/>
                <w:lang w:val="en-US"/>
              </w:rPr>
            </w:pPr>
          </w:p>
        </w:tc>
      </w:tr>
      <w:tr w:rsidR="001F6780" w:rsidRPr="00953054" w14:paraId="22A59258" w14:textId="77777777">
        <w:trPr>
          <w:trHeight w:val="300"/>
        </w:trPr>
        <w:tc>
          <w:tcPr>
            <w:tcW w:w="1609" w:type="pct"/>
            <w:shd w:val="clear" w:color="auto" w:fill="auto"/>
            <w:vAlign w:val="center"/>
          </w:tcPr>
          <w:p w14:paraId="6FF222B5" w14:textId="643FD01D" w:rsidR="001F6780" w:rsidRPr="00953054" w:rsidRDefault="001F6780" w:rsidP="00953054">
            <w:pPr>
              <w:autoSpaceDE/>
              <w:autoSpaceDN/>
              <w:spacing w:line="276" w:lineRule="auto"/>
              <w:jc w:val="both"/>
              <w:rPr>
                <w:sz w:val="22"/>
                <w:szCs w:val="22"/>
                <w:lang w:val="en-US"/>
              </w:rPr>
            </w:pPr>
            <w:r w:rsidRPr="00953054">
              <w:rPr>
                <w:sz w:val="22"/>
                <w:szCs w:val="22"/>
                <w:lang w:val="en-US"/>
              </w:rPr>
              <w:t>Employee costs</w:t>
            </w:r>
          </w:p>
        </w:tc>
        <w:tc>
          <w:tcPr>
            <w:tcW w:w="565" w:type="pct"/>
            <w:shd w:val="clear" w:color="auto" w:fill="auto"/>
            <w:noWrap/>
          </w:tcPr>
          <w:p w14:paraId="372A61D5" w14:textId="6E96DA1C"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FF7E764" w14:textId="6EFDD145"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474DE51" w14:textId="142D6365"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2818DFC" w14:textId="09744DEE"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F30DE1B" w14:textId="06D3C895"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0C57851" w14:textId="36CF3917"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r>
      <w:tr w:rsidR="001F6780" w:rsidRPr="00953054" w14:paraId="589C0213" w14:textId="77777777">
        <w:trPr>
          <w:trHeight w:val="300"/>
        </w:trPr>
        <w:tc>
          <w:tcPr>
            <w:tcW w:w="1609" w:type="pct"/>
            <w:shd w:val="clear" w:color="auto" w:fill="auto"/>
            <w:vAlign w:val="center"/>
          </w:tcPr>
          <w:p w14:paraId="44EC086B" w14:textId="7F1FD328" w:rsidR="001F6780" w:rsidRPr="00953054" w:rsidRDefault="001F6780" w:rsidP="00953054">
            <w:pPr>
              <w:autoSpaceDE/>
              <w:autoSpaceDN/>
              <w:spacing w:line="276" w:lineRule="auto"/>
              <w:jc w:val="both"/>
              <w:rPr>
                <w:sz w:val="22"/>
                <w:szCs w:val="22"/>
                <w:lang w:val="en-US"/>
              </w:rPr>
            </w:pPr>
            <w:r w:rsidRPr="00953054">
              <w:rPr>
                <w:sz w:val="22"/>
                <w:szCs w:val="22"/>
                <w:lang w:val="en-US"/>
              </w:rPr>
              <w:t>Use of goods and services</w:t>
            </w:r>
          </w:p>
        </w:tc>
        <w:tc>
          <w:tcPr>
            <w:tcW w:w="565" w:type="pct"/>
            <w:shd w:val="clear" w:color="auto" w:fill="auto"/>
            <w:noWrap/>
          </w:tcPr>
          <w:p w14:paraId="2E0BD188" w14:textId="2C3A48BA"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6720E06" w14:textId="1A524685"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090B7D3" w14:textId="2C4AD449"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AE8E39B" w14:textId="4DDE501E"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37095DE" w14:textId="05C2A186"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1320FFB" w14:textId="46CE0158"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r>
      <w:tr w:rsidR="001F6780" w:rsidRPr="00953054" w14:paraId="5D70DB5D" w14:textId="77777777">
        <w:trPr>
          <w:trHeight w:val="300"/>
        </w:trPr>
        <w:tc>
          <w:tcPr>
            <w:tcW w:w="1609" w:type="pct"/>
            <w:shd w:val="clear" w:color="auto" w:fill="auto"/>
            <w:vAlign w:val="center"/>
          </w:tcPr>
          <w:p w14:paraId="74087056" w14:textId="02F49195" w:rsidR="001F6780" w:rsidRPr="00953054" w:rsidRDefault="001F6780" w:rsidP="00953054">
            <w:pPr>
              <w:autoSpaceDE/>
              <w:autoSpaceDN/>
              <w:spacing w:line="276" w:lineRule="auto"/>
              <w:jc w:val="both"/>
              <w:rPr>
                <w:sz w:val="22"/>
                <w:szCs w:val="22"/>
                <w:lang w:val="en-US"/>
              </w:rPr>
            </w:pPr>
            <w:r w:rsidRPr="00953054">
              <w:rPr>
                <w:sz w:val="22"/>
                <w:szCs w:val="22"/>
                <w:lang w:val="en-US"/>
              </w:rPr>
              <w:t>Transfers to other Government Entities</w:t>
            </w:r>
          </w:p>
        </w:tc>
        <w:tc>
          <w:tcPr>
            <w:tcW w:w="565" w:type="pct"/>
            <w:shd w:val="clear" w:color="auto" w:fill="auto"/>
            <w:noWrap/>
          </w:tcPr>
          <w:p w14:paraId="02CA807E" w14:textId="5304D844"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2DB00EF5" w14:textId="616818EF"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563A94C9" w14:textId="4DBED002"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206AD450" w14:textId="64B472A0"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D5FCD1D" w14:textId="16BB374C"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F4CB963" w14:textId="68166C93"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r>
      <w:tr w:rsidR="001F6780" w:rsidRPr="00953054" w14:paraId="7237AEB2" w14:textId="77777777">
        <w:trPr>
          <w:trHeight w:val="300"/>
        </w:trPr>
        <w:tc>
          <w:tcPr>
            <w:tcW w:w="1609" w:type="pct"/>
            <w:shd w:val="clear" w:color="auto" w:fill="auto"/>
            <w:vAlign w:val="center"/>
          </w:tcPr>
          <w:p w14:paraId="4D9C54CD" w14:textId="7B81B1C1" w:rsidR="001F6780" w:rsidRPr="00953054" w:rsidRDefault="001F6780" w:rsidP="00953054">
            <w:pPr>
              <w:autoSpaceDE/>
              <w:autoSpaceDN/>
              <w:spacing w:line="276" w:lineRule="auto"/>
              <w:jc w:val="both"/>
              <w:rPr>
                <w:sz w:val="22"/>
                <w:szCs w:val="22"/>
                <w:lang w:val="en-US"/>
              </w:rPr>
            </w:pPr>
            <w:r w:rsidRPr="00953054">
              <w:rPr>
                <w:sz w:val="22"/>
                <w:szCs w:val="22"/>
                <w:lang w:val="en-US"/>
              </w:rPr>
              <w:t>Other Grants and Subsidies</w:t>
            </w:r>
          </w:p>
        </w:tc>
        <w:tc>
          <w:tcPr>
            <w:tcW w:w="565" w:type="pct"/>
            <w:shd w:val="clear" w:color="auto" w:fill="auto"/>
            <w:noWrap/>
          </w:tcPr>
          <w:p w14:paraId="016E2A66" w14:textId="7BE99A97"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7A5D2A12" w14:textId="719160A3"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323FC62" w14:textId="2C3EAE40"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76962D1D" w14:textId="799E5B42"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7A4DB8DA" w14:textId="27451921"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2B98533" w14:textId="3F503AEA"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r>
      <w:tr w:rsidR="001F6780" w:rsidRPr="00953054" w14:paraId="58FD4DBC" w14:textId="77777777">
        <w:trPr>
          <w:trHeight w:val="300"/>
        </w:trPr>
        <w:tc>
          <w:tcPr>
            <w:tcW w:w="1609" w:type="pct"/>
            <w:shd w:val="clear" w:color="auto" w:fill="auto"/>
            <w:vAlign w:val="center"/>
          </w:tcPr>
          <w:p w14:paraId="5D35D334" w14:textId="398D34E6" w:rsidR="001F6780" w:rsidRPr="00953054" w:rsidRDefault="001F6780" w:rsidP="00953054">
            <w:pPr>
              <w:autoSpaceDE/>
              <w:autoSpaceDN/>
              <w:spacing w:line="276" w:lineRule="auto"/>
              <w:jc w:val="both"/>
              <w:rPr>
                <w:b/>
                <w:sz w:val="22"/>
                <w:szCs w:val="22"/>
                <w:lang w:val="en-US"/>
              </w:rPr>
            </w:pPr>
            <w:r w:rsidRPr="00953054">
              <w:rPr>
                <w:sz w:val="22"/>
                <w:szCs w:val="22"/>
                <w:lang w:val="en-US"/>
              </w:rPr>
              <w:t>Finance costs</w:t>
            </w:r>
          </w:p>
        </w:tc>
        <w:tc>
          <w:tcPr>
            <w:tcW w:w="565" w:type="pct"/>
            <w:shd w:val="clear" w:color="auto" w:fill="auto"/>
            <w:noWrap/>
          </w:tcPr>
          <w:p w14:paraId="74F46B7F" w14:textId="4BDC96A7"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5FCCDFC5" w14:textId="713548EB"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51B1737D" w14:textId="7BAF98B3"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FA863F8" w14:textId="4B1FEBD6"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1A0FE79B" w14:textId="20E1DB82"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F34D5DC" w14:textId="03F0F1FC"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r>
      <w:tr w:rsidR="001F6780" w:rsidRPr="00953054" w14:paraId="46E07718" w14:textId="77777777">
        <w:trPr>
          <w:trHeight w:val="300"/>
        </w:trPr>
        <w:tc>
          <w:tcPr>
            <w:tcW w:w="1609" w:type="pct"/>
            <w:shd w:val="clear" w:color="auto" w:fill="auto"/>
            <w:vAlign w:val="center"/>
          </w:tcPr>
          <w:p w14:paraId="089C0608" w14:textId="793328A7" w:rsidR="001F6780" w:rsidRPr="00953054" w:rsidRDefault="001F6780" w:rsidP="00953054">
            <w:pPr>
              <w:autoSpaceDE/>
              <w:autoSpaceDN/>
              <w:spacing w:line="276" w:lineRule="auto"/>
              <w:jc w:val="both"/>
              <w:rPr>
                <w:b/>
                <w:sz w:val="22"/>
                <w:szCs w:val="22"/>
                <w:lang w:val="en-US"/>
              </w:rPr>
            </w:pPr>
            <w:r w:rsidRPr="00953054">
              <w:rPr>
                <w:color w:val="000000" w:themeColor="text1"/>
                <w:sz w:val="22"/>
                <w:szCs w:val="22"/>
                <w:lang w:val="en-US"/>
              </w:rPr>
              <w:t>Social Benefits</w:t>
            </w:r>
          </w:p>
        </w:tc>
        <w:tc>
          <w:tcPr>
            <w:tcW w:w="565" w:type="pct"/>
            <w:shd w:val="clear" w:color="auto" w:fill="auto"/>
            <w:noWrap/>
          </w:tcPr>
          <w:p w14:paraId="64A0277D" w14:textId="688C71FC"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F17C44B" w14:textId="243B5B61"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7DD261EF" w14:textId="1A8207DC"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0B041539" w14:textId="22A74A22"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36AEE7E0" w14:textId="13AEDFDF"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6F0250BE" w14:textId="4D801541" w:rsidR="001F6780" w:rsidRPr="00953054" w:rsidRDefault="001F6780" w:rsidP="00A16FBB">
            <w:pPr>
              <w:autoSpaceDE/>
              <w:autoSpaceDN/>
              <w:spacing w:line="276" w:lineRule="auto"/>
              <w:jc w:val="right"/>
              <w:rPr>
                <w:sz w:val="22"/>
                <w:szCs w:val="22"/>
                <w:lang w:val="en-US"/>
              </w:rPr>
            </w:pPr>
            <w:r w:rsidRPr="00953054">
              <w:rPr>
                <w:sz w:val="22"/>
                <w:szCs w:val="22"/>
                <w:lang w:val="en-US"/>
              </w:rPr>
              <w:t>xx</w:t>
            </w:r>
          </w:p>
        </w:tc>
      </w:tr>
      <w:tr w:rsidR="00275D6F" w:rsidRPr="00953054" w14:paraId="737273D2" w14:textId="77777777">
        <w:trPr>
          <w:trHeight w:val="300"/>
        </w:trPr>
        <w:tc>
          <w:tcPr>
            <w:tcW w:w="1609" w:type="pct"/>
            <w:shd w:val="clear" w:color="auto" w:fill="auto"/>
            <w:vAlign w:val="bottom"/>
          </w:tcPr>
          <w:p w14:paraId="2C45A71E" w14:textId="51593877" w:rsidR="00275D6F" w:rsidRPr="00953054" w:rsidRDefault="00275D6F" w:rsidP="00953054">
            <w:pPr>
              <w:autoSpaceDE/>
              <w:autoSpaceDN/>
              <w:spacing w:line="276" w:lineRule="auto"/>
              <w:jc w:val="both"/>
              <w:rPr>
                <w:b/>
                <w:sz w:val="22"/>
                <w:szCs w:val="22"/>
                <w:lang w:val="en-US"/>
              </w:rPr>
            </w:pPr>
            <w:r w:rsidRPr="00953054">
              <w:rPr>
                <w:b/>
                <w:sz w:val="22"/>
                <w:szCs w:val="22"/>
              </w:rPr>
              <w:t>Total Expenses</w:t>
            </w:r>
          </w:p>
        </w:tc>
        <w:tc>
          <w:tcPr>
            <w:tcW w:w="565" w:type="pct"/>
            <w:shd w:val="clear" w:color="auto" w:fill="auto"/>
            <w:noWrap/>
          </w:tcPr>
          <w:p w14:paraId="0728E3BF" w14:textId="203AD75C" w:rsidR="00275D6F" w:rsidRPr="00953054" w:rsidRDefault="00275D6F"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46B5D28E" w14:textId="0DEFB885" w:rsidR="00275D6F" w:rsidRPr="00953054" w:rsidRDefault="00275D6F"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485B65F4" w14:textId="0023C7A2" w:rsidR="00275D6F" w:rsidRPr="00953054" w:rsidRDefault="00275D6F"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75632FB5" w14:textId="7161D34F" w:rsidR="00275D6F" w:rsidRPr="00953054" w:rsidRDefault="00275D6F"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792A2C6F" w14:textId="4EEAD487" w:rsidR="00275D6F" w:rsidRPr="00953054" w:rsidRDefault="00275D6F" w:rsidP="00A16FBB">
            <w:pPr>
              <w:autoSpaceDE/>
              <w:autoSpaceDN/>
              <w:spacing w:line="276" w:lineRule="auto"/>
              <w:jc w:val="right"/>
              <w:rPr>
                <w:b/>
                <w:bCs/>
                <w:sz w:val="22"/>
                <w:szCs w:val="22"/>
                <w:lang w:val="en-US"/>
              </w:rPr>
            </w:pPr>
            <w:r w:rsidRPr="00953054">
              <w:rPr>
                <w:b/>
                <w:bCs/>
                <w:sz w:val="22"/>
                <w:szCs w:val="22"/>
                <w:lang w:val="en-US"/>
              </w:rPr>
              <w:t>xx</w:t>
            </w:r>
          </w:p>
        </w:tc>
        <w:tc>
          <w:tcPr>
            <w:tcW w:w="565" w:type="pct"/>
            <w:shd w:val="clear" w:color="auto" w:fill="auto"/>
            <w:noWrap/>
          </w:tcPr>
          <w:p w14:paraId="61F79DED" w14:textId="5E85997D" w:rsidR="00275D6F" w:rsidRPr="00953054" w:rsidRDefault="00275D6F" w:rsidP="00A16FBB">
            <w:pPr>
              <w:autoSpaceDE/>
              <w:autoSpaceDN/>
              <w:spacing w:line="276" w:lineRule="auto"/>
              <w:jc w:val="right"/>
              <w:rPr>
                <w:b/>
                <w:bCs/>
                <w:sz w:val="22"/>
                <w:szCs w:val="22"/>
                <w:lang w:val="en-US"/>
              </w:rPr>
            </w:pPr>
            <w:r w:rsidRPr="00953054">
              <w:rPr>
                <w:b/>
                <w:bCs/>
                <w:sz w:val="22"/>
                <w:szCs w:val="22"/>
                <w:lang w:val="en-US"/>
              </w:rPr>
              <w:t>xx</w:t>
            </w:r>
          </w:p>
        </w:tc>
      </w:tr>
      <w:tr w:rsidR="00275D6F" w:rsidRPr="00953054" w14:paraId="3DDBE6E6" w14:textId="77777777">
        <w:trPr>
          <w:trHeight w:val="300"/>
        </w:trPr>
        <w:tc>
          <w:tcPr>
            <w:tcW w:w="1609" w:type="pct"/>
            <w:shd w:val="clear" w:color="auto" w:fill="auto"/>
            <w:vAlign w:val="bottom"/>
          </w:tcPr>
          <w:p w14:paraId="08D2409E" w14:textId="620DB8C3" w:rsidR="00275D6F" w:rsidRPr="00953054" w:rsidRDefault="00275D6F" w:rsidP="00953054">
            <w:pPr>
              <w:spacing w:line="276" w:lineRule="auto"/>
              <w:jc w:val="both"/>
              <w:rPr>
                <w:sz w:val="22"/>
                <w:szCs w:val="22"/>
              </w:rPr>
            </w:pPr>
            <w:r w:rsidRPr="00953054">
              <w:rPr>
                <w:b/>
                <w:sz w:val="22"/>
                <w:szCs w:val="22"/>
              </w:rPr>
              <w:t>Surplus/ deficit</w:t>
            </w:r>
          </w:p>
        </w:tc>
        <w:tc>
          <w:tcPr>
            <w:tcW w:w="565" w:type="pct"/>
            <w:shd w:val="clear" w:color="auto" w:fill="auto"/>
            <w:noWrap/>
          </w:tcPr>
          <w:p w14:paraId="0505B4A9" w14:textId="0C64B13A" w:rsidR="00275D6F" w:rsidRPr="00953054" w:rsidRDefault="00275D6F"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46F060E8" w14:textId="40866D81" w:rsidR="00275D6F" w:rsidRPr="00953054" w:rsidRDefault="00275D6F"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0EC26FE3" w14:textId="77AE3630" w:rsidR="00275D6F" w:rsidRPr="00953054" w:rsidRDefault="00275D6F"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544B1581" w14:textId="50F4804C" w:rsidR="00275D6F" w:rsidRPr="00953054" w:rsidRDefault="00275D6F"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5F84DEFC" w14:textId="21E80E9E" w:rsidR="00275D6F" w:rsidRPr="00953054" w:rsidRDefault="00275D6F" w:rsidP="00A16FBB">
            <w:pPr>
              <w:autoSpaceDE/>
              <w:autoSpaceDN/>
              <w:spacing w:line="276" w:lineRule="auto"/>
              <w:jc w:val="right"/>
              <w:rPr>
                <w:sz w:val="22"/>
                <w:szCs w:val="22"/>
                <w:lang w:val="en-US"/>
              </w:rPr>
            </w:pPr>
            <w:r w:rsidRPr="00953054">
              <w:rPr>
                <w:sz w:val="22"/>
                <w:szCs w:val="22"/>
                <w:lang w:val="en-US"/>
              </w:rPr>
              <w:t>xx</w:t>
            </w:r>
          </w:p>
        </w:tc>
        <w:tc>
          <w:tcPr>
            <w:tcW w:w="565" w:type="pct"/>
            <w:shd w:val="clear" w:color="auto" w:fill="auto"/>
            <w:noWrap/>
          </w:tcPr>
          <w:p w14:paraId="076B63AF" w14:textId="465E454C" w:rsidR="00275D6F" w:rsidRPr="00953054" w:rsidRDefault="00275D6F" w:rsidP="00A16FBB">
            <w:pPr>
              <w:autoSpaceDE/>
              <w:autoSpaceDN/>
              <w:spacing w:line="276" w:lineRule="auto"/>
              <w:jc w:val="right"/>
              <w:rPr>
                <w:sz w:val="22"/>
                <w:szCs w:val="22"/>
                <w:lang w:val="en-US"/>
              </w:rPr>
            </w:pPr>
            <w:r w:rsidRPr="00953054">
              <w:rPr>
                <w:sz w:val="22"/>
                <w:szCs w:val="22"/>
                <w:lang w:val="en-US"/>
              </w:rPr>
              <w:t>xx</w:t>
            </w:r>
          </w:p>
        </w:tc>
      </w:tr>
    </w:tbl>
    <w:p w14:paraId="1891C760" w14:textId="77777777" w:rsidR="008938BB" w:rsidRPr="00953054" w:rsidRDefault="008938BB" w:rsidP="00953054">
      <w:pPr>
        <w:jc w:val="both"/>
        <w:rPr>
          <w:sz w:val="22"/>
          <w:szCs w:val="22"/>
        </w:rPr>
      </w:pPr>
    </w:p>
    <w:p w14:paraId="68F1F6D1" w14:textId="7D5B1EF7" w:rsidR="00CE2C0D" w:rsidRPr="00AC4706" w:rsidRDefault="00CE2C0D" w:rsidP="00AC4706">
      <w:pPr>
        <w:spacing w:line="360" w:lineRule="auto"/>
        <w:jc w:val="both"/>
        <w:rPr>
          <w:b/>
          <w:bCs/>
          <w:i/>
          <w:sz w:val="22"/>
          <w:szCs w:val="22"/>
        </w:rPr>
      </w:pPr>
      <w:r w:rsidRPr="00953054">
        <w:rPr>
          <w:b/>
          <w:bCs/>
          <w:i/>
          <w:sz w:val="22"/>
          <w:szCs w:val="22"/>
        </w:rPr>
        <w:t>Budget Notes</w:t>
      </w:r>
    </w:p>
    <w:p w14:paraId="49462A45" w14:textId="58FB40FD" w:rsidR="00CE2C0D" w:rsidRPr="00953054" w:rsidRDefault="00CE2C0D" w:rsidP="00FB6F2A">
      <w:pPr>
        <w:pStyle w:val="NormalWeb"/>
        <w:spacing w:before="0" w:beforeAutospacing="0"/>
        <w:jc w:val="both"/>
        <w:rPr>
          <w:color w:val="000000"/>
          <w:sz w:val="22"/>
          <w:szCs w:val="22"/>
          <w:lang w:eastAsia="en-GB"/>
        </w:rPr>
      </w:pPr>
      <w:r w:rsidRPr="00953054">
        <w:rPr>
          <w:color w:val="000000"/>
          <w:sz w:val="22"/>
          <w:szCs w:val="22"/>
        </w:rPr>
        <w:t>Provide below a commentary on significant underutilization (below 90% of utilization) and any overutilization (IPSAS 24.14)Provide an explanation of changes between original and final budget indicating whether the difference is due to reallocations or other causes. (IPSAS 24.29</w:t>
      </w:r>
    </w:p>
    <w:p w14:paraId="20795547" w14:textId="1F7AAFE7" w:rsidR="008938BB" w:rsidRPr="00953054" w:rsidRDefault="00603E7D" w:rsidP="0087777D">
      <w:pPr>
        <w:autoSpaceDE/>
        <w:autoSpaceDN/>
        <w:rPr>
          <w:sz w:val="22"/>
          <w:szCs w:val="22"/>
        </w:rPr>
      </w:pPr>
      <w:r>
        <w:rPr>
          <w:sz w:val="22"/>
          <w:szCs w:val="22"/>
        </w:rPr>
        <w:br w:type="page"/>
      </w:r>
    </w:p>
    <w:p w14:paraId="7EF89558" w14:textId="7FA04AF0" w:rsidR="008A6245" w:rsidRPr="00953054" w:rsidRDefault="00A16FBB" w:rsidP="00953054">
      <w:pPr>
        <w:jc w:val="both"/>
        <w:rPr>
          <w:b/>
          <w:bCs/>
          <w:sz w:val="22"/>
          <w:szCs w:val="22"/>
        </w:rPr>
      </w:pPr>
      <w:r>
        <w:rPr>
          <w:b/>
          <w:bCs/>
          <w:sz w:val="22"/>
          <w:szCs w:val="22"/>
        </w:rPr>
        <w:lastRenderedPageBreak/>
        <w:t xml:space="preserve">C) </w:t>
      </w:r>
      <w:r w:rsidR="007A7164" w:rsidRPr="00953054">
        <w:rPr>
          <w:b/>
          <w:bCs/>
          <w:sz w:val="22"/>
          <w:szCs w:val="22"/>
        </w:rPr>
        <w:t>Development</w:t>
      </w:r>
      <w:bookmarkEnd w:id="38"/>
      <w:r>
        <w:rPr>
          <w:b/>
          <w:bCs/>
          <w:sz w:val="22"/>
          <w:szCs w:val="22"/>
        </w:rPr>
        <w:t xml:space="preserve"> Budget</w:t>
      </w:r>
    </w:p>
    <w:p w14:paraId="21863FCA" w14:textId="77777777" w:rsidR="008A6245" w:rsidRPr="00953054" w:rsidRDefault="008A6245" w:rsidP="00953054">
      <w:pPr>
        <w:jc w:val="both"/>
        <w:rPr>
          <w:sz w:val="22"/>
          <w:szCs w:val="22"/>
          <w:lang w:val="x-non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50"/>
        <w:gridCol w:w="1570"/>
        <w:gridCol w:w="1570"/>
        <w:gridCol w:w="1570"/>
        <w:gridCol w:w="1569"/>
        <w:gridCol w:w="1569"/>
        <w:gridCol w:w="1572"/>
      </w:tblGrid>
      <w:tr w:rsidR="008A6245" w:rsidRPr="00953054" w14:paraId="1B2C5CED" w14:textId="77777777" w:rsidTr="007A7164">
        <w:trPr>
          <w:trHeight w:val="780"/>
          <w:tblHeader/>
        </w:trPr>
        <w:tc>
          <w:tcPr>
            <w:tcW w:w="1554" w:type="pct"/>
            <w:shd w:val="clear" w:color="auto" w:fill="0070C0"/>
            <w:vAlign w:val="bottom"/>
            <w:hideMark/>
          </w:tcPr>
          <w:p w14:paraId="3649F4BC" w14:textId="6046304B" w:rsidR="008A6245" w:rsidRPr="00953054" w:rsidRDefault="007A7164" w:rsidP="00953054">
            <w:pPr>
              <w:autoSpaceDE/>
              <w:autoSpaceDN/>
              <w:spacing w:line="276" w:lineRule="auto"/>
              <w:jc w:val="both"/>
              <w:rPr>
                <w:b/>
                <w:bCs/>
                <w:sz w:val="22"/>
                <w:szCs w:val="22"/>
                <w:lang w:val="en-US"/>
              </w:rPr>
            </w:pPr>
            <w:r w:rsidRPr="00953054">
              <w:rPr>
                <w:b/>
                <w:bCs/>
                <w:sz w:val="22"/>
                <w:szCs w:val="22"/>
                <w:lang w:val="en-US"/>
              </w:rPr>
              <w:t>Receipt/expense item</w:t>
            </w:r>
          </w:p>
        </w:tc>
        <w:tc>
          <w:tcPr>
            <w:tcW w:w="574" w:type="pct"/>
            <w:shd w:val="clear" w:color="auto" w:fill="0070C0"/>
            <w:vAlign w:val="center"/>
            <w:hideMark/>
          </w:tcPr>
          <w:p w14:paraId="4E3EADA8" w14:textId="7DED814E" w:rsidR="008A6245" w:rsidRPr="00953054" w:rsidRDefault="007A7164" w:rsidP="00953054">
            <w:pPr>
              <w:autoSpaceDE/>
              <w:autoSpaceDN/>
              <w:spacing w:line="276" w:lineRule="auto"/>
              <w:jc w:val="both"/>
              <w:rPr>
                <w:b/>
                <w:bCs/>
                <w:sz w:val="22"/>
                <w:szCs w:val="22"/>
                <w:lang w:val="en-US"/>
              </w:rPr>
            </w:pPr>
            <w:r w:rsidRPr="00953054">
              <w:rPr>
                <w:b/>
                <w:bCs/>
                <w:sz w:val="22"/>
                <w:szCs w:val="22"/>
                <w:lang w:val="en-US"/>
              </w:rPr>
              <w:t>Original budget</w:t>
            </w:r>
          </w:p>
        </w:tc>
        <w:tc>
          <w:tcPr>
            <w:tcW w:w="574" w:type="pct"/>
            <w:shd w:val="clear" w:color="auto" w:fill="0070C0"/>
            <w:vAlign w:val="center"/>
            <w:hideMark/>
          </w:tcPr>
          <w:p w14:paraId="5598EC4F" w14:textId="14389593" w:rsidR="008A6245" w:rsidRPr="00953054" w:rsidRDefault="007A7164" w:rsidP="00953054">
            <w:pPr>
              <w:autoSpaceDE/>
              <w:autoSpaceDN/>
              <w:spacing w:line="276" w:lineRule="auto"/>
              <w:jc w:val="both"/>
              <w:rPr>
                <w:b/>
                <w:bCs/>
                <w:sz w:val="22"/>
                <w:szCs w:val="22"/>
                <w:lang w:val="en-US"/>
              </w:rPr>
            </w:pPr>
            <w:r w:rsidRPr="00953054">
              <w:rPr>
                <w:b/>
                <w:bCs/>
                <w:sz w:val="22"/>
                <w:szCs w:val="22"/>
                <w:lang w:val="en-US"/>
              </w:rPr>
              <w:t>Adjustments</w:t>
            </w:r>
          </w:p>
        </w:tc>
        <w:tc>
          <w:tcPr>
            <w:tcW w:w="574" w:type="pct"/>
            <w:shd w:val="clear" w:color="auto" w:fill="0070C0"/>
            <w:vAlign w:val="center"/>
            <w:hideMark/>
          </w:tcPr>
          <w:p w14:paraId="66AE6A37" w14:textId="7193A45D" w:rsidR="008A6245" w:rsidRPr="00953054" w:rsidRDefault="007A7164" w:rsidP="00953054">
            <w:pPr>
              <w:autoSpaceDE/>
              <w:autoSpaceDN/>
              <w:spacing w:line="276" w:lineRule="auto"/>
              <w:jc w:val="both"/>
              <w:rPr>
                <w:b/>
                <w:bCs/>
                <w:sz w:val="22"/>
                <w:szCs w:val="22"/>
                <w:lang w:val="en-US"/>
              </w:rPr>
            </w:pPr>
            <w:r w:rsidRPr="00953054">
              <w:rPr>
                <w:b/>
                <w:bCs/>
                <w:sz w:val="22"/>
                <w:szCs w:val="22"/>
                <w:lang w:val="en-US"/>
              </w:rPr>
              <w:t>Final budget</w:t>
            </w:r>
          </w:p>
        </w:tc>
        <w:tc>
          <w:tcPr>
            <w:tcW w:w="574" w:type="pct"/>
            <w:shd w:val="clear" w:color="auto" w:fill="0070C0"/>
            <w:vAlign w:val="center"/>
            <w:hideMark/>
          </w:tcPr>
          <w:p w14:paraId="4C2D9FD0" w14:textId="78A6DE6C" w:rsidR="008A6245" w:rsidRPr="00953054" w:rsidRDefault="007A7164" w:rsidP="00953054">
            <w:pPr>
              <w:autoSpaceDE/>
              <w:autoSpaceDN/>
              <w:spacing w:line="276" w:lineRule="auto"/>
              <w:jc w:val="both"/>
              <w:rPr>
                <w:b/>
                <w:bCs/>
                <w:sz w:val="22"/>
                <w:szCs w:val="22"/>
                <w:lang w:val="en-US"/>
              </w:rPr>
            </w:pPr>
            <w:r w:rsidRPr="00953054">
              <w:rPr>
                <w:b/>
                <w:bCs/>
                <w:sz w:val="22"/>
                <w:szCs w:val="22"/>
                <w:lang w:val="en-US"/>
              </w:rPr>
              <w:t>Actual on comparable basis</w:t>
            </w:r>
          </w:p>
        </w:tc>
        <w:tc>
          <w:tcPr>
            <w:tcW w:w="574" w:type="pct"/>
            <w:shd w:val="clear" w:color="auto" w:fill="0070C0"/>
            <w:vAlign w:val="center"/>
            <w:hideMark/>
          </w:tcPr>
          <w:p w14:paraId="0D58D49E" w14:textId="552F42F4" w:rsidR="008A6245" w:rsidRPr="00953054" w:rsidRDefault="007A7164" w:rsidP="00953054">
            <w:pPr>
              <w:autoSpaceDE/>
              <w:autoSpaceDN/>
              <w:spacing w:line="276" w:lineRule="auto"/>
              <w:jc w:val="both"/>
              <w:rPr>
                <w:b/>
                <w:bCs/>
                <w:sz w:val="22"/>
                <w:szCs w:val="22"/>
                <w:lang w:val="en-US"/>
              </w:rPr>
            </w:pPr>
            <w:r w:rsidRPr="00953054">
              <w:rPr>
                <w:b/>
                <w:bCs/>
                <w:sz w:val="22"/>
                <w:szCs w:val="22"/>
                <w:lang w:val="en-US"/>
              </w:rPr>
              <w:t>Budget utilization difference</w:t>
            </w:r>
          </w:p>
        </w:tc>
        <w:tc>
          <w:tcPr>
            <w:tcW w:w="575" w:type="pct"/>
            <w:shd w:val="clear" w:color="auto" w:fill="0070C0"/>
            <w:vAlign w:val="center"/>
            <w:hideMark/>
          </w:tcPr>
          <w:p w14:paraId="23E17403" w14:textId="1B750E67" w:rsidR="008A6245" w:rsidRPr="00953054" w:rsidRDefault="007A7164" w:rsidP="00953054">
            <w:pPr>
              <w:autoSpaceDE/>
              <w:autoSpaceDN/>
              <w:spacing w:line="276" w:lineRule="auto"/>
              <w:jc w:val="both"/>
              <w:rPr>
                <w:b/>
                <w:bCs/>
                <w:sz w:val="22"/>
                <w:szCs w:val="22"/>
                <w:lang w:val="en-US"/>
              </w:rPr>
            </w:pPr>
            <w:r w:rsidRPr="00953054">
              <w:rPr>
                <w:b/>
                <w:bCs/>
                <w:sz w:val="22"/>
                <w:szCs w:val="22"/>
                <w:lang w:val="en-US"/>
              </w:rPr>
              <w:t>% of utilization</w:t>
            </w:r>
          </w:p>
        </w:tc>
      </w:tr>
      <w:tr w:rsidR="008A6245" w:rsidRPr="00953054" w14:paraId="3020EE16" w14:textId="77777777" w:rsidTr="007A7164">
        <w:trPr>
          <w:trHeight w:val="300"/>
          <w:tblHeader/>
        </w:trPr>
        <w:tc>
          <w:tcPr>
            <w:tcW w:w="1554" w:type="pct"/>
            <w:shd w:val="clear" w:color="auto" w:fill="0070C0"/>
            <w:vAlign w:val="bottom"/>
            <w:hideMark/>
          </w:tcPr>
          <w:p w14:paraId="0FF5AEAB" w14:textId="77777777" w:rsidR="008A6245" w:rsidRPr="00953054" w:rsidRDefault="008A6245" w:rsidP="00953054">
            <w:pPr>
              <w:autoSpaceDE/>
              <w:autoSpaceDN/>
              <w:spacing w:line="276" w:lineRule="auto"/>
              <w:jc w:val="both"/>
              <w:rPr>
                <w:b/>
                <w:sz w:val="22"/>
                <w:szCs w:val="22"/>
                <w:lang w:val="en-US"/>
              </w:rPr>
            </w:pPr>
          </w:p>
        </w:tc>
        <w:tc>
          <w:tcPr>
            <w:tcW w:w="574" w:type="pct"/>
            <w:shd w:val="clear" w:color="auto" w:fill="0070C0"/>
            <w:noWrap/>
            <w:vAlign w:val="center"/>
            <w:hideMark/>
          </w:tcPr>
          <w:p w14:paraId="5F3A7CEF" w14:textId="564D2CB9" w:rsidR="008A6245" w:rsidRPr="00953054" w:rsidRDefault="007A7164" w:rsidP="00953054">
            <w:pPr>
              <w:autoSpaceDE/>
              <w:autoSpaceDN/>
              <w:spacing w:line="276" w:lineRule="auto"/>
              <w:jc w:val="both"/>
              <w:rPr>
                <w:sz w:val="22"/>
                <w:szCs w:val="22"/>
                <w:lang w:val="en-US"/>
              </w:rPr>
            </w:pPr>
            <w:r w:rsidRPr="00953054">
              <w:rPr>
                <w:sz w:val="22"/>
                <w:szCs w:val="22"/>
                <w:lang w:val="en-US"/>
              </w:rPr>
              <w:t>A</w:t>
            </w:r>
          </w:p>
        </w:tc>
        <w:tc>
          <w:tcPr>
            <w:tcW w:w="574" w:type="pct"/>
            <w:shd w:val="clear" w:color="auto" w:fill="0070C0"/>
            <w:noWrap/>
            <w:vAlign w:val="center"/>
            <w:hideMark/>
          </w:tcPr>
          <w:p w14:paraId="61D7BA1C" w14:textId="126EC5F8" w:rsidR="008A6245" w:rsidRPr="00953054" w:rsidRDefault="007A7164" w:rsidP="00953054">
            <w:pPr>
              <w:autoSpaceDE/>
              <w:autoSpaceDN/>
              <w:spacing w:line="276" w:lineRule="auto"/>
              <w:jc w:val="both"/>
              <w:rPr>
                <w:sz w:val="22"/>
                <w:szCs w:val="22"/>
                <w:lang w:val="en-US"/>
              </w:rPr>
            </w:pPr>
            <w:r w:rsidRPr="00953054">
              <w:rPr>
                <w:sz w:val="22"/>
                <w:szCs w:val="22"/>
                <w:lang w:val="en-US"/>
              </w:rPr>
              <w:t>B</w:t>
            </w:r>
          </w:p>
        </w:tc>
        <w:tc>
          <w:tcPr>
            <w:tcW w:w="574" w:type="pct"/>
            <w:shd w:val="clear" w:color="auto" w:fill="0070C0"/>
            <w:noWrap/>
            <w:vAlign w:val="center"/>
            <w:hideMark/>
          </w:tcPr>
          <w:p w14:paraId="2C0BA37B" w14:textId="1FB6BA5C" w:rsidR="008A6245" w:rsidRPr="00953054" w:rsidRDefault="007A7164" w:rsidP="00953054">
            <w:pPr>
              <w:autoSpaceDE/>
              <w:autoSpaceDN/>
              <w:spacing w:line="276" w:lineRule="auto"/>
              <w:jc w:val="both"/>
              <w:rPr>
                <w:sz w:val="22"/>
                <w:szCs w:val="22"/>
                <w:lang w:val="en-US"/>
              </w:rPr>
            </w:pPr>
            <w:r w:rsidRPr="00953054">
              <w:rPr>
                <w:sz w:val="22"/>
                <w:szCs w:val="22"/>
                <w:lang w:val="en-US"/>
              </w:rPr>
              <w:t>C</w:t>
            </w:r>
            <w:r w:rsidR="008A6245" w:rsidRPr="00953054">
              <w:rPr>
                <w:sz w:val="22"/>
                <w:szCs w:val="22"/>
                <w:lang w:val="en-US"/>
              </w:rPr>
              <w:t>=a+b</w:t>
            </w:r>
          </w:p>
        </w:tc>
        <w:tc>
          <w:tcPr>
            <w:tcW w:w="574" w:type="pct"/>
            <w:shd w:val="clear" w:color="auto" w:fill="0070C0"/>
            <w:noWrap/>
            <w:vAlign w:val="center"/>
            <w:hideMark/>
          </w:tcPr>
          <w:p w14:paraId="558B8152" w14:textId="765F3AF5" w:rsidR="008A6245" w:rsidRPr="00953054" w:rsidRDefault="007A7164" w:rsidP="00953054">
            <w:pPr>
              <w:autoSpaceDE/>
              <w:autoSpaceDN/>
              <w:spacing w:line="276" w:lineRule="auto"/>
              <w:jc w:val="both"/>
              <w:rPr>
                <w:sz w:val="22"/>
                <w:szCs w:val="22"/>
                <w:lang w:val="en-US"/>
              </w:rPr>
            </w:pPr>
            <w:r w:rsidRPr="00953054">
              <w:rPr>
                <w:sz w:val="22"/>
                <w:szCs w:val="22"/>
                <w:lang w:val="en-US"/>
              </w:rPr>
              <w:t>D</w:t>
            </w:r>
          </w:p>
        </w:tc>
        <w:tc>
          <w:tcPr>
            <w:tcW w:w="574" w:type="pct"/>
            <w:shd w:val="clear" w:color="auto" w:fill="0070C0"/>
            <w:noWrap/>
            <w:vAlign w:val="center"/>
            <w:hideMark/>
          </w:tcPr>
          <w:p w14:paraId="63ED063F" w14:textId="5EB18CEF" w:rsidR="008A6245" w:rsidRPr="00953054" w:rsidRDefault="007A7164" w:rsidP="00953054">
            <w:pPr>
              <w:autoSpaceDE/>
              <w:autoSpaceDN/>
              <w:spacing w:line="276" w:lineRule="auto"/>
              <w:jc w:val="both"/>
              <w:rPr>
                <w:sz w:val="22"/>
                <w:szCs w:val="22"/>
                <w:lang w:val="en-US"/>
              </w:rPr>
            </w:pPr>
            <w:r w:rsidRPr="00953054">
              <w:rPr>
                <w:sz w:val="22"/>
                <w:szCs w:val="22"/>
                <w:lang w:val="en-US"/>
              </w:rPr>
              <w:t>E</w:t>
            </w:r>
            <w:r w:rsidR="008A6245" w:rsidRPr="00953054">
              <w:rPr>
                <w:sz w:val="22"/>
                <w:szCs w:val="22"/>
                <w:lang w:val="en-US"/>
              </w:rPr>
              <w:t>=c-d</w:t>
            </w:r>
          </w:p>
        </w:tc>
        <w:tc>
          <w:tcPr>
            <w:tcW w:w="575" w:type="pct"/>
            <w:shd w:val="clear" w:color="auto" w:fill="0070C0"/>
            <w:noWrap/>
            <w:vAlign w:val="center"/>
            <w:hideMark/>
          </w:tcPr>
          <w:p w14:paraId="17158877" w14:textId="0F04AB9B" w:rsidR="008A6245" w:rsidRPr="00953054" w:rsidRDefault="007A7164" w:rsidP="00953054">
            <w:pPr>
              <w:autoSpaceDE/>
              <w:autoSpaceDN/>
              <w:spacing w:line="276" w:lineRule="auto"/>
              <w:jc w:val="both"/>
              <w:rPr>
                <w:sz w:val="22"/>
                <w:szCs w:val="22"/>
                <w:lang w:val="en-US"/>
              </w:rPr>
            </w:pPr>
            <w:r w:rsidRPr="00953054">
              <w:rPr>
                <w:sz w:val="22"/>
                <w:szCs w:val="22"/>
                <w:lang w:val="en-US"/>
              </w:rPr>
              <w:t>F=d/c %</w:t>
            </w:r>
          </w:p>
        </w:tc>
      </w:tr>
      <w:tr w:rsidR="00A739E4" w:rsidRPr="00953054" w14:paraId="5DCE20B7" w14:textId="77777777" w:rsidTr="007A7164">
        <w:trPr>
          <w:trHeight w:val="300"/>
        </w:trPr>
        <w:tc>
          <w:tcPr>
            <w:tcW w:w="1554" w:type="pct"/>
            <w:shd w:val="clear" w:color="auto" w:fill="auto"/>
            <w:vAlign w:val="bottom"/>
          </w:tcPr>
          <w:p w14:paraId="7A5A85F3" w14:textId="1AB7306F" w:rsidR="00A739E4" w:rsidRPr="00953054" w:rsidRDefault="00A739E4" w:rsidP="00953054">
            <w:pPr>
              <w:autoSpaceDE/>
              <w:autoSpaceDN/>
              <w:spacing w:line="276" w:lineRule="auto"/>
              <w:jc w:val="both"/>
              <w:rPr>
                <w:sz w:val="22"/>
                <w:szCs w:val="22"/>
                <w:lang w:val="en-US"/>
              </w:rPr>
            </w:pPr>
            <w:r w:rsidRPr="00953054">
              <w:rPr>
                <w:b/>
                <w:sz w:val="22"/>
                <w:szCs w:val="22"/>
                <w:lang w:val="en-US"/>
              </w:rPr>
              <w:t> Revenues</w:t>
            </w:r>
          </w:p>
        </w:tc>
        <w:tc>
          <w:tcPr>
            <w:tcW w:w="574" w:type="pct"/>
            <w:shd w:val="clear" w:color="auto" w:fill="auto"/>
            <w:noWrap/>
            <w:vAlign w:val="center"/>
          </w:tcPr>
          <w:p w14:paraId="7DD1B1CF" w14:textId="77777777" w:rsidR="00A739E4" w:rsidRPr="00953054" w:rsidRDefault="00A739E4" w:rsidP="00953054">
            <w:pPr>
              <w:autoSpaceDE/>
              <w:autoSpaceDN/>
              <w:spacing w:line="276" w:lineRule="auto"/>
              <w:jc w:val="both"/>
              <w:rPr>
                <w:sz w:val="22"/>
                <w:szCs w:val="22"/>
                <w:lang w:val="en-US"/>
              </w:rPr>
            </w:pPr>
          </w:p>
        </w:tc>
        <w:tc>
          <w:tcPr>
            <w:tcW w:w="574" w:type="pct"/>
            <w:shd w:val="clear" w:color="auto" w:fill="auto"/>
            <w:noWrap/>
            <w:vAlign w:val="center"/>
          </w:tcPr>
          <w:p w14:paraId="709F6030" w14:textId="77777777" w:rsidR="00A739E4" w:rsidRPr="00953054" w:rsidRDefault="00A739E4" w:rsidP="00953054">
            <w:pPr>
              <w:autoSpaceDE/>
              <w:autoSpaceDN/>
              <w:spacing w:line="276" w:lineRule="auto"/>
              <w:jc w:val="both"/>
              <w:rPr>
                <w:sz w:val="22"/>
                <w:szCs w:val="22"/>
                <w:lang w:val="en-US"/>
              </w:rPr>
            </w:pPr>
          </w:p>
        </w:tc>
        <w:tc>
          <w:tcPr>
            <w:tcW w:w="574" w:type="pct"/>
            <w:shd w:val="clear" w:color="auto" w:fill="auto"/>
            <w:noWrap/>
            <w:vAlign w:val="center"/>
          </w:tcPr>
          <w:p w14:paraId="2D39F35F" w14:textId="77777777" w:rsidR="00A739E4" w:rsidRPr="00953054" w:rsidRDefault="00A739E4" w:rsidP="00953054">
            <w:pPr>
              <w:autoSpaceDE/>
              <w:autoSpaceDN/>
              <w:spacing w:line="276" w:lineRule="auto"/>
              <w:jc w:val="both"/>
              <w:rPr>
                <w:sz w:val="22"/>
                <w:szCs w:val="22"/>
                <w:lang w:val="en-US"/>
              </w:rPr>
            </w:pPr>
          </w:p>
        </w:tc>
        <w:tc>
          <w:tcPr>
            <w:tcW w:w="574" w:type="pct"/>
            <w:shd w:val="clear" w:color="auto" w:fill="auto"/>
            <w:noWrap/>
            <w:vAlign w:val="center"/>
          </w:tcPr>
          <w:p w14:paraId="233A4693" w14:textId="77777777" w:rsidR="00A739E4" w:rsidRPr="00953054" w:rsidRDefault="00A739E4" w:rsidP="00953054">
            <w:pPr>
              <w:autoSpaceDE/>
              <w:autoSpaceDN/>
              <w:spacing w:line="276" w:lineRule="auto"/>
              <w:jc w:val="both"/>
              <w:rPr>
                <w:sz w:val="22"/>
                <w:szCs w:val="22"/>
                <w:lang w:val="en-US"/>
              </w:rPr>
            </w:pPr>
          </w:p>
        </w:tc>
        <w:tc>
          <w:tcPr>
            <w:tcW w:w="574" w:type="pct"/>
            <w:shd w:val="clear" w:color="auto" w:fill="auto"/>
            <w:noWrap/>
            <w:vAlign w:val="center"/>
          </w:tcPr>
          <w:p w14:paraId="0DB23EB0" w14:textId="77777777" w:rsidR="00A739E4" w:rsidRPr="00953054" w:rsidRDefault="00A739E4" w:rsidP="00953054">
            <w:pPr>
              <w:autoSpaceDE/>
              <w:autoSpaceDN/>
              <w:spacing w:line="276" w:lineRule="auto"/>
              <w:jc w:val="both"/>
              <w:rPr>
                <w:sz w:val="22"/>
                <w:szCs w:val="22"/>
                <w:lang w:val="en-US"/>
              </w:rPr>
            </w:pPr>
          </w:p>
        </w:tc>
        <w:tc>
          <w:tcPr>
            <w:tcW w:w="575" w:type="pct"/>
            <w:shd w:val="clear" w:color="auto" w:fill="auto"/>
            <w:noWrap/>
            <w:vAlign w:val="center"/>
          </w:tcPr>
          <w:p w14:paraId="0A1B8BC8" w14:textId="77777777" w:rsidR="00A739E4" w:rsidRPr="00953054" w:rsidRDefault="00A739E4" w:rsidP="00953054">
            <w:pPr>
              <w:autoSpaceDE/>
              <w:autoSpaceDN/>
              <w:spacing w:line="276" w:lineRule="auto"/>
              <w:jc w:val="both"/>
              <w:rPr>
                <w:sz w:val="22"/>
                <w:szCs w:val="22"/>
                <w:lang w:val="en-US"/>
              </w:rPr>
            </w:pPr>
          </w:p>
        </w:tc>
      </w:tr>
      <w:tr w:rsidR="00D911EA" w:rsidRPr="00953054" w14:paraId="4379CEE9" w14:textId="77777777">
        <w:trPr>
          <w:trHeight w:val="300"/>
        </w:trPr>
        <w:tc>
          <w:tcPr>
            <w:tcW w:w="1554" w:type="pct"/>
            <w:shd w:val="clear" w:color="auto" w:fill="auto"/>
            <w:vAlign w:val="center"/>
          </w:tcPr>
          <w:p w14:paraId="47C9FB00" w14:textId="00C9CA86" w:rsidR="00D911EA" w:rsidRPr="00953054" w:rsidRDefault="00D911EA" w:rsidP="00953054">
            <w:pPr>
              <w:autoSpaceDE/>
              <w:autoSpaceDN/>
              <w:spacing w:line="276" w:lineRule="auto"/>
              <w:jc w:val="both"/>
              <w:rPr>
                <w:sz w:val="22"/>
                <w:szCs w:val="22"/>
                <w:lang w:val="en-US"/>
              </w:rPr>
            </w:pPr>
            <w:r w:rsidRPr="00953054">
              <w:rPr>
                <w:sz w:val="22"/>
                <w:szCs w:val="22"/>
                <w:lang w:val="en-US"/>
              </w:rPr>
              <w:t>Opening balance (Non-refundable special purpose accounts)</w:t>
            </w:r>
          </w:p>
        </w:tc>
        <w:tc>
          <w:tcPr>
            <w:tcW w:w="574" w:type="pct"/>
            <w:shd w:val="clear" w:color="auto" w:fill="auto"/>
            <w:noWrap/>
          </w:tcPr>
          <w:p w14:paraId="2AAF05C5" w14:textId="04A77ADA"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177D1715" w14:textId="167B55ED"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34EB432B" w14:textId="52F75FCF"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407C877C" w14:textId="185031C0"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466891A" w14:textId="7B867929"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6CA650E2" w14:textId="47E1D062"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r>
      <w:tr w:rsidR="00D911EA" w:rsidRPr="00953054" w14:paraId="29DD5631" w14:textId="77777777">
        <w:trPr>
          <w:trHeight w:val="300"/>
        </w:trPr>
        <w:tc>
          <w:tcPr>
            <w:tcW w:w="1554" w:type="pct"/>
            <w:shd w:val="clear" w:color="auto" w:fill="auto"/>
            <w:vAlign w:val="center"/>
          </w:tcPr>
          <w:p w14:paraId="33038E32" w14:textId="586B32FF" w:rsidR="00D911EA" w:rsidRPr="00953054" w:rsidRDefault="00D911EA" w:rsidP="00953054">
            <w:pPr>
              <w:autoSpaceDE/>
              <w:autoSpaceDN/>
              <w:spacing w:line="276" w:lineRule="auto"/>
              <w:jc w:val="both"/>
              <w:rPr>
                <w:sz w:val="22"/>
                <w:szCs w:val="22"/>
                <w:lang w:val="en-US"/>
              </w:rPr>
            </w:pPr>
            <w:r w:rsidRPr="00953054">
              <w:rPr>
                <w:sz w:val="22"/>
                <w:szCs w:val="22"/>
                <w:lang w:val="en-US"/>
              </w:rPr>
              <w:t>Transfers from CRF</w:t>
            </w:r>
          </w:p>
        </w:tc>
        <w:tc>
          <w:tcPr>
            <w:tcW w:w="574" w:type="pct"/>
            <w:shd w:val="clear" w:color="auto" w:fill="auto"/>
            <w:noWrap/>
          </w:tcPr>
          <w:p w14:paraId="2A72EDEE" w14:textId="2820B95D"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161E8E2B" w14:textId="149C2564"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2D40BEC5" w14:textId="77235A18"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27E3596B" w14:textId="57915C2E"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57EA2D25" w14:textId="70E32449"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4DD2C506" w14:textId="3D042CFF"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r>
      <w:tr w:rsidR="00D911EA" w:rsidRPr="00953054" w14:paraId="555DEC15" w14:textId="77777777">
        <w:trPr>
          <w:trHeight w:val="300"/>
        </w:trPr>
        <w:tc>
          <w:tcPr>
            <w:tcW w:w="1554" w:type="pct"/>
            <w:shd w:val="clear" w:color="auto" w:fill="auto"/>
            <w:vAlign w:val="center"/>
          </w:tcPr>
          <w:p w14:paraId="2B405591" w14:textId="239042F2" w:rsidR="00D911EA" w:rsidRPr="00953054" w:rsidRDefault="00D911EA" w:rsidP="00953054">
            <w:pPr>
              <w:autoSpaceDE/>
              <w:autoSpaceDN/>
              <w:spacing w:line="276" w:lineRule="auto"/>
              <w:jc w:val="both"/>
              <w:rPr>
                <w:sz w:val="22"/>
                <w:szCs w:val="22"/>
                <w:lang w:val="en-US"/>
              </w:rPr>
            </w:pPr>
            <w:r w:rsidRPr="00953054">
              <w:rPr>
                <w:sz w:val="22"/>
                <w:szCs w:val="22"/>
                <w:lang w:val="en-US"/>
              </w:rPr>
              <w:t>Miscellaneous Revenue</w:t>
            </w:r>
          </w:p>
        </w:tc>
        <w:tc>
          <w:tcPr>
            <w:tcW w:w="574" w:type="pct"/>
            <w:shd w:val="clear" w:color="auto" w:fill="auto"/>
            <w:noWrap/>
          </w:tcPr>
          <w:p w14:paraId="5E1F6541" w14:textId="0A73F928"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757C56B0" w14:textId="45531AF6"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3E16833E" w14:textId="22443904"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0B5AB2F" w14:textId="7E8A2AD9"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5474CC64" w14:textId="54F3F13D"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1FD1F983" w14:textId="643F13F7"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r>
      <w:tr w:rsidR="00D911EA" w:rsidRPr="00953054" w14:paraId="477A0988" w14:textId="77777777">
        <w:trPr>
          <w:trHeight w:val="300"/>
        </w:trPr>
        <w:tc>
          <w:tcPr>
            <w:tcW w:w="1554" w:type="pct"/>
            <w:shd w:val="clear" w:color="auto" w:fill="auto"/>
            <w:vAlign w:val="center"/>
          </w:tcPr>
          <w:p w14:paraId="0F36C523" w14:textId="706508D7" w:rsidR="00D911EA" w:rsidRPr="00953054" w:rsidRDefault="00D911EA" w:rsidP="00953054">
            <w:pPr>
              <w:autoSpaceDE/>
              <w:autoSpaceDN/>
              <w:spacing w:line="276" w:lineRule="auto"/>
              <w:jc w:val="both"/>
              <w:rPr>
                <w:sz w:val="22"/>
                <w:szCs w:val="22"/>
                <w:lang w:val="en-US"/>
              </w:rPr>
            </w:pPr>
            <w:r w:rsidRPr="00953054">
              <w:rPr>
                <w:sz w:val="22"/>
                <w:szCs w:val="22"/>
                <w:lang w:val="en-US"/>
              </w:rPr>
              <w:t>Other income</w:t>
            </w:r>
          </w:p>
        </w:tc>
        <w:tc>
          <w:tcPr>
            <w:tcW w:w="574" w:type="pct"/>
            <w:shd w:val="clear" w:color="auto" w:fill="auto"/>
            <w:noWrap/>
          </w:tcPr>
          <w:p w14:paraId="43358B95" w14:textId="1E2A3B3D"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7838B1FC" w14:textId="203E1A99"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32110F1A" w14:textId="2E4C1051"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537D2A57" w14:textId="159AB461"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3CE39E7" w14:textId="2D7AA094"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199014C8" w14:textId="62EDE90F" w:rsidR="00D911EA" w:rsidRPr="00953054" w:rsidRDefault="00D911EA" w:rsidP="00A16FBB">
            <w:pPr>
              <w:autoSpaceDE/>
              <w:autoSpaceDN/>
              <w:spacing w:line="276" w:lineRule="auto"/>
              <w:jc w:val="right"/>
              <w:rPr>
                <w:sz w:val="22"/>
                <w:szCs w:val="22"/>
                <w:lang w:val="en-US"/>
              </w:rPr>
            </w:pPr>
            <w:r w:rsidRPr="00953054">
              <w:rPr>
                <w:sz w:val="22"/>
                <w:szCs w:val="22"/>
                <w:lang w:val="en-US"/>
              </w:rPr>
              <w:t>xx</w:t>
            </w:r>
          </w:p>
        </w:tc>
      </w:tr>
      <w:tr w:rsidR="00D911EA" w:rsidRPr="00953054" w14:paraId="212DC746" w14:textId="77777777">
        <w:trPr>
          <w:trHeight w:val="300"/>
        </w:trPr>
        <w:tc>
          <w:tcPr>
            <w:tcW w:w="1554" w:type="pct"/>
            <w:shd w:val="clear" w:color="auto" w:fill="auto"/>
            <w:vAlign w:val="bottom"/>
          </w:tcPr>
          <w:p w14:paraId="2FCC8E2F" w14:textId="6F111285" w:rsidR="00D911EA" w:rsidRPr="00953054" w:rsidRDefault="00D911EA" w:rsidP="00953054">
            <w:pPr>
              <w:autoSpaceDE/>
              <w:autoSpaceDN/>
              <w:spacing w:line="276" w:lineRule="auto"/>
              <w:jc w:val="both"/>
              <w:rPr>
                <w:sz w:val="22"/>
                <w:szCs w:val="22"/>
                <w:lang w:val="en-US"/>
              </w:rPr>
            </w:pPr>
            <w:r w:rsidRPr="00953054">
              <w:rPr>
                <w:b/>
                <w:sz w:val="22"/>
                <w:szCs w:val="22"/>
                <w:lang w:val="en-US"/>
              </w:rPr>
              <w:t>Total revenues</w:t>
            </w:r>
          </w:p>
        </w:tc>
        <w:tc>
          <w:tcPr>
            <w:tcW w:w="574" w:type="pct"/>
            <w:shd w:val="clear" w:color="auto" w:fill="auto"/>
            <w:noWrap/>
          </w:tcPr>
          <w:p w14:paraId="55776A81" w14:textId="552F667B" w:rsidR="00D911EA" w:rsidRPr="00953054" w:rsidRDefault="00D911EA" w:rsidP="00A16FBB">
            <w:pPr>
              <w:autoSpaceDE/>
              <w:autoSpaceDN/>
              <w:spacing w:line="276" w:lineRule="auto"/>
              <w:jc w:val="right"/>
              <w:rPr>
                <w:b/>
                <w:bCs/>
                <w:sz w:val="22"/>
                <w:szCs w:val="22"/>
                <w:lang w:val="en-US"/>
              </w:rPr>
            </w:pPr>
            <w:r w:rsidRPr="00953054">
              <w:rPr>
                <w:b/>
                <w:bCs/>
                <w:sz w:val="22"/>
                <w:szCs w:val="22"/>
                <w:lang w:val="en-US"/>
              </w:rPr>
              <w:t>xx</w:t>
            </w:r>
          </w:p>
        </w:tc>
        <w:tc>
          <w:tcPr>
            <w:tcW w:w="574" w:type="pct"/>
            <w:shd w:val="clear" w:color="auto" w:fill="auto"/>
            <w:noWrap/>
          </w:tcPr>
          <w:p w14:paraId="613DB100" w14:textId="098F2126" w:rsidR="00D911EA" w:rsidRPr="00953054" w:rsidRDefault="00D911EA" w:rsidP="00A16FBB">
            <w:pPr>
              <w:autoSpaceDE/>
              <w:autoSpaceDN/>
              <w:spacing w:line="276" w:lineRule="auto"/>
              <w:jc w:val="right"/>
              <w:rPr>
                <w:b/>
                <w:bCs/>
                <w:sz w:val="22"/>
                <w:szCs w:val="22"/>
                <w:lang w:val="en-US"/>
              </w:rPr>
            </w:pPr>
            <w:r w:rsidRPr="00953054">
              <w:rPr>
                <w:b/>
                <w:bCs/>
                <w:sz w:val="22"/>
                <w:szCs w:val="22"/>
                <w:lang w:val="en-US"/>
              </w:rPr>
              <w:t>xx</w:t>
            </w:r>
          </w:p>
        </w:tc>
        <w:tc>
          <w:tcPr>
            <w:tcW w:w="574" w:type="pct"/>
            <w:shd w:val="clear" w:color="auto" w:fill="auto"/>
            <w:noWrap/>
          </w:tcPr>
          <w:p w14:paraId="16BC3A8C" w14:textId="371AC04E" w:rsidR="00D911EA" w:rsidRPr="00953054" w:rsidRDefault="00D911EA" w:rsidP="00A16FBB">
            <w:pPr>
              <w:autoSpaceDE/>
              <w:autoSpaceDN/>
              <w:spacing w:line="276" w:lineRule="auto"/>
              <w:jc w:val="right"/>
              <w:rPr>
                <w:b/>
                <w:bCs/>
                <w:sz w:val="22"/>
                <w:szCs w:val="22"/>
                <w:lang w:val="en-US"/>
              </w:rPr>
            </w:pPr>
            <w:r w:rsidRPr="00953054">
              <w:rPr>
                <w:b/>
                <w:bCs/>
                <w:sz w:val="22"/>
                <w:szCs w:val="22"/>
                <w:lang w:val="en-US"/>
              </w:rPr>
              <w:t>xx</w:t>
            </w:r>
          </w:p>
        </w:tc>
        <w:tc>
          <w:tcPr>
            <w:tcW w:w="574" w:type="pct"/>
            <w:shd w:val="clear" w:color="auto" w:fill="auto"/>
            <w:noWrap/>
          </w:tcPr>
          <w:p w14:paraId="4E1ED5C4" w14:textId="6B06B624" w:rsidR="00D911EA" w:rsidRPr="00953054" w:rsidRDefault="00D911EA" w:rsidP="00A16FBB">
            <w:pPr>
              <w:autoSpaceDE/>
              <w:autoSpaceDN/>
              <w:spacing w:line="276" w:lineRule="auto"/>
              <w:jc w:val="right"/>
              <w:rPr>
                <w:b/>
                <w:bCs/>
                <w:sz w:val="22"/>
                <w:szCs w:val="22"/>
                <w:lang w:val="en-US"/>
              </w:rPr>
            </w:pPr>
            <w:r w:rsidRPr="00953054">
              <w:rPr>
                <w:b/>
                <w:bCs/>
                <w:sz w:val="22"/>
                <w:szCs w:val="22"/>
                <w:lang w:val="en-US"/>
              </w:rPr>
              <w:t>xx</w:t>
            </w:r>
          </w:p>
        </w:tc>
        <w:tc>
          <w:tcPr>
            <w:tcW w:w="574" w:type="pct"/>
            <w:shd w:val="clear" w:color="auto" w:fill="auto"/>
            <w:noWrap/>
          </w:tcPr>
          <w:p w14:paraId="0FFB8FEE" w14:textId="546F2B6D" w:rsidR="00D911EA" w:rsidRPr="00953054" w:rsidRDefault="00D911EA" w:rsidP="00A16FBB">
            <w:pPr>
              <w:autoSpaceDE/>
              <w:autoSpaceDN/>
              <w:spacing w:line="276" w:lineRule="auto"/>
              <w:jc w:val="right"/>
              <w:rPr>
                <w:b/>
                <w:bCs/>
                <w:sz w:val="22"/>
                <w:szCs w:val="22"/>
                <w:lang w:val="en-US"/>
              </w:rPr>
            </w:pPr>
            <w:r w:rsidRPr="00953054">
              <w:rPr>
                <w:b/>
                <w:bCs/>
                <w:sz w:val="22"/>
                <w:szCs w:val="22"/>
                <w:lang w:val="en-US"/>
              </w:rPr>
              <w:t>xx</w:t>
            </w:r>
          </w:p>
        </w:tc>
        <w:tc>
          <w:tcPr>
            <w:tcW w:w="575" w:type="pct"/>
            <w:shd w:val="clear" w:color="auto" w:fill="auto"/>
            <w:noWrap/>
          </w:tcPr>
          <w:p w14:paraId="40CD5B21" w14:textId="5C12C7BA" w:rsidR="00D911EA" w:rsidRPr="00953054" w:rsidRDefault="00D911EA" w:rsidP="00A16FBB">
            <w:pPr>
              <w:autoSpaceDE/>
              <w:autoSpaceDN/>
              <w:spacing w:line="276" w:lineRule="auto"/>
              <w:jc w:val="right"/>
              <w:rPr>
                <w:b/>
                <w:bCs/>
                <w:sz w:val="22"/>
                <w:szCs w:val="22"/>
                <w:lang w:val="en-US"/>
              </w:rPr>
            </w:pPr>
            <w:r w:rsidRPr="00953054">
              <w:rPr>
                <w:b/>
                <w:bCs/>
                <w:sz w:val="22"/>
                <w:szCs w:val="22"/>
                <w:lang w:val="en-US"/>
              </w:rPr>
              <w:t>xx</w:t>
            </w:r>
          </w:p>
        </w:tc>
      </w:tr>
      <w:tr w:rsidR="00A739E4" w:rsidRPr="00953054" w14:paraId="658205FB" w14:textId="77777777" w:rsidTr="007A7164">
        <w:trPr>
          <w:trHeight w:val="300"/>
        </w:trPr>
        <w:tc>
          <w:tcPr>
            <w:tcW w:w="1554" w:type="pct"/>
            <w:shd w:val="clear" w:color="auto" w:fill="auto"/>
            <w:vAlign w:val="bottom"/>
          </w:tcPr>
          <w:p w14:paraId="74428A70" w14:textId="4864AE53" w:rsidR="00A739E4" w:rsidRPr="00953054" w:rsidRDefault="00A739E4" w:rsidP="00953054">
            <w:pPr>
              <w:autoSpaceDE/>
              <w:autoSpaceDN/>
              <w:spacing w:line="276" w:lineRule="auto"/>
              <w:jc w:val="both"/>
              <w:rPr>
                <w:sz w:val="22"/>
                <w:szCs w:val="22"/>
                <w:lang w:val="en-US"/>
              </w:rPr>
            </w:pPr>
          </w:p>
        </w:tc>
        <w:tc>
          <w:tcPr>
            <w:tcW w:w="574" w:type="pct"/>
            <w:shd w:val="clear" w:color="auto" w:fill="auto"/>
            <w:noWrap/>
            <w:vAlign w:val="center"/>
          </w:tcPr>
          <w:p w14:paraId="37C5EBDD" w14:textId="77777777" w:rsidR="00A739E4" w:rsidRPr="00953054" w:rsidRDefault="00A739E4" w:rsidP="00A16FBB">
            <w:pPr>
              <w:autoSpaceDE/>
              <w:autoSpaceDN/>
              <w:spacing w:line="276" w:lineRule="auto"/>
              <w:jc w:val="right"/>
              <w:rPr>
                <w:sz w:val="22"/>
                <w:szCs w:val="22"/>
                <w:lang w:val="en-US"/>
              </w:rPr>
            </w:pPr>
          </w:p>
        </w:tc>
        <w:tc>
          <w:tcPr>
            <w:tcW w:w="574" w:type="pct"/>
            <w:shd w:val="clear" w:color="auto" w:fill="auto"/>
            <w:noWrap/>
            <w:vAlign w:val="center"/>
          </w:tcPr>
          <w:p w14:paraId="3EF65CD2" w14:textId="77777777" w:rsidR="00A739E4" w:rsidRPr="00953054" w:rsidRDefault="00A739E4" w:rsidP="00A16FBB">
            <w:pPr>
              <w:autoSpaceDE/>
              <w:autoSpaceDN/>
              <w:spacing w:line="276" w:lineRule="auto"/>
              <w:jc w:val="right"/>
              <w:rPr>
                <w:sz w:val="22"/>
                <w:szCs w:val="22"/>
                <w:lang w:val="en-US"/>
              </w:rPr>
            </w:pPr>
          </w:p>
        </w:tc>
        <w:tc>
          <w:tcPr>
            <w:tcW w:w="574" w:type="pct"/>
            <w:shd w:val="clear" w:color="auto" w:fill="auto"/>
            <w:noWrap/>
            <w:vAlign w:val="center"/>
          </w:tcPr>
          <w:p w14:paraId="0C53AE79" w14:textId="77777777" w:rsidR="00A739E4" w:rsidRPr="00953054" w:rsidRDefault="00A739E4" w:rsidP="00A16FBB">
            <w:pPr>
              <w:autoSpaceDE/>
              <w:autoSpaceDN/>
              <w:spacing w:line="276" w:lineRule="auto"/>
              <w:jc w:val="right"/>
              <w:rPr>
                <w:sz w:val="22"/>
                <w:szCs w:val="22"/>
                <w:lang w:val="en-US"/>
              </w:rPr>
            </w:pPr>
          </w:p>
        </w:tc>
        <w:tc>
          <w:tcPr>
            <w:tcW w:w="574" w:type="pct"/>
            <w:shd w:val="clear" w:color="auto" w:fill="auto"/>
            <w:noWrap/>
            <w:vAlign w:val="center"/>
          </w:tcPr>
          <w:p w14:paraId="015904B2" w14:textId="77777777" w:rsidR="00A739E4" w:rsidRPr="00953054" w:rsidRDefault="00A739E4" w:rsidP="00A16FBB">
            <w:pPr>
              <w:autoSpaceDE/>
              <w:autoSpaceDN/>
              <w:spacing w:line="276" w:lineRule="auto"/>
              <w:jc w:val="right"/>
              <w:rPr>
                <w:sz w:val="22"/>
                <w:szCs w:val="22"/>
                <w:lang w:val="en-US"/>
              </w:rPr>
            </w:pPr>
          </w:p>
        </w:tc>
        <w:tc>
          <w:tcPr>
            <w:tcW w:w="574" w:type="pct"/>
            <w:shd w:val="clear" w:color="auto" w:fill="auto"/>
            <w:noWrap/>
            <w:vAlign w:val="center"/>
          </w:tcPr>
          <w:p w14:paraId="4F15BEA3" w14:textId="77777777" w:rsidR="00A739E4" w:rsidRPr="00953054" w:rsidRDefault="00A739E4" w:rsidP="00A16FBB">
            <w:pPr>
              <w:autoSpaceDE/>
              <w:autoSpaceDN/>
              <w:spacing w:line="276" w:lineRule="auto"/>
              <w:jc w:val="right"/>
              <w:rPr>
                <w:sz w:val="22"/>
                <w:szCs w:val="22"/>
                <w:lang w:val="en-US"/>
              </w:rPr>
            </w:pPr>
          </w:p>
        </w:tc>
        <w:tc>
          <w:tcPr>
            <w:tcW w:w="575" w:type="pct"/>
            <w:shd w:val="clear" w:color="auto" w:fill="auto"/>
            <w:noWrap/>
            <w:vAlign w:val="center"/>
          </w:tcPr>
          <w:p w14:paraId="103F3FDF" w14:textId="77777777" w:rsidR="00A739E4" w:rsidRPr="00953054" w:rsidRDefault="00A739E4" w:rsidP="00A16FBB">
            <w:pPr>
              <w:autoSpaceDE/>
              <w:autoSpaceDN/>
              <w:spacing w:line="276" w:lineRule="auto"/>
              <w:jc w:val="right"/>
              <w:rPr>
                <w:sz w:val="22"/>
                <w:szCs w:val="22"/>
                <w:lang w:val="en-US"/>
              </w:rPr>
            </w:pPr>
          </w:p>
        </w:tc>
      </w:tr>
      <w:tr w:rsidR="00A739E4" w:rsidRPr="00953054" w14:paraId="56BC2444" w14:textId="77777777" w:rsidTr="007A7164">
        <w:trPr>
          <w:trHeight w:val="300"/>
        </w:trPr>
        <w:tc>
          <w:tcPr>
            <w:tcW w:w="1554" w:type="pct"/>
            <w:shd w:val="clear" w:color="auto" w:fill="auto"/>
            <w:vAlign w:val="bottom"/>
          </w:tcPr>
          <w:p w14:paraId="482C6253" w14:textId="7D00603D" w:rsidR="00A739E4" w:rsidRPr="00953054" w:rsidRDefault="00A739E4" w:rsidP="00953054">
            <w:pPr>
              <w:autoSpaceDE/>
              <w:autoSpaceDN/>
              <w:spacing w:line="276" w:lineRule="auto"/>
              <w:jc w:val="both"/>
              <w:rPr>
                <w:sz w:val="22"/>
                <w:szCs w:val="22"/>
                <w:lang w:val="en-US"/>
              </w:rPr>
            </w:pPr>
            <w:r w:rsidRPr="00953054">
              <w:rPr>
                <w:b/>
                <w:sz w:val="22"/>
                <w:szCs w:val="22"/>
                <w:lang w:val="en-US"/>
              </w:rPr>
              <w:t>Expenses</w:t>
            </w:r>
          </w:p>
        </w:tc>
        <w:tc>
          <w:tcPr>
            <w:tcW w:w="574" w:type="pct"/>
            <w:shd w:val="clear" w:color="auto" w:fill="auto"/>
            <w:noWrap/>
            <w:vAlign w:val="center"/>
          </w:tcPr>
          <w:p w14:paraId="69C4D275" w14:textId="77777777" w:rsidR="00A739E4" w:rsidRPr="00953054" w:rsidRDefault="00A739E4" w:rsidP="00A16FBB">
            <w:pPr>
              <w:autoSpaceDE/>
              <w:autoSpaceDN/>
              <w:spacing w:line="276" w:lineRule="auto"/>
              <w:jc w:val="right"/>
              <w:rPr>
                <w:sz w:val="22"/>
                <w:szCs w:val="22"/>
                <w:lang w:val="en-US"/>
              </w:rPr>
            </w:pPr>
          </w:p>
        </w:tc>
        <w:tc>
          <w:tcPr>
            <w:tcW w:w="574" w:type="pct"/>
            <w:shd w:val="clear" w:color="auto" w:fill="auto"/>
            <w:noWrap/>
            <w:vAlign w:val="center"/>
          </w:tcPr>
          <w:p w14:paraId="3ECAB735" w14:textId="77777777" w:rsidR="00A739E4" w:rsidRPr="00953054" w:rsidRDefault="00A739E4" w:rsidP="00A16FBB">
            <w:pPr>
              <w:autoSpaceDE/>
              <w:autoSpaceDN/>
              <w:spacing w:line="276" w:lineRule="auto"/>
              <w:jc w:val="right"/>
              <w:rPr>
                <w:sz w:val="22"/>
                <w:szCs w:val="22"/>
                <w:lang w:val="en-US"/>
              </w:rPr>
            </w:pPr>
          </w:p>
        </w:tc>
        <w:tc>
          <w:tcPr>
            <w:tcW w:w="574" w:type="pct"/>
            <w:shd w:val="clear" w:color="auto" w:fill="auto"/>
            <w:noWrap/>
            <w:vAlign w:val="center"/>
          </w:tcPr>
          <w:p w14:paraId="01E34AE4" w14:textId="77777777" w:rsidR="00A739E4" w:rsidRPr="00953054" w:rsidRDefault="00A739E4" w:rsidP="00A16FBB">
            <w:pPr>
              <w:autoSpaceDE/>
              <w:autoSpaceDN/>
              <w:spacing w:line="276" w:lineRule="auto"/>
              <w:jc w:val="right"/>
              <w:rPr>
                <w:sz w:val="22"/>
                <w:szCs w:val="22"/>
                <w:lang w:val="en-US"/>
              </w:rPr>
            </w:pPr>
          </w:p>
        </w:tc>
        <w:tc>
          <w:tcPr>
            <w:tcW w:w="574" w:type="pct"/>
            <w:shd w:val="clear" w:color="auto" w:fill="auto"/>
            <w:noWrap/>
            <w:vAlign w:val="center"/>
          </w:tcPr>
          <w:p w14:paraId="07BCD01E" w14:textId="77777777" w:rsidR="00A739E4" w:rsidRPr="00953054" w:rsidRDefault="00A739E4" w:rsidP="00A16FBB">
            <w:pPr>
              <w:autoSpaceDE/>
              <w:autoSpaceDN/>
              <w:spacing w:line="276" w:lineRule="auto"/>
              <w:jc w:val="right"/>
              <w:rPr>
                <w:sz w:val="22"/>
                <w:szCs w:val="22"/>
                <w:lang w:val="en-US"/>
              </w:rPr>
            </w:pPr>
          </w:p>
        </w:tc>
        <w:tc>
          <w:tcPr>
            <w:tcW w:w="574" w:type="pct"/>
            <w:shd w:val="clear" w:color="auto" w:fill="auto"/>
            <w:noWrap/>
            <w:vAlign w:val="center"/>
          </w:tcPr>
          <w:p w14:paraId="7188C6B8" w14:textId="77777777" w:rsidR="00A739E4" w:rsidRPr="00953054" w:rsidRDefault="00A739E4" w:rsidP="00A16FBB">
            <w:pPr>
              <w:autoSpaceDE/>
              <w:autoSpaceDN/>
              <w:spacing w:line="276" w:lineRule="auto"/>
              <w:jc w:val="right"/>
              <w:rPr>
                <w:sz w:val="22"/>
                <w:szCs w:val="22"/>
                <w:lang w:val="en-US"/>
              </w:rPr>
            </w:pPr>
          </w:p>
        </w:tc>
        <w:tc>
          <w:tcPr>
            <w:tcW w:w="575" w:type="pct"/>
            <w:shd w:val="clear" w:color="auto" w:fill="auto"/>
            <w:noWrap/>
            <w:vAlign w:val="center"/>
          </w:tcPr>
          <w:p w14:paraId="273C7E0B" w14:textId="77777777" w:rsidR="00A739E4" w:rsidRPr="00953054" w:rsidRDefault="00A739E4" w:rsidP="00A16FBB">
            <w:pPr>
              <w:autoSpaceDE/>
              <w:autoSpaceDN/>
              <w:spacing w:line="276" w:lineRule="auto"/>
              <w:jc w:val="right"/>
              <w:rPr>
                <w:sz w:val="22"/>
                <w:szCs w:val="22"/>
                <w:lang w:val="en-US"/>
              </w:rPr>
            </w:pPr>
          </w:p>
        </w:tc>
      </w:tr>
      <w:tr w:rsidR="00D90654" w:rsidRPr="00953054" w14:paraId="677F6AC9" w14:textId="77777777">
        <w:trPr>
          <w:trHeight w:val="300"/>
        </w:trPr>
        <w:tc>
          <w:tcPr>
            <w:tcW w:w="1554" w:type="pct"/>
            <w:shd w:val="clear" w:color="auto" w:fill="auto"/>
            <w:vAlign w:val="center"/>
          </w:tcPr>
          <w:p w14:paraId="0AC82E5B" w14:textId="127901F8" w:rsidR="00D90654" w:rsidRPr="00953054" w:rsidRDefault="00D90654" w:rsidP="00953054">
            <w:pPr>
              <w:autoSpaceDE/>
              <w:autoSpaceDN/>
              <w:spacing w:line="276" w:lineRule="auto"/>
              <w:jc w:val="both"/>
              <w:rPr>
                <w:sz w:val="22"/>
                <w:szCs w:val="22"/>
                <w:lang w:val="en-US"/>
              </w:rPr>
            </w:pPr>
            <w:r w:rsidRPr="00953054">
              <w:rPr>
                <w:sz w:val="22"/>
                <w:szCs w:val="22"/>
                <w:lang w:val="en-US"/>
              </w:rPr>
              <w:t>Employee costs</w:t>
            </w:r>
          </w:p>
        </w:tc>
        <w:tc>
          <w:tcPr>
            <w:tcW w:w="574" w:type="pct"/>
            <w:shd w:val="clear" w:color="auto" w:fill="auto"/>
            <w:noWrap/>
          </w:tcPr>
          <w:p w14:paraId="3CA710E1" w14:textId="66E88B3E"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703F6DF0" w14:textId="2109339E"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4C698719" w14:textId="30209A61"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770AE1D" w14:textId="64967B15"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8D454D2" w14:textId="712F09DC"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54C6BE4D" w14:textId="720B0EBE"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r>
      <w:tr w:rsidR="00D90654" w:rsidRPr="00953054" w14:paraId="3C7B7B9C" w14:textId="77777777">
        <w:trPr>
          <w:trHeight w:val="300"/>
        </w:trPr>
        <w:tc>
          <w:tcPr>
            <w:tcW w:w="1554" w:type="pct"/>
            <w:shd w:val="clear" w:color="auto" w:fill="auto"/>
            <w:vAlign w:val="center"/>
          </w:tcPr>
          <w:p w14:paraId="1E30808E" w14:textId="474D39AC" w:rsidR="00D90654" w:rsidRPr="00953054" w:rsidRDefault="00D90654" w:rsidP="00953054">
            <w:pPr>
              <w:autoSpaceDE/>
              <w:autoSpaceDN/>
              <w:spacing w:line="276" w:lineRule="auto"/>
              <w:jc w:val="both"/>
              <w:rPr>
                <w:sz w:val="22"/>
                <w:szCs w:val="22"/>
                <w:lang w:val="en-US"/>
              </w:rPr>
            </w:pPr>
            <w:r w:rsidRPr="00953054">
              <w:rPr>
                <w:sz w:val="22"/>
                <w:szCs w:val="22"/>
                <w:lang w:val="en-US"/>
              </w:rPr>
              <w:t>Use of goods and services</w:t>
            </w:r>
          </w:p>
        </w:tc>
        <w:tc>
          <w:tcPr>
            <w:tcW w:w="574" w:type="pct"/>
            <w:shd w:val="clear" w:color="auto" w:fill="auto"/>
            <w:noWrap/>
          </w:tcPr>
          <w:p w14:paraId="45C091C4" w14:textId="0232C289"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7A4DF4D" w14:textId="790DFAD4"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5B17514E" w14:textId="6DCF37DA"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2897105A" w14:textId="7BFCBAD4"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465B1F91" w14:textId="349A42D2"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30D6D378" w14:textId="2D419226"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r>
      <w:tr w:rsidR="00D90654" w:rsidRPr="00953054" w14:paraId="504ACE75" w14:textId="77777777">
        <w:trPr>
          <w:trHeight w:val="300"/>
        </w:trPr>
        <w:tc>
          <w:tcPr>
            <w:tcW w:w="1554" w:type="pct"/>
            <w:shd w:val="clear" w:color="auto" w:fill="auto"/>
            <w:vAlign w:val="center"/>
          </w:tcPr>
          <w:p w14:paraId="6841E16B" w14:textId="78AA4642" w:rsidR="00D90654" w:rsidRPr="00953054" w:rsidRDefault="00D90654" w:rsidP="00953054">
            <w:pPr>
              <w:autoSpaceDE/>
              <w:autoSpaceDN/>
              <w:spacing w:line="276" w:lineRule="auto"/>
              <w:jc w:val="both"/>
              <w:rPr>
                <w:sz w:val="22"/>
                <w:szCs w:val="22"/>
                <w:lang w:val="en-US"/>
              </w:rPr>
            </w:pPr>
            <w:r w:rsidRPr="00953054">
              <w:rPr>
                <w:sz w:val="22"/>
                <w:szCs w:val="22"/>
                <w:lang w:val="en-US"/>
              </w:rPr>
              <w:t>Transfers to other Government Entities</w:t>
            </w:r>
          </w:p>
        </w:tc>
        <w:tc>
          <w:tcPr>
            <w:tcW w:w="574" w:type="pct"/>
            <w:shd w:val="clear" w:color="auto" w:fill="auto"/>
            <w:noWrap/>
          </w:tcPr>
          <w:p w14:paraId="4271A63B" w14:textId="705DC2A8"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1D02EF8A" w14:textId="285C8D54"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14AC4D43" w14:textId="419EA460"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311CCBCC" w14:textId="29984DEE"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38C31D63" w14:textId="1D025379"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304B355C" w14:textId="479090B3"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r>
      <w:tr w:rsidR="00D90654" w:rsidRPr="00953054" w14:paraId="6E5BCAF6" w14:textId="77777777">
        <w:trPr>
          <w:trHeight w:val="300"/>
        </w:trPr>
        <w:tc>
          <w:tcPr>
            <w:tcW w:w="1554" w:type="pct"/>
            <w:shd w:val="clear" w:color="auto" w:fill="auto"/>
            <w:vAlign w:val="center"/>
          </w:tcPr>
          <w:p w14:paraId="60DF35A5" w14:textId="37565CD2" w:rsidR="00D90654" w:rsidRPr="00953054" w:rsidRDefault="00D90654" w:rsidP="00953054">
            <w:pPr>
              <w:autoSpaceDE/>
              <w:autoSpaceDN/>
              <w:spacing w:line="276" w:lineRule="auto"/>
              <w:jc w:val="both"/>
              <w:rPr>
                <w:sz w:val="22"/>
                <w:szCs w:val="22"/>
                <w:lang w:val="en-US"/>
              </w:rPr>
            </w:pPr>
            <w:r w:rsidRPr="00953054">
              <w:rPr>
                <w:sz w:val="22"/>
                <w:szCs w:val="22"/>
                <w:lang w:val="en-US"/>
              </w:rPr>
              <w:t>Other Grants and Subsidies</w:t>
            </w:r>
          </w:p>
        </w:tc>
        <w:tc>
          <w:tcPr>
            <w:tcW w:w="574" w:type="pct"/>
            <w:shd w:val="clear" w:color="auto" w:fill="auto"/>
            <w:noWrap/>
          </w:tcPr>
          <w:p w14:paraId="6E19DE4B" w14:textId="58018C69"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7171DDE7" w14:textId="01A6A22A"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385ACE18" w14:textId="7E14CC37"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EA14D35" w14:textId="52F26120"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5D1B9F9A" w14:textId="7D4912FC"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07C6BD60" w14:textId="100BF527"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r>
      <w:tr w:rsidR="00D90654" w:rsidRPr="00953054" w14:paraId="0C520E1A" w14:textId="77777777">
        <w:trPr>
          <w:trHeight w:val="300"/>
        </w:trPr>
        <w:tc>
          <w:tcPr>
            <w:tcW w:w="1554" w:type="pct"/>
            <w:shd w:val="clear" w:color="auto" w:fill="auto"/>
            <w:vAlign w:val="center"/>
          </w:tcPr>
          <w:p w14:paraId="70AA1A9D" w14:textId="15246897" w:rsidR="00D90654" w:rsidRPr="00953054" w:rsidRDefault="00D90654" w:rsidP="00953054">
            <w:pPr>
              <w:autoSpaceDE/>
              <w:autoSpaceDN/>
              <w:spacing w:line="276" w:lineRule="auto"/>
              <w:jc w:val="both"/>
              <w:rPr>
                <w:b/>
                <w:sz w:val="22"/>
                <w:szCs w:val="22"/>
              </w:rPr>
            </w:pPr>
            <w:r w:rsidRPr="00953054">
              <w:rPr>
                <w:sz w:val="22"/>
                <w:szCs w:val="22"/>
                <w:lang w:val="en-US"/>
              </w:rPr>
              <w:t>Finance costs</w:t>
            </w:r>
          </w:p>
        </w:tc>
        <w:tc>
          <w:tcPr>
            <w:tcW w:w="574" w:type="pct"/>
            <w:shd w:val="clear" w:color="auto" w:fill="auto"/>
            <w:noWrap/>
          </w:tcPr>
          <w:p w14:paraId="48CBF27E" w14:textId="4E747FC5"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5322B68C" w14:textId="70A7E625"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75C1EC7A" w14:textId="7EEB55E9"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2B99F96F" w14:textId="3784F546"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4D02ED91" w14:textId="776A3911"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0460B024" w14:textId="35C88FA4"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r>
      <w:tr w:rsidR="00D90654" w:rsidRPr="00953054" w14:paraId="380C8A3A" w14:textId="77777777">
        <w:trPr>
          <w:trHeight w:val="300"/>
        </w:trPr>
        <w:tc>
          <w:tcPr>
            <w:tcW w:w="1554" w:type="pct"/>
            <w:shd w:val="clear" w:color="auto" w:fill="auto"/>
            <w:vAlign w:val="center"/>
          </w:tcPr>
          <w:p w14:paraId="1B1262C5" w14:textId="30CD294C" w:rsidR="00D90654" w:rsidRPr="00953054" w:rsidRDefault="00D90654" w:rsidP="00953054">
            <w:pPr>
              <w:autoSpaceDE/>
              <w:autoSpaceDN/>
              <w:spacing w:line="276" w:lineRule="auto"/>
              <w:jc w:val="both"/>
              <w:rPr>
                <w:b/>
                <w:sz w:val="22"/>
                <w:szCs w:val="22"/>
              </w:rPr>
            </w:pPr>
            <w:r w:rsidRPr="00953054">
              <w:rPr>
                <w:color w:val="000000" w:themeColor="text1"/>
                <w:sz w:val="22"/>
                <w:szCs w:val="22"/>
                <w:lang w:val="en-US"/>
              </w:rPr>
              <w:t>Social Benefits</w:t>
            </w:r>
          </w:p>
        </w:tc>
        <w:tc>
          <w:tcPr>
            <w:tcW w:w="574" w:type="pct"/>
            <w:shd w:val="clear" w:color="auto" w:fill="auto"/>
            <w:noWrap/>
          </w:tcPr>
          <w:p w14:paraId="2B63ED32" w14:textId="66568A6C"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338F5189" w14:textId="7434FED1"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1C37BB5B" w14:textId="254BB61F"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211B4995" w14:textId="02C24072"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2EE2A376" w14:textId="411C3431"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47A5A089" w14:textId="6A3B6270" w:rsidR="00D90654" w:rsidRPr="00953054" w:rsidRDefault="00D90654" w:rsidP="00A16FBB">
            <w:pPr>
              <w:autoSpaceDE/>
              <w:autoSpaceDN/>
              <w:spacing w:line="276" w:lineRule="auto"/>
              <w:jc w:val="right"/>
              <w:rPr>
                <w:sz w:val="22"/>
                <w:szCs w:val="22"/>
                <w:lang w:val="en-US"/>
              </w:rPr>
            </w:pPr>
            <w:r w:rsidRPr="00953054">
              <w:rPr>
                <w:sz w:val="22"/>
                <w:szCs w:val="22"/>
                <w:lang w:val="en-US"/>
              </w:rPr>
              <w:t>xx</w:t>
            </w:r>
          </w:p>
        </w:tc>
      </w:tr>
      <w:tr w:rsidR="00FB18FC" w:rsidRPr="00953054" w14:paraId="507E9ABA" w14:textId="77777777">
        <w:trPr>
          <w:trHeight w:val="300"/>
        </w:trPr>
        <w:tc>
          <w:tcPr>
            <w:tcW w:w="1554" w:type="pct"/>
            <w:shd w:val="clear" w:color="auto" w:fill="auto"/>
            <w:vAlign w:val="bottom"/>
          </w:tcPr>
          <w:p w14:paraId="5943CDDB" w14:textId="637643C9" w:rsidR="00FB18FC" w:rsidRPr="00953054" w:rsidRDefault="00FB18FC" w:rsidP="00953054">
            <w:pPr>
              <w:autoSpaceDE/>
              <w:autoSpaceDN/>
              <w:spacing w:line="276" w:lineRule="auto"/>
              <w:jc w:val="both"/>
              <w:rPr>
                <w:sz w:val="22"/>
                <w:szCs w:val="22"/>
                <w:lang w:val="en-US"/>
              </w:rPr>
            </w:pPr>
            <w:r w:rsidRPr="00953054">
              <w:rPr>
                <w:b/>
                <w:sz w:val="22"/>
                <w:szCs w:val="22"/>
              </w:rPr>
              <w:t>Total Expenses</w:t>
            </w:r>
          </w:p>
        </w:tc>
        <w:tc>
          <w:tcPr>
            <w:tcW w:w="574" w:type="pct"/>
            <w:shd w:val="clear" w:color="auto" w:fill="auto"/>
            <w:noWrap/>
          </w:tcPr>
          <w:p w14:paraId="193D2AFE" w14:textId="42E7B63E" w:rsidR="00FB18FC" w:rsidRPr="00953054" w:rsidRDefault="00FB18FC" w:rsidP="00A16FBB">
            <w:pPr>
              <w:autoSpaceDE/>
              <w:autoSpaceDN/>
              <w:spacing w:line="276" w:lineRule="auto"/>
              <w:jc w:val="right"/>
              <w:rPr>
                <w:b/>
                <w:bCs/>
                <w:sz w:val="22"/>
                <w:szCs w:val="22"/>
                <w:lang w:val="en-US"/>
              </w:rPr>
            </w:pPr>
            <w:r w:rsidRPr="00953054">
              <w:rPr>
                <w:b/>
                <w:bCs/>
                <w:sz w:val="22"/>
                <w:szCs w:val="22"/>
                <w:lang w:val="en-US"/>
              </w:rPr>
              <w:t>xx</w:t>
            </w:r>
          </w:p>
        </w:tc>
        <w:tc>
          <w:tcPr>
            <w:tcW w:w="574" w:type="pct"/>
            <w:shd w:val="clear" w:color="auto" w:fill="auto"/>
            <w:noWrap/>
          </w:tcPr>
          <w:p w14:paraId="5AA72358" w14:textId="1D2EADF4" w:rsidR="00FB18FC" w:rsidRPr="00953054" w:rsidRDefault="00FB18FC" w:rsidP="00A16FBB">
            <w:pPr>
              <w:autoSpaceDE/>
              <w:autoSpaceDN/>
              <w:spacing w:line="276" w:lineRule="auto"/>
              <w:jc w:val="right"/>
              <w:rPr>
                <w:b/>
                <w:bCs/>
                <w:sz w:val="22"/>
                <w:szCs w:val="22"/>
                <w:lang w:val="en-US"/>
              </w:rPr>
            </w:pPr>
            <w:r w:rsidRPr="00953054">
              <w:rPr>
                <w:b/>
                <w:bCs/>
                <w:sz w:val="22"/>
                <w:szCs w:val="22"/>
                <w:lang w:val="en-US"/>
              </w:rPr>
              <w:t>xx</w:t>
            </w:r>
          </w:p>
        </w:tc>
        <w:tc>
          <w:tcPr>
            <w:tcW w:w="574" w:type="pct"/>
            <w:shd w:val="clear" w:color="auto" w:fill="auto"/>
            <w:noWrap/>
          </w:tcPr>
          <w:p w14:paraId="5903D556" w14:textId="4070626C" w:rsidR="00FB18FC" w:rsidRPr="00953054" w:rsidRDefault="00FB18FC" w:rsidP="00A16FBB">
            <w:pPr>
              <w:autoSpaceDE/>
              <w:autoSpaceDN/>
              <w:spacing w:line="276" w:lineRule="auto"/>
              <w:jc w:val="right"/>
              <w:rPr>
                <w:b/>
                <w:bCs/>
                <w:sz w:val="22"/>
                <w:szCs w:val="22"/>
                <w:lang w:val="en-US"/>
              </w:rPr>
            </w:pPr>
            <w:r w:rsidRPr="00953054">
              <w:rPr>
                <w:b/>
                <w:bCs/>
                <w:sz w:val="22"/>
                <w:szCs w:val="22"/>
                <w:lang w:val="en-US"/>
              </w:rPr>
              <w:t>xx</w:t>
            </w:r>
          </w:p>
        </w:tc>
        <w:tc>
          <w:tcPr>
            <w:tcW w:w="574" w:type="pct"/>
            <w:shd w:val="clear" w:color="auto" w:fill="auto"/>
            <w:noWrap/>
          </w:tcPr>
          <w:p w14:paraId="031C3371" w14:textId="7127517B" w:rsidR="00FB18FC" w:rsidRPr="00953054" w:rsidRDefault="00FB18FC" w:rsidP="00A16FBB">
            <w:pPr>
              <w:autoSpaceDE/>
              <w:autoSpaceDN/>
              <w:spacing w:line="276" w:lineRule="auto"/>
              <w:jc w:val="right"/>
              <w:rPr>
                <w:b/>
                <w:bCs/>
                <w:sz w:val="22"/>
                <w:szCs w:val="22"/>
                <w:lang w:val="en-US"/>
              </w:rPr>
            </w:pPr>
            <w:r w:rsidRPr="00953054">
              <w:rPr>
                <w:b/>
                <w:bCs/>
                <w:sz w:val="22"/>
                <w:szCs w:val="22"/>
                <w:lang w:val="en-US"/>
              </w:rPr>
              <w:t>xx</w:t>
            </w:r>
          </w:p>
        </w:tc>
        <w:tc>
          <w:tcPr>
            <w:tcW w:w="574" w:type="pct"/>
            <w:shd w:val="clear" w:color="auto" w:fill="auto"/>
            <w:noWrap/>
          </w:tcPr>
          <w:p w14:paraId="6BEE1871" w14:textId="6901BA07" w:rsidR="00FB18FC" w:rsidRPr="00953054" w:rsidRDefault="00FB18FC" w:rsidP="00A16FBB">
            <w:pPr>
              <w:autoSpaceDE/>
              <w:autoSpaceDN/>
              <w:spacing w:line="276" w:lineRule="auto"/>
              <w:jc w:val="right"/>
              <w:rPr>
                <w:b/>
                <w:bCs/>
                <w:sz w:val="22"/>
                <w:szCs w:val="22"/>
                <w:lang w:val="en-US"/>
              </w:rPr>
            </w:pPr>
            <w:r w:rsidRPr="00953054">
              <w:rPr>
                <w:b/>
                <w:bCs/>
                <w:sz w:val="22"/>
                <w:szCs w:val="22"/>
                <w:lang w:val="en-US"/>
              </w:rPr>
              <w:t>xx</w:t>
            </w:r>
          </w:p>
        </w:tc>
        <w:tc>
          <w:tcPr>
            <w:tcW w:w="575" w:type="pct"/>
            <w:shd w:val="clear" w:color="auto" w:fill="auto"/>
            <w:noWrap/>
          </w:tcPr>
          <w:p w14:paraId="282C8F35" w14:textId="0348BC1B" w:rsidR="00FB18FC" w:rsidRPr="00953054" w:rsidRDefault="00FB18FC" w:rsidP="00A16FBB">
            <w:pPr>
              <w:autoSpaceDE/>
              <w:autoSpaceDN/>
              <w:spacing w:line="276" w:lineRule="auto"/>
              <w:jc w:val="right"/>
              <w:rPr>
                <w:b/>
                <w:bCs/>
                <w:sz w:val="22"/>
                <w:szCs w:val="22"/>
                <w:lang w:val="en-US"/>
              </w:rPr>
            </w:pPr>
            <w:r w:rsidRPr="00953054">
              <w:rPr>
                <w:b/>
                <w:bCs/>
                <w:sz w:val="22"/>
                <w:szCs w:val="22"/>
                <w:lang w:val="en-US"/>
              </w:rPr>
              <w:t>xx</w:t>
            </w:r>
          </w:p>
        </w:tc>
      </w:tr>
      <w:tr w:rsidR="00FB18FC" w:rsidRPr="00953054" w14:paraId="7CD55B7C" w14:textId="77777777">
        <w:trPr>
          <w:trHeight w:val="300"/>
        </w:trPr>
        <w:tc>
          <w:tcPr>
            <w:tcW w:w="1554" w:type="pct"/>
            <w:shd w:val="clear" w:color="auto" w:fill="auto"/>
            <w:vAlign w:val="bottom"/>
          </w:tcPr>
          <w:p w14:paraId="7F6FBC68" w14:textId="20239C9C" w:rsidR="00FB18FC" w:rsidRPr="00953054" w:rsidRDefault="00FB18FC" w:rsidP="00953054">
            <w:pPr>
              <w:autoSpaceDE/>
              <w:autoSpaceDN/>
              <w:spacing w:line="276" w:lineRule="auto"/>
              <w:jc w:val="both"/>
              <w:rPr>
                <w:b/>
                <w:sz w:val="22"/>
                <w:szCs w:val="22"/>
              </w:rPr>
            </w:pPr>
            <w:r w:rsidRPr="00953054">
              <w:rPr>
                <w:b/>
                <w:sz w:val="22"/>
                <w:szCs w:val="22"/>
              </w:rPr>
              <w:t>Surplus/ deficit</w:t>
            </w:r>
          </w:p>
        </w:tc>
        <w:tc>
          <w:tcPr>
            <w:tcW w:w="574" w:type="pct"/>
            <w:shd w:val="clear" w:color="auto" w:fill="auto"/>
            <w:noWrap/>
          </w:tcPr>
          <w:p w14:paraId="7C9BD6E4" w14:textId="4E4737A6" w:rsidR="00FB18FC" w:rsidRPr="00953054" w:rsidRDefault="00FB18FC"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18FE570" w14:textId="22D42A88" w:rsidR="00FB18FC" w:rsidRPr="00953054" w:rsidRDefault="00FB18FC"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861AFDD" w14:textId="327C99DC" w:rsidR="00FB18FC" w:rsidRPr="00953054" w:rsidRDefault="00FB18FC"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26A47147" w14:textId="0C6DBD3E" w:rsidR="00FB18FC" w:rsidRPr="00953054" w:rsidRDefault="00FB18FC" w:rsidP="00A16FBB">
            <w:pPr>
              <w:autoSpaceDE/>
              <w:autoSpaceDN/>
              <w:spacing w:line="276" w:lineRule="auto"/>
              <w:jc w:val="right"/>
              <w:rPr>
                <w:sz w:val="22"/>
                <w:szCs w:val="22"/>
                <w:lang w:val="en-US"/>
              </w:rPr>
            </w:pPr>
            <w:r w:rsidRPr="00953054">
              <w:rPr>
                <w:sz w:val="22"/>
                <w:szCs w:val="22"/>
                <w:lang w:val="en-US"/>
              </w:rPr>
              <w:t>xx</w:t>
            </w:r>
          </w:p>
        </w:tc>
        <w:tc>
          <w:tcPr>
            <w:tcW w:w="574" w:type="pct"/>
            <w:shd w:val="clear" w:color="auto" w:fill="auto"/>
            <w:noWrap/>
          </w:tcPr>
          <w:p w14:paraId="0D9A746B" w14:textId="024A9BD4" w:rsidR="00FB18FC" w:rsidRPr="00953054" w:rsidRDefault="00FB18FC" w:rsidP="00A16FBB">
            <w:pPr>
              <w:autoSpaceDE/>
              <w:autoSpaceDN/>
              <w:spacing w:line="276" w:lineRule="auto"/>
              <w:jc w:val="right"/>
              <w:rPr>
                <w:sz w:val="22"/>
                <w:szCs w:val="22"/>
                <w:lang w:val="en-US"/>
              </w:rPr>
            </w:pPr>
            <w:r w:rsidRPr="00953054">
              <w:rPr>
                <w:sz w:val="22"/>
                <w:szCs w:val="22"/>
                <w:lang w:val="en-US"/>
              </w:rPr>
              <w:t>xx</w:t>
            </w:r>
          </w:p>
        </w:tc>
        <w:tc>
          <w:tcPr>
            <w:tcW w:w="575" w:type="pct"/>
            <w:shd w:val="clear" w:color="auto" w:fill="auto"/>
            <w:noWrap/>
          </w:tcPr>
          <w:p w14:paraId="7970F0DE" w14:textId="1865121C" w:rsidR="00FB18FC" w:rsidRPr="00953054" w:rsidRDefault="00FB18FC" w:rsidP="00A16FBB">
            <w:pPr>
              <w:autoSpaceDE/>
              <w:autoSpaceDN/>
              <w:spacing w:line="276" w:lineRule="auto"/>
              <w:jc w:val="right"/>
              <w:rPr>
                <w:sz w:val="22"/>
                <w:szCs w:val="22"/>
                <w:lang w:val="en-US"/>
              </w:rPr>
            </w:pPr>
            <w:r w:rsidRPr="00953054">
              <w:rPr>
                <w:sz w:val="22"/>
                <w:szCs w:val="22"/>
                <w:lang w:val="en-US"/>
              </w:rPr>
              <w:t>xx</w:t>
            </w:r>
          </w:p>
        </w:tc>
      </w:tr>
    </w:tbl>
    <w:p w14:paraId="31F3BBCA" w14:textId="1FBE2C4A" w:rsidR="008A6245" w:rsidRPr="00953054" w:rsidRDefault="008A6245" w:rsidP="00953054">
      <w:pPr>
        <w:spacing w:line="360" w:lineRule="auto"/>
        <w:jc w:val="both"/>
        <w:rPr>
          <w:sz w:val="22"/>
          <w:szCs w:val="22"/>
        </w:rPr>
      </w:pPr>
    </w:p>
    <w:p w14:paraId="5DB5DD23" w14:textId="29D74AD4" w:rsidR="008938BB" w:rsidRPr="00A16FBB" w:rsidRDefault="008938BB" w:rsidP="00953054">
      <w:pPr>
        <w:spacing w:line="360" w:lineRule="auto"/>
        <w:jc w:val="both"/>
        <w:rPr>
          <w:b/>
          <w:bCs/>
          <w:sz w:val="22"/>
          <w:szCs w:val="22"/>
        </w:rPr>
      </w:pPr>
      <w:r w:rsidRPr="00A16FBB">
        <w:rPr>
          <w:b/>
          <w:bCs/>
          <w:sz w:val="22"/>
          <w:szCs w:val="22"/>
        </w:rPr>
        <w:t>Budget Notes</w:t>
      </w:r>
    </w:p>
    <w:p w14:paraId="416C3AB7" w14:textId="78507135" w:rsidR="001C295B" w:rsidRPr="00FB6F2A" w:rsidRDefault="00FB7CE8" w:rsidP="00DE1432">
      <w:pPr>
        <w:pStyle w:val="NormalWeb"/>
        <w:jc w:val="both"/>
        <w:rPr>
          <w:color w:val="000000"/>
          <w:sz w:val="22"/>
          <w:szCs w:val="22"/>
          <w:lang w:eastAsia="en-GB"/>
        </w:rPr>
      </w:pPr>
      <w:r w:rsidRPr="00953054">
        <w:rPr>
          <w:color w:val="000000"/>
          <w:sz w:val="22"/>
          <w:szCs w:val="22"/>
        </w:rPr>
        <w:t>Provide below a commentary on significant underutilization (below 90% of utilization) and any overutilization (IPSAS 24.14)2. Provide an explanation of changes between original and final budget indicating whether the difference is due to reallocations or other causes. (IPSAS 24.</w:t>
      </w:r>
      <w:r w:rsidR="00DE1432">
        <w:rPr>
          <w:color w:val="000000"/>
          <w:sz w:val="22"/>
          <w:szCs w:val="22"/>
        </w:rPr>
        <w:t>29</w:t>
      </w:r>
      <w:r w:rsidR="008A6245" w:rsidRPr="00953054">
        <w:rPr>
          <w:b/>
          <w:bCs/>
          <w:sz w:val="22"/>
          <w:szCs w:val="22"/>
        </w:rPr>
        <w:tab/>
      </w:r>
    </w:p>
    <w:p w14:paraId="1AC15B36" w14:textId="77777777" w:rsidR="002C2EB7" w:rsidRPr="00953054" w:rsidRDefault="002C2EB7" w:rsidP="00953054">
      <w:pPr>
        <w:spacing w:line="360" w:lineRule="auto"/>
        <w:jc w:val="both"/>
        <w:rPr>
          <w:sz w:val="22"/>
          <w:szCs w:val="22"/>
        </w:rPr>
        <w:sectPr w:rsidR="002C2EB7" w:rsidRPr="00953054" w:rsidSect="00975D4F">
          <w:pgSz w:w="15840" w:h="12240" w:orient="landscape" w:code="1"/>
          <w:pgMar w:top="1440" w:right="1080" w:bottom="1440" w:left="1080" w:header="567" w:footer="142" w:gutter="0"/>
          <w:cols w:space="720"/>
          <w:titlePg/>
          <w:docGrid w:linePitch="326"/>
        </w:sectPr>
      </w:pPr>
    </w:p>
    <w:p w14:paraId="1E1D22F5" w14:textId="77777777" w:rsidR="0034632E" w:rsidRPr="00953054" w:rsidRDefault="0034632E" w:rsidP="00953054">
      <w:pPr>
        <w:pStyle w:val="Heading1"/>
        <w:numPr>
          <w:ilvl w:val="0"/>
          <w:numId w:val="0"/>
        </w:numPr>
        <w:spacing w:line="360" w:lineRule="auto"/>
        <w:jc w:val="both"/>
        <w:rPr>
          <w:sz w:val="22"/>
          <w:szCs w:val="22"/>
        </w:rPr>
      </w:pPr>
    </w:p>
    <w:p w14:paraId="6A7E5902" w14:textId="3F7891CF" w:rsidR="00E44E41" w:rsidRPr="00953054" w:rsidRDefault="00650C14" w:rsidP="00953054">
      <w:pPr>
        <w:pStyle w:val="Heading1"/>
        <w:numPr>
          <w:ilvl w:val="0"/>
          <w:numId w:val="0"/>
        </w:numPr>
        <w:spacing w:line="360" w:lineRule="auto"/>
        <w:jc w:val="both"/>
        <w:rPr>
          <w:sz w:val="22"/>
          <w:szCs w:val="22"/>
        </w:rPr>
      </w:pPr>
      <w:bookmarkStart w:id="39" w:name="_Toc157509708"/>
      <w:r w:rsidRPr="00953054">
        <w:rPr>
          <w:sz w:val="22"/>
          <w:szCs w:val="22"/>
        </w:rPr>
        <w:t xml:space="preserve">18. </w:t>
      </w:r>
      <w:r w:rsidR="00555203" w:rsidRPr="00953054">
        <w:rPr>
          <w:sz w:val="22"/>
          <w:szCs w:val="22"/>
        </w:rPr>
        <w:t xml:space="preserve">Notes </w:t>
      </w:r>
      <w:r w:rsidR="00D0389E" w:rsidRPr="00953054">
        <w:rPr>
          <w:sz w:val="22"/>
          <w:szCs w:val="22"/>
        </w:rPr>
        <w:t>to</w:t>
      </w:r>
      <w:r w:rsidR="003B0770" w:rsidRPr="00953054">
        <w:rPr>
          <w:sz w:val="22"/>
          <w:szCs w:val="22"/>
        </w:rPr>
        <w:t xml:space="preserve"> t</w:t>
      </w:r>
      <w:r w:rsidR="00555203" w:rsidRPr="00953054">
        <w:rPr>
          <w:sz w:val="22"/>
          <w:szCs w:val="22"/>
        </w:rPr>
        <w:t>he Financial</w:t>
      </w:r>
      <w:r w:rsidR="003B0770" w:rsidRPr="00953054">
        <w:rPr>
          <w:sz w:val="22"/>
          <w:szCs w:val="22"/>
        </w:rPr>
        <w:t xml:space="preserve"> </w:t>
      </w:r>
      <w:r w:rsidR="00555203" w:rsidRPr="00953054">
        <w:rPr>
          <w:sz w:val="22"/>
          <w:szCs w:val="22"/>
        </w:rPr>
        <w:t>Statements</w:t>
      </w:r>
      <w:bookmarkEnd w:id="39"/>
    </w:p>
    <w:p w14:paraId="0C299CD6" w14:textId="3CC7B0AF" w:rsidR="00AE125A" w:rsidRPr="00953054" w:rsidRDefault="00650C14" w:rsidP="00D5252C">
      <w:pPr>
        <w:pStyle w:val="ListParagraph"/>
        <w:numPr>
          <w:ilvl w:val="0"/>
          <w:numId w:val="21"/>
        </w:numPr>
        <w:jc w:val="both"/>
        <w:rPr>
          <w:rFonts w:eastAsia="Arial"/>
          <w:b/>
          <w:bCs/>
          <w:sz w:val="22"/>
          <w:szCs w:val="22"/>
        </w:rPr>
      </w:pPr>
      <w:r w:rsidRPr="00953054">
        <w:rPr>
          <w:rFonts w:eastAsia="Arial"/>
          <w:b/>
          <w:bCs/>
          <w:sz w:val="22"/>
          <w:szCs w:val="22"/>
        </w:rPr>
        <w:t>General Information</w:t>
      </w:r>
    </w:p>
    <w:p w14:paraId="7A53E3F7" w14:textId="77777777" w:rsidR="0087777D" w:rsidRDefault="0087777D" w:rsidP="0087777D">
      <w:pPr>
        <w:spacing w:line="360" w:lineRule="auto"/>
        <w:ind w:right="-20"/>
        <w:jc w:val="both"/>
        <w:rPr>
          <w:rFonts w:eastAsia="Arial"/>
          <w:sz w:val="22"/>
          <w:szCs w:val="22"/>
        </w:rPr>
      </w:pPr>
    </w:p>
    <w:p w14:paraId="337281EE" w14:textId="2DD25D59" w:rsidR="00AE125A" w:rsidRPr="0087777D" w:rsidRDefault="00AE125A" w:rsidP="0087777D">
      <w:pPr>
        <w:spacing w:line="360" w:lineRule="auto"/>
        <w:ind w:right="-20"/>
        <w:jc w:val="both"/>
        <w:rPr>
          <w:rFonts w:eastAsia="Arial"/>
          <w:sz w:val="22"/>
          <w:szCs w:val="22"/>
        </w:rPr>
      </w:pPr>
      <w:r w:rsidRPr="0087777D">
        <w:rPr>
          <w:rFonts w:eastAsia="Arial"/>
          <w:sz w:val="22"/>
          <w:szCs w:val="22"/>
        </w:rPr>
        <w:t xml:space="preserve">xxx </w:t>
      </w:r>
      <w:r w:rsidR="00E80625" w:rsidRPr="0087777D">
        <w:rPr>
          <w:rFonts w:eastAsia="Arial"/>
          <w:sz w:val="22"/>
          <w:szCs w:val="22"/>
        </w:rPr>
        <w:t>Entity</w:t>
      </w:r>
      <w:r w:rsidRPr="0087777D">
        <w:rPr>
          <w:rFonts w:eastAsia="Arial"/>
          <w:sz w:val="22"/>
          <w:szCs w:val="22"/>
        </w:rPr>
        <w:t xml:space="preserve"> is established by and derives its authority and accountabi</w:t>
      </w:r>
      <w:r w:rsidR="003812DD" w:rsidRPr="0087777D">
        <w:rPr>
          <w:rFonts w:eastAsia="Arial"/>
          <w:sz w:val="22"/>
          <w:szCs w:val="22"/>
        </w:rPr>
        <w:t xml:space="preserve">lity from </w:t>
      </w:r>
      <w:r w:rsidR="00E420C8" w:rsidRPr="0087777D">
        <w:rPr>
          <w:rFonts w:eastAsia="Arial"/>
          <w:sz w:val="22"/>
          <w:szCs w:val="22"/>
        </w:rPr>
        <w:t>The Constitution of Kenya 2010</w:t>
      </w:r>
      <w:r w:rsidR="00416A39" w:rsidRPr="0087777D">
        <w:rPr>
          <w:rFonts w:eastAsia="Arial"/>
          <w:sz w:val="22"/>
          <w:szCs w:val="22"/>
        </w:rPr>
        <w:t>.</w:t>
      </w:r>
      <w:r w:rsidR="003812DD" w:rsidRPr="0087777D">
        <w:rPr>
          <w:rFonts w:eastAsia="Arial"/>
          <w:sz w:val="22"/>
          <w:szCs w:val="22"/>
        </w:rPr>
        <w:t xml:space="preserve"> The </w:t>
      </w:r>
      <w:r w:rsidR="00E80625" w:rsidRPr="0087777D">
        <w:rPr>
          <w:rFonts w:eastAsia="Arial"/>
          <w:sz w:val="22"/>
          <w:szCs w:val="22"/>
        </w:rPr>
        <w:t>Entity</w:t>
      </w:r>
      <w:r w:rsidR="003812DD" w:rsidRPr="0087777D">
        <w:rPr>
          <w:rFonts w:eastAsia="Arial"/>
          <w:sz w:val="22"/>
          <w:szCs w:val="22"/>
        </w:rPr>
        <w:t xml:space="preserve"> </w:t>
      </w:r>
      <w:r w:rsidRPr="0087777D">
        <w:rPr>
          <w:rFonts w:eastAsia="Arial"/>
          <w:sz w:val="22"/>
          <w:szCs w:val="22"/>
        </w:rPr>
        <w:t>is domiciled in Kenya</w:t>
      </w:r>
      <w:r w:rsidR="00B81112" w:rsidRPr="0087777D">
        <w:rPr>
          <w:rFonts w:eastAsia="Arial"/>
          <w:sz w:val="22"/>
          <w:szCs w:val="22"/>
        </w:rPr>
        <w:t xml:space="preserve"> and its </w:t>
      </w:r>
      <w:r w:rsidRPr="0087777D">
        <w:rPr>
          <w:rFonts w:eastAsia="Arial"/>
          <w:sz w:val="22"/>
          <w:szCs w:val="22"/>
        </w:rPr>
        <w:t>principal activit</w:t>
      </w:r>
      <w:r w:rsidR="00B81112" w:rsidRPr="0087777D">
        <w:rPr>
          <w:rFonts w:eastAsia="Arial"/>
          <w:sz w:val="22"/>
          <w:szCs w:val="22"/>
        </w:rPr>
        <w:t xml:space="preserve">ies </w:t>
      </w:r>
      <w:r w:rsidR="0087777D" w:rsidRPr="0087777D">
        <w:rPr>
          <w:rFonts w:eastAsia="Arial"/>
          <w:sz w:val="22"/>
          <w:szCs w:val="22"/>
        </w:rPr>
        <w:t>are xxx.</w:t>
      </w:r>
    </w:p>
    <w:p w14:paraId="4AEF462D" w14:textId="77777777" w:rsidR="00AE125A" w:rsidRPr="00953054" w:rsidRDefault="00AE125A" w:rsidP="00953054">
      <w:pPr>
        <w:pStyle w:val="ListParagraph"/>
        <w:spacing w:line="360" w:lineRule="auto"/>
        <w:ind w:left="575" w:right="-20"/>
        <w:jc w:val="both"/>
        <w:rPr>
          <w:rFonts w:eastAsia="Arial"/>
          <w:sz w:val="22"/>
          <w:szCs w:val="22"/>
        </w:rPr>
      </w:pPr>
    </w:p>
    <w:p w14:paraId="107F0EEA" w14:textId="20681EB3" w:rsidR="00B41D59" w:rsidRPr="00953054" w:rsidRDefault="00650C14" w:rsidP="00D5252C">
      <w:pPr>
        <w:pStyle w:val="ListParagraph"/>
        <w:numPr>
          <w:ilvl w:val="0"/>
          <w:numId w:val="21"/>
        </w:numPr>
        <w:jc w:val="both"/>
        <w:rPr>
          <w:rFonts w:eastAsia="Arial"/>
          <w:b/>
          <w:bCs/>
          <w:sz w:val="22"/>
          <w:szCs w:val="22"/>
        </w:rPr>
      </w:pPr>
      <w:r w:rsidRPr="00953054">
        <w:rPr>
          <w:rFonts w:eastAsia="Arial"/>
          <w:b/>
          <w:bCs/>
          <w:sz w:val="22"/>
          <w:szCs w:val="22"/>
        </w:rPr>
        <w:t xml:space="preserve">Statement of Compliance and Basis </w:t>
      </w:r>
      <w:r w:rsidR="00835DAC" w:rsidRPr="00953054">
        <w:rPr>
          <w:rFonts w:eastAsia="Arial"/>
          <w:b/>
          <w:bCs/>
          <w:sz w:val="22"/>
          <w:szCs w:val="22"/>
        </w:rPr>
        <w:t>o</w:t>
      </w:r>
      <w:r w:rsidRPr="00953054">
        <w:rPr>
          <w:rFonts w:eastAsia="Arial"/>
          <w:b/>
          <w:bCs/>
          <w:sz w:val="22"/>
          <w:szCs w:val="22"/>
        </w:rPr>
        <w:t xml:space="preserve">f Preparation </w:t>
      </w:r>
    </w:p>
    <w:p w14:paraId="5490DE31" w14:textId="77777777" w:rsidR="0087777D" w:rsidRDefault="0087777D" w:rsidP="0087777D">
      <w:pPr>
        <w:pStyle w:val="Header"/>
        <w:tabs>
          <w:tab w:val="left" w:pos="567"/>
          <w:tab w:val="decimal" w:pos="7920"/>
        </w:tabs>
        <w:spacing w:line="360" w:lineRule="auto"/>
        <w:jc w:val="both"/>
        <w:rPr>
          <w:sz w:val="22"/>
          <w:szCs w:val="22"/>
        </w:rPr>
      </w:pPr>
    </w:p>
    <w:p w14:paraId="359B3642" w14:textId="6A9E4383" w:rsidR="0046659E" w:rsidRPr="00953054" w:rsidRDefault="00646D5C" w:rsidP="0087777D">
      <w:pPr>
        <w:pStyle w:val="Header"/>
        <w:tabs>
          <w:tab w:val="left" w:pos="567"/>
          <w:tab w:val="decimal" w:pos="7920"/>
        </w:tabs>
        <w:spacing w:line="360" w:lineRule="auto"/>
        <w:jc w:val="both"/>
        <w:rPr>
          <w:sz w:val="22"/>
          <w:szCs w:val="22"/>
        </w:rPr>
      </w:pPr>
      <w:r w:rsidRPr="00953054">
        <w:rPr>
          <w:sz w:val="22"/>
          <w:szCs w:val="22"/>
        </w:rPr>
        <w:t xml:space="preserve">The financial statements have been prepared on a historical cost basis except for the measurement at re-valued amounts of certain items of property, plant and equipment, marketable securities and financial instruments at fair value, impaired assets at their estimated recoverable amounts and actuarially determined liabilities at their present value. </w:t>
      </w:r>
    </w:p>
    <w:p w14:paraId="5728F93B" w14:textId="2EA4C521" w:rsidR="00646D5C" w:rsidRPr="00953054" w:rsidRDefault="00646D5C" w:rsidP="0087777D">
      <w:pPr>
        <w:pStyle w:val="Header"/>
        <w:tabs>
          <w:tab w:val="left" w:pos="567"/>
          <w:tab w:val="decimal" w:pos="7920"/>
        </w:tabs>
        <w:spacing w:line="360" w:lineRule="auto"/>
        <w:jc w:val="both"/>
        <w:rPr>
          <w:sz w:val="22"/>
          <w:szCs w:val="22"/>
          <w:lang w:val="en-US"/>
        </w:rPr>
      </w:pPr>
      <w:r w:rsidRPr="00953054">
        <w:rPr>
          <w:sz w:val="22"/>
          <w:szCs w:val="22"/>
        </w:rPr>
        <w:t xml:space="preserve">The preparation of financial statements in conformity with International Public Sector Accounting Standards (IPSAS) allows the use of estimates and assumptions. It also requires management to exercise judgement in the process of applying the </w:t>
      </w:r>
      <w:r w:rsidR="00E80625" w:rsidRPr="00953054">
        <w:rPr>
          <w:i/>
          <w:sz w:val="22"/>
          <w:szCs w:val="22"/>
        </w:rPr>
        <w:t>Entity</w:t>
      </w:r>
      <w:r w:rsidRPr="00953054">
        <w:rPr>
          <w:i/>
          <w:sz w:val="22"/>
          <w:szCs w:val="22"/>
        </w:rPr>
        <w:t>’s</w:t>
      </w:r>
      <w:r w:rsidRPr="00953054">
        <w:rPr>
          <w:sz w:val="22"/>
          <w:szCs w:val="22"/>
        </w:rPr>
        <w:t xml:space="preserve"> accounting policies.</w:t>
      </w:r>
      <w:r w:rsidRPr="00953054">
        <w:rPr>
          <w:rFonts w:eastAsia="Calibri"/>
          <w:spacing w:val="-2"/>
          <w:sz w:val="22"/>
          <w:szCs w:val="22"/>
          <w:lang w:val="en-US"/>
        </w:rPr>
        <w:t xml:space="preserve"> </w:t>
      </w:r>
      <w:r w:rsidRPr="00953054">
        <w:rPr>
          <w:sz w:val="22"/>
          <w:szCs w:val="22"/>
          <w:lang w:val="en-US"/>
        </w:rPr>
        <w:t xml:space="preserve">The areas involving a higher degree of judgement or complexity, or where assumptions and estimates are significant to the financial statements, are disclosed in </w:t>
      </w:r>
      <w:r w:rsidRPr="00953054">
        <w:rPr>
          <w:i/>
          <w:iCs/>
          <w:sz w:val="22"/>
          <w:szCs w:val="22"/>
          <w:lang w:val="en-US"/>
        </w:rPr>
        <w:t xml:space="preserve">Note </w:t>
      </w:r>
      <w:r w:rsidR="00C3412F" w:rsidRPr="00953054">
        <w:rPr>
          <w:i/>
          <w:iCs/>
          <w:sz w:val="22"/>
          <w:szCs w:val="22"/>
          <w:lang w:val="en-US"/>
        </w:rPr>
        <w:t>5</w:t>
      </w:r>
      <w:r w:rsidR="00C3412F" w:rsidRPr="00953054">
        <w:rPr>
          <w:sz w:val="22"/>
          <w:szCs w:val="22"/>
          <w:lang w:val="en-US"/>
        </w:rPr>
        <w:t xml:space="preserve"> of these financial statements.</w:t>
      </w:r>
    </w:p>
    <w:p w14:paraId="731DDCB6" w14:textId="77777777" w:rsidR="00F80D64" w:rsidRDefault="00646D5C" w:rsidP="0087777D">
      <w:pPr>
        <w:pStyle w:val="Header"/>
        <w:tabs>
          <w:tab w:val="left" w:pos="567"/>
          <w:tab w:val="decimal" w:pos="7920"/>
        </w:tabs>
        <w:spacing w:line="360" w:lineRule="auto"/>
        <w:jc w:val="both"/>
        <w:rPr>
          <w:i/>
          <w:iCs/>
          <w:sz w:val="22"/>
          <w:szCs w:val="22"/>
        </w:rPr>
      </w:pPr>
      <w:r w:rsidRPr="00953054">
        <w:rPr>
          <w:i/>
          <w:iCs/>
          <w:sz w:val="22"/>
          <w:szCs w:val="22"/>
        </w:rPr>
        <w:t xml:space="preserve">The financial statements have been prepared in accordance with the PFM </w:t>
      </w:r>
      <w:r w:rsidR="003978AA" w:rsidRPr="00953054">
        <w:rPr>
          <w:i/>
          <w:iCs/>
          <w:sz w:val="22"/>
          <w:szCs w:val="22"/>
        </w:rPr>
        <w:t xml:space="preserve">Act, and </w:t>
      </w:r>
      <w:r w:rsidRPr="00953054">
        <w:rPr>
          <w:i/>
          <w:iCs/>
          <w:sz w:val="22"/>
          <w:szCs w:val="22"/>
        </w:rPr>
        <w:t>International Public Sector Accounting Standards (IPSAS)</w:t>
      </w:r>
      <w:r w:rsidR="00BB0FC1" w:rsidRPr="00953054">
        <w:rPr>
          <w:i/>
          <w:iCs/>
          <w:sz w:val="22"/>
          <w:szCs w:val="22"/>
        </w:rPr>
        <w:t xml:space="preserve"> </w:t>
      </w:r>
      <w:r w:rsidR="000232D3" w:rsidRPr="00953054">
        <w:rPr>
          <w:i/>
          <w:iCs/>
          <w:sz w:val="22"/>
          <w:szCs w:val="22"/>
        </w:rPr>
        <w:t>or</w:t>
      </w:r>
      <w:r w:rsidR="00AE552A">
        <w:rPr>
          <w:i/>
          <w:iCs/>
          <w:sz w:val="22"/>
          <w:szCs w:val="22"/>
        </w:rPr>
        <w:t>/</w:t>
      </w:r>
      <w:r w:rsidR="006E14DC" w:rsidRPr="00953054">
        <w:rPr>
          <w:i/>
          <w:iCs/>
          <w:sz w:val="22"/>
          <w:szCs w:val="22"/>
        </w:rPr>
        <w:t xml:space="preserve"> </w:t>
      </w:r>
      <w:r w:rsidR="00FA792B" w:rsidRPr="00953054">
        <w:rPr>
          <w:i/>
          <w:iCs/>
          <w:sz w:val="22"/>
          <w:szCs w:val="22"/>
        </w:rPr>
        <w:t>the entity has taken advantage of the transitional provisions</w:t>
      </w:r>
      <w:r w:rsidR="005A00E6" w:rsidRPr="00953054">
        <w:rPr>
          <w:i/>
          <w:iCs/>
          <w:sz w:val="22"/>
          <w:szCs w:val="22"/>
        </w:rPr>
        <w:t xml:space="preserve"> under IPSAS </w:t>
      </w:r>
      <w:r w:rsidR="00262E39" w:rsidRPr="00953054">
        <w:rPr>
          <w:i/>
          <w:iCs/>
          <w:sz w:val="22"/>
          <w:szCs w:val="22"/>
        </w:rPr>
        <w:t>33.</w:t>
      </w:r>
      <w:r w:rsidR="00F06608" w:rsidRPr="00953054">
        <w:rPr>
          <w:i/>
          <w:iCs/>
          <w:sz w:val="22"/>
          <w:szCs w:val="22"/>
        </w:rPr>
        <w:t xml:space="preserve"> Therefore, </w:t>
      </w:r>
      <w:r w:rsidR="00933BFE" w:rsidRPr="00953054">
        <w:rPr>
          <w:i/>
          <w:iCs/>
          <w:sz w:val="22"/>
          <w:szCs w:val="22"/>
        </w:rPr>
        <w:t>these are the</w:t>
      </w:r>
      <w:r w:rsidR="00051541" w:rsidRPr="00953054">
        <w:rPr>
          <w:i/>
          <w:iCs/>
          <w:sz w:val="22"/>
          <w:szCs w:val="22"/>
        </w:rPr>
        <w:t xml:space="preserve"> first/second/</w:t>
      </w:r>
      <w:r w:rsidR="00563424" w:rsidRPr="00953054">
        <w:rPr>
          <w:i/>
          <w:iCs/>
          <w:sz w:val="22"/>
          <w:szCs w:val="22"/>
        </w:rPr>
        <w:t>third transitional</w:t>
      </w:r>
      <w:r w:rsidR="002233EB" w:rsidRPr="00953054">
        <w:rPr>
          <w:i/>
          <w:iCs/>
          <w:sz w:val="22"/>
          <w:szCs w:val="22"/>
        </w:rPr>
        <w:t xml:space="preserve"> financial </w:t>
      </w:r>
      <w:r w:rsidR="00F80D64" w:rsidRPr="00953054">
        <w:rPr>
          <w:i/>
          <w:iCs/>
          <w:sz w:val="22"/>
          <w:szCs w:val="22"/>
        </w:rPr>
        <w:t>statements,</w:t>
      </w:r>
      <w:r w:rsidR="00F80D64">
        <w:rPr>
          <w:i/>
          <w:iCs/>
          <w:sz w:val="22"/>
          <w:szCs w:val="22"/>
        </w:rPr>
        <w:t xml:space="preserve"> </w:t>
      </w:r>
    </w:p>
    <w:p w14:paraId="5EAF1F24" w14:textId="5BA914CC" w:rsidR="00AF5181" w:rsidRPr="00953054" w:rsidRDefault="00F80D64" w:rsidP="0087777D">
      <w:pPr>
        <w:pStyle w:val="Header"/>
        <w:tabs>
          <w:tab w:val="left" w:pos="567"/>
          <w:tab w:val="decimal" w:pos="7920"/>
        </w:tabs>
        <w:spacing w:line="360" w:lineRule="auto"/>
        <w:jc w:val="both"/>
        <w:rPr>
          <w:sz w:val="22"/>
          <w:szCs w:val="22"/>
        </w:rPr>
      </w:pPr>
      <w:r>
        <w:rPr>
          <w:i/>
          <w:iCs/>
          <w:sz w:val="22"/>
          <w:szCs w:val="22"/>
        </w:rPr>
        <w:t>and the entity has taken advantage of the transitional provisions relating to….</w:t>
      </w:r>
      <w:r w:rsidR="002233EB" w:rsidRPr="00953054">
        <w:rPr>
          <w:i/>
          <w:iCs/>
          <w:sz w:val="22"/>
          <w:szCs w:val="22"/>
        </w:rPr>
        <w:t xml:space="preserve"> </w:t>
      </w:r>
      <w:r w:rsidR="00AF5181" w:rsidRPr="00953054">
        <w:rPr>
          <w:i/>
          <w:iCs/>
          <w:sz w:val="22"/>
          <w:szCs w:val="22"/>
        </w:rPr>
        <w:t>(Entity</w:t>
      </w:r>
      <w:r w:rsidR="00842F44" w:rsidRPr="00953054">
        <w:rPr>
          <w:i/>
          <w:iCs/>
          <w:sz w:val="22"/>
          <w:szCs w:val="22"/>
        </w:rPr>
        <w:t xml:space="preserve"> to state which transitional provisions are </w:t>
      </w:r>
      <w:r w:rsidR="0006728C" w:rsidRPr="00953054">
        <w:rPr>
          <w:i/>
          <w:iCs/>
          <w:sz w:val="22"/>
          <w:szCs w:val="22"/>
        </w:rPr>
        <w:t>applied,</w:t>
      </w:r>
      <w:r w:rsidR="00842F44" w:rsidRPr="00953054">
        <w:rPr>
          <w:i/>
          <w:iCs/>
          <w:sz w:val="22"/>
          <w:szCs w:val="22"/>
        </w:rPr>
        <w:t xml:space="preserve"> and the steps being taken towards full compliance with IPSAS Accrual</w:t>
      </w:r>
      <w:r w:rsidR="00AF5181" w:rsidRPr="00953054">
        <w:rPr>
          <w:i/>
          <w:iCs/>
          <w:sz w:val="22"/>
          <w:szCs w:val="22"/>
        </w:rPr>
        <w:t>)</w:t>
      </w:r>
      <w:r w:rsidR="00646D5C" w:rsidRPr="00953054">
        <w:rPr>
          <w:i/>
          <w:iCs/>
          <w:sz w:val="22"/>
          <w:szCs w:val="22"/>
        </w:rPr>
        <w:t>.</w:t>
      </w:r>
      <w:r w:rsidR="00646D5C" w:rsidRPr="00953054">
        <w:rPr>
          <w:sz w:val="22"/>
          <w:szCs w:val="22"/>
        </w:rPr>
        <w:t xml:space="preserve"> </w:t>
      </w:r>
    </w:p>
    <w:p w14:paraId="59EE40B9" w14:textId="6D42FFB3" w:rsidR="00646D5C" w:rsidRPr="00953054" w:rsidRDefault="00D07C30" w:rsidP="0087777D">
      <w:pPr>
        <w:pStyle w:val="Header"/>
        <w:tabs>
          <w:tab w:val="left" w:pos="567"/>
          <w:tab w:val="decimal" w:pos="7920"/>
        </w:tabs>
        <w:spacing w:line="360" w:lineRule="auto"/>
        <w:jc w:val="both"/>
        <w:rPr>
          <w:sz w:val="22"/>
          <w:szCs w:val="22"/>
        </w:rPr>
      </w:pPr>
      <w:r w:rsidRPr="00953054">
        <w:rPr>
          <w:sz w:val="22"/>
          <w:szCs w:val="22"/>
        </w:rPr>
        <w:t xml:space="preserve">The financial statements have been prepared and presented in Kenya Shillings, which is the functional and reporting currency of the </w:t>
      </w:r>
      <w:r w:rsidRPr="00953054">
        <w:rPr>
          <w:i/>
          <w:sz w:val="22"/>
          <w:szCs w:val="22"/>
        </w:rPr>
        <w:t>Entity</w:t>
      </w:r>
      <w:r w:rsidRPr="00953054">
        <w:rPr>
          <w:sz w:val="22"/>
          <w:szCs w:val="22"/>
        </w:rPr>
        <w:t xml:space="preserve">. </w:t>
      </w:r>
      <w:r w:rsidR="00646D5C" w:rsidRPr="00953054">
        <w:rPr>
          <w:sz w:val="22"/>
          <w:szCs w:val="22"/>
        </w:rPr>
        <w:t>The accounting policies adopted have been consistently applied to all the years presented.</w:t>
      </w:r>
    </w:p>
    <w:p w14:paraId="2440B7A0" w14:textId="08244863" w:rsidR="00650C14" w:rsidRPr="00953054" w:rsidRDefault="00650C14" w:rsidP="00953054">
      <w:pPr>
        <w:spacing w:line="360" w:lineRule="auto"/>
        <w:ind w:right="-20"/>
        <w:jc w:val="both"/>
        <w:rPr>
          <w:rFonts w:eastAsia="Arial"/>
          <w:sz w:val="22"/>
          <w:szCs w:val="22"/>
        </w:rPr>
      </w:pPr>
    </w:p>
    <w:p w14:paraId="72F9B87B" w14:textId="71274190" w:rsidR="00650C14" w:rsidRPr="00953054" w:rsidRDefault="00650C14" w:rsidP="00953054">
      <w:pPr>
        <w:spacing w:line="360" w:lineRule="auto"/>
        <w:ind w:right="-20"/>
        <w:jc w:val="both"/>
        <w:rPr>
          <w:rFonts w:eastAsia="Arial"/>
          <w:sz w:val="22"/>
          <w:szCs w:val="22"/>
        </w:rPr>
      </w:pPr>
    </w:p>
    <w:p w14:paraId="0A0B2D53" w14:textId="69D66DF1" w:rsidR="00650C14" w:rsidRPr="00953054" w:rsidRDefault="00650C14" w:rsidP="00953054">
      <w:pPr>
        <w:spacing w:line="360" w:lineRule="auto"/>
        <w:ind w:right="-20"/>
        <w:jc w:val="both"/>
        <w:rPr>
          <w:rFonts w:eastAsia="Arial"/>
          <w:sz w:val="22"/>
          <w:szCs w:val="22"/>
        </w:rPr>
      </w:pPr>
    </w:p>
    <w:p w14:paraId="62449782" w14:textId="7C7531B6" w:rsidR="00650C14" w:rsidRPr="00953054" w:rsidRDefault="00650C14" w:rsidP="00953054">
      <w:pPr>
        <w:spacing w:line="360" w:lineRule="auto"/>
        <w:ind w:right="-20"/>
        <w:jc w:val="both"/>
        <w:rPr>
          <w:rFonts w:eastAsia="Arial"/>
          <w:sz w:val="22"/>
          <w:szCs w:val="22"/>
        </w:rPr>
      </w:pPr>
    </w:p>
    <w:p w14:paraId="37010B01" w14:textId="3E0FF0D1" w:rsidR="00650C14" w:rsidRPr="00953054" w:rsidRDefault="00650C14" w:rsidP="00953054">
      <w:pPr>
        <w:spacing w:line="360" w:lineRule="auto"/>
        <w:ind w:right="-20"/>
        <w:jc w:val="both"/>
        <w:rPr>
          <w:rFonts w:eastAsia="Arial"/>
          <w:sz w:val="22"/>
          <w:szCs w:val="22"/>
        </w:rPr>
      </w:pPr>
    </w:p>
    <w:p w14:paraId="04965866" w14:textId="50D82753" w:rsidR="00650C14" w:rsidRPr="00953054" w:rsidRDefault="00650C14" w:rsidP="00953054">
      <w:pPr>
        <w:spacing w:line="360" w:lineRule="auto"/>
        <w:ind w:right="-20"/>
        <w:jc w:val="both"/>
        <w:rPr>
          <w:rFonts w:eastAsia="Arial"/>
          <w:sz w:val="22"/>
          <w:szCs w:val="22"/>
        </w:rPr>
      </w:pPr>
    </w:p>
    <w:p w14:paraId="0F696E53" w14:textId="5ABA3174" w:rsidR="00555203" w:rsidRPr="00953054" w:rsidRDefault="00555203" w:rsidP="00953054">
      <w:pPr>
        <w:spacing w:line="360" w:lineRule="auto"/>
        <w:ind w:right="-20"/>
        <w:jc w:val="both"/>
        <w:rPr>
          <w:rFonts w:eastAsia="Arial"/>
          <w:sz w:val="22"/>
          <w:szCs w:val="22"/>
        </w:rPr>
      </w:pPr>
    </w:p>
    <w:p w14:paraId="28A4B62B" w14:textId="51ED4844" w:rsidR="0057726E" w:rsidRPr="00953054" w:rsidRDefault="0057726E" w:rsidP="00953054">
      <w:pPr>
        <w:spacing w:line="360" w:lineRule="auto"/>
        <w:ind w:right="-20"/>
        <w:jc w:val="both"/>
        <w:rPr>
          <w:rFonts w:eastAsia="Arial"/>
          <w:sz w:val="22"/>
          <w:szCs w:val="22"/>
        </w:rPr>
      </w:pPr>
    </w:p>
    <w:p w14:paraId="16FA3ED5" w14:textId="19493AF6" w:rsidR="0057726E" w:rsidRPr="00953054" w:rsidRDefault="0057726E" w:rsidP="00953054">
      <w:pPr>
        <w:spacing w:line="360" w:lineRule="auto"/>
        <w:ind w:right="-20"/>
        <w:jc w:val="both"/>
        <w:rPr>
          <w:rFonts w:eastAsia="Arial"/>
          <w:sz w:val="22"/>
          <w:szCs w:val="22"/>
        </w:rPr>
      </w:pPr>
    </w:p>
    <w:p w14:paraId="2967B115" w14:textId="77777777" w:rsidR="0057726E" w:rsidRPr="00953054" w:rsidRDefault="0057726E" w:rsidP="00953054">
      <w:pPr>
        <w:spacing w:line="360" w:lineRule="auto"/>
        <w:ind w:right="-20"/>
        <w:jc w:val="both"/>
        <w:rPr>
          <w:rFonts w:eastAsia="Arial"/>
          <w:sz w:val="22"/>
          <w:szCs w:val="22"/>
        </w:rPr>
      </w:pPr>
    </w:p>
    <w:p w14:paraId="5A7DB0AF" w14:textId="6CA77ED1" w:rsidR="00F80D64" w:rsidRDefault="00F80D64">
      <w:pPr>
        <w:autoSpaceDE/>
        <w:autoSpaceDN/>
        <w:rPr>
          <w:rFonts w:eastAsia="Arial"/>
          <w:sz w:val="22"/>
          <w:szCs w:val="22"/>
        </w:rPr>
      </w:pPr>
      <w:r>
        <w:rPr>
          <w:rFonts w:eastAsia="Arial"/>
          <w:sz w:val="22"/>
          <w:szCs w:val="22"/>
        </w:rPr>
        <w:br w:type="page"/>
      </w:r>
    </w:p>
    <w:p w14:paraId="1E55F741" w14:textId="4A251815" w:rsidR="00002DD0" w:rsidRPr="00953054" w:rsidRDefault="003B0770" w:rsidP="00953054">
      <w:pPr>
        <w:spacing w:line="360" w:lineRule="auto"/>
        <w:ind w:right="-20"/>
        <w:jc w:val="both"/>
        <w:rPr>
          <w:b/>
          <w:bCs/>
          <w:sz w:val="22"/>
          <w:szCs w:val="22"/>
        </w:rPr>
      </w:pPr>
      <w:r w:rsidRPr="00953054">
        <w:rPr>
          <w:b/>
          <w:bCs/>
          <w:sz w:val="22"/>
          <w:szCs w:val="22"/>
        </w:rPr>
        <w:lastRenderedPageBreak/>
        <w:t>Notes t</w:t>
      </w:r>
      <w:r w:rsidR="00A46472" w:rsidRPr="00953054">
        <w:rPr>
          <w:b/>
          <w:bCs/>
          <w:sz w:val="22"/>
          <w:szCs w:val="22"/>
        </w:rPr>
        <w:t xml:space="preserve">o </w:t>
      </w:r>
      <w:r w:rsidR="00D0389E" w:rsidRPr="00953054">
        <w:rPr>
          <w:b/>
          <w:bCs/>
          <w:sz w:val="22"/>
          <w:szCs w:val="22"/>
        </w:rPr>
        <w:t>the</w:t>
      </w:r>
      <w:r w:rsidR="00A46472" w:rsidRPr="00953054">
        <w:rPr>
          <w:b/>
          <w:bCs/>
          <w:sz w:val="22"/>
          <w:szCs w:val="22"/>
        </w:rPr>
        <w:t xml:space="preserve"> Financial Statements (Continued)</w:t>
      </w:r>
    </w:p>
    <w:p w14:paraId="7C547FE8" w14:textId="77777777" w:rsidR="009430B3" w:rsidRDefault="009430B3" w:rsidP="009430B3">
      <w:pPr>
        <w:pStyle w:val="ListParagraph"/>
        <w:numPr>
          <w:ilvl w:val="0"/>
          <w:numId w:val="21"/>
        </w:numPr>
        <w:spacing w:line="360" w:lineRule="auto"/>
        <w:ind w:left="709" w:right="-20"/>
        <w:jc w:val="both"/>
        <w:rPr>
          <w:rFonts w:eastAsia="Arial"/>
          <w:b/>
        </w:rPr>
      </w:pPr>
      <w:r w:rsidRPr="00580EDF">
        <w:rPr>
          <w:rFonts w:eastAsia="Arial"/>
          <w:b/>
        </w:rPr>
        <w:t>Adoption of New and Revised Standards</w:t>
      </w:r>
    </w:p>
    <w:p w14:paraId="50BBDD71" w14:textId="77777777" w:rsidR="009430B3" w:rsidRPr="0005191D" w:rsidRDefault="009430B3" w:rsidP="009430B3">
      <w:pPr>
        <w:pStyle w:val="ListParagraph"/>
        <w:numPr>
          <w:ilvl w:val="0"/>
          <w:numId w:val="52"/>
        </w:numPr>
        <w:autoSpaceDE/>
        <w:autoSpaceDN/>
        <w:spacing w:line="360" w:lineRule="auto"/>
        <w:contextualSpacing/>
        <w:jc w:val="both"/>
        <w:rPr>
          <w:b/>
        </w:rPr>
      </w:pPr>
      <w:r w:rsidRPr="0005191D">
        <w:rPr>
          <w:b/>
          <w:i/>
          <w:iCs/>
        </w:rPr>
        <w:t>New and amended standards and interpretations in issue effective in the year ended 30 June 202</w:t>
      </w:r>
      <w:r>
        <w:rPr>
          <w:b/>
          <w:i/>
          <w:iCs/>
        </w:rPr>
        <w:t>4</w:t>
      </w:r>
      <w:r w:rsidRPr="0005191D">
        <w:rPr>
          <w:b/>
        </w:rPr>
        <w:t>.</w:t>
      </w:r>
    </w:p>
    <w:p w14:paraId="522B231F" w14:textId="77777777" w:rsidR="009430B3" w:rsidRPr="007D54CC" w:rsidRDefault="009430B3" w:rsidP="009430B3">
      <w:pPr>
        <w:spacing w:line="360" w:lineRule="auto"/>
        <w:ind w:right="-20" w:firstLine="360"/>
        <w:jc w:val="both"/>
        <w:rPr>
          <w:rFonts w:eastAsia="Arial"/>
          <w:bCs/>
        </w:rPr>
      </w:pPr>
      <w:r w:rsidRPr="007D54CC">
        <w:rPr>
          <w:rFonts w:eastAsia="Arial"/>
          <w:bCs/>
        </w:rPr>
        <w:t>There were no new and amended standards issued in the financial year.</w:t>
      </w:r>
    </w:p>
    <w:p w14:paraId="5BEF4BC1" w14:textId="77777777" w:rsidR="009430B3" w:rsidRPr="0005191D" w:rsidRDefault="009430B3" w:rsidP="009430B3">
      <w:pPr>
        <w:pStyle w:val="ListParagraph"/>
        <w:numPr>
          <w:ilvl w:val="0"/>
          <w:numId w:val="52"/>
        </w:numPr>
        <w:autoSpaceDE/>
        <w:autoSpaceDN/>
        <w:spacing w:line="360" w:lineRule="auto"/>
        <w:contextualSpacing/>
        <w:jc w:val="both"/>
        <w:rPr>
          <w:bCs/>
          <w:i/>
          <w:iCs/>
        </w:rPr>
      </w:pPr>
      <w:r w:rsidRPr="0005191D">
        <w:rPr>
          <w:b/>
          <w:i/>
          <w:iCs/>
        </w:rPr>
        <w:t>New and amended standards and interpretations in issue but not yet effective in the year ended 30 June 202</w:t>
      </w:r>
      <w:r>
        <w:rPr>
          <w:b/>
          <w:i/>
          <w:iCs/>
        </w:rPr>
        <w:t>4</w:t>
      </w:r>
      <w:r w:rsidRPr="0005191D">
        <w:rPr>
          <w:bCs/>
          <w:i/>
          <w:iCs/>
        </w:rPr>
        <w:t>.</w:t>
      </w:r>
    </w:p>
    <w:tbl>
      <w:tblPr>
        <w:tblStyle w:val="TableGrid"/>
        <w:tblW w:w="5000" w:type="pct"/>
        <w:tblLook w:val="04A0" w:firstRow="1" w:lastRow="0" w:firstColumn="1" w:lastColumn="0" w:noHBand="0" w:noVBand="1"/>
      </w:tblPr>
      <w:tblGrid>
        <w:gridCol w:w="1619"/>
        <w:gridCol w:w="7699"/>
      </w:tblGrid>
      <w:tr w:rsidR="009430B3" w:rsidRPr="00650C14" w14:paraId="0CB224B6" w14:textId="77777777" w:rsidTr="000D050E">
        <w:trPr>
          <w:tblHeader/>
        </w:trPr>
        <w:tc>
          <w:tcPr>
            <w:tcW w:w="869" w:type="pct"/>
            <w:shd w:val="clear" w:color="auto" w:fill="365F91" w:themeFill="accent1" w:themeFillShade="BF"/>
          </w:tcPr>
          <w:p w14:paraId="063A0FBF" w14:textId="77777777" w:rsidR="009430B3" w:rsidRPr="00650C14" w:rsidRDefault="009430B3" w:rsidP="000D050E">
            <w:pPr>
              <w:spacing w:line="360" w:lineRule="auto"/>
              <w:ind w:right="-20"/>
              <w:jc w:val="both"/>
              <w:rPr>
                <w:rFonts w:eastAsia="Arial"/>
                <w:b/>
              </w:rPr>
            </w:pPr>
            <w:r w:rsidRPr="00650C14">
              <w:rPr>
                <w:rFonts w:eastAsia="Arial"/>
                <w:b/>
              </w:rPr>
              <w:t>Standard</w:t>
            </w:r>
          </w:p>
        </w:tc>
        <w:tc>
          <w:tcPr>
            <w:tcW w:w="4131" w:type="pct"/>
            <w:shd w:val="clear" w:color="auto" w:fill="365F91" w:themeFill="accent1" w:themeFillShade="BF"/>
          </w:tcPr>
          <w:p w14:paraId="7C7AC3B0" w14:textId="77777777" w:rsidR="009430B3" w:rsidRPr="00650C14" w:rsidRDefault="009430B3" w:rsidP="000D050E">
            <w:pPr>
              <w:spacing w:line="360" w:lineRule="auto"/>
              <w:ind w:right="-20"/>
              <w:jc w:val="both"/>
              <w:rPr>
                <w:rFonts w:eastAsia="Arial"/>
                <w:b/>
              </w:rPr>
            </w:pPr>
            <w:r w:rsidRPr="00650C14">
              <w:rPr>
                <w:rFonts w:eastAsia="Arial"/>
                <w:b/>
              </w:rPr>
              <w:t>Effective date and impact:</w:t>
            </w:r>
          </w:p>
        </w:tc>
      </w:tr>
      <w:tr w:rsidR="009430B3" w:rsidRPr="00650C14" w14:paraId="0E3147AD" w14:textId="77777777" w:rsidTr="000D050E">
        <w:tc>
          <w:tcPr>
            <w:tcW w:w="869" w:type="pct"/>
          </w:tcPr>
          <w:p w14:paraId="293711A4" w14:textId="77777777" w:rsidR="009430B3" w:rsidRPr="000848E8" w:rsidRDefault="009430B3" w:rsidP="000D050E">
            <w:pPr>
              <w:spacing w:line="360" w:lineRule="auto"/>
              <w:ind w:right="-20"/>
              <w:rPr>
                <w:rFonts w:eastAsia="Arial"/>
              </w:rPr>
            </w:pPr>
            <w:r>
              <w:rPr>
                <w:rFonts w:eastAsia="Arial"/>
              </w:rPr>
              <w:t>IPSAS 43</w:t>
            </w:r>
          </w:p>
        </w:tc>
        <w:tc>
          <w:tcPr>
            <w:tcW w:w="4131" w:type="pct"/>
          </w:tcPr>
          <w:p w14:paraId="40AC8AE8" w14:textId="77777777" w:rsidR="009430B3" w:rsidRDefault="009430B3" w:rsidP="000D050E">
            <w:pPr>
              <w:spacing w:line="360" w:lineRule="auto"/>
              <w:ind w:right="-20"/>
              <w:jc w:val="both"/>
              <w:rPr>
                <w:rFonts w:eastAsia="Arial"/>
                <w:b/>
                <w:bCs/>
                <w:i/>
                <w:iCs/>
              </w:rPr>
            </w:pPr>
            <w:r w:rsidRPr="000848E8">
              <w:rPr>
                <w:rFonts w:eastAsia="Arial"/>
                <w:b/>
                <w:bCs/>
                <w:i/>
                <w:iCs/>
              </w:rPr>
              <w:t>Applicable 1</w:t>
            </w:r>
            <w:r w:rsidRPr="000848E8">
              <w:rPr>
                <w:rFonts w:eastAsia="Arial"/>
                <w:b/>
                <w:bCs/>
                <w:i/>
                <w:iCs/>
                <w:vertAlign w:val="superscript"/>
              </w:rPr>
              <w:t>st</w:t>
            </w:r>
            <w:r w:rsidRPr="000848E8">
              <w:rPr>
                <w:rFonts w:eastAsia="Arial"/>
                <w:b/>
                <w:bCs/>
                <w:i/>
                <w:iCs/>
              </w:rPr>
              <w:t xml:space="preserve"> January 202</w:t>
            </w:r>
            <w:r>
              <w:rPr>
                <w:rFonts w:eastAsia="Arial"/>
                <w:b/>
                <w:bCs/>
                <w:i/>
                <w:iCs/>
              </w:rPr>
              <w:t>5</w:t>
            </w:r>
          </w:p>
          <w:p w14:paraId="3659C750" w14:textId="77777777" w:rsidR="009430B3" w:rsidRDefault="009430B3" w:rsidP="000D050E">
            <w:pPr>
              <w:spacing w:line="360" w:lineRule="auto"/>
              <w:ind w:right="-20"/>
              <w:jc w:val="both"/>
              <w:rPr>
                <w:rFonts w:eastAsia="Arial"/>
              </w:rPr>
            </w:pPr>
            <w:r w:rsidRPr="00397997">
              <w:rPr>
                <w:rFonts w:eastAsia="Arial"/>
              </w:rPr>
              <w:t xml:space="preserve">The standard sets out the principles for the recognition, measurement, presentation, and disclosure of leases. The objective is to ensure that lessees and lessors provide relevant information in a manner that faithfully represents those transactions. This information gives a basis for users of financial statements to assess the effect that leases have on the financial position, financial performance and cashflows of an </w:t>
            </w:r>
            <w:r>
              <w:rPr>
                <w:rFonts w:eastAsia="Arial"/>
              </w:rPr>
              <w:t>Entity</w:t>
            </w:r>
            <w:r w:rsidRPr="00397997">
              <w:rPr>
                <w:rFonts w:eastAsia="Arial"/>
              </w:rPr>
              <w:t>.</w:t>
            </w:r>
          </w:p>
          <w:p w14:paraId="2D402A85" w14:textId="77777777" w:rsidR="009430B3" w:rsidRDefault="009430B3" w:rsidP="000D050E">
            <w:pPr>
              <w:spacing w:line="360" w:lineRule="auto"/>
              <w:ind w:right="-20"/>
              <w:jc w:val="both"/>
              <w:rPr>
                <w:rFonts w:eastAsia="Arial"/>
              </w:rPr>
            </w:pPr>
            <w:r>
              <w:rPr>
                <w:rFonts w:eastAsia="Arial"/>
              </w:rPr>
              <w:t xml:space="preserve">The new standard requires entities to recognise, measure and present information on right of use assets and lease liabilities. </w:t>
            </w:r>
          </w:p>
          <w:p w14:paraId="11ABFDB8" w14:textId="77777777" w:rsidR="009430B3" w:rsidRPr="00D115BE" w:rsidRDefault="009430B3" w:rsidP="000D050E">
            <w:pPr>
              <w:spacing w:line="360" w:lineRule="auto"/>
              <w:ind w:right="-20"/>
              <w:jc w:val="both"/>
              <w:rPr>
                <w:rFonts w:eastAsia="Arial"/>
                <w:sz w:val="20"/>
                <w:szCs w:val="20"/>
              </w:rPr>
            </w:pPr>
            <w:r w:rsidRPr="00D115BE">
              <w:rPr>
                <w:rFonts w:eastAsia="Arial"/>
                <w:b/>
                <w:bCs/>
                <w:i/>
                <w:color w:val="FF0000"/>
                <w:sz w:val="20"/>
                <w:szCs w:val="20"/>
              </w:rPr>
              <w:t>State the expected impact of the standard to the Entity if relevant</w:t>
            </w:r>
            <w:r w:rsidRPr="00D115BE">
              <w:rPr>
                <w:rFonts w:eastAsia="Arial"/>
                <w:sz w:val="20"/>
                <w:szCs w:val="20"/>
              </w:rPr>
              <w:t xml:space="preserve"> </w:t>
            </w:r>
          </w:p>
        </w:tc>
      </w:tr>
      <w:tr w:rsidR="009430B3" w:rsidRPr="00650C14" w14:paraId="4779E524" w14:textId="77777777" w:rsidTr="000D050E">
        <w:tc>
          <w:tcPr>
            <w:tcW w:w="869" w:type="pct"/>
          </w:tcPr>
          <w:p w14:paraId="1397646F" w14:textId="77777777" w:rsidR="009430B3" w:rsidRDefault="009430B3" w:rsidP="000D050E">
            <w:pPr>
              <w:spacing w:line="360" w:lineRule="auto"/>
              <w:ind w:right="-20"/>
              <w:rPr>
                <w:rFonts w:eastAsia="Arial"/>
              </w:rPr>
            </w:pPr>
            <w:r>
              <w:rPr>
                <w:rFonts w:eastAsia="Arial"/>
              </w:rPr>
              <w:t>IPSAS 44: Non- Current Assets Held for Sale and Discontinued Operations</w:t>
            </w:r>
          </w:p>
        </w:tc>
        <w:tc>
          <w:tcPr>
            <w:tcW w:w="4131" w:type="pct"/>
          </w:tcPr>
          <w:p w14:paraId="31F4ACB9" w14:textId="77777777" w:rsidR="009430B3" w:rsidRPr="000848E8" w:rsidRDefault="009430B3" w:rsidP="000D050E">
            <w:pPr>
              <w:spacing w:line="360" w:lineRule="auto"/>
              <w:ind w:right="-20"/>
              <w:jc w:val="both"/>
              <w:rPr>
                <w:rFonts w:eastAsia="Arial"/>
                <w:b/>
                <w:bCs/>
                <w:i/>
                <w:iCs/>
              </w:rPr>
            </w:pPr>
            <w:r w:rsidRPr="000848E8">
              <w:rPr>
                <w:rFonts w:eastAsia="Arial"/>
                <w:b/>
                <w:bCs/>
                <w:i/>
                <w:iCs/>
              </w:rPr>
              <w:t>Applicable 1</w:t>
            </w:r>
            <w:r w:rsidRPr="000848E8">
              <w:rPr>
                <w:rFonts w:eastAsia="Arial"/>
                <w:b/>
                <w:bCs/>
                <w:i/>
                <w:iCs/>
                <w:vertAlign w:val="superscript"/>
              </w:rPr>
              <w:t>st</w:t>
            </w:r>
            <w:r w:rsidRPr="000848E8">
              <w:rPr>
                <w:rFonts w:eastAsia="Arial"/>
                <w:b/>
                <w:bCs/>
                <w:i/>
                <w:iCs/>
              </w:rPr>
              <w:t xml:space="preserve"> January 202</w:t>
            </w:r>
            <w:r>
              <w:rPr>
                <w:rFonts w:eastAsia="Arial"/>
                <w:b/>
                <w:bCs/>
                <w:i/>
                <w:iCs/>
              </w:rPr>
              <w:t>5</w:t>
            </w:r>
          </w:p>
          <w:p w14:paraId="12930A1B" w14:textId="77777777" w:rsidR="009430B3" w:rsidRPr="007B01DB" w:rsidRDefault="009430B3" w:rsidP="000D050E">
            <w:pPr>
              <w:spacing w:line="360" w:lineRule="auto"/>
              <w:ind w:right="-20"/>
              <w:jc w:val="both"/>
              <w:rPr>
                <w:rFonts w:eastAsia="Arial"/>
              </w:rPr>
            </w:pPr>
            <w:r w:rsidRPr="007B01DB">
              <w:rPr>
                <w:rFonts w:eastAsia="Arial"/>
              </w:rPr>
              <w:t>The Standard requires,</w:t>
            </w:r>
          </w:p>
          <w:p w14:paraId="2DF75991" w14:textId="77777777" w:rsidR="009430B3" w:rsidRPr="007B01DB" w:rsidRDefault="009430B3" w:rsidP="000D050E">
            <w:pPr>
              <w:spacing w:line="360" w:lineRule="auto"/>
              <w:ind w:right="-20"/>
              <w:jc w:val="both"/>
              <w:rPr>
                <w:rFonts w:eastAsia="Arial"/>
              </w:rPr>
            </w:pPr>
            <w:r w:rsidRPr="007B01DB">
              <w:rPr>
                <w:rFonts w:eastAsia="Arial"/>
              </w:rPr>
              <w:t>Assets that meet the criteria to be classified as held for sale to be measured at the lower of carrying amount and fair value less costs to sell and the depreciation of such assets to cease and:</w:t>
            </w:r>
          </w:p>
          <w:p w14:paraId="0533EC84" w14:textId="77777777" w:rsidR="009430B3" w:rsidRDefault="009430B3" w:rsidP="000D050E">
            <w:pPr>
              <w:spacing w:line="360" w:lineRule="auto"/>
              <w:ind w:right="-20"/>
              <w:jc w:val="both"/>
              <w:rPr>
                <w:rFonts w:eastAsia="Arial"/>
                <w:b/>
                <w:bCs/>
                <w:i/>
                <w:iCs/>
              </w:rPr>
            </w:pPr>
            <w:r w:rsidRPr="007B01DB">
              <w:rPr>
                <w:rFonts w:eastAsia="Arial"/>
              </w:rPr>
              <w:t>Assets that meet the criteria to be classified as held for sale to be presented separately in the statement of financial position and the results of discontinued operations to be presented separately in the statement of financial performance.</w:t>
            </w:r>
            <w:r>
              <w:rPr>
                <w:rFonts w:eastAsia="Arial"/>
                <w:b/>
                <w:bCs/>
                <w:i/>
                <w:iCs/>
              </w:rPr>
              <w:t xml:space="preserve">  </w:t>
            </w:r>
          </w:p>
          <w:p w14:paraId="34053974" w14:textId="77777777" w:rsidR="009430B3" w:rsidRPr="00D115BE" w:rsidRDefault="009430B3" w:rsidP="000D050E">
            <w:pPr>
              <w:spacing w:line="360" w:lineRule="auto"/>
              <w:ind w:right="-20"/>
              <w:jc w:val="both"/>
              <w:rPr>
                <w:rFonts w:eastAsia="Arial"/>
                <w:b/>
                <w:bCs/>
                <w:i/>
                <w:iCs/>
                <w:sz w:val="20"/>
                <w:szCs w:val="20"/>
              </w:rPr>
            </w:pPr>
            <w:r w:rsidRPr="00D115BE">
              <w:rPr>
                <w:rFonts w:eastAsia="Arial"/>
                <w:b/>
                <w:bCs/>
                <w:i/>
                <w:color w:val="FF0000"/>
                <w:sz w:val="20"/>
                <w:szCs w:val="20"/>
              </w:rPr>
              <w:t>State the expected impact of the standard to the Entity if relevant</w:t>
            </w:r>
          </w:p>
        </w:tc>
      </w:tr>
      <w:tr w:rsidR="009430B3" w:rsidRPr="00650C14" w14:paraId="7A1FE85A" w14:textId="77777777" w:rsidTr="000D050E">
        <w:tc>
          <w:tcPr>
            <w:tcW w:w="869" w:type="pct"/>
          </w:tcPr>
          <w:p w14:paraId="2A58734A" w14:textId="77777777" w:rsidR="009430B3" w:rsidRDefault="009430B3" w:rsidP="000D050E">
            <w:pPr>
              <w:spacing w:line="360" w:lineRule="auto"/>
              <w:ind w:right="-20"/>
              <w:rPr>
                <w:rFonts w:eastAsia="Arial"/>
              </w:rPr>
            </w:pPr>
            <w:r>
              <w:rPr>
                <w:rFonts w:eastAsia="Arial"/>
              </w:rPr>
              <w:t>IPSAS 45- Property Plant and Equipment</w:t>
            </w:r>
          </w:p>
          <w:p w14:paraId="1E4BB63A" w14:textId="77777777" w:rsidR="009430B3" w:rsidRDefault="009430B3" w:rsidP="000D050E">
            <w:pPr>
              <w:spacing w:line="360" w:lineRule="auto"/>
              <w:ind w:right="-20"/>
              <w:rPr>
                <w:rFonts w:eastAsia="Arial"/>
              </w:rPr>
            </w:pPr>
          </w:p>
        </w:tc>
        <w:tc>
          <w:tcPr>
            <w:tcW w:w="4131" w:type="pct"/>
          </w:tcPr>
          <w:p w14:paraId="599A8877" w14:textId="77777777" w:rsidR="009430B3" w:rsidRPr="00FD1E1B" w:rsidRDefault="009430B3" w:rsidP="000D050E">
            <w:pPr>
              <w:spacing w:line="360" w:lineRule="auto"/>
              <w:ind w:right="-20"/>
              <w:jc w:val="both"/>
              <w:rPr>
                <w:rFonts w:eastAsia="Arial"/>
                <w:b/>
                <w:bCs/>
                <w:i/>
                <w:iCs/>
              </w:rPr>
            </w:pPr>
            <w:r w:rsidRPr="00FD1E1B">
              <w:rPr>
                <w:rFonts w:eastAsia="Arial"/>
                <w:b/>
                <w:bCs/>
                <w:i/>
                <w:iCs/>
              </w:rPr>
              <w:t>Applicable 1</w:t>
            </w:r>
            <w:r w:rsidRPr="00FD1E1B">
              <w:rPr>
                <w:rFonts w:eastAsia="Arial"/>
                <w:b/>
                <w:bCs/>
                <w:i/>
                <w:iCs/>
                <w:vertAlign w:val="superscript"/>
              </w:rPr>
              <w:t>st</w:t>
            </w:r>
            <w:r w:rsidRPr="00FD1E1B">
              <w:rPr>
                <w:rFonts w:eastAsia="Arial"/>
                <w:b/>
                <w:bCs/>
                <w:i/>
                <w:iCs/>
              </w:rPr>
              <w:t xml:space="preserve"> January 2025</w:t>
            </w:r>
          </w:p>
          <w:p w14:paraId="18721C51" w14:textId="77777777" w:rsidR="009430B3" w:rsidRDefault="009430B3" w:rsidP="000D050E">
            <w:pPr>
              <w:spacing w:line="360" w:lineRule="auto"/>
              <w:ind w:right="-20"/>
              <w:jc w:val="both"/>
              <w:rPr>
                <w:rFonts w:eastAsia="Arial"/>
              </w:rPr>
            </w:pPr>
            <w:r w:rsidRPr="0040268B">
              <w:rPr>
                <w:rFonts w:eastAsia="Arial"/>
              </w:rPr>
              <w:t>The standard supersedes IPSAS 17 on Property, Plant and Equipment. IPSAS 45 has additional guidance/ new guidance for heritage assets, infrastructure assets and measurement.</w:t>
            </w:r>
            <w:r>
              <w:rPr>
                <w:rFonts w:eastAsia="Arial"/>
              </w:rPr>
              <w:t xml:space="preserve"> Heritage assets were previously excluded from the scope of IPSAS 17 in IPSAS 45, heritage assets that satisfy the definition of PPE shall be recognised as assets if they meet the criteria in the standard. IPSAS 45 has an additional application guidance for infrastructure assets, implementation guidance and illustrative examples. The standard has clarified existing principles e.g valuation of land over or under the infrastructure assets, </w:t>
            </w:r>
            <w:r>
              <w:rPr>
                <w:rFonts w:eastAsia="Arial"/>
              </w:rPr>
              <w:lastRenderedPageBreak/>
              <w:t>under- maintenance of assets and distinguishing significant parts of infrastructure assets.</w:t>
            </w:r>
          </w:p>
          <w:p w14:paraId="6CB51628" w14:textId="77777777" w:rsidR="009430B3" w:rsidRPr="000848E8" w:rsidRDefault="009430B3" w:rsidP="000D050E">
            <w:pPr>
              <w:spacing w:line="360" w:lineRule="auto"/>
              <w:ind w:right="-20"/>
              <w:jc w:val="both"/>
              <w:rPr>
                <w:rFonts w:eastAsia="Arial"/>
                <w:b/>
                <w:bCs/>
                <w:i/>
                <w:iCs/>
              </w:rPr>
            </w:pPr>
            <w:r w:rsidRPr="00D115BE">
              <w:rPr>
                <w:rFonts w:eastAsia="Arial"/>
                <w:b/>
                <w:bCs/>
                <w:i/>
                <w:color w:val="FF0000"/>
                <w:sz w:val="20"/>
                <w:szCs w:val="20"/>
              </w:rPr>
              <w:t>State the expected impact of the standard to the Entity if relevant</w:t>
            </w:r>
          </w:p>
        </w:tc>
      </w:tr>
      <w:tr w:rsidR="009430B3" w:rsidRPr="00650C14" w14:paraId="59F2888C" w14:textId="77777777" w:rsidTr="000D050E">
        <w:tc>
          <w:tcPr>
            <w:tcW w:w="869" w:type="pct"/>
          </w:tcPr>
          <w:p w14:paraId="3521AD39" w14:textId="77777777" w:rsidR="009430B3" w:rsidRDefault="009430B3" w:rsidP="000D050E">
            <w:pPr>
              <w:spacing w:line="360" w:lineRule="auto"/>
              <w:ind w:right="-20"/>
              <w:rPr>
                <w:rFonts w:eastAsia="Arial"/>
              </w:rPr>
            </w:pPr>
            <w:r>
              <w:rPr>
                <w:rFonts w:eastAsia="Arial"/>
              </w:rPr>
              <w:lastRenderedPageBreak/>
              <w:t xml:space="preserve">IPSAS 46 </w:t>
            </w:r>
          </w:p>
          <w:p w14:paraId="67FF262B" w14:textId="77777777" w:rsidR="009430B3" w:rsidRDefault="009430B3" w:rsidP="000D050E">
            <w:pPr>
              <w:spacing w:line="360" w:lineRule="auto"/>
              <w:ind w:right="-20"/>
              <w:rPr>
                <w:rFonts w:eastAsia="Arial"/>
              </w:rPr>
            </w:pPr>
            <w:r>
              <w:rPr>
                <w:rFonts w:eastAsia="Arial"/>
              </w:rPr>
              <w:t>Measurement</w:t>
            </w:r>
          </w:p>
        </w:tc>
        <w:tc>
          <w:tcPr>
            <w:tcW w:w="4131" w:type="pct"/>
          </w:tcPr>
          <w:p w14:paraId="42681DE2" w14:textId="77777777" w:rsidR="009430B3" w:rsidRDefault="009430B3" w:rsidP="000D050E">
            <w:pPr>
              <w:spacing w:line="360" w:lineRule="auto"/>
              <w:ind w:right="-20"/>
              <w:jc w:val="both"/>
              <w:rPr>
                <w:rFonts w:eastAsia="Arial"/>
                <w:b/>
                <w:bCs/>
                <w:i/>
                <w:iCs/>
              </w:rPr>
            </w:pPr>
            <w:r>
              <w:rPr>
                <w:rFonts w:eastAsia="Arial"/>
                <w:b/>
                <w:bCs/>
                <w:i/>
                <w:iCs/>
              </w:rPr>
              <w:t>Applicable 1</w:t>
            </w:r>
            <w:r w:rsidRPr="00DF1B0C">
              <w:rPr>
                <w:rFonts w:eastAsia="Arial"/>
                <w:b/>
                <w:bCs/>
                <w:i/>
                <w:iCs/>
                <w:vertAlign w:val="superscript"/>
              </w:rPr>
              <w:t>st</w:t>
            </w:r>
            <w:r>
              <w:rPr>
                <w:rFonts w:eastAsia="Arial"/>
                <w:b/>
                <w:bCs/>
                <w:i/>
                <w:iCs/>
              </w:rPr>
              <w:t xml:space="preserve"> January 2025</w:t>
            </w:r>
          </w:p>
          <w:p w14:paraId="2F4F2DE9" w14:textId="77777777" w:rsidR="009430B3" w:rsidRPr="00463543" w:rsidRDefault="009430B3" w:rsidP="000D050E">
            <w:pPr>
              <w:spacing w:line="360" w:lineRule="auto"/>
              <w:ind w:right="-20"/>
              <w:jc w:val="both"/>
              <w:rPr>
                <w:rFonts w:eastAsia="Arial"/>
              </w:rPr>
            </w:pPr>
            <w:r w:rsidRPr="00463543">
              <w:rPr>
                <w:rFonts w:eastAsia="Arial"/>
              </w:rPr>
              <w:t>The objective of this standard was to improve measurement guidance across IPSAS by:</w:t>
            </w:r>
          </w:p>
          <w:p w14:paraId="0BA11013" w14:textId="77777777" w:rsidR="009430B3" w:rsidRPr="00463543" w:rsidRDefault="009430B3" w:rsidP="009430B3">
            <w:pPr>
              <w:pStyle w:val="ListParagraph"/>
              <w:numPr>
                <w:ilvl w:val="0"/>
                <w:numId w:val="53"/>
              </w:numPr>
              <w:spacing w:line="360" w:lineRule="auto"/>
              <w:ind w:right="-20"/>
              <w:jc w:val="both"/>
              <w:rPr>
                <w:rFonts w:eastAsia="Arial"/>
              </w:rPr>
            </w:pPr>
            <w:r w:rsidRPr="00463543">
              <w:rPr>
                <w:rFonts w:eastAsia="Arial"/>
              </w:rPr>
              <w:t>Providing further detailed guidance on the implementation of commonly used measurement bases and the circumstances under which they should be used.</w:t>
            </w:r>
          </w:p>
          <w:p w14:paraId="3CF266DE" w14:textId="77777777" w:rsidR="009430B3" w:rsidRPr="00463543" w:rsidRDefault="009430B3" w:rsidP="009430B3">
            <w:pPr>
              <w:pStyle w:val="ListParagraph"/>
              <w:numPr>
                <w:ilvl w:val="0"/>
                <w:numId w:val="53"/>
              </w:numPr>
              <w:spacing w:line="360" w:lineRule="auto"/>
              <w:ind w:right="-20"/>
              <w:jc w:val="both"/>
              <w:rPr>
                <w:rFonts w:eastAsia="Arial"/>
              </w:rPr>
            </w:pPr>
            <w:r w:rsidRPr="00463543">
              <w:rPr>
                <w:rFonts w:eastAsia="Arial"/>
              </w:rPr>
              <w:t>Clarifying transaction costs guidance to enhance consistency across IPSAS;</w:t>
            </w:r>
          </w:p>
          <w:p w14:paraId="3A6134CE" w14:textId="77777777" w:rsidR="009430B3" w:rsidRPr="00463543" w:rsidRDefault="009430B3" w:rsidP="009430B3">
            <w:pPr>
              <w:pStyle w:val="ListParagraph"/>
              <w:numPr>
                <w:ilvl w:val="0"/>
                <w:numId w:val="53"/>
              </w:numPr>
              <w:spacing w:line="360" w:lineRule="auto"/>
              <w:ind w:right="-20"/>
              <w:jc w:val="both"/>
              <w:rPr>
                <w:rFonts w:eastAsia="Arial"/>
              </w:rPr>
            </w:pPr>
            <w:r w:rsidRPr="00463543">
              <w:rPr>
                <w:rFonts w:eastAsia="Arial"/>
              </w:rPr>
              <w:t>Amending where appropriate guidance across IPSAS related to measurement at recognition, subsequent measurement and measurement related disclosures.</w:t>
            </w:r>
          </w:p>
          <w:p w14:paraId="3E339ABA" w14:textId="77777777" w:rsidR="009430B3" w:rsidRDefault="009430B3" w:rsidP="000D050E">
            <w:pPr>
              <w:spacing w:line="360" w:lineRule="auto"/>
              <w:ind w:right="-20"/>
              <w:jc w:val="both"/>
              <w:rPr>
                <w:rFonts w:eastAsia="Arial"/>
              </w:rPr>
            </w:pPr>
            <w:r w:rsidRPr="00463543">
              <w:rPr>
                <w:rFonts w:eastAsia="Arial"/>
              </w:rPr>
              <w:t>The standard also</w:t>
            </w:r>
            <w:r>
              <w:rPr>
                <w:rFonts w:eastAsia="Arial"/>
              </w:rPr>
              <w:t xml:space="preserve"> introduces a public sector specific measurement bases called the current operational value.</w:t>
            </w:r>
          </w:p>
          <w:p w14:paraId="5CC3ADE1" w14:textId="77777777" w:rsidR="009430B3" w:rsidRPr="00463543" w:rsidRDefault="009430B3" w:rsidP="000D050E">
            <w:pPr>
              <w:spacing w:line="360" w:lineRule="auto"/>
              <w:ind w:right="-20"/>
              <w:jc w:val="both"/>
              <w:rPr>
                <w:rFonts w:eastAsia="Arial"/>
                <w:b/>
                <w:bCs/>
                <w:i/>
                <w:iCs/>
              </w:rPr>
            </w:pPr>
            <w:r w:rsidRPr="00D115BE">
              <w:rPr>
                <w:rFonts w:eastAsia="Arial"/>
                <w:b/>
                <w:bCs/>
                <w:i/>
                <w:color w:val="FF0000"/>
                <w:sz w:val="20"/>
                <w:szCs w:val="20"/>
              </w:rPr>
              <w:t>State the expected impact of the standard to the Entity if relevant</w:t>
            </w:r>
          </w:p>
        </w:tc>
      </w:tr>
      <w:tr w:rsidR="009430B3" w:rsidRPr="00650C14" w14:paraId="4D6DDA99" w14:textId="77777777" w:rsidTr="000D050E">
        <w:tc>
          <w:tcPr>
            <w:tcW w:w="869" w:type="pct"/>
          </w:tcPr>
          <w:p w14:paraId="486D4DB5" w14:textId="77777777" w:rsidR="009430B3" w:rsidRDefault="009430B3" w:rsidP="000D050E">
            <w:pPr>
              <w:spacing w:line="360" w:lineRule="auto"/>
              <w:ind w:right="-20"/>
              <w:rPr>
                <w:rFonts w:eastAsia="Arial"/>
              </w:rPr>
            </w:pPr>
            <w:r>
              <w:rPr>
                <w:rFonts w:eastAsia="Arial"/>
              </w:rPr>
              <w:t>IPSAS 47- Revenue</w:t>
            </w:r>
          </w:p>
        </w:tc>
        <w:tc>
          <w:tcPr>
            <w:tcW w:w="4131" w:type="pct"/>
          </w:tcPr>
          <w:p w14:paraId="244AF358" w14:textId="77777777" w:rsidR="009430B3" w:rsidRDefault="009430B3" w:rsidP="000D050E">
            <w:pPr>
              <w:spacing w:line="360" w:lineRule="auto"/>
              <w:ind w:right="-20"/>
              <w:jc w:val="both"/>
              <w:rPr>
                <w:rFonts w:eastAsia="Arial"/>
                <w:b/>
                <w:bCs/>
                <w:i/>
                <w:iCs/>
              </w:rPr>
            </w:pPr>
            <w:r>
              <w:rPr>
                <w:rFonts w:eastAsia="Arial"/>
                <w:b/>
                <w:bCs/>
                <w:i/>
                <w:iCs/>
              </w:rPr>
              <w:t>Applicable 1</w:t>
            </w:r>
            <w:r w:rsidRPr="00F73DAE">
              <w:rPr>
                <w:rFonts w:eastAsia="Arial"/>
                <w:b/>
                <w:bCs/>
                <w:i/>
                <w:iCs/>
                <w:vertAlign w:val="superscript"/>
              </w:rPr>
              <w:t>st</w:t>
            </w:r>
            <w:r>
              <w:rPr>
                <w:rFonts w:eastAsia="Arial"/>
                <w:b/>
                <w:bCs/>
                <w:i/>
                <w:iCs/>
              </w:rPr>
              <w:t xml:space="preserve"> January 2026</w:t>
            </w:r>
          </w:p>
          <w:p w14:paraId="6A664198" w14:textId="77777777" w:rsidR="009430B3" w:rsidRDefault="009430B3" w:rsidP="000D050E">
            <w:pPr>
              <w:spacing w:line="360" w:lineRule="auto"/>
              <w:ind w:right="-20"/>
              <w:jc w:val="both"/>
              <w:rPr>
                <w:rFonts w:eastAsia="Arial"/>
              </w:rPr>
            </w:pPr>
            <w:r w:rsidRPr="0062665D">
              <w:rPr>
                <w:rFonts w:eastAsia="Arial"/>
              </w:rPr>
              <w:t xml:space="preserve">This standard supersedes IPSAS 9- Revenue from exchange transactions, IPSAS 11 Construction contracts and IPSAS 23 Revenue from non- exchange </w:t>
            </w:r>
            <w:r w:rsidRPr="00BD1FA4">
              <w:rPr>
                <w:rFonts w:eastAsia="Arial"/>
              </w:rPr>
              <w:t>transactions. This standard brings all the guidance of accounting for revenue under one standard. The objective of the standard is to establish the principles that an entity shall apply to report useful information to users of financial statements about the nature, amount, timing and uncertainty of revenue and cash flow arising from revenue transactions.</w:t>
            </w:r>
          </w:p>
          <w:p w14:paraId="6FEF611F" w14:textId="77777777" w:rsidR="009430B3" w:rsidRPr="000848E8" w:rsidRDefault="009430B3" w:rsidP="000D050E">
            <w:pPr>
              <w:spacing w:line="360" w:lineRule="auto"/>
              <w:ind w:right="-20"/>
              <w:jc w:val="both"/>
              <w:rPr>
                <w:rFonts w:eastAsia="Arial"/>
                <w:b/>
                <w:bCs/>
                <w:i/>
                <w:iCs/>
              </w:rPr>
            </w:pPr>
            <w:r w:rsidRPr="00D115BE">
              <w:rPr>
                <w:rFonts w:eastAsia="Arial"/>
                <w:b/>
                <w:bCs/>
                <w:i/>
                <w:color w:val="FF0000"/>
                <w:sz w:val="20"/>
                <w:szCs w:val="20"/>
              </w:rPr>
              <w:t>State the expected impact of the standard to the Entity if relevant</w:t>
            </w:r>
          </w:p>
        </w:tc>
      </w:tr>
      <w:tr w:rsidR="009430B3" w:rsidRPr="00650C14" w14:paraId="30568FFF" w14:textId="77777777" w:rsidTr="000D050E">
        <w:tc>
          <w:tcPr>
            <w:tcW w:w="869" w:type="pct"/>
          </w:tcPr>
          <w:p w14:paraId="0A67EE7C" w14:textId="77777777" w:rsidR="009430B3" w:rsidRDefault="009430B3" w:rsidP="000D050E">
            <w:pPr>
              <w:spacing w:line="360" w:lineRule="auto"/>
              <w:ind w:right="-20"/>
              <w:rPr>
                <w:rFonts w:eastAsia="Arial"/>
              </w:rPr>
            </w:pPr>
            <w:r>
              <w:rPr>
                <w:rFonts w:eastAsia="Arial"/>
              </w:rPr>
              <w:t>IPSAS 48- Transfer Expenses</w:t>
            </w:r>
          </w:p>
        </w:tc>
        <w:tc>
          <w:tcPr>
            <w:tcW w:w="4131" w:type="pct"/>
          </w:tcPr>
          <w:p w14:paraId="5034C8CA" w14:textId="77777777" w:rsidR="009430B3" w:rsidRPr="00F970A3" w:rsidRDefault="009430B3" w:rsidP="000D050E">
            <w:pPr>
              <w:spacing w:line="360" w:lineRule="auto"/>
              <w:ind w:right="-20"/>
              <w:jc w:val="both"/>
              <w:rPr>
                <w:rFonts w:eastAsia="Arial"/>
                <w:b/>
                <w:bCs/>
                <w:i/>
                <w:iCs/>
              </w:rPr>
            </w:pPr>
            <w:r w:rsidRPr="00F970A3">
              <w:rPr>
                <w:rFonts w:eastAsia="Arial"/>
                <w:b/>
                <w:bCs/>
                <w:i/>
                <w:iCs/>
              </w:rPr>
              <w:t>Applicable 1</w:t>
            </w:r>
            <w:r w:rsidRPr="00F970A3">
              <w:rPr>
                <w:rFonts w:eastAsia="Arial"/>
                <w:b/>
                <w:bCs/>
                <w:i/>
                <w:iCs/>
                <w:vertAlign w:val="superscript"/>
              </w:rPr>
              <w:t>st</w:t>
            </w:r>
            <w:r w:rsidRPr="00F970A3">
              <w:rPr>
                <w:rFonts w:eastAsia="Arial"/>
                <w:b/>
                <w:bCs/>
                <w:i/>
                <w:iCs/>
              </w:rPr>
              <w:t xml:space="preserve"> January 2026</w:t>
            </w:r>
          </w:p>
          <w:p w14:paraId="1407BAA3" w14:textId="77777777" w:rsidR="009430B3" w:rsidRDefault="009430B3" w:rsidP="000D050E">
            <w:pPr>
              <w:spacing w:line="360" w:lineRule="auto"/>
              <w:ind w:right="-20"/>
              <w:jc w:val="both"/>
              <w:rPr>
                <w:rFonts w:eastAsia="Arial"/>
              </w:rPr>
            </w:pPr>
            <w:r w:rsidRPr="00BD1FA4">
              <w:rPr>
                <w:rFonts w:eastAsia="Arial"/>
              </w:rPr>
              <w:t xml:space="preserve">The objective of the standard is to establish the principles that </w:t>
            </w:r>
            <w:r>
              <w:rPr>
                <w:rFonts w:eastAsia="Arial"/>
              </w:rPr>
              <w:t>a transfer provider</w:t>
            </w:r>
            <w:r w:rsidRPr="00BD1FA4">
              <w:rPr>
                <w:rFonts w:eastAsia="Arial"/>
              </w:rPr>
              <w:t xml:space="preserve"> shall apply to report useful information to users of financial statements about the nature, amount, timing and uncertainty of </w:t>
            </w:r>
            <w:r>
              <w:rPr>
                <w:rFonts w:eastAsia="Arial"/>
              </w:rPr>
              <w:t>expenses</w:t>
            </w:r>
            <w:r w:rsidRPr="00BD1FA4">
              <w:rPr>
                <w:rFonts w:eastAsia="Arial"/>
              </w:rPr>
              <w:t xml:space="preserve"> and cash flow arising from</w:t>
            </w:r>
            <w:r>
              <w:rPr>
                <w:rFonts w:eastAsia="Arial"/>
              </w:rPr>
              <w:t xml:space="preserve"> transfer expense</w:t>
            </w:r>
            <w:r w:rsidRPr="00BD1FA4">
              <w:rPr>
                <w:rFonts w:eastAsia="Arial"/>
              </w:rPr>
              <w:t xml:space="preserve"> transactions.</w:t>
            </w:r>
            <w:r>
              <w:rPr>
                <w:rFonts w:eastAsia="Arial"/>
              </w:rPr>
              <w:t xml:space="preserve"> This is a new standard for public sector entities geared to provide guidance to entities that provide transfers on accounting for such transfers.</w:t>
            </w:r>
          </w:p>
          <w:p w14:paraId="078FBD1C" w14:textId="77777777" w:rsidR="009430B3" w:rsidRPr="000848E8" w:rsidRDefault="009430B3" w:rsidP="000D050E">
            <w:pPr>
              <w:spacing w:line="360" w:lineRule="auto"/>
              <w:ind w:right="-20"/>
              <w:jc w:val="both"/>
              <w:rPr>
                <w:rFonts w:eastAsia="Arial"/>
                <w:b/>
                <w:bCs/>
                <w:i/>
                <w:iCs/>
              </w:rPr>
            </w:pPr>
            <w:r w:rsidRPr="00D115BE">
              <w:rPr>
                <w:rFonts w:eastAsia="Arial"/>
                <w:b/>
                <w:bCs/>
                <w:i/>
                <w:color w:val="FF0000"/>
                <w:sz w:val="20"/>
                <w:szCs w:val="20"/>
              </w:rPr>
              <w:t>State the expected impact of the standard to the Entity if relevant</w:t>
            </w:r>
          </w:p>
        </w:tc>
      </w:tr>
      <w:tr w:rsidR="009430B3" w:rsidRPr="00650C14" w14:paraId="6044A113" w14:textId="77777777" w:rsidTr="000D050E">
        <w:tc>
          <w:tcPr>
            <w:tcW w:w="869" w:type="pct"/>
          </w:tcPr>
          <w:p w14:paraId="03DF05A7" w14:textId="77777777" w:rsidR="009430B3" w:rsidRDefault="009430B3" w:rsidP="000D050E">
            <w:pPr>
              <w:spacing w:line="360" w:lineRule="auto"/>
              <w:ind w:right="-20"/>
              <w:rPr>
                <w:rFonts w:eastAsia="Arial"/>
              </w:rPr>
            </w:pPr>
            <w:r>
              <w:rPr>
                <w:rFonts w:eastAsia="Arial"/>
              </w:rPr>
              <w:lastRenderedPageBreak/>
              <w:t>IPSAS 49- Retirement Benefit Plans</w:t>
            </w:r>
          </w:p>
        </w:tc>
        <w:tc>
          <w:tcPr>
            <w:tcW w:w="4131" w:type="pct"/>
          </w:tcPr>
          <w:p w14:paraId="1DE88D3E" w14:textId="77777777" w:rsidR="009430B3" w:rsidRPr="00F970A3" w:rsidRDefault="009430B3" w:rsidP="000D050E">
            <w:pPr>
              <w:spacing w:line="360" w:lineRule="auto"/>
              <w:ind w:right="-20"/>
              <w:jc w:val="both"/>
              <w:rPr>
                <w:rFonts w:eastAsia="Arial"/>
                <w:b/>
                <w:bCs/>
                <w:i/>
                <w:iCs/>
              </w:rPr>
            </w:pPr>
            <w:r w:rsidRPr="00F970A3">
              <w:rPr>
                <w:rFonts w:eastAsia="Arial"/>
                <w:b/>
                <w:bCs/>
                <w:i/>
                <w:iCs/>
              </w:rPr>
              <w:t>Applicable 1</w:t>
            </w:r>
            <w:r w:rsidRPr="00F970A3">
              <w:rPr>
                <w:rFonts w:eastAsia="Arial"/>
                <w:b/>
                <w:bCs/>
                <w:i/>
                <w:iCs/>
                <w:vertAlign w:val="superscript"/>
              </w:rPr>
              <w:t>st</w:t>
            </w:r>
            <w:r w:rsidRPr="00F970A3">
              <w:rPr>
                <w:rFonts w:eastAsia="Arial"/>
                <w:b/>
                <w:bCs/>
                <w:i/>
                <w:iCs/>
              </w:rPr>
              <w:t xml:space="preserve"> January 2026</w:t>
            </w:r>
          </w:p>
          <w:p w14:paraId="7D7F587D" w14:textId="77777777" w:rsidR="009430B3" w:rsidRDefault="009430B3" w:rsidP="000D050E">
            <w:pPr>
              <w:spacing w:line="360" w:lineRule="auto"/>
              <w:ind w:right="-20"/>
              <w:jc w:val="both"/>
              <w:rPr>
                <w:rFonts w:eastAsia="Arial"/>
              </w:rPr>
            </w:pPr>
            <w:r w:rsidRPr="00380C94">
              <w:rPr>
                <w:rFonts w:eastAsia="Arial"/>
              </w:rPr>
              <w:t xml:space="preserve">The objective is to </w:t>
            </w:r>
            <w:r>
              <w:rPr>
                <w:rFonts w:eastAsia="Arial"/>
              </w:rPr>
              <w:t>prescribe the accounting and reporting requirements for the public sector retirement benefit plans which provide retirement to public sector employees and other eligible participants. The standard sets the financial statements that should be presented by a retirement benefit plan.</w:t>
            </w:r>
          </w:p>
          <w:p w14:paraId="1972B2DE" w14:textId="77777777" w:rsidR="009430B3" w:rsidRPr="00380C94" w:rsidRDefault="009430B3" w:rsidP="000D050E">
            <w:pPr>
              <w:spacing w:line="360" w:lineRule="auto"/>
              <w:ind w:right="-20"/>
              <w:jc w:val="both"/>
              <w:rPr>
                <w:rFonts w:eastAsia="Arial"/>
              </w:rPr>
            </w:pPr>
            <w:r w:rsidRPr="00D115BE">
              <w:rPr>
                <w:rFonts w:eastAsia="Arial"/>
                <w:b/>
                <w:bCs/>
                <w:i/>
                <w:color w:val="FF0000"/>
                <w:sz w:val="20"/>
                <w:szCs w:val="20"/>
              </w:rPr>
              <w:t>State the expected impact of the standard to the Entity if relevant</w:t>
            </w:r>
          </w:p>
        </w:tc>
      </w:tr>
    </w:tbl>
    <w:p w14:paraId="43E4391C" w14:textId="77777777" w:rsidR="009430B3" w:rsidRDefault="009430B3" w:rsidP="009430B3">
      <w:pPr>
        <w:spacing w:line="360" w:lineRule="auto"/>
        <w:ind w:right="-20"/>
        <w:jc w:val="both"/>
        <w:rPr>
          <w:rFonts w:eastAsia="Arial"/>
          <w:b/>
        </w:rPr>
      </w:pPr>
    </w:p>
    <w:p w14:paraId="256FAD88" w14:textId="77777777" w:rsidR="009430B3" w:rsidRDefault="009430B3" w:rsidP="009430B3">
      <w:pPr>
        <w:pStyle w:val="ListParagraph"/>
        <w:numPr>
          <w:ilvl w:val="0"/>
          <w:numId w:val="52"/>
        </w:numPr>
        <w:autoSpaceDE/>
        <w:autoSpaceDN/>
        <w:spacing w:line="360" w:lineRule="auto"/>
        <w:contextualSpacing/>
        <w:jc w:val="both"/>
        <w:rPr>
          <w:b/>
          <w:i/>
          <w:iCs/>
        </w:rPr>
      </w:pPr>
      <w:r w:rsidRPr="00BB0CF1">
        <w:rPr>
          <w:b/>
          <w:i/>
          <w:iCs/>
        </w:rPr>
        <w:t>Early adoption of standards</w:t>
      </w:r>
    </w:p>
    <w:p w14:paraId="48610363" w14:textId="77777777" w:rsidR="009430B3" w:rsidRPr="0034419E" w:rsidRDefault="009430B3" w:rsidP="009430B3">
      <w:pPr>
        <w:autoSpaceDE/>
        <w:autoSpaceDN/>
        <w:spacing w:line="360" w:lineRule="auto"/>
        <w:contextualSpacing/>
        <w:jc w:val="both"/>
        <w:rPr>
          <w:b/>
          <w:i/>
          <w:iCs/>
        </w:rPr>
      </w:pPr>
    </w:p>
    <w:p w14:paraId="4CCBC3A8" w14:textId="77777777" w:rsidR="009430B3" w:rsidRPr="0034419E" w:rsidRDefault="009430B3" w:rsidP="009430B3">
      <w:pPr>
        <w:spacing w:line="360" w:lineRule="auto"/>
        <w:ind w:right="-20"/>
        <w:jc w:val="both"/>
        <w:rPr>
          <w:rFonts w:eastAsia="Arial"/>
          <w:i/>
          <w:iCs/>
        </w:rPr>
      </w:pPr>
      <w:r w:rsidRPr="0034419E">
        <w:rPr>
          <w:rFonts w:eastAsia="Arial"/>
        </w:rPr>
        <w:t xml:space="preserve">The Entity did not early – adopt any new or amended standards in the financial year or </w:t>
      </w:r>
      <w:r w:rsidRPr="0034419E">
        <w:rPr>
          <w:rFonts w:eastAsia="Arial"/>
          <w:i/>
          <w:iCs/>
        </w:rPr>
        <w:t>the entity adopted the following standards early (state the standards, reason for early adoption and impact on entity’s financial statements.)</w:t>
      </w:r>
    </w:p>
    <w:p w14:paraId="518C292C" w14:textId="77777777" w:rsidR="00E83D23" w:rsidRPr="00953054" w:rsidRDefault="00E83D23" w:rsidP="00953054">
      <w:pPr>
        <w:pStyle w:val="ListParagraph"/>
        <w:spacing w:line="360" w:lineRule="auto"/>
        <w:ind w:left="709" w:right="-20"/>
        <w:jc w:val="both"/>
        <w:rPr>
          <w:rFonts w:eastAsia="Arial"/>
          <w:b/>
          <w:sz w:val="22"/>
          <w:szCs w:val="22"/>
        </w:rPr>
      </w:pPr>
    </w:p>
    <w:p w14:paraId="33F4B7C0" w14:textId="77777777" w:rsidR="002A573E" w:rsidRDefault="002A573E">
      <w:r>
        <w:br w:type="page"/>
      </w:r>
    </w:p>
    <w:p w14:paraId="23679C86" w14:textId="77777777" w:rsidR="002458A2" w:rsidRPr="00666E6E" w:rsidRDefault="002458A2" w:rsidP="00666E6E">
      <w:pPr>
        <w:spacing w:line="360" w:lineRule="auto"/>
        <w:ind w:right="-20"/>
        <w:jc w:val="both"/>
        <w:rPr>
          <w:rFonts w:eastAsia="Arial"/>
          <w:b/>
          <w:sz w:val="22"/>
          <w:szCs w:val="22"/>
        </w:rPr>
      </w:pPr>
    </w:p>
    <w:p w14:paraId="3392E40B" w14:textId="7B9C32AC" w:rsidR="00E44E41" w:rsidRPr="00953054" w:rsidRDefault="00650C14" w:rsidP="00D5252C">
      <w:pPr>
        <w:pStyle w:val="ListParagraph"/>
        <w:numPr>
          <w:ilvl w:val="0"/>
          <w:numId w:val="21"/>
        </w:numPr>
        <w:spacing w:line="360" w:lineRule="auto"/>
        <w:ind w:left="709" w:right="-20"/>
        <w:jc w:val="both"/>
        <w:rPr>
          <w:rFonts w:eastAsia="Arial"/>
          <w:b/>
          <w:sz w:val="22"/>
          <w:szCs w:val="22"/>
        </w:rPr>
      </w:pPr>
      <w:r w:rsidRPr="00953054">
        <w:rPr>
          <w:rFonts w:eastAsia="Arial"/>
          <w:b/>
          <w:sz w:val="22"/>
          <w:szCs w:val="22"/>
        </w:rPr>
        <w:t>Summary of Significant Accounting Policies</w:t>
      </w:r>
    </w:p>
    <w:p w14:paraId="2543521D" w14:textId="77777777" w:rsidR="00E44E41" w:rsidRPr="00953054" w:rsidRDefault="002C0DFC" w:rsidP="00D5252C">
      <w:pPr>
        <w:pStyle w:val="ListParagraph"/>
        <w:numPr>
          <w:ilvl w:val="0"/>
          <w:numId w:val="17"/>
        </w:numPr>
        <w:spacing w:line="360" w:lineRule="auto"/>
        <w:ind w:right="-20"/>
        <w:jc w:val="both"/>
        <w:rPr>
          <w:rFonts w:eastAsia="Arial"/>
          <w:sz w:val="22"/>
          <w:szCs w:val="22"/>
        </w:rPr>
      </w:pPr>
      <w:r w:rsidRPr="00953054">
        <w:rPr>
          <w:rFonts w:eastAsia="Arial"/>
          <w:b/>
          <w:bCs/>
          <w:spacing w:val="1"/>
          <w:w w:val="96"/>
          <w:sz w:val="22"/>
          <w:szCs w:val="22"/>
        </w:rPr>
        <w:t>Revenue recognition</w:t>
      </w:r>
    </w:p>
    <w:p w14:paraId="22B1ED64" w14:textId="77777777" w:rsidR="00E44E41" w:rsidRPr="00953054" w:rsidRDefault="00A7198F" w:rsidP="00D5252C">
      <w:pPr>
        <w:pStyle w:val="ListParagraph"/>
        <w:numPr>
          <w:ilvl w:val="0"/>
          <w:numId w:val="18"/>
        </w:numPr>
        <w:spacing w:line="360" w:lineRule="auto"/>
        <w:ind w:left="851" w:right="-20" w:hanging="284"/>
        <w:jc w:val="both"/>
        <w:rPr>
          <w:rFonts w:eastAsia="Arial"/>
          <w:sz w:val="22"/>
          <w:szCs w:val="22"/>
        </w:rPr>
      </w:pPr>
      <w:r w:rsidRPr="00953054">
        <w:rPr>
          <w:rFonts w:eastAsia="Arial"/>
          <w:b/>
          <w:bCs/>
          <w:spacing w:val="1"/>
          <w:w w:val="96"/>
          <w:sz w:val="22"/>
          <w:szCs w:val="22"/>
        </w:rPr>
        <w:t>Revenue from non-exchange transactions</w:t>
      </w:r>
      <w:r w:rsidR="00E96B3B" w:rsidRPr="00953054">
        <w:rPr>
          <w:rFonts w:eastAsia="Arial"/>
          <w:b/>
          <w:bCs/>
          <w:spacing w:val="1"/>
          <w:sz w:val="22"/>
          <w:szCs w:val="22"/>
        </w:rPr>
        <w:t xml:space="preserve"> </w:t>
      </w:r>
    </w:p>
    <w:p w14:paraId="61920012" w14:textId="77777777" w:rsidR="00B04E6A" w:rsidRPr="00953054" w:rsidRDefault="00B04E6A" w:rsidP="00953054">
      <w:pPr>
        <w:spacing w:line="360" w:lineRule="auto"/>
        <w:ind w:left="1276" w:hanging="425"/>
        <w:jc w:val="both"/>
        <w:rPr>
          <w:b/>
          <w:sz w:val="22"/>
          <w:szCs w:val="22"/>
          <w:u w:val="single"/>
        </w:rPr>
      </w:pPr>
    </w:p>
    <w:p w14:paraId="572A4F99" w14:textId="41B1EB05" w:rsidR="00650C14" w:rsidRPr="00953054" w:rsidRDefault="006A4D21" w:rsidP="00953054">
      <w:pPr>
        <w:spacing w:line="360" w:lineRule="auto"/>
        <w:ind w:left="1276" w:hanging="425"/>
        <w:jc w:val="both"/>
        <w:rPr>
          <w:b/>
          <w:sz w:val="22"/>
          <w:szCs w:val="22"/>
          <w:u w:val="single"/>
        </w:rPr>
      </w:pPr>
      <w:r w:rsidRPr="00953054">
        <w:rPr>
          <w:b/>
          <w:sz w:val="22"/>
          <w:szCs w:val="22"/>
          <w:u w:val="single"/>
        </w:rPr>
        <w:t>Transfers from other government entities</w:t>
      </w:r>
    </w:p>
    <w:p w14:paraId="5367778B" w14:textId="11873F1D" w:rsidR="00E350C4" w:rsidRPr="00953054" w:rsidRDefault="006A4D21" w:rsidP="00953054">
      <w:pPr>
        <w:pStyle w:val="Default"/>
        <w:spacing w:line="360" w:lineRule="auto"/>
        <w:ind w:left="851"/>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Revenues from non-exchange transactions with other government entities are measured at fair value and recognized on obtaining control of the asset (cash, goods, services and property) if the transfer is free from conditions and it is probable that the economic benefits or service potential related to the asset will flow to the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xml:space="preserve"> and can be measured reliably. Recurrent grants are recognized in the statement of comprehensive income. Development/capital grants are recognized in the statement of financial position and realised in the statement of comprehensive income over the useful life of the assets that has been acquired using such funds</w:t>
      </w:r>
      <w:r w:rsidR="00E350C4" w:rsidRPr="00953054">
        <w:rPr>
          <w:rFonts w:ascii="Times New Roman" w:hAnsi="Times New Roman" w:cs="Times New Roman"/>
          <w:color w:val="auto"/>
          <w:sz w:val="22"/>
          <w:szCs w:val="22"/>
          <w:lang w:eastAsia="en-US"/>
        </w:rPr>
        <w:t>.</w:t>
      </w:r>
    </w:p>
    <w:p w14:paraId="569B7682" w14:textId="77777777" w:rsidR="002A573E" w:rsidRDefault="002A573E" w:rsidP="00953054">
      <w:pPr>
        <w:tabs>
          <w:tab w:val="left" w:pos="851"/>
          <w:tab w:val="left" w:pos="1350"/>
        </w:tabs>
        <w:spacing w:line="360" w:lineRule="auto"/>
        <w:ind w:right="-20" w:firstLine="567"/>
        <w:jc w:val="both"/>
        <w:rPr>
          <w:rFonts w:eastAsia="Arial"/>
          <w:b/>
          <w:bCs/>
          <w:spacing w:val="1"/>
          <w:w w:val="96"/>
          <w:sz w:val="22"/>
          <w:szCs w:val="22"/>
        </w:rPr>
      </w:pPr>
    </w:p>
    <w:p w14:paraId="69F00DC4" w14:textId="62BBB855" w:rsidR="00B85C23" w:rsidRPr="00953054" w:rsidRDefault="00B85C23" w:rsidP="00953054">
      <w:pPr>
        <w:tabs>
          <w:tab w:val="left" w:pos="851"/>
          <w:tab w:val="left" w:pos="1350"/>
        </w:tabs>
        <w:spacing w:line="360" w:lineRule="auto"/>
        <w:ind w:right="-20" w:firstLine="567"/>
        <w:jc w:val="both"/>
        <w:rPr>
          <w:rFonts w:eastAsia="Arial"/>
          <w:b/>
          <w:bCs/>
          <w:spacing w:val="1"/>
          <w:w w:val="96"/>
          <w:sz w:val="22"/>
          <w:szCs w:val="22"/>
        </w:rPr>
      </w:pPr>
      <w:r w:rsidRPr="00953054">
        <w:rPr>
          <w:rFonts w:eastAsia="Arial"/>
          <w:b/>
          <w:bCs/>
          <w:spacing w:val="1"/>
          <w:w w:val="96"/>
          <w:sz w:val="22"/>
          <w:szCs w:val="22"/>
        </w:rPr>
        <w:t xml:space="preserve">ii) </w:t>
      </w:r>
      <w:r w:rsidRPr="00953054">
        <w:rPr>
          <w:rFonts w:eastAsia="Arial"/>
          <w:b/>
          <w:bCs/>
          <w:spacing w:val="1"/>
          <w:w w:val="96"/>
          <w:sz w:val="22"/>
          <w:szCs w:val="22"/>
        </w:rPr>
        <w:tab/>
        <w:t xml:space="preserve">Revenue from exchange transactions </w:t>
      </w:r>
    </w:p>
    <w:p w14:paraId="0557D3B0" w14:textId="77777777" w:rsidR="009A6DE4" w:rsidRPr="00953054" w:rsidRDefault="009A6DE4" w:rsidP="00953054">
      <w:pPr>
        <w:spacing w:line="360" w:lineRule="auto"/>
        <w:jc w:val="both"/>
        <w:rPr>
          <w:b/>
          <w:iCs/>
          <w:sz w:val="22"/>
          <w:szCs w:val="22"/>
          <w:u w:val="single"/>
        </w:rPr>
      </w:pPr>
    </w:p>
    <w:p w14:paraId="0937F254" w14:textId="34320410" w:rsidR="00E350C4" w:rsidRPr="00953054" w:rsidRDefault="00E350C4" w:rsidP="002A573E">
      <w:pPr>
        <w:spacing w:line="360" w:lineRule="auto"/>
        <w:ind w:firstLine="720"/>
        <w:jc w:val="both"/>
        <w:rPr>
          <w:b/>
          <w:sz w:val="22"/>
          <w:szCs w:val="22"/>
          <w:u w:val="single"/>
        </w:rPr>
      </w:pPr>
      <w:r w:rsidRPr="00953054">
        <w:rPr>
          <w:b/>
          <w:sz w:val="22"/>
          <w:szCs w:val="22"/>
          <w:u w:val="single"/>
        </w:rPr>
        <w:t>Interest income</w:t>
      </w:r>
    </w:p>
    <w:p w14:paraId="4057F3FC" w14:textId="42582395" w:rsidR="00E350C4" w:rsidRDefault="00E350C4" w:rsidP="002A573E">
      <w:pPr>
        <w:pStyle w:val="Default"/>
        <w:spacing w:line="360" w:lineRule="auto"/>
        <w:ind w:left="72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Interest income is accrued using the effective yield method. The effective yield discounts estimated future cash receipts through the expected life of the financial asset to that asset’s net carrying amount. The method applies this yield to the principal outstanding to determine interest income each period.</w:t>
      </w:r>
    </w:p>
    <w:p w14:paraId="1FF47761" w14:textId="77777777" w:rsidR="002A573E" w:rsidRPr="00953054" w:rsidRDefault="002A573E" w:rsidP="002A573E">
      <w:pPr>
        <w:pStyle w:val="Default"/>
        <w:spacing w:line="360" w:lineRule="auto"/>
        <w:ind w:left="720"/>
        <w:jc w:val="both"/>
        <w:rPr>
          <w:rFonts w:ascii="Times New Roman" w:hAnsi="Times New Roman" w:cs="Times New Roman"/>
          <w:color w:val="auto"/>
          <w:sz w:val="22"/>
          <w:szCs w:val="22"/>
          <w:lang w:eastAsia="en-US"/>
        </w:rPr>
      </w:pPr>
    </w:p>
    <w:p w14:paraId="4F3924A0" w14:textId="6EC3C55A" w:rsidR="00E44E41" w:rsidRPr="00953054" w:rsidRDefault="00E44E41" w:rsidP="002A573E">
      <w:pPr>
        <w:spacing w:line="360" w:lineRule="auto"/>
        <w:ind w:firstLine="720"/>
        <w:jc w:val="both"/>
        <w:rPr>
          <w:b/>
          <w:sz w:val="22"/>
          <w:szCs w:val="22"/>
          <w:u w:val="single"/>
        </w:rPr>
      </w:pPr>
      <w:r w:rsidRPr="00953054">
        <w:rPr>
          <w:b/>
          <w:sz w:val="22"/>
          <w:szCs w:val="22"/>
          <w:u w:val="single"/>
        </w:rPr>
        <w:t>Dividends</w:t>
      </w:r>
    </w:p>
    <w:p w14:paraId="31BCB938" w14:textId="6CD014B7" w:rsidR="006A4D21" w:rsidRDefault="00E44E41" w:rsidP="002A573E">
      <w:pPr>
        <w:spacing w:line="360" w:lineRule="auto"/>
        <w:ind w:left="720"/>
        <w:jc w:val="both"/>
        <w:rPr>
          <w:bCs/>
          <w:sz w:val="22"/>
          <w:szCs w:val="22"/>
        </w:rPr>
      </w:pPr>
      <w:r w:rsidRPr="002A573E">
        <w:rPr>
          <w:bCs/>
          <w:sz w:val="22"/>
          <w:szCs w:val="22"/>
        </w:rPr>
        <w:t xml:space="preserve">Dividends or similar distributions must be recognized when the shareholder’s or the </w:t>
      </w:r>
      <w:r w:rsidR="00E80625" w:rsidRPr="002A573E">
        <w:rPr>
          <w:bCs/>
          <w:sz w:val="22"/>
          <w:szCs w:val="22"/>
        </w:rPr>
        <w:t>Entity</w:t>
      </w:r>
      <w:r w:rsidRPr="002A573E">
        <w:rPr>
          <w:bCs/>
          <w:sz w:val="22"/>
          <w:szCs w:val="22"/>
        </w:rPr>
        <w:t>’s right to receive payments is established.</w:t>
      </w:r>
    </w:p>
    <w:p w14:paraId="5FC65F58" w14:textId="77777777" w:rsidR="002A573E" w:rsidRPr="002A573E" w:rsidRDefault="002A573E" w:rsidP="002A573E">
      <w:pPr>
        <w:spacing w:line="360" w:lineRule="auto"/>
        <w:ind w:left="720"/>
        <w:jc w:val="both"/>
        <w:rPr>
          <w:bCs/>
          <w:sz w:val="22"/>
          <w:szCs w:val="22"/>
        </w:rPr>
      </w:pPr>
    </w:p>
    <w:p w14:paraId="301A5DAE" w14:textId="77777777" w:rsidR="006A4D21" w:rsidRPr="00953054" w:rsidRDefault="006A4D21" w:rsidP="002A573E">
      <w:pPr>
        <w:spacing w:line="360" w:lineRule="auto"/>
        <w:ind w:firstLine="720"/>
        <w:jc w:val="both"/>
        <w:rPr>
          <w:b/>
          <w:sz w:val="22"/>
          <w:szCs w:val="22"/>
          <w:u w:val="single"/>
        </w:rPr>
      </w:pPr>
      <w:r w:rsidRPr="00953054">
        <w:rPr>
          <w:b/>
          <w:sz w:val="22"/>
          <w:szCs w:val="22"/>
          <w:u w:val="single"/>
        </w:rPr>
        <w:t>Rental income</w:t>
      </w:r>
    </w:p>
    <w:p w14:paraId="4D3717DF" w14:textId="205E7E8B" w:rsidR="00E350C4" w:rsidRDefault="006A4D21" w:rsidP="002A573E">
      <w:pPr>
        <w:spacing w:line="360" w:lineRule="auto"/>
        <w:ind w:left="720"/>
        <w:jc w:val="both"/>
        <w:rPr>
          <w:bCs/>
          <w:sz w:val="22"/>
          <w:szCs w:val="22"/>
        </w:rPr>
      </w:pPr>
      <w:r w:rsidRPr="002A573E">
        <w:rPr>
          <w:bCs/>
          <w:sz w:val="22"/>
          <w:szCs w:val="22"/>
        </w:rPr>
        <w:t>Rental income arising from operating leases on investment properties is accounted for on a straight-line basis over the lease terms and included in revenue.</w:t>
      </w:r>
    </w:p>
    <w:p w14:paraId="51400722" w14:textId="77777777" w:rsidR="002A573E" w:rsidRPr="002A573E" w:rsidRDefault="002A573E" w:rsidP="002A573E">
      <w:pPr>
        <w:spacing w:line="360" w:lineRule="auto"/>
        <w:ind w:left="720"/>
        <w:jc w:val="both"/>
        <w:rPr>
          <w:bCs/>
          <w:sz w:val="22"/>
          <w:szCs w:val="22"/>
        </w:rPr>
      </w:pPr>
    </w:p>
    <w:p w14:paraId="5B211D80" w14:textId="4CD669F7" w:rsidR="00E350C4" w:rsidRPr="00953054" w:rsidRDefault="00E350C4" w:rsidP="00D5252C">
      <w:pPr>
        <w:pStyle w:val="ListParagraph"/>
        <w:numPr>
          <w:ilvl w:val="0"/>
          <w:numId w:val="17"/>
        </w:numPr>
        <w:adjustRightInd w:val="0"/>
        <w:spacing w:line="360" w:lineRule="auto"/>
        <w:jc w:val="both"/>
        <w:rPr>
          <w:b/>
          <w:sz w:val="22"/>
          <w:szCs w:val="22"/>
        </w:rPr>
      </w:pPr>
      <w:r w:rsidRPr="00953054">
        <w:rPr>
          <w:b/>
          <w:sz w:val="22"/>
          <w:szCs w:val="22"/>
        </w:rPr>
        <w:t xml:space="preserve">Budget information </w:t>
      </w:r>
    </w:p>
    <w:p w14:paraId="784EF175" w14:textId="760A5AD5" w:rsidR="00564332" w:rsidRPr="00953054" w:rsidRDefault="00E350C4" w:rsidP="00DC7F86">
      <w:pPr>
        <w:pStyle w:val="Default"/>
        <w:spacing w:line="360" w:lineRule="auto"/>
        <w:ind w:left="907"/>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The original budget for FY </w:t>
      </w:r>
      <w:r w:rsidR="00D55DD4" w:rsidRPr="00953054">
        <w:rPr>
          <w:rFonts w:ascii="Times New Roman" w:hAnsi="Times New Roman" w:cs="Times New Roman"/>
          <w:color w:val="auto"/>
          <w:sz w:val="22"/>
          <w:szCs w:val="22"/>
          <w:lang w:eastAsia="en-US"/>
        </w:rPr>
        <w:t>20</w:t>
      </w:r>
      <w:r w:rsidR="00BC4B14" w:rsidRPr="00953054">
        <w:rPr>
          <w:rFonts w:ascii="Times New Roman" w:hAnsi="Times New Roman" w:cs="Times New Roman"/>
          <w:color w:val="auto"/>
          <w:sz w:val="22"/>
          <w:szCs w:val="22"/>
          <w:lang w:eastAsia="en-US"/>
        </w:rPr>
        <w:t>xx/xx</w:t>
      </w:r>
      <w:r w:rsidRPr="00953054">
        <w:rPr>
          <w:rFonts w:ascii="Times New Roman" w:hAnsi="Times New Roman" w:cs="Times New Roman"/>
          <w:color w:val="auto"/>
          <w:sz w:val="22"/>
          <w:szCs w:val="22"/>
          <w:lang w:eastAsia="en-US"/>
        </w:rPr>
        <w:t xml:space="preserve"> was approved by the </w:t>
      </w:r>
      <w:r w:rsidR="00660D6A" w:rsidRPr="00953054">
        <w:rPr>
          <w:rFonts w:ascii="Times New Roman" w:hAnsi="Times New Roman" w:cs="Times New Roman"/>
          <w:color w:val="auto"/>
          <w:sz w:val="22"/>
          <w:szCs w:val="22"/>
          <w:lang w:eastAsia="en-US"/>
        </w:rPr>
        <w:t>County</w:t>
      </w:r>
      <w:r w:rsidRPr="00953054">
        <w:rPr>
          <w:rFonts w:ascii="Times New Roman" w:hAnsi="Times New Roman" w:cs="Times New Roman"/>
          <w:color w:val="auto"/>
          <w:sz w:val="22"/>
          <w:szCs w:val="22"/>
          <w:lang w:eastAsia="en-US"/>
        </w:rPr>
        <w:t xml:space="preserve"> Assembly on </w:t>
      </w:r>
      <w:r w:rsidRPr="00953054">
        <w:rPr>
          <w:rFonts w:ascii="Times New Roman" w:hAnsi="Times New Roman" w:cs="Times New Roman"/>
          <w:i/>
          <w:iCs/>
          <w:color w:val="auto"/>
          <w:sz w:val="22"/>
          <w:szCs w:val="22"/>
          <w:lang w:eastAsia="en-US"/>
        </w:rPr>
        <w:t>xxxx</w:t>
      </w:r>
      <w:r w:rsidRPr="00953054">
        <w:rPr>
          <w:rFonts w:ascii="Times New Roman" w:hAnsi="Times New Roman" w:cs="Times New Roman"/>
          <w:color w:val="auto"/>
          <w:sz w:val="22"/>
          <w:szCs w:val="22"/>
          <w:lang w:eastAsia="en-US"/>
        </w:rPr>
        <w:t xml:space="preserve">. Subsequent revisions or additional appropriations were made to the approved budget in accordance with specific approvals from the appropriate authorities. The additional appropriations are added to the original budget by the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xml:space="preserve"> upon receiving the respective approvals in order to conclude the final budget. Accordingly, the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xml:space="preserve"> recorded additional appropriations of </w:t>
      </w:r>
      <w:r w:rsidRPr="00953054">
        <w:rPr>
          <w:rFonts w:ascii="Times New Roman" w:hAnsi="Times New Roman" w:cs="Times New Roman"/>
          <w:i/>
          <w:iCs/>
          <w:color w:val="auto"/>
          <w:sz w:val="22"/>
          <w:szCs w:val="22"/>
          <w:lang w:eastAsia="en-US"/>
        </w:rPr>
        <w:t>xxxx</w:t>
      </w:r>
      <w:r w:rsidRPr="00953054">
        <w:rPr>
          <w:rFonts w:ascii="Times New Roman" w:hAnsi="Times New Roman" w:cs="Times New Roman"/>
          <w:color w:val="auto"/>
          <w:sz w:val="22"/>
          <w:szCs w:val="22"/>
          <w:lang w:eastAsia="en-US"/>
        </w:rPr>
        <w:t xml:space="preserve"> on the </w:t>
      </w:r>
      <w:r w:rsidR="00D55DD4" w:rsidRPr="00953054">
        <w:rPr>
          <w:rFonts w:ascii="Times New Roman" w:hAnsi="Times New Roman" w:cs="Times New Roman"/>
          <w:color w:val="auto"/>
          <w:sz w:val="22"/>
          <w:szCs w:val="22"/>
          <w:lang w:eastAsia="en-US"/>
        </w:rPr>
        <w:t>20</w:t>
      </w:r>
      <w:r w:rsidR="00BC4B14" w:rsidRPr="00953054">
        <w:rPr>
          <w:rFonts w:ascii="Times New Roman" w:hAnsi="Times New Roman" w:cs="Times New Roman"/>
          <w:color w:val="auto"/>
          <w:sz w:val="22"/>
          <w:szCs w:val="22"/>
          <w:lang w:eastAsia="en-US"/>
        </w:rPr>
        <w:t>xx/xx</w:t>
      </w:r>
      <w:r w:rsidRPr="00953054">
        <w:rPr>
          <w:rFonts w:ascii="Times New Roman" w:hAnsi="Times New Roman" w:cs="Times New Roman"/>
          <w:color w:val="auto"/>
          <w:sz w:val="22"/>
          <w:szCs w:val="22"/>
          <w:lang w:eastAsia="en-US"/>
        </w:rPr>
        <w:t xml:space="preserve"> budget following the governing body’s approval.</w:t>
      </w:r>
      <w:r w:rsidR="00DC7F86" w:rsidRPr="00DC7F86">
        <w:rPr>
          <w:rFonts w:ascii="Times New Roman" w:hAnsi="Times New Roman" w:cs="Times New Roman"/>
          <w:color w:val="auto"/>
          <w:sz w:val="22"/>
          <w:szCs w:val="22"/>
          <w:lang w:eastAsia="en-US"/>
        </w:rPr>
        <w:t xml:space="preserve"> </w:t>
      </w:r>
      <w:r w:rsidR="00DC7F86" w:rsidRPr="00953054">
        <w:rPr>
          <w:rFonts w:ascii="Times New Roman" w:hAnsi="Times New Roman" w:cs="Times New Roman"/>
          <w:color w:val="auto"/>
          <w:sz w:val="22"/>
          <w:szCs w:val="22"/>
          <w:lang w:eastAsia="en-US"/>
        </w:rPr>
        <w:t>The Entity’s budget is prepared on a different basis to the actual income and expenditure disclosed in the financial statements.</w:t>
      </w:r>
    </w:p>
    <w:p w14:paraId="1095A45D" w14:textId="173331EA" w:rsidR="00D94DD1" w:rsidRPr="00953054" w:rsidRDefault="00D94DD1" w:rsidP="00953054">
      <w:pPr>
        <w:autoSpaceDE/>
        <w:autoSpaceDN/>
        <w:jc w:val="both"/>
        <w:rPr>
          <w:b/>
          <w:sz w:val="22"/>
          <w:szCs w:val="22"/>
        </w:rPr>
      </w:pPr>
      <w:r w:rsidRPr="00953054">
        <w:rPr>
          <w:b/>
          <w:sz w:val="22"/>
          <w:szCs w:val="22"/>
        </w:rPr>
        <w:br w:type="page"/>
      </w:r>
    </w:p>
    <w:p w14:paraId="220E9083" w14:textId="77777777" w:rsidR="00A30AB9" w:rsidRPr="00953054" w:rsidRDefault="00A30AB9" w:rsidP="00953054">
      <w:pPr>
        <w:autoSpaceDE/>
        <w:autoSpaceDN/>
        <w:jc w:val="both"/>
        <w:rPr>
          <w:b/>
          <w:sz w:val="22"/>
          <w:szCs w:val="22"/>
        </w:rPr>
      </w:pPr>
    </w:p>
    <w:p w14:paraId="5EADA51F" w14:textId="606B3558" w:rsidR="00564332" w:rsidRPr="00953054" w:rsidRDefault="003B0770" w:rsidP="00953054">
      <w:pPr>
        <w:spacing w:line="360" w:lineRule="auto"/>
        <w:jc w:val="both"/>
        <w:rPr>
          <w:b/>
          <w:sz w:val="22"/>
          <w:szCs w:val="22"/>
        </w:rPr>
      </w:pPr>
      <w:r w:rsidRPr="00953054">
        <w:rPr>
          <w:b/>
          <w:bCs/>
          <w:sz w:val="22"/>
          <w:szCs w:val="22"/>
        </w:rPr>
        <w:t>Notes t</w:t>
      </w:r>
      <w:r w:rsidR="00F63BF6" w:rsidRPr="00953054">
        <w:rPr>
          <w:b/>
          <w:bCs/>
          <w:sz w:val="22"/>
          <w:szCs w:val="22"/>
        </w:rPr>
        <w:t xml:space="preserve">o </w:t>
      </w:r>
      <w:r w:rsidR="00D0389E" w:rsidRPr="00953054">
        <w:rPr>
          <w:b/>
          <w:bCs/>
          <w:sz w:val="22"/>
          <w:szCs w:val="22"/>
        </w:rPr>
        <w:t>the</w:t>
      </w:r>
      <w:r w:rsidR="00F63BF6" w:rsidRPr="00953054">
        <w:rPr>
          <w:b/>
          <w:bCs/>
          <w:sz w:val="22"/>
          <w:szCs w:val="22"/>
        </w:rPr>
        <w:t xml:space="preserve"> Financial Statements </w:t>
      </w:r>
      <w:r w:rsidR="00C333CB" w:rsidRPr="00953054">
        <w:rPr>
          <w:b/>
          <w:bCs/>
          <w:sz w:val="22"/>
          <w:szCs w:val="22"/>
        </w:rPr>
        <w:t>(Continued)</w:t>
      </w:r>
    </w:p>
    <w:p w14:paraId="07245AD2" w14:textId="6DCB3036" w:rsidR="00A30AB9" w:rsidRPr="00953054" w:rsidRDefault="00A30AB9" w:rsidP="00953054">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color w:val="auto"/>
          <w:sz w:val="22"/>
          <w:szCs w:val="22"/>
          <w:lang w:eastAsia="en-US"/>
        </w:rPr>
        <w:t>Summary of Significant Accounting Policies (Continued)</w:t>
      </w:r>
    </w:p>
    <w:p w14:paraId="0B1C284F" w14:textId="69ED61FE" w:rsidR="00CD29B0" w:rsidRPr="00953054" w:rsidRDefault="00E54F2B" w:rsidP="00953054">
      <w:pPr>
        <w:pStyle w:val="Default"/>
        <w:spacing w:line="360" w:lineRule="auto"/>
        <w:jc w:val="both"/>
        <w:rPr>
          <w:rFonts w:ascii="Times New Roman" w:hAnsi="Times New Roman" w:cs="Times New Roman"/>
          <w:b/>
          <w:bCs/>
          <w:color w:val="auto"/>
          <w:sz w:val="22"/>
          <w:szCs w:val="22"/>
          <w:lang w:eastAsia="en-US"/>
        </w:rPr>
      </w:pPr>
      <w:r w:rsidRPr="00953054">
        <w:rPr>
          <w:rFonts w:ascii="Times New Roman" w:hAnsi="Times New Roman" w:cs="Times New Roman"/>
          <w:b/>
          <w:bCs/>
          <w:color w:val="auto"/>
          <w:sz w:val="22"/>
          <w:szCs w:val="22"/>
          <w:lang w:eastAsia="en-US"/>
        </w:rPr>
        <w:t>Budget information (continued)</w:t>
      </w:r>
    </w:p>
    <w:p w14:paraId="61DD4979" w14:textId="48E85068" w:rsidR="00326087" w:rsidRPr="00953054" w:rsidRDefault="00A30AB9" w:rsidP="00ED6400">
      <w:pPr>
        <w:pStyle w:val="Default"/>
        <w:spacing w:line="360" w:lineRule="auto"/>
        <w:ind w:left="72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The financial statements are prepared on accrual </w:t>
      </w:r>
      <w:r w:rsidR="00E350C4" w:rsidRPr="00953054">
        <w:rPr>
          <w:rFonts w:ascii="Times New Roman" w:hAnsi="Times New Roman" w:cs="Times New Roman"/>
          <w:color w:val="auto"/>
          <w:sz w:val="22"/>
          <w:szCs w:val="22"/>
          <w:lang w:eastAsia="en-US"/>
        </w:rPr>
        <w:t xml:space="preserve">basis using a classification based on the nature of expenses in the statement of financial performance, whereas the budget is prepared on a cash basis. The amounts in the financial statements were recast from the accrual basis to the cash basis and reclassified by presentation to be on the same basis as the approved budget. A comparison of budget and actual amounts, prepared on a comparable basis to the approved budget, is then presented in the statement of comparison of budget and actual amounts. In addition to the Basis difference, adjustments to amounts in the financial statements are also made for differences in the formats and classification schemes adopted for the presentation of the financial statements and the approved </w:t>
      </w:r>
      <w:r w:rsidR="00DC7F86" w:rsidRPr="00953054">
        <w:rPr>
          <w:rFonts w:ascii="Times New Roman" w:hAnsi="Times New Roman" w:cs="Times New Roman"/>
          <w:color w:val="auto"/>
          <w:sz w:val="22"/>
          <w:szCs w:val="22"/>
          <w:lang w:eastAsia="en-US"/>
        </w:rPr>
        <w:t>budget. A</w:t>
      </w:r>
      <w:r w:rsidR="00E350C4" w:rsidRPr="00953054">
        <w:rPr>
          <w:rFonts w:ascii="Times New Roman" w:hAnsi="Times New Roman" w:cs="Times New Roman"/>
          <w:color w:val="auto"/>
          <w:sz w:val="22"/>
          <w:szCs w:val="22"/>
          <w:lang w:eastAsia="en-US"/>
        </w:rPr>
        <w:t xml:space="preserve"> statement to reconcile the actual amounts on a comparable basis included in the statement of comparison of budget and actual amounts and the actuals as per the statement of financial performance has been presented under section </w:t>
      </w:r>
      <w:r w:rsidR="00E350C4" w:rsidRPr="00953054">
        <w:rPr>
          <w:rFonts w:ascii="Times New Roman" w:hAnsi="Times New Roman" w:cs="Times New Roman"/>
          <w:i/>
          <w:iCs/>
          <w:color w:val="auto"/>
          <w:sz w:val="22"/>
          <w:szCs w:val="22"/>
          <w:lang w:eastAsia="en-US"/>
        </w:rPr>
        <w:t>xxx</w:t>
      </w:r>
      <w:r w:rsidR="00E350C4" w:rsidRPr="00953054">
        <w:rPr>
          <w:rFonts w:ascii="Times New Roman" w:hAnsi="Times New Roman" w:cs="Times New Roman"/>
          <w:color w:val="auto"/>
          <w:sz w:val="22"/>
          <w:szCs w:val="22"/>
          <w:lang w:eastAsia="en-US"/>
        </w:rPr>
        <w:t xml:space="preserve"> of these financial statements.</w:t>
      </w:r>
    </w:p>
    <w:p w14:paraId="3D48ED26" w14:textId="620A023A" w:rsidR="00CA3444" w:rsidRPr="007548BC" w:rsidRDefault="00CA3444" w:rsidP="00953054">
      <w:pPr>
        <w:spacing w:line="360" w:lineRule="auto"/>
        <w:ind w:right="-20"/>
        <w:jc w:val="both"/>
        <w:rPr>
          <w:b/>
          <w:sz w:val="10"/>
          <w:szCs w:val="10"/>
        </w:rPr>
      </w:pPr>
    </w:p>
    <w:p w14:paraId="69AFBE45" w14:textId="760C07D2" w:rsidR="00BD16C7" w:rsidRPr="00953054" w:rsidRDefault="00B963A9" w:rsidP="00D5252C">
      <w:pPr>
        <w:pStyle w:val="ListParagraph"/>
        <w:numPr>
          <w:ilvl w:val="0"/>
          <w:numId w:val="17"/>
        </w:numPr>
        <w:adjustRightInd w:val="0"/>
        <w:spacing w:line="360" w:lineRule="auto"/>
        <w:ind w:left="426" w:hanging="426"/>
        <w:jc w:val="both"/>
        <w:rPr>
          <w:b/>
          <w:sz w:val="22"/>
          <w:szCs w:val="22"/>
        </w:rPr>
      </w:pPr>
      <w:r w:rsidRPr="00953054">
        <w:rPr>
          <w:b/>
          <w:sz w:val="22"/>
          <w:szCs w:val="22"/>
        </w:rPr>
        <w:t>Investment property</w:t>
      </w:r>
      <w:r w:rsidR="00D079FB" w:rsidRPr="00953054">
        <w:rPr>
          <w:b/>
          <w:sz w:val="22"/>
          <w:szCs w:val="22"/>
        </w:rPr>
        <w:t xml:space="preserve"> </w:t>
      </w:r>
    </w:p>
    <w:p w14:paraId="1A705172" w14:textId="7885C64B" w:rsidR="00F63BF6" w:rsidRPr="00953054" w:rsidRDefault="00B963A9" w:rsidP="00CD29B0">
      <w:pPr>
        <w:pStyle w:val="Default"/>
        <w:spacing w:line="360" w:lineRule="auto"/>
        <w:ind w:left="72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Investment properties are measured initially at cost, including transaction costs. The carrying amount includes the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replacement cost of components of an existing investment property at the time that cost is incurred if the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recognition criteria are met and excludes the costs of day-to-day maintenance of an investment property.</w:t>
      </w:r>
      <w:r w:rsidR="00E54F2B"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Investment property acquired through a non-exchange transaction is measured at its fair value at the date of</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acquisition. Subsequent to initial recognition, investment properties are measured using the cost model and are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depreciated over a</w:t>
      </w:r>
      <w:r w:rsidR="00533107" w:rsidRPr="00953054">
        <w:rPr>
          <w:rFonts w:ascii="Times New Roman" w:hAnsi="Times New Roman" w:cs="Times New Roman"/>
          <w:color w:val="auto"/>
          <w:sz w:val="22"/>
          <w:szCs w:val="22"/>
          <w:lang w:eastAsia="en-US"/>
        </w:rPr>
        <w:t xml:space="preserve">n </w:t>
      </w:r>
      <w:r w:rsidR="00533107" w:rsidRPr="00953054">
        <w:rPr>
          <w:rFonts w:ascii="Times New Roman" w:hAnsi="Times New Roman" w:cs="Times New Roman"/>
          <w:i/>
          <w:iCs/>
          <w:color w:val="FF0000"/>
          <w:sz w:val="22"/>
          <w:szCs w:val="22"/>
          <w:lang w:eastAsia="en-US"/>
        </w:rPr>
        <w:t>xx</w:t>
      </w:r>
      <w:r w:rsidRPr="00953054">
        <w:rPr>
          <w:rFonts w:ascii="Times New Roman" w:hAnsi="Times New Roman" w:cs="Times New Roman"/>
          <w:i/>
          <w:iCs/>
          <w:color w:val="FF0000"/>
          <w:sz w:val="22"/>
          <w:szCs w:val="22"/>
          <w:lang w:eastAsia="en-US"/>
        </w:rPr>
        <w:t>-</w:t>
      </w:r>
      <w:r w:rsidRPr="00953054">
        <w:rPr>
          <w:rFonts w:ascii="Times New Roman" w:hAnsi="Times New Roman" w:cs="Times New Roman"/>
          <w:color w:val="auto"/>
          <w:sz w:val="22"/>
          <w:szCs w:val="22"/>
          <w:lang w:eastAsia="en-US"/>
        </w:rPr>
        <w:t>year period.</w:t>
      </w:r>
      <w:r w:rsidR="00E54F2B"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Investment properties are derecognized either when they have been disposed of or when the investment property</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is permanently withdrawn from use and no future economic benefit or service potential is expected from its</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disposal. The difference between the net disposal proceeds and the carrying amount of the asset is recognized in</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the surplus or deficit in the period of de</w:t>
      </w:r>
      <w:r w:rsidR="008C1777" w:rsidRPr="00953054">
        <w:rPr>
          <w:rFonts w:ascii="Times New Roman" w:hAnsi="Times New Roman" w:cs="Times New Roman"/>
          <w:color w:val="auto"/>
          <w:sz w:val="22"/>
          <w:szCs w:val="22"/>
          <w:lang w:eastAsia="en-US"/>
        </w:rPr>
        <w:t>-</w:t>
      </w:r>
      <w:r w:rsidRPr="00953054">
        <w:rPr>
          <w:rFonts w:ascii="Times New Roman" w:hAnsi="Times New Roman" w:cs="Times New Roman"/>
          <w:color w:val="auto"/>
          <w:sz w:val="22"/>
          <w:szCs w:val="22"/>
          <w:lang w:eastAsia="en-US"/>
        </w:rPr>
        <w:t>recognition.</w:t>
      </w:r>
      <w:r w:rsidR="009E0CBE"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Transfers are made to or from investment property only when there is a change in use.</w:t>
      </w:r>
    </w:p>
    <w:p w14:paraId="180508FC" w14:textId="77777777" w:rsidR="00A30AB9" w:rsidRPr="007548BC" w:rsidRDefault="00A30AB9" w:rsidP="00953054">
      <w:pPr>
        <w:adjustRightInd w:val="0"/>
        <w:spacing w:line="360" w:lineRule="auto"/>
        <w:jc w:val="both"/>
        <w:rPr>
          <w:sz w:val="10"/>
          <w:szCs w:val="10"/>
          <w:lang w:val="en-US" w:eastAsia="en-GB"/>
        </w:rPr>
      </w:pPr>
    </w:p>
    <w:p w14:paraId="6C7D5BA1" w14:textId="4643CD94" w:rsidR="00BD16C7" w:rsidRPr="00953054" w:rsidRDefault="00B963A9" w:rsidP="00D5252C">
      <w:pPr>
        <w:pStyle w:val="ListParagraph"/>
        <w:numPr>
          <w:ilvl w:val="0"/>
          <w:numId w:val="17"/>
        </w:numPr>
        <w:adjustRightInd w:val="0"/>
        <w:spacing w:line="360" w:lineRule="auto"/>
        <w:ind w:hanging="509"/>
        <w:jc w:val="both"/>
        <w:rPr>
          <w:b/>
          <w:sz w:val="22"/>
          <w:szCs w:val="22"/>
        </w:rPr>
      </w:pPr>
      <w:r w:rsidRPr="00953054">
        <w:rPr>
          <w:b/>
          <w:sz w:val="22"/>
          <w:szCs w:val="22"/>
        </w:rPr>
        <w:t>Property, plant and equipment</w:t>
      </w:r>
      <w:r w:rsidR="004205E7" w:rsidRPr="00953054">
        <w:rPr>
          <w:b/>
          <w:sz w:val="22"/>
          <w:szCs w:val="22"/>
        </w:rPr>
        <w:t xml:space="preserve"> </w:t>
      </w:r>
    </w:p>
    <w:p w14:paraId="77300B15" w14:textId="3122F014" w:rsidR="009E0CBE" w:rsidRPr="00953054" w:rsidRDefault="00B963A9" w:rsidP="007548BC">
      <w:pPr>
        <w:pStyle w:val="Default"/>
        <w:spacing w:line="360" w:lineRule="auto"/>
        <w:ind w:left="72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All property, plant and equipment are stated at cost less accumulated depreciation and impairment losses. Cost</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includes expenditure that is directly attributable to the acquisition of the items. When significant parts of property,</w:t>
      </w:r>
      <w:r w:rsidR="00C73B40"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plant and equipment are required to be replaced at intervals, the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xml:space="preserve"> recognizes such parts as individual assets</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with specific useful lives and depreciates them accordingly. Likewise, when a major inspection is performed, its cost</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is recognized in the carrying amount of the plant and equipment as a replacement if the recognition criteria are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satisfied. All other repair and maintenance costs are recognized in surplus or deficit as incurred. Where an asset is</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acquired in a non-exchange transaction for nil or nominal consideration the asset is initially measured at its fair</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value</w:t>
      </w:r>
      <w:r w:rsidR="009E0CBE" w:rsidRPr="00953054">
        <w:rPr>
          <w:rFonts w:ascii="Times New Roman" w:hAnsi="Times New Roman" w:cs="Times New Roman"/>
          <w:sz w:val="22"/>
          <w:szCs w:val="22"/>
        </w:rPr>
        <w:br w:type="page"/>
      </w:r>
    </w:p>
    <w:p w14:paraId="4ABE0D0F" w14:textId="7E05C28C" w:rsidR="009E0CBE" w:rsidRPr="00953054" w:rsidRDefault="00921B63" w:rsidP="00953054">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bCs/>
          <w:sz w:val="22"/>
          <w:szCs w:val="22"/>
        </w:rPr>
        <w:lastRenderedPageBreak/>
        <w:t>Notes to t</w:t>
      </w:r>
      <w:r w:rsidR="009E0CBE" w:rsidRPr="00953054">
        <w:rPr>
          <w:rFonts w:ascii="Times New Roman" w:hAnsi="Times New Roman" w:cs="Times New Roman"/>
          <w:b/>
          <w:bCs/>
          <w:sz w:val="22"/>
          <w:szCs w:val="22"/>
        </w:rPr>
        <w:t>he Financial Statements (Continued)</w:t>
      </w:r>
    </w:p>
    <w:p w14:paraId="7807D01D" w14:textId="77777777" w:rsidR="009E0CBE" w:rsidRPr="00953054" w:rsidRDefault="009E0CBE" w:rsidP="00953054">
      <w:pPr>
        <w:adjustRightInd w:val="0"/>
        <w:spacing w:line="360" w:lineRule="auto"/>
        <w:jc w:val="both"/>
        <w:rPr>
          <w:b/>
          <w:sz w:val="22"/>
          <w:szCs w:val="22"/>
        </w:rPr>
      </w:pPr>
      <w:r w:rsidRPr="00953054">
        <w:rPr>
          <w:b/>
          <w:sz w:val="22"/>
          <w:szCs w:val="22"/>
        </w:rPr>
        <w:t>Summary of Significant Accounting Policies (Continued)</w:t>
      </w:r>
    </w:p>
    <w:p w14:paraId="60E7FF2A" w14:textId="54A2FDC6" w:rsidR="00B963A9" w:rsidRPr="00DC7F86" w:rsidRDefault="00B963A9" w:rsidP="00953054">
      <w:pPr>
        <w:autoSpaceDE/>
        <w:autoSpaceDN/>
        <w:spacing w:line="360" w:lineRule="auto"/>
        <w:jc w:val="both"/>
        <w:rPr>
          <w:sz w:val="11"/>
          <w:szCs w:val="11"/>
        </w:rPr>
      </w:pPr>
    </w:p>
    <w:p w14:paraId="3F34E612" w14:textId="77777777" w:rsidR="003D5FFC" w:rsidRPr="00953054" w:rsidRDefault="00B963A9" w:rsidP="00DC7F86">
      <w:pPr>
        <w:pStyle w:val="ListParagraph"/>
        <w:numPr>
          <w:ilvl w:val="0"/>
          <w:numId w:val="17"/>
        </w:numPr>
        <w:adjustRightInd w:val="0"/>
        <w:spacing w:line="360" w:lineRule="auto"/>
        <w:ind w:left="909" w:hanging="369"/>
        <w:jc w:val="both"/>
        <w:rPr>
          <w:b/>
          <w:sz w:val="22"/>
          <w:szCs w:val="22"/>
        </w:rPr>
      </w:pPr>
      <w:r w:rsidRPr="00953054">
        <w:rPr>
          <w:b/>
          <w:sz w:val="22"/>
          <w:szCs w:val="22"/>
        </w:rPr>
        <w:t>Leases</w:t>
      </w:r>
      <w:r w:rsidR="00F1615B" w:rsidRPr="00953054">
        <w:rPr>
          <w:b/>
          <w:sz w:val="22"/>
          <w:szCs w:val="22"/>
        </w:rPr>
        <w:t xml:space="preserve"> </w:t>
      </w:r>
    </w:p>
    <w:p w14:paraId="261DD830" w14:textId="0D93B0FC" w:rsidR="0044612D" w:rsidRDefault="00B963A9" w:rsidP="00DC7F86">
      <w:pPr>
        <w:pStyle w:val="Default"/>
        <w:spacing w:line="360" w:lineRule="auto"/>
        <w:ind w:left="54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Finance leases are leases that transfer substantially all of the risks and benefits incidental to ownership of the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leased item to the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Assets held under a finance lease are capitalized at the commencement of the lease at</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the fair value of the leased property or, if lower, at the present value of the future minimum lease payments. The</w:t>
      </w:r>
      <w:r w:rsidR="008C1777" w:rsidRPr="00953054">
        <w:rPr>
          <w:rFonts w:ascii="Times New Roman" w:hAnsi="Times New Roman" w:cs="Times New Roman"/>
          <w:color w:val="auto"/>
          <w:sz w:val="22"/>
          <w:szCs w:val="22"/>
          <w:lang w:eastAsia="en-US"/>
        </w:rPr>
        <w:t xml:space="preserv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xml:space="preserve"> also recognizes the associated lease liability at the inception of the lease. The liability recognized is measured</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as the present value of the future minimum lease payments at initial </w:t>
      </w:r>
      <w:r w:rsidR="008D5460" w:rsidRPr="00953054">
        <w:rPr>
          <w:rFonts w:ascii="Times New Roman" w:hAnsi="Times New Roman" w:cs="Times New Roman"/>
          <w:color w:val="auto"/>
          <w:sz w:val="22"/>
          <w:szCs w:val="22"/>
          <w:lang w:eastAsia="en-US"/>
        </w:rPr>
        <w:t>recognition. Subsequent</w:t>
      </w:r>
      <w:r w:rsidRPr="00953054">
        <w:rPr>
          <w:rFonts w:ascii="Times New Roman" w:hAnsi="Times New Roman" w:cs="Times New Roman"/>
          <w:color w:val="auto"/>
          <w:sz w:val="22"/>
          <w:szCs w:val="22"/>
          <w:lang w:eastAsia="en-US"/>
        </w:rPr>
        <w:t xml:space="preserve"> to initial recognition, lease payments are apportioned between finance charges and reduction of the</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lease liability so as to achieve a constant rate of interest on the remaining balance of the liability. Finance charges</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are recognized as finance costs in surplus or deficit.</w:t>
      </w:r>
      <w:r w:rsidR="0044612D"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An asset held under a finance lease is depreciated over the useful life of the asset. However, if there is no</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reasonable certainty that the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xml:space="preserve"> will obtain ownership of the asset by the end of the lease term, the asset is</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depreciated over the shorter of the estimated useful life of the asset and the lease term.</w:t>
      </w:r>
      <w:r w:rsidR="00DC7F86">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Operating leases are leases that do not transfer substantially all the risks and benefits incidental to ownership of the</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leased item to the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Operating lease payments are recognized as an operating expense in surplus or deficit on</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a straight-line basis over the lease term.</w:t>
      </w:r>
    </w:p>
    <w:p w14:paraId="6DC2881F" w14:textId="77777777" w:rsidR="00DC7F86" w:rsidRPr="00953054" w:rsidRDefault="00DC7F86" w:rsidP="00DC7F86">
      <w:pPr>
        <w:pStyle w:val="Default"/>
        <w:spacing w:line="360" w:lineRule="auto"/>
        <w:ind w:left="540"/>
        <w:jc w:val="both"/>
        <w:rPr>
          <w:rFonts w:ascii="Times New Roman" w:hAnsi="Times New Roman" w:cs="Times New Roman"/>
          <w:color w:val="auto"/>
          <w:sz w:val="22"/>
          <w:szCs w:val="22"/>
          <w:lang w:eastAsia="en-US"/>
        </w:rPr>
      </w:pPr>
    </w:p>
    <w:p w14:paraId="0CA99AD4" w14:textId="506511D0" w:rsidR="009E0CBE" w:rsidRPr="00953054" w:rsidRDefault="00B963A9" w:rsidP="00D5252C">
      <w:pPr>
        <w:pStyle w:val="ListParagraph"/>
        <w:numPr>
          <w:ilvl w:val="0"/>
          <w:numId w:val="17"/>
        </w:numPr>
        <w:tabs>
          <w:tab w:val="left" w:pos="549"/>
        </w:tabs>
        <w:adjustRightInd w:val="0"/>
        <w:spacing w:line="360" w:lineRule="auto"/>
        <w:ind w:hanging="386"/>
        <w:jc w:val="both"/>
        <w:rPr>
          <w:b/>
          <w:sz w:val="22"/>
          <w:szCs w:val="22"/>
        </w:rPr>
      </w:pPr>
      <w:r w:rsidRPr="00953054">
        <w:rPr>
          <w:b/>
          <w:sz w:val="22"/>
          <w:szCs w:val="22"/>
        </w:rPr>
        <w:t>Intangible assets</w:t>
      </w:r>
      <w:r w:rsidR="006F755A" w:rsidRPr="00953054">
        <w:rPr>
          <w:b/>
          <w:sz w:val="22"/>
          <w:szCs w:val="22"/>
        </w:rPr>
        <w:t xml:space="preserve"> </w:t>
      </w:r>
    </w:p>
    <w:p w14:paraId="70DA2128" w14:textId="6A59ECF1" w:rsidR="009E0CBE" w:rsidRPr="00953054" w:rsidRDefault="00B963A9" w:rsidP="00DC7F86">
      <w:pPr>
        <w:pStyle w:val="Default"/>
        <w:spacing w:line="360" w:lineRule="auto"/>
        <w:ind w:left="549"/>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Intangible assets acquired separately are initially recognized at cost. The cost of intangible assets acquired in a non</w:t>
      </w:r>
      <w:r w:rsidR="00B52E40" w:rsidRPr="00953054">
        <w:rPr>
          <w:rFonts w:ascii="Times New Roman" w:hAnsi="Times New Roman" w:cs="Times New Roman"/>
          <w:color w:val="auto"/>
          <w:sz w:val="22"/>
          <w:szCs w:val="22"/>
          <w:lang w:eastAsia="en-US"/>
        </w:rPr>
        <w:t>-</w:t>
      </w:r>
      <w:r w:rsidRPr="00953054">
        <w:rPr>
          <w:rFonts w:ascii="Times New Roman" w:hAnsi="Times New Roman" w:cs="Times New Roman"/>
          <w:color w:val="auto"/>
          <w:sz w:val="22"/>
          <w:szCs w:val="22"/>
          <w:lang w:eastAsia="en-US"/>
        </w:rPr>
        <w:t>exchange</w:t>
      </w:r>
      <w:r w:rsidR="00B52E40"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transaction is their fair value at the date of the exchange. Following initial recognition, intangible assets</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are carried at cost less any accumulated amortization and accumulated impairment losses. Internally generated</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intangible assets, excluding capitalized development costs, are not capitalized and expenditure is reflected in</w:t>
      </w:r>
      <w:r w:rsidR="003D5FFC"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surplus or deficit in the period in which the expenditure is incurred.</w:t>
      </w:r>
      <w:r w:rsidR="00DC7F86">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The useful life of the intangible assets is assessed as either finite or indefinite.</w:t>
      </w:r>
    </w:p>
    <w:p w14:paraId="4DD9E733" w14:textId="77777777" w:rsidR="009E0CBE" w:rsidRPr="00953054" w:rsidRDefault="009E0CBE" w:rsidP="00953054">
      <w:pPr>
        <w:autoSpaceDE/>
        <w:autoSpaceDN/>
        <w:jc w:val="both"/>
        <w:rPr>
          <w:sz w:val="22"/>
          <w:szCs w:val="22"/>
        </w:rPr>
      </w:pPr>
      <w:r w:rsidRPr="00953054">
        <w:rPr>
          <w:sz w:val="22"/>
          <w:szCs w:val="22"/>
        </w:rPr>
        <w:br w:type="page"/>
      </w:r>
    </w:p>
    <w:p w14:paraId="2447A73F" w14:textId="4C0EAD99" w:rsidR="009E0CBE" w:rsidRPr="00953054" w:rsidRDefault="00921B63" w:rsidP="00953054">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bCs/>
          <w:sz w:val="22"/>
          <w:szCs w:val="22"/>
        </w:rPr>
        <w:lastRenderedPageBreak/>
        <w:t>Notes to t</w:t>
      </w:r>
      <w:r w:rsidR="009E0CBE" w:rsidRPr="00953054">
        <w:rPr>
          <w:rFonts w:ascii="Times New Roman" w:hAnsi="Times New Roman" w:cs="Times New Roman"/>
          <w:b/>
          <w:bCs/>
          <w:sz w:val="22"/>
          <w:szCs w:val="22"/>
        </w:rPr>
        <w:t>he Financial Statements (Continued)</w:t>
      </w:r>
    </w:p>
    <w:p w14:paraId="7B36EC72" w14:textId="7C33889C" w:rsidR="00B963A9" w:rsidRDefault="009E0CBE" w:rsidP="00953054">
      <w:pPr>
        <w:spacing w:line="360" w:lineRule="auto"/>
        <w:jc w:val="both"/>
        <w:rPr>
          <w:b/>
          <w:sz w:val="22"/>
          <w:szCs w:val="22"/>
        </w:rPr>
      </w:pPr>
      <w:r w:rsidRPr="00953054">
        <w:rPr>
          <w:b/>
          <w:sz w:val="22"/>
          <w:szCs w:val="22"/>
        </w:rPr>
        <w:t>Summary of Significant Accounting Policies (Continued)</w:t>
      </w:r>
    </w:p>
    <w:p w14:paraId="577DB322" w14:textId="77777777" w:rsidR="00DC7F86" w:rsidRPr="00953054" w:rsidRDefault="00DC7F86" w:rsidP="00953054">
      <w:pPr>
        <w:spacing w:line="360" w:lineRule="auto"/>
        <w:jc w:val="both"/>
        <w:rPr>
          <w:b/>
          <w:sz w:val="22"/>
          <w:szCs w:val="22"/>
        </w:rPr>
      </w:pPr>
    </w:p>
    <w:p w14:paraId="757FE793" w14:textId="09E8E690" w:rsidR="0001041D" w:rsidRPr="00953054" w:rsidRDefault="00B963A9" w:rsidP="00D5252C">
      <w:pPr>
        <w:pStyle w:val="ListParagraph"/>
        <w:numPr>
          <w:ilvl w:val="0"/>
          <w:numId w:val="17"/>
        </w:numPr>
        <w:adjustRightInd w:val="0"/>
        <w:spacing w:line="360" w:lineRule="auto"/>
        <w:ind w:hanging="386"/>
        <w:jc w:val="both"/>
        <w:rPr>
          <w:b/>
          <w:sz w:val="22"/>
          <w:szCs w:val="22"/>
        </w:rPr>
      </w:pPr>
      <w:r w:rsidRPr="00953054">
        <w:rPr>
          <w:b/>
          <w:sz w:val="22"/>
          <w:szCs w:val="22"/>
        </w:rPr>
        <w:t>Research and development costs</w:t>
      </w:r>
    </w:p>
    <w:p w14:paraId="49047DBC" w14:textId="5AECF75C" w:rsidR="00B963A9" w:rsidRPr="00953054" w:rsidRDefault="00DC7F86" w:rsidP="00DC7F86">
      <w:pPr>
        <w:pStyle w:val="Header"/>
        <w:tabs>
          <w:tab w:val="clear" w:pos="4320"/>
          <w:tab w:val="clear" w:pos="8640"/>
          <w:tab w:val="left" w:pos="567"/>
        </w:tabs>
        <w:spacing w:line="360" w:lineRule="auto"/>
        <w:ind w:left="549"/>
        <w:jc w:val="both"/>
        <w:rPr>
          <w:sz w:val="22"/>
          <w:szCs w:val="22"/>
        </w:rPr>
      </w:pPr>
      <w:r>
        <w:rPr>
          <w:sz w:val="22"/>
          <w:szCs w:val="22"/>
        </w:rPr>
        <w:tab/>
      </w:r>
      <w:r w:rsidR="00B963A9" w:rsidRPr="00953054">
        <w:rPr>
          <w:sz w:val="22"/>
          <w:szCs w:val="22"/>
        </w:rPr>
        <w:t xml:space="preserve">The </w:t>
      </w:r>
      <w:r w:rsidR="00E80625" w:rsidRPr="00953054">
        <w:rPr>
          <w:sz w:val="22"/>
          <w:szCs w:val="22"/>
        </w:rPr>
        <w:t>Entity</w:t>
      </w:r>
      <w:r w:rsidR="00B963A9" w:rsidRPr="00953054">
        <w:rPr>
          <w:sz w:val="22"/>
          <w:szCs w:val="22"/>
        </w:rPr>
        <w:t xml:space="preserve"> expenses research costs as incurred. Development costs on an individual project are recognized as</w:t>
      </w:r>
      <w:r w:rsidR="003D5FFC" w:rsidRPr="00953054">
        <w:rPr>
          <w:sz w:val="22"/>
          <w:szCs w:val="22"/>
        </w:rPr>
        <w:t xml:space="preserve"> </w:t>
      </w:r>
      <w:r w:rsidR="00B963A9" w:rsidRPr="00953054">
        <w:rPr>
          <w:sz w:val="22"/>
          <w:szCs w:val="22"/>
        </w:rPr>
        <w:t xml:space="preserve">intangible assets when the </w:t>
      </w:r>
      <w:r w:rsidR="00E80625" w:rsidRPr="00953054">
        <w:rPr>
          <w:sz w:val="22"/>
          <w:szCs w:val="22"/>
        </w:rPr>
        <w:t>Entity</w:t>
      </w:r>
      <w:r w:rsidR="00B963A9" w:rsidRPr="00953054">
        <w:rPr>
          <w:sz w:val="22"/>
          <w:szCs w:val="22"/>
        </w:rPr>
        <w:t xml:space="preserve"> can demonstrate:</w:t>
      </w:r>
    </w:p>
    <w:p w14:paraId="4C5866AB" w14:textId="5B5956FD" w:rsidR="00B963A9" w:rsidRPr="00953054" w:rsidRDefault="00B963A9" w:rsidP="00953054">
      <w:pPr>
        <w:pStyle w:val="Header"/>
        <w:numPr>
          <w:ilvl w:val="0"/>
          <w:numId w:val="6"/>
        </w:numPr>
        <w:tabs>
          <w:tab w:val="clear" w:pos="4320"/>
          <w:tab w:val="clear" w:pos="8640"/>
          <w:tab w:val="left" w:pos="567"/>
          <w:tab w:val="left" w:pos="900"/>
        </w:tabs>
        <w:spacing w:line="360" w:lineRule="auto"/>
        <w:ind w:hanging="540"/>
        <w:jc w:val="both"/>
        <w:rPr>
          <w:sz w:val="22"/>
          <w:szCs w:val="22"/>
        </w:rPr>
      </w:pPr>
      <w:r w:rsidRPr="00953054">
        <w:rPr>
          <w:sz w:val="22"/>
          <w:szCs w:val="22"/>
        </w:rPr>
        <w:t>The technical feasibility of completing the asset so that the asset will be available for use or sale</w:t>
      </w:r>
      <w:r w:rsidR="00DC7F86">
        <w:rPr>
          <w:sz w:val="22"/>
          <w:szCs w:val="22"/>
        </w:rPr>
        <w:t>;</w:t>
      </w:r>
    </w:p>
    <w:p w14:paraId="766791FF" w14:textId="0D6B0CEB" w:rsidR="00B963A9" w:rsidRPr="00953054" w:rsidRDefault="00B963A9" w:rsidP="00953054">
      <w:pPr>
        <w:pStyle w:val="Header"/>
        <w:numPr>
          <w:ilvl w:val="0"/>
          <w:numId w:val="6"/>
        </w:numPr>
        <w:tabs>
          <w:tab w:val="clear" w:pos="4320"/>
          <w:tab w:val="clear" w:pos="8640"/>
          <w:tab w:val="left" w:pos="567"/>
        </w:tabs>
        <w:spacing w:line="360" w:lineRule="auto"/>
        <w:ind w:hanging="540"/>
        <w:jc w:val="both"/>
        <w:rPr>
          <w:sz w:val="22"/>
          <w:szCs w:val="22"/>
        </w:rPr>
      </w:pPr>
      <w:r w:rsidRPr="00953054">
        <w:rPr>
          <w:sz w:val="22"/>
          <w:szCs w:val="22"/>
        </w:rPr>
        <w:t>Its intention to complete and its ability to use or sell the asset</w:t>
      </w:r>
      <w:r w:rsidR="00DC7F86">
        <w:rPr>
          <w:sz w:val="22"/>
          <w:szCs w:val="22"/>
        </w:rPr>
        <w:t>;</w:t>
      </w:r>
    </w:p>
    <w:p w14:paraId="7E58E8B5" w14:textId="1C5F4E56" w:rsidR="00B963A9" w:rsidRPr="00953054" w:rsidRDefault="00B963A9" w:rsidP="00953054">
      <w:pPr>
        <w:pStyle w:val="Header"/>
        <w:numPr>
          <w:ilvl w:val="0"/>
          <w:numId w:val="6"/>
        </w:numPr>
        <w:tabs>
          <w:tab w:val="clear" w:pos="4320"/>
          <w:tab w:val="clear" w:pos="8640"/>
          <w:tab w:val="left" w:pos="567"/>
        </w:tabs>
        <w:spacing w:line="360" w:lineRule="auto"/>
        <w:ind w:hanging="540"/>
        <w:jc w:val="both"/>
        <w:rPr>
          <w:sz w:val="22"/>
          <w:szCs w:val="22"/>
        </w:rPr>
      </w:pPr>
      <w:r w:rsidRPr="00953054">
        <w:rPr>
          <w:sz w:val="22"/>
          <w:szCs w:val="22"/>
        </w:rPr>
        <w:t>How the asset will generate future economic benefits or service potential</w:t>
      </w:r>
      <w:r w:rsidR="00DC7F86">
        <w:rPr>
          <w:sz w:val="22"/>
          <w:szCs w:val="22"/>
        </w:rPr>
        <w:t>;</w:t>
      </w:r>
    </w:p>
    <w:p w14:paraId="33E4585F" w14:textId="5EDB4127" w:rsidR="00B963A9" w:rsidRPr="00953054" w:rsidRDefault="00B963A9" w:rsidP="00953054">
      <w:pPr>
        <w:pStyle w:val="Header"/>
        <w:numPr>
          <w:ilvl w:val="0"/>
          <w:numId w:val="6"/>
        </w:numPr>
        <w:tabs>
          <w:tab w:val="clear" w:pos="4320"/>
          <w:tab w:val="clear" w:pos="8640"/>
          <w:tab w:val="left" w:pos="567"/>
        </w:tabs>
        <w:spacing w:line="360" w:lineRule="auto"/>
        <w:ind w:hanging="540"/>
        <w:jc w:val="both"/>
        <w:rPr>
          <w:sz w:val="22"/>
          <w:szCs w:val="22"/>
        </w:rPr>
      </w:pPr>
      <w:r w:rsidRPr="00953054">
        <w:rPr>
          <w:sz w:val="22"/>
          <w:szCs w:val="22"/>
        </w:rPr>
        <w:t>The availability of resources to complete the asset</w:t>
      </w:r>
      <w:r w:rsidR="00DC7F86">
        <w:rPr>
          <w:sz w:val="22"/>
          <w:szCs w:val="22"/>
        </w:rPr>
        <w:t>;</w:t>
      </w:r>
    </w:p>
    <w:p w14:paraId="0E1FB4FE" w14:textId="70515F46" w:rsidR="0001041D" w:rsidRPr="00953054" w:rsidRDefault="00B963A9" w:rsidP="00953054">
      <w:pPr>
        <w:pStyle w:val="Header"/>
        <w:numPr>
          <w:ilvl w:val="0"/>
          <w:numId w:val="6"/>
        </w:numPr>
        <w:tabs>
          <w:tab w:val="clear" w:pos="4320"/>
          <w:tab w:val="clear" w:pos="8640"/>
          <w:tab w:val="left" w:pos="567"/>
        </w:tabs>
        <w:autoSpaceDE/>
        <w:autoSpaceDN/>
        <w:spacing w:line="360" w:lineRule="auto"/>
        <w:ind w:hanging="540"/>
        <w:jc w:val="both"/>
        <w:rPr>
          <w:b/>
          <w:sz w:val="22"/>
          <w:szCs w:val="22"/>
        </w:rPr>
      </w:pPr>
      <w:r w:rsidRPr="00953054">
        <w:rPr>
          <w:sz w:val="22"/>
          <w:szCs w:val="22"/>
        </w:rPr>
        <w:t>The ability to measure reliably the expenditure during development</w:t>
      </w:r>
      <w:r w:rsidR="00BD16C7" w:rsidRPr="00953054">
        <w:rPr>
          <w:sz w:val="22"/>
          <w:szCs w:val="22"/>
        </w:rPr>
        <w:t>.</w:t>
      </w:r>
    </w:p>
    <w:p w14:paraId="4B439C54" w14:textId="47952579" w:rsidR="0001041D" w:rsidRDefault="00BD16C7" w:rsidP="00DC7F86">
      <w:pPr>
        <w:pStyle w:val="Header"/>
        <w:tabs>
          <w:tab w:val="clear" w:pos="4320"/>
          <w:tab w:val="clear" w:pos="8640"/>
          <w:tab w:val="left" w:pos="567"/>
          <w:tab w:val="left" w:pos="810"/>
          <w:tab w:val="left" w:pos="900"/>
        </w:tabs>
        <w:spacing w:line="360" w:lineRule="auto"/>
        <w:ind w:left="567"/>
        <w:jc w:val="both"/>
        <w:rPr>
          <w:sz w:val="22"/>
          <w:szCs w:val="22"/>
        </w:rPr>
      </w:pPr>
      <w:r w:rsidRPr="00953054">
        <w:rPr>
          <w:sz w:val="22"/>
          <w:szCs w:val="22"/>
        </w:rPr>
        <w:t xml:space="preserve">Following initial recognition of an asset, the asset is carried at cost less any accumulated amortization and accumulated impairment losses. Amortization of the asset begins when development is </w:t>
      </w:r>
      <w:r w:rsidR="00970BA8" w:rsidRPr="00953054">
        <w:rPr>
          <w:sz w:val="22"/>
          <w:szCs w:val="22"/>
        </w:rPr>
        <w:t>complete,</w:t>
      </w:r>
      <w:r w:rsidRPr="00953054">
        <w:rPr>
          <w:sz w:val="22"/>
          <w:szCs w:val="22"/>
        </w:rPr>
        <w:t xml:space="preserve"> and the asset is available for use. It is amortized over the period of </w:t>
      </w:r>
      <w:r w:rsidR="00B963A9" w:rsidRPr="00953054">
        <w:rPr>
          <w:sz w:val="22"/>
          <w:szCs w:val="22"/>
        </w:rPr>
        <w:t>expected future benefit. During the period of development, the</w:t>
      </w:r>
      <w:r w:rsidR="003D5FFC" w:rsidRPr="00953054">
        <w:rPr>
          <w:sz w:val="22"/>
          <w:szCs w:val="22"/>
        </w:rPr>
        <w:t xml:space="preserve"> </w:t>
      </w:r>
      <w:r w:rsidR="00B963A9" w:rsidRPr="00953054">
        <w:rPr>
          <w:sz w:val="22"/>
          <w:szCs w:val="22"/>
        </w:rPr>
        <w:t>asset is tested for impairment annually with any impairment losses recognized immediately in surplus or deficit.</w:t>
      </w:r>
    </w:p>
    <w:p w14:paraId="13D5A5C9" w14:textId="77777777" w:rsidR="00DC7F86" w:rsidRPr="00953054" w:rsidRDefault="00DC7F86" w:rsidP="00DC7F86">
      <w:pPr>
        <w:pStyle w:val="Header"/>
        <w:tabs>
          <w:tab w:val="clear" w:pos="4320"/>
          <w:tab w:val="clear" w:pos="8640"/>
          <w:tab w:val="left" w:pos="567"/>
          <w:tab w:val="left" w:pos="810"/>
          <w:tab w:val="left" w:pos="900"/>
        </w:tabs>
        <w:spacing w:line="360" w:lineRule="auto"/>
        <w:ind w:left="567"/>
        <w:jc w:val="both"/>
        <w:rPr>
          <w:sz w:val="22"/>
          <w:szCs w:val="22"/>
        </w:rPr>
      </w:pPr>
    </w:p>
    <w:p w14:paraId="114CACB4" w14:textId="2A492F7C" w:rsidR="00BD16C7" w:rsidRPr="00953054" w:rsidRDefault="00B963A9" w:rsidP="00DC7F86">
      <w:pPr>
        <w:pStyle w:val="ListParagraph"/>
        <w:numPr>
          <w:ilvl w:val="0"/>
          <w:numId w:val="17"/>
        </w:numPr>
        <w:adjustRightInd w:val="0"/>
        <w:spacing w:line="360" w:lineRule="auto"/>
        <w:ind w:hanging="386"/>
        <w:jc w:val="both"/>
        <w:rPr>
          <w:b/>
          <w:sz w:val="22"/>
          <w:szCs w:val="22"/>
        </w:rPr>
      </w:pPr>
      <w:r w:rsidRPr="00953054">
        <w:rPr>
          <w:b/>
          <w:sz w:val="22"/>
          <w:szCs w:val="22"/>
        </w:rPr>
        <w:t>Financial instruments</w:t>
      </w:r>
      <w:r w:rsidR="00A30B18" w:rsidRPr="00953054">
        <w:rPr>
          <w:b/>
          <w:sz w:val="22"/>
          <w:szCs w:val="22"/>
        </w:rPr>
        <w:t xml:space="preserve"> </w:t>
      </w:r>
    </w:p>
    <w:p w14:paraId="493121A0" w14:textId="4C87DC52" w:rsidR="004263F8" w:rsidRPr="00953054" w:rsidRDefault="004263F8" w:rsidP="00DC7F86">
      <w:pPr>
        <w:pStyle w:val="NormalWeb"/>
        <w:spacing w:line="360" w:lineRule="auto"/>
        <w:ind w:left="549" w:firstLine="13"/>
        <w:jc w:val="both"/>
        <w:rPr>
          <w:color w:val="000000"/>
          <w:sz w:val="22"/>
          <w:szCs w:val="22"/>
        </w:rPr>
      </w:pPr>
      <w:r w:rsidRPr="00953054">
        <w:rPr>
          <w:color w:val="000000"/>
          <w:sz w:val="22"/>
          <w:szCs w:val="22"/>
        </w:rPr>
        <w:t>IPSAS 41 addresses the classification, measurement and de-recognition of financial assets and financial liabilities, introduces new rules for hedge accounting and a new impairment model for financial assets. The entity does not have any hedge relationships and therefore the new hedge accounting rules have no impact on the Company’s financial statements. (amend as appropriate). A financial instrument is any contract that gives rise to a financial asset of one entity and a financial liability or equity instrument of another entity. At initial recognition, the entity measures a financial asset or financial liability at its fair value plus or minus, in the case of a financial asset or financial liability not at fair value through surplus or deficit, transaction costs that are directly attributable to the acquisition or issue of the financial asset or financial liability.</w:t>
      </w:r>
    </w:p>
    <w:p w14:paraId="7CE3E438" w14:textId="3FD85989" w:rsidR="004263F8" w:rsidRPr="00953054" w:rsidRDefault="004263F8" w:rsidP="00D073F7">
      <w:pPr>
        <w:pStyle w:val="NormalWeb"/>
        <w:numPr>
          <w:ilvl w:val="1"/>
          <w:numId w:val="48"/>
        </w:numPr>
        <w:jc w:val="both"/>
        <w:rPr>
          <w:b/>
          <w:bCs/>
          <w:color w:val="000000"/>
          <w:sz w:val="22"/>
          <w:szCs w:val="22"/>
        </w:rPr>
      </w:pPr>
      <w:r w:rsidRPr="00953054">
        <w:rPr>
          <w:b/>
          <w:bCs/>
          <w:color w:val="000000"/>
          <w:sz w:val="22"/>
          <w:szCs w:val="22"/>
        </w:rPr>
        <w:t>Financial assets</w:t>
      </w:r>
    </w:p>
    <w:p w14:paraId="4DB73B2B" w14:textId="77777777" w:rsidR="004263F8" w:rsidRPr="00953054" w:rsidRDefault="004263F8" w:rsidP="00DC7F86">
      <w:pPr>
        <w:pStyle w:val="NormalWeb"/>
        <w:ind w:firstLine="720"/>
        <w:jc w:val="both"/>
        <w:rPr>
          <w:b/>
          <w:bCs/>
          <w:color w:val="000000"/>
          <w:sz w:val="22"/>
          <w:szCs w:val="22"/>
        </w:rPr>
      </w:pPr>
      <w:r w:rsidRPr="00953054">
        <w:rPr>
          <w:b/>
          <w:bCs/>
          <w:color w:val="000000"/>
          <w:sz w:val="22"/>
          <w:szCs w:val="22"/>
        </w:rPr>
        <w:t>Classification of financial assets</w:t>
      </w:r>
    </w:p>
    <w:p w14:paraId="466B0950" w14:textId="77777777" w:rsidR="00DC7F86" w:rsidRDefault="004263F8" w:rsidP="00DC7F86">
      <w:pPr>
        <w:pStyle w:val="NormalWeb"/>
        <w:spacing w:line="360" w:lineRule="auto"/>
        <w:ind w:left="720"/>
        <w:jc w:val="both"/>
        <w:rPr>
          <w:color w:val="000000"/>
          <w:sz w:val="22"/>
          <w:szCs w:val="22"/>
        </w:rPr>
      </w:pPr>
      <w:r w:rsidRPr="00953054">
        <w:rPr>
          <w:color w:val="000000"/>
          <w:sz w:val="22"/>
          <w:szCs w:val="22"/>
        </w:rPr>
        <w:t xml:space="preserve">The entity classifies its financial assets as subsequently measured at </w:t>
      </w:r>
      <w:r w:rsidR="00DC7F86" w:rsidRPr="00953054">
        <w:rPr>
          <w:color w:val="000000"/>
          <w:sz w:val="22"/>
          <w:szCs w:val="22"/>
        </w:rPr>
        <w:t>amortized</w:t>
      </w:r>
      <w:r w:rsidRPr="00953054">
        <w:rPr>
          <w:color w:val="000000"/>
          <w:sz w:val="22"/>
          <w:szCs w:val="22"/>
        </w:rPr>
        <w:t xml:space="preserve"> cost, fair value through net assets/ equity or fair value through surplus and deficit on the basis of both the entity’s management model for financial assets and the contractual cash flow characteristics of the financial asset. A financial asset is measured at amortized cost when the financial asset is held within a management model whose objective is to hold financial assets in order to collect contractual cash flows and the contractual terms of the financial asset give rise on specified dates to cash flows that are solely payments of principal and interest on the principal outstanding. </w:t>
      </w:r>
    </w:p>
    <w:p w14:paraId="4316969E" w14:textId="77777777" w:rsidR="00DC7F86" w:rsidRPr="00953054" w:rsidRDefault="00DC7F86" w:rsidP="00DC7F86">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bCs/>
          <w:sz w:val="22"/>
          <w:szCs w:val="22"/>
        </w:rPr>
        <w:lastRenderedPageBreak/>
        <w:t>Notes to the Financial Statements (Continued)</w:t>
      </w:r>
    </w:p>
    <w:p w14:paraId="3EF4D433" w14:textId="3E8B37E8" w:rsidR="00DC7F86" w:rsidRPr="00DC7F86" w:rsidRDefault="00DC7F86" w:rsidP="00DC7F86">
      <w:pPr>
        <w:spacing w:line="360" w:lineRule="auto"/>
        <w:jc w:val="both"/>
        <w:rPr>
          <w:b/>
          <w:sz w:val="22"/>
          <w:szCs w:val="22"/>
        </w:rPr>
      </w:pPr>
      <w:r w:rsidRPr="00953054">
        <w:rPr>
          <w:b/>
          <w:sz w:val="22"/>
          <w:szCs w:val="22"/>
        </w:rPr>
        <w:t>Summary of Significant Accounting Policies (Continued)</w:t>
      </w:r>
    </w:p>
    <w:p w14:paraId="35898BB9" w14:textId="40E40E0D" w:rsidR="00953054" w:rsidRPr="00953054" w:rsidRDefault="004263F8" w:rsidP="00DC7F86">
      <w:pPr>
        <w:pStyle w:val="NormalWeb"/>
        <w:spacing w:line="360" w:lineRule="auto"/>
        <w:ind w:left="720"/>
        <w:jc w:val="both"/>
        <w:rPr>
          <w:color w:val="000000"/>
          <w:sz w:val="22"/>
          <w:szCs w:val="22"/>
        </w:rPr>
      </w:pPr>
      <w:r w:rsidRPr="00953054">
        <w:rPr>
          <w:color w:val="000000"/>
          <w:sz w:val="22"/>
          <w:szCs w:val="22"/>
        </w:rPr>
        <w:t>A financial asset is measured at fair value through net assets/ equity if it is held within the management model whose objective is achieved by both collecting contractual cashflows and selling financial assets and the contractual terms of the financial asset give rise on specified dates to cash flows that are solely payments of principal and interest on the principal amount outstanding. A financial asset shall be measured at fair value through surplus or deficit unless it is measured at amortized cost or fair value through net assets/ equity unless an entity has made irrevocable election at initial recognition for particular investments in equity instruments</w:t>
      </w:r>
      <w:r w:rsidR="00DC7F86">
        <w:rPr>
          <w:color w:val="000000"/>
          <w:sz w:val="22"/>
          <w:szCs w:val="22"/>
        </w:rPr>
        <w:t>.</w:t>
      </w:r>
    </w:p>
    <w:p w14:paraId="2A273EE9" w14:textId="77777777" w:rsidR="004263F8" w:rsidRPr="00953054" w:rsidRDefault="004263F8" w:rsidP="00DC7F86">
      <w:pPr>
        <w:pStyle w:val="NormalWeb"/>
        <w:spacing w:line="360" w:lineRule="auto"/>
        <w:ind w:firstLine="720"/>
        <w:jc w:val="both"/>
        <w:rPr>
          <w:b/>
          <w:bCs/>
          <w:color w:val="000000"/>
          <w:sz w:val="22"/>
          <w:szCs w:val="22"/>
        </w:rPr>
      </w:pPr>
      <w:r w:rsidRPr="00953054">
        <w:rPr>
          <w:b/>
          <w:bCs/>
          <w:color w:val="000000"/>
          <w:sz w:val="22"/>
          <w:szCs w:val="22"/>
        </w:rPr>
        <w:t>Subsequent measurement</w:t>
      </w:r>
    </w:p>
    <w:p w14:paraId="6CB2D685" w14:textId="77777777" w:rsidR="0029231D" w:rsidRPr="00953054" w:rsidRDefault="004263F8" w:rsidP="00DC7F86">
      <w:pPr>
        <w:pStyle w:val="NormalWeb"/>
        <w:spacing w:line="360" w:lineRule="auto"/>
        <w:ind w:left="720"/>
        <w:jc w:val="both"/>
        <w:rPr>
          <w:color w:val="000000"/>
          <w:sz w:val="22"/>
          <w:szCs w:val="22"/>
        </w:rPr>
      </w:pPr>
      <w:r w:rsidRPr="00953054">
        <w:rPr>
          <w:color w:val="000000"/>
          <w:sz w:val="22"/>
          <w:szCs w:val="22"/>
        </w:rPr>
        <w:t>Based on the business model and the cash flow characteristics, the entity classifies its financial assets into amortized cost or fair value categories for financial instruments. Movements in fair value are presented in either surplus or deficit or through net assets/ equity subject to certain criteria being met.</w:t>
      </w:r>
    </w:p>
    <w:p w14:paraId="641B18C1" w14:textId="77777777" w:rsidR="0029231D" w:rsidRPr="00953054" w:rsidRDefault="004263F8" w:rsidP="00DC7F86">
      <w:pPr>
        <w:pStyle w:val="NormalWeb"/>
        <w:spacing w:line="360" w:lineRule="auto"/>
        <w:ind w:firstLine="720"/>
        <w:jc w:val="both"/>
        <w:rPr>
          <w:b/>
          <w:bCs/>
          <w:color w:val="000000"/>
          <w:sz w:val="22"/>
          <w:szCs w:val="22"/>
        </w:rPr>
      </w:pPr>
      <w:r w:rsidRPr="00953054">
        <w:rPr>
          <w:b/>
          <w:bCs/>
          <w:color w:val="000000"/>
          <w:sz w:val="22"/>
          <w:szCs w:val="22"/>
        </w:rPr>
        <w:t>Amortized cost</w:t>
      </w:r>
      <w:r w:rsidR="00534600" w:rsidRPr="00953054">
        <w:rPr>
          <w:b/>
          <w:bCs/>
          <w:color w:val="000000"/>
          <w:sz w:val="22"/>
          <w:szCs w:val="22"/>
        </w:rPr>
        <w:t xml:space="preserve"> </w:t>
      </w:r>
    </w:p>
    <w:p w14:paraId="398FA933" w14:textId="23DCAE65" w:rsidR="004263F8" w:rsidRPr="00953054" w:rsidRDefault="004263F8" w:rsidP="00DC7F86">
      <w:pPr>
        <w:pStyle w:val="NormalWeb"/>
        <w:spacing w:line="360" w:lineRule="auto"/>
        <w:ind w:left="720"/>
        <w:jc w:val="both"/>
        <w:rPr>
          <w:color w:val="000000"/>
          <w:sz w:val="22"/>
          <w:szCs w:val="22"/>
        </w:rPr>
      </w:pPr>
      <w:r w:rsidRPr="00953054">
        <w:rPr>
          <w:color w:val="000000"/>
          <w:sz w:val="22"/>
          <w:szCs w:val="22"/>
        </w:rPr>
        <w:t>Financial assets that are held for collection of contractual cash flows where those cash flows represent solely payments of principal and interest, and that are not designated at fair value through surplus or deficit, are measured at amortized cost. A gain or loss on an instrument that is subsequently measured at amortized cost and is not part of a hedging relationship is recognized in profit or loss when the asset is de-recognized or impaired. Interest income from these financial assets is included in finance income using the effective interest rate method.</w:t>
      </w:r>
    </w:p>
    <w:p w14:paraId="575ADF65" w14:textId="77777777" w:rsidR="004263F8" w:rsidRPr="00953054" w:rsidRDefault="004263F8" w:rsidP="006E46E5">
      <w:pPr>
        <w:pStyle w:val="NormalWeb"/>
        <w:ind w:firstLine="720"/>
        <w:jc w:val="both"/>
        <w:rPr>
          <w:b/>
          <w:bCs/>
          <w:color w:val="000000"/>
          <w:sz w:val="22"/>
          <w:szCs w:val="22"/>
        </w:rPr>
      </w:pPr>
      <w:r w:rsidRPr="00953054">
        <w:rPr>
          <w:b/>
          <w:bCs/>
          <w:color w:val="000000"/>
          <w:sz w:val="22"/>
          <w:szCs w:val="22"/>
        </w:rPr>
        <w:t>Fair value through net assets/ equity</w:t>
      </w:r>
    </w:p>
    <w:p w14:paraId="543905AC" w14:textId="77777777" w:rsidR="004263F8" w:rsidRPr="00953054" w:rsidRDefault="004263F8" w:rsidP="006E46E5">
      <w:pPr>
        <w:pStyle w:val="NormalWeb"/>
        <w:spacing w:line="360" w:lineRule="auto"/>
        <w:ind w:left="720"/>
        <w:jc w:val="both"/>
        <w:rPr>
          <w:color w:val="000000"/>
          <w:sz w:val="22"/>
          <w:szCs w:val="22"/>
        </w:rPr>
      </w:pPr>
      <w:r w:rsidRPr="00953054">
        <w:rPr>
          <w:color w:val="000000"/>
          <w:sz w:val="22"/>
          <w:szCs w:val="22"/>
        </w:rPr>
        <w:t>Financial assets that are held for collection of contractual cash flows and for selling the financial assets, where the assets’ cash flows represent solely payments of principal and interest, are measured at fair value through net assets/ equity. Movements in the carrying amount are taken through net assets, except for the recognition of impairment gains or losses, interest revenue and foreign exchange gains and losses which are recognized in surplus/deficit. Interest income from these financial assets is included in finance income using the effective interest rate method.</w:t>
      </w:r>
    </w:p>
    <w:p w14:paraId="2A9B8B7A" w14:textId="77777777" w:rsidR="004263F8" w:rsidRPr="00953054" w:rsidRDefault="004263F8" w:rsidP="006E46E5">
      <w:pPr>
        <w:pStyle w:val="NormalWeb"/>
        <w:spacing w:line="360" w:lineRule="auto"/>
        <w:ind w:firstLine="720"/>
        <w:jc w:val="both"/>
        <w:rPr>
          <w:b/>
          <w:bCs/>
          <w:color w:val="000000"/>
          <w:sz w:val="22"/>
          <w:szCs w:val="22"/>
        </w:rPr>
      </w:pPr>
      <w:r w:rsidRPr="00953054">
        <w:rPr>
          <w:b/>
          <w:bCs/>
          <w:color w:val="000000"/>
          <w:sz w:val="22"/>
          <w:szCs w:val="22"/>
        </w:rPr>
        <w:t>Trade and other receivables</w:t>
      </w:r>
    </w:p>
    <w:p w14:paraId="2C4281B1" w14:textId="77777777" w:rsidR="004263F8" w:rsidRPr="00953054" w:rsidRDefault="004263F8" w:rsidP="006E46E5">
      <w:pPr>
        <w:pStyle w:val="NormalWeb"/>
        <w:spacing w:line="360" w:lineRule="auto"/>
        <w:ind w:left="720"/>
        <w:jc w:val="both"/>
        <w:rPr>
          <w:color w:val="000000"/>
          <w:sz w:val="22"/>
          <w:szCs w:val="22"/>
        </w:rPr>
      </w:pPr>
      <w:r w:rsidRPr="00953054">
        <w:rPr>
          <w:color w:val="000000"/>
          <w:sz w:val="22"/>
          <w:szCs w:val="22"/>
        </w:rPr>
        <w:t>Trade and other receivables are recognized at fair values less allowances for any uncollectible amounts. Trade and other receivables are assessed for impairment on a continuing basis. An estimate is made of doubtful receivables based on a review of all outstanding amounts at the year end.</w:t>
      </w:r>
    </w:p>
    <w:p w14:paraId="2854348D" w14:textId="77777777" w:rsidR="006E46E5" w:rsidRPr="00953054" w:rsidRDefault="006E46E5" w:rsidP="006E46E5">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bCs/>
          <w:sz w:val="22"/>
          <w:szCs w:val="22"/>
        </w:rPr>
        <w:lastRenderedPageBreak/>
        <w:t>Notes to the Financial Statements (Continued)</w:t>
      </w:r>
    </w:p>
    <w:p w14:paraId="21E2FC77" w14:textId="67B6BD1C" w:rsidR="006E46E5" w:rsidRPr="006E46E5" w:rsidRDefault="006E46E5" w:rsidP="006E46E5">
      <w:pPr>
        <w:spacing w:line="360" w:lineRule="auto"/>
        <w:jc w:val="both"/>
        <w:rPr>
          <w:b/>
          <w:sz w:val="22"/>
          <w:szCs w:val="22"/>
        </w:rPr>
      </w:pPr>
      <w:r w:rsidRPr="00953054">
        <w:rPr>
          <w:b/>
          <w:sz w:val="22"/>
          <w:szCs w:val="22"/>
        </w:rPr>
        <w:t>Summary of Significant Accounting Policies (Continued)</w:t>
      </w:r>
    </w:p>
    <w:p w14:paraId="18F9D43E" w14:textId="6984ACB8" w:rsidR="004263F8" w:rsidRPr="00953054" w:rsidRDefault="004263F8" w:rsidP="006E46E5">
      <w:pPr>
        <w:pStyle w:val="NormalWeb"/>
        <w:spacing w:line="360" w:lineRule="auto"/>
        <w:ind w:firstLine="720"/>
        <w:jc w:val="both"/>
        <w:rPr>
          <w:b/>
          <w:bCs/>
          <w:color w:val="000000"/>
          <w:sz w:val="22"/>
          <w:szCs w:val="22"/>
        </w:rPr>
      </w:pPr>
      <w:r w:rsidRPr="00953054">
        <w:rPr>
          <w:b/>
          <w:bCs/>
          <w:color w:val="000000"/>
          <w:sz w:val="22"/>
          <w:szCs w:val="22"/>
        </w:rPr>
        <w:t>Fair value through surplus or deficit</w:t>
      </w:r>
    </w:p>
    <w:p w14:paraId="43500931" w14:textId="77777777" w:rsidR="004263F8" w:rsidRPr="00953054" w:rsidRDefault="004263F8" w:rsidP="006E46E5">
      <w:pPr>
        <w:pStyle w:val="NormalWeb"/>
        <w:spacing w:line="360" w:lineRule="auto"/>
        <w:ind w:left="720"/>
        <w:jc w:val="both"/>
        <w:rPr>
          <w:color w:val="000000"/>
          <w:sz w:val="22"/>
          <w:szCs w:val="22"/>
        </w:rPr>
      </w:pPr>
      <w:r w:rsidRPr="00953054">
        <w:rPr>
          <w:color w:val="000000"/>
          <w:sz w:val="22"/>
          <w:szCs w:val="22"/>
        </w:rPr>
        <w:t>Financial assets that do not meet the criteria for amortized cost or fair value through net assets/ equity are measured at fair value through surplus or deficit. A business model where the entity manages financial assets with the objective of realizing cash flows through solely the sale of the assets would result in a fair value through surplus or deficit model.</w:t>
      </w:r>
    </w:p>
    <w:p w14:paraId="707D7F41" w14:textId="77777777" w:rsidR="004263F8" w:rsidRPr="00953054" w:rsidRDefault="004263F8" w:rsidP="006E46E5">
      <w:pPr>
        <w:pStyle w:val="NormalWeb"/>
        <w:spacing w:line="360" w:lineRule="auto"/>
        <w:ind w:firstLine="720"/>
        <w:jc w:val="both"/>
        <w:rPr>
          <w:b/>
          <w:bCs/>
          <w:color w:val="000000"/>
          <w:sz w:val="22"/>
          <w:szCs w:val="22"/>
        </w:rPr>
      </w:pPr>
      <w:r w:rsidRPr="00953054">
        <w:rPr>
          <w:b/>
          <w:bCs/>
          <w:color w:val="000000"/>
          <w:sz w:val="22"/>
          <w:szCs w:val="22"/>
        </w:rPr>
        <w:t>Impairment</w:t>
      </w:r>
    </w:p>
    <w:p w14:paraId="1987D461" w14:textId="77777777" w:rsidR="004263F8" w:rsidRPr="00953054" w:rsidRDefault="004263F8" w:rsidP="006E46E5">
      <w:pPr>
        <w:pStyle w:val="NormalWeb"/>
        <w:spacing w:line="360" w:lineRule="auto"/>
        <w:ind w:left="720"/>
        <w:jc w:val="both"/>
        <w:rPr>
          <w:color w:val="000000"/>
          <w:sz w:val="22"/>
          <w:szCs w:val="22"/>
        </w:rPr>
      </w:pPr>
      <w:r w:rsidRPr="00953054">
        <w:rPr>
          <w:color w:val="000000"/>
          <w:sz w:val="22"/>
          <w:szCs w:val="22"/>
        </w:rPr>
        <w:t>The entity assesses, on a forward-looking basis, the expected credit loss (‘ECL’) associated with its financial assets carried at amortized cost and fair value through net assets/equity. The entity recognizes a loss allowance for such losses at each reporting date. Critical estimates and significant judgments made by management in determining the expected credit loss (ECL) are set out in Note xx.</w:t>
      </w:r>
    </w:p>
    <w:p w14:paraId="0AEB5925" w14:textId="4A295A32" w:rsidR="004263F8" w:rsidRPr="00953054" w:rsidRDefault="004263F8" w:rsidP="00D073F7">
      <w:pPr>
        <w:pStyle w:val="NormalWeb"/>
        <w:numPr>
          <w:ilvl w:val="1"/>
          <w:numId w:val="48"/>
        </w:numPr>
        <w:spacing w:line="360" w:lineRule="auto"/>
        <w:ind w:left="900" w:hanging="180"/>
        <w:jc w:val="both"/>
        <w:rPr>
          <w:b/>
          <w:bCs/>
          <w:color w:val="000000"/>
          <w:sz w:val="22"/>
          <w:szCs w:val="22"/>
        </w:rPr>
      </w:pPr>
      <w:r w:rsidRPr="00953054">
        <w:rPr>
          <w:b/>
          <w:bCs/>
          <w:color w:val="000000"/>
          <w:sz w:val="22"/>
          <w:szCs w:val="22"/>
        </w:rPr>
        <w:t xml:space="preserve"> Financial liabilities</w:t>
      </w:r>
    </w:p>
    <w:p w14:paraId="01C793FF" w14:textId="77777777" w:rsidR="004263F8" w:rsidRPr="00953054" w:rsidRDefault="004263F8" w:rsidP="006E46E5">
      <w:pPr>
        <w:pStyle w:val="NormalWeb"/>
        <w:spacing w:line="360" w:lineRule="auto"/>
        <w:ind w:firstLine="720"/>
        <w:jc w:val="both"/>
        <w:rPr>
          <w:b/>
          <w:bCs/>
          <w:color w:val="000000"/>
          <w:sz w:val="22"/>
          <w:szCs w:val="22"/>
        </w:rPr>
      </w:pPr>
      <w:r w:rsidRPr="00953054">
        <w:rPr>
          <w:b/>
          <w:bCs/>
          <w:color w:val="000000"/>
          <w:sz w:val="22"/>
          <w:szCs w:val="22"/>
        </w:rPr>
        <w:t>Classification</w:t>
      </w:r>
    </w:p>
    <w:p w14:paraId="60854FE9" w14:textId="6A7000FA" w:rsidR="004263F8" w:rsidRPr="00953054" w:rsidRDefault="004263F8" w:rsidP="006E46E5">
      <w:pPr>
        <w:pStyle w:val="NormalWeb"/>
        <w:spacing w:line="360" w:lineRule="auto"/>
        <w:ind w:left="720"/>
        <w:jc w:val="both"/>
        <w:rPr>
          <w:color w:val="000000"/>
          <w:sz w:val="22"/>
          <w:szCs w:val="22"/>
        </w:rPr>
      </w:pPr>
      <w:r w:rsidRPr="00953054">
        <w:rPr>
          <w:color w:val="000000"/>
          <w:sz w:val="22"/>
          <w:szCs w:val="22"/>
        </w:rPr>
        <w:t xml:space="preserve">The entity classifies its liabilities as subsequently measured at amortized cost except for financial liabilities measured through </w:t>
      </w:r>
      <w:r w:rsidR="00137D40" w:rsidRPr="00953054">
        <w:rPr>
          <w:color w:val="000000"/>
          <w:sz w:val="22"/>
          <w:szCs w:val="22"/>
        </w:rPr>
        <w:t>surplus or deficit</w:t>
      </w:r>
    </w:p>
    <w:p w14:paraId="72393E97" w14:textId="77777777" w:rsidR="00E66E54" w:rsidRPr="006E46E5" w:rsidRDefault="00E66E54" w:rsidP="006E46E5">
      <w:pPr>
        <w:pStyle w:val="Header"/>
        <w:tabs>
          <w:tab w:val="clear" w:pos="4320"/>
          <w:tab w:val="clear" w:pos="8640"/>
        </w:tabs>
        <w:spacing w:line="360" w:lineRule="auto"/>
        <w:ind w:left="284"/>
        <w:jc w:val="both"/>
        <w:rPr>
          <w:b/>
          <w:sz w:val="10"/>
          <w:szCs w:val="10"/>
        </w:rPr>
      </w:pPr>
    </w:p>
    <w:p w14:paraId="645152AE" w14:textId="4C5F5FB8" w:rsidR="007E5921" w:rsidRPr="00953054" w:rsidRDefault="00C92E26" w:rsidP="006E46E5">
      <w:pPr>
        <w:pStyle w:val="Header"/>
        <w:numPr>
          <w:ilvl w:val="0"/>
          <w:numId w:val="17"/>
        </w:numPr>
        <w:tabs>
          <w:tab w:val="clear" w:pos="4320"/>
          <w:tab w:val="clear" w:pos="8640"/>
        </w:tabs>
        <w:spacing w:line="360" w:lineRule="auto"/>
        <w:ind w:left="284" w:firstLine="256"/>
        <w:jc w:val="both"/>
        <w:rPr>
          <w:b/>
          <w:sz w:val="22"/>
          <w:szCs w:val="22"/>
        </w:rPr>
      </w:pPr>
      <w:r w:rsidRPr="00953054">
        <w:rPr>
          <w:b/>
          <w:sz w:val="22"/>
          <w:szCs w:val="22"/>
        </w:rPr>
        <w:t>Inventories</w:t>
      </w:r>
      <w:r w:rsidR="009C5100" w:rsidRPr="00953054">
        <w:rPr>
          <w:b/>
          <w:sz w:val="22"/>
          <w:szCs w:val="22"/>
        </w:rPr>
        <w:t xml:space="preserve"> </w:t>
      </w:r>
    </w:p>
    <w:p w14:paraId="6372AA70" w14:textId="01E7F814" w:rsidR="00C333CB" w:rsidRPr="00953054" w:rsidRDefault="00C92E26" w:rsidP="006E46E5">
      <w:pPr>
        <w:pStyle w:val="Header"/>
        <w:tabs>
          <w:tab w:val="clear" w:pos="4320"/>
          <w:tab w:val="clear" w:pos="8640"/>
        </w:tabs>
        <w:spacing w:line="360" w:lineRule="auto"/>
        <w:ind w:left="720"/>
        <w:jc w:val="both"/>
        <w:rPr>
          <w:sz w:val="22"/>
          <w:szCs w:val="22"/>
        </w:rPr>
      </w:pPr>
      <w:r w:rsidRPr="00953054">
        <w:rPr>
          <w:sz w:val="22"/>
          <w:szCs w:val="22"/>
        </w:rPr>
        <w:t>Inventory is measured at cost upon initial recognition. To the extent that inventory was received through non</w:t>
      </w:r>
      <w:r w:rsidR="001A12E1" w:rsidRPr="00953054">
        <w:rPr>
          <w:sz w:val="22"/>
          <w:szCs w:val="22"/>
        </w:rPr>
        <w:t>-</w:t>
      </w:r>
      <w:r w:rsidRPr="00953054">
        <w:rPr>
          <w:sz w:val="22"/>
          <w:szCs w:val="22"/>
        </w:rPr>
        <w:t>exchange</w:t>
      </w:r>
      <w:r w:rsidR="001A12E1" w:rsidRPr="00953054">
        <w:rPr>
          <w:sz w:val="22"/>
          <w:szCs w:val="22"/>
        </w:rPr>
        <w:t xml:space="preserve"> </w:t>
      </w:r>
      <w:r w:rsidRPr="00953054">
        <w:rPr>
          <w:sz w:val="22"/>
          <w:szCs w:val="22"/>
        </w:rPr>
        <w:t>transactions (for no cost or for a nominal cost), the cost of the inventory is its fair value at the date of</w:t>
      </w:r>
      <w:r w:rsidR="003D5FFC" w:rsidRPr="00953054">
        <w:rPr>
          <w:sz w:val="22"/>
          <w:szCs w:val="22"/>
        </w:rPr>
        <w:t xml:space="preserve"> </w:t>
      </w:r>
      <w:r w:rsidRPr="00953054">
        <w:rPr>
          <w:sz w:val="22"/>
          <w:szCs w:val="22"/>
        </w:rPr>
        <w:t>acquisition.</w:t>
      </w:r>
      <w:r w:rsidR="00C333CB" w:rsidRPr="00953054">
        <w:rPr>
          <w:sz w:val="22"/>
          <w:szCs w:val="22"/>
        </w:rPr>
        <w:t xml:space="preserve"> </w:t>
      </w:r>
      <w:r w:rsidRPr="00953054">
        <w:rPr>
          <w:sz w:val="22"/>
          <w:szCs w:val="22"/>
        </w:rPr>
        <w:t xml:space="preserve">Costs incurred in bringing each product to its present location and </w:t>
      </w:r>
      <w:r w:rsidR="00987012" w:rsidRPr="00953054">
        <w:rPr>
          <w:sz w:val="22"/>
          <w:szCs w:val="22"/>
        </w:rPr>
        <w:t>conditions are</w:t>
      </w:r>
      <w:r w:rsidRPr="00953054">
        <w:rPr>
          <w:sz w:val="22"/>
          <w:szCs w:val="22"/>
        </w:rPr>
        <w:t xml:space="preserve"> accounted for, as follows:</w:t>
      </w:r>
    </w:p>
    <w:p w14:paraId="50400647" w14:textId="77777777" w:rsidR="006E46E5" w:rsidRDefault="00C92E26" w:rsidP="006E46E5">
      <w:pPr>
        <w:pStyle w:val="Header"/>
        <w:numPr>
          <w:ilvl w:val="0"/>
          <w:numId w:val="7"/>
        </w:numPr>
        <w:tabs>
          <w:tab w:val="clear" w:pos="4320"/>
          <w:tab w:val="clear" w:pos="8640"/>
          <w:tab w:val="left" w:pos="567"/>
        </w:tabs>
        <w:spacing w:line="360" w:lineRule="auto"/>
        <w:ind w:left="1260" w:hanging="270"/>
        <w:jc w:val="both"/>
        <w:rPr>
          <w:sz w:val="22"/>
          <w:szCs w:val="22"/>
        </w:rPr>
      </w:pPr>
      <w:r w:rsidRPr="00953054">
        <w:rPr>
          <w:sz w:val="22"/>
          <w:szCs w:val="22"/>
        </w:rPr>
        <w:t>Raw materials: purchase cost using the weighted average cost method</w:t>
      </w:r>
      <w:r w:rsidR="00FD1C82" w:rsidRPr="00953054">
        <w:rPr>
          <w:sz w:val="22"/>
          <w:szCs w:val="22"/>
        </w:rPr>
        <w:t>.</w:t>
      </w:r>
    </w:p>
    <w:p w14:paraId="4CDA72F8" w14:textId="7699DB7D" w:rsidR="006E46E5" w:rsidRPr="006E46E5" w:rsidRDefault="00C92E26" w:rsidP="006E46E5">
      <w:pPr>
        <w:pStyle w:val="Header"/>
        <w:numPr>
          <w:ilvl w:val="0"/>
          <w:numId w:val="7"/>
        </w:numPr>
        <w:tabs>
          <w:tab w:val="clear" w:pos="4320"/>
          <w:tab w:val="clear" w:pos="8640"/>
          <w:tab w:val="left" w:pos="540"/>
        </w:tabs>
        <w:spacing w:line="360" w:lineRule="auto"/>
        <w:ind w:left="1260" w:hanging="270"/>
        <w:jc w:val="both"/>
        <w:rPr>
          <w:sz w:val="22"/>
          <w:szCs w:val="22"/>
        </w:rPr>
      </w:pPr>
      <w:r w:rsidRPr="006E46E5">
        <w:rPr>
          <w:sz w:val="22"/>
          <w:szCs w:val="22"/>
        </w:rPr>
        <w:t xml:space="preserve">Finished goods and work in progress: cost of direct materials and </w:t>
      </w:r>
      <w:r w:rsidR="00FD1C82" w:rsidRPr="006E46E5">
        <w:rPr>
          <w:sz w:val="22"/>
          <w:szCs w:val="22"/>
        </w:rPr>
        <w:t>labour</w:t>
      </w:r>
      <w:r w:rsidRPr="006E46E5">
        <w:rPr>
          <w:sz w:val="22"/>
          <w:szCs w:val="22"/>
        </w:rPr>
        <w:t xml:space="preserve"> and a proportion of</w:t>
      </w:r>
      <w:r w:rsidR="003D5FFC" w:rsidRPr="006E46E5">
        <w:rPr>
          <w:sz w:val="22"/>
          <w:szCs w:val="22"/>
        </w:rPr>
        <w:t xml:space="preserve"> </w:t>
      </w:r>
      <w:r w:rsidRPr="006E46E5">
        <w:rPr>
          <w:sz w:val="22"/>
          <w:szCs w:val="22"/>
        </w:rPr>
        <w:t xml:space="preserve">manufacturing overheads based on the normal operating </w:t>
      </w:r>
      <w:r w:rsidR="00FD1C82" w:rsidRPr="006E46E5">
        <w:rPr>
          <w:sz w:val="22"/>
          <w:szCs w:val="22"/>
        </w:rPr>
        <w:t>capacity but</w:t>
      </w:r>
      <w:r w:rsidRPr="006E46E5">
        <w:rPr>
          <w:sz w:val="22"/>
          <w:szCs w:val="22"/>
        </w:rPr>
        <w:t xml:space="preserve"> excluding borrowing costs</w:t>
      </w:r>
      <w:r w:rsidR="00FD1C82" w:rsidRPr="006E46E5">
        <w:rPr>
          <w:sz w:val="22"/>
          <w:szCs w:val="22"/>
        </w:rPr>
        <w:t>.</w:t>
      </w:r>
    </w:p>
    <w:p w14:paraId="44E0B0FD" w14:textId="480D537C" w:rsidR="00987012" w:rsidRPr="00953054" w:rsidRDefault="00C92E26" w:rsidP="006E46E5">
      <w:pPr>
        <w:pStyle w:val="Header"/>
        <w:tabs>
          <w:tab w:val="clear" w:pos="4320"/>
          <w:tab w:val="clear" w:pos="8640"/>
        </w:tabs>
        <w:spacing w:line="360" w:lineRule="auto"/>
        <w:ind w:left="720"/>
        <w:jc w:val="both"/>
        <w:rPr>
          <w:sz w:val="22"/>
          <w:szCs w:val="22"/>
        </w:rPr>
      </w:pPr>
      <w:r w:rsidRPr="00953054">
        <w:rPr>
          <w:sz w:val="22"/>
          <w:szCs w:val="22"/>
        </w:rPr>
        <w:t>After initial recognition, inventory is measured at the lower of cost and net realizable value. However, to the</w:t>
      </w:r>
      <w:r w:rsidR="003D5FFC" w:rsidRPr="00953054">
        <w:rPr>
          <w:sz w:val="22"/>
          <w:szCs w:val="22"/>
        </w:rPr>
        <w:t xml:space="preserve"> </w:t>
      </w:r>
      <w:r w:rsidRPr="00953054">
        <w:rPr>
          <w:sz w:val="22"/>
          <w:szCs w:val="22"/>
        </w:rPr>
        <w:t>extent that a class of inventory is distributed or deployed at no charge or for a nominal charge, that class of</w:t>
      </w:r>
      <w:r w:rsidR="003D5FFC" w:rsidRPr="00953054">
        <w:rPr>
          <w:sz w:val="22"/>
          <w:szCs w:val="22"/>
        </w:rPr>
        <w:t xml:space="preserve"> </w:t>
      </w:r>
      <w:r w:rsidRPr="00953054">
        <w:rPr>
          <w:sz w:val="22"/>
          <w:szCs w:val="22"/>
        </w:rPr>
        <w:t>inventory is measured at the lower of cost and current replacement cost.</w:t>
      </w:r>
      <w:r w:rsidR="004E3FE8" w:rsidRPr="00953054">
        <w:rPr>
          <w:sz w:val="22"/>
          <w:szCs w:val="22"/>
        </w:rPr>
        <w:t xml:space="preserve"> </w:t>
      </w:r>
      <w:r w:rsidR="007D5088" w:rsidRPr="00953054">
        <w:rPr>
          <w:sz w:val="22"/>
          <w:szCs w:val="22"/>
        </w:rPr>
        <w:t>N</w:t>
      </w:r>
      <w:r w:rsidRPr="00953054">
        <w:rPr>
          <w:sz w:val="22"/>
          <w:szCs w:val="22"/>
        </w:rPr>
        <w:t>et realizable value is the estimated selling price in the ordinary course of operations, less the estimated costs of</w:t>
      </w:r>
      <w:r w:rsidR="003D5FFC" w:rsidRPr="00953054">
        <w:rPr>
          <w:sz w:val="22"/>
          <w:szCs w:val="22"/>
        </w:rPr>
        <w:t xml:space="preserve"> </w:t>
      </w:r>
      <w:r w:rsidRPr="00953054">
        <w:rPr>
          <w:sz w:val="22"/>
          <w:szCs w:val="22"/>
        </w:rPr>
        <w:t>completion and the estimated costs necessary to make the sale, exchange, or distribution.</w:t>
      </w:r>
      <w:r w:rsidR="004E3FE8" w:rsidRPr="00953054">
        <w:rPr>
          <w:sz w:val="22"/>
          <w:szCs w:val="22"/>
        </w:rPr>
        <w:t xml:space="preserve"> </w:t>
      </w:r>
      <w:r w:rsidRPr="00953054">
        <w:rPr>
          <w:sz w:val="22"/>
          <w:szCs w:val="22"/>
        </w:rPr>
        <w:t>Inventories are recognized as an expense when deployed for utilization or consumption in the ordinary course of</w:t>
      </w:r>
      <w:r w:rsidR="003D5FFC" w:rsidRPr="00953054">
        <w:rPr>
          <w:sz w:val="22"/>
          <w:szCs w:val="22"/>
        </w:rPr>
        <w:t xml:space="preserve"> </w:t>
      </w:r>
      <w:r w:rsidRPr="00953054">
        <w:rPr>
          <w:sz w:val="22"/>
          <w:szCs w:val="22"/>
        </w:rPr>
        <w:t>operations of the</w:t>
      </w:r>
      <w:r w:rsidRPr="00953054">
        <w:rPr>
          <w:i/>
          <w:iCs/>
          <w:sz w:val="22"/>
          <w:szCs w:val="22"/>
        </w:rPr>
        <w:t xml:space="preserve"> </w:t>
      </w:r>
      <w:r w:rsidR="00E80625" w:rsidRPr="00953054">
        <w:rPr>
          <w:i/>
          <w:iCs/>
          <w:sz w:val="22"/>
          <w:szCs w:val="22"/>
        </w:rPr>
        <w:t>Entity</w:t>
      </w:r>
      <w:r w:rsidRPr="00953054">
        <w:rPr>
          <w:i/>
          <w:iCs/>
          <w:sz w:val="22"/>
          <w:szCs w:val="22"/>
        </w:rPr>
        <w:t>.</w:t>
      </w:r>
    </w:p>
    <w:p w14:paraId="76E491D3" w14:textId="77777777" w:rsidR="00B65164" w:rsidRPr="00953054" w:rsidRDefault="00B65164" w:rsidP="00B65164">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bCs/>
          <w:sz w:val="22"/>
          <w:szCs w:val="22"/>
        </w:rPr>
        <w:lastRenderedPageBreak/>
        <w:t>Notes to the Financial Statements (Continued)</w:t>
      </w:r>
    </w:p>
    <w:p w14:paraId="39BB494F" w14:textId="77777777" w:rsidR="00B65164" w:rsidRPr="006E46E5" w:rsidRDefault="00B65164" w:rsidP="00B65164">
      <w:pPr>
        <w:spacing w:line="360" w:lineRule="auto"/>
        <w:jc w:val="both"/>
        <w:rPr>
          <w:b/>
          <w:sz w:val="22"/>
          <w:szCs w:val="22"/>
        </w:rPr>
      </w:pPr>
      <w:r w:rsidRPr="00953054">
        <w:rPr>
          <w:b/>
          <w:sz w:val="22"/>
          <w:szCs w:val="22"/>
        </w:rPr>
        <w:t>Summary of Significant Accounting Policies (Continued)</w:t>
      </w:r>
    </w:p>
    <w:p w14:paraId="1C96AE95" w14:textId="77777777" w:rsidR="007E5921" w:rsidRPr="00953054" w:rsidRDefault="007E5921" w:rsidP="006E46E5">
      <w:pPr>
        <w:pStyle w:val="Header"/>
        <w:tabs>
          <w:tab w:val="clear" w:pos="4320"/>
          <w:tab w:val="clear" w:pos="8640"/>
        </w:tabs>
        <w:spacing w:line="360" w:lineRule="auto"/>
        <w:ind w:left="900"/>
        <w:jc w:val="both"/>
        <w:rPr>
          <w:sz w:val="22"/>
          <w:szCs w:val="22"/>
        </w:rPr>
      </w:pPr>
    </w:p>
    <w:p w14:paraId="49403CF1" w14:textId="67D9E4A8" w:rsidR="00B52E40" w:rsidRPr="00953054" w:rsidRDefault="00C92E26" w:rsidP="006E46E5">
      <w:pPr>
        <w:pStyle w:val="Header"/>
        <w:numPr>
          <w:ilvl w:val="0"/>
          <w:numId w:val="17"/>
        </w:numPr>
        <w:tabs>
          <w:tab w:val="clear" w:pos="4320"/>
          <w:tab w:val="clear" w:pos="8640"/>
        </w:tabs>
        <w:spacing w:line="360" w:lineRule="auto"/>
        <w:ind w:left="284" w:hanging="284"/>
        <w:jc w:val="both"/>
        <w:rPr>
          <w:b/>
          <w:sz w:val="22"/>
          <w:szCs w:val="22"/>
        </w:rPr>
      </w:pPr>
      <w:r w:rsidRPr="00953054">
        <w:rPr>
          <w:b/>
          <w:sz w:val="22"/>
          <w:szCs w:val="22"/>
        </w:rPr>
        <w:t>Provisions</w:t>
      </w:r>
      <w:r w:rsidR="0068488E" w:rsidRPr="00953054">
        <w:rPr>
          <w:b/>
          <w:sz w:val="22"/>
          <w:szCs w:val="22"/>
        </w:rPr>
        <w:t xml:space="preserve"> </w:t>
      </w:r>
    </w:p>
    <w:p w14:paraId="79E6B9DA" w14:textId="2C2D4B40" w:rsidR="003F5383" w:rsidRDefault="00C92E26" w:rsidP="00842F59">
      <w:pPr>
        <w:pStyle w:val="Header"/>
        <w:tabs>
          <w:tab w:val="clear" w:pos="4320"/>
          <w:tab w:val="clear" w:pos="8640"/>
        </w:tabs>
        <w:spacing w:line="360" w:lineRule="auto"/>
        <w:ind w:left="284"/>
        <w:jc w:val="both"/>
        <w:rPr>
          <w:sz w:val="22"/>
          <w:szCs w:val="22"/>
        </w:rPr>
      </w:pPr>
      <w:r w:rsidRPr="00953054">
        <w:rPr>
          <w:sz w:val="22"/>
          <w:szCs w:val="22"/>
        </w:rPr>
        <w:t xml:space="preserve">Provisions are recognized when the </w:t>
      </w:r>
      <w:r w:rsidR="00E80625" w:rsidRPr="00953054">
        <w:rPr>
          <w:sz w:val="22"/>
          <w:szCs w:val="22"/>
        </w:rPr>
        <w:t>Entity</w:t>
      </w:r>
      <w:r w:rsidRPr="00953054">
        <w:rPr>
          <w:sz w:val="22"/>
          <w:szCs w:val="22"/>
        </w:rPr>
        <w:t xml:space="preserve"> has a present obligation (legal or constructive) as a result of a past</w:t>
      </w:r>
      <w:r w:rsidR="003D5FFC" w:rsidRPr="00953054">
        <w:rPr>
          <w:sz w:val="22"/>
          <w:szCs w:val="22"/>
        </w:rPr>
        <w:t xml:space="preserve"> </w:t>
      </w:r>
      <w:r w:rsidRPr="00953054">
        <w:rPr>
          <w:sz w:val="22"/>
          <w:szCs w:val="22"/>
        </w:rPr>
        <w:t>event, it is probable that an outflow of resources embodying economic benefits or service potential will be</w:t>
      </w:r>
      <w:r w:rsidR="003D5FFC" w:rsidRPr="00953054">
        <w:rPr>
          <w:sz w:val="22"/>
          <w:szCs w:val="22"/>
        </w:rPr>
        <w:t xml:space="preserve"> </w:t>
      </w:r>
      <w:r w:rsidRPr="00953054">
        <w:rPr>
          <w:sz w:val="22"/>
          <w:szCs w:val="22"/>
        </w:rPr>
        <w:t xml:space="preserve">required to settle the obligation and a reliable estimate can be made of the amount of the </w:t>
      </w:r>
      <w:r w:rsidR="004E3FE8" w:rsidRPr="00953054">
        <w:rPr>
          <w:sz w:val="22"/>
          <w:szCs w:val="22"/>
        </w:rPr>
        <w:t>obligation. Where</w:t>
      </w:r>
      <w:r w:rsidRPr="00953054">
        <w:rPr>
          <w:sz w:val="22"/>
          <w:szCs w:val="22"/>
        </w:rPr>
        <w:t xml:space="preserve"> the </w:t>
      </w:r>
      <w:r w:rsidR="00E80625" w:rsidRPr="00953054">
        <w:rPr>
          <w:sz w:val="22"/>
          <w:szCs w:val="22"/>
        </w:rPr>
        <w:t>Entity</w:t>
      </w:r>
      <w:r w:rsidRPr="00953054">
        <w:rPr>
          <w:sz w:val="22"/>
          <w:szCs w:val="22"/>
        </w:rPr>
        <w:t xml:space="preserve"> expects some or all of a provision to be reimbursed, for example, under an insurance contract,</w:t>
      </w:r>
      <w:r w:rsidR="003D5FFC" w:rsidRPr="00953054">
        <w:rPr>
          <w:sz w:val="22"/>
          <w:szCs w:val="22"/>
        </w:rPr>
        <w:t xml:space="preserve"> </w:t>
      </w:r>
      <w:r w:rsidRPr="00953054">
        <w:rPr>
          <w:sz w:val="22"/>
          <w:szCs w:val="22"/>
        </w:rPr>
        <w:t>the reimbursement is recognized as a separate asset only when the reimbursement is virtually certain.</w:t>
      </w:r>
      <w:r w:rsidR="003F5383" w:rsidRPr="00953054">
        <w:rPr>
          <w:sz w:val="22"/>
          <w:szCs w:val="22"/>
        </w:rPr>
        <w:t xml:space="preserve"> </w:t>
      </w:r>
      <w:r w:rsidRPr="00953054">
        <w:rPr>
          <w:sz w:val="22"/>
          <w:szCs w:val="22"/>
        </w:rPr>
        <w:t xml:space="preserve">The expense relating to any provision is presented in the statement of </w:t>
      </w:r>
      <w:r w:rsidR="00987012" w:rsidRPr="00953054">
        <w:rPr>
          <w:sz w:val="22"/>
          <w:szCs w:val="22"/>
        </w:rPr>
        <w:t xml:space="preserve">financial performance net of any </w:t>
      </w:r>
      <w:r w:rsidRPr="00953054">
        <w:rPr>
          <w:sz w:val="22"/>
          <w:szCs w:val="22"/>
        </w:rPr>
        <w:t>reimbursement.</w:t>
      </w:r>
    </w:p>
    <w:p w14:paraId="57884698" w14:textId="77777777" w:rsidR="00842F59" w:rsidRPr="00842F59" w:rsidRDefault="00842F59" w:rsidP="00842F59">
      <w:pPr>
        <w:pStyle w:val="Header"/>
        <w:tabs>
          <w:tab w:val="clear" w:pos="4320"/>
          <w:tab w:val="clear" w:pos="8640"/>
        </w:tabs>
        <w:spacing w:line="360" w:lineRule="auto"/>
        <w:ind w:left="284"/>
        <w:jc w:val="both"/>
        <w:rPr>
          <w:sz w:val="22"/>
          <w:szCs w:val="22"/>
        </w:rPr>
      </w:pPr>
    </w:p>
    <w:p w14:paraId="28B9CA72" w14:textId="5FEA6598" w:rsidR="00F410AE" w:rsidRPr="00953054" w:rsidRDefault="00C92E26" w:rsidP="00D5252C">
      <w:pPr>
        <w:pStyle w:val="Header"/>
        <w:numPr>
          <w:ilvl w:val="0"/>
          <w:numId w:val="17"/>
        </w:numPr>
        <w:tabs>
          <w:tab w:val="clear" w:pos="4320"/>
          <w:tab w:val="clear" w:pos="8640"/>
        </w:tabs>
        <w:spacing w:line="360" w:lineRule="auto"/>
        <w:ind w:left="284" w:hanging="284"/>
        <w:jc w:val="both"/>
        <w:rPr>
          <w:b/>
          <w:sz w:val="22"/>
          <w:szCs w:val="22"/>
        </w:rPr>
      </w:pPr>
      <w:r w:rsidRPr="00953054">
        <w:rPr>
          <w:b/>
          <w:sz w:val="22"/>
          <w:szCs w:val="22"/>
        </w:rPr>
        <w:t>Contingent liabilities</w:t>
      </w:r>
    </w:p>
    <w:p w14:paraId="448A2CF5" w14:textId="2FC402F4" w:rsidR="004E3FE8" w:rsidRDefault="00C92E26" w:rsidP="00842F59">
      <w:pPr>
        <w:pStyle w:val="Header"/>
        <w:tabs>
          <w:tab w:val="clear" w:pos="4320"/>
          <w:tab w:val="clear" w:pos="8640"/>
        </w:tabs>
        <w:spacing w:line="360" w:lineRule="auto"/>
        <w:ind w:left="284"/>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does not recognize a contingent </w:t>
      </w:r>
      <w:r w:rsidR="003F5383" w:rsidRPr="00953054">
        <w:rPr>
          <w:sz w:val="22"/>
          <w:szCs w:val="22"/>
        </w:rPr>
        <w:t>liability but</w:t>
      </w:r>
      <w:r w:rsidRPr="00953054">
        <w:rPr>
          <w:sz w:val="22"/>
          <w:szCs w:val="22"/>
        </w:rPr>
        <w:t xml:space="preserve"> discloses details of any contingencies in the notes to the</w:t>
      </w:r>
      <w:r w:rsidR="003D5FFC" w:rsidRPr="00953054">
        <w:rPr>
          <w:sz w:val="22"/>
          <w:szCs w:val="22"/>
        </w:rPr>
        <w:t xml:space="preserve"> </w:t>
      </w:r>
      <w:r w:rsidRPr="00953054">
        <w:rPr>
          <w:sz w:val="22"/>
          <w:szCs w:val="22"/>
        </w:rPr>
        <w:t>financial statements, unless the possibility of an outflow of resources embodying economic benefits or service</w:t>
      </w:r>
      <w:r w:rsidR="003D5FFC" w:rsidRPr="00953054">
        <w:rPr>
          <w:sz w:val="22"/>
          <w:szCs w:val="22"/>
        </w:rPr>
        <w:t xml:space="preserve"> </w:t>
      </w:r>
      <w:r w:rsidRPr="00953054">
        <w:rPr>
          <w:sz w:val="22"/>
          <w:szCs w:val="22"/>
        </w:rPr>
        <w:t>potential is remote.</w:t>
      </w:r>
    </w:p>
    <w:p w14:paraId="6B1B36E8" w14:textId="77777777" w:rsidR="00842F59" w:rsidRPr="00953054" w:rsidRDefault="00842F59" w:rsidP="00842F59">
      <w:pPr>
        <w:pStyle w:val="Header"/>
        <w:tabs>
          <w:tab w:val="clear" w:pos="4320"/>
          <w:tab w:val="clear" w:pos="8640"/>
        </w:tabs>
        <w:spacing w:line="360" w:lineRule="auto"/>
        <w:ind w:left="284"/>
        <w:jc w:val="both"/>
        <w:rPr>
          <w:sz w:val="22"/>
          <w:szCs w:val="22"/>
        </w:rPr>
      </w:pPr>
    </w:p>
    <w:p w14:paraId="4002EA50" w14:textId="4301F3CE" w:rsidR="00F410AE" w:rsidRPr="00953054" w:rsidRDefault="002E33C1" w:rsidP="00D5252C">
      <w:pPr>
        <w:pStyle w:val="Header"/>
        <w:numPr>
          <w:ilvl w:val="0"/>
          <w:numId w:val="17"/>
        </w:numPr>
        <w:tabs>
          <w:tab w:val="clear" w:pos="4320"/>
          <w:tab w:val="clear" w:pos="8640"/>
        </w:tabs>
        <w:spacing w:line="360" w:lineRule="auto"/>
        <w:ind w:left="284" w:hanging="284"/>
        <w:jc w:val="both"/>
        <w:rPr>
          <w:b/>
          <w:sz w:val="22"/>
          <w:szCs w:val="22"/>
        </w:rPr>
      </w:pPr>
      <w:r w:rsidRPr="00953054">
        <w:rPr>
          <w:b/>
          <w:sz w:val="22"/>
          <w:szCs w:val="22"/>
        </w:rPr>
        <w:t xml:space="preserve"> </w:t>
      </w:r>
      <w:r w:rsidR="00C92E26" w:rsidRPr="00953054">
        <w:rPr>
          <w:b/>
          <w:sz w:val="22"/>
          <w:szCs w:val="22"/>
        </w:rPr>
        <w:t>Contingent assets</w:t>
      </w:r>
    </w:p>
    <w:p w14:paraId="7C1D07F1" w14:textId="0DB20CA8" w:rsidR="004E3FE8" w:rsidRDefault="00C92E26" w:rsidP="00842F59">
      <w:pPr>
        <w:pStyle w:val="Header"/>
        <w:tabs>
          <w:tab w:val="clear" w:pos="4320"/>
          <w:tab w:val="clear" w:pos="8640"/>
        </w:tabs>
        <w:spacing w:line="360" w:lineRule="auto"/>
        <w:ind w:left="284"/>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does not recognize a contingent </w:t>
      </w:r>
      <w:r w:rsidR="003F5383" w:rsidRPr="00953054">
        <w:rPr>
          <w:sz w:val="22"/>
          <w:szCs w:val="22"/>
        </w:rPr>
        <w:t>asset but</w:t>
      </w:r>
      <w:r w:rsidRPr="00953054">
        <w:rPr>
          <w:sz w:val="22"/>
          <w:szCs w:val="22"/>
        </w:rPr>
        <w:t xml:space="preserve"> discloses details of a possible asset whose existence is</w:t>
      </w:r>
      <w:r w:rsidR="003D5FFC" w:rsidRPr="00953054">
        <w:rPr>
          <w:sz w:val="22"/>
          <w:szCs w:val="22"/>
        </w:rPr>
        <w:t xml:space="preserve"> </w:t>
      </w:r>
      <w:r w:rsidRPr="00953054">
        <w:rPr>
          <w:sz w:val="22"/>
          <w:szCs w:val="22"/>
        </w:rPr>
        <w:t>contingent on the occurrence or non-occurrence of one or more uncertain future events not wholly within the</w:t>
      </w:r>
      <w:r w:rsidR="003D5FFC" w:rsidRPr="00953054">
        <w:rPr>
          <w:sz w:val="22"/>
          <w:szCs w:val="22"/>
        </w:rPr>
        <w:t xml:space="preserve"> </w:t>
      </w:r>
      <w:r w:rsidRPr="00953054">
        <w:rPr>
          <w:sz w:val="22"/>
          <w:szCs w:val="22"/>
        </w:rPr>
        <w:t xml:space="preserve">control of the </w:t>
      </w:r>
      <w:r w:rsidR="00E80625" w:rsidRPr="00953054">
        <w:rPr>
          <w:sz w:val="22"/>
          <w:szCs w:val="22"/>
        </w:rPr>
        <w:t>Entity</w:t>
      </w:r>
      <w:r w:rsidRPr="00953054">
        <w:rPr>
          <w:sz w:val="22"/>
          <w:szCs w:val="22"/>
        </w:rPr>
        <w:t xml:space="preserve"> in the notes to the financial statements. Contingent assets are assessed continually to ensure</w:t>
      </w:r>
      <w:r w:rsidR="003D5FFC" w:rsidRPr="00953054">
        <w:rPr>
          <w:sz w:val="22"/>
          <w:szCs w:val="22"/>
        </w:rPr>
        <w:t xml:space="preserve"> </w:t>
      </w:r>
      <w:r w:rsidRPr="00953054">
        <w:rPr>
          <w:sz w:val="22"/>
          <w:szCs w:val="22"/>
        </w:rPr>
        <w:t>that developments are appropriately reflected in the financial statements. If it has become virtually certain that an</w:t>
      </w:r>
      <w:r w:rsidR="003D5FFC" w:rsidRPr="00953054">
        <w:rPr>
          <w:sz w:val="22"/>
          <w:szCs w:val="22"/>
        </w:rPr>
        <w:t xml:space="preserve"> </w:t>
      </w:r>
      <w:r w:rsidRPr="00953054">
        <w:rPr>
          <w:sz w:val="22"/>
          <w:szCs w:val="22"/>
        </w:rPr>
        <w:t>inflow of economic benefits or service potential will arise and the asset’s value can be measured reliably, the asset</w:t>
      </w:r>
      <w:r w:rsidR="003D5FFC" w:rsidRPr="00953054">
        <w:rPr>
          <w:sz w:val="22"/>
          <w:szCs w:val="22"/>
        </w:rPr>
        <w:t xml:space="preserve"> </w:t>
      </w:r>
      <w:r w:rsidRPr="00953054">
        <w:rPr>
          <w:sz w:val="22"/>
          <w:szCs w:val="22"/>
        </w:rPr>
        <w:t>and the related revenue are recognized in the financial statements of the period in which the change occurs.</w:t>
      </w:r>
    </w:p>
    <w:p w14:paraId="79BB9D30" w14:textId="77777777" w:rsidR="00842F59" w:rsidRPr="00953054" w:rsidRDefault="00842F59" w:rsidP="00842F59">
      <w:pPr>
        <w:pStyle w:val="Header"/>
        <w:tabs>
          <w:tab w:val="clear" w:pos="4320"/>
          <w:tab w:val="clear" w:pos="8640"/>
        </w:tabs>
        <w:spacing w:line="360" w:lineRule="auto"/>
        <w:ind w:left="284"/>
        <w:jc w:val="both"/>
        <w:rPr>
          <w:sz w:val="22"/>
          <w:szCs w:val="22"/>
        </w:rPr>
      </w:pPr>
    </w:p>
    <w:p w14:paraId="29F1DB0C" w14:textId="4058E18D" w:rsidR="00B52E40" w:rsidRPr="00953054" w:rsidRDefault="00C92E26" w:rsidP="00D5252C">
      <w:pPr>
        <w:pStyle w:val="Header"/>
        <w:numPr>
          <w:ilvl w:val="0"/>
          <w:numId w:val="17"/>
        </w:numPr>
        <w:tabs>
          <w:tab w:val="clear" w:pos="4320"/>
          <w:tab w:val="clear" w:pos="8640"/>
        </w:tabs>
        <w:spacing w:line="360" w:lineRule="auto"/>
        <w:ind w:left="284" w:hanging="284"/>
        <w:jc w:val="both"/>
        <w:rPr>
          <w:b/>
          <w:sz w:val="22"/>
          <w:szCs w:val="22"/>
        </w:rPr>
      </w:pPr>
      <w:r w:rsidRPr="00953054">
        <w:rPr>
          <w:b/>
          <w:sz w:val="22"/>
          <w:szCs w:val="22"/>
        </w:rPr>
        <w:t>Nature and purpose of reserves</w:t>
      </w:r>
    </w:p>
    <w:p w14:paraId="233D9BCF" w14:textId="0E36C454" w:rsidR="003F5383" w:rsidRDefault="00C92E26" w:rsidP="00842F59">
      <w:pPr>
        <w:pStyle w:val="Header"/>
        <w:tabs>
          <w:tab w:val="clear" w:pos="4320"/>
          <w:tab w:val="clear" w:pos="8640"/>
        </w:tabs>
        <w:spacing w:line="360" w:lineRule="auto"/>
        <w:ind w:left="284"/>
        <w:jc w:val="both"/>
        <w:rPr>
          <w:i/>
          <w:color w:val="FF0000"/>
          <w:sz w:val="22"/>
          <w:szCs w:val="22"/>
        </w:rPr>
      </w:pPr>
      <w:r w:rsidRPr="00953054">
        <w:rPr>
          <w:sz w:val="22"/>
          <w:szCs w:val="22"/>
        </w:rPr>
        <w:t xml:space="preserve">The </w:t>
      </w:r>
      <w:r w:rsidR="00E80625" w:rsidRPr="00953054">
        <w:rPr>
          <w:sz w:val="22"/>
          <w:szCs w:val="22"/>
        </w:rPr>
        <w:t>Entity</w:t>
      </w:r>
      <w:r w:rsidRPr="00953054">
        <w:rPr>
          <w:sz w:val="22"/>
          <w:szCs w:val="22"/>
        </w:rPr>
        <w:t xml:space="preserve"> creates and maintains reserves in terms of specific requirements.</w:t>
      </w:r>
      <w:r w:rsidR="003D5FFC" w:rsidRPr="00953054">
        <w:rPr>
          <w:sz w:val="22"/>
          <w:szCs w:val="22"/>
        </w:rPr>
        <w:t xml:space="preserve"> </w:t>
      </w:r>
      <w:r w:rsidR="00842F59">
        <w:rPr>
          <w:sz w:val="22"/>
          <w:szCs w:val="22"/>
        </w:rPr>
        <w:t>(</w:t>
      </w:r>
      <w:r w:rsidR="00E80625" w:rsidRPr="00953054">
        <w:rPr>
          <w:i/>
          <w:color w:val="FF0000"/>
          <w:sz w:val="22"/>
          <w:szCs w:val="22"/>
        </w:rPr>
        <w:t>Entity</w:t>
      </w:r>
      <w:r w:rsidRPr="00953054">
        <w:rPr>
          <w:i/>
          <w:color w:val="FF0000"/>
          <w:sz w:val="22"/>
          <w:szCs w:val="22"/>
        </w:rPr>
        <w:t xml:space="preserve"> to state the reserves maintained and appropriate policies adopted</w:t>
      </w:r>
      <w:r w:rsidR="00842F59">
        <w:rPr>
          <w:i/>
          <w:color w:val="FF0000"/>
          <w:sz w:val="22"/>
          <w:szCs w:val="22"/>
        </w:rPr>
        <w:t>)</w:t>
      </w:r>
      <w:r w:rsidRPr="00953054">
        <w:rPr>
          <w:i/>
          <w:color w:val="FF0000"/>
          <w:sz w:val="22"/>
          <w:szCs w:val="22"/>
        </w:rPr>
        <w:t>.</w:t>
      </w:r>
    </w:p>
    <w:p w14:paraId="6C6568CD" w14:textId="77777777" w:rsidR="00842F59" w:rsidRPr="00842F59" w:rsidRDefault="00842F59" w:rsidP="00842F59">
      <w:pPr>
        <w:pStyle w:val="Header"/>
        <w:tabs>
          <w:tab w:val="clear" w:pos="4320"/>
          <w:tab w:val="clear" w:pos="8640"/>
        </w:tabs>
        <w:spacing w:line="360" w:lineRule="auto"/>
        <w:ind w:left="284"/>
        <w:jc w:val="both"/>
        <w:rPr>
          <w:sz w:val="22"/>
          <w:szCs w:val="22"/>
        </w:rPr>
      </w:pPr>
    </w:p>
    <w:p w14:paraId="3195E995" w14:textId="6A90D1AE" w:rsidR="003F5383" w:rsidRPr="00953054" w:rsidRDefault="00C92E26" w:rsidP="00D5252C">
      <w:pPr>
        <w:pStyle w:val="ListParagraph"/>
        <w:numPr>
          <w:ilvl w:val="0"/>
          <w:numId w:val="17"/>
        </w:numPr>
        <w:adjustRightInd w:val="0"/>
        <w:spacing w:line="360" w:lineRule="auto"/>
        <w:ind w:left="360"/>
        <w:jc w:val="both"/>
        <w:rPr>
          <w:b/>
          <w:sz w:val="22"/>
          <w:szCs w:val="22"/>
        </w:rPr>
      </w:pPr>
      <w:r w:rsidRPr="00953054">
        <w:rPr>
          <w:b/>
          <w:sz w:val="22"/>
          <w:szCs w:val="22"/>
        </w:rPr>
        <w:t>Changes in accounting policies and estimates</w:t>
      </w:r>
      <w:r w:rsidR="00177D9F" w:rsidRPr="00953054">
        <w:rPr>
          <w:b/>
          <w:sz w:val="22"/>
          <w:szCs w:val="22"/>
        </w:rPr>
        <w:t xml:space="preserve"> </w:t>
      </w:r>
    </w:p>
    <w:p w14:paraId="3219C43D" w14:textId="099FC99B" w:rsidR="003F5383" w:rsidRPr="00953054" w:rsidRDefault="00C92E26" w:rsidP="00842F59">
      <w:pPr>
        <w:pStyle w:val="Header"/>
        <w:tabs>
          <w:tab w:val="clear" w:pos="4320"/>
          <w:tab w:val="clear" w:pos="8640"/>
        </w:tabs>
        <w:spacing w:line="360" w:lineRule="auto"/>
        <w:ind w:left="360"/>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recognizes the effects of changes in accounting policy retrospectively. The effects of changes in</w:t>
      </w:r>
      <w:r w:rsidR="003D5FFC" w:rsidRPr="00953054">
        <w:rPr>
          <w:sz w:val="22"/>
          <w:szCs w:val="22"/>
        </w:rPr>
        <w:t xml:space="preserve"> </w:t>
      </w:r>
      <w:r w:rsidRPr="00953054">
        <w:rPr>
          <w:sz w:val="22"/>
          <w:szCs w:val="22"/>
        </w:rPr>
        <w:t>accounting policy are applied prospectively if retrospective application is impractical.</w:t>
      </w:r>
    </w:p>
    <w:p w14:paraId="62AA7D42" w14:textId="77777777" w:rsidR="00842F59" w:rsidRDefault="00842F59" w:rsidP="00953054">
      <w:pPr>
        <w:autoSpaceDE/>
        <w:autoSpaceDN/>
        <w:jc w:val="both"/>
        <w:rPr>
          <w:sz w:val="22"/>
          <w:szCs w:val="22"/>
        </w:rPr>
      </w:pPr>
    </w:p>
    <w:p w14:paraId="6D760591" w14:textId="41FB59A2" w:rsidR="003F5383" w:rsidRPr="00953054" w:rsidRDefault="003F5383" w:rsidP="00953054">
      <w:pPr>
        <w:autoSpaceDE/>
        <w:autoSpaceDN/>
        <w:jc w:val="both"/>
        <w:rPr>
          <w:sz w:val="22"/>
          <w:szCs w:val="22"/>
        </w:rPr>
      </w:pPr>
      <w:r w:rsidRPr="00953054">
        <w:rPr>
          <w:sz w:val="22"/>
          <w:szCs w:val="22"/>
        </w:rPr>
        <w:br w:type="page"/>
      </w:r>
    </w:p>
    <w:p w14:paraId="0F144294" w14:textId="6B1F7EA9" w:rsidR="00C333CB" w:rsidRPr="00953054" w:rsidRDefault="00921B63" w:rsidP="00953054">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bCs/>
          <w:sz w:val="22"/>
          <w:szCs w:val="22"/>
        </w:rPr>
        <w:lastRenderedPageBreak/>
        <w:t>Notes to t</w:t>
      </w:r>
      <w:r w:rsidR="00A03664" w:rsidRPr="00953054">
        <w:rPr>
          <w:rFonts w:ascii="Times New Roman" w:hAnsi="Times New Roman" w:cs="Times New Roman"/>
          <w:b/>
          <w:bCs/>
          <w:sz w:val="22"/>
          <w:szCs w:val="22"/>
        </w:rPr>
        <w:t>he Financial Statements (Continued)</w:t>
      </w:r>
    </w:p>
    <w:p w14:paraId="218A196D" w14:textId="3EEF7738" w:rsidR="00B52E40" w:rsidRDefault="003F5383" w:rsidP="00953054">
      <w:pPr>
        <w:pStyle w:val="Header"/>
        <w:tabs>
          <w:tab w:val="clear" w:pos="4320"/>
          <w:tab w:val="clear" w:pos="8640"/>
          <w:tab w:val="left" w:pos="567"/>
        </w:tabs>
        <w:spacing w:line="360" w:lineRule="auto"/>
        <w:jc w:val="both"/>
        <w:rPr>
          <w:b/>
          <w:sz w:val="22"/>
          <w:szCs w:val="22"/>
        </w:rPr>
      </w:pPr>
      <w:r w:rsidRPr="00953054">
        <w:rPr>
          <w:b/>
          <w:sz w:val="22"/>
          <w:szCs w:val="22"/>
        </w:rPr>
        <w:t>Summary of Significant Accounting Policies (Continued)</w:t>
      </w:r>
    </w:p>
    <w:p w14:paraId="06ED938D" w14:textId="77777777" w:rsidR="00842F59" w:rsidRPr="00953054" w:rsidRDefault="00842F59" w:rsidP="00953054">
      <w:pPr>
        <w:pStyle w:val="Header"/>
        <w:tabs>
          <w:tab w:val="clear" w:pos="4320"/>
          <w:tab w:val="clear" w:pos="8640"/>
          <w:tab w:val="left" w:pos="567"/>
        </w:tabs>
        <w:spacing w:line="360" w:lineRule="auto"/>
        <w:jc w:val="both"/>
        <w:rPr>
          <w:b/>
          <w:sz w:val="22"/>
          <w:szCs w:val="22"/>
        </w:rPr>
      </w:pPr>
    </w:p>
    <w:p w14:paraId="03FEC92D" w14:textId="1D211019" w:rsidR="004E3FE8" w:rsidRPr="00953054" w:rsidRDefault="00C92E26" w:rsidP="00D5252C">
      <w:pPr>
        <w:pStyle w:val="ListParagraph"/>
        <w:numPr>
          <w:ilvl w:val="0"/>
          <w:numId w:val="17"/>
        </w:numPr>
        <w:adjustRightInd w:val="0"/>
        <w:spacing w:line="360" w:lineRule="auto"/>
        <w:ind w:left="360"/>
        <w:jc w:val="both"/>
        <w:rPr>
          <w:b/>
          <w:sz w:val="22"/>
          <w:szCs w:val="22"/>
        </w:rPr>
      </w:pPr>
      <w:r w:rsidRPr="00953054">
        <w:rPr>
          <w:b/>
          <w:sz w:val="22"/>
          <w:szCs w:val="22"/>
        </w:rPr>
        <w:t>Employee benefits</w:t>
      </w:r>
      <w:r w:rsidR="00177D9F" w:rsidRPr="00953054">
        <w:rPr>
          <w:b/>
          <w:sz w:val="22"/>
          <w:szCs w:val="22"/>
        </w:rPr>
        <w:t xml:space="preserve"> </w:t>
      </w:r>
    </w:p>
    <w:p w14:paraId="2B45D4E3" w14:textId="63422B4A" w:rsidR="00C333CB" w:rsidRPr="00842F59" w:rsidRDefault="00842F59" w:rsidP="00953054">
      <w:pPr>
        <w:pStyle w:val="Header"/>
        <w:tabs>
          <w:tab w:val="clear" w:pos="4320"/>
          <w:tab w:val="clear" w:pos="8640"/>
          <w:tab w:val="left" w:pos="284"/>
        </w:tabs>
        <w:spacing w:line="360" w:lineRule="auto"/>
        <w:jc w:val="both"/>
        <w:rPr>
          <w:b/>
          <w:sz w:val="22"/>
          <w:szCs w:val="22"/>
          <w:u w:val="single"/>
        </w:rPr>
      </w:pPr>
      <w:r w:rsidRPr="00842F59">
        <w:rPr>
          <w:b/>
          <w:sz w:val="22"/>
          <w:szCs w:val="22"/>
        </w:rPr>
        <w:tab/>
      </w:r>
      <w:r w:rsidR="00C92E26" w:rsidRPr="00842F59">
        <w:rPr>
          <w:b/>
          <w:sz w:val="22"/>
          <w:szCs w:val="22"/>
          <w:u w:val="single"/>
        </w:rPr>
        <w:t>Retirement benefit plans</w:t>
      </w:r>
    </w:p>
    <w:p w14:paraId="6A8C3CB7" w14:textId="4A03E3EB" w:rsidR="003F5383" w:rsidRDefault="00C92E26" w:rsidP="00842F59">
      <w:pPr>
        <w:pStyle w:val="Header"/>
        <w:tabs>
          <w:tab w:val="clear" w:pos="4320"/>
          <w:tab w:val="clear" w:pos="8640"/>
        </w:tabs>
        <w:spacing w:line="360" w:lineRule="auto"/>
        <w:ind w:left="360"/>
        <w:jc w:val="both"/>
        <w:rPr>
          <w:sz w:val="22"/>
          <w:szCs w:val="22"/>
        </w:rPr>
      </w:pPr>
      <w:r w:rsidRPr="00953054">
        <w:rPr>
          <w:sz w:val="22"/>
          <w:szCs w:val="22"/>
        </w:rPr>
        <w:t xml:space="preserve">The </w:t>
      </w:r>
      <w:r w:rsidR="00E80625" w:rsidRPr="00953054">
        <w:rPr>
          <w:i/>
          <w:iCs/>
          <w:sz w:val="22"/>
          <w:szCs w:val="22"/>
        </w:rPr>
        <w:t>Entity</w:t>
      </w:r>
      <w:r w:rsidRPr="00953054">
        <w:rPr>
          <w:sz w:val="22"/>
          <w:szCs w:val="22"/>
        </w:rPr>
        <w:t xml:space="preserve"> provides retirement benefits for its employees and </w:t>
      </w:r>
      <w:r w:rsidR="00635A4C" w:rsidRPr="00953054">
        <w:rPr>
          <w:sz w:val="22"/>
          <w:szCs w:val="22"/>
        </w:rPr>
        <w:t>directors.</w:t>
      </w:r>
      <w:r w:rsidRPr="00953054">
        <w:rPr>
          <w:sz w:val="22"/>
          <w:szCs w:val="22"/>
        </w:rPr>
        <w:t xml:space="preserve"> Defined contribution plans are </w:t>
      </w:r>
      <w:r w:rsidR="003F5383" w:rsidRPr="00953054">
        <w:rPr>
          <w:sz w:val="22"/>
          <w:szCs w:val="22"/>
        </w:rPr>
        <w:t>post-employment</w:t>
      </w:r>
      <w:r w:rsidR="003D5FFC" w:rsidRPr="00953054">
        <w:rPr>
          <w:sz w:val="22"/>
          <w:szCs w:val="22"/>
        </w:rPr>
        <w:t xml:space="preserve"> </w:t>
      </w:r>
      <w:r w:rsidRPr="00953054">
        <w:rPr>
          <w:sz w:val="22"/>
          <w:szCs w:val="22"/>
        </w:rPr>
        <w:t xml:space="preserve">benefit plans under which an </w:t>
      </w:r>
      <w:r w:rsidR="00E80625" w:rsidRPr="00953054">
        <w:rPr>
          <w:sz w:val="22"/>
          <w:szCs w:val="22"/>
        </w:rPr>
        <w:t>Entity</w:t>
      </w:r>
      <w:r w:rsidRPr="00953054">
        <w:rPr>
          <w:sz w:val="22"/>
          <w:szCs w:val="22"/>
        </w:rPr>
        <w:t xml:space="preserve"> pays fixed contributions into a separate </w:t>
      </w:r>
      <w:r w:rsidR="00E80625" w:rsidRPr="00953054">
        <w:rPr>
          <w:sz w:val="22"/>
          <w:szCs w:val="22"/>
        </w:rPr>
        <w:t>Entity</w:t>
      </w:r>
      <w:r w:rsidRPr="00953054">
        <w:rPr>
          <w:sz w:val="22"/>
          <w:szCs w:val="22"/>
        </w:rPr>
        <w:t xml:space="preserve"> (a fund), and will</w:t>
      </w:r>
      <w:r w:rsidR="003D5FFC" w:rsidRPr="00953054">
        <w:rPr>
          <w:sz w:val="22"/>
          <w:szCs w:val="22"/>
        </w:rPr>
        <w:t xml:space="preserve"> </w:t>
      </w:r>
      <w:r w:rsidRPr="00953054">
        <w:rPr>
          <w:sz w:val="22"/>
          <w:szCs w:val="22"/>
        </w:rPr>
        <w:t>have no legal or constructive obligation to pay further contributions if the fund does not hold sufficient assets to</w:t>
      </w:r>
      <w:r w:rsidR="003D5FFC" w:rsidRPr="00953054">
        <w:rPr>
          <w:sz w:val="22"/>
          <w:szCs w:val="22"/>
        </w:rPr>
        <w:t xml:space="preserve"> </w:t>
      </w:r>
      <w:r w:rsidRPr="00953054">
        <w:rPr>
          <w:sz w:val="22"/>
          <w:szCs w:val="22"/>
        </w:rPr>
        <w:t>pay all employee benefits relating to employee service in the current and prior periods. The contributions to fund</w:t>
      </w:r>
      <w:r w:rsidR="003D5FFC" w:rsidRPr="00953054">
        <w:rPr>
          <w:sz w:val="22"/>
          <w:szCs w:val="22"/>
        </w:rPr>
        <w:t xml:space="preserve"> </w:t>
      </w:r>
      <w:r w:rsidRPr="00953054">
        <w:rPr>
          <w:sz w:val="22"/>
          <w:szCs w:val="22"/>
        </w:rPr>
        <w:t>obligations for the payment of retirement benefits are charged against income in the year in which they become</w:t>
      </w:r>
      <w:r w:rsidR="004302D0" w:rsidRPr="00953054">
        <w:rPr>
          <w:sz w:val="22"/>
          <w:szCs w:val="22"/>
        </w:rPr>
        <w:t xml:space="preserve"> </w:t>
      </w:r>
      <w:r w:rsidRPr="00953054">
        <w:rPr>
          <w:sz w:val="22"/>
          <w:szCs w:val="22"/>
        </w:rPr>
        <w:t>payable.</w:t>
      </w:r>
      <w:r w:rsidR="004E3FE8" w:rsidRPr="00953054">
        <w:rPr>
          <w:sz w:val="22"/>
          <w:szCs w:val="22"/>
        </w:rPr>
        <w:t xml:space="preserve"> </w:t>
      </w:r>
      <w:r w:rsidRPr="00953054">
        <w:rPr>
          <w:sz w:val="22"/>
          <w:szCs w:val="22"/>
        </w:rPr>
        <w:t>Defined benefit plans are post-employment benefit plans other than defined-contribution plans. The defined</w:t>
      </w:r>
      <w:r w:rsidR="004302D0" w:rsidRPr="00953054">
        <w:rPr>
          <w:sz w:val="22"/>
          <w:szCs w:val="22"/>
        </w:rPr>
        <w:t xml:space="preserve"> </w:t>
      </w:r>
      <w:r w:rsidRPr="00953054">
        <w:rPr>
          <w:sz w:val="22"/>
          <w:szCs w:val="22"/>
        </w:rPr>
        <w:t>benefit</w:t>
      </w:r>
      <w:r w:rsidR="004302D0" w:rsidRPr="00953054">
        <w:rPr>
          <w:sz w:val="22"/>
          <w:szCs w:val="22"/>
        </w:rPr>
        <w:t xml:space="preserve"> </w:t>
      </w:r>
      <w:r w:rsidRPr="00953054">
        <w:rPr>
          <w:sz w:val="22"/>
          <w:szCs w:val="22"/>
        </w:rPr>
        <w:t>funds are actuarially valued tri-annually on the projected unit credit method basis. Deficits identified are</w:t>
      </w:r>
      <w:r w:rsidR="004302D0" w:rsidRPr="00953054">
        <w:rPr>
          <w:sz w:val="22"/>
          <w:szCs w:val="22"/>
        </w:rPr>
        <w:t xml:space="preserve"> </w:t>
      </w:r>
      <w:r w:rsidRPr="00953054">
        <w:rPr>
          <w:sz w:val="22"/>
          <w:szCs w:val="22"/>
        </w:rPr>
        <w:t>recovered through lump sum payments or increased future contributions on proportional basis to all participating</w:t>
      </w:r>
      <w:r w:rsidR="004302D0" w:rsidRPr="00953054">
        <w:rPr>
          <w:sz w:val="22"/>
          <w:szCs w:val="22"/>
        </w:rPr>
        <w:t xml:space="preserve"> </w:t>
      </w:r>
      <w:r w:rsidRPr="00953054">
        <w:rPr>
          <w:sz w:val="22"/>
          <w:szCs w:val="22"/>
        </w:rPr>
        <w:t>employers. The contributions and lump sum payments reduce the post-employment benefit obligation.</w:t>
      </w:r>
    </w:p>
    <w:p w14:paraId="167B8EDB" w14:textId="77777777" w:rsidR="00842F59" w:rsidRPr="00953054" w:rsidRDefault="00842F59" w:rsidP="00842F59">
      <w:pPr>
        <w:pStyle w:val="Header"/>
        <w:tabs>
          <w:tab w:val="clear" w:pos="4320"/>
          <w:tab w:val="clear" w:pos="8640"/>
        </w:tabs>
        <w:spacing w:line="360" w:lineRule="auto"/>
        <w:ind w:left="360"/>
        <w:jc w:val="both"/>
        <w:rPr>
          <w:sz w:val="22"/>
          <w:szCs w:val="22"/>
        </w:rPr>
      </w:pPr>
    </w:p>
    <w:p w14:paraId="4303C1FC" w14:textId="176314DE" w:rsidR="003F5383" w:rsidRPr="00953054" w:rsidRDefault="00C92E26" w:rsidP="00D5252C">
      <w:pPr>
        <w:pStyle w:val="ListParagraph"/>
        <w:numPr>
          <w:ilvl w:val="0"/>
          <w:numId w:val="17"/>
        </w:numPr>
        <w:adjustRightInd w:val="0"/>
        <w:spacing w:line="360" w:lineRule="auto"/>
        <w:ind w:left="360"/>
        <w:jc w:val="both"/>
        <w:rPr>
          <w:b/>
          <w:sz w:val="22"/>
          <w:szCs w:val="22"/>
        </w:rPr>
      </w:pPr>
      <w:r w:rsidRPr="00953054">
        <w:rPr>
          <w:b/>
          <w:sz w:val="22"/>
          <w:szCs w:val="22"/>
        </w:rPr>
        <w:t>Foreign currency transactions</w:t>
      </w:r>
      <w:r w:rsidR="00177D9F" w:rsidRPr="00953054">
        <w:rPr>
          <w:b/>
          <w:sz w:val="22"/>
          <w:szCs w:val="22"/>
        </w:rPr>
        <w:t xml:space="preserve"> </w:t>
      </w:r>
    </w:p>
    <w:p w14:paraId="17809EA2" w14:textId="18733D9E" w:rsidR="00C333CB" w:rsidRDefault="00C92E26" w:rsidP="00842F59">
      <w:pPr>
        <w:pStyle w:val="Header"/>
        <w:tabs>
          <w:tab w:val="clear" w:pos="4320"/>
          <w:tab w:val="clear" w:pos="8640"/>
        </w:tabs>
        <w:spacing w:line="360" w:lineRule="auto"/>
        <w:ind w:left="360"/>
        <w:jc w:val="both"/>
        <w:rPr>
          <w:sz w:val="22"/>
          <w:szCs w:val="22"/>
        </w:rPr>
      </w:pPr>
      <w:r w:rsidRPr="00953054">
        <w:rPr>
          <w:sz w:val="22"/>
          <w:szCs w:val="22"/>
        </w:rPr>
        <w:t>Transactions in foreign currencies are initially accounted for at the ruling rate of exchange on the date of the</w:t>
      </w:r>
      <w:r w:rsidR="004302D0" w:rsidRPr="00953054">
        <w:rPr>
          <w:sz w:val="22"/>
          <w:szCs w:val="22"/>
        </w:rPr>
        <w:t xml:space="preserve"> </w:t>
      </w:r>
      <w:r w:rsidRPr="00953054">
        <w:rPr>
          <w:sz w:val="22"/>
          <w:szCs w:val="22"/>
        </w:rPr>
        <w:t>transaction. Trade creditors or debtors denominated in foreign currency are reported at the statement of financial</w:t>
      </w:r>
      <w:r w:rsidR="004302D0" w:rsidRPr="00953054">
        <w:rPr>
          <w:sz w:val="22"/>
          <w:szCs w:val="22"/>
        </w:rPr>
        <w:t xml:space="preserve"> </w:t>
      </w:r>
      <w:r w:rsidRPr="00953054">
        <w:rPr>
          <w:sz w:val="22"/>
          <w:szCs w:val="22"/>
        </w:rPr>
        <w:t>position reporting date by applying the exchange rate on that date. Exchange differences arising from the</w:t>
      </w:r>
      <w:r w:rsidR="004302D0" w:rsidRPr="00953054">
        <w:rPr>
          <w:sz w:val="22"/>
          <w:szCs w:val="22"/>
        </w:rPr>
        <w:t xml:space="preserve"> </w:t>
      </w:r>
      <w:r w:rsidRPr="00953054">
        <w:rPr>
          <w:sz w:val="22"/>
          <w:szCs w:val="22"/>
        </w:rPr>
        <w:t>settlement of creditors, or from the reporting of creditors at rates different from those at which they were initially</w:t>
      </w:r>
      <w:r w:rsidR="004302D0" w:rsidRPr="00953054">
        <w:rPr>
          <w:sz w:val="22"/>
          <w:szCs w:val="22"/>
        </w:rPr>
        <w:t xml:space="preserve"> </w:t>
      </w:r>
      <w:r w:rsidRPr="00953054">
        <w:rPr>
          <w:sz w:val="22"/>
          <w:szCs w:val="22"/>
        </w:rPr>
        <w:t>recorded during the period, are recognized as income or expenses in the period in which they arise.</w:t>
      </w:r>
    </w:p>
    <w:p w14:paraId="47CACBD5" w14:textId="77777777" w:rsidR="00842F59" w:rsidRPr="00953054" w:rsidRDefault="00842F59" w:rsidP="00842F59">
      <w:pPr>
        <w:pStyle w:val="Header"/>
        <w:tabs>
          <w:tab w:val="clear" w:pos="4320"/>
          <w:tab w:val="clear" w:pos="8640"/>
        </w:tabs>
        <w:spacing w:line="360" w:lineRule="auto"/>
        <w:ind w:left="360"/>
        <w:jc w:val="both"/>
        <w:rPr>
          <w:sz w:val="22"/>
          <w:szCs w:val="22"/>
        </w:rPr>
      </w:pPr>
    </w:p>
    <w:p w14:paraId="759A5C0B" w14:textId="0698471B" w:rsidR="00C333CB" w:rsidRPr="00953054" w:rsidRDefault="00C333CB" w:rsidP="00D5252C">
      <w:pPr>
        <w:pStyle w:val="ListParagraph"/>
        <w:numPr>
          <w:ilvl w:val="0"/>
          <w:numId w:val="17"/>
        </w:numPr>
        <w:adjustRightInd w:val="0"/>
        <w:spacing w:line="360" w:lineRule="auto"/>
        <w:ind w:left="360"/>
        <w:jc w:val="both"/>
        <w:rPr>
          <w:b/>
          <w:sz w:val="22"/>
          <w:szCs w:val="22"/>
        </w:rPr>
      </w:pPr>
      <w:r w:rsidRPr="00953054">
        <w:rPr>
          <w:b/>
          <w:sz w:val="22"/>
          <w:szCs w:val="22"/>
        </w:rPr>
        <w:t xml:space="preserve">Borrowing costs </w:t>
      </w:r>
    </w:p>
    <w:p w14:paraId="0C797CA8" w14:textId="2C1D5DDB" w:rsidR="00C333CB" w:rsidRDefault="00C333CB" w:rsidP="00842F59">
      <w:pPr>
        <w:pStyle w:val="Header"/>
        <w:tabs>
          <w:tab w:val="clear" w:pos="4320"/>
          <w:tab w:val="clear" w:pos="8640"/>
        </w:tabs>
        <w:spacing w:line="360" w:lineRule="auto"/>
        <w:ind w:left="360"/>
        <w:jc w:val="both"/>
        <w:rPr>
          <w:sz w:val="22"/>
          <w:szCs w:val="22"/>
        </w:rPr>
      </w:pPr>
      <w:r w:rsidRPr="00953054">
        <w:rPr>
          <w:sz w:val="22"/>
          <w:szCs w:val="22"/>
        </w:rPr>
        <w:t xml:space="preserve">Borrowing costs are capitalized against qualifying assets as part of property, plant and </w:t>
      </w:r>
      <w:r w:rsidR="00842F59" w:rsidRPr="00953054">
        <w:rPr>
          <w:sz w:val="22"/>
          <w:szCs w:val="22"/>
        </w:rPr>
        <w:t>equipment. Such</w:t>
      </w:r>
      <w:r w:rsidRPr="00953054">
        <w:rPr>
          <w:sz w:val="22"/>
          <w:szCs w:val="22"/>
        </w:rPr>
        <w:t xml:space="preserve"> borrowing costs are capitalized over the period during which the asset is being acquired or constructed and borrowings have been incurred. Capitalization ceases when construction of the asset is complete. Further borrowing costs are charged to the statement of financial performance.</w:t>
      </w:r>
    </w:p>
    <w:p w14:paraId="4CB072EE" w14:textId="77777777" w:rsidR="00842F59" w:rsidRDefault="00842F59" w:rsidP="00842F59">
      <w:pPr>
        <w:pStyle w:val="Header"/>
        <w:tabs>
          <w:tab w:val="clear" w:pos="4320"/>
          <w:tab w:val="clear" w:pos="8640"/>
        </w:tabs>
        <w:spacing w:line="360" w:lineRule="auto"/>
        <w:ind w:left="360"/>
        <w:jc w:val="both"/>
        <w:rPr>
          <w:sz w:val="22"/>
          <w:szCs w:val="22"/>
        </w:rPr>
      </w:pPr>
    </w:p>
    <w:p w14:paraId="4868D66D" w14:textId="77777777" w:rsidR="00842F59" w:rsidRPr="00953054" w:rsidRDefault="00842F59" w:rsidP="00842F59">
      <w:pPr>
        <w:pStyle w:val="ListParagraph"/>
        <w:numPr>
          <w:ilvl w:val="0"/>
          <w:numId w:val="17"/>
        </w:numPr>
        <w:adjustRightInd w:val="0"/>
        <w:spacing w:line="360" w:lineRule="auto"/>
        <w:ind w:left="360"/>
        <w:jc w:val="both"/>
        <w:rPr>
          <w:b/>
          <w:sz w:val="22"/>
          <w:szCs w:val="22"/>
        </w:rPr>
      </w:pPr>
      <w:r w:rsidRPr="00953054">
        <w:rPr>
          <w:b/>
          <w:sz w:val="22"/>
          <w:szCs w:val="22"/>
        </w:rPr>
        <w:t xml:space="preserve">Related parties </w:t>
      </w:r>
    </w:p>
    <w:p w14:paraId="78F6F60D" w14:textId="77777777" w:rsidR="00842F59" w:rsidRPr="00953054" w:rsidRDefault="00842F59" w:rsidP="00842F59">
      <w:pPr>
        <w:pStyle w:val="Header"/>
        <w:tabs>
          <w:tab w:val="clear" w:pos="4320"/>
          <w:tab w:val="clear" w:pos="8640"/>
        </w:tabs>
        <w:spacing w:line="360" w:lineRule="auto"/>
        <w:ind w:left="360"/>
        <w:jc w:val="both"/>
        <w:rPr>
          <w:i/>
          <w:iCs/>
          <w:sz w:val="22"/>
          <w:szCs w:val="22"/>
        </w:rPr>
      </w:pPr>
      <w:r w:rsidRPr="00953054">
        <w:rPr>
          <w:sz w:val="22"/>
          <w:szCs w:val="22"/>
        </w:rPr>
        <w:t>The</w:t>
      </w:r>
      <w:r w:rsidRPr="00953054">
        <w:rPr>
          <w:i/>
          <w:iCs/>
          <w:sz w:val="22"/>
          <w:szCs w:val="22"/>
        </w:rPr>
        <w:t xml:space="preserve"> Entity</w:t>
      </w:r>
      <w:r w:rsidRPr="00953054">
        <w:rPr>
          <w:sz w:val="22"/>
          <w:szCs w:val="22"/>
        </w:rPr>
        <w:t xml:space="preserve"> regards a related party as a person or an Entity with the ability to exert control individually or jointly, or to exercise significant influence over the </w:t>
      </w:r>
      <w:r w:rsidRPr="00953054">
        <w:rPr>
          <w:i/>
          <w:iCs/>
          <w:sz w:val="22"/>
          <w:szCs w:val="22"/>
        </w:rPr>
        <w:t>Entity</w:t>
      </w:r>
      <w:r w:rsidRPr="00953054">
        <w:rPr>
          <w:sz w:val="22"/>
          <w:szCs w:val="22"/>
        </w:rPr>
        <w:t xml:space="preserve">, or vice versa. Members of key management are regarded as related parties and comprise </w:t>
      </w:r>
      <w:r w:rsidRPr="00953054">
        <w:rPr>
          <w:i/>
          <w:iCs/>
          <w:sz w:val="22"/>
          <w:szCs w:val="22"/>
        </w:rPr>
        <w:t>the Governor, Deputy governor, County Secretary, County Executive Committee Members and Chief Officers, Speaker of the county assembly and, Clerk of the county Assembly, Directors and senior managers</w:t>
      </w:r>
      <w:r w:rsidRPr="00953054">
        <w:rPr>
          <w:i/>
          <w:iCs/>
          <w:color w:val="FF0000"/>
          <w:sz w:val="22"/>
          <w:szCs w:val="22"/>
        </w:rPr>
        <w:t>. (Entity to amend accordingly)</w:t>
      </w:r>
    </w:p>
    <w:p w14:paraId="389F0AA9" w14:textId="77777777" w:rsidR="00842F59" w:rsidRPr="00953054" w:rsidRDefault="00842F59" w:rsidP="00842F59">
      <w:pPr>
        <w:pStyle w:val="Header"/>
        <w:tabs>
          <w:tab w:val="clear" w:pos="4320"/>
          <w:tab w:val="clear" w:pos="8640"/>
        </w:tabs>
        <w:spacing w:line="360" w:lineRule="auto"/>
        <w:ind w:left="360"/>
        <w:jc w:val="both"/>
        <w:rPr>
          <w:sz w:val="22"/>
          <w:szCs w:val="22"/>
        </w:rPr>
      </w:pPr>
    </w:p>
    <w:p w14:paraId="578BCFB2" w14:textId="29ABCCB0" w:rsidR="00C333CB" w:rsidRPr="00953054" w:rsidRDefault="00C333CB" w:rsidP="00953054">
      <w:pPr>
        <w:autoSpaceDE/>
        <w:autoSpaceDN/>
        <w:jc w:val="both"/>
        <w:rPr>
          <w:b/>
          <w:sz w:val="22"/>
          <w:szCs w:val="22"/>
        </w:rPr>
      </w:pPr>
      <w:r w:rsidRPr="00953054">
        <w:rPr>
          <w:b/>
          <w:sz w:val="22"/>
          <w:szCs w:val="22"/>
        </w:rPr>
        <w:br w:type="page"/>
      </w:r>
    </w:p>
    <w:p w14:paraId="4485102D" w14:textId="095A6DCA" w:rsidR="00C333CB" w:rsidRPr="00953054" w:rsidRDefault="00921B63" w:rsidP="00953054">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bCs/>
          <w:sz w:val="22"/>
          <w:szCs w:val="22"/>
        </w:rPr>
        <w:lastRenderedPageBreak/>
        <w:t>Notes to t</w:t>
      </w:r>
      <w:r w:rsidR="00A03664" w:rsidRPr="00953054">
        <w:rPr>
          <w:rFonts w:ascii="Times New Roman" w:hAnsi="Times New Roman" w:cs="Times New Roman"/>
          <w:b/>
          <w:bCs/>
          <w:sz w:val="22"/>
          <w:szCs w:val="22"/>
        </w:rPr>
        <w:t>he Financial Statements (Continued)</w:t>
      </w:r>
    </w:p>
    <w:p w14:paraId="527A5B50" w14:textId="180F8229" w:rsidR="00DC6821" w:rsidRDefault="00C333CB" w:rsidP="00953054">
      <w:pPr>
        <w:pStyle w:val="Header"/>
        <w:tabs>
          <w:tab w:val="clear" w:pos="4320"/>
          <w:tab w:val="clear" w:pos="8640"/>
          <w:tab w:val="left" w:pos="567"/>
        </w:tabs>
        <w:spacing w:line="360" w:lineRule="auto"/>
        <w:jc w:val="both"/>
        <w:rPr>
          <w:b/>
          <w:sz w:val="22"/>
          <w:szCs w:val="22"/>
        </w:rPr>
      </w:pPr>
      <w:r w:rsidRPr="00953054">
        <w:rPr>
          <w:b/>
          <w:sz w:val="22"/>
          <w:szCs w:val="22"/>
        </w:rPr>
        <w:t>Summary of Significant Accounting Policies (Continued)</w:t>
      </w:r>
    </w:p>
    <w:p w14:paraId="66FC0721" w14:textId="77777777" w:rsidR="00842F59" w:rsidRPr="00953054" w:rsidRDefault="00842F59" w:rsidP="00953054">
      <w:pPr>
        <w:pStyle w:val="Header"/>
        <w:tabs>
          <w:tab w:val="clear" w:pos="4320"/>
          <w:tab w:val="clear" w:pos="8640"/>
          <w:tab w:val="left" w:pos="567"/>
        </w:tabs>
        <w:spacing w:line="360" w:lineRule="auto"/>
        <w:jc w:val="both"/>
        <w:rPr>
          <w:b/>
          <w:sz w:val="22"/>
          <w:szCs w:val="22"/>
        </w:rPr>
      </w:pPr>
    </w:p>
    <w:p w14:paraId="78185BCB" w14:textId="36669CBC" w:rsidR="00B52E40" w:rsidRPr="00953054" w:rsidRDefault="00C92E26" w:rsidP="00D5252C">
      <w:pPr>
        <w:pStyle w:val="ListParagraph"/>
        <w:numPr>
          <w:ilvl w:val="0"/>
          <w:numId w:val="17"/>
        </w:numPr>
        <w:adjustRightInd w:val="0"/>
        <w:spacing w:line="360" w:lineRule="auto"/>
        <w:ind w:left="360"/>
        <w:jc w:val="both"/>
        <w:rPr>
          <w:b/>
          <w:sz w:val="22"/>
          <w:szCs w:val="22"/>
        </w:rPr>
      </w:pPr>
      <w:r w:rsidRPr="00953054">
        <w:rPr>
          <w:b/>
          <w:sz w:val="22"/>
          <w:szCs w:val="22"/>
        </w:rPr>
        <w:t xml:space="preserve">Service concession </w:t>
      </w:r>
      <w:r w:rsidR="00842F59" w:rsidRPr="00953054">
        <w:rPr>
          <w:b/>
          <w:sz w:val="22"/>
          <w:szCs w:val="22"/>
        </w:rPr>
        <w:t>arrangements.</w:t>
      </w:r>
      <w:r w:rsidR="00177D9F" w:rsidRPr="00953054">
        <w:rPr>
          <w:b/>
          <w:sz w:val="22"/>
          <w:szCs w:val="22"/>
        </w:rPr>
        <w:t xml:space="preserve"> </w:t>
      </w:r>
    </w:p>
    <w:p w14:paraId="18863E40" w14:textId="3D2DF6EC" w:rsidR="00143C86" w:rsidRDefault="00C92E26" w:rsidP="00842F59">
      <w:pPr>
        <w:pStyle w:val="Header"/>
        <w:tabs>
          <w:tab w:val="clear" w:pos="4320"/>
          <w:tab w:val="clear" w:pos="8640"/>
        </w:tabs>
        <w:spacing w:line="360" w:lineRule="auto"/>
        <w:ind w:left="360"/>
        <w:jc w:val="both"/>
        <w:rPr>
          <w:sz w:val="22"/>
          <w:szCs w:val="22"/>
        </w:rPr>
      </w:pPr>
      <w:r w:rsidRPr="00953054">
        <w:rPr>
          <w:sz w:val="22"/>
          <w:szCs w:val="22"/>
        </w:rPr>
        <w:t xml:space="preserve">The </w:t>
      </w:r>
      <w:r w:rsidR="00E80625" w:rsidRPr="00953054">
        <w:rPr>
          <w:i/>
          <w:iCs/>
          <w:sz w:val="22"/>
          <w:szCs w:val="22"/>
        </w:rPr>
        <w:t>Entity</w:t>
      </w:r>
      <w:r w:rsidRPr="00953054">
        <w:rPr>
          <w:sz w:val="22"/>
          <w:szCs w:val="22"/>
        </w:rPr>
        <w:t xml:space="preserve"> analyses all aspects of service concession arrangements that it enters into in determining the</w:t>
      </w:r>
      <w:r w:rsidR="00635A4C" w:rsidRPr="00953054">
        <w:rPr>
          <w:sz w:val="22"/>
          <w:szCs w:val="22"/>
        </w:rPr>
        <w:t xml:space="preserve"> </w:t>
      </w:r>
      <w:r w:rsidRPr="00953054">
        <w:rPr>
          <w:sz w:val="22"/>
          <w:szCs w:val="22"/>
        </w:rPr>
        <w:t>appropriate accounting treatment and disclosure requirements. In particular, where a private party contributes an</w:t>
      </w:r>
      <w:r w:rsidR="004302D0" w:rsidRPr="00953054">
        <w:rPr>
          <w:sz w:val="22"/>
          <w:szCs w:val="22"/>
        </w:rPr>
        <w:t xml:space="preserve"> </w:t>
      </w:r>
      <w:r w:rsidRPr="00953054">
        <w:rPr>
          <w:sz w:val="22"/>
          <w:szCs w:val="22"/>
        </w:rPr>
        <w:t xml:space="preserve">asset to the arrangement, the </w:t>
      </w:r>
      <w:r w:rsidR="00E80625" w:rsidRPr="00953054">
        <w:rPr>
          <w:i/>
          <w:iCs/>
          <w:sz w:val="22"/>
          <w:szCs w:val="22"/>
        </w:rPr>
        <w:t>Entity</w:t>
      </w:r>
      <w:r w:rsidRPr="00953054">
        <w:rPr>
          <w:i/>
          <w:iCs/>
          <w:sz w:val="22"/>
          <w:szCs w:val="22"/>
        </w:rPr>
        <w:t xml:space="preserve"> </w:t>
      </w:r>
      <w:r w:rsidRPr="00953054">
        <w:rPr>
          <w:sz w:val="22"/>
          <w:szCs w:val="22"/>
        </w:rPr>
        <w:t>recognizes that asset when, and only when, it controls or regulates the</w:t>
      </w:r>
      <w:r w:rsidR="004302D0" w:rsidRPr="00953054">
        <w:rPr>
          <w:sz w:val="22"/>
          <w:szCs w:val="22"/>
        </w:rPr>
        <w:t xml:space="preserve"> </w:t>
      </w:r>
      <w:r w:rsidRPr="00953054">
        <w:rPr>
          <w:sz w:val="22"/>
          <w:szCs w:val="22"/>
        </w:rPr>
        <w:t xml:space="preserve">services the operator must provide together with the asset, to whom it must provide them, and at what </w:t>
      </w:r>
      <w:r w:rsidR="00842F59" w:rsidRPr="00953054">
        <w:rPr>
          <w:sz w:val="22"/>
          <w:szCs w:val="22"/>
        </w:rPr>
        <w:t>price. In</w:t>
      </w:r>
      <w:r w:rsidR="004302D0" w:rsidRPr="00953054">
        <w:rPr>
          <w:sz w:val="22"/>
          <w:szCs w:val="22"/>
        </w:rPr>
        <w:t xml:space="preserve"> </w:t>
      </w:r>
      <w:r w:rsidRPr="00953054">
        <w:rPr>
          <w:sz w:val="22"/>
          <w:szCs w:val="22"/>
        </w:rPr>
        <w:t>the case of assets other than ’whole-of-life’ assets, it controls, through ownership, beneficial entitlement or</w:t>
      </w:r>
      <w:r w:rsidR="004302D0" w:rsidRPr="00953054">
        <w:rPr>
          <w:sz w:val="22"/>
          <w:szCs w:val="22"/>
        </w:rPr>
        <w:t xml:space="preserve"> </w:t>
      </w:r>
      <w:r w:rsidRPr="00953054">
        <w:rPr>
          <w:sz w:val="22"/>
          <w:szCs w:val="22"/>
        </w:rPr>
        <w:t>otherwise – any significant residual interest in the asset at the end of the arrangement. Any assets so recognized</w:t>
      </w:r>
      <w:r w:rsidR="004302D0" w:rsidRPr="00953054">
        <w:rPr>
          <w:sz w:val="22"/>
          <w:szCs w:val="22"/>
        </w:rPr>
        <w:t xml:space="preserve"> </w:t>
      </w:r>
      <w:r w:rsidRPr="00953054">
        <w:rPr>
          <w:sz w:val="22"/>
          <w:szCs w:val="22"/>
        </w:rPr>
        <w:t xml:space="preserve">are measured at their fair value. To the extent that an asset has been recognized, the </w:t>
      </w:r>
      <w:r w:rsidR="00E80625" w:rsidRPr="00953054">
        <w:rPr>
          <w:i/>
          <w:iCs/>
          <w:sz w:val="22"/>
          <w:szCs w:val="22"/>
        </w:rPr>
        <w:t>Entity</w:t>
      </w:r>
      <w:r w:rsidRPr="00953054">
        <w:rPr>
          <w:sz w:val="22"/>
          <w:szCs w:val="22"/>
        </w:rPr>
        <w:t xml:space="preserve"> also recognizes a</w:t>
      </w:r>
      <w:r w:rsidR="004302D0" w:rsidRPr="00953054">
        <w:rPr>
          <w:sz w:val="22"/>
          <w:szCs w:val="22"/>
        </w:rPr>
        <w:t xml:space="preserve"> </w:t>
      </w:r>
      <w:r w:rsidRPr="00953054">
        <w:rPr>
          <w:sz w:val="22"/>
          <w:szCs w:val="22"/>
        </w:rPr>
        <w:t>corresponding liability, adjusted by a cash consideration paid or received.</w:t>
      </w:r>
    </w:p>
    <w:p w14:paraId="26DDEA8F" w14:textId="77777777" w:rsidR="00842F59" w:rsidRPr="00953054" w:rsidRDefault="00842F59" w:rsidP="00842F59">
      <w:pPr>
        <w:pStyle w:val="Header"/>
        <w:tabs>
          <w:tab w:val="clear" w:pos="4320"/>
          <w:tab w:val="clear" w:pos="8640"/>
        </w:tabs>
        <w:spacing w:line="360" w:lineRule="auto"/>
        <w:ind w:left="360"/>
        <w:jc w:val="both"/>
        <w:rPr>
          <w:sz w:val="22"/>
          <w:szCs w:val="22"/>
        </w:rPr>
      </w:pPr>
    </w:p>
    <w:p w14:paraId="60C91CF9" w14:textId="619BC50E" w:rsidR="003C2D5D" w:rsidRPr="00953054" w:rsidRDefault="003C2D5D" w:rsidP="00D5252C">
      <w:pPr>
        <w:pStyle w:val="ListParagraph"/>
        <w:numPr>
          <w:ilvl w:val="0"/>
          <w:numId w:val="17"/>
        </w:numPr>
        <w:adjustRightInd w:val="0"/>
        <w:spacing w:line="360" w:lineRule="auto"/>
        <w:ind w:left="360"/>
        <w:jc w:val="both"/>
        <w:rPr>
          <w:b/>
          <w:sz w:val="22"/>
          <w:szCs w:val="22"/>
        </w:rPr>
      </w:pPr>
      <w:r w:rsidRPr="00953054">
        <w:rPr>
          <w:b/>
          <w:sz w:val="22"/>
          <w:szCs w:val="22"/>
        </w:rPr>
        <w:t>Cash and cash equivalents</w:t>
      </w:r>
    </w:p>
    <w:p w14:paraId="1E696762" w14:textId="0AD520CE" w:rsidR="003C2D5D" w:rsidRDefault="003C2D5D" w:rsidP="00842F59">
      <w:pPr>
        <w:pStyle w:val="Header"/>
        <w:tabs>
          <w:tab w:val="clear" w:pos="4320"/>
          <w:tab w:val="clear" w:pos="8640"/>
        </w:tabs>
        <w:spacing w:line="360" w:lineRule="auto"/>
        <w:ind w:left="360"/>
        <w:jc w:val="both"/>
        <w:rPr>
          <w:sz w:val="22"/>
          <w:szCs w:val="22"/>
        </w:rPr>
      </w:pPr>
      <w:r w:rsidRPr="00953054">
        <w:rPr>
          <w:sz w:val="22"/>
          <w:szCs w:val="22"/>
        </w:rPr>
        <w:t xml:space="preserve">Cash and cash equivalents comprise cash on hand and cash at bank, short-term deposits on call and highly liquid investments with an original maturity of three months or less, which are readily convertible to known amounts of cash and are subject to insignificant risk of changes in value. Bank account balances include amounts held at the Central Bank of Kenya and at various commercial banks at the end of the financial year. </w:t>
      </w:r>
    </w:p>
    <w:p w14:paraId="47139B9E" w14:textId="77777777" w:rsidR="00842F59" w:rsidRPr="00953054" w:rsidRDefault="00842F59" w:rsidP="00842F59">
      <w:pPr>
        <w:pStyle w:val="Header"/>
        <w:tabs>
          <w:tab w:val="clear" w:pos="4320"/>
          <w:tab w:val="clear" w:pos="8640"/>
        </w:tabs>
        <w:spacing w:line="360" w:lineRule="auto"/>
        <w:ind w:left="360"/>
        <w:jc w:val="both"/>
        <w:rPr>
          <w:sz w:val="22"/>
          <w:szCs w:val="22"/>
        </w:rPr>
      </w:pPr>
    </w:p>
    <w:p w14:paraId="4D9D1969" w14:textId="1471DD88" w:rsidR="003C2D5D" w:rsidRPr="00953054" w:rsidRDefault="0033569D" w:rsidP="00D5252C">
      <w:pPr>
        <w:pStyle w:val="ListParagraph"/>
        <w:numPr>
          <w:ilvl w:val="0"/>
          <w:numId w:val="17"/>
        </w:numPr>
        <w:adjustRightInd w:val="0"/>
        <w:spacing w:line="360" w:lineRule="auto"/>
        <w:ind w:left="360"/>
        <w:jc w:val="both"/>
        <w:rPr>
          <w:b/>
          <w:sz w:val="22"/>
          <w:szCs w:val="22"/>
        </w:rPr>
      </w:pPr>
      <w:r w:rsidRPr="00953054">
        <w:rPr>
          <w:b/>
          <w:sz w:val="22"/>
          <w:szCs w:val="22"/>
        </w:rPr>
        <w:t>Comparative figures</w:t>
      </w:r>
    </w:p>
    <w:p w14:paraId="435B4FEC" w14:textId="70AAA4A9" w:rsidR="00143C86" w:rsidRDefault="0033569D" w:rsidP="00953054">
      <w:pPr>
        <w:pStyle w:val="Header"/>
        <w:tabs>
          <w:tab w:val="clear" w:pos="4320"/>
          <w:tab w:val="clear" w:pos="8640"/>
        </w:tabs>
        <w:spacing w:line="360" w:lineRule="auto"/>
        <w:ind w:left="426"/>
        <w:jc w:val="both"/>
        <w:rPr>
          <w:sz w:val="22"/>
          <w:szCs w:val="22"/>
        </w:rPr>
      </w:pPr>
      <w:r w:rsidRPr="00953054">
        <w:rPr>
          <w:sz w:val="22"/>
          <w:szCs w:val="22"/>
        </w:rPr>
        <w:t>Where necessary comparative figures for the previous financial year have been amended or reconfigured to conform to the required changes in presentation.</w:t>
      </w:r>
    </w:p>
    <w:p w14:paraId="4FC2D922" w14:textId="77777777" w:rsidR="00842F59" w:rsidRPr="00953054" w:rsidRDefault="00842F59" w:rsidP="00953054">
      <w:pPr>
        <w:pStyle w:val="Header"/>
        <w:tabs>
          <w:tab w:val="clear" w:pos="4320"/>
          <w:tab w:val="clear" w:pos="8640"/>
        </w:tabs>
        <w:spacing w:line="360" w:lineRule="auto"/>
        <w:ind w:left="426"/>
        <w:jc w:val="both"/>
        <w:rPr>
          <w:sz w:val="22"/>
          <w:szCs w:val="22"/>
        </w:rPr>
      </w:pPr>
    </w:p>
    <w:p w14:paraId="5DFD9BCB" w14:textId="621EB619" w:rsidR="00E56806" w:rsidRPr="00953054" w:rsidRDefault="00143C86" w:rsidP="00D5252C">
      <w:pPr>
        <w:pStyle w:val="ListParagraph"/>
        <w:numPr>
          <w:ilvl w:val="0"/>
          <w:numId w:val="17"/>
        </w:numPr>
        <w:adjustRightInd w:val="0"/>
        <w:spacing w:line="360" w:lineRule="auto"/>
        <w:ind w:left="360"/>
        <w:jc w:val="both"/>
        <w:rPr>
          <w:b/>
          <w:sz w:val="22"/>
          <w:szCs w:val="22"/>
        </w:rPr>
      </w:pPr>
      <w:r w:rsidRPr="00953054">
        <w:rPr>
          <w:b/>
          <w:sz w:val="22"/>
          <w:szCs w:val="22"/>
        </w:rPr>
        <w:t xml:space="preserve">Subsequent events </w:t>
      </w:r>
    </w:p>
    <w:p w14:paraId="139B652D" w14:textId="4DFA65DB" w:rsidR="00842F59" w:rsidRDefault="00143C86" w:rsidP="00953054">
      <w:pPr>
        <w:pStyle w:val="Header"/>
        <w:tabs>
          <w:tab w:val="clear" w:pos="4320"/>
          <w:tab w:val="clear" w:pos="8640"/>
          <w:tab w:val="left" w:pos="426"/>
        </w:tabs>
        <w:spacing w:line="360" w:lineRule="auto"/>
        <w:ind w:left="426"/>
        <w:jc w:val="both"/>
        <w:rPr>
          <w:sz w:val="22"/>
          <w:szCs w:val="22"/>
        </w:rPr>
      </w:pPr>
      <w:r w:rsidRPr="00953054">
        <w:rPr>
          <w:sz w:val="22"/>
          <w:szCs w:val="22"/>
        </w:rPr>
        <w:t xml:space="preserve">There have been no events subsequent to the financial year end with a significant impact on the financial statements for the year ended June 30, </w:t>
      </w:r>
      <w:r w:rsidR="00B8533E" w:rsidRPr="00953054">
        <w:rPr>
          <w:sz w:val="22"/>
          <w:szCs w:val="22"/>
        </w:rPr>
        <w:t>20</w:t>
      </w:r>
      <w:r w:rsidR="008853D6" w:rsidRPr="00953054">
        <w:rPr>
          <w:sz w:val="22"/>
          <w:szCs w:val="22"/>
        </w:rPr>
        <w:t>xx</w:t>
      </w:r>
      <w:r w:rsidRPr="00953054">
        <w:rPr>
          <w:sz w:val="22"/>
          <w:szCs w:val="22"/>
        </w:rPr>
        <w:t>.</w:t>
      </w:r>
    </w:p>
    <w:p w14:paraId="1A22726E" w14:textId="77777777" w:rsidR="00842F59" w:rsidRDefault="00842F59">
      <w:pPr>
        <w:autoSpaceDE/>
        <w:autoSpaceDN/>
        <w:rPr>
          <w:sz w:val="22"/>
          <w:szCs w:val="22"/>
        </w:rPr>
      </w:pPr>
      <w:r>
        <w:rPr>
          <w:sz w:val="22"/>
          <w:szCs w:val="22"/>
        </w:rPr>
        <w:br w:type="page"/>
      </w:r>
    </w:p>
    <w:p w14:paraId="05C0BC09" w14:textId="77777777" w:rsidR="00143C86" w:rsidRPr="00953054" w:rsidRDefault="00143C86" w:rsidP="00953054">
      <w:pPr>
        <w:pStyle w:val="Header"/>
        <w:tabs>
          <w:tab w:val="clear" w:pos="4320"/>
          <w:tab w:val="clear" w:pos="8640"/>
          <w:tab w:val="left" w:pos="426"/>
        </w:tabs>
        <w:spacing w:line="360" w:lineRule="auto"/>
        <w:ind w:left="426"/>
        <w:jc w:val="both"/>
        <w:rPr>
          <w:sz w:val="22"/>
          <w:szCs w:val="22"/>
        </w:rPr>
      </w:pPr>
    </w:p>
    <w:p w14:paraId="4CC3F3C4" w14:textId="41FBF140" w:rsidR="00B52E40" w:rsidRPr="00953054" w:rsidRDefault="00DC6821" w:rsidP="00D5252C">
      <w:pPr>
        <w:pStyle w:val="ListParagraph"/>
        <w:numPr>
          <w:ilvl w:val="0"/>
          <w:numId w:val="21"/>
        </w:numPr>
        <w:spacing w:line="360" w:lineRule="auto"/>
        <w:ind w:right="-20"/>
        <w:jc w:val="both"/>
        <w:rPr>
          <w:rFonts w:eastAsia="Arial"/>
          <w:b/>
          <w:sz w:val="22"/>
          <w:szCs w:val="22"/>
        </w:rPr>
      </w:pPr>
      <w:r w:rsidRPr="00953054">
        <w:rPr>
          <w:rFonts w:eastAsia="Arial"/>
          <w:b/>
          <w:sz w:val="22"/>
          <w:szCs w:val="22"/>
        </w:rPr>
        <w:t xml:space="preserve">Significant Judgments and Sources </w:t>
      </w:r>
      <w:r w:rsidR="007C2F32" w:rsidRPr="00953054">
        <w:rPr>
          <w:rFonts w:eastAsia="Arial"/>
          <w:b/>
          <w:sz w:val="22"/>
          <w:szCs w:val="22"/>
        </w:rPr>
        <w:t>o</w:t>
      </w:r>
      <w:r w:rsidRPr="00953054">
        <w:rPr>
          <w:rFonts w:eastAsia="Arial"/>
          <w:b/>
          <w:sz w:val="22"/>
          <w:szCs w:val="22"/>
        </w:rPr>
        <w:t xml:space="preserve">f Estimation Uncertainty </w:t>
      </w:r>
    </w:p>
    <w:p w14:paraId="42380F42" w14:textId="0110D641" w:rsidR="00480906" w:rsidRPr="00953054" w:rsidRDefault="00C92E26" w:rsidP="00953054">
      <w:pPr>
        <w:pStyle w:val="Header"/>
        <w:tabs>
          <w:tab w:val="clear" w:pos="4320"/>
          <w:tab w:val="clear" w:pos="8640"/>
          <w:tab w:val="decimal" w:pos="5760"/>
          <w:tab w:val="decimal" w:pos="7920"/>
        </w:tabs>
        <w:spacing w:line="360" w:lineRule="auto"/>
        <w:jc w:val="both"/>
        <w:rPr>
          <w:sz w:val="22"/>
          <w:szCs w:val="22"/>
        </w:rPr>
      </w:pPr>
      <w:r w:rsidRPr="00953054">
        <w:rPr>
          <w:sz w:val="22"/>
          <w:szCs w:val="22"/>
        </w:rPr>
        <w:t xml:space="preserve">The preparation of the </w:t>
      </w:r>
      <w:r w:rsidR="00E80625" w:rsidRPr="00953054">
        <w:rPr>
          <w:sz w:val="22"/>
          <w:szCs w:val="22"/>
        </w:rPr>
        <w:t>Entity</w:t>
      </w:r>
      <w:r w:rsidRPr="00953054">
        <w:rPr>
          <w:sz w:val="22"/>
          <w:szCs w:val="22"/>
        </w:rPr>
        <w:t>'s financial statements in conformity with IPSAS requires management to make</w:t>
      </w:r>
      <w:r w:rsidR="004302D0" w:rsidRPr="00953054">
        <w:rPr>
          <w:sz w:val="22"/>
          <w:szCs w:val="22"/>
        </w:rPr>
        <w:t xml:space="preserve"> </w:t>
      </w:r>
      <w:r w:rsidRPr="00953054">
        <w:rPr>
          <w:sz w:val="22"/>
          <w:szCs w:val="22"/>
        </w:rPr>
        <w:t>judgments, estimates and assumptions that affect the reported amounts of revenues, expenses, assets and</w:t>
      </w:r>
      <w:r w:rsidR="004302D0" w:rsidRPr="00953054">
        <w:rPr>
          <w:sz w:val="22"/>
          <w:szCs w:val="22"/>
        </w:rPr>
        <w:t xml:space="preserve"> </w:t>
      </w:r>
      <w:r w:rsidRPr="00953054">
        <w:rPr>
          <w:sz w:val="22"/>
          <w:szCs w:val="22"/>
        </w:rPr>
        <w:t>liabilities, and the disclosure of contingent liabilities, at the end of the reporting period. However, uncertainty</w:t>
      </w:r>
      <w:r w:rsidR="004302D0" w:rsidRPr="00953054">
        <w:rPr>
          <w:sz w:val="22"/>
          <w:szCs w:val="22"/>
        </w:rPr>
        <w:t xml:space="preserve"> </w:t>
      </w:r>
      <w:r w:rsidRPr="00953054">
        <w:rPr>
          <w:sz w:val="22"/>
          <w:szCs w:val="22"/>
        </w:rPr>
        <w:t>about these assumptions and estimates could result in outcomes that require a material adjustment to the</w:t>
      </w:r>
      <w:r w:rsidR="004302D0" w:rsidRPr="00953054">
        <w:rPr>
          <w:sz w:val="22"/>
          <w:szCs w:val="22"/>
        </w:rPr>
        <w:t xml:space="preserve"> </w:t>
      </w:r>
      <w:r w:rsidRPr="00953054">
        <w:rPr>
          <w:sz w:val="22"/>
          <w:szCs w:val="22"/>
        </w:rPr>
        <w:t>carrying amount of the asset or liabi</w:t>
      </w:r>
      <w:r w:rsidR="00403EAE" w:rsidRPr="00953054">
        <w:rPr>
          <w:sz w:val="22"/>
          <w:szCs w:val="22"/>
        </w:rPr>
        <w:t>lity affected in future periods</w:t>
      </w:r>
      <w:r w:rsidR="00143C86" w:rsidRPr="00953054">
        <w:rPr>
          <w:sz w:val="22"/>
          <w:szCs w:val="22"/>
        </w:rPr>
        <w:t xml:space="preserve">. </w:t>
      </w:r>
      <w:r w:rsidRPr="00953054">
        <w:rPr>
          <w:sz w:val="22"/>
          <w:szCs w:val="22"/>
        </w:rPr>
        <w:t xml:space="preserve">State all judgements, estimates and assumptions made: </w:t>
      </w:r>
    </w:p>
    <w:p w14:paraId="1B7C4ACA" w14:textId="77777777" w:rsidR="001D17CB" w:rsidRDefault="001D17CB" w:rsidP="00953054">
      <w:pPr>
        <w:pStyle w:val="Header"/>
        <w:tabs>
          <w:tab w:val="clear" w:pos="4320"/>
          <w:tab w:val="clear" w:pos="8640"/>
          <w:tab w:val="left" w:pos="567"/>
        </w:tabs>
        <w:spacing w:line="360" w:lineRule="auto"/>
        <w:jc w:val="both"/>
        <w:rPr>
          <w:b/>
          <w:sz w:val="22"/>
          <w:szCs w:val="22"/>
        </w:rPr>
      </w:pPr>
    </w:p>
    <w:p w14:paraId="26711253" w14:textId="0F2F0FC2" w:rsidR="006E4A4D" w:rsidRPr="00953054" w:rsidRDefault="00C92E26" w:rsidP="00953054">
      <w:pPr>
        <w:pStyle w:val="Header"/>
        <w:tabs>
          <w:tab w:val="clear" w:pos="4320"/>
          <w:tab w:val="clear" w:pos="8640"/>
          <w:tab w:val="left" w:pos="567"/>
        </w:tabs>
        <w:spacing w:line="360" w:lineRule="auto"/>
        <w:jc w:val="both"/>
        <w:rPr>
          <w:b/>
          <w:sz w:val="22"/>
          <w:szCs w:val="22"/>
        </w:rPr>
      </w:pPr>
      <w:r w:rsidRPr="00953054">
        <w:rPr>
          <w:b/>
          <w:sz w:val="22"/>
          <w:szCs w:val="22"/>
        </w:rPr>
        <w:t>Estimates and assumptions</w:t>
      </w:r>
      <w:r w:rsidR="00842F59">
        <w:rPr>
          <w:b/>
          <w:sz w:val="22"/>
          <w:szCs w:val="22"/>
        </w:rPr>
        <w:t>.</w:t>
      </w:r>
    </w:p>
    <w:p w14:paraId="5AD8D351" w14:textId="0A4DDB89" w:rsidR="00C92E26" w:rsidRPr="00953054" w:rsidRDefault="00C92E26" w:rsidP="00953054">
      <w:pPr>
        <w:pStyle w:val="Header"/>
        <w:tabs>
          <w:tab w:val="clear" w:pos="4320"/>
          <w:tab w:val="clear" w:pos="8640"/>
          <w:tab w:val="decimal" w:pos="5760"/>
          <w:tab w:val="decimal" w:pos="7920"/>
        </w:tabs>
        <w:spacing w:line="360" w:lineRule="auto"/>
        <w:jc w:val="both"/>
        <w:rPr>
          <w:sz w:val="22"/>
          <w:szCs w:val="22"/>
        </w:rPr>
      </w:pPr>
      <w:r w:rsidRPr="00953054">
        <w:rPr>
          <w:sz w:val="22"/>
          <w:szCs w:val="22"/>
        </w:rPr>
        <w:t>The key assumptions concerning the future and other key sources of estimation uncertainty at the reporting date,</w:t>
      </w:r>
      <w:r w:rsidR="004302D0" w:rsidRPr="00953054">
        <w:rPr>
          <w:sz w:val="22"/>
          <w:szCs w:val="22"/>
        </w:rPr>
        <w:t xml:space="preserve"> </w:t>
      </w:r>
      <w:r w:rsidRPr="00953054">
        <w:rPr>
          <w:sz w:val="22"/>
          <w:szCs w:val="22"/>
        </w:rPr>
        <w:t>that have a significant risk of causing a material adjustment to the carrying amounts of assets and liabilities within</w:t>
      </w:r>
      <w:r w:rsidR="004302D0" w:rsidRPr="00953054">
        <w:rPr>
          <w:sz w:val="22"/>
          <w:szCs w:val="22"/>
        </w:rPr>
        <w:t xml:space="preserve"> </w:t>
      </w:r>
      <w:r w:rsidRPr="00953054">
        <w:rPr>
          <w:sz w:val="22"/>
          <w:szCs w:val="22"/>
        </w:rPr>
        <w:t xml:space="preserve">the next financial year, are described below. The </w:t>
      </w:r>
      <w:r w:rsidR="00E80625" w:rsidRPr="00953054">
        <w:rPr>
          <w:sz w:val="22"/>
          <w:szCs w:val="22"/>
        </w:rPr>
        <w:t>Entity</w:t>
      </w:r>
      <w:r w:rsidRPr="00953054">
        <w:rPr>
          <w:sz w:val="22"/>
          <w:szCs w:val="22"/>
        </w:rPr>
        <w:t xml:space="preserve"> based its assumptions and estimates on parameters</w:t>
      </w:r>
      <w:r w:rsidR="004302D0" w:rsidRPr="00953054">
        <w:rPr>
          <w:sz w:val="22"/>
          <w:szCs w:val="22"/>
        </w:rPr>
        <w:t xml:space="preserve"> </w:t>
      </w:r>
      <w:r w:rsidRPr="00953054">
        <w:rPr>
          <w:sz w:val="22"/>
          <w:szCs w:val="22"/>
        </w:rPr>
        <w:t>available when the financial statements were prepared. However, existing circumstances and</w:t>
      </w:r>
      <w:r w:rsidR="004302D0" w:rsidRPr="00953054">
        <w:rPr>
          <w:sz w:val="22"/>
          <w:szCs w:val="22"/>
        </w:rPr>
        <w:t xml:space="preserve"> </w:t>
      </w:r>
      <w:r w:rsidRPr="00953054">
        <w:rPr>
          <w:sz w:val="22"/>
          <w:szCs w:val="22"/>
        </w:rPr>
        <w:t>assumptions about future developments may change due to market changes or circumstances arising beyond the</w:t>
      </w:r>
      <w:r w:rsidR="004302D0" w:rsidRPr="00953054">
        <w:rPr>
          <w:sz w:val="22"/>
          <w:szCs w:val="22"/>
        </w:rPr>
        <w:t xml:space="preserve"> </w:t>
      </w:r>
      <w:r w:rsidRPr="00953054">
        <w:rPr>
          <w:sz w:val="22"/>
          <w:szCs w:val="22"/>
        </w:rPr>
        <w:t xml:space="preserve">control of the </w:t>
      </w:r>
      <w:r w:rsidR="00E80625" w:rsidRPr="00953054">
        <w:rPr>
          <w:sz w:val="22"/>
          <w:szCs w:val="22"/>
        </w:rPr>
        <w:t>Entity</w:t>
      </w:r>
      <w:r w:rsidRPr="00953054">
        <w:rPr>
          <w:sz w:val="22"/>
          <w:szCs w:val="22"/>
        </w:rPr>
        <w:t>. Such changes are reflected in the assumptions when they occur.</w:t>
      </w:r>
      <w:r w:rsidR="004302D0" w:rsidRPr="00953054">
        <w:rPr>
          <w:sz w:val="22"/>
          <w:szCs w:val="22"/>
        </w:rPr>
        <w:t xml:space="preserve"> </w:t>
      </w:r>
    </w:p>
    <w:p w14:paraId="32DD9543" w14:textId="77777777" w:rsidR="001D17CB" w:rsidRDefault="001D17CB" w:rsidP="00953054">
      <w:pPr>
        <w:pStyle w:val="Header"/>
        <w:tabs>
          <w:tab w:val="clear" w:pos="4320"/>
          <w:tab w:val="clear" w:pos="8640"/>
          <w:tab w:val="left" w:pos="567"/>
        </w:tabs>
        <w:spacing w:line="360" w:lineRule="auto"/>
        <w:jc w:val="both"/>
        <w:rPr>
          <w:b/>
          <w:sz w:val="22"/>
          <w:szCs w:val="22"/>
        </w:rPr>
      </w:pPr>
    </w:p>
    <w:p w14:paraId="3E9C3FCE" w14:textId="066A30C4" w:rsidR="007C2F32" w:rsidRPr="00953054" w:rsidRDefault="00C92E26" w:rsidP="00953054">
      <w:pPr>
        <w:pStyle w:val="Header"/>
        <w:tabs>
          <w:tab w:val="clear" w:pos="4320"/>
          <w:tab w:val="clear" w:pos="8640"/>
          <w:tab w:val="left" w:pos="567"/>
        </w:tabs>
        <w:spacing w:line="360" w:lineRule="auto"/>
        <w:jc w:val="both"/>
        <w:rPr>
          <w:b/>
          <w:sz w:val="22"/>
          <w:szCs w:val="22"/>
        </w:rPr>
      </w:pPr>
      <w:r w:rsidRPr="00953054">
        <w:rPr>
          <w:b/>
          <w:sz w:val="22"/>
          <w:szCs w:val="22"/>
        </w:rPr>
        <w:t>Useful lives and residual value</w:t>
      </w:r>
    </w:p>
    <w:p w14:paraId="77E9BE9F" w14:textId="3D9CEB8E" w:rsidR="006E4A4D" w:rsidRPr="00953054" w:rsidRDefault="00C92E26" w:rsidP="00953054">
      <w:pPr>
        <w:pStyle w:val="Header"/>
        <w:tabs>
          <w:tab w:val="clear" w:pos="4320"/>
          <w:tab w:val="clear" w:pos="8640"/>
          <w:tab w:val="decimal" w:pos="5760"/>
          <w:tab w:val="decimal" w:pos="7920"/>
        </w:tabs>
        <w:spacing w:line="360" w:lineRule="auto"/>
        <w:jc w:val="both"/>
        <w:rPr>
          <w:sz w:val="22"/>
          <w:szCs w:val="22"/>
        </w:rPr>
      </w:pPr>
      <w:r w:rsidRPr="00953054">
        <w:rPr>
          <w:sz w:val="22"/>
          <w:szCs w:val="22"/>
        </w:rPr>
        <w:t>The useful lives and residual values of assets are assessed using the following indicators to inform potential future</w:t>
      </w:r>
      <w:r w:rsidR="004302D0" w:rsidRPr="00953054">
        <w:rPr>
          <w:sz w:val="22"/>
          <w:szCs w:val="22"/>
        </w:rPr>
        <w:t xml:space="preserve"> </w:t>
      </w:r>
      <w:r w:rsidRPr="00953054">
        <w:rPr>
          <w:sz w:val="22"/>
          <w:szCs w:val="22"/>
        </w:rPr>
        <w:t>use and value from disposal:</w:t>
      </w:r>
    </w:p>
    <w:p w14:paraId="5D42CBA7" w14:textId="0202C263" w:rsidR="00C92E26" w:rsidRPr="00953054" w:rsidRDefault="00C92E26" w:rsidP="00D5252C">
      <w:pPr>
        <w:pStyle w:val="Header"/>
        <w:numPr>
          <w:ilvl w:val="0"/>
          <w:numId w:val="9"/>
        </w:numPr>
        <w:tabs>
          <w:tab w:val="clear" w:pos="4320"/>
          <w:tab w:val="clear" w:pos="8640"/>
          <w:tab w:val="decimal" w:pos="5760"/>
          <w:tab w:val="decimal" w:pos="7920"/>
        </w:tabs>
        <w:spacing w:line="360" w:lineRule="auto"/>
        <w:ind w:left="426" w:hanging="284"/>
        <w:jc w:val="both"/>
        <w:rPr>
          <w:sz w:val="22"/>
          <w:szCs w:val="22"/>
        </w:rPr>
      </w:pPr>
      <w:r w:rsidRPr="00953054">
        <w:rPr>
          <w:sz w:val="22"/>
          <w:szCs w:val="22"/>
        </w:rPr>
        <w:t xml:space="preserve">The condition of the asset based on the assessment of experts employed by the </w:t>
      </w:r>
      <w:r w:rsidR="00E80625" w:rsidRPr="00953054">
        <w:rPr>
          <w:sz w:val="22"/>
          <w:szCs w:val="22"/>
        </w:rPr>
        <w:t>Entity</w:t>
      </w:r>
      <w:r w:rsidR="00C333CB" w:rsidRPr="00953054">
        <w:rPr>
          <w:sz w:val="22"/>
          <w:szCs w:val="22"/>
        </w:rPr>
        <w:t>.</w:t>
      </w:r>
    </w:p>
    <w:p w14:paraId="668BA31A" w14:textId="2C08F6C2" w:rsidR="00C92E26" w:rsidRPr="00953054" w:rsidRDefault="00C92E26" w:rsidP="00D5252C">
      <w:pPr>
        <w:pStyle w:val="Header"/>
        <w:numPr>
          <w:ilvl w:val="0"/>
          <w:numId w:val="9"/>
        </w:numPr>
        <w:tabs>
          <w:tab w:val="clear" w:pos="4320"/>
          <w:tab w:val="clear" w:pos="8640"/>
          <w:tab w:val="left" w:pos="426"/>
          <w:tab w:val="decimal" w:pos="5760"/>
          <w:tab w:val="decimal" w:pos="7920"/>
        </w:tabs>
        <w:spacing w:line="360" w:lineRule="auto"/>
        <w:ind w:left="426" w:hanging="284"/>
        <w:jc w:val="both"/>
        <w:rPr>
          <w:sz w:val="22"/>
          <w:szCs w:val="22"/>
        </w:rPr>
      </w:pPr>
      <w:r w:rsidRPr="00953054">
        <w:rPr>
          <w:sz w:val="22"/>
          <w:szCs w:val="22"/>
        </w:rPr>
        <w:t xml:space="preserve">The nature of the asset, its susceptibility and adaptability to changes in technology and </w:t>
      </w:r>
      <w:r w:rsidR="00C333CB" w:rsidRPr="00953054">
        <w:rPr>
          <w:sz w:val="22"/>
          <w:szCs w:val="22"/>
        </w:rPr>
        <w:t>processes.</w:t>
      </w:r>
    </w:p>
    <w:p w14:paraId="15FD09B2" w14:textId="606C98D5" w:rsidR="00C92E26" w:rsidRPr="00953054" w:rsidRDefault="00C92E26" w:rsidP="00D5252C">
      <w:pPr>
        <w:pStyle w:val="Header"/>
        <w:numPr>
          <w:ilvl w:val="0"/>
          <w:numId w:val="9"/>
        </w:numPr>
        <w:tabs>
          <w:tab w:val="clear" w:pos="4320"/>
          <w:tab w:val="clear" w:pos="8640"/>
          <w:tab w:val="left" w:pos="567"/>
          <w:tab w:val="decimal" w:pos="5760"/>
          <w:tab w:val="decimal" w:pos="7920"/>
        </w:tabs>
        <w:spacing w:line="360" w:lineRule="auto"/>
        <w:ind w:left="426" w:hanging="284"/>
        <w:jc w:val="both"/>
        <w:rPr>
          <w:sz w:val="22"/>
          <w:szCs w:val="22"/>
        </w:rPr>
      </w:pPr>
      <w:r w:rsidRPr="00953054">
        <w:rPr>
          <w:sz w:val="22"/>
          <w:szCs w:val="22"/>
        </w:rPr>
        <w:t xml:space="preserve">The nature of the processes in which the asset is </w:t>
      </w:r>
      <w:r w:rsidR="00C333CB" w:rsidRPr="00953054">
        <w:rPr>
          <w:sz w:val="22"/>
          <w:szCs w:val="22"/>
        </w:rPr>
        <w:t>deployed.</w:t>
      </w:r>
    </w:p>
    <w:p w14:paraId="27699EB3" w14:textId="25BBE320" w:rsidR="00C92E26" w:rsidRPr="00953054" w:rsidRDefault="00C92E26" w:rsidP="00D5252C">
      <w:pPr>
        <w:pStyle w:val="Header"/>
        <w:numPr>
          <w:ilvl w:val="0"/>
          <w:numId w:val="9"/>
        </w:numPr>
        <w:tabs>
          <w:tab w:val="clear" w:pos="4320"/>
          <w:tab w:val="clear" w:pos="8640"/>
          <w:tab w:val="decimal" w:pos="5760"/>
          <w:tab w:val="decimal" w:pos="7920"/>
        </w:tabs>
        <w:spacing w:line="360" w:lineRule="auto"/>
        <w:ind w:left="426" w:hanging="284"/>
        <w:jc w:val="both"/>
        <w:rPr>
          <w:sz w:val="22"/>
          <w:szCs w:val="22"/>
        </w:rPr>
      </w:pPr>
      <w:r w:rsidRPr="00953054">
        <w:rPr>
          <w:sz w:val="22"/>
          <w:szCs w:val="22"/>
        </w:rPr>
        <w:t xml:space="preserve">Availability of funding to replace the </w:t>
      </w:r>
      <w:r w:rsidR="00C333CB" w:rsidRPr="00953054">
        <w:rPr>
          <w:sz w:val="22"/>
          <w:szCs w:val="22"/>
        </w:rPr>
        <w:t>asset.</w:t>
      </w:r>
    </w:p>
    <w:p w14:paraId="7236E35A" w14:textId="3B983ADC" w:rsidR="00C333CB" w:rsidRPr="00953054" w:rsidRDefault="00C92E26" w:rsidP="00D5252C">
      <w:pPr>
        <w:pStyle w:val="Header"/>
        <w:numPr>
          <w:ilvl w:val="0"/>
          <w:numId w:val="9"/>
        </w:numPr>
        <w:tabs>
          <w:tab w:val="clear" w:pos="4320"/>
          <w:tab w:val="clear" w:pos="8640"/>
          <w:tab w:val="decimal" w:pos="5760"/>
          <w:tab w:val="decimal" w:pos="7920"/>
        </w:tabs>
        <w:spacing w:line="360" w:lineRule="auto"/>
        <w:ind w:left="426" w:hanging="284"/>
        <w:jc w:val="both"/>
        <w:rPr>
          <w:sz w:val="22"/>
          <w:szCs w:val="22"/>
        </w:rPr>
      </w:pPr>
      <w:r w:rsidRPr="00953054">
        <w:rPr>
          <w:sz w:val="22"/>
          <w:szCs w:val="22"/>
        </w:rPr>
        <w:t>Changes in the market in relation to the asset</w:t>
      </w:r>
    </w:p>
    <w:p w14:paraId="09433261" w14:textId="77777777" w:rsidR="001D17CB" w:rsidRDefault="001D17CB" w:rsidP="00953054">
      <w:pPr>
        <w:pStyle w:val="Header"/>
        <w:tabs>
          <w:tab w:val="clear" w:pos="4320"/>
          <w:tab w:val="clear" w:pos="8640"/>
          <w:tab w:val="left" w:pos="567"/>
        </w:tabs>
        <w:spacing w:line="360" w:lineRule="auto"/>
        <w:jc w:val="both"/>
        <w:rPr>
          <w:b/>
          <w:sz w:val="22"/>
          <w:szCs w:val="22"/>
        </w:rPr>
      </w:pPr>
    </w:p>
    <w:p w14:paraId="2F6F9BEC" w14:textId="79B3FECF" w:rsidR="007C2F32" w:rsidRPr="00953054" w:rsidRDefault="00403EAE" w:rsidP="00953054">
      <w:pPr>
        <w:pStyle w:val="Header"/>
        <w:tabs>
          <w:tab w:val="clear" w:pos="4320"/>
          <w:tab w:val="clear" w:pos="8640"/>
          <w:tab w:val="left" w:pos="567"/>
        </w:tabs>
        <w:spacing w:line="360" w:lineRule="auto"/>
        <w:jc w:val="both"/>
        <w:rPr>
          <w:b/>
          <w:sz w:val="22"/>
          <w:szCs w:val="22"/>
        </w:rPr>
      </w:pPr>
      <w:r w:rsidRPr="00953054">
        <w:rPr>
          <w:b/>
          <w:sz w:val="22"/>
          <w:szCs w:val="22"/>
        </w:rPr>
        <w:t>P</w:t>
      </w:r>
      <w:r w:rsidR="00D228DD" w:rsidRPr="00953054">
        <w:rPr>
          <w:b/>
          <w:sz w:val="22"/>
          <w:szCs w:val="22"/>
        </w:rPr>
        <w:t>rovisions</w:t>
      </w:r>
    </w:p>
    <w:p w14:paraId="7123AD65" w14:textId="1B55028C" w:rsidR="00D228DD" w:rsidRPr="00953054" w:rsidRDefault="00D228DD" w:rsidP="00953054">
      <w:pPr>
        <w:pStyle w:val="Header"/>
        <w:tabs>
          <w:tab w:val="clear" w:pos="4320"/>
          <w:tab w:val="clear" w:pos="8640"/>
          <w:tab w:val="decimal" w:pos="5760"/>
          <w:tab w:val="decimal" w:pos="7920"/>
        </w:tabs>
        <w:spacing w:line="360" w:lineRule="auto"/>
        <w:jc w:val="both"/>
        <w:rPr>
          <w:sz w:val="22"/>
          <w:szCs w:val="22"/>
        </w:rPr>
      </w:pPr>
      <w:r w:rsidRPr="00953054">
        <w:rPr>
          <w:sz w:val="22"/>
          <w:szCs w:val="22"/>
        </w:rPr>
        <w:t>Provisions were raised and management determined an estimate based on the information available. Additional</w:t>
      </w:r>
      <w:r w:rsidR="004302D0" w:rsidRPr="00953054">
        <w:rPr>
          <w:sz w:val="22"/>
          <w:szCs w:val="22"/>
        </w:rPr>
        <w:t xml:space="preserve"> </w:t>
      </w:r>
      <w:r w:rsidRPr="00953054">
        <w:rPr>
          <w:sz w:val="22"/>
          <w:szCs w:val="22"/>
        </w:rPr>
        <w:t>disclosure of these estimates o</w:t>
      </w:r>
      <w:r w:rsidR="00403EAE" w:rsidRPr="00953054">
        <w:rPr>
          <w:sz w:val="22"/>
          <w:szCs w:val="22"/>
        </w:rPr>
        <w:t xml:space="preserve">f provisions is included in </w:t>
      </w:r>
      <w:r w:rsidR="00403EAE" w:rsidRPr="00953054">
        <w:rPr>
          <w:color w:val="000000" w:themeColor="text1"/>
          <w:sz w:val="22"/>
          <w:szCs w:val="22"/>
        </w:rPr>
        <w:t xml:space="preserve">Note </w:t>
      </w:r>
      <w:r w:rsidR="001D17CB">
        <w:rPr>
          <w:color w:val="000000" w:themeColor="text1"/>
          <w:sz w:val="22"/>
          <w:szCs w:val="22"/>
        </w:rPr>
        <w:t>xx.</w:t>
      </w:r>
      <w:r w:rsidR="001D17CB">
        <w:rPr>
          <w:sz w:val="22"/>
          <w:szCs w:val="22"/>
        </w:rPr>
        <w:t xml:space="preserve"> </w:t>
      </w:r>
      <w:r w:rsidRPr="00953054">
        <w:rPr>
          <w:sz w:val="22"/>
          <w:szCs w:val="22"/>
        </w:rPr>
        <w:t>Provisions are measured at the management's best estimate of the expenditure required to settle the obligation at</w:t>
      </w:r>
      <w:r w:rsidR="004302D0" w:rsidRPr="00953054">
        <w:rPr>
          <w:sz w:val="22"/>
          <w:szCs w:val="22"/>
        </w:rPr>
        <w:t xml:space="preserve"> </w:t>
      </w:r>
      <w:r w:rsidRPr="00953054">
        <w:rPr>
          <w:sz w:val="22"/>
          <w:szCs w:val="22"/>
        </w:rPr>
        <w:t xml:space="preserve">the reporting </w:t>
      </w:r>
      <w:r w:rsidR="001D17CB" w:rsidRPr="00953054">
        <w:rPr>
          <w:sz w:val="22"/>
          <w:szCs w:val="22"/>
        </w:rPr>
        <w:t>date and</w:t>
      </w:r>
      <w:r w:rsidRPr="00953054">
        <w:rPr>
          <w:sz w:val="22"/>
          <w:szCs w:val="22"/>
        </w:rPr>
        <w:t xml:space="preserve"> are discounted to present value where the effect is material.</w:t>
      </w:r>
    </w:p>
    <w:p w14:paraId="00BFF022" w14:textId="5F05FD09" w:rsidR="00403EAE" w:rsidRPr="001D17CB" w:rsidRDefault="00403EAE" w:rsidP="00953054">
      <w:pPr>
        <w:pStyle w:val="Header"/>
        <w:tabs>
          <w:tab w:val="clear" w:pos="4320"/>
          <w:tab w:val="clear" w:pos="8640"/>
          <w:tab w:val="decimal" w:pos="5760"/>
          <w:tab w:val="decimal" w:pos="7920"/>
        </w:tabs>
        <w:spacing w:line="360" w:lineRule="auto"/>
        <w:jc w:val="both"/>
        <w:rPr>
          <w:b/>
          <w:bCs/>
          <w:i/>
          <w:color w:val="000000" w:themeColor="text1"/>
          <w:sz w:val="22"/>
          <w:szCs w:val="22"/>
        </w:rPr>
      </w:pPr>
      <w:r w:rsidRPr="001D17CB">
        <w:rPr>
          <w:b/>
          <w:bCs/>
          <w:i/>
          <w:color w:val="000000" w:themeColor="text1"/>
          <w:sz w:val="22"/>
          <w:szCs w:val="22"/>
        </w:rPr>
        <w:t xml:space="preserve">(include provisions applicable for your organisation </w:t>
      </w:r>
      <w:r w:rsidR="003B0770" w:rsidRPr="001D17CB">
        <w:rPr>
          <w:b/>
          <w:bCs/>
          <w:i/>
          <w:color w:val="000000" w:themeColor="text1"/>
          <w:sz w:val="22"/>
          <w:szCs w:val="22"/>
        </w:rPr>
        <w:t>e.g.</w:t>
      </w:r>
      <w:r w:rsidRPr="001D17CB">
        <w:rPr>
          <w:b/>
          <w:bCs/>
          <w:i/>
          <w:color w:val="000000" w:themeColor="text1"/>
          <w:sz w:val="22"/>
          <w:szCs w:val="22"/>
        </w:rPr>
        <w:t xml:space="preserve"> provision for bad debts, provisions of obsolete stocks and how management estimates these provisions)</w:t>
      </w:r>
      <w:r w:rsidR="006E4A4D" w:rsidRPr="001D17CB">
        <w:rPr>
          <w:b/>
          <w:bCs/>
          <w:i/>
          <w:color w:val="000000" w:themeColor="text1"/>
          <w:sz w:val="22"/>
          <w:szCs w:val="22"/>
        </w:rPr>
        <w:t>.</w:t>
      </w:r>
    </w:p>
    <w:p w14:paraId="5E6C0651" w14:textId="3DF63ED7" w:rsidR="00C333CB" w:rsidRPr="00953054" w:rsidRDefault="00AD6996" w:rsidP="00953054">
      <w:pPr>
        <w:pStyle w:val="Header"/>
        <w:tabs>
          <w:tab w:val="clear" w:pos="4320"/>
          <w:tab w:val="clear" w:pos="8640"/>
          <w:tab w:val="left" w:pos="567"/>
        </w:tabs>
        <w:spacing w:line="360" w:lineRule="auto"/>
        <w:jc w:val="both"/>
        <w:rPr>
          <w:b/>
          <w:color w:val="000000" w:themeColor="text1"/>
          <w:sz w:val="22"/>
          <w:szCs w:val="22"/>
        </w:rPr>
      </w:pPr>
      <w:r w:rsidRPr="00953054">
        <w:rPr>
          <w:b/>
          <w:color w:val="000000" w:themeColor="text1"/>
          <w:sz w:val="22"/>
          <w:szCs w:val="22"/>
        </w:rPr>
        <w:tab/>
      </w:r>
    </w:p>
    <w:p w14:paraId="340DFF1D" w14:textId="6C947A37" w:rsidR="003A2965" w:rsidRPr="00953054" w:rsidRDefault="00C333CB" w:rsidP="00953054">
      <w:pPr>
        <w:autoSpaceDE/>
        <w:autoSpaceDN/>
        <w:jc w:val="both"/>
        <w:rPr>
          <w:b/>
          <w:sz w:val="22"/>
          <w:szCs w:val="22"/>
        </w:rPr>
      </w:pPr>
      <w:r w:rsidRPr="00953054">
        <w:rPr>
          <w:b/>
          <w:sz w:val="22"/>
          <w:szCs w:val="22"/>
        </w:rPr>
        <w:br w:type="page"/>
      </w:r>
    </w:p>
    <w:p w14:paraId="1E67BB17" w14:textId="743C3C4B" w:rsidR="00C333CB" w:rsidRPr="00953054" w:rsidRDefault="00921B63" w:rsidP="00953054">
      <w:pPr>
        <w:pStyle w:val="Default"/>
        <w:spacing w:line="360" w:lineRule="auto"/>
        <w:jc w:val="both"/>
        <w:rPr>
          <w:rFonts w:ascii="Times New Roman" w:hAnsi="Times New Roman" w:cs="Times New Roman"/>
          <w:b/>
          <w:color w:val="auto"/>
          <w:sz w:val="22"/>
          <w:szCs w:val="22"/>
          <w:lang w:eastAsia="en-US"/>
        </w:rPr>
      </w:pPr>
      <w:r w:rsidRPr="00953054">
        <w:rPr>
          <w:rFonts w:ascii="Times New Roman" w:hAnsi="Times New Roman" w:cs="Times New Roman"/>
          <w:b/>
          <w:bCs/>
          <w:sz w:val="22"/>
          <w:szCs w:val="22"/>
        </w:rPr>
        <w:lastRenderedPageBreak/>
        <w:t>Notes to t</w:t>
      </w:r>
      <w:r w:rsidR="007A1E7D" w:rsidRPr="00953054">
        <w:rPr>
          <w:rFonts w:ascii="Times New Roman" w:hAnsi="Times New Roman" w:cs="Times New Roman"/>
          <w:b/>
          <w:bCs/>
          <w:sz w:val="22"/>
          <w:szCs w:val="22"/>
        </w:rPr>
        <w:t>he Financial Statements (Continued)</w:t>
      </w:r>
    </w:p>
    <w:p w14:paraId="44189741" w14:textId="45862886" w:rsidR="005345F5" w:rsidRPr="00953054" w:rsidRDefault="003F68F0" w:rsidP="00D5252C">
      <w:pPr>
        <w:pStyle w:val="ListParagraph"/>
        <w:numPr>
          <w:ilvl w:val="0"/>
          <w:numId w:val="21"/>
        </w:numPr>
        <w:spacing w:line="360" w:lineRule="auto"/>
        <w:ind w:right="-20"/>
        <w:jc w:val="both"/>
        <w:rPr>
          <w:rFonts w:eastAsia="Arial"/>
          <w:b/>
          <w:sz w:val="22"/>
          <w:szCs w:val="22"/>
        </w:rPr>
      </w:pPr>
      <w:r w:rsidRPr="00953054">
        <w:rPr>
          <w:rFonts w:eastAsia="Arial"/>
          <w:b/>
          <w:sz w:val="22"/>
          <w:szCs w:val="22"/>
        </w:rPr>
        <w:t>Transfers from</w:t>
      </w:r>
      <w:r w:rsidR="003B297D" w:rsidRPr="00953054">
        <w:rPr>
          <w:rFonts w:eastAsia="Arial"/>
          <w:b/>
          <w:sz w:val="22"/>
          <w:szCs w:val="22"/>
        </w:rPr>
        <w:t xml:space="preserve"> CRF</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16"/>
        <w:gridCol w:w="2070"/>
        <w:gridCol w:w="2067"/>
        <w:gridCol w:w="2065"/>
      </w:tblGrid>
      <w:tr w:rsidR="005345F5" w:rsidRPr="00953054" w14:paraId="700EB432" w14:textId="77777777" w:rsidTr="00E83235">
        <w:trPr>
          <w:trHeight w:val="1008"/>
        </w:trPr>
        <w:tc>
          <w:tcPr>
            <w:tcW w:w="1672" w:type="pct"/>
            <w:vMerge w:val="restart"/>
            <w:shd w:val="clear" w:color="auto" w:fill="0070C0"/>
            <w:hideMark/>
          </w:tcPr>
          <w:p w14:paraId="14AB590D" w14:textId="03B5F726" w:rsidR="005345F5" w:rsidRPr="00953054" w:rsidRDefault="007E5DE4" w:rsidP="00953054">
            <w:pPr>
              <w:autoSpaceDE/>
              <w:autoSpaceDN/>
              <w:spacing w:line="276" w:lineRule="auto"/>
              <w:jc w:val="both"/>
              <w:rPr>
                <w:b/>
                <w:bCs/>
                <w:sz w:val="22"/>
                <w:szCs w:val="22"/>
                <w:lang w:eastAsia="en-GB"/>
              </w:rPr>
            </w:pPr>
            <w:r w:rsidRPr="00953054">
              <w:rPr>
                <w:b/>
                <w:bCs/>
                <w:sz w:val="22"/>
                <w:szCs w:val="22"/>
                <w:lang w:eastAsia="en-GB"/>
              </w:rPr>
              <w:t>Nature of Transfer</w:t>
            </w:r>
          </w:p>
        </w:tc>
        <w:tc>
          <w:tcPr>
            <w:tcW w:w="1111" w:type="pct"/>
            <w:vMerge w:val="restart"/>
            <w:shd w:val="clear" w:color="auto" w:fill="0070C0"/>
            <w:hideMark/>
          </w:tcPr>
          <w:p w14:paraId="0C840B89" w14:textId="642EF870" w:rsidR="005345F5" w:rsidRPr="00953054" w:rsidRDefault="005345F5" w:rsidP="00A47306">
            <w:pPr>
              <w:autoSpaceDE/>
              <w:autoSpaceDN/>
              <w:spacing w:line="276" w:lineRule="auto"/>
              <w:jc w:val="right"/>
              <w:rPr>
                <w:b/>
                <w:bCs/>
                <w:sz w:val="22"/>
                <w:szCs w:val="22"/>
                <w:lang w:eastAsia="en-GB"/>
              </w:rPr>
            </w:pPr>
            <w:r w:rsidRPr="00953054">
              <w:rPr>
                <w:b/>
                <w:bCs/>
                <w:sz w:val="22"/>
                <w:szCs w:val="22"/>
                <w:lang w:eastAsia="en-GB"/>
              </w:rPr>
              <w:t xml:space="preserve">Amount recognized to Statement of </w:t>
            </w:r>
            <w:r w:rsidR="005E43C8" w:rsidRPr="00953054">
              <w:rPr>
                <w:b/>
                <w:bCs/>
                <w:sz w:val="22"/>
                <w:szCs w:val="22"/>
                <w:lang w:eastAsia="en-GB"/>
              </w:rPr>
              <w:t>f</w:t>
            </w:r>
            <w:r w:rsidRPr="00953054">
              <w:rPr>
                <w:b/>
                <w:bCs/>
                <w:sz w:val="22"/>
                <w:szCs w:val="22"/>
                <w:lang w:eastAsia="en-GB"/>
              </w:rPr>
              <w:t xml:space="preserve">inancial </w:t>
            </w:r>
            <w:r w:rsidR="001D17CB" w:rsidRPr="00953054">
              <w:rPr>
                <w:b/>
                <w:bCs/>
                <w:sz w:val="22"/>
                <w:szCs w:val="22"/>
                <w:lang w:eastAsia="en-GB"/>
              </w:rPr>
              <w:t>performance.</w:t>
            </w:r>
          </w:p>
          <w:p w14:paraId="40BB4902" w14:textId="77777777" w:rsidR="005345F5" w:rsidRPr="00953054" w:rsidRDefault="005345F5" w:rsidP="00A47306">
            <w:pPr>
              <w:autoSpaceDE/>
              <w:autoSpaceDN/>
              <w:spacing w:line="276" w:lineRule="auto"/>
              <w:jc w:val="right"/>
              <w:rPr>
                <w:b/>
                <w:bCs/>
                <w:sz w:val="22"/>
                <w:szCs w:val="22"/>
                <w:lang w:eastAsia="en-GB"/>
              </w:rPr>
            </w:pPr>
          </w:p>
          <w:p w14:paraId="6BEC9B14" w14:textId="2EAEFB7F" w:rsidR="005345F5" w:rsidRPr="00953054" w:rsidRDefault="005345F5" w:rsidP="00A47306">
            <w:pPr>
              <w:autoSpaceDE/>
              <w:autoSpaceDN/>
              <w:spacing w:line="276" w:lineRule="auto"/>
              <w:jc w:val="right"/>
              <w:rPr>
                <w:b/>
                <w:bCs/>
                <w:sz w:val="22"/>
                <w:szCs w:val="22"/>
                <w:lang w:eastAsia="en-GB"/>
              </w:rPr>
            </w:pPr>
            <w:r w:rsidRPr="00953054">
              <w:rPr>
                <w:b/>
                <w:bCs/>
                <w:sz w:val="22"/>
                <w:szCs w:val="22"/>
                <w:lang w:eastAsia="en-GB"/>
              </w:rPr>
              <w:t>K</w:t>
            </w:r>
            <w:r w:rsidR="007E5DE4" w:rsidRPr="00953054">
              <w:rPr>
                <w:b/>
                <w:bCs/>
                <w:sz w:val="22"/>
                <w:szCs w:val="22"/>
                <w:lang w:eastAsia="en-GB"/>
              </w:rPr>
              <w:t>s</w:t>
            </w:r>
            <w:r w:rsidRPr="00953054">
              <w:rPr>
                <w:b/>
                <w:bCs/>
                <w:sz w:val="22"/>
                <w:szCs w:val="22"/>
                <w:lang w:eastAsia="en-GB"/>
              </w:rPr>
              <w:t>hs</w:t>
            </w:r>
          </w:p>
        </w:tc>
        <w:tc>
          <w:tcPr>
            <w:tcW w:w="1109" w:type="pct"/>
            <w:vMerge w:val="restart"/>
            <w:shd w:val="clear" w:color="auto" w:fill="0070C0"/>
            <w:hideMark/>
          </w:tcPr>
          <w:p w14:paraId="6F0647CC" w14:textId="441BB1BF" w:rsidR="005345F5" w:rsidRPr="00953054" w:rsidRDefault="005345F5" w:rsidP="00A47306">
            <w:pPr>
              <w:autoSpaceDE/>
              <w:autoSpaceDN/>
              <w:spacing w:line="276" w:lineRule="auto"/>
              <w:jc w:val="right"/>
              <w:rPr>
                <w:b/>
                <w:bCs/>
                <w:sz w:val="22"/>
                <w:szCs w:val="22"/>
                <w:lang w:eastAsia="en-GB"/>
              </w:rPr>
            </w:pPr>
            <w:r w:rsidRPr="00953054">
              <w:rPr>
                <w:b/>
                <w:bCs/>
                <w:sz w:val="22"/>
                <w:szCs w:val="22"/>
                <w:lang w:eastAsia="en-GB"/>
              </w:rPr>
              <w:t xml:space="preserve">Amount deferred under deferred </w:t>
            </w:r>
            <w:r w:rsidR="001D17CB" w:rsidRPr="00953054">
              <w:rPr>
                <w:b/>
                <w:bCs/>
                <w:sz w:val="22"/>
                <w:szCs w:val="22"/>
                <w:lang w:eastAsia="en-GB"/>
              </w:rPr>
              <w:t>income.</w:t>
            </w:r>
          </w:p>
          <w:p w14:paraId="5EFD4EED" w14:textId="77777777" w:rsidR="005345F5" w:rsidRPr="00953054" w:rsidRDefault="005345F5" w:rsidP="00A47306">
            <w:pPr>
              <w:autoSpaceDE/>
              <w:autoSpaceDN/>
              <w:spacing w:line="276" w:lineRule="auto"/>
              <w:jc w:val="right"/>
              <w:rPr>
                <w:b/>
                <w:bCs/>
                <w:sz w:val="22"/>
                <w:szCs w:val="22"/>
                <w:lang w:eastAsia="en-GB"/>
              </w:rPr>
            </w:pPr>
          </w:p>
          <w:p w14:paraId="194B6A7B" w14:textId="77777777" w:rsidR="001D17CB" w:rsidRDefault="001D17CB" w:rsidP="00A47306">
            <w:pPr>
              <w:autoSpaceDE/>
              <w:autoSpaceDN/>
              <w:spacing w:line="276" w:lineRule="auto"/>
              <w:jc w:val="right"/>
              <w:rPr>
                <w:b/>
                <w:bCs/>
                <w:sz w:val="22"/>
                <w:szCs w:val="22"/>
                <w:lang w:eastAsia="en-GB"/>
              </w:rPr>
            </w:pPr>
          </w:p>
          <w:p w14:paraId="36C9B0A4" w14:textId="757EB750" w:rsidR="005345F5" w:rsidRPr="00953054" w:rsidRDefault="005345F5" w:rsidP="00A47306">
            <w:pPr>
              <w:autoSpaceDE/>
              <w:autoSpaceDN/>
              <w:spacing w:line="276" w:lineRule="auto"/>
              <w:jc w:val="right"/>
              <w:rPr>
                <w:b/>
                <w:bCs/>
                <w:sz w:val="22"/>
                <w:szCs w:val="22"/>
                <w:lang w:eastAsia="en-GB"/>
              </w:rPr>
            </w:pPr>
            <w:r w:rsidRPr="00953054">
              <w:rPr>
                <w:b/>
                <w:bCs/>
                <w:sz w:val="22"/>
                <w:szCs w:val="22"/>
                <w:lang w:eastAsia="en-GB"/>
              </w:rPr>
              <w:t>K</w:t>
            </w:r>
            <w:r w:rsidR="007E5DE4" w:rsidRPr="00953054">
              <w:rPr>
                <w:b/>
                <w:bCs/>
                <w:sz w:val="22"/>
                <w:szCs w:val="22"/>
                <w:lang w:eastAsia="en-GB"/>
              </w:rPr>
              <w:t>s</w:t>
            </w:r>
            <w:r w:rsidRPr="00953054">
              <w:rPr>
                <w:b/>
                <w:bCs/>
                <w:sz w:val="22"/>
                <w:szCs w:val="22"/>
                <w:lang w:eastAsia="en-GB"/>
              </w:rPr>
              <w:t>hs</w:t>
            </w:r>
          </w:p>
        </w:tc>
        <w:tc>
          <w:tcPr>
            <w:tcW w:w="1109" w:type="pct"/>
            <w:shd w:val="clear" w:color="auto" w:fill="0070C0"/>
            <w:hideMark/>
          </w:tcPr>
          <w:p w14:paraId="21F85BA2" w14:textId="77777777" w:rsidR="005345F5" w:rsidRPr="00953054" w:rsidRDefault="007E5DE4" w:rsidP="00A47306">
            <w:pPr>
              <w:autoSpaceDE/>
              <w:autoSpaceDN/>
              <w:spacing w:line="276" w:lineRule="auto"/>
              <w:jc w:val="right"/>
              <w:rPr>
                <w:b/>
                <w:bCs/>
                <w:sz w:val="22"/>
                <w:szCs w:val="22"/>
                <w:lang w:eastAsia="en-GB"/>
              </w:rPr>
            </w:pPr>
            <w:r w:rsidRPr="00953054">
              <w:rPr>
                <w:b/>
                <w:bCs/>
                <w:sz w:val="22"/>
                <w:szCs w:val="22"/>
                <w:lang w:eastAsia="en-GB"/>
              </w:rPr>
              <w:t>Total transfers</w:t>
            </w:r>
            <w:r w:rsidR="005345F5" w:rsidRPr="00953054">
              <w:rPr>
                <w:b/>
                <w:bCs/>
                <w:sz w:val="22"/>
                <w:szCs w:val="22"/>
                <w:lang w:eastAsia="en-GB"/>
              </w:rPr>
              <w:t xml:space="preserve"> </w:t>
            </w:r>
          </w:p>
          <w:p w14:paraId="4000D11F" w14:textId="76EB8ADF" w:rsidR="009E18CB" w:rsidRPr="00953054" w:rsidRDefault="009E18CB" w:rsidP="00A47306">
            <w:pPr>
              <w:autoSpaceDE/>
              <w:autoSpaceDN/>
              <w:spacing w:line="276" w:lineRule="auto"/>
              <w:jc w:val="right"/>
              <w:rPr>
                <w:b/>
                <w:bCs/>
                <w:sz w:val="22"/>
                <w:szCs w:val="22"/>
                <w:lang w:eastAsia="en-GB"/>
              </w:rPr>
            </w:pPr>
            <w:r w:rsidRPr="00953054">
              <w:rPr>
                <w:b/>
                <w:bCs/>
                <w:sz w:val="22"/>
                <w:szCs w:val="22"/>
                <w:lang w:eastAsia="en-GB"/>
              </w:rPr>
              <w:t>Current FY</w:t>
            </w:r>
          </w:p>
        </w:tc>
      </w:tr>
      <w:tr w:rsidR="005345F5" w:rsidRPr="00953054" w14:paraId="67640407" w14:textId="77777777" w:rsidTr="00E83235">
        <w:trPr>
          <w:trHeight w:val="1008"/>
        </w:trPr>
        <w:tc>
          <w:tcPr>
            <w:tcW w:w="1672" w:type="pct"/>
            <w:vMerge/>
            <w:shd w:val="clear" w:color="auto" w:fill="0070C0"/>
            <w:vAlign w:val="center"/>
            <w:hideMark/>
          </w:tcPr>
          <w:p w14:paraId="7F23E416" w14:textId="77777777" w:rsidR="005345F5" w:rsidRPr="00953054" w:rsidRDefault="005345F5" w:rsidP="00953054">
            <w:pPr>
              <w:autoSpaceDE/>
              <w:autoSpaceDN/>
              <w:spacing w:line="276" w:lineRule="auto"/>
              <w:jc w:val="both"/>
              <w:rPr>
                <w:b/>
                <w:bCs/>
                <w:sz w:val="22"/>
                <w:szCs w:val="22"/>
                <w:lang w:eastAsia="en-GB"/>
              </w:rPr>
            </w:pPr>
          </w:p>
        </w:tc>
        <w:tc>
          <w:tcPr>
            <w:tcW w:w="1111" w:type="pct"/>
            <w:vMerge/>
            <w:shd w:val="clear" w:color="auto" w:fill="0070C0"/>
            <w:vAlign w:val="center"/>
            <w:hideMark/>
          </w:tcPr>
          <w:p w14:paraId="1EF21EFF" w14:textId="77777777" w:rsidR="005345F5" w:rsidRPr="00953054" w:rsidRDefault="005345F5" w:rsidP="00A47306">
            <w:pPr>
              <w:autoSpaceDE/>
              <w:autoSpaceDN/>
              <w:spacing w:line="276" w:lineRule="auto"/>
              <w:jc w:val="right"/>
              <w:rPr>
                <w:b/>
                <w:bCs/>
                <w:sz w:val="22"/>
                <w:szCs w:val="22"/>
                <w:lang w:eastAsia="en-GB"/>
              </w:rPr>
            </w:pPr>
          </w:p>
        </w:tc>
        <w:tc>
          <w:tcPr>
            <w:tcW w:w="1109" w:type="pct"/>
            <w:vMerge/>
            <w:shd w:val="clear" w:color="auto" w:fill="0070C0"/>
            <w:vAlign w:val="center"/>
            <w:hideMark/>
          </w:tcPr>
          <w:p w14:paraId="499BF1FB" w14:textId="77777777" w:rsidR="005345F5" w:rsidRPr="00953054" w:rsidRDefault="005345F5" w:rsidP="00A47306">
            <w:pPr>
              <w:autoSpaceDE/>
              <w:autoSpaceDN/>
              <w:spacing w:line="276" w:lineRule="auto"/>
              <w:jc w:val="right"/>
              <w:rPr>
                <w:b/>
                <w:bCs/>
                <w:sz w:val="22"/>
                <w:szCs w:val="22"/>
                <w:lang w:eastAsia="en-GB"/>
              </w:rPr>
            </w:pPr>
          </w:p>
        </w:tc>
        <w:tc>
          <w:tcPr>
            <w:tcW w:w="1109" w:type="pct"/>
            <w:shd w:val="clear" w:color="auto" w:fill="0070C0"/>
            <w:vAlign w:val="bottom"/>
            <w:hideMark/>
          </w:tcPr>
          <w:p w14:paraId="34C65339" w14:textId="268A30B0" w:rsidR="005345F5" w:rsidRPr="00953054" w:rsidRDefault="005345F5" w:rsidP="00A47306">
            <w:pPr>
              <w:autoSpaceDE/>
              <w:autoSpaceDN/>
              <w:spacing w:line="276" w:lineRule="auto"/>
              <w:jc w:val="right"/>
              <w:rPr>
                <w:b/>
                <w:bCs/>
                <w:sz w:val="22"/>
                <w:szCs w:val="22"/>
                <w:lang w:eastAsia="en-GB"/>
              </w:rPr>
            </w:pPr>
            <w:r w:rsidRPr="00953054">
              <w:rPr>
                <w:b/>
                <w:bCs/>
                <w:sz w:val="22"/>
                <w:szCs w:val="22"/>
                <w:lang w:eastAsia="en-GB"/>
              </w:rPr>
              <w:t>K</w:t>
            </w:r>
            <w:r w:rsidR="007E5DE4" w:rsidRPr="00953054">
              <w:rPr>
                <w:b/>
                <w:bCs/>
                <w:sz w:val="22"/>
                <w:szCs w:val="22"/>
                <w:lang w:eastAsia="en-GB"/>
              </w:rPr>
              <w:t>s</w:t>
            </w:r>
            <w:r w:rsidRPr="00953054">
              <w:rPr>
                <w:b/>
                <w:bCs/>
                <w:sz w:val="22"/>
                <w:szCs w:val="22"/>
                <w:lang w:eastAsia="en-GB"/>
              </w:rPr>
              <w:t>hs</w:t>
            </w:r>
          </w:p>
        </w:tc>
      </w:tr>
      <w:tr w:rsidR="005345F5" w:rsidRPr="00953054" w14:paraId="42EBF456" w14:textId="77777777" w:rsidTr="00E83235">
        <w:trPr>
          <w:trHeight w:val="340"/>
        </w:trPr>
        <w:tc>
          <w:tcPr>
            <w:tcW w:w="1672" w:type="pct"/>
            <w:shd w:val="clear" w:color="auto" w:fill="auto"/>
            <w:vAlign w:val="bottom"/>
            <w:hideMark/>
          </w:tcPr>
          <w:p w14:paraId="02FB7775" w14:textId="005820F8" w:rsidR="005345F5" w:rsidRPr="00953054" w:rsidRDefault="005345F5" w:rsidP="00953054">
            <w:pPr>
              <w:autoSpaceDE/>
              <w:autoSpaceDN/>
              <w:spacing w:line="276" w:lineRule="auto"/>
              <w:jc w:val="both"/>
              <w:rPr>
                <w:sz w:val="22"/>
                <w:szCs w:val="22"/>
                <w:lang w:eastAsia="en-GB"/>
              </w:rPr>
            </w:pPr>
            <w:r w:rsidRPr="00953054">
              <w:rPr>
                <w:sz w:val="22"/>
                <w:szCs w:val="22"/>
                <w:lang w:eastAsia="en-GB"/>
              </w:rPr>
              <w:t>Recurrent</w:t>
            </w:r>
          </w:p>
        </w:tc>
        <w:tc>
          <w:tcPr>
            <w:tcW w:w="1111" w:type="pct"/>
            <w:shd w:val="clear" w:color="auto" w:fill="auto"/>
            <w:vAlign w:val="bottom"/>
            <w:hideMark/>
          </w:tcPr>
          <w:p w14:paraId="04228119" w14:textId="77777777" w:rsidR="005345F5" w:rsidRPr="00953054" w:rsidRDefault="005345F5" w:rsidP="00A47306">
            <w:pPr>
              <w:autoSpaceDE/>
              <w:autoSpaceDN/>
              <w:spacing w:line="276" w:lineRule="auto"/>
              <w:jc w:val="right"/>
              <w:rPr>
                <w:sz w:val="22"/>
                <w:szCs w:val="22"/>
                <w:lang w:eastAsia="en-GB"/>
              </w:rPr>
            </w:pPr>
            <w:r w:rsidRPr="00953054">
              <w:rPr>
                <w:sz w:val="22"/>
                <w:szCs w:val="22"/>
                <w:lang w:eastAsia="en-GB"/>
              </w:rPr>
              <w:t>xxx</w:t>
            </w:r>
          </w:p>
        </w:tc>
        <w:tc>
          <w:tcPr>
            <w:tcW w:w="1109" w:type="pct"/>
            <w:shd w:val="clear" w:color="auto" w:fill="auto"/>
            <w:vAlign w:val="bottom"/>
            <w:hideMark/>
          </w:tcPr>
          <w:p w14:paraId="3ABF5B66" w14:textId="77777777" w:rsidR="005345F5" w:rsidRPr="00953054" w:rsidRDefault="005345F5" w:rsidP="00A47306">
            <w:pPr>
              <w:autoSpaceDE/>
              <w:autoSpaceDN/>
              <w:spacing w:line="276" w:lineRule="auto"/>
              <w:jc w:val="right"/>
              <w:rPr>
                <w:sz w:val="22"/>
                <w:szCs w:val="22"/>
                <w:lang w:eastAsia="en-GB"/>
              </w:rPr>
            </w:pPr>
            <w:r w:rsidRPr="00953054">
              <w:rPr>
                <w:sz w:val="22"/>
                <w:szCs w:val="22"/>
                <w:lang w:eastAsia="en-GB"/>
              </w:rPr>
              <w:t>xxx</w:t>
            </w:r>
          </w:p>
        </w:tc>
        <w:tc>
          <w:tcPr>
            <w:tcW w:w="1109" w:type="pct"/>
            <w:shd w:val="clear" w:color="auto" w:fill="auto"/>
            <w:vAlign w:val="bottom"/>
            <w:hideMark/>
          </w:tcPr>
          <w:p w14:paraId="6D5F0E29" w14:textId="77777777" w:rsidR="005345F5" w:rsidRPr="00953054" w:rsidRDefault="005345F5" w:rsidP="00A47306">
            <w:pPr>
              <w:autoSpaceDE/>
              <w:autoSpaceDN/>
              <w:spacing w:line="276" w:lineRule="auto"/>
              <w:jc w:val="right"/>
              <w:rPr>
                <w:sz w:val="22"/>
                <w:szCs w:val="22"/>
                <w:lang w:eastAsia="en-GB"/>
              </w:rPr>
            </w:pPr>
            <w:r w:rsidRPr="00953054">
              <w:rPr>
                <w:sz w:val="22"/>
                <w:szCs w:val="22"/>
                <w:lang w:eastAsia="en-GB"/>
              </w:rPr>
              <w:t>xxx</w:t>
            </w:r>
          </w:p>
        </w:tc>
      </w:tr>
      <w:tr w:rsidR="005345F5" w:rsidRPr="00953054" w14:paraId="7A2CB608" w14:textId="77777777" w:rsidTr="00E83235">
        <w:trPr>
          <w:trHeight w:val="340"/>
        </w:trPr>
        <w:tc>
          <w:tcPr>
            <w:tcW w:w="1672" w:type="pct"/>
            <w:shd w:val="clear" w:color="auto" w:fill="auto"/>
            <w:vAlign w:val="bottom"/>
            <w:hideMark/>
          </w:tcPr>
          <w:p w14:paraId="710958D6" w14:textId="53CBD0ED" w:rsidR="005345F5" w:rsidRPr="00953054" w:rsidRDefault="005345F5" w:rsidP="00953054">
            <w:pPr>
              <w:autoSpaceDE/>
              <w:autoSpaceDN/>
              <w:spacing w:line="276" w:lineRule="auto"/>
              <w:jc w:val="both"/>
              <w:rPr>
                <w:sz w:val="22"/>
                <w:szCs w:val="22"/>
                <w:lang w:eastAsia="en-GB"/>
              </w:rPr>
            </w:pPr>
            <w:r w:rsidRPr="00953054">
              <w:rPr>
                <w:sz w:val="22"/>
                <w:szCs w:val="22"/>
                <w:lang w:eastAsia="en-GB"/>
              </w:rPr>
              <w:t>Development</w:t>
            </w:r>
          </w:p>
        </w:tc>
        <w:tc>
          <w:tcPr>
            <w:tcW w:w="1111" w:type="pct"/>
            <w:shd w:val="clear" w:color="auto" w:fill="auto"/>
            <w:vAlign w:val="bottom"/>
            <w:hideMark/>
          </w:tcPr>
          <w:p w14:paraId="0EA20288" w14:textId="77777777" w:rsidR="005345F5" w:rsidRPr="00953054" w:rsidRDefault="005345F5" w:rsidP="00A47306">
            <w:pPr>
              <w:autoSpaceDE/>
              <w:autoSpaceDN/>
              <w:spacing w:line="276" w:lineRule="auto"/>
              <w:jc w:val="right"/>
              <w:rPr>
                <w:sz w:val="22"/>
                <w:szCs w:val="22"/>
                <w:lang w:eastAsia="en-GB"/>
              </w:rPr>
            </w:pPr>
            <w:r w:rsidRPr="00953054">
              <w:rPr>
                <w:sz w:val="22"/>
                <w:szCs w:val="22"/>
                <w:lang w:eastAsia="en-GB"/>
              </w:rPr>
              <w:t>xxx</w:t>
            </w:r>
          </w:p>
        </w:tc>
        <w:tc>
          <w:tcPr>
            <w:tcW w:w="1109" w:type="pct"/>
            <w:shd w:val="clear" w:color="auto" w:fill="auto"/>
            <w:vAlign w:val="bottom"/>
            <w:hideMark/>
          </w:tcPr>
          <w:p w14:paraId="7847C763" w14:textId="77777777" w:rsidR="005345F5" w:rsidRPr="00953054" w:rsidRDefault="005345F5" w:rsidP="00A47306">
            <w:pPr>
              <w:autoSpaceDE/>
              <w:autoSpaceDN/>
              <w:spacing w:line="276" w:lineRule="auto"/>
              <w:jc w:val="right"/>
              <w:rPr>
                <w:sz w:val="22"/>
                <w:szCs w:val="22"/>
                <w:lang w:eastAsia="en-GB"/>
              </w:rPr>
            </w:pPr>
            <w:r w:rsidRPr="00953054">
              <w:rPr>
                <w:sz w:val="22"/>
                <w:szCs w:val="22"/>
                <w:lang w:eastAsia="en-GB"/>
              </w:rPr>
              <w:t>xxx</w:t>
            </w:r>
          </w:p>
        </w:tc>
        <w:tc>
          <w:tcPr>
            <w:tcW w:w="1109" w:type="pct"/>
            <w:shd w:val="clear" w:color="auto" w:fill="auto"/>
            <w:vAlign w:val="bottom"/>
            <w:hideMark/>
          </w:tcPr>
          <w:p w14:paraId="7B0F7966" w14:textId="77777777" w:rsidR="005345F5" w:rsidRPr="00953054" w:rsidRDefault="005345F5" w:rsidP="00A47306">
            <w:pPr>
              <w:autoSpaceDE/>
              <w:autoSpaceDN/>
              <w:spacing w:line="276" w:lineRule="auto"/>
              <w:jc w:val="right"/>
              <w:rPr>
                <w:sz w:val="22"/>
                <w:szCs w:val="22"/>
                <w:lang w:eastAsia="en-GB"/>
              </w:rPr>
            </w:pPr>
            <w:r w:rsidRPr="00953054">
              <w:rPr>
                <w:sz w:val="22"/>
                <w:szCs w:val="22"/>
                <w:lang w:eastAsia="en-GB"/>
              </w:rPr>
              <w:t>xxx</w:t>
            </w:r>
          </w:p>
        </w:tc>
      </w:tr>
      <w:tr w:rsidR="009D5267" w:rsidRPr="00953054" w14:paraId="450C74B4" w14:textId="77777777" w:rsidTr="00E83235">
        <w:trPr>
          <w:trHeight w:val="340"/>
        </w:trPr>
        <w:tc>
          <w:tcPr>
            <w:tcW w:w="1672" w:type="pct"/>
            <w:shd w:val="clear" w:color="auto" w:fill="auto"/>
            <w:vAlign w:val="bottom"/>
          </w:tcPr>
          <w:p w14:paraId="5B805FBB" w14:textId="2B78269A" w:rsidR="009D5267" w:rsidRPr="00953054" w:rsidRDefault="0082416D" w:rsidP="00953054">
            <w:pPr>
              <w:autoSpaceDE/>
              <w:autoSpaceDN/>
              <w:spacing w:line="276" w:lineRule="auto"/>
              <w:jc w:val="both"/>
              <w:rPr>
                <w:sz w:val="22"/>
                <w:szCs w:val="22"/>
                <w:lang w:eastAsia="en-GB"/>
              </w:rPr>
            </w:pPr>
            <w:r w:rsidRPr="00953054">
              <w:rPr>
                <w:sz w:val="22"/>
                <w:szCs w:val="22"/>
                <w:lang w:eastAsia="en-GB"/>
              </w:rPr>
              <w:t>Special purpose transfers</w:t>
            </w:r>
          </w:p>
        </w:tc>
        <w:tc>
          <w:tcPr>
            <w:tcW w:w="1111" w:type="pct"/>
            <w:shd w:val="clear" w:color="auto" w:fill="auto"/>
            <w:vAlign w:val="bottom"/>
          </w:tcPr>
          <w:p w14:paraId="66E575BA" w14:textId="5E052777" w:rsidR="009D5267" w:rsidRPr="00953054" w:rsidRDefault="00E12CC2" w:rsidP="00A47306">
            <w:pPr>
              <w:autoSpaceDE/>
              <w:autoSpaceDN/>
              <w:spacing w:line="276" w:lineRule="auto"/>
              <w:jc w:val="right"/>
              <w:rPr>
                <w:sz w:val="22"/>
                <w:szCs w:val="22"/>
                <w:lang w:eastAsia="en-GB"/>
              </w:rPr>
            </w:pPr>
            <w:r w:rsidRPr="00953054">
              <w:rPr>
                <w:sz w:val="22"/>
                <w:szCs w:val="22"/>
                <w:lang w:eastAsia="en-GB"/>
              </w:rPr>
              <w:t>xxx</w:t>
            </w:r>
          </w:p>
        </w:tc>
        <w:tc>
          <w:tcPr>
            <w:tcW w:w="1109" w:type="pct"/>
            <w:shd w:val="clear" w:color="auto" w:fill="auto"/>
            <w:vAlign w:val="bottom"/>
          </w:tcPr>
          <w:p w14:paraId="0BE256E3" w14:textId="455E459A" w:rsidR="009D5267" w:rsidRPr="00953054" w:rsidRDefault="00E12CC2" w:rsidP="00A47306">
            <w:pPr>
              <w:autoSpaceDE/>
              <w:autoSpaceDN/>
              <w:spacing w:line="276" w:lineRule="auto"/>
              <w:jc w:val="right"/>
              <w:rPr>
                <w:sz w:val="22"/>
                <w:szCs w:val="22"/>
                <w:lang w:eastAsia="en-GB"/>
              </w:rPr>
            </w:pPr>
            <w:r w:rsidRPr="00953054">
              <w:rPr>
                <w:sz w:val="22"/>
                <w:szCs w:val="22"/>
                <w:lang w:eastAsia="en-GB"/>
              </w:rPr>
              <w:t>xxx</w:t>
            </w:r>
          </w:p>
        </w:tc>
        <w:tc>
          <w:tcPr>
            <w:tcW w:w="1109" w:type="pct"/>
            <w:shd w:val="clear" w:color="auto" w:fill="auto"/>
            <w:vAlign w:val="bottom"/>
          </w:tcPr>
          <w:p w14:paraId="052BEEAD" w14:textId="7957D186" w:rsidR="009D5267" w:rsidRPr="00953054" w:rsidRDefault="00E12CC2" w:rsidP="00A47306">
            <w:pPr>
              <w:autoSpaceDE/>
              <w:autoSpaceDN/>
              <w:spacing w:line="276" w:lineRule="auto"/>
              <w:jc w:val="right"/>
              <w:rPr>
                <w:sz w:val="22"/>
                <w:szCs w:val="22"/>
                <w:lang w:eastAsia="en-GB"/>
              </w:rPr>
            </w:pPr>
            <w:r w:rsidRPr="00953054">
              <w:rPr>
                <w:sz w:val="22"/>
                <w:szCs w:val="22"/>
                <w:lang w:eastAsia="en-GB"/>
              </w:rPr>
              <w:t>xxx</w:t>
            </w:r>
          </w:p>
        </w:tc>
      </w:tr>
      <w:tr w:rsidR="005345F5" w:rsidRPr="00953054" w14:paraId="13D04DC7" w14:textId="77777777" w:rsidTr="00E83235">
        <w:trPr>
          <w:trHeight w:val="340"/>
        </w:trPr>
        <w:tc>
          <w:tcPr>
            <w:tcW w:w="1672" w:type="pct"/>
            <w:shd w:val="clear" w:color="auto" w:fill="auto"/>
            <w:vAlign w:val="bottom"/>
            <w:hideMark/>
          </w:tcPr>
          <w:p w14:paraId="20503BC2" w14:textId="77777777" w:rsidR="005345F5" w:rsidRPr="00953054" w:rsidRDefault="005345F5" w:rsidP="00953054">
            <w:pPr>
              <w:autoSpaceDE/>
              <w:autoSpaceDN/>
              <w:spacing w:line="276" w:lineRule="auto"/>
              <w:jc w:val="both"/>
              <w:rPr>
                <w:b/>
                <w:bCs/>
                <w:sz w:val="22"/>
                <w:szCs w:val="22"/>
                <w:lang w:eastAsia="en-GB"/>
              </w:rPr>
            </w:pPr>
            <w:r w:rsidRPr="00953054">
              <w:rPr>
                <w:b/>
                <w:bCs/>
                <w:sz w:val="22"/>
                <w:szCs w:val="22"/>
                <w:lang w:eastAsia="en-GB"/>
              </w:rPr>
              <w:t>Total</w:t>
            </w:r>
          </w:p>
        </w:tc>
        <w:tc>
          <w:tcPr>
            <w:tcW w:w="1111" w:type="pct"/>
            <w:shd w:val="clear" w:color="auto" w:fill="auto"/>
            <w:vAlign w:val="bottom"/>
            <w:hideMark/>
          </w:tcPr>
          <w:p w14:paraId="411135DA" w14:textId="77777777" w:rsidR="005345F5" w:rsidRPr="00953054" w:rsidRDefault="005345F5" w:rsidP="00A47306">
            <w:pPr>
              <w:autoSpaceDE/>
              <w:autoSpaceDN/>
              <w:spacing w:line="276" w:lineRule="auto"/>
              <w:jc w:val="right"/>
              <w:rPr>
                <w:b/>
                <w:sz w:val="22"/>
                <w:szCs w:val="22"/>
                <w:lang w:eastAsia="en-GB"/>
              </w:rPr>
            </w:pPr>
            <w:r w:rsidRPr="00953054">
              <w:rPr>
                <w:b/>
                <w:sz w:val="22"/>
                <w:szCs w:val="22"/>
                <w:lang w:eastAsia="en-GB"/>
              </w:rPr>
              <w:t>xxx</w:t>
            </w:r>
          </w:p>
        </w:tc>
        <w:tc>
          <w:tcPr>
            <w:tcW w:w="1109" w:type="pct"/>
            <w:shd w:val="clear" w:color="auto" w:fill="auto"/>
            <w:vAlign w:val="bottom"/>
            <w:hideMark/>
          </w:tcPr>
          <w:p w14:paraId="4C4BC4C3" w14:textId="77777777" w:rsidR="005345F5" w:rsidRPr="00953054" w:rsidRDefault="005345F5" w:rsidP="00A47306">
            <w:pPr>
              <w:autoSpaceDE/>
              <w:autoSpaceDN/>
              <w:spacing w:line="276" w:lineRule="auto"/>
              <w:jc w:val="right"/>
              <w:rPr>
                <w:b/>
                <w:sz w:val="22"/>
                <w:szCs w:val="22"/>
                <w:lang w:eastAsia="en-GB"/>
              </w:rPr>
            </w:pPr>
            <w:r w:rsidRPr="00953054">
              <w:rPr>
                <w:b/>
                <w:sz w:val="22"/>
                <w:szCs w:val="22"/>
                <w:lang w:eastAsia="en-GB"/>
              </w:rPr>
              <w:t>xxx</w:t>
            </w:r>
          </w:p>
        </w:tc>
        <w:tc>
          <w:tcPr>
            <w:tcW w:w="1109" w:type="pct"/>
            <w:shd w:val="clear" w:color="auto" w:fill="auto"/>
            <w:vAlign w:val="bottom"/>
            <w:hideMark/>
          </w:tcPr>
          <w:p w14:paraId="4991A6CC" w14:textId="77777777" w:rsidR="005345F5" w:rsidRPr="00953054" w:rsidRDefault="005345F5" w:rsidP="00A47306">
            <w:pPr>
              <w:autoSpaceDE/>
              <w:autoSpaceDN/>
              <w:spacing w:line="276" w:lineRule="auto"/>
              <w:jc w:val="right"/>
              <w:rPr>
                <w:b/>
                <w:sz w:val="22"/>
                <w:szCs w:val="22"/>
                <w:lang w:eastAsia="en-GB"/>
              </w:rPr>
            </w:pPr>
            <w:r w:rsidRPr="00953054">
              <w:rPr>
                <w:b/>
                <w:sz w:val="22"/>
                <w:szCs w:val="22"/>
                <w:lang w:eastAsia="en-GB"/>
              </w:rPr>
              <w:t>xxx</w:t>
            </w:r>
          </w:p>
        </w:tc>
      </w:tr>
    </w:tbl>
    <w:p w14:paraId="6A037918" w14:textId="77777777" w:rsidR="005345F5" w:rsidRPr="00953054" w:rsidRDefault="005345F5" w:rsidP="00953054">
      <w:pPr>
        <w:pStyle w:val="ListParagraph"/>
        <w:spacing w:line="360" w:lineRule="auto"/>
        <w:ind w:left="360" w:right="-20"/>
        <w:jc w:val="both"/>
        <w:rPr>
          <w:rFonts w:eastAsia="Arial"/>
          <w:b/>
          <w:sz w:val="22"/>
          <w:szCs w:val="22"/>
        </w:rPr>
      </w:pPr>
    </w:p>
    <w:p w14:paraId="13967E02" w14:textId="6A2ED9DF" w:rsidR="005345F5" w:rsidRPr="00953054" w:rsidRDefault="006974B4" w:rsidP="00D5252C">
      <w:pPr>
        <w:pStyle w:val="ListParagraph"/>
        <w:numPr>
          <w:ilvl w:val="0"/>
          <w:numId w:val="21"/>
        </w:numPr>
        <w:spacing w:line="360" w:lineRule="auto"/>
        <w:ind w:left="0" w:right="-20" w:firstLine="0"/>
        <w:jc w:val="both"/>
        <w:rPr>
          <w:rFonts w:eastAsia="Arial"/>
          <w:b/>
          <w:sz w:val="22"/>
          <w:szCs w:val="22"/>
        </w:rPr>
      </w:pPr>
      <w:r w:rsidRPr="00953054">
        <w:rPr>
          <w:rFonts w:eastAsia="Arial"/>
          <w:b/>
          <w:sz w:val="22"/>
          <w:szCs w:val="22"/>
        </w:rPr>
        <w:t>Miscellaneous Revenue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29"/>
        <w:gridCol w:w="3289"/>
      </w:tblGrid>
      <w:tr w:rsidR="00DB5A75" w:rsidRPr="00953054" w14:paraId="21CFF7C1" w14:textId="77777777" w:rsidTr="00544CBC">
        <w:trPr>
          <w:trHeight w:val="401"/>
        </w:trPr>
        <w:tc>
          <w:tcPr>
            <w:tcW w:w="3235" w:type="pct"/>
            <w:vMerge w:val="restart"/>
            <w:shd w:val="clear" w:color="auto" w:fill="0070C0"/>
            <w:hideMark/>
          </w:tcPr>
          <w:p w14:paraId="6015F12E" w14:textId="3159038D" w:rsidR="00DB5A75" w:rsidRPr="00953054" w:rsidRDefault="00DB5A75" w:rsidP="00953054">
            <w:pPr>
              <w:autoSpaceDE/>
              <w:autoSpaceDN/>
              <w:spacing w:line="276" w:lineRule="auto"/>
              <w:jc w:val="both"/>
              <w:rPr>
                <w:b/>
                <w:bCs/>
                <w:sz w:val="22"/>
                <w:szCs w:val="22"/>
                <w:lang w:eastAsia="en-GB"/>
              </w:rPr>
            </w:pPr>
            <w:bookmarkStart w:id="40" w:name="_Hlk118286087"/>
            <w:r w:rsidRPr="00953054">
              <w:rPr>
                <w:b/>
                <w:bCs/>
                <w:sz w:val="22"/>
                <w:szCs w:val="22"/>
                <w:lang w:eastAsia="en-GB"/>
              </w:rPr>
              <w:t>Nature of Revenue</w:t>
            </w:r>
          </w:p>
        </w:tc>
        <w:tc>
          <w:tcPr>
            <w:tcW w:w="1765" w:type="pct"/>
            <w:shd w:val="clear" w:color="auto" w:fill="0070C0"/>
            <w:vAlign w:val="center"/>
            <w:hideMark/>
          </w:tcPr>
          <w:p w14:paraId="74F48395" w14:textId="3AEF35A4" w:rsidR="000A5EB5" w:rsidRPr="00EA1AFE" w:rsidRDefault="000A5EB5" w:rsidP="00A47306">
            <w:pPr>
              <w:jc w:val="right"/>
              <w:rPr>
                <w:b/>
                <w:bCs/>
                <w:sz w:val="22"/>
                <w:szCs w:val="22"/>
                <w:lang w:eastAsia="en-GB"/>
              </w:rPr>
            </w:pPr>
            <w:r w:rsidRPr="00EA1AFE">
              <w:rPr>
                <w:b/>
                <w:bCs/>
                <w:sz w:val="22"/>
                <w:szCs w:val="22"/>
                <w:lang w:eastAsia="en-GB"/>
              </w:rPr>
              <w:t>Insert</w:t>
            </w:r>
          </w:p>
          <w:p w14:paraId="514F8F49" w14:textId="3734858F" w:rsidR="00DB5A75" w:rsidRPr="00EA1AFE" w:rsidRDefault="00DB5A75" w:rsidP="00A47306">
            <w:pPr>
              <w:jc w:val="right"/>
              <w:rPr>
                <w:b/>
                <w:bCs/>
                <w:sz w:val="22"/>
                <w:szCs w:val="22"/>
                <w:lang w:eastAsia="en-GB"/>
              </w:rPr>
            </w:pPr>
            <w:r w:rsidRPr="00EA1AFE">
              <w:rPr>
                <w:b/>
                <w:bCs/>
                <w:sz w:val="22"/>
                <w:szCs w:val="22"/>
                <w:lang w:eastAsia="en-GB"/>
              </w:rPr>
              <w:t>Current FY</w:t>
            </w:r>
          </w:p>
        </w:tc>
      </w:tr>
      <w:tr w:rsidR="00DB5A75" w:rsidRPr="00953054" w14:paraId="5D3E4237" w14:textId="77777777" w:rsidTr="00544CBC">
        <w:trPr>
          <w:trHeight w:val="36"/>
        </w:trPr>
        <w:tc>
          <w:tcPr>
            <w:tcW w:w="3235" w:type="pct"/>
            <w:vMerge/>
            <w:shd w:val="clear" w:color="auto" w:fill="0070C0"/>
            <w:vAlign w:val="center"/>
            <w:hideMark/>
          </w:tcPr>
          <w:p w14:paraId="42606DB2" w14:textId="77777777" w:rsidR="00DB5A75" w:rsidRPr="00953054" w:rsidRDefault="00DB5A75" w:rsidP="00953054">
            <w:pPr>
              <w:autoSpaceDE/>
              <w:autoSpaceDN/>
              <w:spacing w:line="276" w:lineRule="auto"/>
              <w:jc w:val="both"/>
              <w:rPr>
                <w:b/>
                <w:bCs/>
                <w:sz w:val="22"/>
                <w:szCs w:val="22"/>
                <w:lang w:eastAsia="en-GB"/>
              </w:rPr>
            </w:pPr>
          </w:p>
        </w:tc>
        <w:tc>
          <w:tcPr>
            <w:tcW w:w="1765" w:type="pct"/>
            <w:shd w:val="clear" w:color="auto" w:fill="0070C0"/>
            <w:vAlign w:val="center"/>
            <w:hideMark/>
          </w:tcPr>
          <w:p w14:paraId="76078C24" w14:textId="3B15F2F7" w:rsidR="00DB5A75" w:rsidRPr="00EA1AFE" w:rsidRDefault="00DB5A75" w:rsidP="00A47306">
            <w:pPr>
              <w:jc w:val="right"/>
              <w:rPr>
                <w:b/>
                <w:bCs/>
                <w:sz w:val="22"/>
                <w:szCs w:val="22"/>
                <w:lang w:eastAsia="en-GB"/>
              </w:rPr>
            </w:pPr>
            <w:r w:rsidRPr="00EA1AFE">
              <w:rPr>
                <w:b/>
                <w:bCs/>
                <w:sz w:val="22"/>
                <w:szCs w:val="22"/>
                <w:lang w:eastAsia="en-GB"/>
              </w:rPr>
              <w:t>Kshs</w:t>
            </w:r>
          </w:p>
        </w:tc>
      </w:tr>
      <w:tr w:rsidR="00DB5A75" w:rsidRPr="00953054" w14:paraId="79D79E42" w14:textId="77777777" w:rsidTr="00544CBC">
        <w:trPr>
          <w:trHeight w:val="340"/>
        </w:trPr>
        <w:tc>
          <w:tcPr>
            <w:tcW w:w="3235" w:type="pct"/>
            <w:shd w:val="clear" w:color="auto" w:fill="auto"/>
            <w:vAlign w:val="bottom"/>
            <w:hideMark/>
          </w:tcPr>
          <w:p w14:paraId="387F0E26" w14:textId="395207E2" w:rsidR="00DB5A75" w:rsidRPr="00953054" w:rsidRDefault="0041702F" w:rsidP="00953054">
            <w:pPr>
              <w:autoSpaceDE/>
              <w:autoSpaceDN/>
              <w:spacing w:line="276" w:lineRule="auto"/>
              <w:jc w:val="both"/>
              <w:rPr>
                <w:sz w:val="22"/>
                <w:szCs w:val="22"/>
                <w:lang w:eastAsia="en-GB"/>
              </w:rPr>
            </w:pPr>
            <w:r w:rsidRPr="00953054">
              <w:rPr>
                <w:sz w:val="22"/>
                <w:szCs w:val="22"/>
                <w:lang w:eastAsia="en-GB"/>
              </w:rPr>
              <w:t>In kind grants and donations</w:t>
            </w:r>
          </w:p>
        </w:tc>
        <w:tc>
          <w:tcPr>
            <w:tcW w:w="1765" w:type="pct"/>
            <w:shd w:val="clear" w:color="auto" w:fill="auto"/>
            <w:vAlign w:val="center"/>
            <w:hideMark/>
          </w:tcPr>
          <w:p w14:paraId="6EB4200F" w14:textId="77777777" w:rsidR="00DB5A75" w:rsidRPr="00953054" w:rsidRDefault="00DB5A75" w:rsidP="00A47306">
            <w:pPr>
              <w:jc w:val="right"/>
              <w:rPr>
                <w:sz w:val="22"/>
                <w:szCs w:val="22"/>
                <w:lang w:eastAsia="en-GB"/>
              </w:rPr>
            </w:pPr>
            <w:r w:rsidRPr="00953054">
              <w:rPr>
                <w:sz w:val="22"/>
                <w:szCs w:val="22"/>
                <w:lang w:eastAsia="en-GB"/>
              </w:rPr>
              <w:t>xxx</w:t>
            </w:r>
          </w:p>
        </w:tc>
      </w:tr>
      <w:tr w:rsidR="00DB5A75" w:rsidRPr="00953054" w14:paraId="3E6D41D3" w14:textId="77777777" w:rsidTr="00544CBC">
        <w:trPr>
          <w:trHeight w:val="340"/>
        </w:trPr>
        <w:tc>
          <w:tcPr>
            <w:tcW w:w="3235" w:type="pct"/>
            <w:shd w:val="clear" w:color="auto" w:fill="auto"/>
            <w:vAlign w:val="bottom"/>
            <w:hideMark/>
          </w:tcPr>
          <w:p w14:paraId="5FDF3845" w14:textId="4EEA57F4" w:rsidR="00DB5A75" w:rsidRPr="00953054" w:rsidRDefault="00DB5A75" w:rsidP="00953054">
            <w:pPr>
              <w:autoSpaceDE/>
              <w:autoSpaceDN/>
              <w:spacing w:line="276" w:lineRule="auto"/>
              <w:jc w:val="both"/>
              <w:rPr>
                <w:sz w:val="22"/>
                <w:szCs w:val="22"/>
                <w:lang w:eastAsia="en-GB"/>
              </w:rPr>
            </w:pPr>
            <w:r w:rsidRPr="00953054">
              <w:rPr>
                <w:sz w:val="22"/>
                <w:szCs w:val="22"/>
                <w:lang w:eastAsia="en-GB"/>
              </w:rPr>
              <w:t>Refunds &amp; Reimbursements</w:t>
            </w:r>
          </w:p>
        </w:tc>
        <w:tc>
          <w:tcPr>
            <w:tcW w:w="1765" w:type="pct"/>
            <w:shd w:val="clear" w:color="auto" w:fill="auto"/>
            <w:vAlign w:val="center"/>
            <w:hideMark/>
          </w:tcPr>
          <w:p w14:paraId="390F4F10" w14:textId="77777777" w:rsidR="00DB5A75" w:rsidRPr="00953054" w:rsidRDefault="00DB5A75" w:rsidP="00A47306">
            <w:pPr>
              <w:jc w:val="right"/>
              <w:rPr>
                <w:sz w:val="22"/>
                <w:szCs w:val="22"/>
                <w:lang w:eastAsia="en-GB"/>
              </w:rPr>
            </w:pPr>
            <w:r w:rsidRPr="00953054">
              <w:rPr>
                <w:sz w:val="22"/>
                <w:szCs w:val="22"/>
                <w:lang w:eastAsia="en-GB"/>
              </w:rPr>
              <w:t>xxx</w:t>
            </w:r>
          </w:p>
        </w:tc>
      </w:tr>
      <w:tr w:rsidR="00DB5A75" w:rsidRPr="00953054" w14:paraId="3338A13D" w14:textId="77777777" w:rsidTr="00544CBC">
        <w:trPr>
          <w:trHeight w:val="340"/>
        </w:trPr>
        <w:tc>
          <w:tcPr>
            <w:tcW w:w="3235" w:type="pct"/>
            <w:shd w:val="clear" w:color="auto" w:fill="auto"/>
            <w:vAlign w:val="bottom"/>
          </w:tcPr>
          <w:p w14:paraId="22567F50" w14:textId="42FA4A15" w:rsidR="00DB5A75" w:rsidRPr="00953054" w:rsidRDefault="00DB5A75" w:rsidP="00953054">
            <w:pPr>
              <w:autoSpaceDE/>
              <w:autoSpaceDN/>
              <w:spacing w:line="276" w:lineRule="auto"/>
              <w:jc w:val="both"/>
              <w:rPr>
                <w:sz w:val="22"/>
                <w:szCs w:val="22"/>
                <w:lang w:eastAsia="en-GB"/>
              </w:rPr>
            </w:pPr>
            <w:r w:rsidRPr="00953054">
              <w:rPr>
                <w:sz w:val="22"/>
                <w:szCs w:val="22"/>
                <w:lang w:eastAsia="en-GB"/>
              </w:rPr>
              <w:t>Revenues not classified anywhere else</w:t>
            </w:r>
          </w:p>
        </w:tc>
        <w:tc>
          <w:tcPr>
            <w:tcW w:w="1765" w:type="pct"/>
            <w:shd w:val="clear" w:color="auto" w:fill="auto"/>
            <w:vAlign w:val="center"/>
          </w:tcPr>
          <w:p w14:paraId="2B4C6932" w14:textId="53C7B6C0" w:rsidR="00DB5A75" w:rsidRPr="00953054" w:rsidRDefault="00DD7BE6" w:rsidP="00A47306">
            <w:pPr>
              <w:jc w:val="right"/>
              <w:rPr>
                <w:sz w:val="22"/>
                <w:szCs w:val="22"/>
                <w:lang w:eastAsia="en-GB"/>
              </w:rPr>
            </w:pPr>
            <w:r w:rsidRPr="00953054">
              <w:rPr>
                <w:sz w:val="22"/>
                <w:szCs w:val="22"/>
                <w:lang w:eastAsia="en-GB"/>
              </w:rPr>
              <w:t>xxx</w:t>
            </w:r>
          </w:p>
        </w:tc>
      </w:tr>
      <w:tr w:rsidR="00DB5A75" w:rsidRPr="00953054" w14:paraId="1CDC8D69" w14:textId="77777777" w:rsidTr="00544CBC">
        <w:trPr>
          <w:trHeight w:val="340"/>
        </w:trPr>
        <w:tc>
          <w:tcPr>
            <w:tcW w:w="3235" w:type="pct"/>
            <w:shd w:val="clear" w:color="auto" w:fill="auto"/>
            <w:vAlign w:val="bottom"/>
            <w:hideMark/>
          </w:tcPr>
          <w:p w14:paraId="00830490" w14:textId="77777777" w:rsidR="00DB5A75" w:rsidRPr="00953054" w:rsidRDefault="00DB5A75" w:rsidP="00953054">
            <w:pPr>
              <w:autoSpaceDE/>
              <w:autoSpaceDN/>
              <w:spacing w:line="276" w:lineRule="auto"/>
              <w:jc w:val="both"/>
              <w:rPr>
                <w:b/>
                <w:bCs/>
                <w:sz w:val="22"/>
                <w:szCs w:val="22"/>
                <w:lang w:eastAsia="en-GB"/>
              </w:rPr>
            </w:pPr>
            <w:r w:rsidRPr="00953054">
              <w:rPr>
                <w:b/>
                <w:bCs/>
                <w:sz w:val="22"/>
                <w:szCs w:val="22"/>
                <w:lang w:eastAsia="en-GB"/>
              </w:rPr>
              <w:t>Total</w:t>
            </w:r>
          </w:p>
        </w:tc>
        <w:tc>
          <w:tcPr>
            <w:tcW w:w="1765" w:type="pct"/>
            <w:shd w:val="clear" w:color="auto" w:fill="auto"/>
            <w:vAlign w:val="center"/>
            <w:hideMark/>
          </w:tcPr>
          <w:p w14:paraId="2F783763" w14:textId="77777777" w:rsidR="00DB5A75" w:rsidRPr="00953054" w:rsidRDefault="00DB5A75" w:rsidP="00A47306">
            <w:pPr>
              <w:jc w:val="right"/>
              <w:rPr>
                <w:sz w:val="22"/>
                <w:szCs w:val="22"/>
                <w:lang w:eastAsia="en-GB"/>
              </w:rPr>
            </w:pPr>
            <w:r w:rsidRPr="00953054">
              <w:rPr>
                <w:sz w:val="22"/>
                <w:szCs w:val="22"/>
                <w:lang w:eastAsia="en-GB"/>
              </w:rPr>
              <w:t>xxx</w:t>
            </w:r>
          </w:p>
        </w:tc>
      </w:tr>
      <w:bookmarkEnd w:id="40"/>
    </w:tbl>
    <w:p w14:paraId="673EAE8A" w14:textId="77777777" w:rsidR="00BA7205" w:rsidRPr="00953054" w:rsidRDefault="00BA7205" w:rsidP="00953054">
      <w:pPr>
        <w:spacing w:line="360" w:lineRule="auto"/>
        <w:ind w:right="-302"/>
        <w:jc w:val="both"/>
        <w:rPr>
          <w:i/>
          <w:sz w:val="22"/>
          <w:szCs w:val="22"/>
        </w:rPr>
      </w:pPr>
    </w:p>
    <w:p w14:paraId="07D13716" w14:textId="77777777" w:rsidR="0001630F" w:rsidRPr="00953054" w:rsidRDefault="0001630F" w:rsidP="00953054">
      <w:pPr>
        <w:spacing w:line="360" w:lineRule="auto"/>
        <w:ind w:right="-20"/>
        <w:jc w:val="both"/>
        <w:rPr>
          <w:b/>
          <w:bCs/>
          <w:sz w:val="22"/>
          <w:szCs w:val="22"/>
        </w:rPr>
      </w:pPr>
    </w:p>
    <w:p w14:paraId="15BC9D1E" w14:textId="77777777" w:rsidR="00373B6D" w:rsidRPr="00953054" w:rsidRDefault="00373B6D" w:rsidP="00953054">
      <w:pPr>
        <w:autoSpaceDE/>
        <w:autoSpaceDN/>
        <w:jc w:val="both"/>
        <w:rPr>
          <w:b/>
          <w:bCs/>
          <w:sz w:val="22"/>
          <w:szCs w:val="22"/>
        </w:rPr>
      </w:pPr>
      <w:r w:rsidRPr="00953054">
        <w:rPr>
          <w:b/>
          <w:bCs/>
          <w:sz w:val="22"/>
          <w:szCs w:val="22"/>
        </w:rPr>
        <w:br w:type="page"/>
      </w:r>
    </w:p>
    <w:p w14:paraId="5FBCF9C2" w14:textId="79773114" w:rsidR="0001630F" w:rsidRPr="00953054" w:rsidRDefault="00921B63" w:rsidP="00953054">
      <w:pPr>
        <w:spacing w:line="360" w:lineRule="auto"/>
        <w:ind w:right="-20"/>
        <w:jc w:val="both"/>
        <w:rPr>
          <w:rFonts w:eastAsia="Arial"/>
          <w:b/>
          <w:bCs/>
          <w:spacing w:val="3"/>
          <w:sz w:val="22"/>
          <w:szCs w:val="22"/>
        </w:rPr>
      </w:pPr>
      <w:r w:rsidRPr="00953054">
        <w:rPr>
          <w:b/>
          <w:bCs/>
          <w:sz w:val="22"/>
          <w:szCs w:val="22"/>
        </w:rPr>
        <w:lastRenderedPageBreak/>
        <w:t>Notes t</w:t>
      </w:r>
      <w:r w:rsidR="00BD6D06" w:rsidRPr="00953054">
        <w:rPr>
          <w:b/>
          <w:bCs/>
          <w:sz w:val="22"/>
          <w:szCs w:val="22"/>
        </w:rPr>
        <w:t xml:space="preserve">o </w:t>
      </w:r>
      <w:r w:rsidR="00164038" w:rsidRPr="00953054">
        <w:rPr>
          <w:b/>
          <w:bCs/>
          <w:sz w:val="22"/>
          <w:szCs w:val="22"/>
        </w:rPr>
        <w:t>the</w:t>
      </w:r>
      <w:r w:rsidR="00BD6D06" w:rsidRPr="00953054">
        <w:rPr>
          <w:b/>
          <w:bCs/>
          <w:sz w:val="22"/>
          <w:szCs w:val="22"/>
        </w:rPr>
        <w:t xml:space="preserve"> Financial Statements (Continued)</w:t>
      </w:r>
    </w:p>
    <w:p w14:paraId="151F8BA1" w14:textId="62E9E2B9" w:rsidR="0001630F" w:rsidRPr="00953054" w:rsidRDefault="007C2F32"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Other Inc</w:t>
      </w:r>
      <w:r w:rsidR="006E36F7" w:rsidRPr="00953054">
        <w:rPr>
          <w:rFonts w:eastAsia="Arial"/>
          <w:b/>
          <w:bCs/>
          <w:spacing w:val="3"/>
          <w:sz w:val="22"/>
          <w:szCs w:val="22"/>
        </w:rPr>
        <w:t>omes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29"/>
        <w:gridCol w:w="2289"/>
      </w:tblGrid>
      <w:tr w:rsidR="00CE0CBF" w:rsidRPr="00953054" w14:paraId="1C6348DF" w14:textId="77777777" w:rsidTr="00544CBC">
        <w:trPr>
          <w:trHeight w:val="340"/>
        </w:trPr>
        <w:tc>
          <w:tcPr>
            <w:tcW w:w="3772" w:type="pct"/>
            <w:shd w:val="clear" w:color="auto" w:fill="0070C0"/>
            <w:noWrap/>
            <w:vAlign w:val="center"/>
            <w:hideMark/>
          </w:tcPr>
          <w:p w14:paraId="76937B73" w14:textId="77777777" w:rsidR="00CE0CBF" w:rsidRPr="00953054" w:rsidRDefault="00CE0CBF" w:rsidP="00953054">
            <w:pPr>
              <w:autoSpaceDE/>
              <w:autoSpaceDN/>
              <w:spacing w:line="276" w:lineRule="auto"/>
              <w:jc w:val="both"/>
              <w:rPr>
                <w:b/>
                <w:bCs/>
                <w:sz w:val="22"/>
                <w:szCs w:val="22"/>
                <w:lang w:val="en-US"/>
              </w:rPr>
            </w:pPr>
            <w:r w:rsidRPr="00953054">
              <w:rPr>
                <w:b/>
                <w:bCs/>
                <w:sz w:val="22"/>
                <w:szCs w:val="22"/>
                <w:lang w:val="en-US"/>
              </w:rPr>
              <w:t>Description</w:t>
            </w:r>
          </w:p>
        </w:tc>
        <w:tc>
          <w:tcPr>
            <w:tcW w:w="1228" w:type="pct"/>
            <w:shd w:val="clear" w:color="auto" w:fill="0070C0"/>
            <w:noWrap/>
            <w:vAlign w:val="center"/>
            <w:hideMark/>
          </w:tcPr>
          <w:p w14:paraId="12F3D0E8" w14:textId="581F37DA" w:rsidR="00CE0CBF" w:rsidRPr="00953054" w:rsidRDefault="00CE0CBF" w:rsidP="00A47306">
            <w:pPr>
              <w:autoSpaceDE/>
              <w:autoSpaceDN/>
              <w:spacing w:line="276" w:lineRule="auto"/>
              <w:jc w:val="right"/>
              <w:rPr>
                <w:b/>
                <w:bCs/>
                <w:sz w:val="22"/>
                <w:szCs w:val="22"/>
                <w:lang w:val="en-US"/>
              </w:rPr>
            </w:pPr>
            <w:r w:rsidRPr="00953054">
              <w:rPr>
                <w:b/>
                <w:i/>
                <w:iCs/>
                <w:sz w:val="22"/>
                <w:szCs w:val="22"/>
                <w:lang w:val="en-US"/>
              </w:rPr>
              <w:t>Insert Current FY</w:t>
            </w:r>
          </w:p>
        </w:tc>
      </w:tr>
      <w:tr w:rsidR="00650C14" w:rsidRPr="00953054" w14:paraId="4528F7EA" w14:textId="77777777" w:rsidTr="00544CBC">
        <w:trPr>
          <w:trHeight w:val="340"/>
        </w:trPr>
        <w:tc>
          <w:tcPr>
            <w:tcW w:w="3772" w:type="pct"/>
            <w:shd w:val="clear" w:color="auto" w:fill="0070C0"/>
            <w:noWrap/>
            <w:vAlign w:val="center"/>
            <w:hideMark/>
          </w:tcPr>
          <w:p w14:paraId="27EF4DD5" w14:textId="77777777" w:rsidR="0099018E" w:rsidRPr="00953054" w:rsidRDefault="0099018E" w:rsidP="00953054">
            <w:pPr>
              <w:autoSpaceDE/>
              <w:autoSpaceDN/>
              <w:spacing w:line="276" w:lineRule="auto"/>
              <w:jc w:val="both"/>
              <w:rPr>
                <w:b/>
                <w:bCs/>
                <w:sz w:val="22"/>
                <w:szCs w:val="22"/>
                <w:lang w:val="en-US"/>
              </w:rPr>
            </w:pPr>
          </w:p>
        </w:tc>
        <w:tc>
          <w:tcPr>
            <w:tcW w:w="1228" w:type="pct"/>
            <w:shd w:val="clear" w:color="auto" w:fill="0070C0"/>
            <w:noWrap/>
            <w:vAlign w:val="center"/>
            <w:hideMark/>
          </w:tcPr>
          <w:p w14:paraId="2289AE69" w14:textId="1539863A" w:rsidR="0099018E" w:rsidRPr="00953054" w:rsidRDefault="00885868" w:rsidP="00A47306">
            <w:pPr>
              <w:autoSpaceDE/>
              <w:autoSpaceDN/>
              <w:spacing w:line="276" w:lineRule="auto"/>
              <w:jc w:val="right"/>
              <w:rPr>
                <w:b/>
                <w:bCs/>
                <w:sz w:val="22"/>
                <w:szCs w:val="22"/>
                <w:lang w:val="en-US"/>
              </w:rPr>
            </w:pPr>
            <w:r w:rsidRPr="00953054">
              <w:rPr>
                <w:b/>
                <w:bCs/>
                <w:sz w:val="22"/>
                <w:szCs w:val="22"/>
                <w:lang w:val="en-US"/>
              </w:rPr>
              <w:t>Kshs</w:t>
            </w:r>
          </w:p>
        </w:tc>
      </w:tr>
      <w:tr w:rsidR="00650C14" w:rsidRPr="00953054" w14:paraId="76D1BB1F" w14:textId="77777777" w:rsidTr="00544CBC">
        <w:trPr>
          <w:trHeight w:val="340"/>
        </w:trPr>
        <w:tc>
          <w:tcPr>
            <w:tcW w:w="3772" w:type="pct"/>
            <w:shd w:val="clear" w:color="auto" w:fill="auto"/>
            <w:noWrap/>
            <w:vAlign w:val="center"/>
            <w:hideMark/>
          </w:tcPr>
          <w:p w14:paraId="4FBB97E9" w14:textId="0D936AB8" w:rsidR="0099018E" w:rsidRPr="00953054" w:rsidRDefault="0099018E" w:rsidP="00953054">
            <w:pPr>
              <w:autoSpaceDE/>
              <w:autoSpaceDN/>
              <w:spacing w:line="276" w:lineRule="auto"/>
              <w:jc w:val="both"/>
              <w:rPr>
                <w:sz w:val="22"/>
                <w:szCs w:val="22"/>
                <w:lang w:val="en-US"/>
              </w:rPr>
            </w:pPr>
            <w:r w:rsidRPr="00953054">
              <w:rPr>
                <w:sz w:val="22"/>
                <w:szCs w:val="22"/>
                <w:lang w:eastAsia="en-GB"/>
              </w:rPr>
              <w:t xml:space="preserve">Insurance </w:t>
            </w:r>
            <w:r w:rsidR="00164038" w:rsidRPr="00953054">
              <w:rPr>
                <w:sz w:val="22"/>
                <w:szCs w:val="22"/>
                <w:lang w:eastAsia="en-GB"/>
              </w:rPr>
              <w:t>recoveries</w:t>
            </w:r>
          </w:p>
        </w:tc>
        <w:tc>
          <w:tcPr>
            <w:tcW w:w="1228" w:type="pct"/>
            <w:shd w:val="clear" w:color="auto" w:fill="auto"/>
            <w:noWrap/>
            <w:vAlign w:val="center"/>
            <w:hideMark/>
          </w:tcPr>
          <w:p w14:paraId="6ABF9F8E" w14:textId="77777777" w:rsidR="0099018E" w:rsidRPr="00953054" w:rsidRDefault="0099018E" w:rsidP="00A47306">
            <w:pPr>
              <w:autoSpaceDE/>
              <w:autoSpaceDN/>
              <w:spacing w:line="276" w:lineRule="auto"/>
              <w:jc w:val="right"/>
              <w:rPr>
                <w:sz w:val="22"/>
                <w:szCs w:val="22"/>
                <w:lang w:val="en-US"/>
              </w:rPr>
            </w:pPr>
            <w:r w:rsidRPr="00953054">
              <w:rPr>
                <w:sz w:val="22"/>
                <w:szCs w:val="22"/>
                <w:lang w:val="en-US"/>
              </w:rPr>
              <w:t>xxx</w:t>
            </w:r>
          </w:p>
        </w:tc>
      </w:tr>
      <w:tr w:rsidR="006E36F7" w:rsidRPr="00953054" w14:paraId="1504A17E" w14:textId="77777777" w:rsidTr="00544CBC">
        <w:trPr>
          <w:trHeight w:val="340"/>
        </w:trPr>
        <w:tc>
          <w:tcPr>
            <w:tcW w:w="3772" w:type="pct"/>
            <w:shd w:val="clear" w:color="auto" w:fill="auto"/>
            <w:noWrap/>
            <w:vAlign w:val="center"/>
          </w:tcPr>
          <w:p w14:paraId="7EAFA3C7" w14:textId="1C72724C" w:rsidR="006E36F7" w:rsidRPr="00953054" w:rsidRDefault="0099151E" w:rsidP="00953054">
            <w:pPr>
              <w:autoSpaceDE/>
              <w:autoSpaceDN/>
              <w:spacing w:line="276" w:lineRule="auto"/>
              <w:jc w:val="both"/>
              <w:rPr>
                <w:sz w:val="22"/>
                <w:szCs w:val="22"/>
                <w:lang w:eastAsia="en-GB"/>
              </w:rPr>
            </w:pPr>
            <w:r w:rsidRPr="00953054">
              <w:rPr>
                <w:sz w:val="22"/>
                <w:szCs w:val="22"/>
                <w:lang w:eastAsia="en-GB"/>
              </w:rPr>
              <w:t>Sale of tender documents</w:t>
            </w:r>
          </w:p>
        </w:tc>
        <w:tc>
          <w:tcPr>
            <w:tcW w:w="1228" w:type="pct"/>
            <w:shd w:val="clear" w:color="auto" w:fill="auto"/>
            <w:noWrap/>
            <w:vAlign w:val="center"/>
          </w:tcPr>
          <w:p w14:paraId="332AF424" w14:textId="25DEEF7B" w:rsidR="006E36F7" w:rsidRPr="00953054" w:rsidRDefault="006E36F7" w:rsidP="00A47306">
            <w:pPr>
              <w:autoSpaceDE/>
              <w:autoSpaceDN/>
              <w:spacing w:line="276" w:lineRule="auto"/>
              <w:jc w:val="right"/>
              <w:rPr>
                <w:sz w:val="22"/>
                <w:szCs w:val="22"/>
                <w:lang w:val="en-US"/>
              </w:rPr>
            </w:pPr>
            <w:r w:rsidRPr="00953054">
              <w:rPr>
                <w:sz w:val="22"/>
                <w:szCs w:val="22"/>
                <w:lang w:val="en-US"/>
              </w:rPr>
              <w:t>xxx</w:t>
            </w:r>
          </w:p>
        </w:tc>
      </w:tr>
      <w:tr w:rsidR="006E36F7" w:rsidRPr="00953054" w14:paraId="0D475F51" w14:textId="77777777" w:rsidTr="00544CBC">
        <w:trPr>
          <w:trHeight w:val="340"/>
        </w:trPr>
        <w:tc>
          <w:tcPr>
            <w:tcW w:w="3772" w:type="pct"/>
            <w:shd w:val="clear" w:color="auto" w:fill="auto"/>
            <w:noWrap/>
            <w:vAlign w:val="center"/>
          </w:tcPr>
          <w:p w14:paraId="1A2FB090" w14:textId="377BBA58" w:rsidR="006E36F7" w:rsidRPr="00953054" w:rsidRDefault="0099151E" w:rsidP="00953054">
            <w:pPr>
              <w:autoSpaceDE/>
              <w:autoSpaceDN/>
              <w:spacing w:line="276" w:lineRule="auto"/>
              <w:jc w:val="both"/>
              <w:rPr>
                <w:sz w:val="22"/>
                <w:szCs w:val="22"/>
                <w:lang w:eastAsia="en-GB"/>
              </w:rPr>
            </w:pPr>
            <w:r w:rsidRPr="00953054">
              <w:rPr>
                <w:sz w:val="22"/>
                <w:szCs w:val="22"/>
                <w:lang w:eastAsia="en-GB"/>
              </w:rPr>
              <w:t>S</w:t>
            </w:r>
            <w:r w:rsidR="003755DF" w:rsidRPr="00953054">
              <w:rPr>
                <w:sz w:val="22"/>
                <w:szCs w:val="22"/>
                <w:lang w:eastAsia="en-GB"/>
              </w:rPr>
              <w:t>ervices concession income</w:t>
            </w:r>
          </w:p>
        </w:tc>
        <w:tc>
          <w:tcPr>
            <w:tcW w:w="1228" w:type="pct"/>
            <w:shd w:val="clear" w:color="auto" w:fill="auto"/>
            <w:noWrap/>
            <w:vAlign w:val="center"/>
          </w:tcPr>
          <w:p w14:paraId="32954D25" w14:textId="510ABD3F" w:rsidR="006E36F7" w:rsidRPr="00953054" w:rsidRDefault="006E36F7" w:rsidP="00A47306">
            <w:pPr>
              <w:autoSpaceDE/>
              <w:autoSpaceDN/>
              <w:spacing w:line="276" w:lineRule="auto"/>
              <w:jc w:val="right"/>
              <w:rPr>
                <w:sz w:val="22"/>
                <w:szCs w:val="22"/>
                <w:lang w:val="en-US"/>
              </w:rPr>
            </w:pPr>
            <w:r w:rsidRPr="00953054">
              <w:rPr>
                <w:sz w:val="22"/>
                <w:szCs w:val="22"/>
                <w:lang w:val="en-US"/>
              </w:rPr>
              <w:t>xxx</w:t>
            </w:r>
          </w:p>
        </w:tc>
      </w:tr>
      <w:tr w:rsidR="006E36F7" w:rsidRPr="00953054" w14:paraId="470D9361" w14:textId="77777777" w:rsidTr="00544CBC">
        <w:trPr>
          <w:trHeight w:val="340"/>
        </w:trPr>
        <w:tc>
          <w:tcPr>
            <w:tcW w:w="3772" w:type="pct"/>
            <w:shd w:val="clear" w:color="auto" w:fill="auto"/>
            <w:noWrap/>
            <w:vAlign w:val="center"/>
          </w:tcPr>
          <w:p w14:paraId="115BD9FA" w14:textId="59C6C045" w:rsidR="006E36F7" w:rsidRPr="00953054" w:rsidRDefault="006E36F7" w:rsidP="00953054">
            <w:pPr>
              <w:autoSpaceDE/>
              <w:autoSpaceDN/>
              <w:spacing w:line="276" w:lineRule="auto"/>
              <w:jc w:val="both"/>
              <w:rPr>
                <w:sz w:val="22"/>
                <w:szCs w:val="22"/>
                <w:lang w:eastAsia="en-GB"/>
              </w:rPr>
            </w:pPr>
            <w:r w:rsidRPr="00953054">
              <w:rPr>
                <w:sz w:val="22"/>
                <w:szCs w:val="22"/>
                <w:lang w:eastAsia="en-GB"/>
              </w:rPr>
              <w:t>Other incomes not specified elsewhere</w:t>
            </w:r>
          </w:p>
        </w:tc>
        <w:tc>
          <w:tcPr>
            <w:tcW w:w="1228" w:type="pct"/>
            <w:shd w:val="clear" w:color="auto" w:fill="auto"/>
            <w:noWrap/>
            <w:vAlign w:val="center"/>
          </w:tcPr>
          <w:p w14:paraId="0BC60645" w14:textId="10749566" w:rsidR="006E36F7" w:rsidRPr="00953054" w:rsidRDefault="00113332" w:rsidP="00A47306">
            <w:pPr>
              <w:autoSpaceDE/>
              <w:autoSpaceDN/>
              <w:spacing w:line="276" w:lineRule="auto"/>
              <w:jc w:val="right"/>
              <w:rPr>
                <w:sz w:val="22"/>
                <w:szCs w:val="22"/>
                <w:lang w:val="en-US"/>
              </w:rPr>
            </w:pPr>
            <w:r w:rsidRPr="00953054">
              <w:rPr>
                <w:sz w:val="22"/>
                <w:szCs w:val="22"/>
                <w:lang w:val="en-US"/>
              </w:rPr>
              <w:t>xxx</w:t>
            </w:r>
          </w:p>
        </w:tc>
      </w:tr>
      <w:tr w:rsidR="00E528C5" w:rsidRPr="00953054" w14:paraId="10FC30B4" w14:textId="77777777" w:rsidTr="00544CBC">
        <w:trPr>
          <w:trHeight w:val="340"/>
        </w:trPr>
        <w:tc>
          <w:tcPr>
            <w:tcW w:w="3772" w:type="pct"/>
            <w:shd w:val="clear" w:color="auto" w:fill="auto"/>
            <w:noWrap/>
            <w:vAlign w:val="center"/>
            <w:hideMark/>
          </w:tcPr>
          <w:p w14:paraId="3BDCB956" w14:textId="76ABE4CA" w:rsidR="00E528C5" w:rsidRPr="00953054" w:rsidRDefault="00E528C5"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00164038" w:rsidRPr="00953054">
              <w:rPr>
                <w:b/>
                <w:bCs/>
                <w:sz w:val="22"/>
                <w:szCs w:val="22"/>
                <w:lang w:eastAsia="en-GB"/>
              </w:rPr>
              <w:t>other</w:t>
            </w:r>
            <w:r w:rsidR="00885868" w:rsidRPr="00953054">
              <w:rPr>
                <w:sz w:val="22"/>
                <w:szCs w:val="22"/>
                <w:lang w:eastAsia="en-GB"/>
              </w:rPr>
              <w:t xml:space="preserve"> </w:t>
            </w:r>
            <w:r w:rsidR="00164038" w:rsidRPr="00953054">
              <w:rPr>
                <w:b/>
                <w:bCs/>
                <w:sz w:val="22"/>
                <w:szCs w:val="22"/>
                <w:lang w:eastAsia="en-GB"/>
              </w:rPr>
              <w:t>income</w:t>
            </w:r>
          </w:p>
        </w:tc>
        <w:tc>
          <w:tcPr>
            <w:tcW w:w="1228" w:type="pct"/>
            <w:shd w:val="clear" w:color="auto" w:fill="auto"/>
            <w:noWrap/>
            <w:vAlign w:val="center"/>
            <w:hideMark/>
          </w:tcPr>
          <w:p w14:paraId="1DBEE426" w14:textId="77777777" w:rsidR="00E528C5" w:rsidRPr="00953054" w:rsidRDefault="00E528C5" w:rsidP="00A47306">
            <w:pPr>
              <w:autoSpaceDE/>
              <w:autoSpaceDN/>
              <w:spacing w:line="276" w:lineRule="auto"/>
              <w:jc w:val="right"/>
              <w:rPr>
                <w:b/>
                <w:bCs/>
                <w:sz w:val="22"/>
                <w:szCs w:val="22"/>
                <w:lang w:val="en-US"/>
              </w:rPr>
            </w:pPr>
            <w:r w:rsidRPr="00953054">
              <w:rPr>
                <w:b/>
                <w:bCs/>
                <w:sz w:val="22"/>
                <w:szCs w:val="22"/>
                <w:lang w:val="en-US"/>
              </w:rPr>
              <w:t>xxx</w:t>
            </w:r>
          </w:p>
        </w:tc>
      </w:tr>
    </w:tbl>
    <w:p w14:paraId="35E5184C" w14:textId="1A3A733D" w:rsidR="0001630F" w:rsidRPr="00953054" w:rsidRDefault="0099018E" w:rsidP="00A47306">
      <w:pPr>
        <w:autoSpaceDE/>
        <w:autoSpaceDN/>
        <w:jc w:val="both"/>
        <w:rPr>
          <w:bCs/>
          <w:sz w:val="22"/>
          <w:szCs w:val="22"/>
          <w:lang w:eastAsia="en-GB"/>
        </w:rPr>
      </w:pPr>
      <w:r w:rsidRPr="00953054">
        <w:rPr>
          <w:bCs/>
          <w:i/>
          <w:iCs/>
          <w:sz w:val="22"/>
          <w:szCs w:val="22"/>
          <w:lang w:eastAsia="en-GB"/>
        </w:rPr>
        <w:t>(NB: All income should be classified as far as possible in the relevant classes and other income should be used to recognise income not elsewhere classified</w:t>
      </w:r>
      <w:r w:rsidRPr="00953054">
        <w:rPr>
          <w:bCs/>
          <w:sz w:val="22"/>
          <w:szCs w:val="22"/>
          <w:lang w:eastAsia="en-GB"/>
        </w:rPr>
        <w:t>)</w:t>
      </w:r>
      <w:r w:rsidR="00502D06" w:rsidRPr="00953054">
        <w:rPr>
          <w:bCs/>
          <w:sz w:val="22"/>
          <w:szCs w:val="22"/>
          <w:lang w:eastAsia="en-GB"/>
        </w:rPr>
        <w:t>.</w:t>
      </w:r>
    </w:p>
    <w:p w14:paraId="49A0005B" w14:textId="77777777" w:rsidR="00DB3460" w:rsidRPr="00953054" w:rsidRDefault="00DB3460" w:rsidP="00953054">
      <w:pPr>
        <w:autoSpaceDE/>
        <w:autoSpaceDN/>
        <w:spacing w:line="360" w:lineRule="auto"/>
        <w:jc w:val="both"/>
        <w:rPr>
          <w:bCs/>
          <w:sz w:val="22"/>
          <w:szCs w:val="22"/>
          <w:lang w:eastAsia="en-GB"/>
        </w:rPr>
      </w:pPr>
    </w:p>
    <w:p w14:paraId="56A2F8A3" w14:textId="77777777" w:rsidR="002141C2" w:rsidRPr="00953054" w:rsidRDefault="002141C2"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Employee Costs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87"/>
        <w:gridCol w:w="2331"/>
      </w:tblGrid>
      <w:tr w:rsidR="00F302AF" w:rsidRPr="00953054" w14:paraId="407C517E" w14:textId="1731276B" w:rsidTr="00544CBC">
        <w:trPr>
          <w:trHeight w:val="454"/>
        </w:trPr>
        <w:tc>
          <w:tcPr>
            <w:tcW w:w="3749" w:type="pct"/>
            <w:shd w:val="clear" w:color="auto" w:fill="0070C0"/>
            <w:noWrap/>
            <w:vAlign w:val="center"/>
            <w:hideMark/>
          </w:tcPr>
          <w:p w14:paraId="45297AA1" w14:textId="77777777" w:rsidR="00F302AF" w:rsidRPr="00953054" w:rsidRDefault="00F302AF" w:rsidP="00953054">
            <w:pPr>
              <w:pStyle w:val="ListParagraph"/>
              <w:autoSpaceDE/>
              <w:autoSpaceDN/>
              <w:spacing w:line="276" w:lineRule="auto"/>
              <w:ind w:left="342"/>
              <w:jc w:val="both"/>
              <w:rPr>
                <w:b/>
                <w:bCs/>
                <w:sz w:val="22"/>
                <w:szCs w:val="22"/>
                <w:lang w:val="en-US"/>
              </w:rPr>
            </w:pPr>
            <w:r w:rsidRPr="00953054">
              <w:rPr>
                <w:b/>
                <w:bCs/>
                <w:sz w:val="22"/>
                <w:szCs w:val="22"/>
                <w:lang w:eastAsia="en-GB"/>
              </w:rPr>
              <w:t>Description</w:t>
            </w:r>
          </w:p>
        </w:tc>
        <w:tc>
          <w:tcPr>
            <w:tcW w:w="1251" w:type="pct"/>
            <w:shd w:val="clear" w:color="auto" w:fill="0070C0"/>
            <w:noWrap/>
            <w:vAlign w:val="center"/>
            <w:hideMark/>
          </w:tcPr>
          <w:p w14:paraId="63523E2A" w14:textId="60EBE316" w:rsidR="00F302AF" w:rsidRPr="00953054" w:rsidRDefault="006C5CE6" w:rsidP="00A530F6">
            <w:pPr>
              <w:autoSpaceDE/>
              <w:autoSpaceDN/>
              <w:spacing w:line="276" w:lineRule="auto"/>
              <w:jc w:val="right"/>
              <w:rPr>
                <w:b/>
                <w:bCs/>
                <w:sz w:val="22"/>
                <w:szCs w:val="22"/>
                <w:lang w:val="en-US"/>
              </w:rPr>
            </w:pPr>
            <w:r w:rsidRPr="00953054">
              <w:rPr>
                <w:b/>
                <w:i/>
                <w:iCs/>
                <w:sz w:val="22"/>
                <w:szCs w:val="22"/>
                <w:lang w:val="en-US"/>
              </w:rPr>
              <w:t>Insert Current FY</w:t>
            </w:r>
          </w:p>
        </w:tc>
      </w:tr>
      <w:tr w:rsidR="00F302AF" w:rsidRPr="00953054" w14:paraId="76389EFF" w14:textId="77777777" w:rsidTr="00544CBC">
        <w:trPr>
          <w:trHeight w:val="454"/>
        </w:trPr>
        <w:tc>
          <w:tcPr>
            <w:tcW w:w="3749" w:type="pct"/>
            <w:shd w:val="clear" w:color="auto" w:fill="0070C0"/>
            <w:noWrap/>
            <w:vAlign w:val="center"/>
            <w:hideMark/>
          </w:tcPr>
          <w:p w14:paraId="7C4F22EA" w14:textId="77777777" w:rsidR="00F302AF" w:rsidRPr="00953054" w:rsidRDefault="00F302AF" w:rsidP="00953054">
            <w:pPr>
              <w:pStyle w:val="ListParagraph"/>
              <w:autoSpaceDE/>
              <w:autoSpaceDN/>
              <w:spacing w:line="276" w:lineRule="auto"/>
              <w:ind w:left="342"/>
              <w:jc w:val="both"/>
              <w:rPr>
                <w:b/>
                <w:bCs/>
                <w:sz w:val="22"/>
                <w:szCs w:val="22"/>
                <w:lang w:val="en-US"/>
              </w:rPr>
            </w:pPr>
          </w:p>
        </w:tc>
        <w:tc>
          <w:tcPr>
            <w:tcW w:w="1251" w:type="pct"/>
            <w:shd w:val="clear" w:color="auto" w:fill="0070C0"/>
            <w:noWrap/>
            <w:vAlign w:val="center"/>
            <w:hideMark/>
          </w:tcPr>
          <w:p w14:paraId="02FB6A8A" w14:textId="77777777" w:rsidR="00F302AF" w:rsidRPr="00953054" w:rsidRDefault="00F302AF" w:rsidP="00A530F6">
            <w:pPr>
              <w:autoSpaceDE/>
              <w:autoSpaceDN/>
              <w:spacing w:line="276" w:lineRule="auto"/>
              <w:jc w:val="right"/>
              <w:rPr>
                <w:b/>
                <w:bCs/>
                <w:sz w:val="22"/>
                <w:szCs w:val="22"/>
                <w:lang w:val="en-US"/>
              </w:rPr>
            </w:pPr>
            <w:r w:rsidRPr="00953054">
              <w:rPr>
                <w:b/>
                <w:bCs/>
                <w:sz w:val="22"/>
                <w:szCs w:val="22"/>
                <w:lang w:val="en-US"/>
              </w:rPr>
              <w:t>Kshs</w:t>
            </w:r>
          </w:p>
        </w:tc>
      </w:tr>
      <w:tr w:rsidR="00F302AF" w:rsidRPr="00953054" w14:paraId="09CE0DFB" w14:textId="77777777" w:rsidTr="00544CBC">
        <w:trPr>
          <w:trHeight w:val="377"/>
        </w:trPr>
        <w:tc>
          <w:tcPr>
            <w:tcW w:w="3749" w:type="pct"/>
            <w:shd w:val="clear" w:color="auto" w:fill="auto"/>
            <w:noWrap/>
            <w:vAlign w:val="center"/>
            <w:hideMark/>
          </w:tcPr>
          <w:p w14:paraId="75389C9B" w14:textId="7225A34D" w:rsidR="00F302AF" w:rsidRPr="00953054" w:rsidRDefault="00F302AF" w:rsidP="00953054">
            <w:pPr>
              <w:autoSpaceDE/>
              <w:autoSpaceDN/>
              <w:spacing w:line="276" w:lineRule="auto"/>
              <w:jc w:val="both"/>
              <w:rPr>
                <w:sz w:val="22"/>
                <w:szCs w:val="22"/>
                <w:lang w:val="en-US"/>
              </w:rPr>
            </w:pPr>
            <w:r w:rsidRPr="00953054">
              <w:rPr>
                <w:sz w:val="22"/>
                <w:szCs w:val="22"/>
                <w:lang w:val="en-US"/>
              </w:rPr>
              <w:t>Basic salaries of permanent employees</w:t>
            </w:r>
          </w:p>
        </w:tc>
        <w:tc>
          <w:tcPr>
            <w:tcW w:w="1251" w:type="pct"/>
            <w:shd w:val="clear" w:color="auto" w:fill="auto"/>
            <w:noWrap/>
            <w:vAlign w:val="center"/>
            <w:hideMark/>
          </w:tcPr>
          <w:p w14:paraId="17DCE850" w14:textId="77777777" w:rsidR="00F302AF" w:rsidRPr="00953054" w:rsidRDefault="00F302AF" w:rsidP="00A530F6">
            <w:pPr>
              <w:autoSpaceDE/>
              <w:autoSpaceDN/>
              <w:spacing w:line="276" w:lineRule="auto"/>
              <w:jc w:val="right"/>
              <w:rPr>
                <w:sz w:val="22"/>
                <w:szCs w:val="22"/>
                <w:lang w:val="en-US"/>
              </w:rPr>
            </w:pPr>
            <w:r w:rsidRPr="00953054">
              <w:rPr>
                <w:sz w:val="22"/>
                <w:szCs w:val="22"/>
                <w:lang w:val="en-US"/>
              </w:rPr>
              <w:t>xxx</w:t>
            </w:r>
          </w:p>
        </w:tc>
      </w:tr>
      <w:tr w:rsidR="00F302AF" w:rsidRPr="00953054" w14:paraId="741741B9" w14:textId="77777777" w:rsidTr="00544CBC">
        <w:trPr>
          <w:trHeight w:val="188"/>
        </w:trPr>
        <w:tc>
          <w:tcPr>
            <w:tcW w:w="3749" w:type="pct"/>
            <w:shd w:val="clear" w:color="auto" w:fill="auto"/>
            <w:vAlign w:val="center"/>
          </w:tcPr>
          <w:p w14:paraId="40FB02EB" w14:textId="1B2766A6" w:rsidR="00F302AF" w:rsidRPr="00953054" w:rsidRDefault="00F302AF" w:rsidP="00953054">
            <w:pPr>
              <w:autoSpaceDE/>
              <w:autoSpaceDN/>
              <w:spacing w:line="276" w:lineRule="auto"/>
              <w:jc w:val="both"/>
              <w:rPr>
                <w:sz w:val="22"/>
                <w:szCs w:val="22"/>
                <w:lang w:eastAsia="en-GB"/>
              </w:rPr>
            </w:pPr>
            <w:r w:rsidRPr="00953054">
              <w:rPr>
                <w:sz w:val="22"/>
                <w:szCs w:val="22"/>
                <w:lang w:val="en-US"/>
              </w:rPr>
              <w:t>Basic wages of temporary employees</w:t>
            </w:r>
          </w:p>
        </w:tc>
        <w:tc>
          <w:tcPr>
            <w:tcW w:w="1251" w:type="pct"/>
            <w:shd w:val="clear" w:color="auto" w:fill="auto"/>
            <w:noWrap/>
            <w:vAlign w:val="center"/>
          </w:tcPr>
          <w:p w14:paraId="78ABB5B4" w14:textId="77777777" w:rsidR="00F302AF" w:rsidRPr="00953054" w:rsidRDefault="00F302AF" w:rsidP="00A530F6">
            <w:pPr>
              <w:autoSpaceDE/>
              <w:autoSpaceDN/>
              <w:spacing w:line="276" w:lineRule="auto"/>
              <w:jc w:val="right"/>
              <w:rPr>
                <w:sz w:val="22"/>
                <w:szCs w:val="22"/>
                <w:lang w:val="en-US"/>
              </w:rPr>
            </w:pPr>
            <w:r w:rsidRPr="00953054">
              <w:rPr>
                <w:sz w:val="22"/>
                <w:szCs w:val="22"/>
                <w:lang w:val="en-US"/>
              </w:rPr>
              <w:t>xxx</w:t>
            </w:r>
          </w:p>
        </w:tc>
      </w:tr>
      <w:tr w:rsidR="00F302AF" w:rsidRPr="00953054" w14:paraId="20B3E5A8" w14:textId="77777777" w:rsidTr="00544CBC">
        <w:trPr>
          <w:trHeight w:val="161"/>
        </w:trPr>
        <w:tc>
          <w:tcPr>
            <w:tcW w:w="3749" w:type="pct"/>
            <w:shd w:val="clear" w:color="auto" w:fill="auto"/>
            <w:vAlign w:val="center"/>
          </w:tcPr>
          <w:p w14:paraId="3B415968" w14:textId="79847407" w:rsidR="00F302AF" w:rsidRPr="00953054" w:rsidRDefault="00F302AF" w:rsidP="00953054">
            <w:pPr>
              <w:autoSpaceDE/>
              <w:autoSpaceDN/>
              <w:spacing w:line="276" w:lineRule="auto"/>
              <w:jc w:val="both"/>
              <w:rPr>
                <w:sz w:val="22"/>
                <w:szCs w:val="22"/>
                <w:lang w:eastAsia="en-GB"/>
              </w:rPr>
            </w:pPr>
            <w:r w:rsidRPr="00953054">
              <w:rPr>
                <w:sz w:val="22"/>
                <w:szCs w:val="22"/>
                <w:lang w:val="en-US"/>
              </w:rPr>
              <w:t>Personal allowances – part of salary</w:t>
            </w:r>
          </w:p>
        </w:tc>
        <w:tc>
          <w:tcPr>
            <w:tcW w:w="1251" w:type="pct"/>
            <w:shd w:val="clear" w:color="auto" w:fill="auto"/>
            <w:noWrap/>
            <w:vAlign w:val="center"/>
          </w:tcPr>
          <w:p w14:paraId="550FC6B8" w14:textId="77777777" w:rsidR="00F302AF" w:rsidRPr="00953054" w:rsidRDefault="00F302AF" w:rsidP="00A530F6">
            <w:pPr>
              <w:autoSpaceDE/>
              <w:autoSpaceDN/>
              <w:spacing w:line="276" w:lineRule="auto"/>
              <w:jc w:val="right"/>
              <w:rPr>
                <w:sz w:val="22"/>
                <w:szCs w:val="22"/>
                <w:lang w:val="en-US"/>
              </w:rPr>
            </w:pPr>
            <w:r w:rsidRPr="00953054">
              <w:rPr>
                <w:sz w:val="22"/>
                <w:szCs w:val="22"/>
                <w:lang w:val="en-US"/>
              </w:rPr>
              <w:t>xxx</w:t>
            </w:r>
          </w:p>
        </w:tc>
      </w:tr>
      <w:tr w:rsidR="00F302AF" w:rsidRPr="00953054" w14:paraId="1096FCC3" w14:textId="77777777" w:rsidTr="00544CBC">
        <w:trPr>
          <w:trHeight w:val="341"/>
        </w:trPr>
        <w:tc>
          <w:tcPr>
            <w:tcW w:w="3749" w:type="pct"/>
            <w:shd w:val="clear" w:color="auto" w:fill="auto"/>
            <w:noWrap/>
            <w:vAlign w:val="center"/>
            <w:hideMark/>
          </w:tcPr>
          <w:p w14:paraId="43A68607" w14:textId="7D91D196" w:rsidR="00F302AF" w:rsidRPr="00953054" w:rsidRDefault="00F302AF" w:rsidP="00953054">
            <w:pPr>
              <w:autoSpaceDE/>
              <w:autoSpaceDN/>
              <w:spacing w:line="276" w:lineRule="auto"/>
              <w:jc w:val="both"/>
              <w:rPr>
                <w:sz w:val="22"/>
                <w:szCs w:val="22"/>
                <w:lang w:val="en-US"/>
              </w:rPr>
            </w:pPr>
            <w:r w:rsidRPr="00953054">
              <w:rPr>
                <w:sz w:val="22"/>
                <w:szCs w:val="22"/>
                <w:lang w:val="en-US"/>
              </w:rPr>
              <w:t>Pension and other social security contributions</w:t>
            </w:r>
          </w:p>
        </w:tc>
        <w:tc>
          <w:tcPr>
            <w:tcW w:w="1251" w:type="pct"/>
            <w:shd w:val="clear" w:color="auto" w:fill="auto"/>
            <w:noWrap/>
            <w:vAlign w:val="center"/>
            <w:hideMark/>
          </w:tcPr>
          <w:p w14:paraId="6670967A" w14:textId="77777777" w:rsidR="00F302AF" w:rsidRPr="00953054" w:rsidRDefault="00F302AF" w:rsidP="00A530F6">
            <w:pPr>
              <w:autoSpaceDE/>
              <w:autoSpaceDN/>
              <w:spacing w:line="276" w:lineRule="auto"/>
              <w:jc w:val="right"/>
              <w:rPr>
                <w:sz w:val="22"/>
                <w:szCs w:val="22"/>
                <w:lang w:val="en-US"/>
              </w:rPr>
            </w:pPr>
            <w:r w:rsidRPr="00953054">
              <w:rPr>
                <w:sz w:val="22"/>
                <w:szCs w:val="22"/>
                <w:lang w:val="en-US"/>
              </w:rPr>
              <w:t>xxx</w:t>
            </w:r>
          </w:p>
        </w:tc>
      </w:tr>
      <w:tr w:rsidR="00F302AF" w:rsidRPr="00953054" w14:paraId="4A902A24" w14:textId="77777777" w:rsidTr="00544CBC">
        <w:trPr>
          <w:trHeight w:val="454"/>
        </w:trPr>
        <w:tc>
          <w:tcPr>
            <w:tcW w:w="3749" w:type="pct"/>
            <w:shd w:val="clear" w:color="auto" w:fill="auto"/>
            <w:noWrap/>
            <w:vAlign w:val="center"/>
            <w:hideMark/>
          </w:tcPr>
          <w:p w14:paraId="0B6B7732" w14:textId="66982483" w:rsidR="00F302AF" w:rsidRPr="00953054" w:rsidRDefault="00F302AF" w:rsidP="00953054">
            <w:pPr>
              <w:autoSpaceDE/>
              <w:autoSpaceDN/>
              <w:spacing w:line="276" w:lineRule="auto"/>
              <w:jc w:val="both"/>
              <w:rPr>
                <w:sz w:val="22"/>
                <w:szCs w:val="22"/>
                <w:lang w:val="en-US"/>
              </w:rPr>
            </w:pPr>
            <w:r w:rsidRPr="00953054">
              <w:rPr>
                <w:sz w:val="22"/>
                <w:szCs w:val="22"/>
                <w:lang w:val="en-US"/>
              </w:rPr>
              <w:t>Employer contributions to compulsory national social security schemes</w:t>
            </w:r>
          </w:p>
        </w:tc>
        <w:tc>
          <w:tcPr>
            <w:tcW w:w="1251" w:type="pct"/>
            <w:shd w:val="clear" w:color="auto" w:fill="auto"/>
            <w:noWrap/>
            <w:vAlign w:val="center"/>
            <w:hideMark/>
          </w:tcPr>
          <w:p w14:paraId="34C86F0A" w14:textId="77777777" w:rsidR="00F302AF" w:rsidRPr="00953054" w:rsidRDefault="00F302AF" w:rsidP="00A530F6">
            <w:pPr>
              <w:autoSpaceDE/>
              <w:autoSpaceDN/>
              <w:spacing w:line="276" w:lineRule="auto"/>
              <w:jc w:val="right"/>
              <w:rPr>
                <w:sz w:val="22"/>
                <w:szCs w:val="22"/>
                <w:lang w:val="en-US"/>
              </w:rPr>
            </w:pPr>
            <w:r w:rsidRPr="00953054">
              <w:rPr>
                <w:sz w:val="22"/>
                <w:szCs w:val="22"/>
                <w:lang w:val="en-US"/>
              </w:rPr>
              <w:t>xxx</w:t>
            </w:r>
          </w:p>
        </w:tc>
      </w:tr>
      <w:tr w:rsidR="00F302AF" w:rsidRPr="00953054" w14:paraId="2F76E95B" w14:textId="77777777" w:rsidTr="00544CBC">
        <w:trPr>
          <w:trHeight w:val="454"/>
        </w:trPr>
        <w:tc>
          <w:tcPr>
            <w:tcW w:w="3749" w:type="pct"/>
            <w:shd w:val="clear" w:color="auto" w:fill="auto"/>
            <w:noWrap/>
            <w:vAlign w:val="center"/>
            <w:hideMark/>
          </w:tcPr>
          <w:p w14:paraId="17AD814B" w14:textId="08D1AB7C" w:rsidR="00F302AF" w:rsidRPr="00953054" w:rsidRDefault="00F302AF" w:rsidP="00953054">
            <w:pPr>
              <w:autoSpaceDE/>
              <w:autoSpaceDN/>
              <w:spacing w:line="276" w:lineRule="auto"/>
              <w:jc w:val="both"/>
              <w:rPr>
                <w:sz w:val="22"/>
                <w:szCs w:val="22"/>
                <w:lang w:val="en-US"/>
              </w:rPr>
            </w:pPr>
            <w:r w:rsidRPr="00953054">
              <w:rPr>
                <w:sz w:val="22"/>
                <w:szCs w:val="22"/>
                <w:lang w:val="en-US"/>
              </w:rPr>
              <w:t>Employer contributions to compulsory national health insurance schemes</w:t>
            </w:r>
          </w:p>
        </w:tc>
        <w:tc>
          <w:tcPr>
            <w:tcW w:w="1251" w:type="pct"/>
            <w:shd w:val="clear" w:color="auto" w:fill="auto"/>
            <w:noWrap/>
            <w:vAlign w:val="center"/>
            <w:hideMark/>
          </w:tcPr>
          <w:p w14:paraId="7645E865" w14:textId="77777777" w:rsidR="00F302AF" w:rsidRPr="00953054" w:rsidRDefault="00F302AF" w:rsidP="00A530F6">
            <w:pPr>
              <w:autoSpaceDE/>
              <w:autoSpaceDN/>
              <w:spacing w:line="276" w:lineRule="auto"/>
              <w:jc w:val="right"/>
              <w:rPr>
                <w:sz w:val="22"/>
                <w:szCs w:val="22"/>
                <w:lang w:val="en-US"/>
              </w:rPr>
            </w:pPr>
            <w:r w:rsidRPr="00953054">
              <w:rPr>
                <w:sz w:val="22"/>
                <w:szCs w:val="22"/>
                <w:lang w:val="en-US"/>
              </w:rPr>
              <w:t>xxx</w:t>
            </w:r>
          </w:p>
        </w:tc>
      </w:tr>
      <w:tr w:rsidR="00F302AF" w:rsidRPr="00953054" w14:paraId="14FB9055" w14:textId="77777777" w:rsidTr="00544CBC">
        <w:trPr>
          <w:trHeight w:val="215"/>
        </w:trPr>
        <w:tc>
          <w:tcPr>
            <w:tcW w:w="3749" w:type="pct"/>
            <w:shd w:val="clear" w:color="auto" w:fill="auto"/>
            <w:noWrap/>
            <w:vAlign w:val="center"/>
          </w:tcPr>
          <w:p w14:paraId="1D697950" w14:textId="3EE1A5CC" w:rsidR="00F302AF" w:rsidRPr="00953054" w:rsidRDefault="00F302AF" w:rsidP="00953054">
            <w:pPr>
              <w:autoSpaceDE/>
              <w:autoSpaceDN/>
              <w:spacing w:line="276" w:lineRule="auto"/>
              <w:jc w:val="both"/>
              <w:rPr>
                <w:sz w:val="22"/>
                <w:szCs w:val="22"/>
                <w:lang w:val="en-US"/>
              </w:rPr>
            </w:pPr>
            <w:r w:rsidRPr="00953054">
              <w:rPr>
                <w:sz w:val="22"/>
                <w:szCs w:val="22"/>
                <w:lang w:val="en-US"/>
              </w:rPr>
              <w:t>Other social benefit schemes</w:t>
            </w:r>
          </w:p>
        </w:tc>
        <w:tc>
          <w:tcPr>
            <w:tcW w:w="1251" w:type="pct"/>
            <w:shd w:val="clear" w:color="auto" w:fill="auto"/>
            <w:noWrap/>
            <w:vAlign w:val="center"/>
          </w:tcPr>
          <w:p w14:paraId="725FBD7A" w14:textId="0EC4FC2D" w:rsidR="00F302AF" w:rsidRPr="00953054" w:rsidRDefault="00F302AF" w:rsidP="00A530F6">
            <w:pPr>
              <w:autoSpaceDE/>
              <w:autoSpaceDN/>
              <w:spacing w:line="276" w:lineRule="auto"/>
              <w:jc w:val="right"/>
              <w:rPr>
                <w:sz w:val="22"/>
                <w:szCs w:val="22"/>
                <w:lang w:val="en-US"/>
              </w:rPr>
            </w:pPr>
            <w:r w:rsidRPr="00953054">
              <w:rPr>
                <w:sz w:val="22"/>
                <w:szCs w:val="22"/>
                <w:lang w:val="en-US"/>
              </w:rPr>
              <w:t>xxx</w:t>
            </w:r>
          </w:p>
        </w:tc>
      </w:tr>
      <w:tr w:rsidR="00F302AF" w:rsidRPr="00953054" w14:paraId="765FF9CA" w14:textId="77777777" w:rsidTr="00544CBC">
        <w:trPr>
          <w:trHeight w:val="188"/>
        </w:trPr>
        <w:tc>
          <w:tcPr>
            <w:tcW w:w="3749" w:type="pct"/>
            <w:shd w:val="clear" w:color="auto" w:fill="auto"/>
            <w:noWrap/>
            <w:vAlign w:val="center"/>
          </w:tcPr>
          <w:p w14:paraId="069EF220" w14:textId="66CDC50C" w:rsidR="00F302AF" w:rsidRPr="00953054" w:rsidRDefault="00F302AF" w:rsidP="00953054">
            <w:pPr>
              <w:autoSpaceDE/>
              <w:autoSpaceDN/>
              <w:spacing w:line="276" w:lineRule="auto"/>
              <w:jc w:val="both"/>
              <w:rPr>
                <w:sz w:val="22"/>
                <w:szCs w:val="22"/>
                <w:lang w:val="en-US"/>
              </w:rPr>
            </w:pPr>
            <w:r w:rsidRPr="00953054">
              <w:rPr>
                <w:sz w:val="22"/>
                <w:szCs w:val="22"/>
                <w:lang w:val="en-US"/>
              </w:rPr>
              <w:t>Other personnel costs</w:t>
            </w:r>
          </w:p>
        </w:tc>
        <w:tc>
          <w:tcPr>
            <w:tcW w:w="1251" w:type="pct"/>
            <w:shd w:val="clear" w:color="auto" w:fill="auto"/>
            <w:noWrap/>
            <w:vAlign w:val="center"/>
          </w:tcPr>
          <w:p w14:paraId="1ABB704C" w14:textId="60EBBFFA" w:rsidR="00F302AF" w:rsidRPr="00953054" w:rsidRDefault="00F302AF" w:rsidP="00A530F6">
            <w:pPr>
              <w:autoSpaceDE/>
              <w:autoSpaceDN/>
              <w:spacing w:line="276" w:lineRule="auto"/>
              <w:jc w:val="right"/>
              <w:rPr>
                <w:sz w:val="22"/>
                <w:szCs w:val="22"/>
                <w:lang w:val="en-US"/>
              </w:rPr>
            </w:pPr>
            <w:r w:rsidRPr="00953054">
              <w:rPr>
                <w:sz w:val="22"/>
                <w:szCs w:val="22"/>
                <w:lang w:val="en-US"/>
              </w:rPr>
              <w:t>xxx</w:t>
            </w:r>
          </w:p>
        </w:tc>
      </w:tr>
      <w:tr w:rsidR="00F302AF" w:rsidRPr="00953054" w14:paraId="499110BB" w14:textId="77777777" w:rsidTr="00544CBC">
        <w:trPr>
          <w:trHeight w:val="143"/>
        </w:trPr>
        <w:tc>
          <w:tcPr>
            <w:tcW w:w="3749" w:type="pct"/>
            <w:shd w:val="clear" w:color="auto" w:fill="auto"/>
            <w:noWrap/>
            <w:vAlign w:val="center"/>
            <w:hideMark/>
          </w:tcPr>
          <w:p w14:paraId="158B8831" w14:textId="77777777" w:rsidR="00F302AF" w:rsidRPr="00953054" w:rsidRDefault="00F302AF" w:rsidP="00953054">
            <w:pPr>
              <w:autoSpaceDE/>
              <w:autoSpaceDN/>
              <w:spacing w:line="276" w:lineRule="auto"/>
              <w:jc w:val="both"/>
              <w:rPr>
                <w:b/>
                <w:bCs/>
                <w:sz w:val="22"/>
                <w:szCs w:val="22"/>
                <w:lang w:val="en-US"/>
              </w:rPr>
            </w:pPr>
            <w:r w:rsidRPr="00953054">
              <w:rPr>
                <w:b/>
                <w:bCs/>
                <w:sz w:val="22"/>
                <w:szCs w:val="22"/>
                <w:lang w:eastAsia="en-GB"/>
              </w:rPr>
              <w:t>Employee</w:t>
            </w:r>
            <w:r w:rsidRPr="00953054">
              <w:rPr>
                <w:sz w:val="22"/>
                <w:szCs w:val="22"/>
                <w:lang w:eastAsia="en-GB"/>
              </w:rPr>
              <w:t xml:space="preserve"> </w:t>
            </w:r>
            <w:r w:rsidRPr="00953054">
              <w:rPr>
                <w:b/>
                <w:bCs/>
                <w:sz w:val="22"/>
                <w:szCs w:val="22"/>
                <w:lang w:eastAsia="en-GB"/>
              </w:rPr>
              <w:t>costs</w:t>
            </w:r>
          </w:p>
        </w:tc>
        <w:tc>
          <w:tcPr>
            <w:tcW w:w="1251" w:type="pct"/>
            <w:shd w:val="clear" w:color="auto" w:fill="auto"/>
            <w:noWrap/>
            <w:vAlign w:val="center"/>
            <w:hideMark/>
          </w:tcPr>
          <w:p w14:paraId="24F47334" w14:textId="77777777" w:rsidR="00F302AF" w:rsidRPr="00953054" w:rsidRDefault="00F302AF" w:rsidP="00A530F6">
            <w:pPr>
              <w:autoSpaceDE/>
              <w:autoSpaceDN/>
              <w:spacing w:line="276" w:lineRule="auto"/>
              <w:jc w:val="right"/>
              <w:rPr>
                <w:b/>
                <w:bCs/>
                <w:sz w:val="22"/>
                <w:szCs w:val="22"/>
                <w:lang w:val="en-US"/>
              </w:rPr>
            </w:pPr>
            <w:r w:rsidRPr="00953054">
              <w:rPr>
                <w:b/>
                <w:bCs/>
                <w:sz w:val="22"/>
                <w:szCs w:val="22"/>
                <w:lang w:val="en-US"/>
              </w:rPr>
              <w:t>xxx</w:t>
            </w:r>
          </w:p>
        </w:tc>
      </w:tr>
    </w:tbl>
    <w:p w14:paraId="792776DC" w14:textId="19E77F2A" w:rsidR="002141C2" w:rsidRPr="00953054" w:rsidRDefault="002141C2" w:rsidP="00953054">
      <w:pPr>
        <w:spacing w:line="360" w:lineRule="auto"/>
        <w:ind w:right="-20"/>
        <w:jc w:val="both"/>
        <w:rPr>
          <w:i/>
          <w:iCs/>
          <w:sz w:val="22"/>
          <w:szCs w:val="22"/>
        </w:rPr>
      </w:pPr>
      <w:r w:rsidRPr="00953054">
        <w:rPr>
          <w:sz w:val="22"/>
          <w:szCs w:val="22"/>
        </w:rPr>
        <w:t xml:space="preserve">* </w:t>
      </w:r>
      <w:r w:rsidRPr="00953054">
        <w:rPr>
          <w:i/>
          <w:iCs/>
          <w:sz w:val="22"/>
          <w:szCs w:val="22"/>
        </w:rPr>
        <w:t>Other employee related costs- please provide a brief explanation for these costs</w:t>
      </w:r>
    </w:p>
    <w:p w14:paraId="61063703" w14:textId="77777777" w:rsidR="002141C2" w:rsidRPr="00953054" w:rsidRDefault="002141C2" w:rsidP="00953054">
      <w:pPr>
        <w:autoSpaceDE/>
        <w:autoSpaceDN/>
        <w:jc w:val="both"/>
        <w:rPr>
          <w:i/>
          <w:iCs/>
          <w:sz w:val="22"/>
          <w:szCs w:val="22"/>
        </w:rPr>
      </w:pPr>
      <w:r w:rsidRPr="00953054">
        <w:rPr>
          <w:i/>
          <w:iCs/>
          <w:sz w:val="22"/>
          <w:szCs w:val="22"/>
        </w:rPr>
        <w:br w:type="page"/>
      </w:r>
    </w:p>
    <w:p w14:paraId="4F0F2F18" w14:textId="31D56A68" w:rsidR="001C45FB" w:rsidRDefault="001C45FB" w:rsidP="001C45FB">
      <w:pPr>
        <w:spacing w:line="360" w:lineRule="auto"/>
        <w:ind w:right="-20"/>
        <w:jc w:val="both"/>
        <w:rPr>
          <w:b/>
          <w:bCs/>
          <w:sz w:val="22"/>
          <w:szCs w:val="22"/>
        </w:rPr>
      </w:pPr>
      <w:r w:rsidRPr="00953054">
        <w:rPr>
          <w:b/>
          <w:bCs/>
          <w:sz w:val="22"/>
          <w:szCs w:val="22"/>
        </w:rPr>
        <w:lastRenderedPageBreak/>
        <w:t>Notes to the Financial Statements (Continued)</w:t>
      </w:r>
    </w:p>
    <w:p w14:paraId="5183DC0E" w14:textId="77777777" w:rsidR="008B0B14" w:rsidRPr="001C45FB" w:rsidRDefault="008B0B14" w:rsidP="001C45FB">
      <w:pPr>
        <w:spacing w:line="360" w:lineRule="auto"/>
        <w:ind w:right="-20"/>
        <w:jc w:val="both"/>
        <w:rPr>
          <w:rFonts w:eastAsia="Arial"/>
          <w:b/>
          <w:bCs/>
          <w:spacing w:val="3"/>
          <w:sz w:val="22"/>
          <w:szCs w:val="22"/>
        </w:rPr>
      </w:pPr>
    </w:p>
    <w:p w14:paraId="2CE1AB3A" w14:textId="43C0138D" w:rsidR="0001630F" w:rsidRPr="008B0B14" w:rsidRDefault="007C2F32" w:rsidP="008B0B14">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Use of Goods and Services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154"/>
        <w:gridCol w:w="2164"/>
      </w:tblGrid>
      <w:tr w:rsidR="00CE0CBF" w:rsidRPr="00953054" w14:paraId="13E7D94F" w14:textId="77777777" w:rsidTr="0026096D">
        <w:trPr>
          <w:trHeight w:val="340"/>
          <w:tblHeader/>
        </w:trPr>
        <w:tc>
          <w:tcPr>
            <w:tcW w:w="3839" w:type="pct"/>
            <w:shd w:val="clear" w:color="auto" w:fill="0070C0"/>
            <w:noWrap/>
            <w:vAlign w:val="center"/>
            <w:hideMark/>
          </w:tcPr>
          <w:p w14:paraId="156AE06F" w14:textId="77777777" w:rsidR="00CE0CBF" w:rsidRPr="00953054" w:rsidRDefault="00CE0CBF" w:rsidP="00953054">
            <w:pPr>
              <w:autoSpaceDE/>
              <w:autoSpaceDN/>
              <w:spacing w:line="276" w:lineRule="auto"/>
              <w:jc w:val="both"/>
              <w:rPr>
                <w:sz w:val="22"/>
                <w:szCs w:val="22"/>
                <w:lang w:val="en-US"/>
              </w:rPr>
            </w:pPr>
            <w:r w:rsidRPr="00953054">
              <w:rPr>
                <w:b/>
                <w:bCs/>
                <w:sz w:val="22"/>
                <w:szCs w:val="22"/>
                <w:lang w:val="en-US"/>
              </w:rPr>
              <w:t>Description</w:t>
            </w:r>
          </w:p>
        </w:tc>
        <w:tc>
          <w:tcPr>
            <w:tcW w:w="1161" w:type="pct"/>
            <w:shd w:val="clear" w:color="auto" w:fill="0070C0"/>
            <w:vAlign w:val="center"/>
            <w:hideMark/>
          </w:tcPr>
          <w:p w14:paraId="4030C53C" w14:textId="6CE6ED66" w:rsidR="00CE0CBF" w:rsidRPr="00953054" w:rsidRDefault="00CE0CBF" w:rsidP="001C45FB">
            <w:pPr>
              <w:autoSpaceDE/>
              <w:autoSpaceDN/>
              <w:spacing w:line="276" w:lineRule="auto"/>
              <w:jc w:val="right"/>
              <w:rPr>
                <w:b/>
                <w:bCs/>
                <w:sz w:val="22"/>
                <w:szCs w:val="22"/>
                <w:lang w:val="en-US"/>
              </w:rPr>
            </w:pPr>
            <w:r w:rsidRPr="00953054">
              <w:rPr>
                <w:b/>
                <w:i/>
                <w:iCs/>
                <w:sz w:val="22"/>
                <w:szCs w:val="22"/>
                <w:lang w:val="en-US"/>
              </w:rPr>
              <w:t>Insert Current FY</w:t>
            </w:r>
          </w:p>
        </w:tc>
      </w:tr>
      <w:tr w:rsidR="00650C14" w:rsidRPr="00953054" w14:paraId="5E7EF915" w14:textId="77777777" w:rsidTr="0026096D">
        <w:trPr>
          <w:trHeight w:val="340"/>
          <w:tblHeader/>
        </w:trPr>
        <w:tc>
          <w:tcPr>
            <w:tcW w:w="3839" w:type="pct"/>
            <w:shd w:val="clear" w:color="auto" w:fill="0070C0"/>
            <w:noWrap/>
            <w:vAlign w:val="center"/>
            <w:hideMark/>
          </w:tcPr>
          <w:p w14:paraId="40887A60" w14:textId="77777777" w:rsidR="00502D06" w:rsidRPr="00953054" w:rsidRDefault="00502D06" w:rsidP="00953054">
            <w:pPr>
              <w:autoSpaceDE/>
              <w:autoSpaceDN/>
              <w:spacing w:line="276" w:lineRule="auto"/>
              <w:jc w:val="both"/>
              <w:rPr>
                <w:sz w:val="22"/>
                <w:szCs w:val="22"/>
                <w:lang w:val="en-US"/>
              </w:rPr>
            </w:pPr>
          </w:p>
        </w:tc>
        <w:tc>
          <w:tcPr>
            <w:tcW w:w="1161" w:type="pct"/>
            <w:shd w:val="clear" w:color="auto" w:fill="0070C0"/>
            <w:noWrap/>
            <w:vAlign w:val="center"/>
            <w:hideMark/>
          </w:tcPr>
          <w:p w14:paraId="4ECB8413" w14:textId="0392E6BF" w:rsidR="00502D06" w:rsidRPr="00953054" w:rsidRDefault="00885868" w:rsidP="001C45FB">
            <w:pPr>
              <w:autoSpaceDE/>
              <w:autoSpaceDN/>
              <w:spacing w:line="276" w:lineRule="auto"/>
              <w:jc w:val="right"/>
              <w:rPr>
                <w:b/>
                <w:bCs/>
                <w:sz w:val="22"/>
                <w:szCs w:val="22"/>
                <w:lang w:val="en-US"/>
              </w:rPr>
            </w:pPr>
            <w:r w:rsidRPr="00953054">
              <w:rPr>
                <w:b/>
                <w:bCs/>
                <w:sz w:val="22"/>
                <w:szCs w:val="22"/>
                <w:lang w:val="en-US"/>
              </w:rPr>
              <w:t>Kshs</w:t>
            </w:r>
          </w:p>
        </w:tc>
      </w:tr>
      <w:tr w:rsidR="009E185B" w:rsidRPr="00953054" w14:paraId="78856262" w14:textId="77777777" w:rsidTr="0026096D">
        <w:trPr>
          <w:trHeight w:val="340"/>
        </w:trPr>
        <w:tc>
          <w:tcPr>
            <w:tcW w:w="3839" w:type="pct"/>
            <w:shd w:val="clear" w:color="auto" w:fill="auto"/>
            <w:noWrap/>
            <w:vAlign w:val="center"/>
            <w:hideMark/>
          </w:tcPr>
          <w:p w14:paraId="48268075" w14:textId="691D88FF" w:rsidR="009E185B" w:rsidRPr="00953054" w:rsidRDefault="009E185B" w:rsidP="00953054">
            <w:pPr>
              <w:autoSpaceDE/>
              <w:autoSpaceDN/>
              <w:spacing w:line="276" w:lineRule="auto"/>
              <w:jc w:val="both"/>
              <w:rPr>
                <w:sz w:val="22"/>
                <w:szCs w:val="22"/>
                <w:lang w:val="en-US"/>
              </w:rPr>
            </w:pPr>
            <w:r w:rsidRPr="00953054">
              <w:rPr>
                <w:sz w:val="22"/>
                <w:szCs w:val="22"/>
                <w:lang w:val="en-US"/>
              </w:rPr>
              <w:t>Utilities, supplies and services</w:t>
            </w:r>
          </w:p>
        </w:tc>
        <w:tc>
          <w:tcPr>
            <w:tcW w:w="1161" w:type="pct"/>
            <w:shd w:val="clear" w:color="auto" w:fill="auto"/>
            <w:noWrap/>
            <w:vAlign w:val="center"/>
            <w:hideMark/>
          </w:tcPr>
          <w:p w14:paraId="081ADC94" w14:textId="45D5ECA2" w:rsidR="009E185B" w:rsidRPr="00953054" w:rsidRDefault="009E185B" w:rsidP="001C45FB">
            <w:pPr>
              <w:autoSpaceDE/>
              <w:autoSpaceDN/>
              <w:spacing w:line="276" w:lineRule="auto"/>
              <w:jc w:val="right"/>
              <w:rPr>
                <w:sz w:val="22"/>
                <w:szCs w:val="22"/>
                <w:lang w:val="en-US"/>
              </w:rPr>
            </w:pPr>
            <w:r w:rsidRPr="00953054">
              <w:rPr>
                <w:sz w:val="22"/>
                <w:szCs w:val="22"/>
                <w:lang w:val="en-US"/>
              </w:rPr>
              <w:t>xxx</w:t>
            </w:r>
          </w:p>
        </w:tc>
      </w:tr>
      <w:tr w:rsidR="009E185B" w:rsidRPr="00953054" w14:paraId="6F1B40D6" w14:textId="77777777" w:rsidTr="0026096D">
        <w:trPr>
          <w:trHeight w:val="340"/>
        </w:trPr>
        <w:tc>
          <w:tcPr>
            <w:tcW w:w="3839" w:type="pct"/>
            <w:shd w:val="clear" w:color="auto" w:fill="auto"/>
            <w:noWrap/>
            <w:vAlign w:val="center"/>
            <w:hideMark/>
          </w:tcPr>
          <w:p w14:paraId="301C47B5" w14:textId="61473399" w:rsidR="009E185B" w:rsidRPr="00953054" w:rsidRDefault="009E185B" w:rsidP="00953054">
            <w:pPr>
              <w:autoSpaceDE/>
              <w:autoSpaceDN/>
              <w:spacing w:line="276" w:lineRule="auto"/>
              <w:jc w:val="both"/>
              <w:rPr>
                <w:sz w:val="22"/>
                <w:szCs w:val="22"/>
                <w:lang w:val="en-US"/>
              </w:rPr>
            </w:pPr>
            <w:r w:rsidRPr="00953054">
              <w:rPr>
                <w:sz w:val="22"/>
                <w:szCs w:val="22"/>
                <w:lang w:val="en-US"/>
              </w:rPr>
              <w:t>Communication, supplies and services</w:t>
            </w:r>
          </w:p>
        </w:tc>
        <w:tc>
          <w:tcPr>
            <w:tcW w:w="1161" w:type="pct"/>
            <w:shd w:val="clear" w:color="auto" w:fill="auto"/>
            <w:noWrap/>
            <w:vAlign w:val="center"/>
            <w:hideMark/>
          </w:tcPr>
          <w:p w14:paraId="47F7B934" w14:textId="4B484C7E" w:rsidR="009E185B" w:rsidRPr="00953054" w:rsidRDefault="009E185B" w:rsidP="001C45FB">
            <w:pPr>
              <w:autoSpaceDE/>
              <w:autoSpaceDN/>
              <w:spacing w:line="276" w:lineRule="auto"/>
              <w:jc w:val="right"/>
              <w:rPr>
                <w:sz w:val="22"/>
                <w:szCs w:val="22"/>
                <w:lang w:val="en-US"/>
              </w:rPr>
            </w:pPr>
            <w:r w:rsidRPr="00953054">
              <w:rPr>
                <w:sz w:val="22"/>
                <w:szCs w:val="22"/>
                <w:lang w:val="en-US"/>
              </w:rPr>
              <w:t>xxx</w:t>
            </w:r>
          </w:p>
        </w:tc>
      </w:tr>
      <w:tr w:rsidR="009E185B" w:rsidRPr="00953054" w14:paraId="3166A39D" w14:textId="77777777" w:rsidTr="0026096D">
        <w:trPr>
          <w:trHeight w:val="340"/>
        </w:trPr>
        <w:tc>
          <w:tcPr>
            <w:tcW w:w="3839" w:type="pct"/>
            <w:shd w:val="clear" w:color="auto" w:fill="auto"/>
            <w:noWrap/>
            <w:vAlign w:val="center"/>
            <w:hideMark/>
          </w:tcPr>
          <w:p w14:paraId="039333C1" w14:textId="497B85A2" w:rsidR="009E185B" w:rsidRPr="00953054" w:rsidRDefault="009E185B" w:rsidP="00953054">
            <w:pPr>
              <w:autoSpaceDE/>
              <w:autoSpaceDN/>
              <w:spacing w:line="276" w:lineRule="auto"/>
              <w:jc w:val="both"/>
              <w:rPr>
                <w:sz w:val="22"/>
                <w:szCs w:val="22"/>
                <w:lang w:eastAsia="en-GB"/>
              </w:rPr>
            </w:pPr>
            <w:r w:rsidRPr="00953054">
              <w:rPr>
                <w:sz w:val="22"/>
                <w:szCs w:val="22"/>
                <w:lang w:val="en-US"/>
              </w:rPr>
              <w:t>Domestic travel and subsistence</w:t>
            </w:r>
          </w:p>
        </w:tc>
        <w:tc>
          <w:tcPr>
            <w:tcW w:w="1161" w:type="pct"/>
            <w:shd w:val="clear" w:color="auto" w:fill="auto"/>
            <w:noWrap/>
            <w:vAlign w:val="center"/>
            <w:hideMark/>
          </w:tcPr>
          <w:p w14:paraId="413516B4" w14:textId="0D6A577D" w:rsidR="009E185B" w:rsidRPr="00953054" w:rsidRDefault="009E185B" w:rsidP="001C45FB">
            <w:pPr>
              <w:autoSpaceDE/>
              <w:autoSpaceDN/>
              <w:spacing w:line="276" w:lineRule="auto"/>
              <w:jc w:val="right"/>
              <w:rPr>
                <w:sz w:val="22"/>
                <w:szCs w:val="22"/>
                <w:lang w:val="en-US"/>
              </w:rPr>
            </w:pPr>
            <w:r w:rsidRPr="00953054">
              <w:rPr>
                <w:sz w:val="22"/>
                <w:szCs w:val="22"/>
                <w:lang w:val="en-US"/>
              </w:rPr>
              <w:t>xxx</w:t>
            </w:r>
          </w:p>
        </w:tc>
      </w:tr>
      <w:tr w:rsidR="009E185B" w:rsidRPr="00953054" w14:paraId="2CA25C40" w14:textId="77777777" w:rsidTr="0026096D">
        <w:trPr>
          <w:trHeight w:val="340"/>
        </w:trPr>
        <w:tc>
          <w:tcPr>
            <w:tcW w:w="3839" w:type="pct"/>
            <w:shd w:val="clear" w:color="auto" w:fill="auto"/>
            <w:noWrap/>
            <w:vAlign w:val="center"/>
            <w:hideMark/>
          </w:tcPr>
          <w:p w14:paraId="499F8990" w14:textId="18E980F7" w:rsidR="009E185B" w:rsidRPr="00953054" w:rsidRDefault="009E185B" w:rsidP="00953054">
            <w:pPr>
              <w:autoSpaceDE/>
              <w:autoSpaceDN/>
              <w:spacing w:line="276" w:lineRule="auto"/>
              <w:jc w:val="both"/>
              <w:rPr>
                <w:sz w:val="22"/>
                <w:szCs w:val="22"/>
                <w:lang w:eastAsia="en-GB"/>
              </w:rPr>
            </w:pPr>
            <w:r w:rsidRPr="00953054">
              <w:rPr>
                <w:sz w:val="22"/>
                <w:szCs w:val="22"/>
                <w:lang w:val="en-US"/>
              </w:rPr>
              <w:t>Foreign travel and subsistence</w:t>
            </w:r>
          </w:p>
        </w:tc>
        <w:tc>
          <w:tcPr>
            <w:tcW w:w="1161" w:type="pct"/>
            <w:shd w:val="clear" w:color="auto" w:fill="auto"/>
            <w:noWrap/>
            <w:vAlign w:val="center"/>
            <w:hideMark/>
          </w:tcPr>
          <w:p w14:paraId="086D36C0" w14:textId="09517363" w:rsidR="009E185B" w:rsidRPr="00953054" w:rsidRDefault="009E185B" w:rsidP="001C45FB">
            <w:pPr>
              <w:autoSpaceDE/>
              <w:autoSpaceDN/>
              <w:spacing w:line="276" w:lineRule="auto"/>
              <w:jc w:val="right"/>
              <w:rPr>
                <w:sz w:val="22"/>
                <w:szCs w:val="22"/>
                <w:lang w:val="en-US"/>
              </w:rPr>
            </w:pPr>
            <w:r w:rsidRPr="00953054">
              <w:rPr>
                <w:sz w:val="22"/>
                <w:szCs w:val="22"/>
                <w:lang w:val="en-US"/>
              </w:rPr>
              <w:t>xxx</w:t>
            </w:r>
          </w:p>
        </w:tc>
      </w:tr>
      <w:tr w:rsidR="009E185B" w:rsidRPr="00953054" w14:paraId="73369E56" w14:textId="77777777" w:rsidTr="0026096D">
        <w:trPr>
          <w:trHeight w:val="340"/>
        </w:trPr>
        <w:tc>
          <w:tcPr>
            <w:tcW w:w="3839" w:type="pct"/>
            <w:shd w:val="clear" w:color="auto" w:fill="auto"/>
            <w:noWrap/>
            <w:vAlign w:val="center"/>
            <w:hideMark/>
          </w:tcPr>
          <w:p w14:paraId="6BB9BD18" w14:textId="7C66B012" w:rsidR="009E185B" w:rsidRPr="00953054" w:rsidRDefault="009E185B" w:rsidP="00953054">
            <w:pPr>
              <w:autoSpaceDE/>
              <w:autoSpaceDN/>
              <w:spacing w:line="276" w:lineRule="auto"/>
              <w:jc w:val="both"/>
              <w:rPr>
                <w:sz w:val="22"/>
                <w:szCs w:val="22"/>
                <w:lang w:eastAsia="en-GB"/>
              </w:rPr>
            </w:pPr>
            <w:r w:rsidRPr="00953054">
              <w:rPr>
                <w:sz w:val="22"/>
                <w:szCs w:val="22"/>
                <w:lang w:val="en-US"/>
              </w:rPr>
              <w:t>Printing, advertising, and information supplies &amp; services</w:t>
            </w:r>
          </w:p>
        </w:tc>
        <w:tc>
          <w:tcPr>
            <w:tcW w:w="1161" w:type="pct"/>
            <w:shd w:val="clear" w:color="auto" w:fill="auto"/>
            <w:noWrap/>
            <w:vAlign w:val="center"/>
            <w:hideMark/>
          </w:tcPr>
          <w:p w14:paraId="4F982440" w14:textId="124ACC17" w:rsidR="009E185B" w:rsidRPr="00953054" w:rsidRDefault="009E185B" w:rsidP="001C45FB">
            <w:pPr>
              <w:autoSpaceDE/>
              <w:autoSpaceDN/>
              <w:spacing w:line="276" w:lineRule="auto"/>
              <w:jc w:val="right"/>
              <w:rPr>
                <w:sz w:val="22"/>
                <w:szCs w:val="22"/>
                <w:lang w:val="en-US"/>
              </w:rPr>
            </w:pPr>
            <w:r w:rsidRPr="00953054">
              <w:rPr>
                <w:sz w:val="22"/>
                <w:szCs w:val="22"/>
                <w:lang w:val="en-US"/>
              </w:rPr>
              <w:t>xxx</w:t>
            </w:r>
          </w:p>
        </w:tc>
      </w:tr>
      <w:tr w:rsidR="009E185B" w:rsidRPr="00953054" w14:paraId="170BA6C0" w14:textId="77777777" w:rsidTr="0026096D">
        <w:trPr>
          <w:trHeight w:val="340"/>
        </w:trPr>
        <w:tc>
          <w:tcPr>
            <w:tcW w:w="3839" w:type="pct"/>
            <w:shd w:val="clear" w:color="auto" w:fill="auto"/>
            <w:noWrap/>
            <w:vAlign w:val="center"/>
          </w:tcPr>
          <w:p w14:paraId="4E2DDD2A" w14:textId="528D4BF7" w:rsidR="009E185B" w:rsidRPr="00953054" w:rsidRDefault="009E185B" w:rsidP="00953054">
            <w:pPr>
              <w:autoSpaceDE/>
              <w:autoSpaceDN/>
              <w:spacing w:line="276" w:lineRule="auto"/>
              <w:jc w:val="both"/>
              <w:rPr>
                <w:b/>
                <w:bCs/>
                <w:sz w:val="22"/>
                <w:szCs w:val="22"/>
                <w:lang w:eastAsia="en-GB"/>
              </w:rPr>
            </w:pPr>
            <w:r w:rsidRPr="00953054">
              <w:rPr>
                <w:sz w:val="22"/>
                <w:szCs w:val="22"/>
                <w:lang w:val="en-US"/>
              </w:rPr>
              <w:t>Rentals of produced assets</w:t>
            </w:r>
          </w:p>
        </w:tc>
        <w:tc>
          <w:tcPr>
            <w:tcW w:w="1161" w:type="pct"/>
            <w:shd w:val="clear" w:color="auto" w:fill="auto"/>
            <w:noWrap/>
            <w:vAlign w:val="center"/>
          </w:tcPr>
          <w:p w14:paraId="508A60E9" w14:textId="790A0159" w:rsidR="009E185B" w:rsidRPr="00953054" w:rsidRDefault="009E185B" w:rsidP="001C45FB">
            <w:pPr>
              <w:autoSpaceDE/>
              <w:autoSpaceDN/>
              <w:spacing w:line="276" w:lineRule="auto"/>
              <w:jc w:val="right"/>
              <w:rPr>
                <w:b/>
                <w:bCs/>
                <w:sz w:val="22"/>
                <w:szCs w:val="22"/>
                <w:lang w:val="en-US"/>
              </w:rPr>
            </w:pPr>
            <w:r w:rsidRPr="00953054">
              <w:rPr>
                <w:sz w:val="22"/>
                <w:szCs w:val="22"/>
                <w:lang w:val="en-US"/>
              </w:rPr>
              <w:t>xxx</w:t>
            </w:r>
          </w:p>
        </w:tc>
      </w:tr>
      <w:tr w:rsidR="009E185B" w:rsidRPr="00953054" w14:paraId="4970A7ED" w14:textId="77777777" w:rsidTr="0026096D">
        <w:trPr>
          <w:trHeight w:val="340"/>
        </w:trPr>
        <w:tc>
          <w:tcPr>
            <w:tcW w:w="3839" w:type="pct"/>
            <w:shd w:val="clear" w:color="auto" w:fill="auto"/>
            <w:noWrap/>
            <w:vAlign w:val="center"/>
            <w:hideMark/>
          </w:tcPr>
          <w:p w14:paraId="11653ECF" w14:textId="7D5F108A" w:rsidR="009E185B" w:rsidRPr="00953054" w:rsidRDefault="009E185B" w:rsidP="00953054">
            <w:pPr>
              <w:autoSpaceDE/>
              <w:autoSpaceDN/>
              <w:spacing w:line="276" w:lineRule="auto"/>
              <w:jc w:val="both"/>
              <w:rPr>
                <w:b/>
                <w:bCs/>
                <w:sz w:val="22"/>
                <w:szCs w:val="22"/>
                <w:lang w:val="en-US"/>
              </w:rPr>
            </w:pPr>
            <w:r w:rsidRPr="00953054">
              <w:rPr>
                <w:sz w:val="22"/>
                <w:szCs w:val="22"/>
                <w:lang w:val="en-US"/>
              </w:rPr>
              <w:t>Training expenses</w:t>
            </w:r>
          </w:p>
        </w:tc>
        <w:tc>
          <w:tcPr>
            <w:tcW w:w="1161" w:type="pct"/>
            <w:shd w:val="clear" w:color="auto" w:fill="auto"/>
            <w:noWrap/>
            <w:vAlign w:val="center"/>
            <w:hideMark/>
          </w:tcPr>
          <w:p w14:paraId="74273E86" w14:textId="7C30B075" w:rsidR="009E185B" w:rsidRPr="00953054" w:rsidRDefault="009E185B" w:rsidP="001C45FB">
            <w:pPr>
              <w:autoSpaceDE/>
              <w:autoSpaceDN/>
              <w:spacing w:line="276" w:lineRule="auto"/>
              <w:jc w:val="right"/>
              <w:rPr>
                <w:b/>
                <w:bCs/>
                <w:sz w:val="22"/>
                <w:szCs w:val="22"/>
                <w:lang w:val="en-US"/>
              </w:rPr>
            </w:pPr>
            <w:r w:rsidRPr="00953054">
              <w:rPr>
                <w:sz w:val="22"/>
                <w:szCs w:val="22"/>
                <w:lang w:val="en-US"/>
              </w:rPr>
              <w:t>xxx</w:t>
            </w:r>
          </w:p>
        </w:tc>
      </w:tr>
      <w:tr w:rsidR="009E185B" w:rsidRPr="00953054" w14:paraId="4B70C307" w14:textId="77777777" w:rsidTr="0026096D">
        <w:trPr>
          <w:trHeight w:val="340"/>
        </w:trPr>
        <w:tc>
          <w:tcPr>
            <w:tcW w:w="3839" w:type="pct"/>
            <w:shd w:val="clear" w:color="auto" w:fill="auto"/>
            <w:noWrap/>
            <w:vAlign w:val="center"/>
          </w:tcPr>
          <w:p w14:paraId="7466D7C0" w14:textId="0289B2FE" w:rsidR="009E185B" w:rsidRPr="00953054" w:rsidRDefault="009E185B" w:rsidP="00953054">
            <w:pPr>
              <w:autoSpaceDE/>
              <w:autoSpaceDN/>
              <w:spacing w:line="276" w:lineRule="auto"/>
              <w:jc w:val="both"/>
              <w:rPr>
                <w:sz w:val="22"/>
                <w:szCs w:val="22"/>
                <w:lang w:eastAsia="en-GB"/>
              </w:rPr>
            </w:pPr>
            <w:r w:rsidRPr="00953054">
              <w:rPr>
                <w:sz w:val="22"/>
                <w:szCs w:val="22"/>
                <w:lang w:val="en-US"/>
              </w:rPr>
              <w:t>Hospitality supplies and services</w:t>
            </w:r>
          </w:p>
        </w:tc>
        <w:tc>
          <w:tcPr>
            <w:tcW w:w="1161" w:type="pct"/>
            <w:shd w:val="clear" w:color="auto" w:fill="auto"/>
            <w:noWrap/>
            <w:vAlign w:val="center"/>
          </w:tcPr>
          <w:p w14:paraId="286FC66E" w14:textId="7BB99C8B" w:rsidR="009E185B" w:rsidRPr="00953054" w:rsidRDefault="009E185B" w:rsidP="001C45FB">
            <w:pPr>
              <w:autoSpaceDE/>
              <w:autoSpaceDN/>
              <w:spacing w:line="276" w:lineRule="auto"/>
              <w:jc w:val="right"/>
              <w:rPr>
                <w:sz w:val="22"/>
                <w:szCs w:val="22"/>
                <w:lang w:val="en-US"/>
              </w:rPr>
            </w:pPr>
            <w:r w:rsidRPr="00953054">
              <w:rPr>
                <w:sz w:val="22"/>
                <w:szCs w:val="22"/>
                <w:lang w:val="en-US"/>
              </w:rPr>
              <w:t>xxx</w:t>
            </w:r>
          </w:p>
        </w:tc>
      </w:tr>
      <w:tr w:rsidR="009E185B" w:rsidRPr="00953054" w14:paraId="6D845E36" w14:textId="77777777" w:rsidTr="0026096D">
        <w:trPr>
          <w:trHeight w:val="340"/>
        </w:trPr>
        <w:tc>
          <w:tcPr>
            <w:tcW w:w="3839" w:type="pct"/>
            <w:shd w:val="clear" w:color="auto" w:fill="auto"/>
            <w:noWrap/>
            <w:vAlign w:val="center"/>
          </w:tcPr>
          <w:p w14:paraId="15848199" w14:textId="7B5DC18C" w:rsidR="009E185B" w:rsidRPr="00953054" w:rsidRDefault="009E185B" w:rsidP="00953054">
            <w:pPr>
              <w:autoSpaceDE/>
              <w:autoSpaceDN/>
              <w:spacing w:line="276" w:lineRule="auto"/>
              <w:jc w:val="both"/>
              <w:rPr>
                <w:sz w:val="22"/>
                <w:szCs w:val="22"/>
                <w:lang w:eastAsia="en-GB"/>
              </w:rPr>
            </w:pPr>
            <w:r w:rsidRPr="00953054">
              <w:rPr>
                <w:sz w:val="22"/>
                <w:szCs w:val="22"/>
                <w:lang w:val="en-US"/>
              </w:rPr>
              <w:t>Insurance costs</w:t>
            </w:r>
          </w:p>
        </w:tc>
        <w:tc>
          <w:tcPr>
            <w:tcW w:w="1161" w:type="pct"/>
            <w:shd w:val="clear" w:color="auto" w:fill="auto"/>
            <w:noWrap/>
            <w:vAlign w:val="center"/>
          </w:tcPr>
          <w:p w14:paraId="176C9A75" w14:textId="1D91F51F" w:rsidR="009E185B" w:rsidRPr="00953054" w:rsidRDefault="009E185B" w:rsidP="001C45FB">
            <w:pPr>
              <w:autoSpaceDE/>
              <w:autoSpaceDN/>
              <w:spacing w:line="276" w:lineRule="auto"/>
              <w:jc w:val="right"/>
              <w:rPr>
                <w:sz w:val="22"/>
                <w:szCs w:val="22"/>
                <w:lang w:val="en-US"/>
              </w:rPr>
            </w:pPr>
            <w:r w:rsidRPr="00953054">
              <w:rPr>
                <w:sz w:val="22"/>
                <w:szCs w:val="22"/>
                <w:lang w:val="en-US"/>
              </w:rPr>
              <w:t>xxx</w:t>
            </w:r>
          </w:p>
        </w:tc>
      </w:tr>
      <w:tr w:rsidR="009E185B" w:rsidRPr="00953054" w14:paraId="4411EB5E" w14:textId="77777777" w:rsidTr="0026096D">
        <w:trPr>
          <w:trHeight w:val="340"/>
        </w:trPr>
        <w:tc>
          <w:tcPr>
            <w:tcW w:w="3839" w:type="pct"/>
            <w:shd w:val="clear" w:color="auto" w:fill="auto"/>
            <w:noWrap/>
            <w:vAlign w:val="center"/>
          </w:tcPr>
          <w:p w14:paraId="34A3C517" w14:textId="161BE00B" w:rsidR="009E185B" w:rsidRPr="00953054" w:rsidRDefault="009E185B" w:rsidP="00953054">
            <w:pPr>
              <w:autoSpaceDE/>
              <w:autoSpaceDN/>
              <w:spacing w:line="276" w:lineRule="auto"/>
              <w:jc w:val="both"/>
              <w:rPr>
                <w:sz w:val="22"/>
                <w:szCs w:val="22"/>
                <w:lang w:eastAsia="en-GB"/>
              </w:rPr>
            </w:pPr>
            <w:r w:rsidRPr="00953054">
              <w:rPr>
                <w:sz w:val="22"/>
                <w:szCs w:val="22"/>
                <w:lang w:val="en-US"/>
              </w:rPr>
              <w:t>Specialized materials and services</w:t>
            </w:r>
          </w:p>
        </w:tc>
        <w:tc>
          <w:tcPr>
            <w:tcW w:w="1161" w:type="pct"/>
            <w:shd w:val="clear" w:color="auto" w:fill="auto"/>
            <w:noWrap/>
            <w:vAlign w:val="center"/>
          </w:tcPr>
          <w:p w14:paraId="09CCC1A0" w14:textId="3DC07F95" w:rsidR="009E185B" w:rsidRPr="00953054" w:rsidRDefault="009E185B" w:rsidP="001C45FB">
            <w:pPr>
              <w:autoSpaceDE/>
              <w:autoSpaceDN/>
              <w:spacing w:line="276" w:lineRule="auto"/>
              <w:jc w:val="right"/>
              <w:rPr>
                <w:sz w:val="22"/>
                <w:szCs w:val="22"/>
                <w:lang w:val="en-US"/>
              </w:rPr>
            </w:pPr>
            <w:r w:rsidRPr="00953054">
              <w:rPr>
                <w:sz w:val="22"/>
                <w:szCs w:val="22"/>
                <w:lang w:val="en-US"/>
              </w:rPr>
              <w:t>xxx</w:t>
            </w:r>
          </w:p>
        </w:tc>
      </w:tr>
      <w:tr w:rsidR="004C3FDB" w:rsidRPr="00953054" w14:paraId="386FA372" w14:textId="77777777" w:rsidTr="0026096D">
        <w:trPr>
          <w:trHeight w:val="340"/>
        </w:trPr>
        <w:tc>
          <w:tcPr>
            <w:tcW w:w="3839" w:type="pct"/>
            <w:shd w:val="clear" w:color="auto" w:fill="auto"/>
            <w:noWrap/>
            <w:vAlign w:val="center"/>
          </w:tcPr>
          <w:p w14:paraId="0055B954" w14:textId="1EE2F8FB" w:rsidR="004C3FDB" w:rsidRPr="00953054" w:rsidRDefault="004C3FDB" w:rsidP="00953054">
            <w:pPr>
              <w:autoSpaceDE/>
              <w:autoSpaceDN/>
              <w:spacing w:line="276" w:lineRule="auto"/>
              <w:jc w:val="both"/>
              <w:rPr>
                <w:sz w:val="22"/>
                <w:szCs w:val="22"/>
                <w:lang w:val="en-US"/>
              </w:rPr>
            </w:pPr>
            <w:r w:rsidRPr="00953054">
              <w:rPr>
                <w:sz w:val="22"/>
                <w:szCs w:val="22"/>
                <w:lang w:val="en-US"/>
              </w:rPr>
              <w:t xml:space="preserve">Other operating expenses </w:t>
            </w:r>
            <w:r w:rsidRPr="00953054">
              <w:rPr>
                <w:i/>
                <w:iCs/>
                <w:sz w:val="22"/>
                <w:szCs w:val="22"/>
                <w:lang w:val="en-US"/>
              </w:rPr>
              <w:t>including bank Charges</w:t>
            </w:r>
          </w:p>
        </w:tc>
        <w:tc>
          <w:tcPr>
            <w:tcW w:w="1161" w:type="pct"/>
            <w:shd w:val="clear" w:color="auto" w:fill="auto"/>
            <w:noWrap/>
            <w:vAlign w:val="center"/>
          </w:tcPr>
          <w:p w14:paraId="73B38C2D" w14:textId="2A659EF3" w:rsidR="004C3FDB" w:rsidRPr="00953054" w:rsidRDefault="004C3FDB" w:rsidP="001C45FB">
            <w:pPr>
              <w:autoSpaceDE/>
              <w:autoSpaceDN/>
              <w:spacing w:line="276" w:lineRule="auto"/>
              <w:jc w:val="right"/>
              <w:rPr>
                <w:sz w:val="22"/>
                <w:szCs w:val="22"/>
                <w:lang w:val="en-US"/>
              </w:rPr>
            </w:pPr>
            <w:r w:rsidRPr="00953054">
              <w:rPr>
                <w:sz w:val="22"/>
                <w:szCs w:val="22"/>
                <w:lang w:val="en-US"/>
              </w:rPr>
              <w:t>xxx</w:t>
            </w:r>
          </w:p>
        </w:tc>
      </w:tr>
      <w:tr w:rsidR="004C3FDB" w:rsidRPr="00953054" w14:paraId="71E3DCEB" w14:textId="77777777" w:rsidTr="0026096D">
        <w:trPr>
          <w:trHeight w:val="340"/>
        </w:trPr>
        <w:tc>
          <w:tcPr>
            <w:tcW w:w="3839" w:type="pct"/>
            <w:shd w:val="clear" w:color="auto" w:fill="auto"/>
            <w:noWrap/>
            <w:vAlign w:val="center"/>
          </w:tcPr>
          <w:p w14:paraId="21193EB7" w14:textId="22693623" w:rsidR="004C3FDB" w:rsidRPr="00953054" w:rsidRDefault="004C3FDB" w:rsidP="00953054">
            <w:pPr>
              <w:autoSpaceDE/>
              <w:autoSpaceDN/>
              <w:spacing w:line="276" w:lineRule="auto"/>
              <w:jc w:val="both"/>
              <w:rPr>
                <w:sz w:val="22"/>
                <w:szCs w:val="22"/>
                <w:lang w:eastAsia="en-GB"/>
              </w:rPr>
            </w:pPr>
            <w:r w:rsidRPr="00953054">
              <w:rPr>
                <w:sz w:val="22"/>
                <w:szCs w:val="22"/>
                <w:lang w:val="en-US"/>
              </w:rPr>
              <w:t>Office and general supplies and services</w:t>
            </w:r>
          </w:p>
        </w:tc>
        <w:tc>
          <w:tcPr>
            <w:tcW w:w="1161" w:type="pct"/>
            <w:shd w:val="clear" w:color="auto" w:fill="auto"/>
            <w:noWrap/>
            <w:vAlign w:val="center"/>
          </w:tcPr>
          <w:p w14:paraId="6087B95C" w14:textId="2F95D316" w:rsidR="004C3FDB" w:rsidRPr="00953054" w:rsidRDefault="004C3FDB" w:rsidP="001C45FB">
            <w:pPr>
              <w:autoSpaceDE/>
              <w:autoSpaceDN/>
              <w:spacing w:line="276" w:lineRule="auto"/>
              <w:jc w:val="right"/>
              <w:rPr>
                <w:sz w:val="22"/>
                <w:szCs w:val="22"/>
                <w:lang w:val="en-US"/>
              </w:rPr>
            </w:pPr>
            <w:r w:rsidRPr="00953054">
              <w:rPr>
                <w:sz w:val="22"/>
                <w:szCs w:val="22"/>
                <w:lang w:val="en-US"/>
              </w:rPr>
              <w:t>xxx</w:t>
            </w:r>
          </w:p>
        </w:tc>
      </w:tr>
      <w:tr w:rsidR="004C3FDB" w:rsidRPr="00953054" w14:paraId="5D37E145" w14:textId="77777777" w:rsidTr="0026096D">
        <w:trPr>
          <w:trHeight w:val="340"/>
        </w:trPr>
        <w:tc>
          <w:tcPr>
            <w:tcW w:w="3839" w:type="pct"/>
            <w:shd w:val="clear" w:color="auto" w:fill="auto"/>
            <w:noWrap/>
            <w:vAlign w:val="center"/>
          </w:tcPr>
          <w:p w14:paraId="49C2644D" w14:textId="19992FF6" w:rsidR="004C3FDB" w:rsidRPr="00953054" w:rsidRDefault="004C3FDB" w:rsidP="00953054">
            <w:pPr>
              <w:autoSpaceDE/>
              <w:autoSpaceDN/>
              <w:spacing w:line="276" w:lineRule="auto"/>
              <w:jc w:val="both"/>
              <w:rPr>
                <w:sz w:val="22"/>
                <w:szCs w:val="22"/>
                <w:lang w:eastAsia="en-GB"/>
              </w:rPr>
            </w:pPr>
            <w:r w:rsidRPr="00953054">
              <w:rPr>
                <w:sz w:val="22"/>
                <w:szCs w:val="22"/>
                <w:lang w:val="en-US"/>
              </w:rPr>
              <w:t>Fuel Oil and Lubricants</w:t>
            </w:r>
          </w:p>
        </w:tc>
        <w:tc>
          <w:tcPr>
            <w:tcW w:w="1161" w:type="pct"/>
            <w:shd w:val="clear" w:color="auto" w:fill="auto"/>
            <w:noWrap/>
            <w:vAlign w:val="center"/>
          </w:tcPr>
          <w:p w14:paraId="418EA8AD" w14:textId="0EA32292" w:rsidR="004C3FDB" w:rsidRPr="00953054" w:rsidRDefault="004C3FDB" w:rsidP="001C45FB">
            <w:pPr>
              <w:autoSpaceDE/>
              <w:autoSpaceDN/>
              <w:spacing w:line="276" w:lineRule="auto"/>
              <w:jc w:val="right"/>
              <w:rPr>
                <w:sz w:val="22"/>
                <w:szCs w:val="22"/>
                <w:lang w:val="en-US"/>
              </w:rPr>
            </w:pPr>
            <w:r w:rsidRPr="00953054">
              <w:rPr>
                <w:sz w:val="22"/>
                <w:szCs w:val="22"/>
                <w:lang w:val="en-US"/>
              </w:rPr>
              <w:t>xxx</w:t>
            </w:r>
          </w:p>
        </w:tc>
      </w:tr>
      <w:tr w:rsidR="004C3FDB" w:rsidRPr="00953054" w14:paraId="34FB5C8E" w14:textId="77777777" w:rsidTr="0026096D">
        <w:trPr>
          <w:trHeight w:val="340"/>
        </w:trPr>
        <w:tc>
          <w:tcPr>
            <w:tcW w:w="3839" w:type="pct"/>
            <w:shd w:val="clear" w:color="auto" w:fill="auto"/>
            <w:noWrap/>
            <w:vAlign w:val="center"/>
          </w:tcPr>
          <w:p w14:paraId="511CE313" w14:textId="57835356" w:rsidR="004C3FDB" w:rsidRPr="00953054" w:rsidRDefault="004C3FDB" w:rsidP="00953054">
            <w:pPr>
              <w:autoSpaceDE/>
              <w:autoSpaceDN/>
              <w:spacing w:line="276" w:lineRule="auto"/>
              <w:jc w:val="both"/>
              <w:rPr>
                <w:sz w:val="22"/>
                <w:szCs w:val="22"/>
                <w:lang w:eastAsia="en-GB"/>
              </w:rPr>
            </w:pPr>
            <w:r w:rsidRPr="00953054">
              <w:rPr>
                <w:sz w:val="22"/>
                <w:szCs w:val="22"/>
                <w:lang w:val="en-US"/>
              </w:rPr>
              <w:t>Routine maintenance – vehicles and other transport equipment</w:t>
            </w:r>
          </w:p>
        </w:tc>
        <w:tc>
          <w:tcPr>
            <w:tcW w:w="1161" w:type="pct"/>
            <w:shd w:val="clear" w:color="auto" w:fill="auto"/>
            <w:noWrap/>
            <w:vAlign w:val="center"/>
          </w:tcPr>
          <w:p w14:paraId="5C402758" w14:textId="064CBA67" w:rsidR="004C3FDB" w:rsidRPr="00953054" w:rsidRDefault="004C3FDB" w:rsidP="001C45FB">
            <w:pPr>
              <w:autoSpaceDE/>
              <w:autoSpaceDN/>
              <w:spacing w:line="276" w:lineRule="auto"/>
              <w:jc w:val="right"/>
              <w:rPr>
                <w:sz w:val="22"/>
                <w:szCs w:val="22"/>
                <w:lang w:val="en-US"/>
              </w:rPr>
            </w:pPr>
            <w:r w:rsidRPr="00953054">
              <w:rPr>
                <w:sz w:val="22"/>
                <w:szCs w:val="22"/>
                <w:lang w:val="en-US"/>
              </w:rPr>
              <w:t>xxx</w:t>
            </w:r>
          </w:p>
        </w:tc>
      </w:tr>
      <w:tr w:rsidR="004C3FDB" w:rsidRPr="00953054" w14:paraId="146EC40E" w14:textId="77777777" w:rsidTr="0026096D">
        <w:trPr>
          <w:trHeight w:val="340"/>
        </w:trPr>
        <w:tc>
          <w:tcPr>
            <w:tcW w:w="3839" w:type="pct"/>
            <w:shd w:val="clear" w:color="auto" w:fill="auto"/>
            <w:noWrap/>
            <w:vAlign w:val="center"/>
          </w:tcPr>
          <w:p w14:paraId="2CB26121" w14:textId="5C08F4BD" w:rsidR="004C3FDB" w:rsidRPr="00953054" w:rsidRDefault="004C3FDB" w:rsidP="00953054">
            <w:pPr>
              <w:autoSpaceDE/>
              <w:autoSpaceDN/>
              <w:spacing w:line="276" w:lineRule="auto"/>
              <w:jc w:val="both"/>
              <w:rPr>
                <w:sz w:val="22"/>
                <w:szCs w:val="22"/>
                <w:lang w:eastAsia="en-GB"/>
              </w:rPr>
            </w:pPr>
            <w:r w:rsidRPr="00953054">
              <w:rPr>
                <w:sz w:val="22"/>
                <w:szCs w:val="22"/>
                <w:lang w:val="en-US"/>
              </w:rPr>
              <w:t>Routine maintenance – other assets</w:t>
            </w:r>
          </w:p>
        </w:tc>
        <w:tc>
          <w:tcPr>
            <w:tcW w:w="1161" w:type="pct"/>
            <w:shd w:val="clear" w:color="auto" w:fill="auto"/>
            <w:noWrap/>
            <w:vAlign w:val="center"/>
          </w:tcPr>
          <w:p w14:paraId="5244F3C6" w14:textId="027E234C" w:rsidR="004C3FDB" w:rsidRPr="00953054" w:rsidRDefault="004C3FDB" w:rsidP="001C45FB">
            <w:pPr>
              <w:autoSpaceDE/>
              <w:autoSpaceDN/>
              <w:spacing w:line="276" w:lineRule="auto"/>
              <w:jc w:val="right"/>
              <w:rPr>
                <w:sz w:val="22"/>
                <w:szCs w:val="22"/>
                <w:lang w:val="en-US"/>
              </w:rPr>
            </w:pPr>
            <w:r w:rsidRPr="00953054">
              <w:rPr>
                <w:sz w:val="22"/>
                <w:szCs w:val="22"/>
                <w:lang w:val="en-US"/>
              </w:rPr>
              <w:t>xxx</w:t>
            </w:r>
          </w:p>
        </w:tc>
      </w:tr>
    </w:tbl>
    <w:p w14:paraId="6180D451" w14:textId="77777777" w:rsidR="0005653D" w:rsidRPr="00953054" w:rsidRDefault="0005653D" w:rsidP="00D5252C">
      <w:pPr>
        <w:pStyle w:val="ListParagraph"/>
        <w:numPr>
          <w:ilvl w:val="0"/>
          <w:numId w:val="21"/>
        </w:numPr>
        <w:spacing w:before="240" w:after="240" w:line="360" w:lineRule="auto"/>
        <w:ind w:right="-20"/>
        <w:jc w:val="both"/>
        <w:rPr>
          <w:rFonts w:eastAsia="Arial"/>
          <w:b/>
          <w:bCs/>
          <w:spacing w:val="3"/>
          <w:sz w:val="22"/>
          <w:szCs w:val="22"/>
        </w:rPr>
      </w:pPr>
      <w:r w:rsidRPr="00953054">
        <w:rPr>
          <w:rFonts w:eastAsia="Arial"/>
          <w:b/>
          <w:bCs/>
          <w:spacing w:val="3"/>
          <w:sz w:val="22"/>
          <w:szCs w:val="22"/>
        </w:rPr>
        <w:t xml:space="preserve">Transfers to Other Government Entities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154"/>
        <w:gridCol w:w="2164"/>
      </w:tblGrid>
      <w:tr w:rsidR="00CE0CBF" w:rsidRPr="00953054" w14:paraId="4CDB5106" w14:textId="77777777" w:rsidTr="0026096D">
        <w:trPr>
          <w:trHeight w:val="340"/>
        </w:trPr>
        <w:tc>
          <w:tcPr>
            <w:tcW w:w="3839" w:type="pct"/>
            <w:shd w:val="clear" w:color="auto" w:fill="0070C0"/>
            <w:noWrap/>
            <w:vAlign w:val="center"/>
            <w:hideMark/>
          </w:tcPr>
          <w:p w14:paraId="265E2468" w14:textId="77777777" w:rsidR="00CE0CBF" w:rsidRPr="00953054" w:rsidRDefault="00CE0CBF" w:rsidP="00953054">
            <w:pPr>
              <w:autoSpaceDE/>
              <w:autoSpaceDN/>
              <w:spacing w:line="276" w:lineRule="auto"/>
              <w:jc w:val="both"/>
              <w:rPr>
                <w:b/>
                <w:bCs/>
                <w:sz w:val="22"/>
                <w:szCs w:val="22"/>
                <w:lang w:val="en-US"/>
              </w:rPr>
            </w:pPr>
            <w:r w:rsidRPr="00953054">
              <w:rPr>
                <w:b/>
                <w:bCs/>
                <w:sz w:val="22"/>
                <w:szCs w:val="22"/>
                <w:lang w:eastAsia="en-GB"/>
              </w:rPr>
              <w:t>Description</w:t>
            </w:r>
          </w:p>
        </w:tc>
        <w:tc>
          <w:tcPr>
            <w:tcW w:w="1161" w:type="pct"/>
            <w:shd w:val="clear" w:color="auto" w:fill="0070C0"/>
            <w:vAlign w:val="center"/>
          </w:tcPr>
          <w:p w14:paraId="04A782BA" w14:textId="4BF92666" w:rsidR="00CE0CBF" w:rsidRPr="00953054" w:rsidRDefault="00CE0CBF" w:rsidP="008B0B14">
            <w:pPr>
              <w:autoSpaceDE/>
              <w:autoSpaceDN/>
              <w:spacing w:line="276" w:lineRule="auto"/>
              <w:jc w:val="right"/>
              <w:rPr>
                <w:b/>
                <w:bCs/>
                <w:sz w:val="22"/>
                <w:szCs w:val="22"/>
                <w:lang w:val="en-US"/>
              </w:rPr>
            </w:pPr>
            <w:r w:rsidRPr="00953054">
              <w:rPr>
                <w:b/>
                <w:i/>
                <w:iCs/>
                <w:sz w:val="22"/>
                <w:szCs w:val="22"/>
                <w:lang w:val="en-US"/>
              </w:rPr>
              <w:t>Insert Current FY</w:t>
            </w:r>
          </w:p>
        </w:tc>
      </w:tr>
      <w:tr w:rsidR="0005653D" w:rsidRPr="00953054" w14:paraId="0BC210EC" w14:textId="77777777" w:rsidTr="0026096D">
        <w:trPr>
          <w:trHeight w:val="340"/>
        </w:trPr>
        <w:tc>
          <w:tcPr>
            <w:tcW w:w="3839" w:type="pct"/>
            <w:shd w:val="clear" w:color="auto" w:fill="0070C0"/>
            <w:noWrap/>
            <w:vAlign w:val="center"/>
            <w:hideMark/>
          </w:tcPr>
          <w:p w14:paraId="14C04346" w14:textId="77777777" w:rsidR="0005653D" w:rsidRPr="00953054" w:rsidRDefault="0005653D" w:rsidP="00953054">
            <w:pPr>
              <w:autoSpaceDE/>
              <w:autoSpaceDN/>
              <w:spacing w:line="276" w:lineRule="auto"/>
              <w:jc w:val="both"/>
              <w:rPr>
                <w:b/>
                <w:bCs/>
                <w:sz w:val="22"/>
                <w:szCs w:val="22"/>
                <w:lang w:val="en-US"/>
              </w:rPr>
            </w:pPr>
          </w:p>
        </w:tc>
        <w:tc>
          <w:tcPr>
            <w:tcW w:w="1161" w:type="pct"/>
            <w:shd w:val="clear" w:color="auto" w:fill="0070C0"/>
            <w:vAlign w:val="bottom"/>
          </w:tcPr>
          <w:p w14:paraId="2EE1A414" w14:textId="77777777" w:rsidR="0005653D" w:rsidRPr="00953054" w:rsidRDefault="0005653D" w:rsidP="008B0B14">
            <w:pPr>
              <w:autoSpaceDE/>
              <w:autoSpaceDN/>
              <w:spacing w:line="276" w:lineRule="auto"/>
              <w:jc w:val="right"/>
              <w:rPr>
                <w:b/>
                <w:bCs/>
                <w:sz w:val="22"/>
                <w:szCs w:val="22"/>
                <w:lang w:val="en-US"/>
              </w:rPr>
            </w:pPr>
            <w:r w:rsidRPr="00953054">
              <w:rPr>
                <w:b/>
                <w:bCs/>
                <w:sz w:val="22"/>
                <w:szCs w:val="22"/>
                <w:lang w:val="en-US"/>
              </w:rPr>
              <w:t>Kshs</w:t>
            </w:r>
          </w:p>
        </w:tc>
      </w:tr>
      <w:tr w:rsidR="0005653D" w:rsidRPr="00953054" w14:paraId="404807FA" w14:textId="77777777" w:rsidTr="0026096D">
        <w:trPr>
          <w:trHeight w:val="340"/>
        </w:trPr>
        <w:tc>
          <w:tcPr>
            <w:tcW w:w="3839" w:type="pct"/>
            <w:shd w:val="clear" w:color="auto" w:fill="auto"/>
            <w:noWrap/>
            <w:vAlign w:val="center"/>
          </w:tcPr>
          <w:p w14:paraId="2F0FEF5F" w14:textId="0E1A66B2" w:rsidR="0005653D" w:rsidRPr="00953054" w:rsidRDefault="0005653D" w:rsidP="00953054">
            <w:pPr>
              <w:autoSpaceDE/>
              <w:autoSpaceDN/>
              <w:spacing w:line="276" w:lineRule="auto"/>
              <w:jc w:val="both"/>
              <w:rPr>
                <w:sz w:val="22"/>
                <w:szCs w:val="22"/>
                <w:lang w:val="en-US"/>
              </w:rPr>
            </w:pPr>
            <w:r w:rsidRPr="00953054">
              <w:rPr>
                <w:sz w:val="22"/>
                <w:szCs w:val="22"/>
                <w:lang w:val="en-US"/>
              </w:rPr>
              <w:t xml:space="preserve">Transfers to </w:t>
            </w:r>
            <w:r w:rsidR="00A771F2" w:rsidRPr="00953054">
              <w:rPr>
                <w:sz w:val="22"/>
                <w:szCs w:val="22"/>
                <w:lang w:val="en-US"/>
              </w:rPr>
              <w:t xml:space="preserve">other </w:t>
            </w:r>
            <w:r w:rsidR="001D13D3" w:rsidRPr="00953054">
              <w:rPr>
                <w:sz w:val="22"/>
                <w:szCs w:val="22"/>
                <w:lang w:val="en-US"/>
              </w:rPr>
              <w:t>C</w:t>
            </w:r>
            <w:r w:rsidR="00A771F2" w:rsidRPr="00953054">
              <w:rPr>
                <w:sz w:val="22"/>
                <w:szCs w:val="22"/>
                <w:lang w:val="en-US"/>
              </w:rPr>
              <w:t xml:space="preserve">ounty </w:t>
            </w:r>
            <w:r w:rsidR="001D13D3" w:rsidRPr="00953054">
              <w:rPr>
                <w:sz w:val="22"/>
                <w:szCs w:val="22"/>
                <w:lang w:val="en-US"/>
              </w:rPr>
              <w:t>G</w:t>
            </w:r>
            <w:r w:rsidR="00896903" w:rsidRPr="00953054">
              <w:rPr>
                <w:sz w:val="22"/>
                <w:szCs w:val="22"/>
                <w:lang w:val="en-US"/>
              </w:rPr>
              <w:t>overnment</w:t>
            </w:r>
            <w:r w:rsidRPr="00953054">
              <w:rPr>
                <w:sz w:val="22"/>
                <w:szCs w:val="22"/>
                <w:lang w:val="en-US"/>
              </w:rPr>
              <w:t xml:space="preserve"> </w:t>
            </w:r>
            <w:r w:rsidR="00B11F76" w:rsidRPr="00953054">
              <w:rPr>
                <w:sz w:val="22"/>
                <w:szCs w:val="22"/>
                <w:lang w:val="en-US"/>
              </w:rPr>
              <w:t>e</w:t>
            </w:r>
            <w:r w:rsidRPr="00953054">
              <w:rPr>
                <w:sz w:val="22"/>
                <w:szCs w:val="22"/>
                <w:lang w:val="en-US"/>
              </w:rPr>
              <w:t>ntities</w:t>
            </w:r>
          </w:p>
        </w:tc>
        <w:tc>
          <w:tcPr>
            <w:tcW w:w="1161" w:type="pct"/>
            <w:shd w:val="clear" w:color="auto" w:fill="auto"/>
            <w:noWrap/>
            <w:vAlign w:val="bottom"/>
            <w:hideMark/>
          </w:tcPr>
          <w:p w14:paraId="115EEDDA" w14:textId="77777777" w:rsidR="0005653D" w:rsidRPr="00953054" w:rsidRDefault="0005653D" w:rsidP="008B0B14">
            <w:pPr>
              <w:autoSpaceDE/>
              <w:autoSpaceDN/>
              <w:spacing w:line="276" w:lineRule="auto"/>
              <w:jc w:val="right"/>
              <w:rPr>
                <w:sz w:val="22"/>
                <w:szCs w:val="22"/>
                <w:lang w:val="en-US"/>
              </w:rPr>
            </w:pPr>
            <w:r w:rsidRPr="00953054">
              <w:rPr>
                <w:sz w:val="22"/>
                <w:szCs w:val="22"/>
                <w:lang w:val="en-US"/>
              </w:rPr>
              <w:t>xxx</w:t>
            </w:r>
          </w:p>
        </w:tc>
      </w:tr>
      <w:tr w:rsidR="0005653D" w:rsidRPr="00953054" w14:paraId="416CBA8A" w14:textId="77777777" w:rsidTr="0026096D">
        <w:trPr>
          <w:trHeight w:val="340"/>
        </w:trPr>
        <w:tc>
          <w:tcPr>
            <w:tcW w:w="3839" w:type="pct"/>
            <w:shd w:val="clear" w:color="auto" w:fill="auto"/>
            <w:vAlign w:val="center"/>
          </w:tcPr>
          <w:p w14:paraId="33ECCD6D" w14:textId="398A46D3" w:rsidR="0005653D" w:rsidRPr="00953054" w:rsidRDefault="0005653D" w:rsidP="00953054">
            <w:pPr>
              <w:autoSpaceDE/>
              <w:autoSpaceDN/>
              <w:spacing w:line="276" w:lineRule="auto"/>
              <w:jc w:val="both"/>
              <w:rPr>
                <w:sz w:val="22"/>
                <w:szCs w:val="22"/>
                <w:lang w:val="en-US"/>
              </w:rPr>
            </w:pPr>
            <w:r w:rsidRPr="00953054">
              <w:rPr>
                <w:sz w:val="22"/>
                <w:szCs w:val="22"/>
                <w:lang w:val="en-US"/>
              </w:rPr>
              <w:t xml:space="preserve">Transfers to </w:t>
            </w:r>
            <w:r w:rsidR="00B11F76" w:rsidRPr="00953054">
              <w:rPr>
                <w:sz w:val="22"/>
                <w:szCs w:val="22"/>
                <w:lang w:val="en-US"/>
              </w:rPr>
              <w:t>s</w:t>
            </w:r>
            <w:r w:rsidR="0019595E" w:rsidRPr="00953054">
              <w:rPr>
                <w:sz w:val="22"/>
                <w:szCs w:val="22"/>
                <w:lang w:val="en-US"/>
              </w:rPr>
              <w:t>elf-</w:t>
            </w:r>
            <w:r w:rsidR="00B11F76" w:rsidRPr="00953054">
              <w:rPr>
                <w:sz w:val="22"/>
                <w:szCs w:val="22"/>
                <w:lang w:val="en-US"/>
              </w:rPr>
              <w:t>r</w:t>
            </w:r>
            <w:r w:rsidR="0019595E" w:rsidRPr="00953054">
              <w:rPr>
                <w:sz w:val="22"/>
                <w:szCs w:val="22"/>
                <w:lang w:val="en-US"/>
              </w:rPr>
              <w:t>eporting</w:t>
            </w:r>
            <w:r w:rsidR="0038210F" w:rsidRPr="00953054">
              <w:rPr>
                <w:sz w:val="22"/>
                <w:szCs w:val="22"/>
                <w:lang w:val="en-US"/>
              </w:rPr>
              <w:t xml:space="preserve"> </w:t>
            </w:r>
            <w:r w:rsidR="0019595E" w:rsidRPr="00953054">
              <w:rPr>
                <w:sz w:val="22"/>
                <w:szCs w:val="22"/>
                <w:lang w:val="en-US"/>
              </w:rPr>
              <w:t>p</w:t>
            </w:r>
            <w:r w:rsidRPr="00953054">
              <w:rPr>
                <w:sz w:val="22"/>
                <w:szCs w:val="22"/>
                <w:lang w:val="en-US"/>
              </w:rPr>
              <w:t>rojects</w:t>
            </w:r>
          </w:p>
        </w:tc>
        <w:tc>
          <w:tcPr>
            <w:tcW w:w="1161" w:type="pct"/>
            <w:shd w:val="clear" w:color="auto" w:fill="auto"/>
            <w:noWrap/>
            <w:vAlign w:val="bottom"/>
            <w:hideMark/>
          </w:tcPr>
          <w:p w14:paraId="1E91982E" w14:textId="77777777" w:rsidR="0005653D" w:rsidRPr="00953054" w:rsidRDefault="0005653D" w:rsidP="008B0B14">
            <w:pPr>
              <w:autoSpaceDE/>
              <w:autoSpaceDN/>
              <w:spacing w:line="276" w:lineRule="auto"/>
              <w:jc w:val="right"/>
              <w:rPr>
                <w:sz w:val="22"/>
                <w:szCs w:val="22"/>
                <w:lang w:val="en-US"/>
              </w:rPr>
            </w:pPr>
            <w:r w:rsidRPr="00953054">
              <w:rPr>
                <w:sz w:val="22"/>
                <w:szCs w:val="22"/>
                <w:lang w:val="en-US"/>
              </w:rPr>
              <w:t>xxx</w:t>
            </w:r>
          </w:p>
        </w:tc>
      </w:tr>
      <w:tr w:rsidR="0005653D" w:rsidRPr="00953054" w14:paraId="5F652A6A" w14:textId="77777777" w:rsidTr="0026096D">
        <w:trPr>
          <w:trHeight w:val="340"/>
        </w:trPr>
        <w:tc>
          <w:tcPr>
            <w:tcW w:w="3839" w:type="pct"/>
            <w:shd w:val="clear" w:color="auto" w:fill="auto"/>
            <w:vAlign w:val="center"/>
          </w:tcPr>
          <w:p w14:paraId="2DA7A89A" w14:textId="64270EE6" w:rsidR="0005653D" w:rsidRPr="00953054" w:rsidRDefault="0005653D" w:rsidP="00953054">
            <w:pPr>
              <w:autoSpaceDE/>
              <w:autoSpaceDN/>
              <w:spacing w:line="276" w:lineRule="auto"/>
              <w:jc w:val="both"/>
              <w:rPr>
                <w:sz w:val="22"/>
                <w:szCs w:val="22"/>
                <w:lang w:val="en-US"/>
              </w:rPr>
            </w:pPr>
            <w:r w:rsidRPr="00953054">
              <w:rPr>
                <w:sz w:val="22"/>
                <w:szCs w:val="22"/>
                <w:lang w:val="en-US"/>
              </w:rPr>
              <w:t>Transfers to car loan and mortgage schemes</w:t>
            </w:r>
          </w:p>
        </w:tc>
        <w:tc>
          <w:tcPr>
            <w:tcW w:w="1161" w:type="pct"/>
            <w:shd w:val="clear" w:color="auto" w:fill="auto"/>
            <w:noWrap/>
            <w:vAlign w:val="bottom"/>
          </w:tcPr>
          <w:p w14:paraId="13FBE587" w14:textId="7768F409" w:rsidR="0005653D" w:rsidRPr="00953054" w:rsidRDefault="0005653D" w:rsidP="008B0B14">
            <w:pPr>
              <w:autoSpaceDE/>
              <w:autoSpaceDN/>
              <w:spacing w:line="276" w:lineRule="auto"/>
              <w:jc w:val="right"/>
              <w:rPr>
                <w:sz w:val="22"/>
                <w:szCs w:val="22"/>
                <w:lang w:val="en-US"/>
              </w:rPr>
            </w:pPr>
            <w:r w:rsidRPr="00953054">
              <w:rPr>
                <w:sz w:val="22"/>
                <w:szCs w:val="22"/>
                <w:lang w:val="en-US"/>
              </w:rPr>
              <w:t>xxx</w:t>
            </w:r>
          </w:p>
        </w:tc>
      </w:tr>
      <w:tr w:rsidR="00A04D50" w:rsidRPr="00953054" w14:paraId="386284D0" w14:textId="77777777" w:rsidTr="0026096D">
        <w:trPr>
          <w:trHeight w:val="340"/>
        </w:trPr>
        <w:tc>
          <w:tcPr>
            <w:tcW w:w="3839" w:type="pct"/>
            <w:shd w:val="clear" w:color="auto" w:fill="auto"/>
            <w:vAlign w:val="center"/>
          </w:tcPr>
          <w:p w14:paraId="35CE9A2C" w14:textId="327BA5ED" w:rsidR="00A04D50" w:rsidRPr="00953054" w:rsidRDefault="00A04D50" w:rsidP="00953054">
            <w:pPr>
              <w:autoSpaceDE/>
              <w:autoSpaceDN/>
              <w:spacing w:line="276" w:lineRule="auto"/>
              <w:jc w:val="both"/>
              <w:rPr>
                <w:sz w:val="22"/>
                <w:szCs w:val="22"/>
                <w:lang w:val="en-US"/>
              </w:rPr>
            </w:pPr>
            <w:r w:rsidRPr="00953054">
              <w:rPr>
                <w:sz w:val="22"/>
                <w:szCs w:val="22"/>
                <w:lang w:val="en-US"/>
              </w:rPr>
              <w:t>Others (</w:t>
            </w:r>
            <w:r w:rsidR="00762FBA" w:rsidRPr="00953054">
              <w:rPr>
                <w:sz w:val="22"/>
                <w:szCs w:val="22"/>
                <w:lang w:val="en-US"/>
              </w:rPr>
              <w:t>specify)</w:t>
            </w:r>
          </w:p>
        </w:tc>
        <w:tc>
          <w:tcPr>
            <w:tcW w:w="1161" w:type="pct"/>
            <w:shd w:val="clear" w:color="auto" w:fill="auto"/>
            <w:noWrap/>
            <w:vAlign w:val="bottom"/>
          </w:tcPr>
          <w:p w14:paraId="51FD6A7E" w14:textId="7A2A7571" w:rsidR="00A04D50" w:rsidRPr="00953054" w:rsidRDefault="00762FBA" w:rsidP="008B0B14">
            <w:pPr>
              <w:autoSpaceDE/>
              <w:autoSpaceDN/>
              <w:spacing w:line="276" w:lineRule="auto"/>
              <w:jc w:val="right"/>
              <w:rPr>
                <w:sz w:val="22"/>
                <w:szCs w:val="22"/>
                <w:lang w:val="en-US"/>
              </w:rPr>
            </w:pPr>
            <w:r w:rsidRPr="00953054">
              <w:rPr>
                <w:sz w:val="22"/>
                <w:szCs w:val="22"/>
                <w:lang w:val="en-US"/>
              </w:rPr>
              <w:t>xxx</w:t>
            </w:r>
          </w:p>
        </w:tc>
      </w:tr>
      <w:tr w:rsidR="0005653D" w:rsidRPr="00953054" w14:paraId="50AC5881" w14:textId="77777777" w:rsidTr="0026096D">
        <w:trPr>
          <w:trHeight w:val="340"/>
        </w:trPr>
        <w:tc>
          <w:tcPr>
            <w:tcW w:w="3839" w:type="pct"/>
            <w:shd w:val="clear" w:color="auto" w:fill="auto"/>
            <w:noWrap/>
            <w:vAlign w:val="center"/>
            <w:hideMark/>
          </w:tcPr>
          <w:p w14:paraId="5A067293" w14:textId="77777777" w:rsidR="0005653D" w:rsidRPr="00953054" w:rsidRDefault="0005653D" w:rsidP="00953054">
            <w:pPr>
              <w:autoSpaceDE/>
              <w:autoSpaceDN/>
              <w:spacing w:line="276" w:lineRule="auto"/>
              <w:jc w:val="both"/>
              <w:rPr>
                <w:b/>
                <w:bCs/>
                <w:sz w:val="22"/>
                <w:szCs w:val="22"/>
                <w:lang w:val="en-US"/>
              </w:rPr>
            </w:pPr>
            <w:r w:rsidRPr="00953054">
              <w:rPr>
                <w:b/>
                <w:bCs/>
                <w:sz w:val="22"/>
                <w:szCs w:val="22"/>
              </w:rPr>
              <w:t>Total</w:t>
            </w:r>
            <w:r w:rsidRPr="00953054">
              <w:rPr>
                <w:sz w:val="22"/>
                <w:szCs w:val="22"/>
              </w:rPr>
              <w:t xml:space="preserve"> </w:t>
            </w:r>
          </w:p>
        </w:tc>
        <w:tc>
          <w:tcPr>
            <w:tcW w:w="1161" w:type="pct"/>
            <w:shd w:val="clear" w:color="auto" w:fill="auto"/>
            <w:noWrap/>
            <w:vAlign w:val="bottom"/>
            <w:hideMark/>
          </w:tcPr>
          <w:p w14:paraId="44666551" w14:textId="77777777" w:rsidR="0005653D" w:rsidRPr="00953054" w:rsidRDefault="0005653D" w:rsidP="008B0B14">
            <w:pPr>
              <w:autoSpaceDE/>
              <w:autoSpaceDN/>
              <w:spacing w:line="276" w:lineRule="auto"/>
              <w:jc w:val="right"/>
              <w:rPr>
                <w:b/>
                <w:bCs/>
                <w:sz w:val="22"/>
                <w:szCs w:val="22"/>
                <w:lang w:val="en-US"/>
              </w:rPr>
            </w:pPr>
            <w:r w:rsidRPr="00953054">
              <w:rPr>
                <w:b/>
                <w:bCs/>
                <w:sz w:val="22"/>
                <w:szCs w:val="22"/>
                <w:lang w:val="en-US"/>
              </w:rPr>
              <w:t>xxx</w:t>
            </w:r>
          </w:p>
        </w:tc>
      </w:tr>
    </w:tbl>
    <w:p w14:paraId="51A01FEC" w14:textId="77777777" w:rsidR="008B0B14" w:rsidRDefault="008B0B14" w:rsidP="008B0B14">
      <w:pPr>
        <w:pStyle w:val="ListParagraph"/>
        <w:spacing w:line="360" w:lineRule="auto"/>
        <w:ind w:left="360" w:right="-20"/>
        <w:jc w:val="both"/>
        <w:rPr>
          <w:rFonts w:eastAsia="Arial"/>
          <w:b/>
          <w:bCs/>
          <w:spacing w:val="3"/>
          <w:sz w:val="22"/>
          <w:szCs w:val="22"/>
        </w:rPr>
      </w:pPr>
    </w:p>
    <w:p w14:paraId="0529E6F1" w14:textId="20D4A2C3" w:rsidR="008B0B14" w:rsidRPr="008B0B14" w:rsidRDefault="00D21C5A" w:rsidP="008B0B14">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Depreciation and Amortization Expense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29"/>
        <w:gridCol w:w="2289"/>
      </w:tblGrid>
      <w:tr w:rsidR="00332DCE" w:rsidRPr="00953054" w14:paraId="08F2A7E5" w14:textId="77777777" w:rsidTr="0026096D">
        <w:trPr>
          <w:trHeight w:val="340"/>
        </w:trPr>
        <w:tc>
          <w:tcPr>
            <w:tcW w:w="3772" w:type="pct"/>
            <w:tcBorders>
              <w:top w:val="single" w:sz="4" w:space="0" w:color="auto"/>
              <w:left w:val="single" w:sz="4" w:space="0" w:color="auto"/>
              <w:bottom w:val="single" w:sz="4" w:space="0" w:color="auto"/>
              <w:right w:val="single" w:sz="4" w:space="0" w:color="auto"/>
            </w:tcBorders>
            <w:shd w:val="clear" w:color="auto" w:fill="0070C0"/>
            <w:vAlign w:val="center"/>
            <w:hideMark/>
          </w:tcPr>
          <w:p w14:paraId="35333818" w14:textId="77777777" w:rsidR="00332DCE" w:rsidRPr="00953054" w:rsidRDefault="00332DCE" w:rsidP="00953054">
            <w:pPr>
              <w:autoSpaceDE/>
              <w:autoSpaceDN/>
              <w:spacing w:line="276" w:lineRule="auto"/>
              <w:jc w:val="both"/>
              <w:rPr>
                <w:b/>
                <w:bCs/>
                <w:sz w:val="22"/>
                <w:szCs w:val="22"/>
                <w:lang w:eastAsia="en-GB"/>
              </w:rPr>
            </w:pPr>
            <w:r w:rsidRPr="00953054">
              <w:rPr>
                <w:b/>
                <w:bCs/>
                <w:sz w:val="22"/>
                <w:szCs w:val="22"/>
                <w:lang w:eastAsia="en-GB"/>
              </w:rPr>
              <w:t>Description</w:t>
            </w:r>
          </w:p>
        </w:tc>
        <w:tc>
          <w:tcPr>
            <w:tcW w:w="1228" w:type="pct"/>
            <w:shd w:val="clear" w:color="auto" w:fill="0070C0"/>
            <w:noWrap/>
            <w:vAlign w:val="center"/>
            <w:hideMark/>
          </w:tcPr>
          <w:p w14:paraId="08FBB62E" w14:textId="4C5DD4F9" w:rsidR="00332DCE" w:rsidRPr="00953054" w:rsidRDefault="00332DCE" w:rsidP="008B0B14">
            <w:pPr>
              <w:autoSpaceDE/>
              <w:autoSpaceDN/>
              <w:spacing w:line="276" w:lineRule="auto"/>
              <w:jc w:val="right"/>
              <w:rPr>
                <w:b/>
                <w:bCs/>
                <w:sz w:val="22"/>
                <w:szCs w:val="22"/>
                <w:lang w:val="en-US"/>
              </w:rPr>
            </w:pPr>
            <w:r w:rsidRPr="00953054">
              <w:rPr>
                <w:b/>
                <w:i/>
                <w:iCs/>
                <w:sz w:val="22"/>
                <w:szCs w:val="22"/>
                <w:lang w:val="en-US"/>
              </w:rPr>
              <w:t>Insert Current FY</w:t>
            </w:r>
          </w:p>
        </w:tc>
      </w:tr>
      <w:tr w:rsidR="00650C14" w:rsidRPr="00953054" w14:paraId="0B3CD634" w14:textId="77777777" w:rsidTr="0026096D">
        <w:trPr>
          <w:trHeight w:val="340"/>
        </w:trPr>
        <w:tc>
          <w:tcPr>
            <w:tcW w:w="3772" w:type="pct"/>
            <w:tcBorders>
              <w:top w:val="single" w:sz="4" w:space="0" w:color="auto"/>
              <w:left w:val="single" w:sz="4" w:space="0" w:color="auto"/>
              <w:bottom w:val="single" w:sz="4" w:space="0" w:color="auto"/>
              <w:right w:val="single" w:sz="4" w:space="0" w:color="auto"/>
            </w:tcBorders>
            <w:shd w:val="clear" w:color="auto" w:fill="0070C0"/>
            <w:vAlign w:val="center"/>
            <w:hideMark/>
          </w:tcPr>
          <w:p w14:paraId="601FB13D" w14:textId="77777777" w:rsidR="001D599B" w:rsidRPr="00953054" w:rsidRDefault="001D599B" w:rsidP="00953054">
            <w:pPr>
              <w:autoSpaceDE/>
              <w:autoSpaceDN/>
              <w:spacing w:line="276" w:lineRule="auto"/>
              <w:jc w:val="both"/>
              <w:rPr>
                <w:b/>
                <w:bCs/>
                <w:sz w:val="22"/>
                <w:szCs w:val="22"/>
                <w:lang w:eastAsia="en-GB"/>
              </w:rPr>
            </w:pPr>
          </w:p>
        </w:tc>
        <w:tc>
          <w:tcPr>
            <w:tcW w:w="122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3ADF6214" w14:textId="624E85A1" w:rsidR="001D599B" w:rsidRPr="00953054" w:rsidRDefault="00457DBC" w:rsidP="008B0B14">
            <w:pPr>
              <w:autoSpaceDE/>
              <w:autoSpaceDN/>
              <w:spacing w:line="276" w:lineRule="auto"/>
              <w:jc w:val="right"/>
              <w:rPr>
                <w:b/>
                <w:bCs/>
                <w:sz w:val="22"/>
                <w:szCs w:val="22"/>
                <w:lang w:val="en-US"/>
              </w:rPr>
            </w:pPr>
            <w:r w:rsidRPr="00953054">
              <w:rPr>
                <w:b/>
                <w:bCs/>
                <w:sz w:val="22"/>
                <w:szCs w:val="22"/>
                <w:lang w:val="en-US"/>
              </w:rPr>
              <w:t>Kshs</w:t>
            </w:r>
          </w:p>
        </w:tc>
      </w:tr>
      <w:tr w:rsidR="00650C14" w:rsidRPr="00953054" w14:paraId="64888AD1" w14:textId="77777777" w:rsidTr="0026096D">
        <w:trPr>
          <w:trHeight w:val="340"/>
        </w:trPr>
        <w:tc>
          <w:tcPr>
            <w:tcW w:w="3772" w:type="pct"/>
            <w:shd w:val="clear" w:color="auto" w:fill="auto"/>
            <w:noWrap/>
            <w:vAlign w:val="center"/>
            <w:hideMark/>
          </w:tcPr>
          <w:p w14:paraId="37F2310E" w14:textId="2EB80196" w:rsidR="006741E6" w:rsidRPr="00953054" w:rsidRDefault="006741E6" w:rsidP="00953054">
            <w:pPr>
              <w:autoSpaceDE/>
              <w:autoSpaceDN/>
              <w:spacing w:line="276" w:lineRule="auto"/>
              <w:jc w:val="both"/>
              <w:rPr>
                <w:sz w:val="22"/>
                <w:szCs w:val="22"/>
                <w:lang w:val="en-US"/>
              </w:rPr>
            </w:pPr>
            <w:r w:rsidRPr="00953054">
              <w:rPr>
                <w:sz w:val="22"/>
                <w:szCs w:val="22"/>
                <w:lang w:eastAsia="en-GB"/>
              </w:rPr>
              <w:t>Property</w:t>
            </w:r>
            <w:r w:rsidR="008D348A" w:rsidRPr="00953054">
              <w:rPr>
                <w:sz w:val="22"/>
                <w:szCs w:val="22"/>
                <w:lang w:eastAsia="en-GB"/>
              </w:rPr>
              <w:t>, plant and equipment</w:t>
            </w:r>
          </w:p>
        </w:tc>
        <w:tc>
          <w:tcPr>
            <w:tcW w:w="1228" w:type="pct"/>
            <w:shd w:val="clear" w:color="auto" w:fill="auto"/>
            <w:noWrap/>
            <w:vAlign w:val="center"/>
            <w:hideMark/>
          </w:tcPr>
          <w:p w14:paraId="6150A759" w14:textId="77777777" w:rsidR="006741E6" w:rsidRPr="00953054" w:rsidRDefault="00A27818" w:rsidP="008B0B14">
            <w:pPr>
              <w:autoSpaceDE/>
              <w:autoSpaceDN/>
              <w:spacing w:line="276" w:lineRule="auto"/>
              <w:jc w:val="right"/>
              <w:rPr>
                <w:sz w:val="22"/>
                <w:szCs w:val="22"/>
                <w:lang w:val="en-US"/>
              </w:rPr>
            </w:pPr>
            <w:r w:rsidRPr="00953054">
              <w:rPr>
                <w:sz w:val="22"/>
                <w:szCs w:val="22"/>
                <w:lang w:val="en-US"/>
              </w:rPr>
              <w:t>xxx</w:t>
            </w:r>
          </w:p>
        </w:tc>
      </w:tr>
      <w:tr w:rsidR="00650C14" w:rsidRPr="00953054" w14:paraId="2B7D73EF" w14:textId="77777777" w:rsidTr="0026096D">
        <w:trPr>
          <w:trHeight w:val="340"/>
        </w:trPr>
        <w:tc>
          <w:tcPr>
            <w:tcW w:w="3772" w:type="pct"/>
            <w:shd w:val="clear" w:color="auto" w:fill="auto"/>
            <w:noWrap/>
            <w:vAlign w:val="center"/>
            <w:hideMark/>
          </w:tcPr>
          <w:p w14:paraId="654260CB" w14:textId="7B4C5F2B" w:rsidR="006741E6" w:rsidRPr="00953054" w:rsidRDefault="006741E6" w:rsidP="00953054">
            <w:pPr>
              <w:autoSpaceDE/>
              <w:autoSpaceDN/>
              <w:spacing w:line="276" w:lineRule="auto"/>
              <w:jc w:val="both"/>
              <w:rPr>
                <w:sz w:val="22"/>
                <w:szCs w:val="22"/>
                <w:lang w:val="en-US"/>
              </w:rPr>
            </w:pPr>
            <w:r w:rsidRPr="00953054">
              <w:rPr>
                <w:sz w:val="22"/>
                <w:szCs w:val="22"/>
                <w:lang w:eastAsia="en-GB"/>
              </w:rPr>
              <w:t xml:space="preserve">Intangible </w:t>
            </w:r>
            <w:r w:rsidR="008D348A" w:rsidRPr="00953054">
              <w:rPr>
                <w:sz w:val="22"/>
                <w:szCs w:val="22"/>
                <w:lang w:eastAsia="en-GB"/>
              </w:rPr>
              <w:t>assets</w:t>
            </w:r>
          </w:p>
        </w:tc>
        <w:tc>
          <w:tcPr>
            <w:tcW w:w="1228" w:type="pct"/>
            <w:shd w:val="clear" w:color="auto" w:fill="auto"/>
            <w:noWrap/>
            <w:vAlign w:val="center"/>
            <w:hideMark/>
          </w:tcPr>
          <w:p w14:paraId="3E884907" w14:textId="77777777" w:rsidR="006741E6" w:rsidRPr="00953054" w:rsidRDefault="00A27818" w:rsidP="008B0B14">
            <w:pPr>
              <w:autoSpaceDE/>
              <w:autoSpaceDN/>
              <w:spacing w:line="276" w:lineRule="auto"/>
              <w:jc w:val="right"/>
              <w:rPr>
                <w:sz w:val="22"/>
                <w:szCs w:val="22"/>
                <w:lang w:val="en-US"/>
              </w:rPr>
            </w:pPr>
            <w:r w:rsidRPr="00953054">
              <w:rPr>
                <w:sz w:val="22"/>
                <w:szCs w:val="22"/>
                <w:lang w:val="en-US"/>
              </w:rPr>
              <w:t>xxx</w:t>
            </w:r>
          </w:p>
        </w:tc>
      </w:tr>
      <w:tr w:rsidR="00650C14" w:rsidRPr="00953054" w14:paraId="5DED9CF3" w14:textId="77777777" w:rsidTr="0026096D">
        <w:trPr>
          <w:trHeight w:val="340"/>
        </w:trPr>
        <w:tc>
          <w:tcPr>
            <w:tcW w:w="3772" w:type="pct"/>
            <w:shd w:val="clear" w:color="auto" w:fill="auto"/>
            <w:noWrap/>
            <w:vAlign w:val="center"/>
            <w:hideMark/>
          </w:tcPr>
          <w:p w14:paraId="06D55771" w14:textId="661654A8" w:rsidR="006741E6" w:rsidRPr="00953054" w:rsidRDefault="006741E6" w:rsidP="00953054">
            <w:pPr>
              <w:autoSpaceDE/>
              <w:autoSpaceDN/>
              <w:spacing w:line="276" w:lineRule="auto"/>
              <w:jc w:val="both"/>
              <w:rPr>
                <w:sz w:val="22"/>
                <w:szCs w:val="22"/>
                <w:lang w:val="en-US"/>
              </w:rPr>
            </w:pPr>
            <w:r w:rsidRPr="00953054">
              <w:rPr>
                <w:sz w:val="22"/>
                <w:szCs w:val="22"/>
                <w:lang w:eastAsia="en-GB"/>
              </w:rPr>
              <w:t xml:space="preserve">Investment </w:t>
            </w:r>
            <w:r w:rsidR="008D348A" w:rsidRPr="00953054">
              <w:rPr>
                <w:sz w:val="22"/>
                <w:szCs w:val="22"/>
                <w:lang w:eastAsia="en-GB"/>
              </w:rPr>
              <w:t>property carried at cost</w:t>
            </w:r>
          </w:p>
        </w:tc>
        <w:tc>
          <w:tcPr>
            <w:tcW w:w="1228" w:type="pct"/>
            <w:shd w:val="clear" w:color="auto" w:fill="auto"/>
            <w:noWrap/>
            <w:vAlign w:val="center"/>
            <w:hideMark/>
          </w:tcPr>
          <w:p w14:paraId="418845B2" w14:textId="77777777" w:rsidR="006741E6" w:rsidRPr="00953054" w:rsidRDefault="00A27818" w:rsidP="008B0B14">
            <w:pPr>
              <w:autoSpaceDE/>
              <w:autoSpaceDN/>
              <w:spacing w:line="276" w:lineRule="auto"/>
              <w:jc w:val="right"/>
              <w:rPr>
                <w:sz w:val="22"/>
                <w:szCs w:val="22"/>
                <w:lang w:val="en-US"/>
              </w:rPr>
            </w:pPr>
            <w:r w:rsidRPr="00953054">
              <w:rPr>
                <w:sz w:val="22"/>
                <w:szCs w:val="22"/>
                <w:lang w:val="en-US"/>
              </w:rPr>
              <w:t>xxx</w:t>
            </w:r>
          </w:p>
        </w:tc>
      </w:tr>
      <w:tr w:rsidR="006741E6" w:rsidRPr="00953054" w14:paraId="37178B44" w14:textId="77777777" w:rsidTr="0026096D">
        <w:trPr>
          <w:trHeight w:val="340"/>
        </w:trPr>
        <w:tc>
          <w:tcPr>
            <w:tcW w:w="3772" w:type="pct"/>
            <w:shd w:val="clear" w:color="auto" w:fill="auto"/>
            <w:vAlign w:val="center"/>
            <w:hideMark/>
          </w:tcPr>
          <w:p w14:paraId="7FAB0D56" w14:textId="7DC801E1" w:rsidR="006741E6" w:rsidRPr="00953054" w:rsidRDefault="006741E6"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228" w:type="pct"/>
            <w:shd w:val="clear" w:color="auto" w:fill="auto"/>
            <w:noWrap/>
            <w:vAlign w:val="center"/>
            <w:hideMark/>
          </w:tcPr>
          <w:p w14:paraId="602B8E22" w14:textId="77777777" w:rsidR="006741E6" w:rsidRPr="00953054" w:rsidRDefault="00A27818" w:rsidP="008B0B14">
            <w:pPr>
              <w:autoSpaceDE/>
              <w:autoSpaceDN/>
              <w:spacing w:line="276" w:lineRule="auto"/>
              <w:jc w:val="right"/>
              <w:rPr>
                <w:b/>
                <w:bCs/>
                <w:sz w:val="22"/>
                <w:szCs w:val="22"/>
                <w:lang w:val="en-US"/>
              </w:rPr>
            </w:pPr>
            <w:r w:rsidRPr="00953054">
              <w:rPr>
                <w:b/>
                <w:bCs/>
                <w:sz w:val="22"/>
                <w:szCs w:val="22"/>
                <w:lang w:val="en-US"/>
              </w:rPr>
              <w:t>xxx</w:t>
            </w:r>
          </w:p>
        </w:tc>
      </w:tr>
    </w:tbl>
    <w:p w14:paraId="7DFCC180" w14:textId="77777777" w:rsidR="008B0B14" w:rsidRDefault="008B0B14" w:rsidP="008B0B14">
      <w:pPr>
        <w:autoSpaceDE/>
        <w:autoSpaceDN/>
        <w:spacing w:line="360" w:lineRule="auto"/>
        <w:jc w:val="both"/>
        <w:rPr>
          <w:b/>
          <w:sz w:val="22"/>
          <w:szCs w:val="22"/>
        </w:rPr>
      </w:pPr>
    </w:p>
    <w:p w14:paraId="43C4F14F" w14:textId="77777777" w:rsidR="008B0B14" w:rsidRDefault="008B0B14">
      <w:pPr>
        <w:autoSpaceDE/>
        <w:autoSpaceDN/>
        <w:rPr>
          <w:b/>
          <w:sz w:val="22"/>
          <w:szCs w:val="22"/>
        </w:rPr>
      </w:pPr>
      <w:r>
        <w:rPr>
          <w:b/>
          <w:sz w:val="22"/>
          <w:szCs w:val="22"/>
        </w:rPr>
        <w:br w:type="page"/>
      </w:r>
    </w:p>
    <w:p w14:paraId="6A23E527" w14:textId="44018C67" w:rsidR="008B0B14" w:rsidRPr="008B0B14" w:rsidRDefault="008B0B14" w:rsidP="00953054">
      <w:pPr>
        <w:autoSpaceDE/>
        <w:autoSpaceDN/>
        <w:spacing w:line="360" w:lineRule="auto"/>
        <w:jc w:val="both"/>
        <w:rPr>
          <w:b/>
          <w:sz w:val="22"/>
          <w:szCs w:val="22"/>
        </w:rPr>
      </w:pPr>
      <w:r w:rsidRPr="00953054">
        <w:rPr>
          <w:b/>
          <w:sz w:val="22"/>
          <w:szCs w:val="22"/>
        </w:rPr>
        <w:lastRenderedPageBreak/>
        <w:t>Notes to the Financial Statements (Continued)</w:t>
      </w:r>
    </w:p>
    <w:p w14:paraId="6799A244" w14:textId="66ECF999" w:rsidR="00300A2D" w:rsidRPr="008B0B14" w:rsidRDefault="00CC3AD2" w:rsidP="008B0B14">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 xml:space="preserve">Other </w:t>
      </w:r>
      <w:r w:rsidR="00D21C5A" w:rsidRPr="00953054">
        <w:rPr>
          <w:rFonts w:eastAsia="Arial"/>
          <w:b/>
          <w:bCs/>
          <w:spacing w:val="3"/>
          <w:sz w:val="22"/>
          <w:szCs w:val="22"/>
        </w:rPr>
        <w:t>Grants and Subsidies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365"/>
        <w:gridCol w:w="1953"/>
      </w:tblGrid>
      <w:tr w:rsidR="00332DCE" w:rsidRPr="00953054" w14:paraId="4EC616D4" w14:textId="77777777" w:rsidTr="0026096D">
        <w:trPr>
          <w:trHeight w:val="340"/>
        </w:trPr>
        <w:tc>
          <w:tcPr>
            <w:tcW w:w="3952" w:type="pct"/>
            <w:shd w:val="clear" w:color="auto" w:fill="0070C0"/>
            <w:noWrap/>
            <w:vAlign w:val="bottom"/>
            <w:hideMark/>
          </w:tcPr>
          <w:p w14:paraId="79979EFB" w14:textId="77777777" w:rsidR="00332DCE" w:rsidRPr="00953054" w:rsidRDefault="00332DCE" w:rsidP="00953054">
            <w:pPr>
              <w:autoSpaceDE/>
              <w:autoSpaceDN/>
              <w:spacing w:line="276" w:lineRule="auto"/>
              <w:jc w:val="both"/>
              <w:rPr>
                <w:b/>
                <w:bCs/>
                <w:sz w:val="22"/>
                <w:szCs w:val="22"/>
                <w:lang w:val="en-US"/>
              </w:rPr>
            </w:pPr>
            <w:r w:rsidRPr="00953054">
              <w:rPr>
                <w:b/>
                <w:bCs/>
                <w:sz w:val="22"/>
                <w:szCs w:val="22"/>
                <w:lang w:val="en-US"/>
              </w:rPr>
              <w:t>Description</w:t>
            </w:r>
          </w:p>
        </w:tc>
        <w:tc>
          <w:tcPr>
            <w:tcW w:w="1048" w:type="pct"/>
            <w:shd w:val="clear" w:color="auto" w:fill="0070C0"/>
            <w:noWrap/>
            <w:vAlign w:val="center"/>
            <w:hideMark/>
          </w:tcPr>
          <w:p w14:paraId="48BB0050" w14:textId="7E9BEDE2" w:rsidR="00332DCE" w:rsidRPr="00953054" w:rsidRDefault="00332DCE" w:rsidP="00953054">
            <w:pPr>
              <w:autoSpaceDE/>
              <w:autoSpaceDN/>
              <w:spacing w:line="276" w:lineRule="auto"/>
              <w:jc w:val="both"/>
              <w:rPr>
                <w:b/>
                <w:bCs/>
                <w:sz w:val="22"/>
                <w:szCs w:val="22"/>
                <w:lang w:val="en-US"/>
              </w:rPr>
            </w:pPr>
            <w:r w:rsidRPr="00953054">
              <w:rPr>
                <w:b/>
                <w:i/>
                <w:iCs/>
                <w:sz w:val="22"/>
                <w:szCs w:val="22"/>
                <w:lang w:val="en-US"/>
              </w:rPr>
              <w:t>Insert Current FY</w:t>
            </w:r>
          </w:p>
        </w:tc>
      </w:tr>
      <w:tr w:rsidR="00650C14" w:rsidRPr="00953054" w14:paraId="39BF8C65" w14:textId="77777777" w:rsidTr="0026096D">
        <w:trPr>
          <w:trHeight w:val="340"/>
        </w:trPr>
        <w:tc>
          <w:tcPr>
            <w:tcW w:w="3952" w:type="pct"/>
            <w:shd w:val="clear" w:color="auto" w:fill="0070C0"/>
            <w:noWrap/>
            <w:vAlign w:val="bottom"/>
            <w:hideMark/>
          </w:tcPr>
          <w:p w14:paraId="2066A001" w14:textId="77777777" w:rsidR="00C57D25" w:rsidRPr="00953054" w:rsidRDefault="00C57D25" w:rsidP="00953054">
            <w:pPr>
              <w:pStyle w:val="ListParagraph"/>
              <w:autoSpaceDE/>
              <w:autoSpaceDN/>
              <w:spacing w:line="276" w:lineRule="auto"/>
              <w:ind w:left="342"/>
              <w:jc w:val="both"/>
              <w:rPr>
                <w:b/>
                <w:bCs/>
                <w:sz w:val="22"/>
                <w:szCs w:val="22"/>
                <w:lang w:val="en-US"/>
              </w:rPr>
            </w:pPr>
          </w:p>
        </w:tc>
        <w:tc>
          <w:tcPr>
            <w:tcW w:w="1048" w:type="pct"/>
            <w:shd w:val="clear" w:color="auto" w:fill="0070C0"/>
            <w:noWrap/>
            <w:vAlign w:val="center"/>
            <w:hideMark/>
          </w:tcPr>
          <w:p w14:paraId="1C1509CD" w14:textId="372EED61" w:rsidR="00C57D25" w:rsidRPr="00953054" w:rsidRDefault="001506AD" w:rsidP="00953054">
            <w:pPr>
              <w:autoSpaceDE/>
              <w:autoSpaceDN/>
              <w:spacing w:line="276" w:lineRule="auto"/>
              <w:jc w:val="both"/>
              <w:rPr>
                <w:b/>
                <w:bCs/>
                <w:sz w:val="22"/>
                <w:szCs w:val="22"/>
                <w:lang w:val="en-US"/>
              </w:rPr>
            </w:pPr>
            <w:r w:rsidRPr="00953054">
              <w:rPr>
                <w:b/>
                <w:bCs/>
                <w:sz w:val="22"/>
                <w:szCs w:val="22"/>
                <w:lang w:val="en-US"/>
              </w:rPr>
              <w:t>Kshs</w:t>
            </w:r>
          </w:p>
        </w:tc>
      </w:tr>
      <w:tr w:rsidR="00CC3AD2" w:rsidRPr="00953054" w14:paraId="046D9F8D" w14:textId="77777777" w:rsidTr="0026096D">
        <w:trPr>
          <w:trHeight w:val="340"/>
        </w:trPr>
        <w:tc>
          <w:tcPr>
            <w:tcW w:w="3952" w:type="pct"/>
            <w:shd w:val="clear" w:color="auto" w:fill="auto"/>
            <w:noWrap/>
            <w:vAlign w:val="bottom"/>
          </w:tcPr>
          <w:p w14:paraId="0479D024" w14:textId="39C52845" w:rsidR="00CC3AD2" w:rsidRPr="00953054" w:rsidRDefault="00CC3AD2" w:rsidP="00953054">
            <w:pPr>
              <w:autoSpaceDE/>
              <w:autoSpaceDN/>
              <w:spacing w:line="276" w:lineRule="auto"/>
              <w:jc w:val="both"/>
              <w:rPr>
                <w:sz w:val="22"/>
                <w:szCs w:val="22"/>
                <w:lang w:val="en-US"/>
              </w:rPr>
            </w:pPr>
            <w:r w:rsidRPr="00953054">
              <w:rPr>
                <w:sz w:val="22"/>
                <w:szCs w:val="22"/>
                <w:lang w:val="en-US"/>
              </w:rPr>
              <w:t>Membership dues and subscriptions to international organizations</w:t>
            </w:r>
          </w:p>
        </w:tc>
        <w:tc>
          <w:tcPr>
            <w:tcW w:w="1048" w:type="pct"/>
            <w:shd w:val="clear" w:color="auto" w:fill="auto"/>
            <w:noWrap/>
            <w:vAlign w:val="center"/>
          </w:tcPr>
          <w:p w14:paraId="5032B990" w14:textId="243D5302" w:rsidR="00CC3AD2" w:rsidRPr="00953054" w:rsidRDefault="00CC3AD2" w:rsidP="00953054">
            <w:pPr>
              <w:autoSpaceDE/>
              <w:autoSpaceDN/>
              <w:spacing w:line="276" w:lineRule="auto"/>
              <w:jc w:val="both"/>
              <w:rPr>
                <w:sz w:val="22"/>
                <w:szCs w:val="22"/>
                <w:lang w:val="en-US"/>
              </w:rPr>
            </w:pPr>
            <w:r w:rsidRPr="00953054">
              <w:rPr>
                <w:sz w:val="22"/>
                <w:szCs w:val="22"/>
                <w:lang w:val="en-US"/>
              </w:rPr>
              <w:t>xxx</w:t>
            </w:r>
          </w:p>
        </w:tc>
      </w:tr>
      <w:tr w:rsidR="00CC3AD2" w:rsidRPr="00953054" w14:paraId="2C305DE4" w14:textId="77777777" w:rsidTr="0026096D">
        <w:trPr>
          <w:trHeight w:val="340"/>
        </w:trPr>
        <w:tc>
          <w:tcPr>
            <w:tcW w:w="3952" w:type="pct"/>
            <w:shd w:val="clear" w:color="auto" w:fill="auto"/>
            <w:noWrap/>
            <w:vAlign w:val="bottom"/>
          </w:tcPr>
          <w:p w14:paraId="697F9C9B" w14:textId="4A96772C" w:rsidR="00CC3AD2" w:rsidRPr="00953054" w:rsidRDefault="00CC3AD2" w:rsidP="00953054">
            <w:pPr>
              <w:autoSpaceDE/>
              <w:autoSpaceDN/>
              <w:spacing w:line="276" w:lineRule="auto"/>
              <w:jc w:val="both"/>
              <w:rPr>
                <w:sz w:val="22"/>
                <w:szCs w:val="22"/>
                <w:lang w:val="en-US"/>
              </w:rPr>
            </w:pPr>
            <w:r w:rsidRPr="00953054">
              <w:rPr>
                <w:sz w:val="22"/>
                <w:szCs w:val="22"/>
                <w:lang w:val="en-US"/>
              </w:rPr>
              <w:t>Scholarships and other educational benefits</w:t>
            </w:r>
          </w:p>
        </w:tc>
        <w:tc>
          <w:tcPr>
            <w:tcW w:w="1048" w:type="pct"/>
            <w:shd w:val="clear" w:color="auto" w:fill="auto"/>
            <w:noWrap/>
            <w:vAlign w:val="center"/>
          </w:tcPr>
          <w:p w14:paraId="5FA7D128" w14:textId="45C40C83" w:rsidR="00CC3AD2" w:rsidRPr="00953054" w:rsidRDefault="00CC3AD2" w:rsidP="00953054">
            <w:pPr>
              <w:autoSpaceDE/>
              <w:autoSpaceDN/>
              <w:spacing w:line="276" w:lineRule="auto"/>
              <w:jc w:val="both"/>
              <w:rPr>
                <w:sz w:val="22"/>
                <w:szCs w:val="22"/>
                <w:lang w:val="en-US"/>
              </w:rPr>
            </w:pPr>
            <w:r w:rsidRPr="00953054">
              <w:rPr>
                <w:sz w:val="22"/>
                <w:szCs w:val="22"/>
                <w:lang w:val="en-US"/>
              </w:rPr>
              <w:t>xxx</w:t>
            </w:r>
          </w:p>
        </w:tc>
      </w:tr>
      <w:tr w:rsidR="00CC3AD2" w:rsidRPr="00953054" w14:paraId="2578FCBE" w14:textId="77777777" w:rsidTr="0026096D">
        <w:trPr>
          <w:trHeight w:val="340"/>
        </w:trPr>
        <w:tc>
          <w:tcPr>
            <w:tcW w:w="3952" w:type="pct"/>
            <w:shd w:val="clear" w:color="auto" w:fill="auto"/>
            <w:noWrap/>
            <w:vAlign w:val="bottom"/>
          </w:tcPr>
          <w:p w14:paraId="328BDD75" w14:textId="471F40BB" w:rsidR="00CC3AD2" w:rsidRPr="00953054" w:rsidRDefault="00CC3AD2" w:rsidP="00953054">
            <w:pPr>
              <w:autoSpaceDE/>
              <w:autoSpaceDN/>
              <w:spacing w:line="276" w:lineRule="auto"/>
              <w:jc w:val="both"/>
              <w:rPr>
                <w:sz w:val="22"/>
                <w:szCs w:val="22"/>
                <w:lang w:val="en-US"/>
              </w:rPr>
            </w:pPr>
            <w:r w:rsidRPr="00953054">
              <w:rPr>
                <w:sz w:val="22"/>
                <w:szCs w:val="22"/>
                <w:lang w:val="en-US"/>
              </w:rPr>
              <w:t>Emergency relief and refugee assistance</w:t>
            </w:r>
          </w:p>
        </w:tc>
        <w:tc>
          <w:tcPr>
            <w:tcW w:w="1048" w:type="pct"/>
            <w:shd w:val="clear" w:color="auto" w:fill="auto"/>
            <w:noWrap/>
            <w:vAlign w:val="center"/>
          </w:tcPr>
          <w:p w14:paraId="3ABB9850" w14:textId="15033355" w:rsidR="00CC3AD2" w:rsidRPr="00953054" w:rsidRDefault="00CC3AD2" w:rsidP="00953054">
            <w:pPr>
              <w:autoSpaceDE/>
              <w:autoSpaceDN/>
              <w:spacing w:line="276" w:lineRule="auto"/>
              <w:jc w:val="both"/>
              <w:rPr>
                <w:sz w:val="22"/>
                <w:szCs w:val="22"/>
                <w:lang w:val="en-US"/>
              </w:rPr>
            </w:pPr>
            <w:r w:rsidRPr="00953054">
              <w:rPr>
                <w:sz w:val="22"/>
                <w:szCs w:val="22"/>
                <w:lang w:val="en-US"/>
              </w:rPr>
              <w:t>xxx</w:t>
            </w:r>
          </w:p>
        </w:tc>
      </w:tr>
      <w:tr w:rsidR="00CC3AD2" w:rsidRPr="00953054" w14:paraId="4E39AA45" w14:textId="77777777" w:rsidTr="0026096D">
        <w:trPr>
          <w:trHeight w:val="340"/>
        </w:trPr>
        <w:tc>
          <w:tcPr>
            <w:tcW w:w="3952" w:type="pct"/>
            <w:shd w:val="clear" w:color="auto" w:fill="auto"/>
            <w:noWrap/>
            <w:vAlign w:val="bottom"/>
          </w:tcPr>
          <w:p w14:paraId="7BE9D9AC" w14:textId="2441A2CD" w:rsidR="00CC3AD2" w:rsidRPr="00953054" w:rsidRDefault="00CC3AD2" w:rsidP="00953054">
            <w:pPr>
              <w:autoSpaceDE/>
              <w:autoSpaceDN/>
              <w:spacing w:line="276" w:lineRule="auto"/>
              <w:jc w:val="both"/>
              <w:rPr>
                <w:sz w:val="22"/>
                <w:szCs w:val="22"/>
                <w:lang w:val="en-US"/>
              </w:rPr>
            </w:pPr>
            <w:r w:rsidRPr="00953054">
              <w:rPr>
                <w:sz w:val="22"/>
                <w:szCs w:val="22"/>
                <w:lang w:val="en-US"/>
              </w:rPr>
              <w:t>Grants to small businesses, cooperatives, and self employed</w:t>
            </w:r>
          </w:p>
        </w:tc>
        <w:tc>
          <w:tcPr>
            <w:tcW w:w="1048" w:type="pct"/>
            <w:shd w:val="clear" w:color="auto" w:fill="auto"/>
            <w:noWrap/>
            <w:vAlign w:val="center"/>
          </w:tcPr>
          <w:p w14:paraId="55508DC0" w14:textId="050F4F65" w:rsidR="00CC3AD2" w:rsidRPr="00953054" w:rsidRDefault="00CC3AD2" w:rsidP="00953054">
            <w:pPr>
              <w:autoSpaceDE/>
              <w:autoSpaceDN/>
              <w:spacing w:line="276" w:lineRule="auto"/>
              <w:jc w:val="both"/>
              <w:rPr>
                <w:sz w:val="22"/>
                <w:szCs w:val="22"/>
                <w:lang w:val="en-US"/>
              </w:rPr>
            </w:pPr>
            <w:r w:rsidRPr="00953054">
              <w:rPr>
                <w:sz w:val="22"/>
                <w:szCs w:val="22"/>
                <w:lang w:val="en-US"/>
              </w:rPr>
              <w:t>xxx</w:t>
            </w:r>
          </w:p>
        </w:tc>
      </w:tr>
      <w:tr w:rsidR="00CC3AD2" w:rsidRPr="00953054" w14:paraId="33D1E9D4" w14:textId="77777777" w:rsidTr="0026096D">
        <w:trPr>
          <w:trHeight w:val="340"/>
        </w:trPr>
        <w:tc>
          <w:tcPr>
            <w:tcW w:w="3952" w:type="pct"/>
            <w:shd w:val="clear" w:color="auto" w:fill="auto"/>
            <w:noWrap/>
            <w:vAlign w:val="bottom"/>
          </w:tcPr>
          <w:p w14:paraId="27BFA6E3" w14:textId="464CAE85" w:rsidR="00CC3AD2" w:rsidRPr="00953054" w:rsidRDefault="00CC3AD2" w:rsidP="00953054">
            <w:pPr>
              <w:autoSpaceDE/>
              <w:autoSpaceDN/>
              <w:spacing w:line="276" w:lineRule="auto"/>
              <w:jc w:val="both"/>
              <w:rPr>
                <w:sz w:val="22"/>
                <w:szCs w:val="22"/>
                <w:lang w:val="en-US"/>
              </w:rPr>
            </w:pPr>
            <w:r w:rsidRPr="00953054">
              <w:rPr>
                <w:sz w:val="22"/>
                <w:szCs w:val="22"/>
                <w:lang w:val="en-US"/>
              </w:rPr>
              <w:t>Subsidies to Public entities</w:t>
            </w:r>
          </w:p>
        </w:tc>
        <w:tc>
          <w:tcPr>
            <w:tcW w:w="1048" w:type="pct"/>
            <w:shd w:val="clear" w:color="auto" w:fill="auto"/>
            <w:noWrap/>
            <w:vAlign w:val="center"/>
          </w:tcPr>
          <w:p w14:paraId="7E722029" w14:textId="58AF4BBF" w:rsidR="00CC3AD2" w:rsidRPr="00953054" w:rsidRDefault="00270331" w:rsidP="00953054">
            <w:pPr>
              <w:autoSpaceDE/>
              <w:autoSpaceDN/>
              <w:spacing w:line="276" w:lineRule="auto"/>
              <w:jc w:val="both"/>
              <w:rPr>
                <w:sz w:val="22"/>
                <w:szCs w:val="22"/>
                <w:lang w:val="en-US"/>
              </w:rPr>
            </w:pPr>
            <w:r w:rsidRPr="00953054">
              <w:rPr>
                <w:sz w:val="22"/>
                <w:szCs w:val="22"/>
                <w:lang w:val="en-US"/>
              </w:rPr>
              <w:t>xxx</w:t>
            </w:r>
          </w:p>
        </w:tc>
      </w:tr>
      <w:tr w:rsidR="00CC3AD2" w:rsidRPr="00953054" w14:paraId="06EB00EB" w14:textId="77777777" w:rsidTr="0026096D">
        <w:trPr>
          <w:trHeight w:val="340"/>
        </w:trPr>
        <w:tc>
          <w:tcPr>
            <w:tcW w:w="3952" w:type="pct"/>
            <w:shd w:val="clear" w:color="auto" w:fill="auto"/>
            <w:noWrap/>
            <w:vAlign w:val="bottom"/>
          </w:tcPr>
          <w:p w14:paraId="7C8E9466" w14:textId="756C7EF8" w:rsidR="00CC3AD2" w:rsidRPr="00953054" w:rsidRDefault="00CC3AD2" w:rsidP="00953054">
            <w:pPr>
              <w:autoSpaceDE/>
              <w:autoSpaceDN/>
              <w:spacing w:line="276" w:lineRule="auto"/>
              <w:jc w:val="both"/>
              <w:rPr>
                <w:sz w:val="22"/>
                <w:szCs w:val="22"/>
                <w:lang w:val="en-US"/>
              </w:rPr>
            </w:pPr>
            <w:r w:rsidRPr="00953054">
              <w:rPr>
                <w:sz w:val="22"/>
                <w:szCs w:val="22"/>
                <w:lang w:val="en-US"/>
              </w:rPr>
              <w:t>Subsidies to Private entities</w:t>
            </w:r>
          </w:p>
        </w:tc>
        <w:tc>
          <w:tcPr>
            <w:tcW w:w="1048" w:type="pct"/>
            <w:shd w:val="clear" w:color="auto" w:fill="auto"/>
            <w:noWrap/>
            <w:vAlign w:val="center"/>
            <w:hideMark/>
          </w:tcPr>
          <w:p w14:paraId="04E00565" w14:textId="77777777" w:rsidR="00CC3AD2" w:rsidRPr="00953054" w:rsidRDefault="00CC3AD2" w:rsidP="00953054">
            <w:pPr>
              <w:autoSpaceDE/>
              <w:autoSpaceDN/>
              <w:spacing w:line="276" w:lineRule="auto"/>
              <w:jc w:val="both"/>
              <w:rPr>
                <w:sz w:val="22"/>
                <w:szCs w:val="22"/>
                <w:lang w:val="en-US"/>
              </w:rPr>
            </w:pPr>
            <w:r w:rsidRPr="00953054">
              <w:rPr>
                <w:sz w:val="22"/>
                <w:szCs w:val="22"/>
                <w:lang w:val="en-US"/>
              </w:rPr>
              <w:t>xxx</w:t>
            </w:r>
          </w:p>
        </w:tc>
      </w:tr>
      <w:tr w:rsidR="00CC3AD2" w:rsidRPr="00953054" w14:paraId="6A4A62FE" w14:textId="77777777" w:rsidTr="0026096D">
        <w:trPr>
          <w:trHeight w:val="340"/>
        </w:trPr>
        <w:tc>
          <w:tcPr>
            <w:tcW w:w="3952" w:type="pct"/>
            <w:shd w:val="clear" w:color="auto" w:fill="auto"/>
            <w:noWrap/>
            <w:vAlign w:val="bottom"/>
            <w:hideMark/>
          </w:tcPr>
          <w:p w14:paraId="72635133" w14:textId="0FF789E9" w:rsidR="00CC3AD2" w:rsidRPr="00953054" w:rsidRDefault="00CC3AD2"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Grants</w:t>
            </w:r>
            <w:r w:rsidRPr="00953054">
              <w:rPr>
                <w:sz w:val="22"/>
                <w:szCs w:val="22"/>
                <w:lang w:eastAsia="en-GB"/>
              </w:rPr>
              <w:t xml:space="preserve"> </w:t>
            </w:r>
            <w:r w:rsidRPr="00953054">
              <w:rPr>
                <w:b/>
                <w:bCs/>
                <w:sz w:val="22"/>
                <w:szCs w:val="22"/>
                <w:lang w:eastAsia="en-GB"/>
              </w:rPr>
              <w:t>and</w:t>
            </w:r>
            <w:r w:rsidRPr="00953054">
              <w:rPr>
                <w:sz w:val="22"/>
                <w:szCs w:val="22"/>
                <w:lang w:eastAsia="en-GB"/>
              </w:rPr>
              <w:t xml:space="preserve"> </w:t>
            </w:r>
            <w:r w:rsidRPr="00953054">
              <w:rPr>
                <w:b/>
                <w:bCs/>
                <w:sz w:val="22"/>
                <w:szCs w:val="22"/>
                <w:lang w:eastAsia="en-GB"/>
              </w:rPr>
              <w:t>Subsidies</w:t>
            </w:r>
          </w:p>
        </w:tc>
        <w:tc>
          <w:tcPr>
            <w:tcW w:w="1048" w:type="pct"/>
            <w:shd w:val="clear" w:color="auto" w:fill="auto"/>
            <w:noWrap/>
            <w:vAlign w:val="center"/>
            <w:hideMark/>
          </w:tcPr>
          <w:p w14:paraId="672EF973" w14:textId="77777777" w:rsidR="00CC3AD2" w:rsidRPr="00953054" w:rsidRDefault="00CC3AD2" w:rsidP="00953054">
            <w:pPr>
              <w:autoSpaceDE/>
              <w:autoSpaceDN/>
              <w:spacing w:line="276" w:lineRule="auto"/>
              <w:jc w:val="both"/>
              <w:rPr>
                <w:b/>
                <w:bCs/>
                <w:sz w:val="22"/>
                <w:szCs w:val="22"/>
                <w:lang w:val="en-US"/>
              </w:rPr>
            </w:pPr>
            <w:r w:rsidRPr="00953054">
              <w:rPr>
                <w:b/>
                <w:bCs/>
                <w:sz w:val="22"/>
                <w:szCs w:val="22"/>
                <w:lang w:val="en-US"/>
              </w:rPr>
              <w:t>xxx</w:t>
            </w:r>
          </w:p>
        </w:tc>
      </w:tr>
    </w:tbl>
    <w:p w14:paraId="77078B21" w14:textId="77777777" w:rsidR="00AE3013" w:rsidRPr="00953054" w:rsidRDefault="00AE3013" w:rsidP="00953054">
      <w:pPr>
        <w:autoSpaceDE/>
        <w:autoSpaceDN/>
        <w:jc w:val="both"/>
        <w:rPr>
          <w:b/>
          <w:sz w:val="22"/>
          <w:szCs w:val="22"/>
        </w:rPr>
      </w:pPr>
    </w:p>
    <w:p w14:paraId="2184F272" w14:textId="317DD884" w:rsidR="00300A2D" w:rsidRPr="00953054" w:rsidRDefault="00D21C5A"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Finance Costs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29"/>
        <w:gridCol w:w="2289"/>
      </w:tblGrid>
      <w:tr w:rsidR="00332DCE" w:rsidRPr="00953054" w14:paraId="4DDDDEBF" w14:textId="77777777" w:rsidTr="0026096D">
        <w:trPr>
          <w:trHeight w:val="340"/>
        </w:trPr>
        <w:tc>
          <w:tcPr>
            <w:tcW w:w="3772" w:type="pct"/>
            <w:shd w:val="clear" w:color="auto" w:fill="0070C0"/>
            <w:noWrap/>
            <w:vAlign w:val="bottom"/>
            <w:hideMark/>
          </w:tcPr>
          <w:p w14:paraId="0B8414EF" w14:textId="77777777" w:rsidR="00332DCE" w:rsidRPr="00953054" w:rsidRDefault="00332DCE" w:rsidP="00953054">
            <w:pPr>
              <w:autoSpaceDE/>
              <w:autoSpaceDN/>
              <w:spacing w:line="276" w:lineRule="auto"/>
              <w:jc w:val="both"/>
              <w:rPr>
                <w:sz w:val="22"/>
                <w:szCs w:val="22"/>
                <w:lang w:val="en-US"/>
              </w:rPr>
            </w:pPr>
            <w:r w:rsidRPr="00953054">
              <w:rPr>
                <w:b/>
                <w:bCs/>
                <w:sz w:val="22"/>
                <w:szCs w:val="22"/>
                <w:lang w:val="en-US"/>
              </w:rPr>
              <w:t>Description</w:t>
            </w:r>
          </w:p>
        </w:tc>
        <w:tc>
          <w:tcPr>
            <w:tcW w:w="1228" w:type="pct"/>
            <w:shd w:val="clear" w:color="auto" w:fill="0070C0"/>
            <w:noWrap/>
            <w:vAlign w:val="center"/>
            <w:hideMark/>
          </w:tcPr>
          <w:p w14:paraId="6523B8F0" w14:textId="39743F39" w:rsidR="00332DCE" w:rsidRPr="00953054" w:rsidRDefault="00332DCE" w:rsidP="008B0B14">
            <w:pPr>
              <w:autoSpaceDE/>
              <w:autoSpaceDN/>
              <w:spacing w:line="276" w:lineRule="auto"/>
              <w:jc w:val="right"/>
              <w:rPr>
                <w:b/>
                <w:bCs/>
                <w:sz w:val="22"/>
                <w:szCs w:val="22"/>
                <w:lang w:val="en-US"/>
              </w:rPr>
            </w:pPr>
            <w:r w:rsidRPr="00953054">
              <w:rPr>
                <w:b/>
                <w:i/>
                <w:iCs/>
                <w:sz w:val="22"/>
                <w:szCs w:val="22"/>
                <w:lang w:val="en-US"/>
              </w:rPr>
              <w:t>Insert Current FY</w:t>
            </w:r>
          </w:p>
        </w:tc>
      </w:tr>
      <w:tr w:rsidR="00650C14" w:rsidRPr="00953054" w14:paraId="7B734819" w14:textId="77777777" w:rsidTr="0026096D">
        <w:trPr>
          <w:trHeight w:val="340"/>
        </w:trPr>
        <w:tc>
          <w:tcPr>
            <w:tcW w:w="3772" w:type="pct"/>
            <w:shd w:val="clear" w:color="auto" w:fill="0070C0"/>
            <w:noWrap/>
            <w:vAlign w:val="bottom"/>
            <w:hideMark/>
          </w:tcPr>
          <w:p w14:paraId="53B71389" w14:textId="77777777" w:rsidR="000F2EC7" w:rsidRPr="00953054" w:rsidRDefault="000F2EC7" w:rsidP="00953054">
            <w:pPr>
              <w:autoSpaceDE/>
              <w:autoSpaceDN/>
              <w:spacing w:line="276" w:lineRule="auto"/>
              <w:jc w:val="both"/>
              <w:rPr>
                <w:sz w:val="22"/>
                <w:szCs w:val="22"/>
                <w:lang w:val="en-US"/>
              </w:rPr>
            </w:pPr>
          </w:p>
        </w:tc>
        <w:tc>
          <w:tcPr>
            <w:tcW w:w="1228" w:type="pct"/>
            <w:shd w:val="clear" w:color="auto" w:fill="0070C0"/>
            <w:noWrap/>
            <w:vAlign w:val="bottom"/>
            <w:hideMark/>
          </w:tcPr>
          <w:p w14:paraId="317559EB" w14:textId="48CEADEB" w:rsidR="000F2EC7" w:rsidRPr="00953054" w:rsidRDefault="00915518" w:rsidP="008B0B14">
            <w:pPr>
              <w:autoSpaceDE/>
              <w:autoSpaceDN/>
              <w:spacing w:line="276" w:lineRule="auto"/>
              <w:jc w:val="right"/>
              <w:rPr>
                <w:b/>
                <w:bCs/>
                <w:sz w:val="22"/>
                <w:szCs w:val="22"/>
                <w:lang w:val="en-US"/>
              </w:rPr>
            </w:pPr>
            <w:r w:rsidRPr="00953054">
              <w:rPr>
                <w:b/>
                <w:bCs/>
                <w:sz w:val="22"/>
                <w:szCs w:val="22"/>
                <w:lang w:val="en-US"/>
              </w:rPr>
              <w:t>Kshs</w:t>
            </w:r>
          </w:p>
        </w:tc>
      </w:tr>
      <w:tr w:rsidR="00AE3013" w:rsidRPr="00953054" w14:paraId="74B43764" w14:textId="77777777" w:rsidTr="0026096D">
        <w:trPr>
          <w:trHeight w:val="340"/>
        </w:trPr>
        <w:tc>
          <w:tcPr>
            <w:tcW w:w="3772" w:type="pct"/>
            <w:shd w:val="clear" w:color="auto" w:fill="auto"/>
            <w:noWrap/>
            <w:vAlign w:val="bottom"/>
          </w:tcPr>
          <w:p w14:paraId="22689FA5" w14:textId="6BFE4B6C" w:rsidR="00AE3013" w:rsidRPr="00953054" w:rsidRDefault="00AE3013" w:rsidP="00953054">
            <w:pPr>
              <w:autoSpaceDE/>
              <w:autoSpaceDN/>
              <w:spacing w:line="276" w:lineRule="auto"/>
              <w:jc w:val="both"/>
              <w:rPr>
                <w:sz w:val="22"/>
                <w:szCs w:val="22"/>
                <w:lang w:val="en-US"/>
              </w:rPr>
            </w:pPr>
            <w:r w:rsidRPr="00953054">
              <w:rPr>
                <w:sz w:val="22"/>
                <w:szCs w:val="22"/>
              </w:rPr>
              <w:t>Interest Payments on Guaranteed Debt Taken over by Govt</w:t>
            </w:r>
          </w:p>
        </w:tc>
        <w:tc>
          <w:tcPr>
            <w:tcW w:w="1228" w:type="pct"/>
            <w:shd w:val="clear" w:color="auto" w:fill="auto"/>
            <w:noWrap/>
            <w:vAlign w:val="center"/>
            <w:hideMark/>
          </w:tcPr>
          <w:p w14:paraId="22C14134" w14:textId="4E620784" w:rsidR="00AE3013" w:rsidRPr="00953054" w:rsidRDefault="00270331" w:rsidP="008B0B14">
            <w:pPr>
              <w:autoSpaceDE/>
              <w:autoSpaceDN/>
              <w:spacing w:line="276" w:lineRule="auto"/>
              <w:jc w:val="right"/>
              <w:rPr>
                <w:sz w:val="22"/>
                <w:szCs w:val="22"/>
                <w:lang w:val="en-US"/>
              </w:rPr>
            </w:pPr>
            <w:r w:rsidRPr="00953054">
              <w:rPr>
                <w:sz w:val="22"/>
                <w:szCs w:val="22"/>
              </w:rPr>
              <w:t>xxx</w:t>
            </w:r>
          </w:p>
        </w:tc>
      </w:tr>
      <w:tr w:rsidR="00AE3013" w:rsidRPr="00953054" w14:paraId="17598F64" w14:textId="77777777" w:rsidTr="0026096D">
        <w:trPr>
          <w:trHeight w:val="340"/>
        </w:trPr>
        <w:tc>
          <w:tcPr>
            <w:tcW w:w="3772" w:type="pct"/>
            <w:shd w:val="clear" w:color="auto" w:fill="auto"/>
            <w:noWrap/>
            <w:vAlign w:val="bottom"/>
          </w:tcPr>
          <w:p w14:paraId="40BDF32F" w14:textId="4FE692CC" w:rsidR="00AE3013" w:rsidRPr="00953054" w:rsidRDefault="00AE3013" w:rsidP="00953054">
            <w:pPr>
              <w:autoSpaceDE/>
              <w:autoSpaceDN/>
              <w:spacing w:line="276" w:lineRule="auto"/>
              <w:jc w:val="both"/>
              <w:rPr>
                <w:sz w:val="22"/>
                <w:szCs w:val="22"/>
                <w:lang w:val="en-US"/>
              </w:rPr>
            </w:pPr>
            <w:r w:rsidRPr="00953054">
              <w:rPr>
                <w:sz w:val="22"/>
                <w:szCs w:val="22"/>
              </w:rPr>
              <w:t>Interest on Domestic Borrowings (Non-Govt)</w:t>
            </w:r>
          </w:p>
        </w:tc>
        <w:tc>
          <w:tcPr>
            <w:tcW w:w="1228" w:type="pct"/>
            <w:shd w:val="clear" w:color="auto" w:fill="auto"/>
            <w:noWrap/>
            <w:vAlign w:val="center"/>
            <w:hideMark/>
          </w:tcPr>
          <w:p w14:paraId="522735A7" w14:textId="0047339B" w:rsidR="00AE3013" w:rsidRPr="00953054" w:rsidRDefault="00270331" w:rsidP="008B0B14">
            <w:pPr>
              <w:autoSpaceDE/>
              <w:autoSpaceDN/>
              <w:spacing w:line="276" w:lineRule="auto"/>
              <w:jc w:val="right"/>
              <w:rPr>
                <w:sz w:val="22"/>
                <w:szCs w:val="22"/>
                <w:lang w:val="en-US"/>
              </w:rPr>
            </w:pPr>
            <w:r w:rsidRPr="00953054">
              <w:rPr>
                <w:sz w:val="22"/>
                <w:szCs w:val="22"/>
              </w:rPr>
              <w:t>xxx</w:t>
            </w:r>
          </w:p>
        </w:tc>
      </w:tr>
      <w:tr w:rsidR="00AE3013" w:rsidRPr="00953054" w14:paraId="4F1560BA" w14:textId="77777777" w:rsidTr="0026096D">
        <w:trPr>
          <w:trHeight w:val="340"/>
        </w:trPr>
        <w:tc>
          <w:tcPr>
            <w:tcW w:w="3772" w:type="pct"/>
            <w:shd w:val="clear" w:color="auto" w:fill="auto"/>
            <w:noWrap/>
            <w:vAlign w:val="bottom"/>
          </w:tcPr>
          <w:p w14:paraId="6C52EE82" w14:textId="12E36711" w:rsidR="00AE3013" w:rsidRPr="00953054" w:rsidRDefault="00AE3013" w:rsidP="00953054">
            <w:pPr>
              <w:autoSpaceDE/>
              <w:autoSpaceDN/>
              <w:spacing w:line="276" w:lineRule="auto"/>
              <w:jc w:val="both"/>
              <w:rPr>
                <w:sz w:val="22"/>
                <w:szCs w:val="22"/>
                <w:lang w:val="en-US"/>
              </w:rPr>
            </w:pPr>
            <w:r w:rsidRPr="00953054">
              <w:rPr>
                <w:sz w:val="22"/>
                <w:szCs w:val="22"/>
              </w:rPr>
              <w:t>Interest on Borrowings from Other Government Units</w:t>
            </w:r>
          </w:p>
        </w:tc>
        <w:tc>
          <w:tcPr>
            <w:tcW w:w="1228" w:type="pct"/>
            <w:shd w:val="clear" w:color="auto" w:fill="auto"/>
            <w:noWrap/>
            <w:vAlign w:val="center"/>
          </w:tcPr>
          <w:p w14:paraId="4494DC73" w14:textId="33B583BF" w:rsidR="00AE3013" w:rsidRPr="00953054" w:rsidRDefault="00270331" w:rsidP="008B0B14">
            <w:pPr>
              <w:autoSpaceDE/>
              <w:autoSpaceDN/>
              <w:spacing w:line="276" w:lineRule="auto"/>
              <w:jc w:val="right"/>
              <w:rPr>
                <w:sz w:val="22"/>
                <w:szCs w:val="22"/>
                <w:lang w:val="en-US"/>
              </w:rPr>
            </w:pPr>
            <w:r w:rsidRPr="00953054">
              <w:rPr>
                <w:sz w:val="22"/>
                <w:szCs w:val="22"/>
              </w:rPr>
              <w:t>xxx</w:t>
            </w:r>
          </w:p>
        </w:tc>
      </w:tr>
      <w:tr w:rsidR="00650C14" w:rsidRPr="00953054" w14:paraId="4E70062D" w14:textId="77777777" w:rsidTr="0026096D">
        <w:trPr>
          <w:trHeight w:val="340"/>
        </w:trPr>
        <w:tc>
          <w:tcPr>
            <w:tcW w:w="3772" w:type="pct"/>
            <w:shd w:val="clear" w:color="auto" w:fill="auto"/>
            <w:noWrap/>
            <w:vAlign w:val="bottom"/>
            <w:hideMark/>
          </w:tcPr>
          <w:p w14:paraId="61DEA187" w14:textId="59CE86D8" w:rsidR="000F2EC7" w:rsidRPr="00953054" w:rsidRDefault="000F2EC7" w:rsidP="00953054">
            <w:pPr>
              <w:autoSpaceDE/>
              <w:autoSpaceDN/>
              <w:spacing w:line="276" w:lineRule="auto"/>
              <w:jc w:val="both"/>
              <w:rPr>
                <w:sz w:val="22"/>
                <w:szCs w:val="22"/>
                <w:lang w:val="en-US"/>
              </w:rPr>
            </w:pPr>
            <w:r w:rsidRPr="00953054">
              <w:rPr>
                <w:sz w:val="22"/>
                <w:szCs w:val="22"/>
                <w:lang w:eastAsia="en-GB"/>
              </w:rPr>
              <w:t xml:space="preserve">Interest </w:t>
            </w:r>
            <w:r w:rsidR="008D348A" w:rsidRPr="00953054">
              <w:rPr>
                <w:sz w:val="22"/>
                <w:szCs w:val="22"/>
                <w:lang w:eastAsia="en-GB"/>
              </w:rPr>
              <w:t>on bank overdrafts</w:t>
            </w:r>
          </w:p>
        </w:tc>
        <w:tc>
          <w:tcPr>
            <w:tcW w:w="1228" w:type="pct"/>
            <w:shd w:val="clear" w:color="auto" w:fill="auto"/>
            <w:noWrap/>
            <w:vAlign w:val="bottom"/>
            <w:hideMark/>
          </w:tcPr>
          <w:p w14:paraId="34E7ACB5" w14:textId="52401165" w:rsidR="000F2EC7" w:rsidRPr="00953054" w:rsidRDefault="00270331" w:rsidP="008B0B14">
            <w:pPr>
              <w:autoSpaceDE/>
              <w:autoSpaceDN/>
              <w:spacing w:line="276" w:lineRule="auto"/>
              <w:jc w:val="right"/>
              <w:rPr>
                <w:sz w:val="22"/>
                <w:szCs w:val="22"/>
                <w:lang w:val="en-US"/>
              </w:rPr>
            </w:pPr>
            <w:r w:rsidRPr="00953054">
              <w:rPr>
                <w:sz w:val="22"/>
                <w:szCs w:val="22"/>
                <w:lang w:val="en-US"/>
              </w:rPr>
              <w:t>xxx</w:t>
            </w:r>
          </w:p>
        </w:tc>
      </w:tr>
      <w:tr w:rsidR="00650C14" w:rsidRPr="00953054" w14:paraId="7E669E9C" w14:textId="77777777" w:rsidTr="0026096D">
        <w:trPr>
          <w:trHeight w:val="89"/>
        </w:trPr>
        <w:tc>
          <w:tcPr>
            <w:tcW w:w="3772" w:type="pct"/>
            <w:shd w:val="clear" w:color="auto" w:fill="auto"/>
            <w:noWrap/>
            <w:vAlign w:val="bottom"/>
            <w:hideMark/>
          </w:tcPr>
          <w:p w14:paraId="3AA9CD9B" w14:textId="2610C034" w:rsidR="000F2EC7" w:rsidRPr="00953054" w:rsidRDefault="000F2EC7" w:rsidP="00953054">
            <w:pPr>
              <w:autoSpaceDE/>
              <w:autoSpaceDN/>
              <w:spacing w:line="276" w:lineRule="auto"/>
              <w:jc w:val="both"/>
              <w:rPr>
                <w:sz w:val="22"/>
                <w:szCs w:val="22"/>
                <w:lang w:eastAsia="en-GB"/>
              </w:rPr>
            </w:pPr>
            <w:r w:rsidRPr="00953054">
              <w:rPr>
                <w:sz w:val="22"/>
                <w:szCs w:val="22"/>
                <w:lang w:eastAsia="en-GB"/>
              </w:rPr>
              <w:t xml:space="preserve">Interest </w:t>
            </w:r>
            <w:r w:rsidR="008D348A" w:rsidRPr="00953054">
              <w:rPr>
                <w:sz w:val="22"/>
                <w:szCs w:val="22"/>
                <w:lang w:eastAsia="en-GB"/>
              </w:rPr>
              <w:t>on loans from commercial banks</w:t>
            </w:r>
          </w:p>
        </w:tc>
        <w:tc>
          <w:tcPr>
            <w:tcW w:w="1228" w:type="pct"/>
            <w:shd w:val="clear" w:color="auto" w:fill="auto"/>
            <w:noWrap/>
            <w:vAlign w:val="bottom"/>
            <w:hideMark/>
          </w:tcPr>
          <w:p w14:paraId="1F41844F" w14:textId="212E6023" w:rsidR="000F2EC7" w:rsidRPr="00953054" w:rsidRDefault="00270331" w:rsidP="008B0B14">
            <w:pPr>
              <w:autoSpaceDE/>
              <w:autoSpaceDN/>
              <w:spacing w:line="276" w:lineRule="auto"/>
              <w:jc w:val="right"/>
              <w:rPr>
                <w:sz w:val="22"/>
                <w:szCs w:val="22"/>
                <w:lang w:val="en-US"/>
              </w:rPr>
            </w:pPr>
            <w:r w:rsidRPr="00953054">
              <w:rPr>
                <w:sz w:val="22"/>
                <w:szCs w:val="22"/>
                <w:lang w:val="en-US"/>
              </w:rPr>
              <w:t>xxx</w:t>
            </w:r>
          </w:p>
        </w:tc>
      </w:tr>
      <w:tr w:rsidR="000F2EC7" w:rsidRPr="00953054" w14:paraId="39A2F283" w14:textId="77777777" w:rsidTr="0026096D">
        <w:trPr>
          <w:trHeight w:val="340"/>
        </w:trPr>
        <w:tc>
          <w:tcPr>
            <w:tcW w:w="3772" w:type="pct"/>
            <w:shd w:val="clear" w:color="auto" w:fill="auto"/>
            <w:noWrap/>
            <w:vAlign w:val="bottom"/>
            <w:hideMark/>
          </w:tcPr>
          <w:p w14:paraId="41DFB56B" w14:textId="41F45354" w:rsidR="000F2EC7" w:rsidRPr="00953054" w:rsidRDefault="000F2EC7"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008D348A" w:rsidRPr="00953054">
              <w:rPr>
                <w:b/>
                <w:bCs/>
                <w:sz w:val="22"/>
                <w:szCs w:val="22"/>
                <w:lang w:eastAsia="en-GB"/>
              </w:rPr>
              <w:t>finance</w:t>
            </w:r>
            <w:r w:rsidR="00915518" w:rsidRPr="00953054">
              <w:rPr>
                <w:sz w:val="22"/>
                <w:szCs w:val="22"/>
                <w:lang w:eastAsia="en-GB"/>
              </w:rPr>
              <w:t xml:space="preserve"> </w:t>
            </w:r>
            <w:r w:rsidR="008D348A" w:rsidRPr="00953054">
              <w:rPr>
                <w:b/>
                <w:bCs/>
                <w:sz w:val="22"/>
                <w:szCs w:val="22"/>
                <w:lang w:eastAsia="en-GB"/>
              </w:rPr>
              <w:t>costs</w:t>
            </w:r>
          </w:p>
        </w:tc>
        <w:tc>
          <w:tcPr>
            <w:tcW w:w="1228" w:type="pct"/>
            <w:shd w:val="clear" w:color="auto" w:fill="auto"/>
            <w:noWrap/>
            <w:vAlign w:val="bottom"/>
            <w:hideMark/>
          </w:tcPr>
          <w:p w14:paraId="3E3F8F54" w14:textId="1F0D87F0" w:rsidR="000F2EC7" w:rsidRPr="00953054" w:rsidRDefault="00270331" w:rsidP="008B0B14">
            <w:pPr>
              <w:autoSpaceDE/>
              <w:autoSpaceDN/>
              <w:spacing w:line="276" w:lineRule="auto"/>
              <w:jc w:val="right"/>
              <w:rPr>
                <w:b/>
                <w:bCs/>
                <w:sz w:val="22"/>
                <w:szCs w:val="22"/>
                <w:lang w:val="en-US"/>
              </w:rPr>
            </w:pPr>
            <w:r w:rsidRPr="00953054">
              <w:rPr>
                <w:b/>
                <w:bCs/>
                <w:sz w:val="22"/>
                <w:szCs w:val="22"/>
                <w:lang w:val="en-US"/>
              </w:rPr>
              <w:t>xxx</w:t>
            </w:r>
          </w:p>
        </w:tc>
      </w:tr>
    </w:tbl>
    <w:p w14:paraId="683D5139" w14:textId="054ADC07" w:rsidR="00D21C5A" w:rsidRDefault="000F2EC7" w:rsidP="008B0B14">
      <w:pPr>
        <w:autoSpaceDE/>
        <w:autoSpaceDN/>
        <w:jc w:val="both"/>
        <w:rPr>
          <w:bCs/>
          <w:i/>
          <w:iCs/>
          <w:sz w:val="22"/>
          <w:szCs w:val="22"/>
          <w:lang w:eastAsia="en-GB"/>
        </w:rPr>
      </w:pPr>
      <w:r w:rsidRPr="00953054">
        <w:rPr>
          <w:bCs/>
          <w:i/>
          <w:iCs/>
          <w:sz w:val="22"/>
          <w:szCs w:val="22"/>
          <w:lang w:eastAsia="en-GB"/>
        </w:rPr>
        <w:t>Borrowing costs that relate to interest expense on acquisition of non- current assets and do not qualify for Capitalisation as per IPSAS 5: on borrowing costs should be included under this note.)</w:t>
      </w:r>
    </w:p>
    <w:p w14:paraId="6BAC5525" w14:textId="77777777" w:rsidR="008B0B14" w:rsidRPr="00953054" w:rsidRDefault="008B0B14" w:rsidP="008B0B14">
      <w:pPr>
        <w:autoSpaceDE/>
        <w:autoSpaceDN/>
        <w:jc w:val="both"/>
        <w:rPr>
          <w:bCs/>
          <w:i/>
          <w:iCs/>
          <w:sz w:val="22"/>
          <w:szCs w:val="22"/>
          <w:lang w:eastAsia="en-GB"/>
        </w:rPr>
      </w:pPr>
    </w:p>
    <w:p w14:paraId="613D7E8D" w14:textId="4BD6CFB5" w:rsidR="007849DA" w:rsidRPr="00953054" w:rsidRDefault="007849DA"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Social Benefits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99"/>
        <w:gridCol w:w="2419"/>
      </w:tblGrid>
      <w:tr w:rsidR="007025CF" w:rsidRPr="00953054" w14:paraId="679B3A64" w14:textId="77777777" w:rsidTr="0026096D">
        <w:trPr>
          <w:trHeight w:val="340"/>
        </w:trPr>
        <w:tc>
          <w:tcPr>
            <w:tcW w:w="3702" w:type="pct"/>
            <w:vMerge w:val="restart"/>
            <w:shd w:val="clear" w:color="auto" w:fill="0070C0"/>
            <w:noWrap/>
            <w:vAlign w:val="center"/>
            <w:hideMark/>
          </w:tcPr>
          <w:p w14:paraId="0F499A32" w14:textId="77777777" w:rsidR="007025CF" w:rsidRPr="00953054" w:rsidRDefault="007025CF" w:rsidP="00953054">
            <w:pPr>
              <w:autoSpaceDE/>
              <w:autoSpaceDN/>
              <w:spacing w:line="276" w:lineRule="auto"/>
              <w:jc w:val="both"/>
              <w:rPr>
                <w:b/>
                <w:bCs/>
                <w:sz w:val="22"/>
                <w:szCs w:val="22"/>
                <w:lang w:val="en-US"/>
              </w:rPr>
            </w:pPr>
            <w:r w:rsidRPr="00953054">
              <w:rPr>
                <w:b/>
                <w:bCs/>
                <w:sz w:val="22"/>
                <w:szCs w:val="22"/>
                <w:lang w:val="en-US"/>
              </w:rPr>
              <w:t>Description</w:t>
            </w:r>
          </w:p>
        </w:tc>
        <w:tc>
          <w:tcPr>
            <w:tcW w:w="1298" w:type="pct"/>
            <w:shd w:val="clear" w:color="auto" w:fill="0070C0"/>
            <w:noWrap/>
            <w:vAlign w:val="bottom"/>
            <w:hideMark/>
          </w:tcPr>
          <w:p w14:paraId="15AD2E35" w14:textId="77777777" w:rsidR="007025CF" w:rsidRPr="00953054" w:rsidRDefault="007025CF" w:rsidP="008B0B14">
            <w:pPr>
              <w:autoSpaceDE/>
              <w:autoSpaceDN/>
              <w:spacing w:line="276" w:lineRule="auto"/>
              <w:jc w:val="right"/>
              <w:rPr>
                <w:b/>
                <w:bCs/>
                <w:sz w:val="22"/>
                <w:szCs w:val="22"/>
                <w:lang w:val="en-US"/>
              </w:rPr>
            </w:pPr>
            <w:r w:rsidRPr="00953054">
              <w:rPr>
                <w:b/>
                <w:bCs/>
                <w:color w:val="000000"/>
                <w:sz w:val="22"/>
                <w:szCs w:val="22"/>
                <w:lang w:val="en-US"/>
              </w:rPr>
              <w:t>Insert Current FY</w:t>
            </w:r>
          </w:p>
        </w:tc>
      </w:tr>
      <w:tr w:rsidR="007025CF" w:rsidRPr="00953054" w14:paraId="7CC5F403" w14:textId="77777777" w:rsidTr="0026096D">
        <w:trPr>
          <w:trHeight w:val="340"/>
        </w:trPr>
        <w:tc>
          <w:tcPr>
            <w:tcW w:w="3702" w:type="pct"/>
            <w:vMerge/>
            <w:shd w:val="clear" w:color="auto" w:fill="0070C0"/>
            <w:noWrap/>
            <w:vAlign w:val="bottom"/>
            <w:hideMark/>
          </w:tcPr>
          <w:p w14:paraId="491C029E" w14:textId="77777777" w:rsidR="007025CF" w:rsidRPr="00953054" w:rsidRDefault="007025CF" w:rsidP="00953054">
            <w:pPr>
              <w:pStyle w:val="ListParagraph"/>
              <w:autoSpaceDE/>
              <w:autoSpaceDN/>
              <w:spacing w:line="276" w:lineRule="auto"/>
              <w:ind w:left="342"/>
              <w:jc w:val="both"/>
              <w:rPr>
                <w:b/>
                <w:bCs/>
                <w:sz w:val="22"/>
                <w:szCs w:val="22"/>
                <w:lang w:val="en-US"/>
              </w:rPr>
            </w:pPr>
          </w:p>
        </w:tc>
        <w:tc>
          <w:tcPr>
            <w:tcW w:w="1298" w:type="pct"/>
            <w:shd w:val="clear" w:color="auto" w:fill="0070C0"/>
            <w:noWrap/>
            <w:vAlign w:val="bottom"/>
            <w:hideMark/>
          </w:tcPr>
          <w:p w14:paraId="529D3DA4" w14:textId="77777777" w:rsidR="007025CF" w:rsidRPr="00953054" w:rsidRDefault="007025CF" w:rsidP="008B0B14">
            <w:pPr>
              <w:autoSpaceDE/>
              <w:autoSpaceDN/>
              <w:spacing w:line="276" w:lineRule="auto"/>
              <w:jc w:val="right"/>
              <w:rPr>
                <w:b/>
                <w:bCs/>
                <w:sz w:val="22"/>
                <w:szCs w:val="22"/>
                <w:lang w:val="en-US"/>
              </w:rPr>
            </w:pPr>
            <w:r w:rsidRPr="00953054">
              <w:rPr>
                <w:b/>
                <w:bCs/>
                <w:sz w:val="22"/>
                <w:szCs w:val="22"/>
                <w:lang w:val="en-US"/>
              </w:rPr>
              <w:t>Kshs</w:t>
            </w:r>
          </w:p>
        </w:tc>
      </w:tr>
      <w:tr w:rsidR="007025CF" w:rsidRPr="00953054" w14:paraId="608FA9E1" w14:textId="77777777" w:rsidTr="0026096D">
        <w:trPr>
          <w:trHeight w:val="170"/>
        </w:trPr>
        <w:tc>
          <w:tcPr>
            <w:tcW w:w="3702" w:type="pct"/>
            <w:shd w:val="clear" w:color="auto" w:fill="auto"/>
            <w:noWrap/>
            <w:vAlign w:val="bottom"/>
            <w:hideMark/>
          </w:tcPr>
          <w:p w14:paraId="512F2022" w14:textId="75406D83" w:rsidR="007025CF" w:rsidRPr="00953054" w:rsidRDefault="003D6A99" w:rsidP="00953054">
            <w:pPr>
              <w:autoSpaceDE/>
              <w:autoSpaceDN/>
              <w:spacing w:line="276" w:lineRule="auto"/>
              <w:jc w:val="both"/>
              <w:rPr>
                <w:sz w:val="22"/>
                <w:szCs w:val="22"/>
                <w:lang w:val="en-US"/>
              </w:rPr>
            </w:pPr>
            <w:r w:rsidRPr="00953054">
              <w:rPr>
                <w:sz w:val="22"/>
                <w:szCs w:val="22"/>
                <w:lang w:eastAsia="en-GB"/>
              </w:rPr>
              <w:t>Transfers to the elderly</w:t>
            </w:r>
          </w:p>
        </w:tc>
        <w:tc>
          <w:tcPr>
            <w:tcW w:w="1298" w:type="pct"/>
            <w:shd w:val="clear" w:color="auto" w:fill="auto"/>
            <w:noWrap/>
            <w:vAlign w:val="bottom"/>
            <w:hideMark/>
          </w:tcPr>
          <w:p w14:paraId="17F09ABC" w14:textId="77777777" w:rsidR="007025CF" w:rsidRPr="00953054" w:rsidRDefault="007025CF" w:rsidP="008B0B14">
            <w:pPr>
              <w:autoSpaceDE/>
              <w:autoSpaceDN/>
              <w:spacing w:line="276" w:lineRule="auto"/>
              <w:jc w:val="right"/>
              <w:rPr>
                <w:sz w:val="22"/>
                <w:szCs w:val="22"/>
                <w:lang w:val="en-US"/>
              </w:rPr>
            </w:pPr>
            <w:r w:rsidRPr="00953054">
              <w:rPr>
                <w:sz w:val="22"/>
                <w:szCs w:val="22"/>
                <w:lang w:val="en-US"/>
              </w:rPr>
              <w:t>xxx</w:t>
            </w:r>
          </w:p>
        </w:tc>
      </w:tr>
      <w:tr w:rsidR="007025CF" w:rsidRPr="00953054" w14:paraId="47CBC7A4" w14:textId="77777777" w:rsidTr="0026096D">
        <w:trPr>
          <w:trHeight w:val="206"/>
        </w:trPr>
        <w:tc>
          <w:tcPr>
            <w:tcW w:w="3702" w:type="pct"/>
            <w:shd w:val="clear" w:color="auto" w:fill="auto"/>
            <w:noWrap/>
            <w:vAlign w:val="bottom"/>
            <w:hideMark/>
          </w:tcPr>
          <w:p w14:paraId="027515AD" w14:textId="6804518E" w:rsidR="007025CF" w:rsidRPr="00953054" w:rsidRDefault="003D6A99" w:rsidP="00953054">
            <w:pPr>
              <w:autoSpaceDE/>
              <w:autoSpaceDN/>
              <w:spacing w:line="276" w:lineRule="auto"/>
              <w:jc w:val="both"/>
              <w:rPr>
                <w:sz w:val="22"/>
                <w:szCs w:val="22"/>
                <w:lang w:val="en-US"/>
              </w:rPr>
            </w:pPr>
            <w:r w:rsidRPr="00953054">
              <w:rPr>
                <w:sz w:val="22"/>
                <w:szCs w:val="22"/>
                <w:lang w:eastAsia="en-GB"/>
              </w:rPr>
              <w:t>Transfers to orphans</w:t>
            </w:r>
          </w:p>
        </w:tc>
        <w:tc>
          <w:tcPr>
            <w:tcW w:w="1298" w:type="pct"/>
            <w:shd w:val="clear" w:color="auto" w:fill="auto"/>
            <w:noWrap/>
            <w:vAlign w:val="bottom"/>
            <w:hideMark/>
          </w:tcPr>
          <w:p w14:paraId="60CD47C4" w14:textId="77777777" w:rsidR="007025CF" w:rsidRPr="00953054" w:rsidRDefault="007025CF" w:rsidP="008B0B14">
            <w:pPr>
              <w:autoSpaceDE/>
              <w:autoSpaceDN/>
              <w:spacing w:line="276" w:lineRule="auto"/>
              <w:jc w:val="right"/>
              <w:rPr>
                <w:sz w:val="22"/>
                <w:szCs w:val="22"/>
                <w:lang w:val="en-US"/>
              </w:rPr>
            </w:pPr>
            <w:r w:rsidRPr="00953054">
              <w:rPr>
                <w:sz w:val="22"/>
                <w:szCs w:val="22"/>
                <w:lang w:val="en-US"/>
              </w:rPr>
              <w:t>xxx</w:t>
            </w:r>
          </w:p>
        </w:tc>
      </w:tr>
      <w:tr w:rsidR="007025CF" w:rsidRPr="00953054" w14:paraId="44EBACEB" w14:textId="77777777" w:rsidTr="0026096D">
        <w:trPr>
          <w:trHeight w:val="62"/>
        </w:trPr>
        <w:tc>
          <w:tcPr>
            <w:tcW w:w="3702" w:type="pct"/>
            <w:shd w:val="clear" w:color="auto" w:fill="auto"/>
            <w:noWrap/>
            <w:vAlign w:val="bottom"/>
            <w:hideMark/>
          </w:tcPr>
          <w:p w14:paraId="6FB6C3F4" w14:textId="729ABC96" w:rsidR="007025CF" w:rsidRPr="00953054" w:rsidRDefault="003D6A99" w:rsidP="00953054">
            <w:pPr>
              <w:autoSpaceDE/>
              <w:autoSpaceDN/>
              <w:spacing w:line="276" w:lineRule="auto"/>
              <w:jc w:val="both"/>
              <w:rPr>
                <w:sz w:val="22"/>
                <w:szCs w:val="22"/>
                <w:lang w:val="en-US"/>
              </w:rPr>
            </w:pPr>
            <w:r w:rsidRPr="00953054">
              <w:rPr>
                <w:sz w:val="22"/>
                <w:szCs w:val="22"/>
                <w:lang w:eastAsia="en-GB"/>
              </w:rPr>
              <w:t>Transfers to the physically challenged</w:t>
            </w:r>
          </w:p>
        </w:tc>
        <w:tc>
          <w:tcPr>
            <w:tcW w:w="1298" w:type="pct"/>
            <w:shd w:val="clear" w:color="auto" w:fill="auto"/>
            <w:noWrap/>
            <w:vAlign w:val="bottom"/>
            <w:hideMark/>
          </w:tcPr>
          <w:p w14:paraId="51885EA0" w14:textId="77777777" w:rsidR="007025CF" w:rsidRPr="00953054" w:rsidRDefault="007025CF" w:rsidP="008B0B14">
            <w:pPr>
              <w:autoSpaceDE/>
              <w:autoSpaceDN/>
              <w:spacing w:line="276" w:lineRule="auto"/>
              <w:jc w:val="right"/>
              <w:rPr>
                <w:sz w:val="22"/>
                <w:szCs w:val="22"/>
                <w:lang w:val="en-US"/>
              </w:rPr>
            </w:pPr>
            <w:r w:rsidRPr="00953054">
              <w:rPr>
                <w:sz w:val="22"/>
                <w:szCs w:val="22"/>
                <w:lang w:val="en-US"/>
              </w:rPr>
              <w:t>xxx</w:t>
            </w:r>
          </w:p>
        </w:tc>
      </w:tr>
      <w:tr w:rsidR="00BC1777" w:rsidRPr="00953054" w14:paraId="0B07DE32" w14:textId="77777777" w:rsidTr="0026096D">
        <w:trPr>
          <w:trHeight w:val="62"/>
        </w:trPr>
        <w:tc>
          <w:tcPr>
            <w:tcW w:w="3702" w:type="pct"/>
            <w:shd w:val="clear" w:color="auto" w:fill="auto"/>
            <w:noWrap/>
            <w:vAlign w:val="bottom"/>
          </w:tcPr>
          <w:p w14:paraId="10280508" w14:textId="2A0D52F8" w:rsidR="00BC1777" w:rsidRPr="00953054" w:rsidRDefault="00B741C4" w:rsidP="00953054">
            <w:pPr>
              <w:autoSpaceDE/>
              <w:autoSpaceDN/>
              <w:spacing w:line="276" w:lineRule="auto"/>
              <w:jc w:val="both"/>
              <w:rPr>
                <w:i/>
                <w:sz w:val="22"/>
                <w:szCs w:val="22"/>
                <w:lang w:eastAsia="en-GB"/>
              </w:rPr>
            </w:pPr>
            <w:r w:rsidRPr="00953054">
              <w:rPr>
                <w:i/>
                <w:sz w:val="22"/>
                <w:szCs w:val="22"/>
                <w:lang w:eastAsia="en-GB"/>
              </w:rPr>
              <w:t xml:space="preserve">Add any other </w:t>
            </w:r>
            <w:r w:rsidRPr="00953054">
              <w:rPr>
                <w:i/>
                <w:iCs/>
                <w:sz w:val="22"/>
                <w:szCs w:val="22"/>
                <w:lang w:eastAsia="en-GB"/>
              </w:rPr>
              <w:t>c</w:t>
            </w:r>
            <w:r w:rsidR="00F65BEB" w:rsidRPr="00953054">
              <w:rPr>
                <w:i/>
                <w:iCs/>
                <w:sz w:val="22"/>
                <w:szCs w:val="22"/>
                <w:lang w:eastAsia="en-GB"/>
              </w:rPr>
              <w:t>ategory</w:t>
            </w:r>
          </w:p>
        </w:tc>
        <w:tc>
          <w:tcPr>
            <w:tcW w:w="1298" w:type="pct"/>
            <w:shd w:val="clear" w:color="auto" w:fill="auto"/>
            <w:noWrap/>
            <w:vAlign w:val="bottom"/>
          </w:tcPr>
          <w:p w14:paraId="6A55AF96" w14:textId="11E9BEEE" w:rsidR="00BC1777" w:rsidRPr="00953054" w:rsidRDefault="00830E44" w:rsidP="008B0B14">
            <w:pPr>
              <w:autoSpaceDE/>
              <w:autoSpaceDN/>
              <w:spacing w:line="276" w:lineRule="auto"/>
              <w:jc w:val="right"/>
              <w:rPr>
                <w:sz w:val="22"/>
                <w:szCs w:val="22"/>
                <w:lang w:val="en-US"/>
              </w:rPr>
            </w:pPr>
            <w:r w:rsidRPr="00953054">
              <w:rPr>
                <w:sz w:val="22"/>
                <w:szCs w:val="22"/>
                <w:lang w:val="en-US"/>
              </w:rPr>
              <w:t>xxx</w:t>
            </w:r>
          </w:p>
        </w:tc>
      </w:tr>
      <w:tr w:rsidR="007025CF" w:rsidRPr="00953054" w14:paraId="4869FE29" w14:textId="77777777" w:rsidTr="0026096D">
        <w:trPr>
          <w:trHeight w:val="51"/>
        </w:trPr>
        <w:tc>
          <w:tcPr>
            <w:tcW w:w="3702" w:type="pct"/>
            <w:shd w:val="clear" w:color="auto" w:fill="auto"/>
            <w:noWrap/>
            <w:vAlign w:val="bottom"/>
            <w:hideMark/>
          </w:tcPr>
          <w:p w14:paraId="23066A97" w14:textId="4520ED4B" w:rsidR="007025CF" w:rsidRPr="00953054" w:rsidRDefault="007025CF"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00524333" w:rsidRPr="00953054">
              <w:rPr>
                <w:b/>
                <w:bCs/>
                <w:sz w:val="22"/>
                <w:szCs w:val="22"/>
                <w:lang w:eastAsia="en-GB"/>
              </w:rPr>
              <w:t>social benefit expenses</w:t>
            </w:r>
          </w:p>
        </w:tc>
        <w:tc>
          <w:tcPr>
            <w:tcW w:w="1298" w:type="pct"/>
            <w:shd w:val="clear" w:color="auto" w:fill="auto"/>
            <w:noWrap/>
            <w:vAlign w:val="bottom"/>
            <w:hideMark/>
          </w:tcPr>
          <w:p w14:paraId="4833DAC0" w14:textId="77777777" w:rsidR="007025CF" w:rsidRPr="00953054" w:rsidRDefault="007025CF" w:rsidP="008B0B14">
            <w:pPr>
              <w:autoSpaceDE/>
              <w:autoSpaceDN/>
              <w:spacing w:line="276" w:lineRule="auto"/>
              <w:jc w:val="right"/>
              <w:rPr>
                <w:b/>
                <w:bCs/>
                <w:sz w:val="22"/>
                <w:szCs w:val="22"/>
                <w:lang w:val="en-US"/>
              </w:rPr>
            </w:pPr>
            <w:r w:rsidRPr="00953054">
              <w:rPr>
                <w:b/>
                <w:bCs/>
                <w:sz w:val="22"/>
                <w:szCs w:val="22"/>
                <w:lang w:val="en-US"/>
              </w:rPr>
              <w:t>xxx</w:t>
            </w:r>
          </w:p>
        </w:tc>
      </w:tr>
    </w:tbl>
    <w:p w14:paraId="7B7690C0" w14:textId="59F95C10" w:rsidR="008B0B14" w:rsidRDefault="008B0B14" w:rsidP="00953054">
      <w:pPr>
        <w:spacing w:line="360" w:lineRule="auto"/>
        <w:ind w:right="-20"/>
        <w:jc w:val="both"/>
        <w:rPr>
          <w:rFonts w:eastAsia="Arial"/>
          <w:b/>
          <w:bCs/>
          <w:spacing w:val="3"/>
          <w:sz w:val="22"/>
          <w:szCs w:val="22"/>
        </w:rPr>
      </w:pPr>
    </w:p>
    <w:p w14:paraId="4E4DB817" w14:textId="77777777" w:rsidR="008B0B14" w:rsidRDefault="008B0B14">
      <w:pPr>
        <w:autoSpaceDE/>
        <w:autoSpaceDN/>
        <w:rPr>
          <w:rFonts w:eastAsia="Arial"/>
          <w:b/>
          <w:bCs/>
          <w:spacing w:val="3"/>
          <w:sz w:val="22"/>
          <w:szCs w:val="22"/>
        </w:rPr>
      </w:pPr>
      <w:r>
        <w:rPr>
          <w:rFonts w:eastAsia="Arial"/>
          <w:b/>
          <w:bCs/>
          <w:spacing w:val="3"/>
          <w:sz w:val="22"/>
          <w:szCs w:val="22"/>
        </w:rPr>
        <w:br w:type="page"/>
      </w:r>
    </w:p>
    <w:p w14:paraId="76C0B554" w14:textId="2CDC2842" w:rsidR="007849DA" w:rsidRPr="006A2852" w:rsidRDefault="008B0B14" w:rsidP="006A2852">
      <w:pPr>
        <w:autoSpaceDE/>
        <w:autoSpaceDN/>
        <w:spacing w:line="360" w:lineRule="auto"/>
        <w:jc w:val="both"/>
        <w:rPr>
          <w:b/>
          <w:sz w:val="22"/>
          <w:szCs w:val="22"/>
        </w:rPr>
      </w:pPr>
      <w:r w:rsidRPr="00953054">
        <w:rPr>
          <w:b/>
          <w:sz w:val="22"/>
          <w:szCs w:val="22"/>
        </w:rPr>
        <w:lastRenderedPageBreak/>
        <w:t>Notes to the Financial Statements (Continued)</w:t>
      </w:r>
    </w:p>
    <w:p w14:paraId="59060A40" w14:textId="268614F2" w:rsidR="000F2EC7" w:rsidRPr="00953054" w:rsidRDefault="00D21C5A"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Gain</w:t>
      </w:r>
      <w:r w:rsidR="0017038E" w:rsidRPr="00953054">
        <w:rPr>
          <w:rFonts w:eastAsia="Arial"/>
          <w:b/>
          <w:bCs/>
          <w:spacing w:val="3"/>
          <w:sz w:val="22"/>
          <w:szCs w:val="22"/>
        </w:rPr>
        <w:t xml:space="preserve">/Loss </w:t>
      </w:r>
      <w:r w:rsidRPr="00953054">
        <w:rPr>
          <w:rFonts w:eastAsia="Arial"/>
          <w:b/>
          <w:bCs/>
          <w:spacing w:val="3"/>
          <w:sz w:val="22"/>
          <w:szCs w:val="22"/>
        </w:rPr>
        <w:t>on Sale of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72"/>
        <w:gridCol w:w="2346"/>
      </w:tblGrid>
      <w:tr w:rsidR="00332DCE" w:rsidRPr="00953054" w14:paraId="6ABA385B" w14:textId="0D7FF2A7" w:rsidTr="0026096D">
        <w:trPr>
          <w:trHeight w:val="340"/>
        </w:trPr>
        <w:tc>
          <w:tcPr>
            <w:tcW w:w="374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7C420E0" w14:textId="77777777" w:rsidR="00332DCE" w:rsidRPr="00953054" w:rsidRDefault="00332DCE"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259" w:type="pct"/>
            <w:shd w:val="clear" w:color="auto" w:fill="0070C0"/>
            <w:noWrap/>
            <w:vAlign w:val="center"/>
            <w:hideMark/>
          </w:tcPr>
          <w:p w14:paraId="1A2E133C" w14:textId="73D96DF3" w:rsidR="00332DCE" w:rsidRPr="00953054" w:rsidRDefault="00332DCE" w:rsidP="008B0B14">
            <w:pPr>
              <w:autoSpaceDE/>
              <w:autoSpaceDN/>
              <w:spacing w:line="276" w:lineRule="auto"/>
              <w:jc w:val="right"/>
              <w:rPr>
                <w:b/>
                <w:sz w:val="22"/>
                <w:szCs w:val="22"/>
                <w:lang w:val="en-US"/>
              </w:rPr>
            </w:pPr>
            <w:r w:rsidRPr="00953054">
              <w:rPr>
                <w:b/>
                <w:i/>
                <w:iCs/>
                <w:sz w:val="22"/>
                <w:szCs w:val="22"/>
                <w:lang w:val="en-US"/>
              </w:rPr>
              <w:t>Insert Current FY</w:t>
            </w:r>
          </w:p>
        </w:tc>
      </w:tr>
      <w:tr w:rsidR="00650C14" w:rsidRPr="00953054" w14:paraId="3CAE2138" w14:textId="2E3AF360" w:rsidTr="0026096D">
        <w:trPr>
          <w:trHeight w:val="340"/>
        </w:trPr>
        <w:tc>
          <w:tcPr>
            <w:tcW w:w="374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510F160" w14:textId="77777777" w:rsidR="0091705F" w:rsidRPr="00953054" w:rsidRDefault="0091705F" w:rsidP="00953054">
            <w:pPr>
              <w:autoSpaceDE/>
              <w:autoSpaceDN/>
              <w:spacing w:line="276" w:lineRule="auto"/>
              <w:jc w:val="both"/>
              <w:rPr>
                <w:b/>
                <w:bCs/>
                <w:sz w:val="22"/>
                <w:szCs w:val="22"/>
                <w:lang w:eastAsia="en-GB"/>
              </w:rPr>
            </w:pPr>
          </w:p>
        </w:tc>
        <w:tc>
          <w:tcPr>
            <w:tcW w:w="1259"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6089C14" w14:textId="3716FEC0" w:rsidR="00915518" w:rsidRPr="00953054" w:rsidRDefault="00915518" w:rsidP="008B0B14">
            <w:pPr>
              <w:autoSpaceDE/>
              <w:autoSpaceDN/>
              <w:spacing w:line="276" w:lineRule="auto"/>
              <w:jc w:val="right"/>
              <w:rPr>
                <w:b/>
                <w:bCs/>
                <w:sz w:val="22"/>
                <w:szCs w:val="22"/>
                <w:lang w:val="en-US"/>
              </w:rPr>
            </w:pPr>
            <w:r w:rsidRPr="00953054">
              <w:rPr>
                <w:b/>
                <w:bCs/>
                <w:sz w:val="22"/>
                <w:szCs w:val="22"/>
                <w:lang w:val="en-US"/>
              </w:rPr>
              <w:t>Kshs</w:t>
            </w:r>
          </w:p>
        </w:tc>
      </w:tr>
      <w:tr w:rsidR="00650C14" w:rsidRPr="00953054" w14:paraId="5993C843" w14:textId="73C0C862" w:rsidTr="0026096D">
        <w:trPr>
          <w:trHeight w:val="340"/>
        </w:trPr>
        <w:tc>
          <w:tcPr>
            <w:tcW w:w="3741" w:type="pct"/>
            <w:shd w:val="clear" w:color="auto" w:fill="auto"/>
            <w:noWrap/>
            <w:vAlign w:val="bottom"/>
            <w:hideMark/>
          </w:tcPr>
          <w:p w14:paraId="0FCA8133" w14:textId="5A8DD47D" w:rsidR="000F2EC7" w:rsidRPr="00953054" w:rsidRDefault="000F2EC7" w:rsidP="00953054">
            <w:pPr>
              <w:autoSpaceDE/>
              <w:autoSpaceDN/>
              <w:spacing w:line="276" w:lineRule="auto"/>
              <w:jc w:val="both"/>
              <w:rPr>
                <w:sz w:val="22"/>
                <w:szCs w:val="22"/>
                <w:lang w:val="en-US"/>
              </w:rPr>
            </w:pPr>
            <w:r w:rsidRPr="00953054">
              <w:rPr>
                <w:sz w:val="22"/>
                <w:szCs w:val="22"/>
                <w:lang w:eastAsia="en-GB"/>
              </w:rPr>
              <w:t>Property</w:t>
            </w:r>
            <w:r w:rsidR="008D348A" w:rsidRPr="00953054">
              <w:rPr>
                <w:sz w:val="22"/>
                <w:szCs w:val="22"/>
                <w:lang w:eastAsia="en-GB"/>
              </w:rPr>
              <w:t>, plant and equipment</w:t>
            </w:r>
          </w:p>
        </w:tc>
        <w:tc>
          <w:tcPr>
            <w:tcW w:w="1259" w:type="pct"/>
            <w:shd w:val="clear" w:color="auto" w:fill="auto"/>
            <w:noWrap/>
            <w:vAlign w:val="bottom"/>
            <w:hideMark/>
          </w:tcPr>
          <w:p w14:paraId="66CB2DBC" w14:textId="77777777" w:rsidR="000F2EC7" w:rsidRPr="00953054" w:rsidRDefault="000F2EC7" w:rsidP="008B0B14">
            <w:pPr>
              <w:autoSpaceDE/>
              <w:autoSpaceDN/>
              <w:spacing w:line="276" w:lineRule="auto"/>
              <w:jc w:val="right"/>
              <w:rPr>
                <w:sz w:val="22"/>
                <w:szCs w:val="22"/>
                <w:lang w:val="en-US"/>
              </w:rPr>
            </w:pPr>
            <w:r w:rsidRPr="00953054">
              <w:rPr>
                <w:sz w:val="22"/>
                <w:szCs w:val="22"/>
                <w:lang w:val="en-US"/>
              </w:rPr>
              <w:t>xxx</w:t>
            </w:r>
          </w:p>
        </w:tc>
      </w:tr>
      <w:tr w:rsidR="00650C14" w:rsidRPr="00953054" w14:paraId="0364365D" w14:textId="0ADBE526" w:rsidTr="0026096D">
        <w:trPr>
          <w:trHeight w:val="340"/>
        </w:trPr>
        <w:tc>
          <w:tcPr>
            <w:tcW w:w="3741" w:type="pct"/>
            <w:shd w:val="clear" w:color="auto" w:fill="auto"/>
            <w:noWrap/>
            <w:vAlign w:val="bottom"/>
            <w:hideMark/>
          </w:tcPr>
          <w:p w14:paraId="1576A8F4" w14:textId="1FDDA5D0" w:rsidR="0091705F" w:rsidRPr="00953054" w:rsidRDefault="0091705F" w:rsidP="00953054">
            <w:pPr>
              <w:autoSpaceDE/>
              <w:autoSpaceDN/>
              <w:spacing w:line="276" w:lineRule="auto"/>
              <w:jc w:val="both"/>
              <w:rPr>
                <w:sz w:val="22"/>
                <w:szCs w:val="22"/>
                <w:lang w:eastAsia="en-GB"/>
              </w:rPr>
            </w:pPr>
            <w:r w:rsidRPr="00953054">
              <w:rPr>
                <w:sz w:val="22"/>
                <w:szCs w:val="22"/>
                <w:lang w:eastAsia="en-GB"/>
              </w:rPr>
              <w:t xml:space="preserve">Intangible </w:t>
            </w:r>
            <w:r w:rsidR="008D348A" w:rsidRPr="00953054">
              <w:rPr>
                <w:sz w:val="22"/>
                <w:szCs w:val="22"/>
                <w:lang w:eastAsia="en-GB"/>
              </w:rPr>
              <w:t>assets</w:t>
            </w:r>
          </w:p>
        </w:tc>
        <w:tc>
          <w:tcPr>
            <w:tcW w:w="1259" w:type="pct"/>
            <w:shd w:val="clear" w:color="auto" w:fill="auto"/>
            <w:noWrap/>
            <w:vAlign w:val="bottom"/>
            <w:hideMark/>
          </w:tcPr>
          <w:p w14:paraId="043C60BA" w14:textId="77777777" w:rsidR="0091705F" w:rsidRPr="00953054" w:rsidRDefault="0091705F" w:rsidP="008B0B14">
            <w:pPr>
              <w:autoSpaceDE/>
              <w:autoSpaceDN/>
              <w:spacing w:line="276" w:lineRule="auto"/>
              <w:jc w:val="right"/>
              <w:rPr>
                <w:sz w:val="22"/>
                <w:szCs w:val="22"/>
                <w:lang w:val="en-US"/>
              </w:rPr>
            </w:pPr>
            <w:r w:rsidRPr="00953054">
              <w:rPr>
                <w:sz w:val="22"/>
                <w:szCs w:val="22"/>
                <w:lang w:val="en-US"/>
              </w:rPr>
              <w:t>xxx</w:t>
            </w:r>
          </w:p>
        </w:tc>
      </w:tr>
      <w:tr w:rsidR="00650C14" w:rsidRPr="00953054" w14:paraId="3E6F41A7" w14:textId="3A0C9814" w:rsidTr="0026096D">
        <w:trPr>
          <w:trHeight w:val="340"/>
        </w:trPr>
        <w:tc>
          <w:tcPr>
            <w:tcW w:w="3741" w:type="pct"/>
            <w:shd w:val="clear" w:color="auto" w:fill="auto"/>
            <w:noWrap/>
            <w:vAlign w:val="bottom"/>
            <w:hideMark/>
          </w:tcPr>
          <w:p w14:paraId="36864FF3" w14:textId="430C1D7B" w:rsidR="000F2EC7" w:rsidRPr="00953054" w:rsidRDefault="000F2EC7" w:rsidP="00953054">
            <w:pPr>
              <w:autoSpaceDE/>
              <w:autoSpaceDN/>
              <w:spacing w:line="276" w:lineRule="auto"/>
              <w:jc w:val="both"/>
              <w:rPr>
                <w:sz w:val="22"/>
                <w:szCs w:val="22"/>
                <w:lang w:val="en-US"/>
              </w:rPr>
            </w:pPr>
            <w:r w:rsidRPr="00953054">
              <w:rPr>
                <w:sz w:val="22"/>
                <w:szCs w:val="22"/>
                <w:lang w:eastAsia="en-GB"/>
              </w:rPr>
              <w:t xml:space="preserve">Other </w:t>
            </w:r>
            <w:r w:rsidR="008D348A" w:rsidRPr="00953054">
              <w:rPr>
                <w:sz w:val="22"/>
                <w:szCs w:val="22"/>
                <w:lang w:eastAsia="en-GB"/>
              </w:rPr>
              <w:t>assets not capitalised</w:t>
            </w:r>
          </w:p>
        </w:tc>
        <w:tc>
          <w:tcPr>
            <w:tcW w:w="1259" w:type="pct"/>
            <w:shd w:val="clear" w:color="auto" w:fill="auto"/>
            <w:noWrap/>
            <w:vAlign w:val="bottom"/>
            <w:hideMark/>
          </w:tcPr>
          <w:p w14:paraId="59B5DFAA" w14:textId="77777777" w:rsidR="000F2EC7" w:rsidRPr="00953054" w:rsidRDefault="000F2EC7" w:rsidP="008B0B14">
            <w:pPr>
              <w:autoSpaceDE/>
              <w:autoSpaceDN/>
              <w:spacing w:line="276" w:lineRule="auto"/>
              <w:jc w:val="right"/>
              <w:rPr>
                <w:sz w:val="22"/>
                <w:szCs w:val="22"/>
                <w:lang w:val="en-US"/>
              </w:rPr>
            </w:pPr>
            <w:r w:rsidRPr="00953054">
              <w:rPr>
                <w:sz w:val="22"/>
                <w:szCs w:val="22"/>
                <w:lang w:val="en-US"/>
              </w:rPr>
              <w:t>xxx</w:t>
            </w:r>
          </w:p>
        </w:tc>
      </w:tr>
      <w:tr w:rsidR="000F2EC7" w:rsidRPr="00953054" w14:paraId="159799D5" w14:textId="7D3B2FC4" w:rsidTr="0026096D">
        <w:trPr>
          <w:trHeight w:val="340"/>
        </w:trPr>
        <w:tc>
          <w:tcPr>
            <w:tcW w:w="3741" w:type="pct"/>
            <w:shd w:val="clear" w:color="auto" w:fill="auto"/>
            <w:noWrap/>
            <w:vAlign w:val="bottom"/>
            <w:hideMark/>
          </w:tcPr>
          <w:p w14:paraId="4D366FB8" w14:textId="227688F4" w:rsidR="000F2EC7" w:rsidRPr="00953054" w:rsidRDefault="000F2EC7"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008D348A" w:rsidRPr="00953054">
              <w:rPr>
                <w:b/>
                <w:bCs/>
                <w:sz w:val="22"/>
                <w:szCs w:val="22"/>
                <w:lang w:eastAsia="en-GB"/>
              </w:rPr>
              <w:t>gain</w:t>
            </w:r>
            <w:r w:rsidR="00915518" w:rsidRPr="00953054">
              <w:rPr>
                <w:sz w:val="22"/>
                <w:szCs w:val="22"/>
                <w:lang w:eastAsia="en-GB"/>
              </w:rPr>
              <w:t xml:space="preserve"> </w:t>
            </w:r>
            <w:r w:rsidR="008D348A" w:rsidRPr="00953054">
              <w:rPr>
                <w:b/>
                <w:bCs/>
                <w:sz w:val="22"/>
                <w:szCs w:val="22"/>
                <w:lang w:eastAsia="en-GB"/>
              </w:rPr>
              <w:t>on</w:t>
            </w:r>
            <w:r w:rsidR="00915518" w:rsidRPr="00953054">
              <w:rPr>
                <w:sz w:val="22"/>
                <w:szCs w:val="22"/>
                <w:lang w:eastAsia="en-GB"/>
              </w:rPr>
              <w:t xml:space="preserve"> </w:t>
            </w:r>
            <w:r w:rsidR="008D348A" w:rsidRPr="00953054">
              <w:rPr>
                <w:b/>
                <w:bCs/>
                <w:sz w:val="22"/>
                <w:szCs w:val="22"/>
                <w:lang w:eastAsia="en-GB"/>
              </w:rPr>
              <w:t>sale</w:t>
            </w:r>
            <w:r w:rsidR="00915518" w:rsidRPr="00953054">
              <w:rPr>
                <w:sz w:val="22"/>
                <w:szCs w:val="22"/>
                <w:lang w:eastAsia="en-GB"/>
              </w:rPr>
              <w:t xml:space="preserve"> </w:t>
            </w:r>
            <w:r w:rsidR="008D348A" w:rsidRPr="00953054">
              <w:rPr>
                <w:b/>
                <w:bCs/>
                <w:sz w:val="22"/>
                <w:szCs w:val="22"/>
                <w:lang w:eastAsia="en-GB"/>
              </w:rPr>
              <w:t>of</w:t>
            </w:r>
            <w:r w:rsidR="00915518" w:rsidRPr="00953054">
              <w:rPr>
                <w:sz w:val="22"/>
                <w:szCs w:val="22"/>
                <w:lang w:eastAsia="en-GB"/>
              </w:rPr>
              <w:t xml:space="preserve"> </w:t>
            </w:r>
            <w:r w:rsidR="008D348A" w:rsidRPr="00953054">
              <w:rPr>
                <w:b/>
                <w:bCs/>
                <w:sz w:val="22"/>
                <w:szCs w:val="22"/>
                <w:lang w:eastAsia="en-GB"/>
              </w:rPr>
              <w:t>assets</w:t>
            </w:r>
          </w:p>
        </w:tc>
        <w:tc>
          <w:tcPr>
            <w:tcW w:w="1259" w:type="pct"/>
            <w:shd w:val="clear" w:color="auto" w:fill="auto"/>
            <w:noWrap/>
            <w:vAlign w:val="bottom"/>
            <w:hideMark/>
          </w:tcPr>
          <w:p w14:paraId="3C68CDB2" w14:textId="77777777" w:rsidR="000F2EC7" w:rsidRPr="00953054" w:rsidRDefault="000F2EC7" w:rsidP="008B0B14">
            <w:pPr>
              <w:autoSpaceDE/>
              <w:autoSpaceDN/>
              <w:spacing w:line="276" w:lineRule="auto"/>
              <w:jc w:val="right"/>
              <w:rPr>
                <w:b/>
                <w:bCs/>
                <w:sz w:val="22"/>
                <w:szCs w:val="22"/>
                <w:lang w:val="en-US"/>
              </w:rPr>
            </w:pPr>
            <w:r w:rsidRPr="00953054">
              <w:rPr>
                <w:b/>
                <w:bCs/>
                <w:sz w:val="22"/>
                <w:szCs w:val="22"/>
                <w:lang w:val="en-US"/>
              </w:rPr>
              <w:t>xxx</w:t>
            </w:r>
          </w:p>
        </w:tc>
      </w:tr>
    </w:tbl>
    <w:p w14:paraId="2A9C0CED" w14:textId="77777777" w:rsidR="00915518" w:rsidRPr="00953054" w:rsidRDefault="00915518" w:rsidP="00953054">
      <w:pPr>
        <w:autoSpaceDE/>
        <w:autoSpaceDN/>
        <w:spacing w:line="360" w:lineRule="auto"/>
        <w:jc w:val="both"/>
        <w:rPr>
          <w:sz w:val="22"/>
          <w:szCs w:val="22"/>
        </w:rPr>
      </w:pPr>
    </w:p>
    <w:p w14:paraId="23D58793" w14:textId="48BCAB10" w:rsidR="0091705F" w:rsidRPr="00953054" w:rsidRDefault="009016A9" w:rsidP="00D5252C">
      <w:pPr>
        <w:pStyle w:val="ListParagraph"/>
        <w:numPr>
          <w:ilvl w:val="0"/>
          <w:numId w:val="21"/>
        </w:numPr>
        <w:spacing w:line="360" w:lineRule="auto"/>
        <w:ind w:right="-20"/>
        <w:jc w:val="both"/>
        <w:rPr>
          <w:rFonts w:eastAsia="Arial"/>
          <w:b/>
          <w:bCs/>
          <w:spacing w:val="3"/>
          <w:sz w:val="22"/>
          <w:szCs w:val="22"/>
        </w:rPr>
      </w:pPr>
      <w:bookmarkStart w:id="41" w:name="_Hlk118294609"/>
      <w:r w:rsidRPr="00953054">
        <w:rPr>
          <w:rFonts w:eastAsia="Arial"/>
          <w:b/>
          <w:bCs/>
          <w:spacing w:val="3"/>
          <w:sz w:val="22"/>
          <w:szCs w:val="22"/>
        </w:rPr>
        <w:t xml:space="preserve">Gain/Loss on Foreign Exchange </w:t>
      </w:r>
    </w:p>
    <w:p w14:paraId="51BECDAB" w14:textId="77777777" w:rsidR="0091705F" w:rsidRPr="00953054" w:rsidRDefault="0091705F" w:rsidP="00953054">
      <w:pPr>
        <w:autoSpaceDE/>
        <w:autoSpaceDN/>
        <w:spacing w:line="360" w:lineRule="auto"/>
        <w:jc w:val="both"/>
        <w:rPr>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6"/>
        <w:gridCol w:w="2272"/>
      </w:tblGrid>
      <w:tr w:rsidR="00332DCE" w:rsidRPr="00953054" w14:paraId="14A8E0C5" w14:textId="77777777" w:rsidTr="0026096D">
        <w:trPr>
          <w:trHeight w:val="340"/>
        </w:trPr>
        <w:tc>
          <w:tcPr>
            <w:tcW w:w="3781" w:type="pct"/>
            <w:shd w:val="clear" w:color="auto" w:fill="0070C0"/>
            <w:vAlign w:val="bottom"/>
            <w:hideMark/>
          </w:tcPr>
          <w:p w14:paraId="1FE50CF6" w14:textId="77777777" w:rsidR="00332DCE" w:rsidRPr="00953054" w:rsidRDefault="00332DCE"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219" w:type="pct"/>
            <w:shd w:val="clear" w:color="auto" w:fill="0070C0"/>
            <w:vAlign w:val="center"/>
          </w:tcPr>
          <w:p w14:paraId="312F0C2A" w14:textId="5612C40D" w:rsidR="00332DCE" w:rsidRPr="00953054" w:rsidRDefault="00332DCE" w:rsidP="008B0B14">
            <w:pPr>
              <w:autoSpaceDE/>
              <w:autoSpaceDN/>
              <w:spacing w:line="276" w:lineRule="auto"/>
              <w:jc w:val="right"/>
              <w:rPr>
                <w:b/>
                <w:bCs/>
                <w:sz w:val="22"/>
                <w:szCs w:val="22"/>
                <w:lang w:val="en-US"/>
              </w:rPr>
            </w:pPr>
            <w:r w:rsidRPr="00953054">
              <w:rPr>
                <w:b/>
                <w:i/>
                <w:iCs/>
                <w:sz w:val="22"/>
                <w:szCs w:val="22"/>
                <w:lang w:val="en-US"/>
              </w:rPr>
              <w:t>Insert Current FY</w:t>
            </w:r>
          </w:p>
        </w:tc>
      </w:tr>
      <w:tr w:rsidR="00650C14" w:rsidRPr="00953054" w14:paraId="413DBA1B" w14:textId="77777777" w:rsidTr="0026096D">
        <w:trPr>
          <w:trHeight w:val="340"/>
        </w:trPr>
        <w:tc>
          <w:tcPr>
            <w:tcW w:w="3781" w:type="pct"/>
            <w:shd w:val="clear" w:color="auto" w:fill="0070C0"/>
            <w:vAlign w:val="bottom"/>
            <w:hideMark/>
          </w:tcPr>
          <w:p w14:paraId="2DC390A7" w14:textId="77777777" w:rsidR="00712FE7" w:rsidRPr="00953054" w:rsidRDefault="00712FE7" w:rsidP="00953054">
            <w:pPr>
              <w:autoSpaceDE/>
              <w:autoSpaceDN/>
              <w:spacing w:line="276" w:lineRule="auto"/>
              <w:jc w:val="both"/>
              <w:rPr>
                <w:b/>
                <w:bCs/>
                <w:sz w:val="22"/>
                <w:szCs w:val="22"/>
                <w:lang w:eastAsia="en-GB"/>
              </w:rPr>
            </w:pPr>
          </w:p>
        </w:tc>
        <w:tc>
          <w:tcPr>
            <w:tcW w:w="1219" w:type="pct"/>
            <w:shd w:val="clear" w:color="auto" w:fill="0070C0"/>
            <w:vAlign w:val="bottom"/>
          </w:tcPr>
          <w:p w14:paraId="42911B27" w14:textId="6E35703E" w:rsidR="00712FE7" w:rsidRPr="00953054" w:rsidRDefault="00915518" w:rsidP="008B0B14">
            <w:pPr>
              <w:autoSpaceDE/>
              <w:autoSpaceDN/>
              <w:spacing w:line="276" w:lineRule="auto"/>
              <w:jc w:val="right"/>
              <w:rPr>
                <w:b/>
                <w:bCs/>
                <w:sz w:val="22"/>
                <w:szCs w:val="22"/>
                <w:lang w:val="en-US"/>
              </w:rPr>
            </w:pPr>
            <w:r w:rsidRPr="00953054">
              <w:rPr>
                <w:b/>
                <w:bCs/>
                <w:sz w:val="22"/>
                <w:szCs w:val="22"/>
                <w:lang w:val="en-US"/>
              </w:rPr>
              <w:t>Kshs</w:t>
            </w:r>
          </w:p>
        </w:tc>
      </w:tr>
      <w:tr w:rsidR="00650C14" w:rsidRPr="00953054" w14:paraId="68E038A9" w14:textId="77777777" w:rsidTr="0026096D">
        <w:trPr>
          <w:trHeight w:val="340"/>
        </w:trPr>
        <w:tc>
          <w:tcPr>
            <w:tcW w:w="3781" w:type="pct"/>
            <w:shd w:val="clear" w:color="auto" w:fill="auto"/>
            <w:noWrap/>
            <w:vAlign w:val="bottom"/>
            <w:hideMark/>
          </w:tcPr>
          <w:p w14:paraId="78197459" w14:textId="7A11BD3B" w:rsidR="00712FE7" w:rsidRPr="00953054" w:rsidRDefault="009016A9" w:rsidP="00953054">
            <w:pPr>
              <w:autoSpaceDE/>
              <w:autoSpaceDN/>
              <w:spacing w:line="276" w:lineRule="auto"/>
              <w:jc w:val="both"/>
              <w:rPr>
                <w:sz w:val="22"/>
                <w:szCs w:val="22"/>
                <w:lang w:val="en-US"/>
              </w:rPr>
            </w:pPr>
            <w:r w:rsidRPr="00953054">
              <w:rPr>
                <w:sz w:val="22"/>
                <w:szCs w:val="22"/>
                <w:lang w:val="en-US"/>
              </w:rPr>
              <w:t>Gain or loss on foreign exchange transactions</w:t>
            </w:r>
          </w:p>
        </w:tc>
        <w:tc>
          <w:tcPr>
            <w:tcW w:w="1219" w:type="pct"/>
            <w:shd w:val="clear" w:color="auto" w:fill="auto"/>
            <w:noWrap/>
            <w:vAlign w:val="bottom"/>
            <w:hideMark/>
          </w:tcPr>
          <w:p w14:paraId="039172AC" w14:textId="77777777" w:rsidR="00712FE7" w:rsidRPr="00953054" w:rsidRDefault="00712FE7" w:rsidP="008B0B14">
            <w:pPr>
              <w:autoSpaceDE/>
              <w:autoSpaceDN/>
              <w:spacing w:line="276" w:lineRule="auto"/>
              <w:jc w:val="right"/>
              <w:rPr>
                <w:sz w:val="22"/>
                <w:szCs w:val="22"/>
                <w:lang w:val="en-US"/>
              </w:rPr>
            </w:pPr>
            <w:r w:rsidRPr="00953054">
              <w:rPr>
                <w:sz w:val="22"/>
                <w:szCs w:val="22"/>
                <w:lang w:val="en-US"/>
              </w:rPr>
              <w:t>xxx</w:t>
            </w:r>
          </w:p>
        </w:tc>
      </w:tr>
      <w:tr w:rsidR="009016A9" w:rsidRPr="00953054" w14:paraId="5AD2B600" w14:textId="77777777" w:rsidTr="0026096D">
        <w:trPr>
          <w:trHeight w:val="340"/>
        </w:trPr>
        <w:tc>
          <w:tcPr>
            <w:tcW w:w="3781" w:type="pct"/>
            <w:shd w:val="clear" w:color="auto" w:fill="auto"/>
            <w:noWrap/>
            <w:vAlign w:val="bottom"/>
          </w:tcPr>
          <w:p w14:paraId="20572F9B" w14:textId="69F881EE" w:rsidR="009016A9" w:rsidRPr="00953054" w:rsidRDefault="009016A9" w:rsidP="00953054">
            <w:pPr>
              <w:autoSpaceDE/>
              <w:autoSpaceDN/>
              <w:spacing w:line="276" w:lineRule="auto"/>
              <w:jc w:val="both"/>
              <w:rPr>
                <w:sz w:val="22"/>
                <w:szCs w:val="22"/>
                <w:lang w:val="en-US"/>
              </w:rPr>
            </w:pPr>
            <w:r w:rsidRPr="00953054">
              <w:rPr>
                <w:sz w:val="22"/>
                <w:szCs w:val="22"/>
                <w:lang w:val="en-US"/>
              </w:rPr>
              <w:t>Gain or loss on balances in foreign exchanges</w:t>
            </w:r>
          </w:p>
        </w:tc>
        <w:tc>
          <w:tcPr>
            <w:tcW w:w="1219" w:type="pct"/>
            <w:shd w:val="clear" w:color="auto" w:fill="auto"/>
            <w:noWrap/>
            <w:vAlign w:val="bottom"/>
          </w:tcPr>
          <w:p w14:paraId="4BCA1BFC" w14:textId="0BC5F98D" w:rsidR="009016A9" w:rsidRPr="00953054" w:rsidRDefault="009016A9" w:rsidP="008B0B14">
            <w:pPr>
              <w:autoSpaceDE/>
              <w:autoSpaceDN/>
              <w:spacing w:line="276" w:lineRule="auto"/>
              <w:jc w:val="right"/>
              <w:rPr>
                <w:sz w:val="22"/>
                <w:szCs w:val="22"/>
                <w:lang w:val="en-US"/>
              </w:rPr>
            </w:pPr>
            <w:r w:rsidRPr="00953054">
              <w:rPr>
                <w:sz w:val="22"/>
                <w:szCs w:val="22"/>
                <w:lang w:val="en-US"/>
              </w:rPr>
              <w:t>xxx</w:t>
            </w:r>
          </w:p>
        </w:tc>
      </w:tr>
      <w:tr w:rsidR="00712FE7" w:rsidRPr="00953054" w14:paraId="29AC655E" w14:textId="77777777" w:rsidTr="0026096D">
        <w:trPr>
          <w:trHeight w:val="340"/>
        </w:trPr>
        <w:tc>
          <w:tcPr>
            <w:tcW w:w="3781" w:type="pct"/>
            <w:shd w:val="clear" w:color="auto" w:fill="auto"/>
            <w:noWrap/>
            <w:vAlign w:val="bottom"/>
            <w:hideMark/>
          </w:tcPr>
          <w:p w14:paraId="7CEA96EA" w14:textId="39568B8B" w:rsidR="00712FE7" w:rsidRPr="00953054" w:rsidRDefault="00712FE7"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219" w:type="pct"/>
            <w:shd w:val="clear" w:color="auto" w:fill="auto"/>
            <w:noWrap/>
            <w:vAlign w:val="bottom"/>
            <w:hideMark/>
          </w:tcPr>
          <w:p w14:paraId="4EAC81F2" w14:textId="77777777" w:rsidR="00712FE7" w:rsidRPr="00953054" w:rsidRDefault="00712FE7" w:rsidP="008B0B14">
            <w:pPr>
              <w:autoSpaceDE/>
              <w:autoSpaceDN/>
              <w:spacing w:line="276" w:lineRule="auto"/>
              <w:jc w:val="right"/>
              <w:rPr>
                <w:b/>
                <w:bCs/>
                <w:sz w:val="22"/>
                <w:szCs w:val="22"/>
                <w:lang w:val="en-US"/>
              </w:rPr>
            </w:pPr>
            <w:r w:rsidRPr="00953054">
              <w:rPr>
                <w:b/>
                <w:bCs/>
                <w:sz w:val="22"/>
                <w:szCs w:val="22"/>
                <w:lang w:val="en-US"/>
              </w:rPr>
              <w:t>xxx</w:t>
            </w:r>
          </w:p>
        </w:tc>
      </w:tr>
      <w:bookmarkEnd w:id="41"/>
    </w:tbl>
    <w:p w14:paraId="7C453876" w14:textId="77777777" w:rsidR="004B4CDA" w:rsidRPr="00953054" w:rsidRDefault="004B4CDA" w:rsidP="00953054">
      <w:pPr>
        <w:autoSpaceDE/>
        <w:autoSpaceDN/>
        <w:spacing w:line="360" w:lineRule="auto"/>
        <w:jc w:val="both"/>
        <w:rPr>
          <w:sz w:val="22"/>
          <w:szCs w:val="22"/>
        </w:rPr>
      </w:pPr>
    </w:p>
    <w:p w14:paraId="3372F0D6" w14:textId="3785598C" w:rsidR="009016A9" w:rsidRPr="00953054" w:rsidRDefault="009016A9" w:rsidP="00D5252C">
      <w:pPr>
        <w:pStyle w:val="ListParagraph"/>
        <w:numPr>
          <w:ilvl w:val="0"/>
          <w:numId w:val="21"/>
        </w:numPr>
        <w:spacing w:line="360" w:lineRule="auto"/>
        <w:ind w:left="284" w:right="-20"/>
        <w:jc w:val="both"/>
        <w:rPr>
          <w:rFonts w:eastAsia="Arial"/>
          <w:b/>
          <w:bCs/>
          <w:spacing w:val="3"/>
          <w:sz w:val="22"/>
          <w:szCs w:val="22"/>
        </w:rPr>
      </w:pPr>
      <w:r w:rsidRPr="00953054">
        <w:rPr>
          <w:rFonts w:eastAsia="Arial"/>
          <w:b/>
          <w:bCs/>
          <w:spacing w:val="3"/>
          <w:sz w:val="22"/>
          <w:szCs w:val="22"/>
        </w:rPr>
        <w:t>Gain</w:t>
      </w:r>
      <w:r w:rsidR="000D332C" w:rsidRPr="00953054">
        <w:rPr>
          <w:rFonts w:eastAsia="Arial"/>
          <w:b/>
          <w:bCs/>
          <w:spacing w:val="3"/>
          <w:sz w:val="22"/>
          <w:szCs w:val="22"/>
        </w:rPr>
        <w:t>/Loss</w:t>
      </w:r>
      <w:r w:rsidRPr="00953054">
        <w:rPr>
          <w:rFonts w:eastAsia="Arial"/>
          <w:b/>
          <w:bCs/>
          <w:spacing w:val="3"/>
          <w:sz w:val="22"/>
          <w:szCs w:val="22"/>
        </w:rPr>
        <w:t xml:space="preserve"> on Fair Value Investments</w:t>
      </w:r>
    </w:p>
    <w:p w14:paraId="5B8DFF09" w14:textId="77777777" w:rsidR="009016A9" w:rsidRPr="00953054" w:rsidRDefault="009016A9" w:rsidP="00953054">
      <w:pPr>
        <w:autoSpaceDE/>
        <w:autoSpaceDN/>
        <w:spacing w:line="360" w:lineRule="auto"/>
        <w:jc w:val="both"/>
        <w:rPr>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6"/>
        <w:gridCol w:w="2272"/>
      </w:tblGrid>
      <w:tr w:rsidR="00332DCE" w:rsidRPr="00953054" w14:paraId="58B84CE0" w14:textId="77777777" w:rsidTr="005A171F">
        <w:trPr>
          <w:trHeight w:val="340"/>
        </w:trPr>
        <w:tc>
          <w:tcPr>
            <w:tcW w:w="3781" w:type="pct"/>
            <w:shd w:val="clear" w:color="auto" w:fill="0070C0"/>
            <w:vAlign w:val="bottom"/>
            <w:hideMark/>
          </w:tcPr>
          <w:p w14:paraId="717DDD13" w14:textId="77777777" w:rsidR="00332DCE" w:rsidRPr="00953054" w:rsidRDefault="00332DCE"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219" w:type="pct"/>
            <w:shd w:val="clear" w:color="auto" w:fill="0070C0"/>
            <w:vAlign w:val="center"/>
          </w:tcPr>
          <w:p w14:paraId="049715D2" w14:textId="5D660A6F" w:rsidR="00332DCE" w:rsidRPr="00953054" w:rsidRDefault="00332DCE" w:rsidP="00953054">
            <w:pPr>
              <w:autoSpaceDE/>
              <w:autoSpaceDN/>
              <w:spacing w:line="276" w:lineRule="auto"/>
              <w:jc w:val="both"/>
              <w:rPr>
                <w:b/>
                <w:bCs/>
                <w:sz w:val="22"/>
                <w:szCs w:val="22"/>
                <w:lang w:val="en-US"/>
              </w:rPr>
            </w:pPr>
            <w:r w:rsidRPr="00953054">
              <w:rPr>
                <w:b/>
                <w:i/>
                <w:iCs/>
                <w:sz w:val="22"/>
                <w:szCs w:val="22"/>
                <w:lang w:val="en-US"/>
              </w:rPr>
              <w:t>Insert Current FY</w:t>
            </w:r>
          </w:p>
        </w:tc>
      </w:tr>
      <w:tr w:rsidR="009016A9" w:rsidRPr="00953054" w14:paraId="156D7676" w14:textId="77777777" w:rsidTr="005A171F">
        <w:trPr>
          <w:trHeight w:val="340"/>
        </w:trPr>
        <w:tc>
          <w:tcPr>
            <w:tcW w:w="3781" w:type="pct"/>
            <w:shd w:val="clear" w:color="auto" w:fill="0070C0"/>
            <w:vAlign w:val="bottom"/>
            <w:hideMark/>
          </w:tcPr>
          <w:p w14:paraId="316A06C4" w14:textId="77777777" w:rsidR="009016A9" w:rsidRPr="00953054" w:rsidRDefault="009016A9" w:rsidP="00953054">
            <w:pPr>
              <w:autoSpaceDE/>
              <w:autoSpaceDN/>
              <w:spacing w:line="276" w:lineRule="auto"/>
              <w:jc w:val="both"/>
              <w:rPr>
                <w:b/>
                <w:bCs/>
                <w:sz w:val="22"/>
                <w:szCs w:val="22"/>
                <w:lang w:eastAsia="en-GB"/>
              </w:rPr>
            </w:pPr>
          </w:p>
        </w:tc>
        <w:tc>
          <w:tcPr>
            <w:tcW w:w="1219" w:type="pct"/>
            <w:shd w:val="clear" w:color="auto" w:fill="0070C0"/>
            <w:vAlign w:val="center"/>
          </w:tcPr>
          <w:p w14:paraId="4B925B6E" w14:textId="77777777" w:rsidR="009016A9" w:rsidRPr="00953054" w:rsidRDefault="009016A9" w:rsidP="00953054">
            <w:pPr>
              <w:autoSpaceDE/>
              <w:autoSpaceDN/>
              <w:spacing w:line="276" w:lineRule="auto"/>
              <w:jc w:val="both"/>
              <w:rPr>
                <w:b/>
                <w:bCs/>
                <w:sz w:val="22"/>
                <w:szCs w:val="22"/>
                <w:lang w:val="en-US"/>
              </w:rPr>
            </w:pPr>
            <w:r w:rsidRPr="00953054">
              <w:rPr>
                <w:b/>
                <w:bCs/>
                <w:sz w:val="22"/>
                <w:szCs w:val="22"/>
                <w:lang w:val="en-US"/>
              </w:rPr>
              <w:t>Kshs</w:t>
            </w:r>
          </w:p>
        </w:tc>
      </w:tr>
      <w:tr w:rsidR="009016A9" w:rsidRPr="00953054" w14:paraId="47FEB061" w14:textId="77777777" w:rsidTr="005A171F">
        <w:trPr>
          <w:trHeight w:val="340"/>
        </w:trPr>
        <w:tc>
          <w:tcPr>
            <w:tcW w:w="3781" w:type="pct"/>
            <w:shd w:val="clear" w:color="auto" w:fill="auto"/>
            <w:noWrap/>
            <w:vAlign w:val="bottom"/>
            <w:hideMark/>
          </w:tcPr>
          <w:p w14:paraId="23664763" w14:textId="77777777" w:rsidR="009016A9" w:rsidRPr="00953054" w:rsidRDefault="009016A9" w:rsidP="00953054">
            <w:pPr>
              <w:autoSpaceDE/>
              <w:autoSpaceDN/>
              <w:spacing w:line="276" w:lineRule="auto"/>
              <w:jc w:val="both"/>
              <w:rPr>
                <w:sz w:val="22"/>
                <w:szCs w:val="22"/>
                <w:lang w:val="en-US"/>
              </w:rPr>
            </w:pPr>
            <w:r w:rsidRPr="00953054">
              <w:rPr>
                <w:sz w:val="22"/>
                <w:szCs w:val="22"/>
                <w:lang w:eastAsia="en-GB"/>
              </w:rPr>
              <w:t>Investments at Fair Value</w:t>
            </w:r>
          </w:p>
        </w:tc>
        <w:tc>
          <w:tcPr>
            <w:tcW w:w="1219" w:type="pct"/>
            <w:shd w:val="clear" w:color="auto" w:fill="auto"/>
            <w:noWrap/>
            <w:vAlign w:val="center"/>
            <w:hideMark/>
          </w:tcPr>
          <w:p w14:paraId="25CD757C" w14:textId="77777777" w:rsidR="009016A9" w:rsidRPr="00953054" w:rsidRDefault="009016A9" w:rsidP="00953054">
            <w:pPr>
              <w:autoSpaceDE/>
              <w:autoSpaceDN/>
              <w:spacing w:line="276" w:lineRule="auto"/>
              <w:jc w:val="both"/>
              <w:rPr>
                <w:sz w:val="22"/>
                <w:szCs w:val="22"/>
                <w:lang w:val="en-US"/>
              </w:rPr>
            </w:pPr>
            <w:r w:rsidRPr="00953054">
              <w:rPr>
                <w:sz w:val="22"/>
                <w:szCs w:val="22"/>
                <w:lang w:val="en-US"/>
              </w:rPr>
              <w:t>xxx</w:t>
            </w:r>
          </w:p>
        </w:tc>
      </w:tr>
      <w:tr w:rsidR="009016A9" w:rsidRPr="00953054" w14:paraId="22F01B66" w14:textId="77777777" w:rsidTr="005A171F">
        <w:trPr>
          <w:trHeight w:val="340"/>
        </w:trPr>
        <w:tc>
          <w:tcPr>
            <w:tcW w:w="3781" w:type="pct"/>
            <w:shd w:val="clear" w:color="auto" w:fill="auto"/>
            <w:noWrap/>
            <w:vAlign w:val="bottom"/>
            <w:hideMark/>
          </w:tcPr>
          <w:p w14:paraId="10C1533B" w14:textId="77777777" w:rsidR="009016A9" w:rsidRPr="00953054" w:rsidRDefault="009016A9"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Gain</w:t>
            </w:r>
          </w:p>
        </w:tc>
        <w:tc>
          <w:tcPr>
            <w:tcW w:w="1219" w:type="pct"/>
            <w:shd w:val="clear" w:color="auto" w:fill="auto"/>
            <w:noWrap/>
            <w:vAlign w:val="center"/>
            <w:hideMark/>
          </w:tcPr>
          <w:p w14:paraId="63A2B7AD" w14:textId="77777777" w:rsidR="009016A9" w:rsidRPr="00953054" w:rsidRDefault="009016A9" w:rsidP="00953054">
            <w:pPr>
              <w:autoSpaceDE/>
              <w:autoSpaceDN/>
              <w:spacing w:line="276" w:lineRule="auto"/>
              <w:jc w:val="both"/>
              <w:rPr>
                <w:b/>
                <w:bCs/>
                <w:sz w:val="22"/>
                <w:szCs w:val="22"/>
                <w:lang w:val="en-US"/>
              </w:rPr>
            </w:pPr>
            <w:r w:rsidRPr="00953054">
              <w:rPr>
                <w:b/>
                <w:bCs/>
                <w:sz w:val="22"/>
                <w:szCs w:val="22"/>
                <w:lang w:val="en-US"/>
              </w:rPr>
              <w:t>xxx</w:t>
            </w:r>
          </w:p>
        </w:tc>
      </w:tr>
    </w:tbl>
    <w:p w14:paraId="3271095D" w14:textId="05546933" w:rsidR="009016A9" w:rsidRPr="00953054" w:rsidRDefault="009016A9" w:rsidP="00953054">
      <w:pPr>
        <w:autoSpaceDE/>
        <w:autoSpaceDN/>
        <w:spacing w:line="360" w:lineRule="auto"/>
        <w:jc w:val="both"/>
        <w:rPr>
          <w:sz w:val="22"/>
          <w:szCs w:val="22"/>
        </w:rPr>
      </w:pPr>
    </w:p>
    <w:p w14:paraId="4BF7ABE0" w14:textId="43424D15" w:rsidR="00C63104" w:rsidRPr="00953054" w:rsidRDefault="00D21C5A"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Impairment Loss</w:t>
      </w:r>
    </w:p>
    <w:p w14:paraId="77899E4B" w14:textId="77777777" w:rsidR="00C63104" w:rsidRPr="00953054" w:rsidRDefault="00C63104" w:rsidP="00953054">
      <w:pPr>
        <w:autoSpaceDE/>
        <w:autoSpaceDN/>
        <w:spacing w:line="360" w:lineRule="auto"/>
        <w:jc w:val="both"/>
        <w:rPr>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02"/>
        <w:gridCol w:w="2316"/>
      </w:tblGrid>
      <w:tr w:rsidR="00332DCE" w:rsidRPr="00953054" w14:paraId="658B7124" w14:textId="77777777" w:rsidTr="005A171F">
        <w:trPr>
          <w:trHeight w:val="340"/>
        </w:trPr>
        <w:tc>
          <w:tcPr>
            <w:tcW w:w="3757" w:type="pct"/>
            <w:shd w:val="clear" w:color="auto" w:fill="0070C0"/>
            <w:noWrap/>
            <w:vAlign w:val="bottom"/>
            <w:hideMark/>
          </w:tcPr>
          <w:p w14:paraId="758A8EFD" w14:textId="77777777" w:rsidR="00332DCE" w:rsidRPr="00953054" w:rsidRDefault="00332DCE"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243" w:type="pct"/>
            <w:shd w:val="clear" w:color="auto" w:fill="0070C0"/>
            <w:noWrap/>
            <w:vAlign w:val="center"/>
            <w:hideMark/>
          </w:tcPr>
          <w:p w14:paraId="5F9C87E7" w14:textId="486B9721" w:rsidR="00332DCE" w:rsidRPr="00953054" w:rsidRDefault="00332DCE" w:rsidP="008B0B14">
            <w:pPr>
              <w:autoSpaceDE/>
              <w:autoSpaceDN/>
              <w:spacing w:line="276" w:lineRule="auto"/>
              <w:jc w:val="right"/>
              <w:rPr>
                <w:b/>
                <w:bCs/>
                <w:sz w:val="22"/>
                <w:szCs w:val="22"/>
                <w:lang w:val="en-US"/>
              </w:rPr>
            </w:pPr>
            <w:r w:rsidRPr="00953054">
              <w:rPr>
                <w:b/>
                <w:i/>
                <w:iCs/>
                <w:sz w:val="22"/>
                <w:szCs w:val="22"/>
                <w:lang w:val="en-US"/>
              </w:rPr>
              <w:t>Insert Current FY</w:t>
            </w:r>
          </w:p>
        </w:tc>
      </w:tr>
      <w:tr w:rsidR="00650C14" w:rsidRPr="00953054" w14:paraId="1E186E0D" w14:textId="77777777" w:rsidTr="005A171F">
        <w:trPr>
          <w:trHeight w:val="340"/>
        </w:trPr>
        <w:tc>
          <w:tcPr>
            <w:tcW w:w="3757" w:type="pct"/>
            <w:shd w:val="clear" w:color="auto" w:fill="0070C0"/>
            <w:noWrap/>
            <w:vAlign w:val="bottom"/>
            <w:hideMark/>
          </w:tcPr>
          <w:p w14:paraId="31806325" w14:textId="77777777" w:rsidR="00C63104" w:rsidRPr="00953054" w:rsidRDefault="00C63104" w:rsidP="00953054">
            <w:pPr>
              <w:autoSpaceDE/>
              <w:autoSpaceDN/>
              <w:spacing w:line="276" w:lineRule="auto"/>
              <w:jc w:val="both"/>
              <w:rPr>
                <w:b/>
                <w:bCs/>
                <w:sz w:val="22"/>
                <w:szCs w:val="22"/>
                <w:lang w:eastAsia="en-GB"/>
              </w:rPr>
            </w:pPr>
          </w:p>
        </w:tc>
        <w:tc>
          <w:tcPr>
            <w:tcW w:w="1243" w:type="pct"/>
            <w:shd w:val="clear" w:color="auto" w:fill="0070C0"/>
            <w:noWrap/>
            <w:vAlign w:val="center"/>
            <w:hideMark/>
          </w:tcPr>
          <w:p w14:paraId="25685FF4" w14:textId="6E5E8730" w:rsidR="00C63104" w:rsidRPr="00953054" w:rsidRDefault="00293675" w:rsidP="008B0B14">
            <w:pPr>
              <w:autoSpaceDE/>
              <w:autoSpaceDN/>
              <w:spacing w:line="276" w:lineRule="auto"/>
              <w:jc w:val="right"/>
              <w:rPr>
                <w:b/>
                <w:bCs/>
                <w:sz w:val="22"/>
                <w:szCs w:val="22"/>
                <w:lang w:val="en-US"/>
              </w:rPr>
            </w:pPr>
            <w:r w:rsidRPr="00953054">
              <w:rPr>
                <w:b/>
                <w:bCs/>
                <w:sz w:val="22"/>
                <w:szCs w:val="22"/>
                <w:lang w:val="en-US"/>
              </w:rPr>
              <w:t>Kshs</w:t>
            </w:r>
          </w:p>
        </w:tc>
      </w:tr>
      <w:tr w:rsidR="00650C14" w:rsidRPr="00953054" w14:paraId="7E5F52D7" w14:textId="77777777" w:rsidTr="005A171F">
        <w:trPr>
          <w:trHeight w:val="340"/>
        </w:trPr>
        <w:tc>
          <w:tcPr>
            <w:tcW w:w="3757" w:type="pct"/>
            <w:shd w:val="clear" w:color="auto" w:fill="auto"/>
            <w:noWrap/>
            <w:vAlign w:val="bottom"/>
            <w:hideMark/>
          </w:tcPr>
          <w:p w14:paraId="2A42A2F2" w14:textId="28B8BBD5" w:rsidR="00C63104" w:rsidRPr="00953054" w:rsidRDefault="00C63104" w:rsidP="00953054">
            <w:pPr>
              <w:autoSpaceDE/>
              <w:autoSpaceDN/>
              <w:spacing w:line="276" w:lineRule="auto"/>
              <w:jc w:val="both"/>
              <w:rPr>
                <w:sz w:val="22"/>
                <w:szCs w:val="22"/>
                <w:lang w:val="en-US"/>
              </w:rPr>
            </w:pPr>
            <w:r w:rsidRPr="00953054">
              <w:rPr>
                <w:sz w:val="22"/>
                <w:szCs w:val="22"/>
                <w:lang w:eastAsia="en-GB"/>
              </w:rPr>
              <w:t>Property</w:t>
            </w:r>
            <w:r w:rsidR="00A14644" w:rsidRPr="00953054">
              <w:rPr>
                <w:sz w:val="22"/>
                <w:szCs w:val="22"/>
                <w:lang w:eastAsia="en-GB"/>
              </w:rPr>
              <w:t>, Plant a</w:t>
            </w:r>
            <w:r w:rsidR="00293675" w:rsidRPr="00953054">
              <w:rPr>
                <w:sz w:val="22"/>
                <w:szCs w:val="22"/>
                <w:lang w:eastAsia="en-GB"/>
              </w:rPr>
              <w:t>nd Equipment</w:t>
            </w:r>
          </w:p>
        </w:tc>
        <w:tc>
          <w:tcPr>
            <w:tcW w:w="1243" w:type="pct"/>
            <w:shd w:val="clear" w:color="auto" w:fill="auto"/>
            <w:noWrap/>
            <w:vAlign w:val="center"/>
            <w:hideMark/>
          </w:tcPr>
          <w:p w14:paraId="5971D68F" w14:textId="4528F993" w:rsidR="00C63104" w:rsidRPr="00953054" w:rsidRDefault="00293675" w:rsidP="008B0B14">
            <w:pPr>
              <w:autoSpaceDE/>
              <w:autoSpaceDN/>
              <w:spacing w:line="276" w:lineRule="auto"/>
              <w:jc w:val="right"/>
              <w:rPr>
                <w:sz w:val="22"/>
                <w:szCs w:val="22"/>
                <w:lang w:val="en-US"/>
              </w:rPr>
            </w:pPr>
            <w:r w:rsidRPr="00953054">
              <w:rPr>
                <w:sz w:val="22"/>
                <w:szCs w:val="22"/>
                <w:lang w:val="en-US"/>
              </w:rPr>
              <w:t>xxx</w:t>
            </w:r>
          </w:p>
        </w:tc>
      </w:tr>
      <w:tr w:rsidR="00650C14" w:rsidRPr="00953054" w14:paraId="7C7C901D" w14:textId="77777777" w:rsidTr="005A171F">
        <w:trPr>
          <w:trHeight w:val="340"/>
        </w:trPr>
        <w:tc>
          <w:tcPr>
            <w:tcW w:w="3757" w:type="pct"/>
            <w:shd w:val="clear" w:color="auto" w:fill="auto"/>
            <w:noWrap/>
            <w:vAlign w:val="bottom"/>
            <w:hideMark/>
          </w:tcPr>
          <w:p w14:paraId="29FA10B2" w14:textId="3D4EF268" w:rsidR="00C63104" w:rsidRPr="00953054" w:rsidRDefault="00C63104" w:rsidP="00953054">
            <w:pPr>
              <w:autoSpaceDE/>
              <w:autoSpaceDN/>
              <w:spacing w:line="276" w:lineRule="auto"/>
              <w:jc w:val="both"/>
              <w:rPr>
                <w:sz w:val="22"/>
                <w:szCs w:val="22"/>
                <w:lang w:val="en-US"/>
              </w:rPr>
            </w:pPr>
            <w:r w:rsidRPr="00953054">
              <w:rPr>
                <w:sz w:val="22"/>
                <w:szCs w:val="22"/>
                <w:lang w:eastAsia="en-GB"/>
              </w:rPr>
              <w:t xml:space="preserve">Intangible </w:t>
            </w:r>
            <w:r w:rsidR="00293675" w:rsidRPr="00953054">
              <w:rPr>
                <w:sz w:val="22"/>
                <w:szCs w:val="22"/>
                <w:lang w:eastAsia="en-GB"/>
              </w:rPr>
              <w:t>Assets</w:t>
            </w:r>
          </w:p>
        </w:tc>
        <w:tc>
          <w:tcPr>
            <w:tcW w:w="1243" w:type="pct"/>
            <w:shd w:val="clear" w:color="auto" w:fill="auto"/>
            <w:noWrap/>
            <w:vAlign w:val="center"/>
            <w:hideMark/>
          </w:tcPr>
          <w:p w14:paraId="795F499D" w14:textId="7FE6671B" w:rsidR="00C63104" w:rsidRPr="00953054" w:rsidRDefault="00293675" w:rsidP="008B0B14">
            <w:pPr>
              <w:autoSpaceDE/>
              <w:autoSpaceDN/>
              <w:spacing w:line="276" w:lineRule="auto"/>
              <w:jc w:val="right"/>
              <w:rPr>
                <w:sz w:val="22"/>
                <w:szCs w:val="22"/>
                <w:lang w:val="en-US"/>
              </w:rPr>
            </w:pPr>
            <w:r w:rsidRPr="00953054">
              <w:rPr>
                <w:sz w:val="22"/>
                <w:szCs w:val="22"/>
                <w:lang w:val="en-US"/>
              </w:rPr>
              <w:t>xxx</w:t>
            </w:r>
          </w:p>
        </w:tc>
      </w:tr>
      <w:tr w:rsidR="00C63104" w:rsidRPr="00953054" w14:paraId="714DB2CB" w14:textId="77777777" w:rsidTr="005A171F">
        <w:trPr>
          <w:trHeight w:val="340"/>
        </w:trPr>
        <w:tc>
          <w:tcPr>
            <w:tcW w:w="3757" w:type="pct"/>
            <w:shd w:val="clear" w:color="auto" w:fill="auto"/>
            <w:noWrap/>
            <w:vAlign w:val="bottom"/>
            <w:hideMark/>
          </w:tcPr>
          <w:p w14:paraId="51B190FC" w14:textId="27796B73" w:rsidR="00C63104" w:rsidRPr="00953054" w:rsidRDefault="00C63104"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00293675" w:rsidRPr="00953054">
              <w:rPr>
                <w:b/>
                <w:bCs/>
                <w:sz w:val="22"/>
                <w:szCs w:val="22"/>
                <w:lang w:eastAsia="en-GB"/>
              </w:rPr>
              <w:t>Impairment</w:t>
            </w:r>
            <w:r w:rsidR="00293675" w:rsidRPr="00953054">
              <w:rPr>
                <w:sz w:val="22"/>
                <w:szCs w:val="22"/>
                <w:lang w:eastAsia="en-GB"/>
              </w:rPr>
              <w:t xml:space="preserve"> </w:t>
            </w:r>
            <w:r w:rsidR="00293675" w:rsidRPr="00953054">
              <w:rPr>
                <w:b/>
                <w:bCs/>
                <w:sz w:val="22"/>
                <w:szCs w:val="22"/>
                <w:lang w:eastAsia="en-GB"/>
              </w:rPr>
              <w:t>Loss</w:t>
            </w:r>
          </w:p>
        </w:tc>
        <w:tc>
          <w:tcPr>
            <w:tcW w:w="1243" w:type="pct"/>
            <w:shd w:val="clear" w:color="auto" w:fill="auto"/>
            <w:noWrap/>
            <w:vAlign w:val="center"/>
            <w:hideMark/>
          </w:tcPr>
          <w:p w14:paraId="2413F57B" w14:textId="5DD00F78" w:rsidR="00C63104" w:rsidRPr="00953054" w:rsidRDefault="00293675" w:rsidP="008B0B14">
            <w:pPr>
              <w:autoSpaceDE/>
              <w:autoSpaceDN/>
              <w:spacing w:line="276" w:lineRule="auto"/>
              <w:jc w:val="right"/>
              <w:rPr>
                <w:b/>
                <w:bCs/>
                <w:sz w:val="22"/>
                <w:szCs w:val="22"/>
                <w:lang w:val="en-US"/>
              </w:rPr>
            </w:pPr>
            <w:r w:rsidRPr="00953054">
              <w:rPr>
                <w:b/>
                <w:bCs/>
                <w:sz w:val="22"/>
                <w:szCs w:val="22"/>
                <w:lang w:val="en-US"/>
              </w:rPr>
              <w:t>xxx</w:t>
            </w:r>
          </w:p>
        </w:tc>
      </w:tr>
    </w:tbl>
    <w:p w14:paraId="4CD10C6F" w14:textId="6CD25C36" w:rsidR="000317F9" w:rsidRPr="00953054" w:rsidRDefault="000317F9" w:rsidP="00953054">
      <w:pPr>
        <w:pStyle w:val="ListParagraph"/>
        <w:autoSpaceDE/>
        <w:autoSpaceDN/>
        <w:spacing w:line="360" w:lineRule="auto"/>
        <w:ind w:left="342"/>
        <w:jc w:val="both"/>
        <w:rPr>
          <w:b/>
          <w:bCs/>
          <w:sz w:val="22"/>
          <w:szCs w:val="22"/>
          <w:lang w:eastAsia="en-GB"/>
        </w:rPr>
      </w:pPr>
    </w:p>
    <w:p w14:paraId="27866761" w14:textId="20A10BE7" w:rsidR="00FF477A" w:rsidRPr="00953054" w:rsidRDefault="00FF477A" w:rsidP="00953054">
      <w:pPr>
        <w:autoSpaceDE/>
        <w:autoSpaceDN/>
        <w:jc w:val="both"/>
        <w:rPr>
          <w:b/>
          <w:sz w:val="22"/>
          <w:szCs w:val="22"/>
        </w:rPr>
      </w:pPr>
      <w:r w:rsidRPr="00953054">
        <w:rPr>
          <w:b/>
          <w:sz w:val="22"/>
          <w:szCs w:val="22"/>
        </w:rPr>
        <w:br w:type="page"/>
      </w:r>
    </w:p>
    <w:p w14:paraId="69FD75D5" w14:textId="5023CEE1" w:rsidR="006A2852" w:rsidRPr="006A2852" w:rsidRDefault="006A2852" w:rsidP="006A2852">
      <w:pPr>
        <w:autoSpaceDE/>
        <w:autoSpaceDN/>
        <w:spacing w:line="360" w:lineRule="auto"/>
        <w:jc w:val="both"/>
        <w:rPr>
          <w:b/>
          <w:sz w:val="22"/>
          <w:szCs w:val="22"/>
        </w:rPr>
      </w:pPr>
      <w:r w:rsidRPr="00953054">
        <w:rPr>
          <w:b/>
          <w:sz w:val="22"/>
          <w:szCs w:val="22"/>
        </w:rPr>
        <w:lastRenderedPageBreak/>
        <w:t>Notes to the Financial Statements (Continued)</w:t>
      </w:r>
    </w:p>
    <w:p w14:paraId="16913992" w14:textId="15013290" w:rsidR="00BC60AF" w:rsidRPr="00953054" w:rsidRDefault="00BC60AF"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Taxation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64"/>
        <w:gridCol w:w="3254"/>
      </w:tblGrid>
      <w:tr w:rsidR="000A2B59" w:rsidRPr="00953054" w14:paraId="5A0E6511" w14:textId="77777777" w:rsidTr="001F3E06">
        <w:trPr>
          <w:trHeight w:val="340"/>
        </w:trPr>
        <w:tc>
          <w:tcPr>
            <w:tcW w:w="3254" w:type="pct"/>
            <w:vMerge w:val="restart"/>
            <w:shd w:val="clear" w:color="auto" w:fill="0070C0"/>
            <w:noWrap/>
            <w:vAlign w:val="center"/>
            <w:hideMark/>
          </w:tcPr>
          <w:p w14:paraId="44CA098E" w14:textId="77777777" w:rsidR="000A2B59" w:rsidRPr="00953054" w:rsidRDefault="000A2B5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746" w:type="pct"/>
            <w:shd w:val="clear" w:color="auto" w:fill="0070C0"/>
            <w:noWrap/>
            <w:vAlign w:val="bottom"/>
            <w:hideMark/>
          </w:tcPr>
          <w:p w14:paraId="15DD7411" w14:textId="77777777" w:rsidR="000A2B59" w:rsidRPr="00953054" w:rsidRDefault="000A2B59" w:rsidP="00473013">
            <w:pPr>
              <w:autoSpaceDE/>
              <w:autoSpaceDN/>
              <w:spacing w:line="276" w:lineRule="auto"/>
              <w:jc w:val="right"/>
              <w:rPr>
                <w:b/>
                <w:bCs/>
                <w:sz w:val="22"/>
                <w:szCs w:val="22"/>
                <w:lang w:val="en-US"/>
              </w:rPr>
            </w:pPr>
            <w:r w:rsidRPr="00953054">
              <w:rPr>
                <w:b/>
                <w:bCs/>
                <w:color w:val="000000"/>
                <w:sz w:val="22"/>
                <w:szCs w:val="22"/>
                <w:lang w:val="en-US"/>
              </w:rPr>
              <w:t>Insert Current FY</w:t>
            </w:r>
          </w:p>
        </w:tc>
      </w:tr>
      <w:tr w:rsidR="000A2B59" w:rsidRPr="00953054" w14:paraId="1D88E6FA" w14:textId="77777777" w:rsidTr="001F3E06">
        <w:trPr>
          <w:trHeight w:val="340"/>
        </w:trPr>
        <w:tc>
          <w:tcPr>
            <w:tcW w:w="3254" w:type="pct"/>
            <w:vMerge/>
            <w:shd w:val="clear" w:color="auto" w:fill="0070C0"/>
            <w:noWrap/>
            <w:hideMark/>
          </w:tcPr>
          <w:p w14:paraId="7548142A" w14:textId="77777777" w:rsidR="000A2B59" w:rsidRPr="00953054" w:rsidRDefault="000A2B59" w:rsidP="00953054">
            <w:pPr>
              <w:autoSpaceDE/>
              <w:autoSpaceDN/>
              <w:spacing w:line="276" w:lineRule="auto"/>
              <w:jc w:val="both"/>
              <w:rPr>
                <w:b/>
                <w:bCs/>
                <w:sz w:val="22"/>
                <w:szCs w:val="22"/>
                <w:lang w:eastAsia="en-GB"/>
              </w:rPr>
            </w:pPr>
          </w:p>
        </w:tc>
        <w:tc>
          <w:tcPr>
            <w:tcW w:w="1746" w:type="pct"/>
            <w:shd w:val="clear" w:color="auto" w:fill="0070C0"/>
            <w:noWrap/>
            <w:vAlign w:val="bottom"/>
            <w:hideMark/>
          </w:tcPr>
          <w:p w14:paraId="693A8B0A" w14:textId="77777777" w:rsidR="000A2B59" w:rsidRPr="00953054" w:rsidRDefault="000A2B59" w:rsidP="00473013">
            <w:pPr>
              <w:autoSpaceDE/>
              <w:autoSpaceDN/>
              <w:spacing w:line="276" w:lineRule="auto"/>
              <w:jc w:val="right"/>
              <w:rPr>
                <w:b/>
                <w:bCs/>
                <w:sz w:val="22"/>
                <w:szCs w:val="22"/>
                <w:lang w:val="en-US"/>
              </w:rPr>
            </w:pPr>
            <w:r w:rsidRPr="00953054">
              <w:rPr>
                <w:b/>
                <w:bCs/>
                <w:sz w:val="22"/>
                <w:szCs w:val="22"/>
                <w:lang w:val="en-US"/>
              </w:rPr>
              <w:t>Kshs</w:t>
            </w:r>
          </w:p>
        </w:tc>
      </w:tr>
      <w:tr w:rsidR="000A2B59" w:rsidRPr="00953054" w14:paraId="39A0A1A8" w14:textId="77777777" w:rsidTr="001F3E06">
        <w:trPr>
          <w:trHeight w:val="340"/>
        </w:trPr>
        <w:tc>
          <w:tcPr>
            <w:tcW w:w="3254" w:type="pct"/>
            <w:shd w:val="clear" w:color="auto" w:fill="auto"/>
            <w:noWrap/>
            <w:hideMark/>
          </w:tcPr>
          <w:p w14:paraId="2811BCF2" w14:textId="77777777" w:rsidR="000A2B59" w:rsidRPr="00953054" w:rsidRDefault="000A2B59" w:rsidP="00953054">
            <w:pPr>
              <w:autoSpaceDE/>
              <w:autoSpaceDN/>
              <w:spacing w:line="276" w:lineRule="auto"/>
              <w:jc w:val="both"/>
              <w:rPr>
                <w:sz w:val="22"/>
                <w:szCs w:val="22"/>
                <w:lang w:val="en-US"/>
              </w:rPr>
            </w:pPr>
            <w:r w:rsidRPr="00953054">
              <w:rPr>
                <w:sz w:val="22"/>
                <w:szCs w:val="22"/>
                <w:lang w:eastAsia="en-GB"/>
              </w:rPr>
              <w:t>Current income tax charge</w:t>
            </w:r>
          </w:p>
        </w:tc>
        <w:tc>
          <w:tcPr>
            <w:tcW w:w="1746" w:type="pct"/>
            <w:shd w:val="clear" w:color="auto" w:fill="auto"/>
            <w:noWrap/>
            <w:vAlign w:val="bottom"/>
            <w:hideMark/>
          </w:tcPr>
          <w:p w14:paraId="4B8A4543" w14:textId="77777777" w:rsidR="000A2B59" w:rsidRPr="00953054" w:rsidRDefault="000A2B59" w:rsidP="00473013">
            <w:pPr>
              <w:autoSpaceDE/>
              <w:autoSpaceDN/>
              <w:spacing w:line="276" w:lineRule="auto"/>
              <w:jc w:val="right"/>
              <w:rPr>
                <w:sz w:val="22"/>
                <w:szCs w:val="22"/>
                <w:lang w:val="en-US"/>
              </w:rPr>
            </w:pPr>
            <w:r w:rsidRPr="00953054">
              <w:rPr>
                <w:sz w:val="22"/>
                <w:szCs w:val="22"/>
                <w:lang w:val="en-US"/>
              </w:rPr>
              <w:t>xxx</w:t>
            </w:r>
          </w:p>
        </w:tc>
      </w:tr>
      <w:tr w:rsidR="000A2B59" w:rsidRPr="00953054" w14:paraId="1B0FA0E0" w14:textId="77777777" w:rsidTr="001F3E06">
        <w:trPr>
          <w:trHeight w:val="340"/>
        </w:trPr>
        <w:tc>
          <w:tcPr>
            <w:tcW w:w="3254" w:type="pct"/>
            <w:shd w:val="clear" w:color="auto" w:fill="auto"/>
            <w:noWrap/>
          </w:tcPr>
          <w:p w14:paraId="6266819F" w14:textId="77777777" w:rsidR="000A2B59" w:rsidRPr="00953054" w:rsidRDefault="000A2B59" w:rsidP="00953054">
            <w:pPr>
              <w:autoSpaceDE/>
              <w:autoSpaceDN/>
              <w:spacing w:line="276" w:lineRule="auto"/>
              <w:jc w:val="both"/>
              <w:rPr>
                <w:sz w:val="22"/>
                <w:szCs w:val="22"/>
                <w:lang w:eastAsia="en-GB"/>
              </w:rPr>
            </w:pPr>
            <w:r w:rsidRPr="00953054">
              <w:rPr>
                <w:sz w:val="22"/>
                <w:szCs w:val="22"/>
                <w:lang w:eastAsia="en-GB"/>
              </w:rPr>
              <w:t>Tax charged on rental income</w:t>
            </w:r>
          </w:p>
        </w:tc>
        <w:tc>
          <w:tcPr>
            <w:tcW w:w="1746" w:type="pct"/>
            <w:shd w:val="clear" w:color="auto" w:fill="auto"/>
            <w:noWrap/>
            <w:vAlign w:val="bottom"/>
          </w:tcPr>
          <w:p w14:paraId="11879791" w14:textId="77777777" w:rsidR="000A2B59" w:rsidRPr="00953054" w:rsidRDefault="000A2B59" w:rsidP="00473013">
            <w:pPr>
              <w:autoSpaceDE/>
              <w:autoSpaceDN/>
              <w:spacing w:line="276" w:lineRule="auto"/>
              <w:jc w:val="right"/>
              <w:rPr>
                <w:sz w:val="22"/>
                <w:szCs w:val="22"/>
                <w:lang w:val="en-US"/>
              </w:rPr>
            </w:pPr>
            <w:r w:rsidRPr="00953054">
              <w:rPr>
                <w:sz w:val="22"/>
                <w:szCs w:val="22"/>
                <w:lang w:val="en-US"/>
              </w:rPr>
              <w:t>xxx</w:t>
            </w:r>
          </w:p>
        </w:tc>
      </w:tr>
      <w:tr w:rsidR="000A2B59" w:rsidRPr="00953054" w14:paraId="69B48C01" w14:textId="77777777" w:rsidTr="001F3E06">
        <w:trPr>
          <w:trHeight w:val="340"/>
        </w:trPr>
        <w:tc>
          <w:tcPr>
            <w:tcW w:w="3254" w:type="pct"/>
            <w:shd w:val="clear" w:color="auto" w:fill="auto"/>
            <w:noWrap/>
          </w:tcPr>
          <w:p w14:paraId="419B73B0" w14:textId="77777777" w:rsidR="000A2B59" w:rsidRPr="00953054" w:rsidRDefault="000A2B59" w:rsidP="00953054">
            <w:pPr>
              <w:autoSpaceDE/>
              <w:autoSpaceDN/>
              <w:spacing w:line="276" w:lineRule="auto"/>
              <w:jc w:val="both"/>
              <w:rPr>
                <w:sz w:val="22"/>
                <w:szCs w:val="22"/>
                <w:lang w:eastAsia="en-GB"/>
              </w:rPr>
            </w:pPr>
            <w:r w:rsidRPr="00953054">
              <w:rPr>
                <w:sz w:val="22"/>
                <w:szCs w:val="22"/>
                <w:lang w:eastAsia="en-GB"/>
              </w:rPr>
              <w:t>Tax charged on interest income</w:t>
            </w:r>
          </w:p>
        </w:tc>
        <w:tc>
          <w:tcPr>
            <w:tcW w:w="1746" w:type="pct"/>
            <w:shd w:val="clear" w:color="auto" w:fill="auto"/>
            <w:noWrap/>
            <w:vAlign w:val="bottom"/>
          </w:tcPr>
          <w:p w14:paraId="03B1F744" w14:textId="77777777" w:rsidR="000A2B59" w:rsidRPr="00953054" w:rsidRDefault="000A2B59" w:rsidP="00473013">
            <w:pPr>
              <w:autoSpaceDE/>
              <w:autoSpaceDN/>
              <w:spacing w:line="276" w:lineRule="auto"/>
              <w:jc w:val="right"/>
              <w:rPr>
                <w:sz w:val="22"/>
                <w:szCs w:val="22"/>
                <w:lang w:val="en-US"/>
              </w:rPr>
            </w:pPr>
            <w:r w:rsidRPr="00953054">
              <w:rPr>
                <w:sz w:val="22"/>
                <w:szCs w:val="22"/>
                <w:lang w:val="en-US"/>
              </w:rPr>
              <w:t>xxx</w:t>
            </w:r>
          </w:p>
        </w:tc>
      </w:tr>
      <w:tr w:rsidR="000A2B59" w:rsidRPr="00953054" w14:paraId="1C1159AE" w14:textId="77777777" w:rsidTr="001F3E06">
        <w:trPr>
          <w:trHeight w:val="340"/>
        </w:trPr>
        <w:tc>
          <w:tcPr>
            <w:tcW w:w="3254" w:type="pct"/>
            <w:shd w:val="clear" w:color="auto" w:fill="auto"/>
            <w:hideMark/>
          </w:tcPr>
          <w:p w14:paraId="1B80DD80" w14:textId="77777777" w:rsidR="000A2B59" w:rsidRPr="00953054" w:rsidRDefault="000A2B59" w:rsidP="00953054">
            <w:pPr>
              <w:autoSpaceDE/>
              <w:autoSpaceDN/>
              <w:spacing w:line="276" w:lineRule="auto"/>
              <w:jc w:val="both"/>
              <w:rPr>
                <w:sz w:val="22"/>
                <w:szCs w:val="22"/>
                <w:lang w:val="en-US"/>
              </w:rPr>
            </w:pPr>
            <w:r w:rsidRPr="00953054">
              <w:rPr>
                <w:sz w:val="22"/>
                <w:szCs w:val="22"/>
                <w:lang w:eastAsia="en-GB"/>
              </w:rPr>
              <w:t>Original and reversal of temporary differences</w:t>
            </w:r>
          </w:p>
        </w:tc>
        <w:tc>
          <w:tcPr>
            <w:tcW w:w="1746" w:type="pct"/>
            <w:shd w:val="clear" w:color="auto" w:fill="auto"/>
            <w:noWrap/>
            <w:vAlign w:val="bottom"/>
            <w:hideMark/>
          </w:tcPr>
          <w:p w14:paraId="39BE2941" w14:textId="77777777" w:rsidR="000A2B59" w:rsidRPr="00953054" w:rsidRDefault="000A2B59" w:rsidP="00473013">
            <w:pPr>
              <w:autoSpaceDE/>
              <w:autoSpaceDN/>
              <w:spacing w:line="276" w:lineRule="auto"/>
              <w:jc w:val="right"/>
              <w:rPr>
                <w:sz w:val="22"/>
                <w:szCs w:val="22"/>
                <w:lang w:val="en-US"/>
              </w:rPr>
            </w:pPr>
            <w:r w:rsidRPr="00953054">
              <w:rPr>
                <w:sz w:val="22"/>
                <w:szCs w:val="22"/>
                <w:lang w:val="en-US"/>
              </w:rPr>
              <w:t>xxx</w:t>
            </w:r>
          </w:p>
        </w:tc>
      </w:tr>
      <w:tr w:rsidR="000A2B59" w:rsidRPr="00953054" w14:paraId="4F55172E" w14:textId="77777777" w:rsidTr="001F3E06">
        <w:trPr>
          <w:trHeight w:val="340"/>
        </w:trPr>
        <w:tc>
          <w:tcPr>
            <w:tcW w:w="3254" w:type="pct"/>
            <w:shd w:val="clear" w:color="auto" w:fill="auto"/>
            <w:hideMark/>
          </w:tcPr>
          <w:p w14:paraId="60AA2DD1" w14:textId="77777777" w:rsidR="000A2B59" w:rsidRPr="00953054" w:rsidRDefault="000A2B59" w:rsidP="00953054">
            <w:pPr>
              <w:autoSpaceDE/>
              <w:autoSpaceDN/>
              <w:spacing w:line="276" w:lineRule="auto"/>
              <w:jc w:val="both"/>
              <w:rPr>
                <w:b/>
                <w:bCs/>
                <w:sz w:val="22"/>
                <w:szCs w:val="22"/>
                <w:lang w:val="en-US"/>
              </w:rPr>
            </w:pPr>
            <w:r w:rsidRPr="00953054">
              <w:rPr>
                <w:b/>
                <w:bCs/>
                <w:sz w:val="22"/>
                <w:szCs w:val="22"/>
                <w:lang w:eastAsia="en-GB"/>
              </w:rPr>
              <w:t>Income tax expense reported in the statement of financial performance</w:t>
            </w:r>
          </w:p>
        </w:tc>
        <w:tc>
          <w:tcPr>
            <w:tcW w:w="1746" w:type="pct"/>
            <w:shd w:val="clear" w:color="auto" w:fill="auto"/>
            <w:noWrap/>
            <w:vAlign w:val="bottom"/>
            <w:hideMark/>
          </w:tcPr>
          <w:p w14:paraId="7BACA14F" w14:textId="77777777" w:rsidR="000A2B59" w:rsidRPr="00953054" w:rsidRDefault="000A2B59" w:rsidP="00473013">
            <w:pPr>
              <w:autoSpaceDE/>
              <w:autoSpaceDN/>
              <w:spacing w:line="276" w:lineRule="auto"/>
              <w:jc w:val="right"/>
              <w:rPr>
                <w:b/>
                <w:bCs/>
                <w:sz w:val="22"/>
                <w:szCs w:val="22"/>
                <w:lang w:val="en-US"/>
              </w:rPr>
            </w:pPr>
            <w:r w:rsidRPr="00953054">
              <w:rPr>
                <w:b/>
                <w:bCs/>
                <w:sz w:val="22"/>
                <w:szCs w:val="22"/>
                <w:lang w:val="en-US"/>
              </w:rPr>
              <w:t>xxx</w:t>
            </w:r>
          </w:p>
        </w:tc>
      </w:tr>
    </w:tbl>
    <w:p w14:paraId="772B6616" w14:textId="77777777" w:rsidR="00BC60AF" w:rsidRPr="00473013" w:rsidRDefault="00BC60AF" w:rsidP="00953054">
      <w:pPr>
        <w:spacing w:line="360" w:lineRule="auto"/>
        <w:ind w:right="-20"/>
        <w:jc w:val="both"/>
        <w:rPr>
          <w:rFonts w:eastAsia="Arial"/>
          <w:b/>
          <w:bCs/>
          <w:spacing w:val="3"/>
          <w:sz w:val="10"/>
          <w:szCs w:val="10"/>
        </w:rPr>
      </w:pPr>
    </w:p>
    <w:p w14:paraId="3A8E22A1" w14:textId="0372F3E5" w:rsidR="005C0314" w:rsidRPr="00473013" w:rsidRDefault="00D21C5A" w:rsidP="00473013">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Cash and Cash Equivalents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493"/>
        <w:gridCol w:w="1867"/>
        <w:gridCol w:w="1958"/>
      </w:tblGrid>
      <w:tr w:rsidR="00A201C0" w:rsidRPr="00953054" w14:paraId="4AE7A93E" w14:textId="77777777" w:rsidTr="001F3E06">
        <w:trPr>
          <w:trHeight w:val="356"/>
        </w:trPr>
        <w:tc>
          <w:tcPr>
            <w:tcW w:w="3004" w:type="pct"/>
            <w:shd w:val="clear" w:color="auto" w:fill="0070C0"/>
            <w:noWrap/>
            <w:vAlign w:val="center"/>
            <w:hideMark/>
          </w:tcPr>
          <w:p w14:paraId="79D35D3E" w14:textId="77777777" w:rsidR="00A201C0" w:rsidRPr="00953054" w:rsidRDefault="00A201C0" w:rsidP="00953054">
            <w:pPr>
              <w:autoSpaceDE/>
              <w:autoSpaceDN/>
              <w:spacing w:line="276" w:lineRule="auto"/>
              <w:jc w:val="both"/>
              <w:rPr>
                <w:b/>
                <w:bCs/>
                <w:sz w:val="22"/>
                <w:szCs w:val="22"/>
                <w:lang w:eastAsia="en-GB"/>
              </w:rPr>
            </w:pPr>
            <w:r w:rsidRPr="00953054">
              <w:rPr>
                <w:b/>
                <w:bCs/>
                <w:sz w:val="22"/>
                <w:szCs w:val="22"/>
                <w:lang w:val="en-US"/>
              </w:rPr>
              <w:t>Description</w:t>
            </w:r>
          </w:p>
        </w:tc>
        <w:tc>
          <w:tcPr>
            <w:tcW w:w="998" w:type="pct"/>
            <w:shd w:val="clear" w:color="auto" w:fill="0070C0"/>
            <w:noWrap/>
            <w:vAlign w:val="center"/>
            <w:hideMark/>
          </w:tcPr>
          <w:p w14:paraId="3CACFCCC" w14:textId="67471948" w:rsidR="00A201C0" w:rsidRPr="00953054" w:rsidRDefault="00A201C0" w:rsidP="00473013">
            <w:pPr>
              <w:autoSpaceDE/>
              <w:autoSpaceDN/>
              <w:spacing w:line="276" w:lineRule="auto"/>
              <w:jc w:val="right"/>
              <w:rPr>
                <w:b/>
                <w:bCs/>
                <w:sz w:val="22"/>
                <w:szCs w:val="22"/>
                <w:lang w:val="en-US"/>
              </w:rPr>
            </w:pPr>
            <w:r w:rsidRPr="00953054">
              <w:rPr>
                <w:b/>
                <w:i/>
                <w:iCs/>
                <w:sz w:val="22"/>
                <w:szCs w:val="22"/>
                <w:lang w:val="en-US"/>
              </w:rPr>
              <w:t>Insert Current FY</w:t>
            </w:r>
          </w:p>
        </w:tc>
        <w:tc>
          <w:tcPr>
            <w:tcW w:w="998" w:type="pct"/>
            <w:shd w:val="clear" w:color="auto" w:fill="0070C0"/>
            <w:noWrap/>
            <w:vAlign w:val="center"/>
            <w:hideMark/>
          </w:tcPr>
          <w:p w14:paraId="2B36C8E0" w14:textId="77777777" w:rsidR="001F3E06" w:rsidRPr="00953054" w:rsidRDefault="001F3E06" w:rsidP="001F3E06">
            <w:pPr>
              <w:autoSpaceDE/>
              <w:autoSpaceDN/>
              <w:spacing w:line="276" w:lineRule="auto"/>
              <w:jc w:val="right"/>
              <w:rPr>
                <w:b/>
                <w:i/>
                <w:iCs/>
                <w:sz w:val="22"/>
                <w:szCs w:val="22"/>
                <w:lang w:val="en-US"/>
              </w:rPr>
            </w:pPr>
            <w:r w:rsidRPr="00953054">
              <w:rPr>
                <w:b/>
                <w:i/>
                <w:iCs/>
                <w:sz w:val="22"/>
                <w:szCs w:val="22"/>
                <w:lang w:val="en-US"/>
              </w:rPr>
              <w:t>Opening Statement</w:t>
            </w:r>
          </w:p>
          <w:p w14:paraId="536AFFE4" w14:textId="6FC513BC" w:rsidR="00A201C0" w:rsidRPr="00953054" w:rsidRDefault="001F3E06" w:rsidP="00473013">
            <w:pPr>
              <w:autoSpaceDE/>
              <w:autoSpaceDN/>
              <w:spacing w:line="276" w:lineRule="auto"/>
              <w:jc w:val="right"/>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A201C0" w:rsidRPr="00953054" w14:paraId="59FBA90D" w14:textId="77777777" w:rsidTr="001F3E06">
        <w:trPr>
          <w:trHeight w:val="356"/>
        </w:trPr>
        <w:tc>
          <w:tcPr>
            <w:tcW w:w="3004" w:type="pct"/>
            <w:shd w:val="clear" w:color="auto" w:fill="0070C0"/>
            <w:noWrap/>
            <w:vAlign w:val="center"/>
            <w:hideMark/>
          </w:tcPr>
          <w:p w14:paraId="34547A14" w14:textId="77777777" w:rsidR="00A201C0" w:rsidRPr="00953054" w:rsidRDefault="00A201C0" w:rsidP="00953054">
            <w:pPr>
              <w:autoSpaceDE/>
              <w:autoSpaceDN/>
              <w:spacing w:line="276" w:lineRule="auto"/>
              <w:jc w:val="both"/>
              <w:rPr>
                <w:b/>
                <w:bCs/>
                <w:sz w:val="22"/>
                <w:szCs w:val="22"/>
                <w:lang w:eastAsia="en-GB"/>
              </w:rPr>
            </w:pPr>
          </w:p>
        </w:tc>
        <w:tc>
          <w:tcPr>
            <w:tcW w:w="998" w:type="pct"/>
            <w:shd w:val="clear" w:color="auto" w:fill="0070C0"/>
            <w:noWrap/>
            <w:vAlign w:val="center"/>
            <w:hideMark/>
          </w:tcPr>
          <w:p w14:paraId="27DC20D7" w14:textId="48CD8478" w:rsidR="00A201C0" w:rsidRPr="00953054" w:rsidRDefault="00A201C0" w:rsidP="00473013">
            <w:pPr>
              <w:autoSpaceDE/>
              <w:autoSpaceDN/>
              <w:spacing w:line="276" w:lineRule="auto"/>
              <w:jc w:val="right"/>
              <w:rPr>
                <w:b/>
                <w:bCs/>
                <w:sz w:val="22"/>
                <w:szCs w:val="22"/>
                <w:lang w:val="en-US"/>
              </w:rPr>
            </w:pPr>
            <w:r w:rsidRPr="00953054">
              <w:rPr>
                <w:b/>
                <w:bCs/>
                <w:sz w:val="22"/>
                <w:szCs w:val="22"/>
                <w:lang w:val="en-US"/>
              </w:rPr>
              <w:t>Kshs</w:t>
            </w:r>
          </w:p>
        </w:tc>
        <w:tc>
          <w:tcPr>
            <w:tcW w:w="998" w:type="pct"/>
            <w:shd w:val="clear" w:color="auto" w:fill="0070C0"/>
            <w:noWrap/>
            <w:vAlign w:val="center"/>
            <w:hideMark/>
          </w:tcPr>
          <w:p w14:paraId="42E4AE33" w14:textId="10C2F954" w:rsidR="00A201C0" w:rsidRPr="00953054" w:rsidRDefault="00A201C0" w:rsidP="00473013">
            <w:pPr>
              <w:autoSpaceDE/>
              <w:autoSpaceDN/>
              <w:spacing w:line="276" w:lineRule="auto"/>
              <w:jc w:val="right"/>
              <w:rPr>
                <w:b/>
                <w:bCs/>
                <w:sz w:val="22"/>
                <w:szCs w:val="22"/>
                <w:lang w:val="en-US"/>
              </w:rPr>
            </w:pPr>
            <w:r w:rsidRPr="00953054">
              <w:rPr>
                <w:b/>
                <w:bCs/>
                <w:sz w:val="22"/>
                <w:szCs w:val="22"/>
                <w:lang w:val="en-US"/>
              </w:rPr>
              <w:t>Kshs</w:t>
            </w:r>
          </w:p>
        </w:tc>
      </w:tr>
      <w:tr w:rsidR="00023F04" w:rsidRPr="00953054" w14:paraId="7E4558B8" w14:textId="77777777" w:rsidTr="001F3E06">
        <w:trPr>
          <w:trHeight w:val="356"/>
        </w:trPr>
        <w:tc>
          <w:tcPr>
            <w:tcW w:w="3004" w:type="pct"/>
            <w:shd w:val="clear" w:color="auto" w:fill="auto"/>
            <w:noWrap/>
            <w:vAlign w:val="center"/>
            <w:hideMark/>
          </w:tcPr>
          <w:p w14:paraId="26913F5A" w14:textId="00032838" w:rsidR="00023F04" w:rsidRPr="00953054" w:rsidRDefault="00023F04" w:rsidP="00953054">
            <w:pPr>
              <w:autoSpaceDE/>
              <w:autoSpaceDN/>
              <w:spacing w:line="276" w:lineRule="auto"/>
              <w:jc w:val="both"/>
              <w:rPr>
                <w:sz w:val="22"/>
                <w:szCs w:val="22"/>
                <w:lang w:val="en-US"/>
              </w:rPr>
            </w:pPr>
            <w:r w:rsidRPr="00953054">
              <w:rPr>
                <w:sz w:val="22"/>
                <w:szCs w:val="22"/>
                <w:lang w:eastAsia="en-GB"/>
              </w:rPr>
              <w:t>Recurrent Account</w:t>
            </w:r>
          </w:p>
        </w:tc>
        <w:tc>
          <w:tcPr>
            <w:tcW w:w="998" w:type="pct"/>
            <w:shd w:val="clear" w:color="auto" w:fill="auto"/>
            <w:noWrap/>
            <w:vAlign w:val="center"/>
            <w:hideMark/>
          </w:tcPr>
          <w:p w14:paraId="2D381B31" w14:textId="3CA19AB7" w:rsidR="00023F04" w:rsidRPr="00953054" w:rsidRDefault="00023F04" w:rsidP="00473013">
            <w:pPr>
              <w:autoSpaceDE/>
              <w:autoSpaceDN/>
              <w:spacing w:line="276" w:lineRule="auto"/>
              <w:jc w:val="right"/>
              <w:rPr>
                <w:sz w:val="22"/>
                <w:szCs w:val="22"/>
                <w:lang w:val="en-US"/>
              </w:rPr>
            </w:pPr>
            <w:r w:rsidRPr="00953054">
              <w:rPr>
                <w:sz w:val="22"/>
                <w:szCs w:val="22"/>
                <w:lang w:val="en-US"/>
              </w:rPr>
              <w:t>xxx</w:t>
            </w:r>
          </w:p>
        </w:tc>
        <w:tc>
          <w:tcPr>
            <w:tcW w:w="998" w:type="pct"/>
            <w:noWrap/>
            <w:vAlign w:val="center"/>
            <w:hideMark/>
          </w:tcPr>
          <w:p w14:paraId="5C77E2D1" w14:textId="5708CBC6" w:rsidR="00023F04" w:rsidRPr="00953054" w:rsidRDefault="00023F04" w:rsidP="00473013">
            <w:pPr>
              <w:autoSpaceDE/>
              <w:autoSpaceDN/>
              <w:spacing w:line="276" w:lineRule="auto"/>
              <w:jc w:val="right"/>
              <w:rPr>
                <w:sz w:val="22"/>
                <w:szCs w:val="22"/>
                <w:lang w:val="en-US"/>
              </w:rPr>
            </w:pPr>
            <w:r w:rsidRPr="00953054">
              <w:rPr>
                <w:sz w:val="22"/>
                <w:szCs w:val="22"/>
                <w:lang w:val="en-US"/>
              </w:rPr>
              <w:t>xxx</w:t>
            </w:r>
          </w:p>
        </w:tc>
      </w:tr>
      <w:tr w:rsidR="00023F04" w:rsidRPr="00953054" w14:paraId="0D0DBC11" w14:textId="77777777" w:rsidTr="001F3E06">
        <w:trPr>
          <w:trHeight w:val="356"/>
        </w:trPr>
        <w:tc>
          <w:tcPr>
            <w:tcW w:w="3004" w:type="pct"/>
            <w:shd w:val="clear" w:color="auto" w:fill="auto"/>
            <w:noWrap/>
            <w:vAlign w:val="center"/>
          </w:tcPr>
          <w:p w14:paraId="2D4FC464" w14:textId="21D98C27" w:rsidR="00023F04" w:rsidRPr="00953054" w:rsidRDefault="00023F04" w:rsidP="00953054">
            <w:pPr>
              <w:autoSpaceDE/>
              <w:autoSpaceDN/>
              <w:spacing w:line="276" w:lineRule="auto"/>
              <w:jc w:val="both"/>
              <w:rPr>
                <w:sz w:val="22"/>
                <w:szCs w:val="22"/>
                <w:lang w:eastAsia="en-GB"/>
              </w:rPr>
            </w:pPr>
            <w:r w:rsidRPr="00953054">
              <w:rPr>
                <w:sz w:val="22"/>
                <w:szCs w:val="22"/>
                <w:lang w:eastAsia="en-GB"/>
              </w:rPr>
              <w:t>Development Account</w:t>
            </w:r>
          </w:p>
        </w:tc>
        <w:tc>
          <w:tcPr>
            <w:tcW w:w="998" w:type="pct"/>
            <w:shd w:val="clear" w:color="auto" w:fill="auto"/>
            <w:noWrap/>
            <w:vAlign w:val="center"/>
          </w:tcPr>
          <w:p w14:paraId="682DF6AF" w14:textId="70D15690" w:rsidR="00023F04" w:rsidRPr="00953054" w:rsidRDefault="00023F04" w:rsidP="00473013">
            <w:pPr>
              <w:autoSpaceDE/>
              <w:autoSpaceDN/>
              <w:spacing w:line="276" w:lineRule="auto"/>
              <w:jc w:val="right"/>
              <w:rPr>
                <w:sz w:val="22"/>
                <w:szCs w:val="22"/>
                <w:lang w:val="en-US"/>
              </w:rPr>
            </w:pPr>
            <w:r w:rsidRPr="00953054">
              <w:rPr>
                <w:sz w:val="22"/>
                <w:szCs w:val="22"/>
                <w:lang w:val="en-US"/>
              </w:rPr>
              <w:t>xxx</w:t>
            </w:r>
          </w:p>
        </w:tc>
        <w:tc>
          <w:tcPr>
            <w:tcW w:w="998" w:type="pct"/>
            <w:noWrap/>
            <w:vAlign w:val="center"/>
          </w:tcPr>
          <w:p w14:paraId="465D86EB" w14:textId="39D7912A" w:rsidR="00023F04" w:rsidRPr="00953054" w:rsidRDefault="00023F04" w:rsidP="00473013">
            <w:pPr>
              <w:autoSpaceDE/>
              <w:autoSpaceDN/>
              <w:spacing w:line="276" w:lineRule="auto"/>
              <w:jc w:val="right"/>
              <w:rPr>
                <w:sz w:val="22"/>
                <w:szCs w:val="22"/>
                <w:lang w:val="en-US"/>
              </w:rPr>
            </w:pPr>
            <w:r w:rsidRPr="00953054">
              <w:rPr>
                <w:sz w:val="22"/>
                <w:szCs w:val="22"/>
                <w:lang w:val="en-US"/>
              </w:rPr>
              <w:t>xxx</w:t>
            </w:r>
          </w:p>
        </w:tc>
      </w:tr>
      <w:tr w:rsidR="00023F04" w:rsidRPr="00953054" w14:paraId="3EDB370E" w14:textId="77777777" w:rsidTr="001F3E06">
        <w:trPr>
          <w:trHeight w:val="356"/>
        </w:trPr>
        <w:tc>
          <w:tcPr>
            <w:tcW w:w="3004" w:type="pct"/>
            <w:shd w:val="clear" w:color="auto" w:fill="auto"/>
            <w:noWrap/>
            <w:vAlign w:val="center"/>
          </w:tcPr>
          <w:p w14:paraId="34E4C9A2" w14:textId="0323022D" w:rsidR="00023F04" w:rsidRPr="00953054" w:rsidRDefault="00023F04" w:rsidP="00953054">
            <w:pPr>
              <w:autoSpaceDE/>
              <w:autoSpaceDN/>
              <w:spacing w:line="276" w:lineRule="auto"/>
              <w:jc w:val="both"/>
              <w:rPr>
                <w:sz w:val="22"/>
                <w:szCs w:val="22"/>
                <w:lang w:eastAsia="en-GB"/>
              </w:rPr>
            </w:pPr>
            <w:r w:rsidRPr="00953054">
              <w:rPr>
                <w:sz w:val="22"/>
                <w:szCs w:val="22"/>
                <w:lang w:eastAsia="en-GB"/>
              </w:rPr>
              <w:t>Deposits Account</w:t>
            </w:r>
          </w:p>
        </w:tc>
        <w:tc>
          <w:tcPr>
            <w:tcW w:w="998" w:type="pct"/>
            <w:shd w:val="clear" w:color="auto" w:fill="auto"/>
            <w:noWrap/>
            <w:vAlign w:val="center"/>
          </w:tcPr>
          <w:p w14:paraId="48182E75" w14:textId="50B427B5" w:rsidR="00023F04" w:rsidRPr="00953054" w:rsidRDefault="00023F04" w:rsidP="00473013">
            <w:pPr>
              <w:autoSpaceDE/>
              <w:autoSpaceDN/>
              <w:spacing w:line="276" w:lineRule="auto"/>
              <w:jc w:val="right"/>
              <w:rPr>
                <w:sz w:val="22"/>
                <w:szCs w:val="22"/>
                <w:lang w:val="en-US"/>
              </w:rPr>
            </w:pPr>
            <w:r w:rsidRPr="00953054">
              <w:rPr>
                <w:sz w:val="22"/>
                <w:szCs w:val="22"/>
                <w:lang w:val="en-US"/>
              </w:rPr>
              <w:t>xxx</w:t>
            </w:r>
          </w:p>
        </w:tc>
        <w:tc>
          <w:tcPr>
            <w:tcW w:w="998" w:type="pct"/>
            <w:noWrap/>
            <w:vAlign w:val="center"/>
          </w:tcPr>
          <w:p w14:paraId="62BB19D7" w14:textId="6956B0F0" w:rsidR="00023F04" w:rsidRPr="00953054" w:rsidRDefault="00023F04" w:rsidP="00473013">
            <w:pPr>
              <w:autoSpaceDE/>
              <w:autoSpaceDN/>
              <w:spacing w:line="276" w:lineRule="auto"/>
              <w:jc w:val="right"/>
              <w:rPr>
                <w:sz w:val="22"/>
                <w:szCs w:val="22"/>
                <w:lang w:val="en-US"/>
              </w:rPr>
            </w:pPr>
            <w:r w:rsidRPr="00953054">
              <w:rPr>
                <w:sz w:val="22"/>
                <w:szCs w:val="22"/>
                <w:lang w:val="en-US"/>
              </w:rPr>
              <w:t>xxx</w:t>
            </w:r>
          </w:p>
        </w:tc>
      </w:tr>
      <w:tr w:rsidR="006A150E" w:rsidRPr="00953054" w14:paraId="55D18B82" w14:textId="77777777" w:rsidTr="001F3E06">
        <w:trPr>
          <w:trHeight w:val="356"/>
        </w:trPr>
        <w:tc>
          <w:tcPr>
            <w:tcW w:w="3004" w:type="pct"/>
            <w:shd w:val="clear" w:color="auto" w:fill="auto"/>
            <w:noWrap/>
            <w:vAlign w:val="center"/>
          </w:tcPr>
          <w:p w14:paraId="4B80D575" w14:textId="00633D0F" w:rsidR="006A150E" w:rsidRPr="00953054" w:rsidRDefault="006A150E" w:rsidP="00953054">
            <w:pPr>
              <w:autoSpaceDE/>
              <w:autoSpaceDN/>
              <w:spacing w:line="276" w:lineRule="auto"/>
              <w:jc w:val="both"/>
              <w:rPr>
                <w:sz w:val="22"/>
                <w:szCs w:val="22"/>
                <w:lang w:val="en-US"/>
              </w:rPr>
            </w:pPr>
            <w:r w:rsidRPr="00953054">
              <w:rPr>
                <w:sz w:val="22"/>
                <w:szCs w:val="22"/>
                <w:lang w:val="en-US"/>
              </w:rPr>
              <w:t>Special Purpose Accounts</w:t>
            </w:r>
          </w:p>
        </w:tc>
        <w:tc>
          <w:tcPr>
            <w:tcW w:w="998" w:type="pct"/>
            <w:shd w:val="clear" w:color="auto" w:fill="auto"/>
            <w:noWrap/>
            <w:vAlign w:val="center"/>
          </w:tcPr>
          <w:p w14:paraId="480C5928" w14:textId="2EF95874" w:rsidR="006A150E" w:rsidRPr="00953054" w:rsidRDefault="006A150E" w:rsidP="00473013">
            <w:pPr>
              <w:autoSpaceDE/>
              <w:autoSpaceDN/>
              <w:spacing w:line="276" w:lineRule="auto"/>
              <w:jc w:val="right"/>
              <w:rPr>
                <w:sz w:val="22"/>
                <w:szCs w:val="22"/>
                <w:lang w:val="en-US"/>
              </w:rPr>
            </w:pPr>
            <w:r w:rsidRPr="00953054">
              <w:rPr>
                <w:sz w:val="22"/>
                <w:szCs w:val="22"/>
                <w:lang w:val="en-US"/>
              </w:rPr>
              <w:t>xxx</w:t>
            </w:r>
          </w:p>
        </w:tc>
        <w:tc>
          <w:tcPr>
            <w:tcW w:w="998" w:type="pct"/>
            <w:noWrap/>
            <w:vAlign w:val="center"/>
          </w:tcPr>
          <w:p w14:paraId="1CC53D68" w14:textId="6BD49960" w:rsidR="006A150E" w:rsidRPr="00953054" w:rsidRDefault="006A150E" w:rsidP="00473013">
            <w:pPr>
              <w:autoSpaceDE/>
              <w:autoSpaceDN/>
              <w:spacing w:line="276" w:lineRule="auto"/>
              <w:jc w:val="right"/>
              <w:rPr>
                <w:sz w:val="22"/>
                <w:szCs w:val="22"/>
                <w:lang w:val="en-US"/>
              </w:rPr>
            </w:pPr>
            <w:r w:rsidRPr="00953054">
              <w:rPr>
                <w:sz w:val="22"/>
                <w:szCs w:val="22"/>
                <w:lang w:val="en-US"/>
              </w:rPr>
              <w:t>xxx</w:t>
            </w:r>
          </w:p>
        </w:tc>
      </w:tr>
      <w:tr w:rsidR="00023F04" w:rsidRPr="00953054" w14:paraId="2B237DB8" w14:textId="77777777" w:rsidTr="001F3E06">
        <w:trPr>
          <w:trHeight w:val="356"/>
        </w:trPr>
        <w:tc>
          <w:tcPr>
            <w:tcW w:w="3004" w:type="pct"/>
            <w:shd w:val="clear" w:color="auto" w:fill="auto"/>
            <w:noWrap/>
            <w:vAlign w:val="center"/>
            <w:hideMark/>
          </w:tcPr>
          <w:p w14:paraId="6BA04192" w14:textId="058E15EB" w:rsidR="00023F04" w:rsidRPr="00953054" w:rsidRDefault="00023F04" w:rsidP="00953054">
            <w:pPr>
              <w:autoSpaceDE/>
              <w:autoSpaceDN/>
              <w:spacing w:line="276" w:lineRule="auto"/>
              <w:jc w:val="both"/>
              <w:rPr>
                <w:sz w:val="22"/>
                <w:szCs w:val="22"/>
                <w:lang w:val="en-US"/>
              </w:rPr>
            </w:pPr>
            <w:r w:rsidRPr="00953054">
              <w:rPr>
                <w:sz w:val="22"/>
                <w:szCs w:val="22"/>
                <w:lang w:val="en-US"/>
              </w:rPr>
              <w:t>Other</w:t>
            </w:r>
            <w:r w:rsidR="008846E6" w:rsidRPr="00953054">
              <w:rPr>
                <w:sz w:val="22"/>
                <w:szCs w:val="22"/>
                <w:lang w:val="en-US"/>
              </w:rPr>
              <w:t xml:space="preserve"> </w:t>
            </w:r>
            <w:r w:rsidR="00C52368" w:rsidRPr="00953054">
              <w:rPr>
                <w:sz w:val="22"/>
                <w:szCs w:val="22"/>
                <w:lang w:val="en-US"/>
              </w:rPr>
              <w:t xml:space="preserve">operating commercial accounts </w:t>
            </w:r>
            <w:r w:rsidRPr="00953054">
              <w:rPr>
                <w:sz w:val="22"/>
                <w:szCs w:val="22"/>
                <w:lang w:val="en-US"/>
              </w:rPr>
              <w:t>(</w:t>
            </w:r>
            <w:r w:rsidRPr="00953054">
              <w:rPr>
                <w:i/>
                <w:iCs/>
                <w:sz w:val="22"/>
                <w:szCs w:val="22"/>
                <w:lang w:val="en-US"/>
              </w:rPr>
              <w:t>Specify</w:t>
            </w:r>
            <w:r w:rsidRPr="00953054">
              <w:rPr>
                <w:sz w:val="22"/>
                <w:szCs w:val="22"/>
                <w:lang w:val="en-US"/>
              </w:rPr>
              <w:t>)</w:t>
            </w:r>
          </w:p>
        </w:tc>
        <w:tc>
          <w:tcPr>
            <w:tcW w:w="998" w:type="pct"/>
            <w:shd w:val="clear" w:color="auto" w:fill="auto"/>
            <w:noWrap/>
            <w:vAlign w:val="center"/>
            <w:hideMark/>
          </w:tcPr>
          <w:p w14:paraId="7E007E17" w14:textId="516459EA" w:rsidR="00023F04" w:rsidRPr="00953054" w:rsidRDefault="00023F04" w:rsidP="00473013">
            <w:pPr>
              <w:autoSpaceDE/>
              <w:autoSpaceDN/>
              <w:spacing w:line="276" w:lineRule="auto"/>
              <w:jc w:val="right"/>
              <w:rPr>
                <w:sz w:val="22"/>
                <w:szCs w:val="22"/>
                <w:lang w:val="en-US"/>
              </w:rPr>
            </w:pPr>
            <w:r w:rsidRPr="00953054">
              <w:rPr>
                <w:sz w:val="22"/>
                <w:szCs w:val="22"/>
                <w:lang w:val="en-US"/>
              </w:rPr>
              <w:t>xxx</w:t>
            </w:r>
          </w:p>
        </w:tc>
        <w:tc>
          <w:tcPr>
            <w:tcW w:w="998" w:type="pct"/>
            <w:noWrap/>
            <w:vAlign w:val="center"/>
            <w:hideMark/>
          </w:tcPr>
          <w:p w14:paraId="73F22287" w14:textId="28C9D02C" w:rsidR="00023F04" w:rsidRPr="00953054" w:rsidRDefault="00023F04" w:rsidP="00473013">
            <w:pPr>
              <w:autoSpaceDE/>
              <w:autoSpaceDN/>
              <w:spacing w:line="276" w:lineRule="auto"/>
              <w:jc w:val="right"/>
              <w:rPr>
                <w:sz w:val="22"/>
                <w:szCs w:val="22"/>
                <w:lang w:val="en-US"/>
              </w:rPr>
            </w:pPr>
            <w:r w:rsidRPr="00953054">
              <w:rPr>
                <w:sz w:val="22"/>
                <w:szCs w:val="22"/>
                <w:lang w:val="en-US"/>
              </w:rPr>
              <w:t>xxx</w:t>
            </w:r>
          </w:p>
        </w:tc>
      </w:tr>
      <w:tr w:rsidR="00023F04" w:rsidRPr="00953054" w14:paraId="3AD1A678" w14:textId="77777777" w:rsidTr="001F3E06">
        <w:trPr>
          <w:trHeight w:val="356"/>
        </w:trPr>
        <w:tc>
          <w:tcPr>
            <w:tcW w:w="3004" w:type="pct"/>
            <w:shd w:val="clear" w:color="auto" w:fill="auto"/>
            <w:noWrap/>
            <w:vAlign w:val="center"/>
            <w:hideMark/>
          </w:tcPr>
          <w:p w14:paraId="0B9ACC3F" w14:textId="1DE8D7F2" w:rsidR="00023F04" w:rsidRPr="00953054" w:rsidRDefault="00023F04"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998" w:type="pct"/>
            <w:shd w:val="clear" w:color="auto" w:fill="auto"/>
            <w:noWrap/>
            <w:vAlign w:val="center"/>
            <w:hideMark/>
          </w:tcPr>
          <w:p w14:paraId="4C9A3C8A" w14:textId="33FDE679" w:rsidR="00023F04" w:rsidRPr="00953054" w:rsidRDefault="00023F04" w:rsidP="00473013">
            <w:pPr>
              <w:autoSpaceDE/>
              <w:autoSpaceDN/>
              <w:spacing w:line="276" w:lineRule="auto"/>
              <w:jc w:val="right"/>
              <w:rPr>
                <w:b/>
                <w:bCs/>
                <w:sz w:val="22"/>
                <w:szCs w:val="22"/>
                <w:lang w:val="en-US"/>
              </w:rPr>
            </w:pPr>
            <w:r w:rsidRPr="00953054">
              <w:rPr>
                <w:b/>
                <w:bCs/>
                <w:sz w:val="22"/>
                <w:szCs w:val="22"/>
                <w:lang w:val="en-US"/>
              </w:rPr>
              <w:t>xxx</w:t>
            </w:r>
          </w:p>
        </w:tc>
        <w:tc>
          <w:tcPr>
            <w:tcW w:w="998" w:type="pct"/>
            <w:noWrap/>
            <w:vAlign w:val="center"/>
            <w:hideMark/>
          </w:tcPr>
          <w:p w14:paraId="5411680D" w14:textId="24B34BA7" w:rsidR="00023F04" w:rsidRPr="00953054" w:rsidRDefault="00023F04" w:rsidP="00473013">
            <w:pPr>
              <w:autoSpaceDE/>
              <w:autoSpaceDN/>
              <w:spacing w:line="276" w:lineRule="auto"/>
              <w:jc w:val="right"/>
              <w:rPr>
                <w:b/>
                <w:bCs/>
                <w:sz w:val="22"/>
                <w:szCs w:val="22"/>
                <w:lang w:val="en-US"/>
              </w:rPr>
            </w:pPr>
            <w:r w:rsidRPr="00953054">
              <w:rPr>
                <w:b/>
                <w:bCs/>
                <w:sz w:val="22"/>
                <w:szCs w:val="22"/>
                <w:lang w:val="en-US"/>
              </w:rPr>
              <w:t>xxx</w:t>
            </w:r>
          </w:p>
        </w:tc>
      </w:tr>
    </w:tbl>
    <w:p w14:paraId="52E5B3E5" w14:textId="098B0618" w:rsidR="00E869A3" w:rsidRDefault="00876048" w:rsidP="00473013">
      <w:pPr>
        <w:autoSpaceDE/>
        <w:autoSpaceDN/>
        <w:jc w:val="both"/>
        <w:rPr>
          <w:i/>
          <w:sz w:val="22"/>
          <w:szCs w:val="22"/>
        </w:rPr>
      </w:pPr>
      <w:r w:rsidRPr="00953054">
        <w:rPr>
          <w:i/>
          <w:sz w:val="22"/>
          <w:szCs w:val="22"/>
        </w:rPr>
        <w:t xml:space="preserve">(The amount should agree with the closing and opening balances as included in </w:t>
      </w:r>
      <w:r w:rsidR="00AE717B" w:rsidRPr="00953054">
        <w:rPr>
          <w:i/>
          <w:sz w:val="22"/>
          <w:szCs w:val="22"/>
        </w:rPr>
        <w:t>the statement of cash flows)</w:t>
      </w:r>
    </w:p>
    <w:p w14:paraId="4DAE2391" w14:textId="77777777" w:rsidR="00473013" w:rsidRPr="00953054" w:rsidRDefault="00473013" w:rsidP="00473013">
      <w:pPr>
        <w:autoSpaceDE/>
        <w:autoSpaceDN/>
        <w:jc w:val="both"/>
        <w:rPr>
          <w:i/>
          <w:sz w:val="22"/>
          <w:szCs w:val="22"/>
        </w:rPr>
      </w:pPr>
    </w:p>
    <w:p w14:paraId="5BD4B51B" w14:textId="09B50BEA" w:rsidR="000317F9" w:rsidRPr="00953054" w:rsidRDefault="00044696" w:rsidP="00953054">
      <w:pPr>
        <w:autoSpaceDE/>
        <w:autoSpaceDN/>
        <w:spacing w:line="360" w:lineRule="auto"/>
        <w:jc w:val="both"/>
        <w:rPr>
          <w:b/>
          <w:sz w:val="22"/>
          <w:szCs w:val="22"/>
          <w:lang w:eastAsia="en-GB"/>
        </w:rPr>
      </w:pPr>
      <w:r w:rsidRPr="00953054">
        <w:rPr>
          <w:b/>
          <w:sz w:val="22"/>
          <w:szCs w:val="22"/>
          <w:lang w:eastAsia="en-GB"/>
        </w:rPr>
        <w:t>21</w:t>
      </w:r>
      <w:r w:rsidR="000052FA" w:rsidRPr="00953054">
        <w:rPr>
          <w:b/>
          <w:sz w:val="22"/>
          <w:szCs w:val="22"/>
          <w:lang w:eastAsia="en-GB"/>
        </w:rPr>
        <w:t xml:space="preserve"> </w:t>
      </w:r>
      <w:r w:rsidR="00814F1F" w:rsidRPr="00953054">
        <w:rPr>
          <w:b/>
          <w:sz w:val="22"/>
          <w:szCs w:val="22"/>
          <w:lang w:eastAsia="en-GB"/>
        </w:rPr>
        <w:t xml:space="preserve">(a) </w:t>
      </w:r>
      <w:r w:rsidR="00D21C5A" w:rsidRPr="00953054">
        <w:rPr>
          <w:b/>
          <w:sz w:val="22"/>
          <w:szCs w:val="22"/>
          <w:lang w:eastAsia="en-GB"/>
        </w:rPr>
        <w:t>Detailed Analysis of the Cash and Cash Equivalents</w:t>
      </w:r>
    </w:p>
    <w:tbl>
      <w:tblPr>
        <w:tblW w:w="9360"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402"/>
        <w:gridCol w:w="1985"/>
        <w:gridCol w:w="1873"/>
        <w:gridCol w:w="2100"/>
      </w:tblGrid>
      <w:tr w:rsidR="00104DCA" w:rsidRPr="00953054" w14:paraId="305EB66E" w14:textId="77777777" w:rsidTr="00BF0FC8">
        <w:trPr>
          <w:trHeight w:val="340"/>
          <w:tblHeader/>
        </w:trPr>
        <w:tc>
          <w:tcPr>
            <w:tcW w:w="3402" w:type="dxa"/>
            <w:shd w:val="clear" w:color="auto" w:fill="0070C0"/>
            <w:noWrap/>
            <w:vAlign w:val="center"/>
            <w:hideMark/>
          </w:tcPr>
          <w:p w14:paraId="0A34AEF8" w14:textId="77777777" w:rsidR="006F3E35" w:rsidRPr="00953054" w:rsidRDefault="006F3E35" w:rsidP="00953054">
            <w:pPr>
              <w:autoSpaceDE/>
              <w:autoSpaceDN/>
              <w:spacing w:line="276" w:lineRule="auto"/>
              <w:jc w:val="both"/>
              <w:rPr>
                <w:b/>
                <w:bCs/>
                <w:sz w:val="22"/>
                <w:szCs w:val="22"/>
                <w:lang w:val="en-US"/>
              </w:rPr>
            </w:pPr>
          </w:p>
        </w:tc>
        <w:tc>
          <w:tcPr>
            <w:tcW w:w="1985" w:type="dxa"/>
            <w:shd w:val="clear" w:color="auto" w:fill="0070C0"/>
          </w:tcPr>
          <w:p w14:paraId="222928A0" w14:textId="77777777" w:rsidR="006F3E35" w:rsidRPr="00953054" w:rsidRDefault="006F3E35" w:rsidP="00473013">
            <w:pPr>
              <w:autoSpaceDE/>
              <w:autoSpaceDN/>
              <w:spacing w:line="276" w:lineRule="auto"/>
              <w:jc w:val="right"/>
              <w:rPr>
                <w:sz w:val="22"/>
                <w:szCs w:val="22"/>
                <w:lang w:val="en-US"/>
              </w:rPr>
            </w:pPr>
          </w:p>
        </w:tc>
        <w:tc>
          <w:tcPr>
            <w:tcW w:w="1873" w:type="dxa"/>
            <w:shd w:val="clear" w:color="auto" w:fill="0070C0"/>
            <w:noWrap/>
            <w:vAlign w:val="center"/>
            <w:hideMark/>
          </w:tcPr>
          <w:p w14:paraId="2008555F" w14:textId="51FB6328" w:rsidR="006F3E35" w:rsidRPr="00953054" w:rsidRDefault="006F3E35" w:rsidP="00473013">
            <w:pPr>
              <w:autoSpaceDE/>
              <w:autoSpaceDN/>
              <w:spacing w:line="276" w:lineRule="auto"/>
              <w:jc w:val="right"/>
              <w:rPr>
                <w:b/>
                <w:bCs/>
                <w:sz w:val="22"/>
                <w:szCs w:val="22"/>
                <w:lang w:val="en-US"/>
              </w:rPr>
            </w:pPr>
            <w:r w:rsidRPr="00953054">
              <w:rPr>
                <w:b/>
                <w:i/>
                <w:iCs/>
                <w:sz w:val="22"/>
                <w:szCs w:val="22"/>
                <w:lang w:val="en-US"/>
              </w:rPr>
              <w:t>Insert Current FY</w:t>
            </w:r>
          </w:p>
        </w:tc>
        <w:tc>
          <w:tcPr>
            <w:tcW w:w="2100" w:type="dxa"/>
            <w:shd w:val="clear" w:color="auto" w:fill="0070C0"/>
            <w:noWrap/>
            <w:vAlign w:val="center"/>
            <w:hideMark/>
          </w:tcPr>
          <w:p w14:paraId="0FD4FDCD" w14:textId="77777777" w:rsidR="001E381D" w:rsidRPr="00953054" w:rsidRDefault="001E381D" w:rsidP="001E381D">
            <w:pPr>
              <w:autoSpaceDE/>
              <w:autoSpaceDN/>
              <w:spacing w:line="276" w:lineRule="auto"/>
              <w:jc w:val="right"/>
              <w:rPr>
                <w:b/>
                <w:i/>
                <w:iCs/>
                <w:sz w:val="22"/>
                <w:szCs w:val="22"/>
                <w:lang w:val="en-US"/>
              </w:rPr>
            </w:pPr>
            <w:r w:rsidRPr="00953054">
              <w:rPr>
                <w:b/>
                <w:i/>
                <w:iCs/>
                <w:sz w:val="22"/>
                <w:szCs w:val="22"/>
                <w:lang w:val="en-US"/>
              </w:rPr>
              <w:t>Opening Statement</w:t>
            </w:r>
          </w:p>
          <w:p w14:paraId="7ABFEFC8" w14:textId="79194E0D" w:rsidR="006F3E35" w:rsidRPr="00953054" w:rsidRDefault="001E381D" w:rsidP="00473013">
            <w:pPr>
              <w:autoSpaceDE/>
              <w:autoSpaceDN/>
              <w:spacing w:line="276" w:lineRule="auto"/>
              <w:jc w:val="right"/>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104DCA" w:rsidRPr="00953054" w14:paraId="52C137C0" w14:textId="77777777" w:rsidTr="00BF0FC8">
        <w:trPr>
          <w:trHeight w:val="340"/>
          <w:tblHeader/>
        </w:trPr>
        <w:tc>
          <w:tcPr>
            <w:tcW w:w="3402" w:type="dxa"/>
            <w:shd w:val="clear" w:color="auto" w:fill="0070C0"/>
            <w:noWrap/>
            <w:vAlign w:val="center"/>
            <w:hideMark/>
          </w:tcPr>
          <w:p w14:paraId="3C896DA8" w14:textId="56F22569" w:rsidR="000317F9" w:rsidRPr="00953054" w:rsidRDefault="000317F9" w:rsidP="00953054">
            <w:pPr>
              <w:autoSpaceDE/>
              <w:autoSpaceDN/>
              <w:spacing w:line="276" w:lineRule="auto"/>
              <w:jc w:val="both"/>
              <w:rPr>
                <w:b/>
                <w:bCs/>
                <w:sz w:val="22"/>
                <w:szCs w:val="22"/>
                <w:lang w:val="en-US"/>
              </w:rPr>
            </w:pPr>
            <w:r w:rsidRPr="00953054">
              <w:rPr>
                <w:b/>
                <w:bCs/>
                <w:sz w:val="22"/>
                <w:szCs w:val="22"/>
                <w:lang w:val="en-US"/>
              </w:rPr>
              <w:t xml:space="preserve">Financial </w:t>
            </w:r>
            <w:r w:rsidR="00DC5D62" w:rsidRPr="00953054">
              <w:rPr>
                <w:b/>
                <w:bCs/>
                <w:sz w:val="22"/>
                <w:szCs w:val="22"/>
                <w:lang w:val="en-US"/>
              </w:rPr>
              <w:t>Institution</w:t>
            </w:r>
          </w:p>
        </w:tc>
        <w:tc>
          <w:tcPr>
            <w:tcW w:w="1985" w:type="dxa"/>
            <w:shd w:val="clear" w:color="auto" w:fill="0070C0"/>
            <w:vAlign w:val="bottom"/>
          </w:tcPr>
          <w:p w14:paraId="7F409BBF" w14:textId="77777777" w:rsidR="000317F9" w:rsidRPr="00953054" w:rsidRDefault="000317F9" w:rsidP="00473013">
            <w:pPr>
              <w:autoSpaceDE/>
              <w:autoSpaceDN/>
              <w:spacing w:line="276" w:lineRule="auto"/>
              <w:jc w:val="right"/>
              <w:rPr>
                <w:b/>
                <w:bCs/>
                <w:sz w:val="22"/>
                <w:szCs w:val="22"/>
                <w:lang w:val="en-US"/>
              </w:rPr>
            </w:pPr>
            <w:r w:rsidRPr="00953054">
              <w:rPr>
                <w:b/>
                <w:bCs/>
                <w:sz w:val="22"/>
                <w:szCs w:val="22"/>
                <w:lang w:val="en-US"/>
              </w:rPr>
              <w:t>Account number</w:t>
            </w:r>
          </w:p>
        </w:tc>
        <w:tc>
          <w:tcPr>
            <w:tcW w:w="1873" w:type="dxa"/>
            <w:shd w:val="clear" w:color="auto" w:fill="0070C0"/>
            <w:noWrap/>
            <w:vAlign w:val="center"/>
            <w:hideMark/>
          </w:tcPr>
          <w:p w14:paraId="6CA3E6CB" w14:textId="77220F56" w:rsidR="000317F9" w:rsidRPr="00953054" w:rsidRDefault="00DC5D62" w:rsidP="00473013">
            <w:pPr>
              <w:autoSpaceDE/>
              <w:autoSpaceDN/>
              <w:spacing w:line="276" w:lineRule="auto"/>
              <w:jc w:val="right"/>
              <w:rPr>
                <w:b/>
                <w:bCs/>
                <w:sz w:val="22"/>
                <w:szCs w:val="22"/>
                <w:lang w:val="en-US"/>
              </w:rPr>
            </w:pPr>
            <w:r w:rsidRPr="00953054">
              <w:rPr>
                <w:b/>
                <w:bCs/>
                <w:sz w:val="22"/>
                <w:szCs w:val="22"/>
                <w:lang w:val="en-US"/>
              </w:rPr>
              <w:t>Kshs</w:t>
            </w:r>
          </w:p>
        </w:tc>
        <w:tc>
          <w:tcPr>
            <w:tcW w:w="2100" w:type="dxa"/>
            <w:shd w:val="clear" w:color="auto" w:fill="0070C0"/>
            <w:noWrap/>
            <w:vAlign w:val="center"/>
            <w:hideMark/>
          </w:tcPr>
          <w:p w14:paraId="66D9F60D" w14:textId="2AAF0919" w:rsidR="000317F9" w:rsidRPr="00953054" w:rsidRDefault="00DC5D62" w:rsidP="00473013">
            <w:pPr>
              <w:autoSpaceDE/>
              <w:autoSpaceDN/>
              <w:spacing w:line="276" w:lineRule="auto"/>
              <w:jc w:val="right"/>
              <w:rPr>
                <w:b/>
                <w:bCs/>
                <w:sz w:val="22"/>
                <w:szCs w:val="22"/>
                <w:lang w:val="en-US"/>
              </w:rPr>
            </w:pPr>
            <w:r w:rsidRPr="00953054">
              <w:rPr>
                <w:b/>
                <w:bCs/>
                <w:sz w:val="22"/>
                <w:szCs w:val="22"/>
                <w:lang w:val="en-US"/>
              </w:rPr>
              <w:t>Kshs</w:t>
            </w:r>
          </w:p>
        </w:tc>
      </w:tr>
      <w:tr w:rsidR="00650C14" w:rsidRPr="00953054" w14:paraId="1A77E3F7" w14:textId="77777777" w:rsidTr="00E348E0">
        <w:trPr>
          <w:trHeight w:val="346"/>
        </w:trPr>
        <w:tc>
          <w:tcPr>
            <w:tcW w:w="3402" w:type="dxa"/>
            <w:shd w:val="clear" w:color="auto" w:fill="auto"/>
            <w:noWrap/>
            <w:vAlign w:val="center"/>
          </w:tcPr>
          <w:p w14:paraId="2E5C2B5D" w14:textId="2C99211F" w:rsidR="000317F9" w:rsidRPr="00953054" w:rsidRDefault="00466DAF" w:rsidP="00953054">
            <w:pPr>
              <w:autoSpaceDE/>
              <w:autoSpaceDN/>
              <w:spacing w:line="276" w:lineRule="auto"/>
              <w:jc w:val="both"/>
              <w:rPr>
                <w:sz w:val="22"/>
                <w:szCs w:val="22"/>
                <w:lang w:val="en-US"/>
              </w:rPr>
            </w:pPr>
            <w:r w:rsidRPr="00953054">
              <w:rPr>
                <w:sz w:val="22"/>
                <w:szCs w:val="22"/>
                <w:lang w:val="en-US"/>
              </w:rPr>
              <w:t>Rec</w:t>
            </w:r>
            <w:r w:rsidR="000317F9" w:rsidRPr="00953054">
              <w:rPr>
                <w:sz w:val="22"/>
                <w:szCs w:val="22"/>
                <w:lang w:val="en-US"/>
              </w:rPr>
              <w:t xml:space="preserve">urrent </w:t>
            </w:r>
            <w:r w:rsidR="00DC5D62" w:rsidRPr="00953054">
              <w:rPr>
                <w:sz w:val="22"/>
                <w:szCs w:val="22"/>
                <w:lang w:val="en-US"/>
              </w:rPr>
              <w:t>Account</w:t>
            </w:r>
            <w:r w:rsidR="002D3FE6" w:rsidRPr="00953054">
              <w:rPr>
                <w:sz w:val="22"/>
                <w:szCs w:val="22"/>
                <w:lang w:val="en-US"/>
              </w:rPr>
              <w:t>s</w:t>
            </w:r>
          </w:p>
        </w:tc>
        <w:tc>
          <w:tcPr>
            <w:tcW w:w="1985" w:type="dxa"/>
          </w:tcPr>
          <w:p w14:paraId="20F86794" w14:textId="77777777" w:rsidR="000317F9" w:rsidRPr="00953054" w:rsidRDefault="000317F9" w:rsidP="00473013">
            <w:pPr>
              <w:autoSpaceDE/>
              <w:autoSpaceDN/>
              <w:spacing w:line="276" w:lineRule="auto"/>
              <w:jc w:val="right"/>
              <w:rPr>
                <w:b/>
                <w:bCs/>
                <w:sz w:val="22"/>
                <w:szCs w:val="22"/>
                <w:lang w:val="en-US"/>
              </w:rPr>
            </w:pPr>
          </w:p>
        </w:tc>
        <w:tc>
          <w:tcPr>
            <w:tcW w:w="1873" w:type="dxa"/>
            <w:shd w:val="clear" w:color="auto" w:fill="auto"/>
            <w:noWrap/>
            <w:vAlign w:val="center"/>
          </w:tcPr>
          <w:p w14:paraId="74AA559B" w14:textId="7DAB36EA" w:rsidR="000317F9" w:rsidRPr="00953054" w:rsidRDefault="000317F9" w:rsidP="00473013">
            <w:pPr>
              <w:autoSpaceDE/>
              <w:autoSpaceDN/>
              <w:spacing w:line="276" w:lineRule="auto"/>
              <w:jc w:val="right"/>
              <w:rPr>
                <w:b/>
                <w:bCs/>
                <w:sz w:val="22"/>
                <w:szCs w:val="22"/>
                <w:lang w:val="en-US"/>
              </w:rPr>
            </w:pPr>
          </w:p>
        </w:tc>
        <w:tc>
          <w:tcPr>
            <w:tcW w:w="2100" w:type="dxa"/>
            <w:shd w:val="clear" w:color="auto" w:fill="auto"/>
            <w:noWrap/>
            <w:vAlign w:val="center"/>
          </w:tcPr>
          <w:p w14:paraId="45A30808" w14:textId="5E841D46" w:rsidR="000317F9" w:rsidRPr="00953054" w:rsidRDefault="000317F9" w:rsidP="00473013">
            <w:pPr>
              <w:autoSpaceDE/>
              <w:autoSpaceDN/>
              <w:spacing w:line="276" w:lineRule="auto"/>
              <w:jc w:val="right"/>
              <w:rPr>
                <w:b/>
                <w:bCs/>
                <w:sz w:val="22"/>
                <w:szCs w:val="22"/>
                <w:lang w:val="en-US"/>
              </w:rPr>
            </w:pPr>
          </w:p>
        </w:tc>
      </w:tr>
      <w:tr w:rsidR="00713069" w:rsidRPr="00953054" w14:paraId="757D42C8" w14:textId="77777777" w:rsidTr="00BF0FC8">
        <w:trPr>
          <w:trHeight w:val="340"/>
        </w:trPr>
        <w:tc>
          <w:tcPr>
            <w:tcW w:w="3402" w:type="dxa"/>
            <w:shd w:val="clear" w:color="auto" w:fill="auto"/>
            <w:noWrap/>
            <w:vAlign w:val="center"/>
          </w:tcPr>
          <w:p w14:paraId="04713208" w14:textId="0473E52E" w:rsidR="00713069" w:rsidRPr="00953054" w:rsidRDefault="00713069" w:rsidP="00473013">
            <w:pPr>
              <w:autoSpaceDE/>
              <w:autoSpaceDN/>
              <w:spacing w:line="276" w:lineRule="auto"/>
              <w:jc w:val="both"/>
              <w:rPr>
                <w:i/>
                <w:iCs/>
                <w:sz w:val="22"/>
                <w:szCs w:val="22"/>
                <w:lang w:val="en-US"/>
              </w:rPr>
            </w:pPr>
            <w:r w:rsidRPr="00953054">
              <w:rPr>
                <w:i/>
                <w:iCs/>
                <w:sz w:val="22"/>
                <w:szCs w:val="22"/>
                <w:lang w:val="en-US"/>
              </w:rPr>
              <w:t>CBK00001</w:t>
            </w:r>
          </w:p>
        </w:tc>
        <w:tc>
          <w:tcPr>
            <w:tcW w:w="1985" w:type="dxa"/>
          </w:tcPr>
          <w:p w14:paraId="05991256" w14:textId="72315B3B" w:rsidR="00713069" w:rsidRPr="00953054" w:rsidRDefault="00713069" w:rsidP="00473013">
            <w:pPr>
              <w:autoSpaceDE/>
              <w:autoSpaceDN/>
              <w:spacing w:line="276" w:lineRule="auto"/>
              <w:jc w:val="right"/>
              <w:rPr>
                <w:sz w:val="22"/>
                <w:szCs w:val="22"/>
                <w:lang w:val="en-US"/>
              </w:rPr>
            </w:pPr>
            <w:r w:rsidRPr="00953054">
              <w:rPr>
                <w:sz w:val="22"/>
                <w:szCs w:val="22"/>
                <w:lang w:val="en-US"/>
              </w:rPr>
              <w:t>1000xxxx</w:t>
            </w:r>
          </w:p>
        </w:tc>
        <w:tc>
          <w:tcPr>
            <w:tcW w:w="1873" w:type="dxa"/>
            <w:shd w:val="clear" w:color="auto" w:fill="auto"/>
            <w:noWrap/>
          </w:tcPr>
          <w:p w14:paraId="5C610DE9" w14:textId="2279A47D" w:rsidR="00713069" w:rsidRPr="00953054" w:rsidRDefault="00713069" w:rsidP="00473013">
            <w:pPr>
              <w:autoSpaceDE/>
              <w:autoSpaceDN/>
              <w:spacing w:line="276" w:lineRule="auto"/>
              <w:jc w:val="right"/>
              <w:rPr>
                <w:sz w:val="22"/>
                <w:szCs w:val="22"/>
                <w:lang w:val="en-US"/>
              </w:rPr>
            </w:pPr>
            <w:r w:rsidRPr="00953054">
              <w:rPr>
                <w:sz w:val="22"/>
                <w:szCs w:val="22"/>
                <w:lang w:val="en-US"/>
              </w:rPr>
              <w:t>xxx</w:t>
            </w:r>
          </w:p>
        </w:tc>
        <w:tc>
          <w:tcPr>
            <w:tcW w:w="2100" w:type="dxa"/>
            <w:shd w:val="clear" w:color="auto" w:fill="auto"/>
            <w:noWrap/>
          </w:tcPr>
          <w:p w14:paraId="125F84FB" w14:textId="2FA80F07" w:rsidR="00713069" w:rsidRPr="00953054" w:rsidRDefault="00713069" w:rsidP="00473013">
            <w:pPr>
              <w:autoSpaceDE/>
              <w:autoSpaceDN/>
              <w:spacing w:line="276" w:lineRule="auto"/>
              <w:jc w:val="right"/>
              <w:rPr>
                <w:sz w:val="22"/>
                <w:szCs w:val="22"/>
                <w:lang w:val="en-US"/>
              </w:rPr>
            </w:pPr>
            <w:r w:rsidRPr="00953054">
              <w:rPr>
                <w:sz w:val="22"/>
                <w:szCs w:val="22"/>
                <w:lang w:val="en-US"/>
              </w:rPr>
              <w:t>xxx</w:t>
            </w:r>
          </w:p>
        </w:tc>
      </w:tr>
      <w:tr w:rsidR="00466DAF" w:rsidRPr="00953054" w14:paraId="25EE6901" w14:textId="77777777" w:rsidTr="00BF0FC8">
        <w:trPr>
          <w:trHeight w:val="340"/>
        </w:trPr>
        <w:tc>
          <w:tcPr>
            <w:tcW w:w="3402" w:type="dxa"/>
            <w:shd w:val="clear" w:color="auto" w:fill="auto"/>
            <w:noWrap/>
            <w:vAlign w:val="center"/>
          </w:tcPr>
          <w:p w14:paraId="6177FC4C" w14:textId="7499FBED" w:rsidR="00466DAF" w:rsidRPr="00953054" w:rsidRDefault="00466DAF" w:rsidP="00953054">
            <w:pPr>
              <w:autoSpaceDE/>
              <w:autoSpaceDN/>
              <w:spacing w:line="276" w:lineRule="auto"/>
              <w:jc w:val="both"/>
              <w:rPr>
                <w:sz w:val="22"/>
                <w:szCs w:val="22"/>
                <w:lang w:val="en-US"/>
              </w:rPr>
            </w:pPr>
            <w:r w:rsidRPr="00953054">
              <w:rPr>
                <w:sz w:val="22"/>
                <w:szCs w:val="22"/>
                <w:lang w:val="en-US"/>
              </w:rPr>
              <w:t>Development Accounts</w:t>
            </w:r>
          </w:p>
        </w:tc>
        <w:tc>
          <w:tcPr>
            <w:tcW w:w="1985" w:type="dxa"/>
          </w:tcPr>
          <w:p w14:paraId="5316E35F" w14:textId="77777777" w:rsidR="00466DAF" w:rsidRPr="00953054" w:rsidRDefault="00466DAF" w:rsidP="00473013">
            <w:pPr>
              <w:autoSpaceDE/>
              <w:autoSpaceDN/>
              <w:spacing w:line="276" w:lineRule="auto"/>
              <w:jc w:val="right"/>
              <w:rPr>
                <w:sz w:val="22"/>
                <w:szCs w:val="22"/>
                <w:lang w:val="en-US"/>
              </w:rPr>
            </w:pPr>
          </w:p>
        </w:tc>
        <w:tc>
          <w:tcPr>
            <w:tcW w:w="1873" w:type="dxa"/>
            <w:shd w:val="clear" w:color="auto" w:fill="auto"/>
            <w:noWrap/>
          </w:tcPr>
          <w:p w14:paraId="301DA5B4" w14:textId="2AC034A5" w:rsidR="00466DAF" w:rsidRPr="00953054" w:rsidRDefault="00466DAF" w:rsidP="00473013">
            <w:pPr>
              <w:autoSpaceDE/>
              <w:autoSpaceDN/>
              <w:spacing w:line="276" w:lineRule="auto"/>
              <w:jc w:val="right"/>
              <w:rPr>
                <w:sz w:val="22"/>
                <w:szCs w:val="22"/>
                <w:lang w:val="en-US"/>
              </w:rPr>
            </w:pPr>
          </w:p>
        </w:tc>
        <w:tc>
          <w:tcPr>
            <w:tcW w:w="2100" w:type="dxa"/>
            <w:shd w:val="clear" w:color="auto" w:fill="auto"/>
            <w:noWrap/>
          </w:tcPr>
          <w:p w14:paraId="7C6ABD55" w14:textId="2EA446D0" w:rsidR="00466DAF" w:rsidRPr="00953054" w:rsidRDefault="00466DAF" w:rsidP="00473013">
            <w:pPr>
              <w:autoSpaceDE/>
              <w:autoSpaceDN/>
              <w:spacing w:line="276" w:lineRule="auto"/>
              <w:jc w:val="right"/>
              <w:rPr>
                <w:sz w:val="22"/>
                <w:szCs w:val="22"/>
                <w:lang w:val="en-US"/>
              </w:rPr>
            </w:pPr>
          </w:p>
        </w:tc>
      </w:tr>
      <w:tr w:rsidR="00713069" w:rsidRPr="00953054" w14:paraId="4C559618" w14:textId="77777777" w:rsidTr="00BF0FC8">
        <w:trPr>
          <w:trHeight w:val="340"/>
        </w:trPr>
        <w:tc>
          <w:tcPr>
            <w:tcW w:w="3402" w:type="dxa"/>
            <w:shd w:val="clear" w:color="auto" w:fill="auto"/>
            <w:noWrap/>
            <w:vAlign w:val="center"/>
          </w:tcPr>
          <w:p w14:paraId="13AABF59" w14:textId="34E9A9F9" w:rsidR="00713069" w:rsidRPr="00953054" w:rsidRDefault="00713069" w:rsidP="00953054">
            <w:pPr>
              <w:autoSpaceDE/>
              <w:autoSpaceDN/>
              <w:spacing w:line="276" w:lineRule="auto"/>
              <w:jc w:val="both"/>
              <w:rPr>
                <w:i/>
                <w:iCs/>
                <w:sz w:val="22"/>
                <w:szCs w:val="22"/>
                <w:lang w:val="en-US"/>
              </w:rPr>
            </w:pPr>
            <w:r w:rsidRPr="00953054">
              <w:rPr>
                <w:sz w:val="22"/>
                <w:szCs w:val="22"/>
                <w:lang w:val="en-US"/>
              </w:rPr>
              <w:t xml:space="preserve"> </w:t>
            </w:r>
            <w:r w:rsidRPr="00953054">
              <w:rPr>
                <w:i/>
                <w:iCs/>
                <w:sz w:val="22"/>
                <w:szCs w:val="22"/>
                <w:lang w:val="en-US"/>
              </w:rPr>
              <w:t>CBK00002</w:t>
            </w:r>
          </w:p>
        </w:tc>
        <w:tc>
          <w:tcPr>
            <w:tcW w:w="1985" w:type="dxa"/>
          </w:tcPr>
          <w:p w14:paraId="187B73A1" w14:textId="467ADB06" w:rsidR="00713069" w:rsidRPr="00953054" w:rsidRDefault="00713069" w:rsidP="00473013">
            <w:pPr>
              <w:autoSpaceDE/>
              <w:autoSpaceDN/>
              <w:spacing w:line="276" w:lineRule="auto"/>
              <w:jc w:val="right"/>
              <w:rPr>
                <w:sz w:val="22"/>
                <w:szCs w:val="22"/>
                <w:lang w:val="en-US"/>
              </w:rPr>
            </w:pPr>
            <w:r w:rsidRPr="00953054">
              <w:rPr>
                <w:sz w:val="22"/>
                <w:szCs w:val="22"/>
                <w:lang w:val="en-US"/>
              </w:rPr>
              <w:t>1000xxxx</w:t>
            </w:r>
          </w:p>
        </w:tc>
        <w:tc>
          <w:tcPr>
            <w:tcW w:w="1873" w:type="dxa"/>
            <w:shd w:val="clear" w:color="auto" w:fill="auto"/>
            <w:noWrap/>
          </w:tcPr>
          <w:p w14:paraId="530FA71A" w14:textId="4EB30823" w:rsidR="00713069" w:rsidRPr="00953054" w:rsidRDefault="00713069" w:rsidP="00473013">
            <w:pPr>
              <w:autoSpaceDE/>
              <w:autoSpaceDN/>
              <w:spacing w:line="276" w:lineRule="auto"/>
              <w:jc w:val="right"/>
              <w:rPr>
                <w:sz w:val="22"/>
                <w:szCs w:val="22"/>
                <w:lang w:val="en-US"/>
              </w:rPr>
            </w:pPr>
            <w:r w:rsidRPr="00953054">
              <w:rPr>
                <w:sz w:val="22"/>
                <w:szCs w:val="22"/>
                <w:lang w:val="en-US"/>
              </w:rPr>
              <w:t>xxx</w:t>
            </w:r>
          </w:p>
        </w:tc>
        <w:tc>
          <w:tcPr>
            <w:tcW w:w="2100" w:type="dxa"/>
            <w:shd w:val="clear" w:color="auto" w:fill="auto"/>
            <w:noWrap/>
          </w:tcPr>
          <w:p w14:paraId="1A8A7274" w14:textId="454BF7F0" w:rsidR="00713069" w:rsidRPr="00953054" w:rsidRDefault="00713069" w:rsidP="00473013">
            <w:pPr>
              <w:autoSpaceDE/>
              <w:autoSpaceDN/>
              <w:spacing w:line="276" w:lineRule="auto"/>
              <w:jc w:val="right"/>
              <w:rPr>
                <w:sz w:val="22"/>
                <w:szCs w:val="22"/>
                <w:lang w:val="en-US"/>
              </w:rPr>
            </w:pPr>
            <w:r w:rsidRPr="00953054">
              <w:rPr>
                <w:sz w:val="22"/>
                <w:szCs w:val="22"/>
                <w:lang w:val="en-US"/>
              </w:rPr>
              <w:t>xxx</w:t>
            </w:r>
          </w:p>
        </w:tc>
      </w:tr>
      <w:tr w:rsidR="00466DAF" w:rsidRPr="00953054" w14:paraId="5A26A268" w14:textId="77777777" w:rsidTr="00BF0FC8">
        <w:trPr>
          <w:trHeight w:val="340"/>
        </w:trPr>
        <w:tc>
          <w:tcPr>
            <w:tcW w:w="3402" w:type="dxa"/>
            <w:shd w:val="clear" w:color="auto" w:fill="auto"/>
            <w:noWrap/>
            <w:vAlign w:val="center"/>
          </w:tcPr>
          <w:p w14:paraId="463F2068" w14:textId="157730FB" w:rsidR="00466DAF" w:rsidRPr="00953054" w:rsidRDefault="00466DAF" w:rsidP="00953054">
            <w:pPr>
              <w:autoSpaceDE/>
              <w:autoSpaceDN/>
              <w:spacing w:line="276" w:lineRule="auto"/>
              <w:jc w:val="both"/>
              <w:rPr>
                <w:sz w:val="22"/>
                <w:szCs w:val="22"/>
                <w:lang w:val="en-US"/>
              </w:rPr>
            </w:pPr>
            <w:r w:rsidRPr="00953054">
              <w:rPr>
                <w:sz w:val="22"/>
                <w:szCs w:val="22"/>
                <w:lang w:val="en-US"/>
              </w:rPr>
              <w:t>Deposits Accounts</w:t>
            </w:r>
          </w:p>
        </w:tc>
        <w:tc>
          <w:tcPr>
            <w:tcW w:w="1985" w:type="dxa"/>
          </w:tcPr>
          <w:p w14:paraId="7ECB15D6" w14:textId="77777777" w:rsidR="00466DAF" w:rsidRPr="00953054" w:rsidRDefault="00466DAF" w:rsidP="00473013">
            <w:pPr>
              <w:autoSpaceDE/>
              <w:autoSpaceDN/>
              <w:spacing w:line="276" w:lineRule="auto"/>
              <w:jc w:val="right"/>
              <w:rPr>
                <w:b/>
                <w:bCs/>
                <w:sz w:val="22"/>
                <w:szCs w:val="22"/>
                <w:lang w:val="en-US"/>
              </w:rPr>
            </w:pPr>
          </w:p>
        </w:tc>
        <w:tc>
          <w:tcPr>
            <w:tcW w:w="1873" w:type="dxa"/>
            <w:shd w:val="clear" w:color="auto" w:fill="auto"/>
            <w:noWrap/>
          </w:tcPr>
          <w:p w14:paraId="5011ADB3" w14:textId="081935EE" w:rsidR="00466DAF" w:rsidRPr="00953054" w:rsidRDefault="00466DAF" w:rsidP="00473013">
            <w:pPr>
              <w:autoSpaceDE/>
              <w:autoSpaceDN/>
              <w:spacing w:line="276" w:lineRule="auto"/>
              <w:jc w:val="right"/>
              <w:rPr>
                <w:b/>
                <w:bCs/>
                <w:sz w:val="22"/>
                <w:szCs w:val="22"/>
                <w:lang w:val="en-US"/>
              </w:rPr>
            </w:pPr>
          </w:p>
        </w:tc>
        <w:tc>
          <w:tcPr>
            <w:tcW w:w="2100" w:type="dxa"/>
            <w:shd w:val="clear" w:color="auto" w:fill="auto"/>
            <w:noWrap/>
          </w:tcPr>
          <w:p w14:paraId="514188B7" w14:textId="4FD9D534" w:rsidR="00466DAF" w:rsidRPr="00953054" w:rsidRDefault="00466DAF" w:rsidP="00473013">
            <w:pPr>
              <w:autoSpaceDE/>
              <w:autoSpaceDN/>
              <w:spacing w:line="276" w:lineRule="auto"/>
              <w:jc w:val="right"/>
              <w:rPr>
                <w:b/>
                <w:bCs/>
                <w:sz w:val="22"/>
                <w:szCs w:val="22"/>
                <w:lang w:val="en-US"/>
              </w:rPr>
            </w:pPr>
          </w:p>
        </w:tc>
      </w:tr>
      <w:tr w:rsidR="00EB473C" w:rsidRPr="00953054" w14:paraId="251F1E5E" w14:textId="77777777" w:rsidTr="00BF0FC8">
        <w:trPr>
          <w:trHeight w:val="340"/>
        </w:trPr>
        <w:tc>
          <w:tcPr>
            <w:tcW w:w="3402" w:type="dxa"/>
            <w:shd w:val="clear" w:color="auto" w:fill="auto"/>
            <w:noWrap/>
            <w:vAlign w:val="center"/>
          </w:tcPr>
          <w:p w14:paraId="363C88AB" w14:textId="69F30A60" w:rsidR="00EB473C" w:rsidRPr="00953054" w:rsidRDefault="003E4D9B" w:rsidP="00473013">
            <w:pPr>
              <w:autoSpaceDE/>
              <w:autoSpaceDN/>
              <w:spacing w:line="276" w:lineRule="auto"/>
              <w:jc w:val="both"/>
              <w:rPr>
                <w:i/>
                <w:iCs/>
                <w:sz w:val="22"/>
                <w:szCs w:val="22"/>
                <w:lang w:val="en-US"/>
              </w:rPr>
            </w:pPr>
            <w:r w:rsidRPr="00953054">
              <w:rPr>
                <w:i/>
                <w:iCs/>
                <w:sz w:val="22"/>
                <w:szCs w:val="22"/>
                <w:lang w:val="en-US"/>
              </w:rPr>
              <w:t>C</w:t>
            </w:r>
            <w:r w:rsidR="007C0516" w:rsidRPr="00953054">
              <w:rPr>
                <w:i/>
                <w:iCs/>
                <w:sz w:val="22"/>
                <w:szCs w:val="22"/>
                <w:lang w:val="en-US"/>
              </w:rPr>
              <w:t>BK0000</w:t>
            </w:r>
            <w:r w:rsidR="002473C3" w:rsidRPr="00953054">
              <w:rPr>
                <w:i/>
                <w:iCs/>
                <w:sz w:val="22"/>
                <w:szCs w:val="22"/>
                <w:lang w:val="en-US"/>
              </w:rPr>
              <w:t>3</w:t>
            </w:r>
          </w:p>
        </w:tc>
        <w:tc>
          <w:tcPr>
            <w:tcW w:w="1985" w:type="dxa"/>
          </w:tcPr>
          <w:p w14:paraId="4B53D96B" w14:textId="122E3B3E" w:rsidR="00EB473C" w:rsidRPr="00953054" w:rsidRDefault="002473C3" w:rsidP="00473013">
            <w:pPr>
              <w:autoSpaceDE/>
              <w:autoSpaceDN/>
              <w:spacing w:line="276" w:lineRule="auto"/>
              <w:jc w:val="right"/>
              <w:rPr>
                <w:sz w:val="22"/>
                <w:szCs w:val="22"/>
                <w:lang w:val="en-US"/>
              </w:rPr>
            </w:pPr>
            <w:r w:rsidRPr="00953054">
              <w:rPr>
                <w:sz w:val="22"/>
                <w:szCs w:val="22"/>
                <w:lang w:val="en-US"/>
              </w:rPr>
              <w:t>1000</w:t>
            </w:r>
            <w:r w:rsidR="00A47E0E" w:rsidRPr="00953054">
              <w:rPr>
                <w:sz w:val="22"/>
                <w:szCs w:val="22"/>
                <w:lang w:val="en-US"/>
              </w:rPr>
              <w:t>0</w:t>
            </w:r>
            <w:r w:rsidR="00D80E7C" w:rsidRPr="00953054">
              <w:rPr>
                <w:sz w:val="22"/>
                <w:szCs w:val="22"/>
                <w:lang w:val="en-US"/>
              </w:rPr>
              <w:t>xxx</w:t>
            </w:r>
          </w:p>
        </w:tc>
        <w:tc>
          <w:tcPr>
            <w:tcW w:w="1873" w:type="dxa"/>
            <w:shd w:val="clear" w:color="auto" w:fill="auto"/>
            <w:noWrap/>
          </w:tcPr>
          <w:p w14:paraId="6AC8BAC8" w14:textId="72616DC9" w:rsidR="00EB473C" w:rsidRPr="00953054" w:rsidRDefault="00EB473C" w:rsidP="00473013">
            <w:pPr>
              <w:autoSpaceDE/>
              <w:autoSpaceDN/>
              <w:spacing w:line="276" w:lineRule="auto"/>
              <w:jc w:val="right"/>
              <w:rPr>
                <w:b/>
                <w:bCs/>
                <w:sz w:val="22"/>
                <w:szCs w:val="22"/>
                <w:lang w:val="en-US"/>
              </w:rPr>
            </w:pPr>
            <w:r w:rsidRPr="00953054">
              <w:rPr>
                <w:sz w:val="22"/>
                <w:szCs w:val="22"/>
                <w:lang w:val="en-US"/>
              </w:rPr>
              <w:t>xxx</w:t>
            </w:r>
          </w:p>
        </w:tc>
        <w:tc>
          <w:tcPr>
            <w:tcW w:w="2100" w:type="dxa"/>
            <w:shd w:val="clear" w:color="auto" w:fill="auto"/>
            <w:noWrap/>
          </w:tcPr>
          <w:p w14:paraId="31B26D7D" w14:textId="1EBD9D7A" w:rsidR="00EB473C" w:rsidRPr="00953054" w:rsidRDefault="00EB473C" w:rsidP="00473013">
            <w:pPr>
              <w:autoSpaceDE/>
              <w:autoSpaceDN/>
              <w:spacing w:line="276" w:lineRule="auto"/>
              <w:jc w:val="right"/>
              <w:rPr>
                <w:b/>
                <w:bCs/>
                <w:sz w:val="22"/>
                <w:szCs w:val="22"/>
                <w:lang w:val="en-US"/>
              </w:rPr>
            </w:pPr>
            <w:r w:rsidRPr="00953054">
              <w:rPr>
                <w:sz w:val="22"/>
                <w:szCs w:val="22"/>
                <w:lang w:val="en-US"/>
              </w:rPr>
              <w:t>xxx</w:t>
            </w:r>
          </w:p>
        </w:tc>
      </w:tr>
      <w:tr w:rsidR="00650C14" w:rsidRPr="00953054" w14:paraId="295FCEE7" w14:textId="77777777" w:rsidTr="00BF0FC8">
        <w:trPr>
          <w:trHeight w:val="340"/>
        </w:trPr>
        <w:tc>
          <w:tcPr>
            <w:tcW w:w="3402" w:type="dxa"/>
            <w:shd w:val="clear" w:color="auto" w:fill="auto"/>
            <w:noWrap/>
            <w:vAlign w:val="center"/>
          </w:tcPr>
          <w:p w14:paraId="711EC0B9" w14:textId="057F569B" w:rsidR="000317F9" w:rsidRPr="00953054" w:rsidRDefault="006A150E" w:rsidP="00953054">
            <w:pPr>
              <w:autoSpaceDE/>
              <w:autoSpaceDN/>
              <w:spacing w:line="276" w:lineRule="auto"/>
              <w:jc w:val="both"/>
              <w:rPr>
                <w:sz w:val="22"/>
                <w:szCs w:val="22"/>
                <w:lang w:val="en-US"/>
              </w:rPr>
            </w:pPr>
            <w:r w:rsidRPr="00953054">
              <w:rPr>
                <w:sz w:val="22"/>
                <w:szCs w:val="22"/>
                <w:lang w:val="en-US"/>
              </w:rPr>
              <w:t>Special Purpose Accounts</w:t>
            </w:r>
          </w:p>
        </w:tc>
        <w:tc>
          <w:tcPr>
            <w:tcW w:w="1985" w:type="dxa"/>
          </w:tcPr>
          <w:p w14:paraId="43D462A2" w14:textId="77777777" w:rsidR="000317F9" w:rsidRPr="00953054" w:rsidRDefault="000317F9" w:rsidP="00473013">
            <w:pPr>
              <w:autoSpaceDE/>
              <w:autoSpaceDN/>
              <w:spacing w:line="276" w:lineRule="auto"/>
              <w:jc w:val="right"/>
              <w:rPr>
                <w:sz w:val="22"/>
                <w:szCs w:val="22"/>
                <w:lang w:val="en-US"/>
              </w:rPr>
            </w:pPr>
          </w:p>
        </w:tc>
        <w:tc>
          <w:tcPr>
            <w:tcW w:w="1873" w:type="dxa"/>
            <w:shd w:val="clear" w:color="auto" w:fill="auto"/>
            <w:noWrap/>
            <w:vAlign w:val="center"/>
          </w:tcPr>
          <w:p w14:paraId="45D8AA35" w14:textId="526D6A7C" w:rsidR="000317F9" w:rsidRPr="00953054" w:rsidRDefault="000317F9" w:rsidP="00473013">
            <w:pPr>
              <w:autoSpaceDE/>
              <w:autoSpaceDN/>
              <w:spacing w:line="276" w:lineRule="auto"/>
              <w:jc w:val="right"/>
              <w:rPr>
                <w:sz w:val="22"/>
                <w:szCs w:val="22"/>
                <w:lang w:val="en-US"/>
              </w:rPr>
            </w:pPr>
          </w:p>
        </w:tc>
        <w:tc>
          <w:tcPr>
            <w:tcW w:w="2100" w:type="dxa"/>
            <w:shd w:val="clear" w:color="auto" w:fill="auto"/>
            <w:noWrap/>
            <w:vAlign w:val="center"/>
          </w:tcPr>
          <w:p w14:paraId="2406866D" w14:textId="725C1A64" w:rsidR="000317F9" w:rsidRPr="00953054" w:rsidRDefault="000317F9" w:rsidP="00473013">
            <w:pPr>
              <w:autoSpaceDE/>
              <w:autoSpaceDN/>
              <w:spacing w:line="276" w:lineRule="auto"/>
              <w:jc w:val="right"/>
              <w:rPr>
                <w:sz w:val="22"/>
                <w:szCs w:val="22"/>
                <w:lang w:val="en-US"/>
              </w:rPr>
            </w:pPr>
          </w:p>
        </w:tc>
      </w:tr>
      <w:tr w:rsidR="00CC6190" w:rsidRPr="00953054" w14:paraId="389C8298" w14:textId="77777777" w:rsidTr="00BF0FC8">
        <w:trPr>
          <w:trHeight w:val="340"/>
        </w:trPr>
        <w:tc>
          <w:tcPr>
            <w:tcW w:w="3402" w:type="dxa"/>
            <w:shd w:val="clear" w:color="auto" w:fill="auto"/>
            <w:noWrap/>
            <w:vAlign w:val="center"/>
          </w:tcPr>
          <w:p w14:paraId="2A504FA3" w14:textId="25BBF9BC" w:rsidR="00CC6190" w:rsidRPr="00953054" w:rsidRDefault="00CC6190" w:rsidP="00953054">
            <w:pPr>
              <w:autoSpaceDE/>
              <w:autoSpaceDN/>
              <w:spacing w:line="276" w:lineRule="auto"/>
              <w:jc w:val="both"/>
              <w:rPr>
                <w:i/>
                <w:iCs/>
                <w:sz w:val="22"/>
                <w:szCs w:val="22"/>
                <w:lang w:val="en-US"/>
              </w:rPr>
            </w:pPr>
            <w:r w:rsidRPr="00953054">
              <w:rPr>
                <w:sz w:val="22"/>
                <w:szCs w:val="22"/>
                <w:lang w:val="en-US"/>
              </w:rPr>
              <w:t xml:space="preserve">  </w:t>
            </w:r>
            <w:r w:rsidRPr="00953054">
              <w:rPr>
                <w:i/>
                <w:iCs/>
                <w:sz w:val="22"/>
                <w:szCs w:val="22"/>
                <w:lang w:val="en-US"/>
              </w:rPr>
              <w:t>CBK00004</w:t>
            </w:r>
          </w:p>
        </w:tc>
        <w:tc>
          <w:tcPr>
            <w:tcW w:w="1985" w:type="dxa"/>
          </w:tcPr>
          <w:p w14:paraId="660BF5DB" w14:textId="216B51EA" w:rsidR="00CC6190" w:rsidRPr="00953054" w:rsidRDefault="00CC6190" w:rsidP="00473013">
            <w:pPr>
              <w:autoSpaceDE/>
              <w:autoSpaceDN/>
              <w:spacing w:line="276" w:lineRule="auto"/>
              <w:jc w:val="right"/>
              <w:rPr>
                <w:sz w:val="22"/>
                <w:szCs w:val="22"/>
                <w:lang w:val="en-US"/>
              </w:rPr>
            </w:pPr>
            <w:r w:rsidRPr="00953054">
              <w:rPr>
                <w:sz w:val="22"/>
                <w:szCs w:val="22"/>
                <w:lang w:val="en-US"/>
              </w:rPr>
              <w:t>10000xxx</w:t>
            </w:r>
          </w:p>
        </w:tc>
        <w:tc>
          <w:tcPr>
            <w:tcW w:w="1873" w:type="dxa"/>
            <w:shd w:val="clear" w:color="auto" w:fill="auto"/>
            <w:noWrap/>
          </w:tcPr>
          <w:p w14:paraId="73E3C3FF" w14:textId="06A705D9" w:rsidR="00CC6190" w:rsidRPr="00953054" w:rsidRDefault="00CC6190" w:rsidP="00473013">
            <w:pPr>
              <w:autoSpaceDE/>
              <w:autoSpaceDN/>
              <w:spacing w:line="276" w:lineRule="auto"/>
              <w:jc w:val="right"/>
              <w:rPr>
                <w:sz w:val="22"/>
                <w:szCs w:val="22"/>
                <w:lang w:val="en-US"/>
              </w:rPr>
            </w:pPr>
            <w:r w:rsidRPr="00953054">
              <w:rPr>
                <w:sz w:val="22"/>
                <w:szCs w:val="22"/>
                <w:lang w:val="en-US"/>
              </w:rPr>
              <w:t>xxx</w:t>
            </w:r>
          </w:p>
        </w:tc>
        <w:tc>
          <w:tcPr>
            <w:tcW w:w="2100" w:type="dxa"/>
            <w:shd w:val="clear" w:color="auto" w:fill="auto"/>
            <w:noWrap/>
          </w:tcPr>
          <w:p w14:paraId="03E30DFE" w14:textId="5097F886" w:rsidR="00CC6190" w:rsidRPr="00953054" w:rsidRDefault="00CC6190" w:rsidP="00473013">
            <w:pPr>
              <w:autoSpaceDE/>
              <w:autoSpaceDN/>
              <w:spacing w:line="276" w:lineRule="auto"/>
              <w:jc w:val="right"/>
              <w:rPr>
                <w:sz w:val="22"/>
                <w:szCs w:val="22"/>
                <w:lang w:val="en-US"/>
              </w:rPr>
            </w:pPr>
            <w:r w:rsidRPr="00953054">
              <w:rPr>
                <w:sz w:val="22"/>
                <w:szCs w:val="22"/>
                <w:lang w:val="en-US"/>
              </w:rPr>
              <w:t>xxx</w:t>
            </w:r>
          </w:p>
        </w:tc>
      </w:tr>
      <w:tr w:rsidR="00BF0FC8" w:rsidRPr="00953054" w14:paraId="4F4F06FC" w14:textId="77777777" w:rsidTr="00BF0FC8">
        <w:trPr>
          <w:trHeight w:val="340"/>
        </w:trPr>
        <w:tc>
          <w:tcPr>
            <w:tcW w:w="3402" w:type="dxa"/>
            <w:shd w:val="clear" w:color="auto" w:fill="auto"/>
            <w:noWrap/>
            <w:vAlign w:val="center"/>
          </w:tcPr>
          <w:p w14:paraId="3FD1EA99" w14:textId="5E1C766A" w:rsidR="00BF0FC8" w:rsidRPr="00953054" w:rsidRDefault="00BF0FC8" w:rsidP="00953054">
            <w:pPr>
              <w:autoSpaceDE/>
              <w:autoSpaceDN/>
              <w:spacing w:line="276" w:lineRule="auto"/>
              <w:jc w:val="both"/>
              <w:rPr>
                <w:i/>
                <w:iCs/>
                <w:sz w:val="22"/>
                <w:szCs w:val="22"/>
                <w:lang w:val="en-US"/>
              </w:rPr>
            </w:pPr>
            <w:r w:rsidRPr="00953054">
              <w:rPr>
                <w:sz w:val="22"/>
                <w:szCs w:val="22"/>
                <w:lang w:val="en-US"/>
              </w:rPr>
              <w:t xml:space="preserve">  </w:t>
            </w:r>
            <w:r w:rsidRPr="00953054">
              <w:rPr>
                <w:i/>
                <w:iCs/>
                <w:sz w:val="22"/>
                <w:szCs w:val="22"/>
                <w:lang w:val="en-US"/>
              </w:rPr>
              <w:t>CBK0</w:t>
            </w:r>
            <w:r w:rsidR="00A65CE7" w:rsidRPr="00953054">
              <w:rPr>
                <w:i/>
                <w:iCs/>
                <w:sz w:val="22"/>
                <w:szCs w:val="22"/>
                <w:lang w:val="en-US"/>
              </w:rPr>
              <w:t>0</w:t>
            </w:r>
            <w:r w:rsidRPr="00953054">
              <w:rPr>
                <w:i/>
                <w:iCs/>
                <w:sz w:val="22"/>
                <w:szCs w:val="22"/>
                <w:lang w:val="en-US"/>
              </w:rPr>
              <w:t>005</w:t>
            </w:r>
          </w:p>
        </w:tc>
        <w:tc>
          <w:tcPr>
            <w:tcW w:w="1985" w:type="dxa"/>
          </w:tcPr>
          <w:p w14:paraId="7321C226" w14:textId="2D325560" w:rsidR="00BF0FC8" w:rsidRPr="00953054" w:rsidRDefault="00BF0FC8" w:rsidP="00473013">
            <w:pPr>
              <w:autoSpaceDE/>
              <w:autoSpaceDN/>
              <w:spacing w:line="276" w:lineRule="auto"/>
              <w:jc w:val="right"/>
              <w:rPr>
                <w:sz w:val="22"/>
                <w:szCs w:val="22"/>
                <w:lang w:val="en-US"/>
              </w:rPr>
            </w:pPr>
            <w:r w:rsidRPr="00953054">
              <w:rPr>
                <w:sz w:val="22"/>
                <w:szCs w:val="22"/>
                <w:lang w:val="en-US"/>
              </w:rPr>
              <w:t>10000x</w:t>
            </w:r>
            <w:r w:rsidR="00803B2B" w:rsidRPr="00953054">
              <w:rPr>
                <w:sz w:val="22"/>
                <w:szCs w:val="22"/>
                <w:lang w:val="en-US"/>
              </w:rPr>
              <w:t>xx</w:t>
            </w:r>
          </w:p>
        </w:tc>
        <w:tc>
          <w:tcPr>
            <w:tcW w:w="1873" w:type="dxa"/>
            <w:shd w:val="clear" w:color="auto" w:fill="auto"/>
            <w:noWrap/>
          </w:tcPr>
          <w:p w14:paraId="71223273" w14:textId="1D5BFE39" w:rsidR="00BF0FC8" w:rsidRPr="00953054" w:rsidRDefault="00BF0FC8" w:rsidP="00473013">
            <w:pPr>
              <w:autoSpaceDE/>
              <w:autoSpaceDN/>
              <w:spacing w:line="276" w:lineRule="auto"/>
              <w:jc w:val="right"/>
              <w:rPr>
                <w:sz w:val="22"/>
                <w:szCs w:val="22"/>
                <w:lang w:val="en-US"/>
              </w:rPr>
            </w:pPr>
            <w:r w:rsidRPr="00953054">
              <w:rPr>
                <w:sz w:val="22"/>
                <w:szCs w:val="22"/>
                <w:lang w:val="en-US"/>
              </w:rPr>
              <w:t>xxx</w:t>
            </w:r>
          </w:p>
        </w:tc>
        <w:tc>
          <w:tcPr>
            <w:tcW w:w="2100" w:type="dxa"/>
            <w:shd w:val="clear" w:color="auto" w:fill="auto"/>
            <w:noWrap/>
          </w:tcPr>
          <w:p w14:paraId="47F64F5A" w14:textId="6D3495B7" w:rsidR="00BF0FC8" w:rsidRPr="00953054" w:rsidRDefault="00BF0FC8" w:rsidP="00473013">
            <w:pPr>
              <w:autoSpaceDE/>
              <w:autoSpaceDN/>
              <w:spacing w:line="276" w:lineRule="auto"/>
              <w:jc w:val="right"/>
              <w:rPr>
                <w:sz w:val="22"/>
                <w:szCs w:val="22"/>
                <w:lang w:val="en-US"/>
              </w:rPr>
            </w:pPr>
            <w:r w:rsidRPr="00953054">
              <w:rPr>
                <w:sz w:val="22"/>
                <w:szCs w:val="22"/>
                <w:lang w:val="en-US"/>
              </w:rPr>
              <w:t>xxx</w:t>
            </w:r>
          </w:p>
        </w:tc>
      </w:tr>
      <w:tr w:rsidR="00650C14" w:rsidRPr="00953054" w14:paraId="2D4634FD" w14:textId="77777777" w:rsidTr="00BF0FC8">
        <w:trPr>
          <w:trHeight w:val="340"/>
        </w:trPr>
        <w:tc>
          <w:tcPr>
            <w:tcW w:w="3402" w:type="dxa"/>
            <w:shd w:val="clear" w:color="auto" w:fill="auto"/>
            <w:noWrap/>
            <w:vAlign w:val="center"/>
            <w:hideMark/>
          </w:tcPr>
          <w:p w14:paraId="6B8359AB" w14:textId="25DF421A" w:rsidR="000317F9" w:rsidRPr="00953054" w:rsidRDefault="000D7B59" w:rsidP="00953054">
            <w:pPr>
              <w:autoSpaceDE/>
              <w:autoSpaceDN/>
              <w:spacing w:line="276" w:lineRule="auto"/>
              <w:jc w:val="both"/>
              <w:rPr>
                <w:b/>
                <w:bCs/>
                <w:sz w:val="22"/>
                <w:szCs w:val="22"/>
                <w:lang w:val="en-US"/>
              </w:rPr>
            </w:pPr>
            <w:r w:rsidRPr="00953054">
              <w:rPr>
                <w:sz w:val="22"/>
                <w:szCs w:val="22"/>
                <w:lang w:val="en-US"/>
              </w:rPr>
              <w:t>Other operating commercial accounts (</w:t>
            </w:r>
            <w:r w:rsidRPr="00953054">
              <w:rPr>
                <w:i/>
                <w:iCs/>
                <w:sz w:val="22"/>
                <w:szCs w:val="22"/>
                <w:lang w:val="en-US"/>
              </w:rPr>
              <w:t>Specify</w:t>
            </w:r>
            <w:r w:rsidRPr="00953054">
              <w:rPr>
                <w:sz w:val="22"/>
                <w:szCs w:val="22"/>
                <w:lang w:val="en-US"/>
              </w:rPr>
              <w:t>)</w:t>
            </w:r>
          </w:p>
        </w:tc>
        <w:tc>
          <w:tcPr>
            <w:tcW w:w="1985" w:type="dxa"/>
          </w:tcPr>
          <w:p w14:paraId="2913E01F" w14:textId="77777777" w:rsidR="000317F9" w:rsidRPr="00953054" w:rsidRDefault="000317F9" w:rsidP="00473013">
            <w:pPr>
              <w:autoSpaceDE/>
              <w:autoSpaceDN/>
              <w:spacing w:line="276" w:lineRule="auto"/>
              <w:jc w:val="right"/>
              <w:rPr>
                <w:sz w:val="22"/>
                <w:szCs w:val="22"/>
                <w:lang w:val="en-US"/>
              </w:rPr>
            </w:pPr>
          </w:p>
        </w:tc>
        <w:tc>
          <w:tcPr>
            <w:tcW w:w="1873" w:type="dxa"/>
            <w:shd w:val="clear" w:color="auto" w:fill="auto"/>
            <w:noWrap/>
            <w:vAlign w:val="center"/>
            <w:hideMark/>
          </w:tcPr>
          <w:p w14:paraId="7A89C76C" w14:textId="698EE78B" w:rsidR="000317F9" w:rsidRPr="00953054" w:rsidRDefault="000317F9" w:rsidP="00473013">
            <w:pPr>
              <w:autoSpaceDE/>
              <w:autoSpaceDN/>
              <w:spacing w:line="276" w:lineRule="auto"/>
              <w:jc w:val="right"/>
              <w:rPr>
                <w:sz w:val="22"/>
                <w:szCs w:val="22"/>
                <w:lang w:val="en-US"/>
              </w:rPr>
            </w:pPr>
          </w:p>
        </w:tc>
        <w:tc>
          <w:tcPr>
            <w:tcW w:w="2100" w:type="dxa"/>
            <w:shd w:val="clear" w:color="auto" w:fill="auto"/>
            <w:noWrap/>
            <w:vAlign w:val="center"/>
            <w:hideMark/>
          </w:tcPr>
          <w:p w14:paraId="12B462FD" w14:textId="2480FE6E" w:rsidR="000317F9" w:rsidRPr="00953054" w:rsidRDefault="000317F9" w:rsidP="00473013">
            <w:pPr>
              <w:autoSpaceDE/>
              <w:autoSpaceDN/>
              <w:spacing w:line="276" w:lineRule="auto"/>
              <w:jc w:val="right"/>
              <w:rPr>
                <w:sz w:val="22"/>
                <w:szCs w:val="22"/>
                <w:lang w:val="en-US"/>
              </w:rPr>
            </w:pPr>
          </w:p>
        </w:tc>
      </w:tr>
      <w:tr w:rsidR="00650C14" w:rsidRPr="00953054" w14:paraId="5FE36479" w14:textId="77777777" w:rsidTr="00BF0FC8">
        <w:trPr>
          <w:trHeight w:val="340"/>
        </w:trPr>
        <w:tc>
          <w:tcPr>
            <w:tcW w:w="3402" w:type="dxa"/>
            <w:shd w:val="clear" w:color="auto" w:fill="auto"/>
            <w:noWrap/>
            <w:vAlign w:val="center"/>
            <w:hideMark/>
          </w:tcPr>
          <w:p w14:paraId="6FD22C2C" w14:textId="4D1645AA" w:rsidR="000317F9" w:rsidRPr="00953054" w:rsidRDefault="00DC5D62" w:rsidP="00953054">
            <w:pPr>
              <w:autoSpaceDE/>
              <w:autoSpaceDN/>
              <w:spacing w:line="276" w:lineRule="auto"/>
              <w:jc w:val="both"/>
              <w:rPr>
                <w:i/>
                <w:iCs/>
                <w:sz w:val="22"/>
                <w:szCs w:val="22"/>
                <w:lang w:val="en-US"/>
              </w:rPr>
            </w:pPr>
            <w:r w:rsidRPr="00953054">
              <w:rPr>
                <w:i/>
                <w:iCs/>
                <w:sz w:val="22"/>
                <w:szCs w:val="22"/>
                <w:lang w:val="en-US"/>
              </w:rPr>
              <w:t xml:space="preserve">Cash </w:t>
            </w:r>
            <w:r w:rsidR="00AD3F6D" w:rsidRPr="00953054">
              <w:rPr>
                <w:i/>
                <w:iCs/>
                <w:sz w:val="22"/>
                <w:szCs w:val="22"/>
                <w:lang w:val="en-US"/>
              </w:rPr>
              <w:t>o</w:t>
            </w:r>
            <w:r w:rsidRPr="00953054">
              <w:rPr>
                <w:i/>
                <w:iCs/>
                <w:sz w:val="22"/>
                <w:szCs w:val="22"/>
                <w:lang w:val="en-US"/>
              </w:rPr>
              <w:t>n Hand</w:t>
            </w:r>
          </w:p>
        </w:tc>
        <w:tc>
          <w:tcPr>
            <w:tcW w:w="1985" w:type="dxa"/>
          </w:tcPr>
          <w:p w14:paraId="6CF57F5B" w14:textId="77777777" w:rsidR="000317F9" w:rsidRPr="00953054" w:rsidRDefault="000317F9" w:rsidP="00473013">
            <w:pPr>
              <w:autoSpaceDE/>
              <w:autoSpaceDN/>
              <w:spacing w:line="276" w:lineRule="auto"/>
              <w:jc w:val="right"/>
              <w:rPr>
                <w:sz w:val="22"/>
                <w:szCs w:val="22"/>
                <w:lang w:val="en-US"/>
              </w:rPr>
            </w:pPr>
          </w:p>
        </w:tc>
        <w:tc>
          <w:tcPr>
            <w:tcW w:w="1873" w:type="dxa"/>
            <w:shd w:val="clear" w:color="auto" w:fill="auto"/>
            <w:noWrap/>
            <w:vAlign w:val="center"/>
            <w:hideMark/>
          </w:tcPr>
          <w:p w14:paraId="2123C211" w14:textId="0652E94B" w:rsidR="000317F9" w:rsidRPr="00953054" w:rsidRDefault="00DC5D62" w:rsidP="00473013">
            <w:pPr>
              <w:autoSpaceDE/>
              <w:autoSpaceDN/>
              <w:spacing w:line="276" w:lineRule="auto"/>
              <w:jc w:val="right"/>
              <w:rPr>
                <w:sz w:val="22"/>
                <w:szCs w:val="22"/>
                <w:lang w:val="en-US"/>
              </w:rPr>
            </w:pPr>
            <w:r w:rsidRPr="00953054">
              <w:rPr>
                <w:sz w:val="22"/>
                <w:szCs w:val="22"/>
                <w:lang w:val="en-US"/>
              </w:rPr>
              <w:t>xxx</w:t>
            </w:r>
          </w:p>
        </w:tc>
        <w:tc>
          <w:tcPr>
            <w:tcW w:w="2100" w:type="dxa"/>
            <w:shd w:val="clear" w:color="auto" w:fill="auto"/>
            <w:noWrap/>
            <w:vAlign w:val="center"/>
            <w:hideMark/>
          </w:tcPr>
          <w:p w14:paraId="73D8D153" w14:textId="0CCA83B3" w:rsidR="000317F9" w:rsidRPr="00953054" w:rsidRDefault="00DC5D62" w:rsidP="00473013">
            <w:pPr>
              <w:autoSpaceDE/>
              <w:autoSpaceDN/>
              <w:spacing w:line="276" w:lineRule="auto"/>
              <w:jc w:val="right"/>
              <w:rPr>
                <w:sz w:val="22"/>
                <w:szCs w:val="22"/>
                <w:lang w:val="en-US"/>
              </w:rPr>
            </w:pPr>
            <w:r w:rsidRPr="00953054">
              <w:rPr>
                <w:sz w:val="22"/>
                <w:szCs w:val="22"/>
                <w:lang w:val="en-US"/>
              </w:rPr>
              <w:t>xxx</w:t>
            </w:r>
          </w:p>
        </w:tc>
      </w:tr>
      <w:tr w:rsidR="00650C14" w:rsidRPr="00953054" w14:paraId="1576B91A" w14:textId="77777777" w:rsidTr="00AC60F5">
        <w:trPr>
          <w:trHeight w:val="340"/>
        </w:trPr>
        <w:tc>
          <w:tcPr>
            <w:tcW w:w="3402" w:type="dxa"/>
            <w:shd w:val="clear" w:color="auto" w:fill="auto"/>
            <w:noWrap/>
            <w:vAlign w:val="center"/>
          </w:tcPr>
          <w:p w14:paraId="31925198" w14:textId="721DE4CD" w:rsidR="000317F9" w:rsidRPr="00953054" w:rsidRDefault="000317F9" w:rsidP="00953054">
            <w:pPr>
              <w:autoSpaceDE/>
              <w:autoSpaceDN/>
              <w:spacing w:line="276" w:lineRule="auto"/>
              <w:jc w:val="both"/>
              <w:rPr>
                <w:i/>
                <w:iCs/>
                <w:sz w:val="22"/>
                <w:szCs w:val="22"/>
                <w:lang w:val="en-US"/>
              </w:rPr>
            </w:pPr>
          </w:p>
        </w:tc>
        <w:tc>
          <w:tcPr>
            <w:tcW w:w="1985" w:type="dxa"/>
          </w:tcPr>
          <w:p w14:paraId="555113AD" w14:textId="77777777" w:rsidR="000317F9" w:rsidRPr="00953054" w:rsidRDefault="000317F9" w:rsidP="00473013">
            <w:pPr>
              <w:autoSpaceDE/>
              <w:autoSpaceDN/>
              <w:spacing w:line="276" w:lineRule="auto"/>
              <w:jc w:val="right"/>
              <w:rPr>
                <w:sz w:val="22"/>
                <w:szCs w:val="22"/>
                <w:lang w:val="en-US"/>
              </w:rPr>
            </w:pPr>
          </w:p>
        </w:tc>
        <w:tc>
          <w:tcPr>
            <w:tcW w:w="1873" w:type="dxa"/>
            <w:shd w:val="clear" w:color="auto" w:fill="auto"/>
            <w:noWrap/>
            <w:vAlign w:val="center"/>
            <w:hideMark/>
          </w:tcPr>
          <w:p w14:paraId="226CBD6C" w14:textId="7AE25A6D" w:rsidR="000317F9" w:rsidRPr="00953054" w:rsidRDefault="000317F9" w:rsidP="00473013">
            <w:pPr>
              <w:autoSpaceDE/>
              <w:autoSpaceDN/>
              <w:spacing w:line="276" w:lineRule="auto"/>
              <w:jc w:val="right"/>
              <w:rPr>
                <w:sz w:val="22"/>
                <w:szCs w:val="22"/>
                <w:lang w:val="en-US"/>
              </w:rPr>
            </w:pPr>
          </w:p>
        </w:tc>
        <w:tc>
          <w:tcPr>
            <w:tcW w:w="2100" w:type="dxa"/>
            <w:shd w:val="clear" w:color="auto" w:fill="auto"/>
            <w:noWrap/>
            <w:vAlign w:val="center"/>
            <w:hideMark/>
          </w:tcPr>
          <w:p w14:paraId="40ABAF74" w14:textId="58B402B4" w:rsidR="000317F9" w:rsidRPr="00953054" w:rsidRDefault="000317F9" w:rsidP="00473013">
            <w:pPr>
              <w:autoSpaceDE/>
              <w:autoSpaceDN/>
              <w:spacing w:line="276" w:lineRule="auto"/>
              <w:jc w:val="right"/>
              <w:rPr>
                <w:sz w:val="22"/>
                <w:szCs w:val="22"/>
                <w:lang w:val="en-US"/>
              </w:rPr>
            </w:pPr>
          </w:p>
        </w:tc>
      </w:tr>
      <w:tr w:rsidR="00473C81" w:rsidRPr="00953054" w14:paraId="0C4CEAFF" w14:textId="77777777" w:rsidTr="00BF0FC8">
        <w:trPr>
          <w:trHeight w:val="340"/>
        </w:trPr>
        <w:tc>
          <w:tcPr>
            <w:tcW w:w="3402" w:type="dxa"/>
            <w:shd w:val="clear" w:color="auto" w:fill="auto"/>
            <w:noWrap/>
            <w:vAlign w:val="center"/>
            <w:hideMark/>
          </w:tcPr>
          <w:p w14:paraId="755501A7" w14:textId="3DD03F98" w:rsidR="000317F9" w:rsidRPr="00953054" w:rsidRDefault="00DC5D62" w:rsidP="00953054">
            <w:pPr>
              <w:autoSpaceDE/>
              <w:autoSpaceDN/>
              <w:spacing w:line="276" w:lineRule="auto"/>
              <w:jc w:val="both"/>
              <w:rPr>
                <w:b/>
                <w:bCs/>
                <w:sz w:val="22"/>
                <w:szCs w:val="22"/>
                <w:lang w:val="en-US"/>
              </w:rPr>
            </w:pPr>
            <w:r w:rsidRPr="00953054">
              <w:rPr>
                <w:b/>
                <w:bCs/>
                <w:sz w:val="22"/>
                <w:szCs w:val="22"/>
                <w:lang w:val="en-US"/>
              </w:rPr>
              <w:t>Total</w:t>
            </w:r>
          </w:p>
        </w:tc>
        <w:tc>
          <w:tcPr>
            <w:tcW w:w="1985" w:type="dxa"/>
          </w:tcPr>
          <w:p w14:paraId="592D5F73" w14:textId="77777777" w:rsidR="000317F9" w:rsidRPr="00953054" w:rsidRDefault="000317F9" w:rsidP="00473013">
            <w:pPr>
              <w:autoSpaceDE/>
              <w:autoSpaceDN/>
              <w:spacing w:line="276" w:lineRule="auto"/>
              <w:jc w:val="right"/>
              <w:rPr>
                <w:b/>
                <w:bCs/>
                <w:sz w:val="22"/>
                <w:szCs w:val="22"/>
                <w:lang w:val="en-US"/>
              </w:rPr>
            </w:pPr>
          </w:p>
        </w:tc>
        <w:tc>
          <w:tcPr>
            <w:tcW w:w="1873" w:type="dxa"/>
            <w:shd w:val="clear" w:color="auto" w:fill="auto"/>
            <w:noWrap/>
            <w:vAlign w:val="center"/>
            <w:hideMark/>
          </w:tcPr>
          <w:p w14:paraId="3CB39B50" w14:textId="425D1DCB" w:rsidR="000317F9" w:rsidRPr="00953054" w:rsidRDefault="00DC5D62" w:rsidP="00473013">
            <w:pPr>
              <w:autoSpaceDE/>
              <w:autoSpaceDN/>
              <w:spacing w:line="276" w:lineRule="auto"/>
              <w:jc w:val="right"/>
              <w:rPr>
                <w:b/>
                <w:bCs/>
                <w:sz w:val="22"/>
                <w:szCs w:val="22"/>
                <w:lang w:val="en-US"/>
              </w:rPr>
            </w:pPr>
            <w:r w:rsidRPr="00953054">
              <w:rPr>
                <w:b/>
                <w:bCs/>
                <w:sz w:val="22"/>
                <w:szCs w:val="22"/>
                <w:lang w:val="en-US"/>
              </w:rPr>
              <w:t>xxx</w:t>
            </w:r>
          </w:p>
        </w:tc>
        <w:tc>
          <w:tcPr>
            <w:tcW w:w="2100" w:type="dxa"/>
            <w:shd w:val="clear" w:color="auto" w:fill="auto"/>
            <w:noWrap/>
            <w:vAlign w:val="center"/>
            <w:hideMark/>
          </w:tcPr>
          <w:p w14:paraId="515A326A" w14:textId="4336E384" w:rsidR="000317F9" w:rsidRPr="00953054" w:rsidRDefault="00DC5D62" w:rsidP="00473013">
            <w:pPr>
              <w:autoSpaceDE/>
              <w:autoSpaceDN/>
              <w:spacing w:line="276" w:lineRule="auto"/>
              <w:jc w:val="right"/>
              <w:rPr>
                <w:b/>
                <w:bCs/>
                <w:sz w:val="22"/>
                <w:szCs w:val="22"/>
                <w:lang w:val="en-US"/>
              </w:rPr>
            </w:pPr>
            <w:r w:rsidRPr="00953054">
              <w:rPr>
                <w:b/>
                <w:bCs/>
                <w:sz w:val="22"/>
                <w:szCs w:val="22"/>
                <w:lang w:val="en-US"/>
              </w:rPr>
              <w:t>xxx</w:t>
            </w:r>
          </w:p>
        </w:tc>
      </w:tr>
    </w:tbl>
    <w:p w14:paraId="7792D234" w14:textId="4578ACF0" w:rsidR="00E869A3" w:rsidRPr="00953054" w:rsidRDefault="00E869A3" w:rsidP="00953054">
      <w:pPr>
        <w:autoSpaceDE/>
        <w:autoSpaceDN/>
        <w:spacing w:line="360" w:lineRule="auto"/>
        <w:jc w:val="both"/>
        <w:rPr>
          <w:b/>
          <w:sz w:val="22"/>
          <w:szCs w:val="22"/>
        </w:rPr>
      </w:pPr>
    </w:p>
    <w:p w14:paraId="7B2B4165" w14:textId="72622785" w:rsidR="00E869A3" w:rsidRPr="00953054" w:rsidRDefault="00E869A3" w:rsidP="00953054">
      <w:pPr>
        <w:autoSpaceDE/>
        <w:autoSpaceDN/>
        <w:jc w:val="both"/>
        <w:rPr>
          <w:b/>
          <w:sz w:val="22"/>
          <w:szCs w:val="22"/>
        </w:rPr>
      </w:pPr>
      <w:r w:rsidRPr="00953054">
        <w:rPr>
          <w:b/>
          <w:sz w:val="22"/>
          <w:szCs w:val="22"/>
        </w:rPr>
        <w:br w:type="page"/>
      </w:r>
    </w:p>
    <w:p w14:paraId="5F13E6CA" w14:textId="0EBEA657" w:rsidR="00B27D85" w:rsidRPr="00953054" w:rsidRDefault="00A14644" w:rsidP="00953054">
      <w:pPr>
        <w:autoSpaceDE/>
        <w:autoSpaceDN/>
        <w:spacing w:line="360" w:lineRule="auto"/>
        <w:jc w:val="both"/>
        <w:rPr>
          <w:b/>
          <w:sz w:val="22"/>
          <w:szCs w:val="22"/>
        </w:rPr>
      </w:pPr>
      <w:r w:rsidRPr="00953054">
        <w:rPr>
          <w:b/>
          <w:sz w:val="22"/>
          <w:szCs w:val="22"/>
        </w:rPr>
        <w:lastRenderedPageBreak/>
        <w:t>Notes to t</w:t>
      </w:r>
      <w:r w:rsidR="00DC5D62" w:rsidRPr="00953054">
        <w:rPr>
          <w:b/>
          <w:sz w:val="22"/>
          <w:szCs w:val="22"/>
        </w:rPr>
        <w:t>he Financial Statements (Continued)</w:t>
      </w:r>
    </w:p>
    <w:p w14:paraId="201DA45E" w14:textId="0A7F99DF" w:rsidR="00910172" w:rsidRPr="00473013" w:rsidRDefault="00D21C5A" w:rsidP="00473013">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Receivables from 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770"/>
        <w:gridCol w:w="1774"/>
        <w:gridCol w:w="1774"/>
      </w:tblGrid>
      <w:tr w:rsidR="0001587E" w:rsidRPr="00953054" w14:paraId="2B80A6BD" w14:textId="77777777" w:rsidTr="005F3D5F">
        <w:trPr>
          <w:trHeight w:val="340"/>
        </w:trPr>
        <w:tc>
          <w:tcPr>
            <w:tcW w:w="309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3CD2131" w14:textId="77777777" w:rsidR="0001587E" w:rsidRPr="00953054" w:rsidRDefault="0001587E" w:rsidP="00953054">
            <w:pPr>
              <w:autoSpaceDE/>
              <w:autoSpaceDN/>
              <w:spacing w:line="276" w:lineRule="auto"/>
              <w:jc w:val="both"/>
              <w:rPr>
                <w:b/>
                <w:bCs/>
                <w:sz w:val="22"/>
                <w:szCs w:val="22"/>
                <w:lang w:eastAsia="en-GB"/>
              </w:rPr>
            </w:pPr>
            <w:r w:rsidRPr="00953054">
              <w:rPr>
                <w:b/>
                <w:bCs/>
                <w:sz w:val="22"/>
                <w:szCs w:val="22"/>
                <w:lang w:eastAsia="en-GB"/>
              </w:rPr>
              <w:t>Description</w:t>
            </w:r>
          </w:p>
        </w:tc>
        <w:tc>
          <w:tcPr>
            <w:tcW w:w="952" w:type="pct"/>
            <w:shd w:val="clear" w:color="auto" w:fill="0070C0"/>
          </w:tcPr>
          <w:p w14:paraId="1871AFC7" w14:textId="2F66F8C5" w:rsidR="00C14D01" w:rsidRPr="00953054" w:rsidRDefault="00C14D01" w:rsidP="000A5E45">
            <w:pPr>
              <w:autoSpaceDE/>
              <w:autoSpaceDN/>
              <w:spacing w:line="276" w:lineRule="auto"/>
              <w:jc w:val="right"/>
              <w:rPr>
                <w:b/>
                <w:i/>
                <w:iCs/>
                <w:sz w:val="22"/>
                <w:szCs w:val="22"/>
                <w:lang w:val="en-US"/>
              </w:rPr>
            </w:pPr>
            <w:r w:rsidRPr="00953054">
              <w:rPr>
                <w:b/>
                <w:i/>
                <w:iCs/>
                <w:sz w:val="22"/>
                <w:szCs w:val="22"/>
                <w:lang w:val="en-US"/>
              </w:rPr>
              <w:t>Insert Current FY</w:t>
            </w:r>
          </w:p>
        </w:tc>
        <w:tc>
          <w:tcPr>
            <w:tcW w:w="952" w:type="pct"/>
            <w:shd w:val="clear" w:color="auto" w:fill="0070C0"/>
            <w:vAlign w:val="center"/>
          </w:tcPr>
          <w:p w14:paraId="5D7A823F" w14:textId="77777777" w:rsidR="00C14D01" w:rsidRPr="00953054" w:rsidRDefault="00C14D01" w:rsidP="00C14D01">
            <w:pPr>
              <w:autoSpaceDE/>
              <w:autoSpaceDN/>
              <w:spacing w:line="276" w:lineRule="auto"/>
              <w:jc w:val="both"/>
              <w:rPr>
                <w:b/>
                <w:i/>
                <w:iCs/>
                <w:sz w:val="22"/>
                <w:szCs w:val="22"/>
                <w:lang w:val="en-US"/>
              </w:rPr>
            </w:pPr>
            <w:r w:rsidRPr="00953054">
              <w:rPr>
                <w:b/>
                <w:i/>
                <w:iCs/>
                <w:sz w:val="22"/>
                <w:szCs w:val="22"/>
                <w:lang w:val="en-US"/>
              </w:rPr>
              <w:t>Opening Statement</w:t>
            </w:r>
          </w:p>
          <w:p w14:paraId="0F7F11CC" w14:textId="21936A6F" w:rsidR="0001587E" w:rsidRPr="00953054" w:rsidRDefault="00C14D01" w:rsidP="00473013">
            <w:pPr>
              <w:autoSpaceDE/>
              <w:autoSpaceDN/>
              <w:spacing w:line="276" w:lineRule="auto"/>
              <w:jc w:val="right"/>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 </w:t>
            </w:r>
          </w:p>
        </w:tc>
      </w:tr>
      <w:tr w:rsidR="0001587E" w:rsidRPr="00953054" w14:paraId="123098F8" w14:textId="77777777" w:rsidTr="005F3D5F">
        <w:trPr>
          <w:trHeight w:val="340"/>
        </w:trPr>
        <w:tc>
          <w:tcPr>
            <w:tcW w:w="309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1897987" w14:textId="77777777" w:rsidR="0001587E" w:rsidRPr="00953054" w:rsidRDefault="0001587E" w:rsidP="00953054">
            <w:pPr>
              <w:autoSpaceDE/>
              <w:autoSpaceDN/>
              <w:spacing w:line="276" w:lineRule="auto"/>
              <w:jc w:val="both"/>
              <w:rPr>
                <w:b/>
                <w:bCs/>
                <w:sz w:val="22"/>
                <w:szCs w:val="22"/>
                <w:lang w:eastAsia="en-GB"/>
              </w:rPr>
            </w:pPr>
          </w:p>
        </w:tc>
        <w:tc>
          <w:tcPr>
            <w:tcW w:w="952" w:type="pct"/>
            <w:tcBorders>
              <w:top w:val="single" w:sz="4" w:space="0" w:color="auto"/>
              <w:left w:val="single" w:sz="4" w:space="0" w:color="auto"/>
              <w:bottom w:val="single" w:sz="4" w:space="0" w:color="auto"/>
              <w:right w:val="single" w:sz="4" w:space="0" w:color="auto"/>
            </w:tcBorders>
            <w:shd w:val="clear" w:color="auto" w:fill="0070C0"/>
          </w:tcPr>
          <w:p w14:paraId="4AE4AC6F" w14:textId="370070A3" w:rsidR="005F3D5F" w:rsidRDefault="005F3D5F" w:rsidP="00473013">
            <w:pPr>
              <w:autoSpaceDE/>
              <w:autoSpaceDN/>
              <w:spacing w:line="276" w:lineRule="auto"/>
              <w:jc w:val="right"/>
              <w:rPr>
                <w:b/>
                <w:bCs/>
                <w:sz w:val="22"/>
                <w:szCs w:val="22"/>
                <w:lang w:val="en-US"/>
              </w:rPr>
            </w:pPr>
            <w:r>
              <w:rPr>
                <w:b/>
                <w:bCs/>
                <w:sz w:val="22"/>
                <w:szCs w:val="22"/>
                <w:lang w:val="en-US"/>
              </w:rPr>
              <w:t>Kshs</w:t>
            </w:r>
          </w:p>
        </w:tc>
        <w:tc>
          <w:tcPr>
            <w:tcW w:w="952" w:type="pct"/>
            <w:tcBorders>
              <w:top w:val="single" w:sz="4" w:space="0" w:color="auto"/>
              <w:left w:val="single" w:sz="4" w:space="0" w:color="auto"/>
              <w:bottom w:val="single" w:sz="4" w:space="0" w:color="auto"/>
              <w:right w:val="single" w:sz="4" w:space="0" w:color="auto"/>
            </w:tcBorders>
            <w:shd w:val="clear" w:color="auto" w:fill="0070C0"/>
            <w:vAlign w:val="center"/>
          </w:tcPr>
          <w:p w14:paraId="1207F3DB" w14:textId="77777777" w:rsidR="0001587E" w:rsidRPr="00953054" w:rsidRDefault="0001587E" w:rsidP="00473013">
            <w:pPr>
              <w:autoSpaceDE/>
              <w:autoSpaceDN/>
              <w:spacing w:line="276" w:lineRule="auto"/>
              <w:jc w:val="right"/>
              <w:rPr>
                <w:b/>
                <w:bCs/>
                <w:sz w:val="22"/>
                <w:szCs w:val="22"/>
                <w:lang w:val="en-US"/>
              </w:rPr>
            </w:pPr>
            <w:r w:rsidRPr="00953054">
              <w:rPr>
                <w:b/>
                <w:bCs/>
                <w:sz w:val="22"/>
                <w:szCs w:val="22"/>
                <w:lang w:val="en-US"/>
              </w:rPr>
              <w:t>Kshs</w:t>
            </w:r>
          </w:p>
        </w:tc>
      </w:tr>
      <w:tr w:rsidR="0001587E" w:rsidRPr="00953054" w14:paraId="12531D19" w14:textId="77777777" w:rsidTr="005F3D5F">
        <w:trPr>
          <w:trHeight w:val="340"/>
        </w:trPr>
        <w:tc>
          <w:tcPr>
            <w:tcW w:w="3096" w:type="pct"/>
            <w:shd w:val="clear" w:color="auto" w:fill="auto"/>
            <w:noWrap/>
            <w:vAlign w:val="bottom"/>
            <w:hideMark/>
          </w:tcPr>
          <w:p w14:paraId="6D691D96" w14:textId="77777777" w:rsidR="0001587E" w:rsidRPr="00953054" w:rsidRDefault="0001587E" w:rsidP="00953054">
            <w:pPr>
              <w:autoSpaceDE/>
              <w:autoSpaceDN/>
              <w:spacing w:line="276" w:lineRule="auto"/>
              <w:jc w:val="both"/>
              <w:rPr>
                <w:b/>
                <w:bCs/>
                <w:sz w:val="22"/>
                <w:szCs w:val="22"/>
                <w:lang w:val="en-US"/>
              </w:rPr>
            </w:pPr>
            <w:r w:rsidRPr="00953054">
              <w:rPr>
                <w:b/>
                <w:bCs/>
                <w:sz w:val="22"/>
                <w:szCs w:val="22"/>
                <w:lang w:eastAsia="en-GB"/>
              </w:rPr>
              <w:t>Total receivables</w:t>
            </w:r>
          </w:p>
        </w:tc>
        <w:tc>
          <w:tcPr>
            <w:tcW w:w="952" w:type="pct"/>
          </w:tcPr>
          <w:p w14:paraId="7D7F7643" w14:textId="77777777" w:rsidR="005F3D5F" w:rsidRPr="00953054" w:rsidRDefault="005F3D5F" w:rsidP="00473013">
            <w:pPr>
              <w:autoSpaceDE/>
              <w:autoSpaceDN/>
              <w:spacing w:line="276" w:lineRule="auto"/>
              <w:jc w:val="right"/>
              <w:rPr>
                <w:sz w:val="22"/>
                <w:szCs w:val="22"/>
                <w:lang w:val="en-US"/>
              </w:rPr>
            </w:pPr>
          </w:p>
        </w:tc>
        <w:tc>
          <w:tcPr>
            <w:tcW w:w="952" w:type="pct"/>
            <w:vAlign w:val="center"/>
          </w:tcPr>
          <w:p w14:paraId="74A0E5DF" w14:textId="77777777" w:rsidR="0001587E" w:rsidRPr="00953054" w:rsidRDefault="0001587E" w:rsidP="00473013">
            <w:pPr>
              <w:autoSpaceDE/>
              <w:autoSpaceDN/>
              <w:spacing w:line="276" w:lineRule="auto"/>
              <w:jc w:val="right"/>
              <w:rPr>
                <w:sz w:val="22"/>
                <w:szCs w:val="22"/>
                <w:lang w:val="en-US"/>
              </w:rPr>
            </w:pPr>
          </w:p>
        </w:tc>
      </w:tr>
      <w:tr w:rsidR="0001587E" w:rsidRPr="00953054" w14:paraId="1ACB616F" w14:textId="77777777" w:rsidTr="005F3D5F">
        <w:trPr>
          <w:trHeight w:val="340"/>
        </w:trPr>
        <w:tc>
          <w:tcPr>
            <w:tcW w:w="3096" w:type="pct"/>
            <w:shd w:val="clear" w:color="auto" w:fill="auto"/>
            <w:noWrap/>
            <w:vAlign w:val="bottom"/>
            <w:hideMark/>
          </w:tcPr>
          <w:p w14:paraId="198FF724" w14:textId="77777777" w:rsidR="0001587E" w:rsidRPr="00953054" w:rsidRDefault="0001587E" w:rsidP="00953054">
            <w:pPr>
              <w:autoSpaceDE/>
              <w:autoSpaceDN/>
              <w:spacing w:line="276" w:lineRule="auto"/>
              <w:jc w:val="both"/>
              <w:rPr>
                <w:sz w:val="22"/>
                <w:szCs w:val="22"/>
                <w:lang w:val="en-US"/>
              </w:rPr>
            </w:pPr>
            <w:r w:rsidRPr="00953054">
              <w:rPr>
                <w:sz w:val="22"/>
                <w:szCs w:val="22"/>
                <w:lang w:eastAsia="en-GB"/>
              </w:rPr>
              <w:t>Other exchange debtors (</w:t>
            </w:r>
            <w:r w:rsidRPr="00953054">
              <w:rPr>
                <w:i/>
                <w:iCs/>
                <w:sz w:val="22"/>
                <w:szCs w:val="22"/>
                <w:lang w:eastAsia="en-GB"/>
              </w:rPr>
              <w:t>Specify</w:t>
            </w:r>
            <w:r w:rsidRPr="00953054">
              <w:rPr>
                <w:sz w:val="22"/>
                <w:szCs w:val="22"/>
                <w:lang w:eastAsia="en-GB"/>
              </w:rPr>
              <w:t>)</w:t>
            </w:r>
          </w:p>
        </w:tc>
        <w:tc>
          <w:tcPr>
            <w:tcW w:w="952" w:type="pct"/>
            <w:vAlign w:val="center"/>
          </w:tcPr>
          <w:p w14:paraId="0E4659FA" w14:textId="086C3106" w:rsidR="005F3D5F" w:rsidRPr="00953054" w:rsidRDefault="005F3D5F" w:rsidP="009E487F">
            <w:pPr>
              <w:autoSpaceDE/>
              <w:autoSpaceDN/>
              <w:spacing w:line="276" w:lineRule="auto"/>
              <w:jc w:val="right"/>
              <w:rPr>
                <w:sz w:val="22"/>
                <w:szCs w:val="22"/>
                <w:lang w:val="en-US"/>
              </w:rPr>
            </w:pPr>
            <w:r w:rsidRPr="00953054">
              <w:rPr>
                <w:sz w:val="22"/>
                <w:szCs w:val="22"/>
                <w:lang w:val="en-US"/>
              </w:rPr>
              <w:t>xxx</w:t>
            </w:r>
          </w:p>
        </w:tc>
        <w:tc>
          <w:tcPr>
            <w:tcW w:w="952" w:type="pct"/>
            <w:vAlign w:val="center"/>
          </w:tcPr>
          <w:p w14:paraId="4308D640" w14:textId="77777777" w:rsidR="0001587E" w:rsidRPr="00953054" w:rsidRDefault="0001587E" w:rsidP="00473013">
            <w:pPr>
              <w:autoSpaceDE/>
              <w:autoSpaceDN/>
              <w:spacing w:line="276" w:lineRule="auto"/>
              <w:jc w:val="right"/>
              <w:rPr>
                <w:sz w:val="22"/>
                <w:szCs w:val="22"/>
                <w:lang w:val="en-US"/>
              </w:rPr>
            </w:pPr>
            <w:r w:rsidRPr="00953054">
              <w:rPr>
                <w:sz w:val="22"/>
                <w:szCs w:val="22"/>
                <w:lang w:val="en-US"/>
              </w:rPr>
              <w:t>xxx</w:t>
            </w:r>
          </w:p>
        </w:tc>
      </w:tr>
      <w:tr w:rsidR="0001587E" w:rsidRPr="00953054" w14:paraId="434416AC" w14:textId="77777777" w:rsidTr="005F3D5F">
        <w:trPr>
          <w:trHeight w:val="340"/>
        </w:trPr>
        <w:tc>
          <w:tcPr>
            <w:tcW w:w="3096" w:type="pct"/>
            <w:shd w:val="clear" w:color="auto" w:fill="auto"/>
            <w:noWrap/>
            <w:vAlign w:val="bottom"/>
            <w:hideMark/>
          </w:tcPr>
          <w:p w14:paraId="076594AD" w14:textId="77777777" w:rsidR="0001587E" w:rsidRPr="00953054" w:rsidRDefault="0001587E" w:rsidP="00953054">
            <w:pPr>
              <w:autoSpaceDE/>
              <w:autoSpaceDN/>
              <w:spacing w:line="276" w:lineRule="auto"/>
              <w:jc w:val="both"/>
              <w:rPr>
                <w:sz w:val="22"/>
                <w:szCs w:val="22"/>
                <w:lang w:val="en-US"/>
              </w:rPr>
            </w:pPr>
            <w:r w:rsidRPr="00953054">
              <w:rPr>
                <w:sz w:val="22"/>
                <w:szCs w:val="22"/>
                <w:lang w:eastAsia="en-GB"/>
              </w:rPr>
              <w:t>Less: impairment allowance</w:t>
            </w:r>
          </w:p>
        </w:tc>
        <w:tc>
          <w:tcPr>
            <w:tcW w:w="952" w:type="pct"/>
            <w:vAlign w:val="center"/>
          </w:tcPr>
          <w:p w14:paraId="576CE37E" w14:textId="39A15D24" w:rsidR="005F3D5F" w:rsidRPr="00953054" w:rsidRDefault="005F3D5F" w:rsidP="009E487F">
            <w:pPr>
              <w:autoSpaceDE/>
              <w:autoSpaceDN/>
              <w:spacing w:line="276" w:lineRule="auto"/>
              <w:jc w:val="right"/>
              <w:rPr>
                <w:sz w:val="22"/>
                <w:szCs w:val="22"/>
                <w:lang w:val="en-US"/>
              </w:rPr>
            </w:pPr>
            <w:r w:rsidRPr="00953054">
              <w:rPr>
                <w:sz w:val="22"/>
                <w:szCs w:val="22"/>
                <w:lang w:val="en-US"/>
              </w:rPr>
              <w:t>(xxx)</w:t>
            </w:r>
          </w:p>
        </w:tc>
        <w:tc>
          <w:tcPr>
            <w:tcW w:w="952" w:type="pct"/>
            <w:vAlign w:val="center"/>
          </w:tcPr>
          <w:p w14:paraId="5F0570E9" w14:textId="77777777" w:rsidR="0001587E" w:rsidRPr="00953054" w:rsidRDefault="0001587E" w:rsidP="00473013">
            <w:pPr>
              <w:autoSpaceDE/>
              <w:autoSpaceDN/>
              <w:spacing w:line="276" w:lineRule="auto"/>
              <w:jc w:val="right"/>
              <w:rPr>
                <w:sz w:val="22"/>
                <w:szCs w:val="22"/>
                <w:lang w:val="en-US"/>
              </w:rPr>
            </w:pPr>
            <w:r w:rsidRPr="00953054">
              <w:rPr>
                <w:sz w:val="22"/>
                <w:szCs w:val="22"/>
                <w:lang w:val="en-US"/>
              </w:rPr>
              <w:t>(xxx)</w:t>
            </w:r>
          </w:p>
        </w:tc>
      </w:tr>
      <w:tr w:rsidR="00BF0852" w:rsidRPr="00953054" w14:paraId="60E6AE80" w14:textId="77777777" w:rsidTr="005F3D5F">
        <w:trPr>
          <w:trHeight w:val="340"/>
        </w:trPr>
        <w:tc>
          <w:tcPr>
            <w:tcW w:w="3096" w:type="pct"/>
            <w:shd w:val="clear" w:color="auto" w:fill="auto"/>
            <w:noWrap/>
            <w:vAlign w:val="bottom"/>
            <w:hideMark/>
          </w:tcPr>
          <w:p w14:paraId="2626AB5D" w14:textId="5D219B84" w:rsidR="00BF0852" w:rsidRPr="00953054" w:rsidRDefault="00BF0852" w:rsidP="00953054">
            <w:pPr>
              <w:autoSpaceDE/>
              <w:autoSpaceDN/>
              <w:spacing w:line="276" w:lineRule="auto"/>
              <w:jc w:val="both"/>
              <w:rPr>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 xml:space="preserve">receivables </w:t>
            </w:r>
          </w:p>
        </w:tc>
        <w:tc>
          <w:tcPr>
            <w:tcW w:w="952" w:type="pct"/>
            <w:vAlign w:val="center"/>
          </w:tcPr>
          <w:p w14:paraId="1161FD1D" w14:textId="7E7EFD20" w:rsidR="005F3D5F" w:rsidRPr="00953054" w:rsidRDefault="005F3D5F" w:rsidP="009E487F">
            <w:pPr>
              <w:autoSpaceDE/>
              <w:autoSpaceDN/>
              <w:spacing w:line="276" w:lineRule="auto"/>
              <w:jc w:val="right"/>
              <w:rPr>
                <w:b/>
                <w:bCs/>
                <w:sz w:val="22"/>
                <w:szCs w:val="22"/>
                <w:lang w:val="en-US"/>
              </w:rPr>
            </w:pPr>
            <w:r w:rsidRPr="00953054">
              <w:rPr>
                <w:b/>
                <w:bCs/>
                <w:sz w:val="22"/>
                <w:szCs w:val="22"/>
                <w:lang w:val="en-US"/>
              </w:rPr>
              <w:t>xxx</w:t>
            </w:r>
          </w:p>
        </w:tc>
        <w:tc>
          <w:tcPr>
            <w:tcW w:w="952" w:type="pct"/>
            <w:vAlign w:val="center"/>
          </w:tcPr>
          <w:p w14:paraId="3488D153" w14:textId="51917739" w:rsidR="00BF0852" w:rsidRPr="00953054" w:rsidRDefault="00BF0852" w:rsidP="00473013">
            <w:pPr>
              <w:autoSpaceDE/>
              <w:autoSpaceDN/>
              <w:spacing w:line="276" w:lineRule="auto"/>
              <w:jc w:val="right"/>
              <w:rPr>
                <w:b/>
                <w:bCs/>
                <w:sz w:val="22"/>
                <w:szCs w:val="22"/>
                <w:lang w:val="en-US"/>
              </w:rPr>
            </w:pPr>
            <w:r w:rsidRPr="00953054">
              <w:rPr>
                <w:b/>
                <w:bCs/>
                <w:sz w:val="22"/>
                <w:szCs w:val="22"/>
                <w:lang w:val="en-US"/>
              </w:rPr>
              <w:t>xxx</w:t>
            </w:r>
          </w:p>
        </w:tc>
      </w:tr>
      <w:tr w:rsidR="00BF0852" w:rsidRPr="00953054" w14:paraId="5F1E4FE8" w14:textId="77777777" w:rsidTr="005F3D5F">
        <w:trPr>
          <w:trHeight w:val="340"/>
        </w:trPr>
        <w:tc>
          <w:tcPr>
            <w:tcW w:w="3096" w:type="pct"/>
            <w:shd w:val="clear" w:color="auto" w:fill="auto"/>
            <w:vAlign w:val="bottom"/>
            <w:hideMark/>
          </w:tcPr>
          <w:p w14:paraId="0CC157AB" w14:textId="3727FA79" w:rsidR="00BF0852" w:rsidRPr="00953054" w:rsidRDefault="00BF0852" w:rsidP="00D073F7">
            <w:pPr>
              <w:pStyle w:val="ListParagraph"/>
              <w:numPr>
                <w:ilvl w:val="0"/>
                <w:numId w:val="42"/>
              </w:numPr>
              <w:autoSpaceDE/>
              <w:autoSpaceDN/>
              <w:spacing w:line="276" w:lineRule="auto"/>
              <w:jc w:val="both"/>
              <w:rPr>
                <w:sz w:val="22"/>
                <w:szCs w:val="22"/>
                <w:lang w:val="en-US"/>
              </w:rPr>
            </w:pPr>
            <w:r w:rsidRPr="00953054">
              <w:rPr>
                <w:sz w:val="22"/>
                <w:szCs w:val="22"/>
                <w:lang w:eastAsia="en-GB"/>
              </w:rPr>
              <w:t>Current receivables</w:t>
            </w:r>
            <w:r w:rsidR="00C4630E" w:rsidRPr="00953054">
              <w:rPr>
                <w:sz w:val="22"/>
                <w:szCs w:val="22"/>
                <w:lang w:eastAsia="en-GB"/>
              </w:rPr>
              <w:t xml:space="preserve"> </w:t>
            </w:r>
          </w:p>
        </w:tc>
        <w:tc>
          <w:tcPr>
            <w:tcW w:w="952" w:type="pct"/>
            <w:vAlign w:val="center"/>
          </w:tcPr>
          <w:p w14:paraId="220B4F2B" w14:textId="68C1A6AA" w:rsidR="005F3D5F" w:rsidRPr="00953054" w:rsidRDefault="005F3D5F" w:rsidP="009E487F">
            <w:pPr>
              <w:autoSpaceDE/>
              <w:autoSpaceDN/>
              <w:spacing w:line="276" w:lineRule="auto"/>
              <w:jc w:val="right"/>
              <w:rPr>
                <w:sz w:val="22"/>
                <w:szCs w:val="22"/>
                <w:lang w:val="en-US"/>
              </w:rPr>
            </w:pPr>
            <w:r w:rsidRPr="00953054">
              <w:rPr>
                <w:sz w:val="22"/>
                <w:szCs w:val="22"/>
                <w:lang w:val="en-US"/>
              </w:rPr>
              <w:t>xxx</w:t>
            </w:r>
          </w:p>
        </w:tc>
        <w:tc>
          <w:tcPr>
            <w:tcW w:w="952" w:type="pct"/>
            <w:vAlign w:val="center"/>
          </w:tcPr>
          <w:p w14:paraId="704CF590" w14:textId="02431832" w:rsidR="00BF0852" w:rsidRPr="00953054" w:rsidRDefault="00BF0852" w:rsidP="00473013">
            <w:pPr>
              <w:autoSpaceDE/>
              <w:autoSpaceDN/>
              <w:spacing w:line="276" w:lineRule="auto"/>
              <w:jc w:val="right"/>
              <w:rPr>
                <w:sz w:val="22"/>
                <w:szCs w:val="22"/>
                <w:lang w:val="en-US"/>
              </w:rPr>
            </w:pPr>
            <w:r w:rsidRPr="00953054">
              <w:rPr>
                <w:sz w:val="22"/>
                <w:szCs w:val="22"/>
                <w:lang w:val="en-US"/>
              </w:rPr>
              <w:t>xxx</w:t>
            </w:r>
          </w:p>
        </w:tc>
      </w:tr>
      <w:tr w:rsidR="00BF0852" w:rsidRPr="00953054" w14:paraId="43DA4AEC" w14:textId="77777777" w:rsidTr="005F3D5F">
        <w:trPr>
          <w:trHeight w:val="340"/>
        </w:trPr>
        <w:tc>
          <w:tcPr>
            <w:tcW w:w="3096" w:type="pct"/>
            <w:shd w:val="clear" w:color="auto" w:fill="auto"/>
            <w:noWrap/>
            <w:vAlign w:val="bottom"/>
            <w:hideMark/>
          </w:tcPr>
          <w:p w14:paraId="28EC6F51" w14:textId="0B458707" w:rsidR="00BF0852" w:rsidRPr="00953054" w:rsidRDefault="00C4630E" w:rsidP="00D073F7">
            <w:pPr>
              <w:pStyle w:val="ListParagraph"/>
              <w:numPr>
                <w:ilvl w:val="0"/>
                <w:numId w:val="42"/>
              </w:numPr>
              <w:autoSpaceDE/>
              <w:autoSpaceDN/>
              <w:spacing w:line="276" w:lineRule="auto"/>
              <w:jc w:val="both"/>
              <w:rPr>
                <w:sz w:val="22"/>
                <w:szCs w:val="22"/>
                <w:lang w:val="en-US"/>
              </w:rPr>
            </w:pPr>
            <w:r w:rsidRPr="00953054">
              <w:rPr>
                <w:sz w:val="22"/>
                <w:szCs w:val="22"/>
                <w:lang w:eastAsia="en-GB"/>
              </w:rPr>
              <w:t>N</w:t>
            </w:r>
            <w:r w:rsidR="00BF0852" w:rsidRPr="00953054">
              <w:rPr>
                <w:sz w:val="22"/>
                <w:szCs w:val="22"/>
                <w:lang w:eastAsia="en-GB"/>
              </w:rPr>
              <w:t>on-current receivables</w:t>
            </w:r>
          </w:p>
        </w:tc>
        <w:tc>
          <w:tcPr>
            <w:tcW w:w="952" w:type="pct"/>
            <w:vAlign w:val="center"/>
          </w:tcPr>
          <w:p w14:paraId="7AD53E8E" w14:textId="6823B321" w:rsidR="005F3D5F" w:rsidRPr="00953054" w:rsidRDefault="005F3D5F" w:rsidP="009E487F">
            <w:pPr>
              <w:autoSpaceDE/>
              <w:autoSpaceDN/>
              <w:spacing w:line="276" w:lineRule="auto"/>
              <w:jc w:val="right"/>
              <w:rPr>
                <w:sz w:val="22"/>
                <w:szCs w:val="22"/>
                <w:lang w:val="en-US"/>
              </w:rPr>
            </w:pPr>
            <w:r w:rsidRPr="00953054">
              <w:rPr>
                <w:sz w:val="22"/>
                <w:szCs w:val="22"/>
                <w:lang w:val="en-US"/>
              </w:rPr>
              <w:t>xxx</w:t>
            </w:r>
          </w:p>
        </w:tc>
        <w:tc>
          <w:tcPr>
            <w:tcW w:w="952" w:type="pct"/>
            <w:vAlign w:val="center"/>
          </w:tcPr>
          <w:p w14:paraId="11774FD2" w14:textId="77777777" w:rsidR="00BF0852" w:rsidRPr="00953054" w:rsidRDefault="00BF0852" w:rsidP="00473013">
            <w:pPr>
              <w:autoSpaceDE/>
              <w:autoSpaceDN/>
              <w:spacing w:line="276" w:lineRule="auto"/>
              <w:jc w:val="right"/>
              <w:rPr>
                <w:sz w:val="22"/>
                <w:szCs w:val="22"/>
                <w:lang w:val="en-US"/>
              </w:rPr>
            </w:pPr>
            <w:r w:rsidRPr="00953054">
              <w:rPr>
                <w:sz w:val="22"/>
                <w:szCs w:val="22"/>
                <w:lang w:val="en-US"/>
              </w:rPr>
              <w:t>xxx</w:t>
            </w:r>
          </w:p>
        </w:tc>
      </w:tr>
      <w:tr w:rsidR="00BF0852" w:rsidRPr="00953054" w14:paraId="52889DF5" w14:textId="77777777" w:rsidTr="005F3D5F">
        <w:trPr>
          <w:trHeight w:val="340"/>
        </w:trPr>
        <w:tc>
          <w:tcPr>
            <w:tcW w:w="3096" w:type="pct"/>
            <w:shd w:val="clear" w:color="auto" w:fill="auto"/>
            <w:noWrap/>
            <w:vAlign w:val="bottom"/>
          </w:tcPr>
          <w:p w14:paraId="28790BB7" w14:textId="3D70A36A" w:rsidR="00BF0852" w:rsidRPr="00953054" w:rsidRDefault="000B3C8F" w:rsidP="00953054">
            <w:pPr>
              <w:autoSpaceDE/>
              <w:autoSpaceDN/>
              <w:spacing w:line="276" w:lineRule="auto"/>
              <w:jc w:val="both"/>
              <w:rPr>
                <w:b/>
                <w:bCs/>
                <w:sz w:val="22"/>
                <w:szCs w:val="22"/>
                <w:lang w:val="en-US"/>
              </w:rPr>
            </w:pPr>
            <w:r w:rsidRPr="00953054">
              <w:rPr>
                <w:b/>
                <w:bCs/>
                <w:sz w:val="22"/>
                <w:szCs w:val="22"/>
                <w:lang w:val="en-US"/>
              </w:rPr>
              <w:t xml:space="preserve">Total </w:t>
            </w:r>
            <w:r w:rsidR="00EA0D75" w:rsidRPr="00953054">
              <w:rPr>
                <w:b/>
                <w:bCs/>
                <w:sz w:val="22"/>
                <w:szCs w:val="22"/>
                <w:lang w:val="en-US"/>
              </w:rPr>
              <w:t>Receivables</w:t>
            </w:r>
            <w:r w:rsidRPr="00953054">
              <w:rPr>
                <w:b/>
                <w:bCs/>
                <w:sz w:val="22"/>
                <w:szCs w:val="22"/>
                <w:lang w:val="en-US"/>
              </w:rPr>
              <w:t xml:space="preserve"> (a</w:t>
            </w:r>
            <w:r w:rsidR="00EA0D75" w:rsidRPr="00953054">
              <w:rPr>
                <w:b/>
                <w:bCs/>
                <w:sz w:val="22"/>
                <w:szCs w:val="22"/>
                <w:lang w:val="en-US"/>
              </w:rPr>
              <w:t>+b)</w:t>
            </w:r>
          </w:p>
        </w:tc>
        <w:tc>
          <w:tcPr>
            <w:tcW w:w="952" w:type="pct"/>
            <w:vAlign w:val="center"/>
          </w:tcPr>
          <w:p w14:paraId="39E8DD47" w14:textId="3C9BDDFE" w:rsidR="005F3D5F" w:rsidRPr="00953054" w:rsidRDefault="005F3D5F" w:rsidP="009E487F">
            <w:pPr>
              <w:autoSpaceDE/>
              <w:autoSpaceDN/>
              <w:spacing w:line="276" w:lineRule="auto"/>
              <w:jc w:val="right"/>
              <w:rPr>
                <w:b/>
                <w:bCs/>
                <w:sz w:val="22"/>
                <w:szCs w:val="22"/>
                <w:lang w:val="en-US"/>
              </w:rPr>
            </w:pPr>
            <w:r w:rsidRPr="00953054">
              <w:rPr>
                <w:b/>
                <w:bCs/>
                <w:sz w:val="22"/>
                <w:szCs w:val="22"/>
                <w:lang w:val="en-US"/>
              </w:rPr>
              <w:t>xxx</w:t>
            </w:r>
          </w:p>
        </w:tc>
        <w:tc>
          <w:tcPr>
            <w:tcW w:w="952" w:type="pct"/>
            <w:vAlign w:val="center"/>
          </w:tcPr>
          <w:p w14:paraId="46C32600" w14:textId="372CE135" w:rsidR="00BF0852" w:rsidRPr="00953054" w:rsidRDefault="00953C4B" w:rsidP="00473013">
            <w:pPr>
              <w:autoSpaceDE/>
              <w:autoSpaceDN/>
              <w:spacing w:line="276" w:lineRule="auto"/>
              <w:jc w:val="right"/>
              <w:rPr>
                <w:b/>
                <w:bCs/>
                <w:sz w:val="22"/>
                <w:szCs w:val="22"/>
                <w:lang w:val="en-US"/>
              </w:rPr>
            </w:pPr>
            <w:r w:rsidRPr="00953054">
              <w:rPr>
                <w:b/>
                <w:bCs/>
                <w:sz w:val="22"/>
                <w:szCs w:val="22"/>
                <w:lang w:val="en-US"/>
              </w:rPr>
              <w:t>xxx</w:t>
            </w:r>
          </w:p>
        </w:tc>
      </w:tr>
    </w:tbl>
    <w:p w14:paraId="0023FECB" w14:textId="066DDF78" w:rsidR="00F26902" w:rsidRPr="00953054" w:rsidRDefault="00F26902" w:rsidP="00953054">
      <w:pPr>
        <w:autoSpaceDE/>
        <w:autoSpaceDN/>
        <w:spacing w:line="360" w:lineRule="auto"/>
        <w:jc w:val="both"/>
        <w:rPr>
          <w:b/>
          <w:bCs/>
          <w:sz w:val="22"/>
          <w:szCs w:val="22"/>
          <w:lang w:eastAsia="en-GB"/>
        </w:rPr>
      </w:pPr>
    </w:p>
    <w:p w14:paraId="0AAA37E2" w14:textId="1EB68E0F" w:rsidR="00926C22" w:rsidRPr="00953054" w:rsidRDefault="000C3327" w:rsidP="00D073F7">
      <w:pPr>
        <w:pStyle w:val="ListParagraph"/>
        <w:numPr>
          <w:ilvl w:val="0"/>
          <w:numId w:val="43"/>
        </w:numPr>
        <w:spacing w:line="360" w:lineRule="auto"/>
        <w:ind w:right="-20"/>
        <w:jc w:val="both"/>
        <w:rPr>
          <w:b/>
          <w:bCs/>
          <w:sz w:val="22"/>
          <w:szCs w:val="22"/>
          <w:lang w:eastAsia="en-GB"/>
        </w:rPr>
      </w:pPr>
      <w:r w:rsidRPr="00953054">
        <w:rPr>
          <w:b/>
          <w:bCs/>
          <w:sz w:val="22"/>
          <w:szCs w:val="22"/>
          <w:lang w:eastAsia="en-GB"/>
        </w:rPr>
        <w:t xml:space="preserve">    </w:t>
      </w:r>
      <w:r w:rsidR="00926C22" w:rsidRPr="00953054">
        <w:rPr>
          <w:b/>
          <w:bCs/>
          <w:sz w:val="22"/>
          <w:szCs w:val="22"/>
          <w:lang w:eastAsia="en-GB"/>
        </w:rPr>
        <w:t>Ageing analysis for Receivables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46"/>
        <w:gridCol w:w="1107"/>
        <w:gridCol w:w="687"/>
        <w:gridCol w:w="1824"/>
        <w:gridCol w:w="1054"/>
      </w:tblGrid>
      <w:tr w:rsidR="00926C22" w:rsidRPr="00953054" w14:paraId="5D971A6C" w14:textId="77777777" w:rsidTr="0064695F">
        <w:trPr>
          <w:trHeight w:val="340"/>
        </w:trPr>
        <w:tc>
          <w:tcPr>
            <w:tcW w:w="2518" w:type="pct"/>
            <w:vMerge w:val="restart"/>
            <w:tcBorders>
              <w:top w:val="single" w:sz="4" w:space="0" w:color="auto"/>
              <w:left w:val="single" w:sz="4" w:space="0" w:color="auto"/>
              <w:right w:val="single" w:sz="4" w:space="0" w:color="auto"/>
            </w:tcBorders>
            <w:shd w:val="clear" w:color="auto" w:fill="0070C0"/>
            <w:noWrap/>
            <w:vAlign w:val="center"/>
            <w:hideMark/>
          </w:tcPr>
          <w:p w14:paraId="6C721792" w14:textId="77777777" w:rsidR="00926C22" w:rsidRPr="00953054" w:rsidRDefault="00926C22" w:rsidP="00953054">
            <w:pPr>
              <w:autoSpaceDE/>
              <w:autoSpaceDN/>
              <w:spacing w:line="276" w:lineRule="auto"/>
              <w:jc w:val="both"/>
              <w:rPr>
                <w:b/>
                <w:bCs/>
                <w:sz w:val="22"/>
                <w:szCs w:val="22"/>
                <w:lang w:eastAsia="en-GB"/>
              </w:rPr>
            </w:pPr>
            <w:r w:rsidRPr="00953054">
              <w:rPr>
                <w:b/>
                <w:bCs/>
                <w:sz w:val="22"/>
                <w:szCs w:val="22"/>
                <w:lang w:eastAsia="en-GB"/>
              </w:rPr>
              <w:t>Description</w:t>
            </w:r>
          </w:p>
        </w:tc>
        <w:tc>
          <w:tcPr>
            <w:tcW w:w="1013" w:type="pct"/>
            <w:gridSpan w:val="2"/>
            <w:tcBorders>
              <w:top w:val="single" w:sz="4" w:space="0" w:color="auto"/>
              <w:left w:val="single" w:sz="4" w:space="0" w:color="auto"/>
              <w:bottom w:val="single" w:sz="4" w:space="0" w:color="auto"/>
              <w:right w:val="single" w:sz="4" w:space="0" w:color="auto"/>
            </w:tcBorders>
            <w:shd w:val="clear" w:color="auto" w:fill="0070C0"/>
            <w:vAlign w:val="bottom"/>
          </w:tcPr>
          <w:p w14:paraId="6FFF2D67" w14:textId="104D681F" w:rsidR="00926C22" w:rsidRPr="00953054" w:rsidRDefault="00926C22" w:rsidP="0040362F">
            <w:pPr>
              <w:autoSpaceDE/>
              <w:autoSpaceDN/>
              <w:spacing w:line="276" w:lineRule="auto"/>
              <w:jc w:val="right"/>
              <w:rPr>
                <w:b/>
                <w:bCs/>
                <w:sz w:val="22"/>
                <w:szCs w:val="22"/>
                <w:lang w:val="en-US"/>
              </w:rPr>
            </w:pPr>
            <w:r w:rsidRPr="00953054">
              <w:rPr>
                <w:b/>
                <w:bCs/>
                <w:color w:val="000000"/>
                <w:sz w:val="22"/>
                <w:szCs w:val="22"/>
                <w:lang w:val="en-US"/>
              </w:rPr>
              <w:t>Insert Current FY</w:t>
            </w:r>
          </w:p>
        </w:tc>
        <w:tc>
          <w:tcPr>
            <w:tcW w:w="1469" w:type="pct"/>
            <w:gridSpan w:val="2"/>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D54C39F" w14:textId="77777777" w:rsidR="00532A4B" w:rsidRPr="00953054" w:rsidRDefault="00532A4B" w:rsidP="005F3D5F">
            <w:pPr>
              <w:autoSpaceDE/>
              <w:autoSpaceDN/>
              <w:spacing w:line="276" w:lineRule="auto"/>
              <w:jc w:val="right"/>
              <w:rPr>
                <w:b/>
                <w:i/>
                <w:iCs/>
                <w:sz w:val="22"/>
                <w:szCs w:val="22"/>
                <w:lang w:val="en-US"/>
              </w:rPr>
            </w:pPr>
            <w:r w:rsidRPr="00953054">
              <w:rPr>
                <w:b/>
                <w:i/>
                <w:iCs/>
                <w:sz w:val="22"/>
                <w:szCs w:val="22"/>
                <w:lang w:val="en-US"/>
              </w:rPr>
              <w:t>Opening Statement</w:t>
            </w:r>
          </w:p>
          <w:p w14:paraId="12839927" w14:textId="37E1AD10" w:rsidR="00926C22" w:rsidRPr="00953054" w:rsidRDefault="00532A4B" w:rsidP="0040362F">
            <w:pPr>
              <w:autoSpaceDE/>
              <w:autoSpaceDN/>
              <w:spacing w:line="276" w:lineRule="auto"/>
              <w:jc w:val="right"/>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926C22" w:rsidRPr="00953054" w14:paraId="0FD284C8" w14:textId="77777777" w:rsidTr="0064695F">
        <w:trPr>
          <w:trHeight w:val="340"/>
        </w:trPr>
        <w:tc>
          <w:tcPr>
            <w:tcW w:w="2518" w:type="pct"/>
            <w:vMerge/>
            <w:tcBorders>
              <w:left w:val="single" w:sz="4" w:space="0" w:color="auto"/>
              <w:bottom w:val="single" w:sz="4" w:space="0" w:color="auto"/>
              <w:right w:val="single" w:sz="4" w:space="0" w:color="auto"/>
            </w:tcBorders>
            <w:shd w:val="clear" w:color="auto" w:fill="0070C0"/>
            <w:noWrap/>
            <w:vAlign w:val="bottom"/>
            <w:hideMark/>
          </w:tcPr>
          <w:p w14:paraId="08DD965A" w14:textId="77777777" w:rsidR="00926C22" w:rsidRPr="00953054" w:rsidRDefault="00926C22" w:rsidP="00953054">
            <w:pPr>
              <w:autoSpaceDE/>
              <w:autoSpaceDN/>
              <w:spacing w:line="276" w:lineRule="auto"/>
              <w:jc w:val="both"/>
              <w:rPr>
                <w:b/>
                <w:bCs/>
                <w:sz w:val="22"/>
                <w:szCs w:val="22"/>
                <w:lang w:eastAsia="en-GB"/>
              </w:rPr>
            </w:pPr>
          </w:p>
        </w:tc>
        <w:tc>
          <w:tcPr>
            <w:tcW w:w="1013" w:type="pct"/>
            <w:gridSpan w:val="2"/>
            <w:tcBorders>
              <w:top w:val="single" w:sz="4" w:space="0" w:color="auto"/>
              <w:left w:val="single" w:sz="4" w:space="0" w:color="auto"/>
              <w:bottom w:val="single" w:sz="4" w:space="0" w:color="auto"/>
              <w:right w:val="single" w:sz="4" w:space="0" w:color="auto"/>
            </w:tcBorders>
            <w:shd w:val="clear" w:color="auto" w:fill="0070C0"/>
            <w:vAlign w:val="center"/>
          </w:tcPr>
          <w:p w14:paraId="37DDAA80" w14:textId="5CC7DF91"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Kshs</w:t>
            </w:r>
          </w:p>
        </w:tc>
        <w:tc>
          <w:tcPr>
            <w:tcW w:w="1469" w:type="pct"/>
            <w:gridSpan w:val="2"/>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4DE2C5FE" w14:textId="77777777"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Kshs</w:t>
            </w:r>
          </w:p>
        </w:tc>
      </w:tr>
      <w:tr w:rsidR="00926C22" w:rsidRPr="00953054" w14:paraId="20985CDE" w14:textId="77777777" w:rsidTr="0064695F">
        <w:trPr>
          <w:trHeight w:val="674"/>
        </w:trPr>
        <w:tc>
          <w:tcPr>
            <w:tcW w:w="2518" w:type="pct"/>
            <w:shd w:val="clear" w:color="auto" w:fill="auto"/>
            <w:noWrap/>
            <w:vAlign w:val="bottom"/>
          </w:tcPr>
          <w:p w14:paraId="1A3CA887" w14:textId="77777777" w:rsidR="00926C22" w:rsidRPr="00953054" w:rsidRDefault="00926C22" w:rsidP="00953054">
            <w:pPr>
              <w:autoSpaceDE/>
              <w:autoSpaceDN/>
              <w:spacing w:line="276" w:lineRule="auto"/>
              <w:jc w:val="both"/>
              <w:rPr>
                <w:b/>
                <w:bCs/>
                <w:sz w:val="22"/>
                <w:szCs w:val="22"/>
                <w:lang w:val="en-US"/>
              </w:rPr>
            </w:pPr>
          </w:p>
        </w:tc>
        <w:tc>
          <w:tcPr>
            <w:tcW w:w="619" w:type="pct"/>
            <w:vAlign w:val="center"/>
          </w:tcPr>
          <w:p w14:paraId="2419FB8A" w14:textId="7A8607C6"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Current FY</w:t>
            </w:r>
          </w:p>
        </w:tc>
        <w:tc>
          <w:tcPr>
            <w:tcW w:w="394" w:type="pct"/>
            <w:vAlign w:val="center"/>
          </w:tcPr>
          <w:p w14:paraId="13D3B554" w14:textId="77777777"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 of the total</w:t>
            </w:r>
          </w:p>
        </w:tc>
        <w:tc>
          <w:tcPr>
            <w:tcW w:w="878" w:type="pct"/>
            <w:shd w:val="clear" w:color="auto" w:fill="auto"/>
            <w:noWrap/>
            <w:vAlign w:val="center"/>
          </w:tcPr>
          <w:p w14:paraId="1BDEF1C9" w14:textId="3A5D1F5F" w:rsidR="00926C22" w:rsidRPr="00953054" w:rsidRDefault="0071209F" w:rsidP="0040362F">
            <w:pPr>
              <w:autoSpaceDE/>
              <w:autoSpaceDN/>
              <w:spacing w:line="276" w:lineRule="auto"/>
              <w:jc w:val="right"/>
              <w:rPr>
                <w:b/>
                <w:bCs/>
                <w:sz w:val="22"/>
                <w:szCs w:val="22"/>
                <w:lang w:val="en-US"/>
              </w:rPr>
            </w:pPr>
            <w:r>
              <w:rPr>
                <w:b/>
                <w:bCs/>
                <w:sz w:val="22"/>
                <w:szCs w:val="22"/>
                <w:lang w:val="en-US"/>
              </w:rPr>
              <w:t>Opening Balance</w:t>
            </w:r>
          </w:p>
        </w:tc>
        <w:tc>
          <w:tcPr>
            <w:tcW w:w="591" w:type="pct"/>
            <w:shd w:val="clear" w:color="auto" w:fill="auto"/>
            <w:vAlign w:val="center"/>
          </w:tcPr>
          <w:p w14:paraId="52EE7200" w14:textId="77777777"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 of the total</w:t>
            </w:r>
          </w:p>
        </w:tc>
      </w:tr>
      <w:tr w:rsidR="00926C22" w:rsidRPr="00953054" w14:paraId="39960BD5" w14:textId="77777777" w:rsidTr="0064695F">
        <w:trPr>
          <w:trHeight w:val="340"/>
        </w:trPr>
        <w:tc>
          <w:tcPr>
            <w:tcW w:w="2518" w:type="pct"/>
            <w:shd w:val="clear" w:color="auto" w:fill="auto"/>
            <w:noWrap/>
            <w:vAlign w:val="bottom"/>
          </w:tcPr>
          <w:p w14:paraId="102F7596" w14:textId="77777777" w:rsidR="00926C22" w:rsidRPr="00953054" w:rsidRDefault="00926C22" w:rsidP="00953054">
            <w:pPr>
              <w:autoSpaceDE/>
              <w:autoSpaceDN/>
              <w:spacing w:line="276" w:lineRule="auto"/>
              <w:jc w:val="both"/>
              <w:rPr>
                <w:sz w:val="22"/>
                <w:szCs w:val="22"/>
                <w:lang w:val="en-US"/>
              </w:rPr>
            </w:pPr>
            <w:r w:rsidRPr="00953054">
              <w:rPr>
                <w:sz w:val="22"/>
                <w:szCs w:val="22"/>
                <w:lang w:val="en-US"/>
              </w:rPr>
              <w:t>Less than 1 year</w:t>
            </w:r>
          </w:p>
        </w:tc>
        <w:tc>
          <w:tcPr>
            <w:tcW w:w="619" w:type="pct"/>
            <w:vAlign w:val="center"/>
          </w:tcPr>
          <w:p w14:paraId="07BEB32B" w14:textId="61D51F58" w:rsidR="00926C22" w:rsidRPr="00953054" w:rsidRDefault="00926C22" w:rsidP="0040362F">
            <w:pPr>
              <w:autoSpaceDE/>
              <w:autoSpaceDN/>
              <w:spacing w:line="276" w:lineRule="auto"/>
              <w:jc w:val="right"/>
              <w:rPr>
                <w:sz w:val="22"/>
                <w:szCs w:val="22"/>
                <w:lang w:val="en-US"/>
              </w:rPr>
            </w:pPr>
            <w:r w:rsidRPr="00953054">
              <w:rPr>
                <w:sz w:val="22"/>
                <w:szCs w:val="22"/>
                <w:lang w:val="en-US"/>
              </w:rPr>
              <w:t>xxx</w:t>
            </w:r>
          </w:p>
        </w:tc>
        <w:tc>
          <w:tcPr>
            <w:tcW w:w="394" w:type="pct"/>
            <w:vAlign w:val="center"/>
          </w:tcPr>
          <w:p w14:paraId="39EC2A86"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w:t>
            </w:r>
          </w:p>
        </w:tc>
        <w:tc>
          <w:tcPr>
            <w:tcW w:w="878" w:type="pct"/>
            <w:shd w:val="clear" w:color="auto" w:fill="auto"/>
            <w:noWrap/>
            <w:vAlign w:val="center"/>
          </w:tcPr>
          <w:p w14:paraId="34282F79"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xxx</w:t>
            </w:r>
          </w:p>
        </w:tc>
        <w:tc>
          <w:tcPr>
            <w:tcW w:w="591" w:type="pct"/>
            <w:shd w:val="clear" w:color="auto" w:fill="auto"/>
            <w:vAlign w:val="center"/>
          </w:tcPr>
          <w:p w14:paraId="04B1F1CE"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w:t>
            </w:r>
          </w:p>
        </w:tc>
      </w:tr>
      <w:tr w:rsidR="00926C22" w:rsidRPr="00953054" w14:paraId="486CCEC5" w14:textId="77777777" w:rsidTr="0064695F">
        <w:trPr>
          <w:trHeight w:val="340"/>
        </w:trPr>
        <w:tc>
          <w:tcPr>
            <w:tcW w:w="2518" w:type="pct"/>
            <w:shd w:val="clear" w:color="auto" w:fill="auto"/>
            <w:noWrap/>
            <w:vAlign w:val="bottom"/>
          </w:tcPr>
          <w:p w14:paraId="4C50B35C" w14:textId="77777777" w:rsidR="00926C22" w:rsidRPr="00953054" w:rsidRDefault="00926C22" w:rsidP="00953054">
            <w:pPr>
              <w:autoSpaceDE/>
              <w:autoSpaceDN/>
              <w:spacing w:line="276" w:lineRule="auto"/>
              <w:jc w:val="both"/>
              <w:rPr>
                <w:sz w:val="22"/>
                <w:szCs w:val="22"/>
                <w:lang w:val="en-US"/>
              </w:rPr>
            </w:pPr>
            <w:r w:rsidRPr="00953054">
              <w:rPr>
                <w:sz w:val="22"/>
                <w:szCs w:val="22"/>
                <w:lang w:val="en-US"/>
              </w:rPr>
              <w:t>Between 1- 2 years</w:t>
            </w:r>
          </w:p>
        </w:tc>
        <w:tc>
          <w:tcPr>
            <w:tcW w:w="619" w:type="pct"/>
            <w:vAlign w:val="center"/>
          </w:tcPr>
          <w:p w14:paraId="4EFDA71D" w14:textId="177983F1" w:rsidR="00926C22" w:rsidRPr="00953054" w:rsidRDefault="00926C22" w:rsidP="0040362F">
            <w:pPr>
              <w:autoSpaceDE/>
              <w:autoSpaceDN/>
              <w:spacing w:line="276" w:lineRule="auto"/>
              <w:jc w:val="right"/>
              <w:rPr>
                <w:sz w:val="22"/>
                <w:szCs w:val="22"/>
                <w:lang w:val="en-US"/>
              </w:rPr>
            </w:pPr>
            <w:r w:rsidRPr="00953054">
              <w:rPr>
                <w:sz w:val="22"/>
                <w:szCs w:val="22"/>
                <w:lang w:val="en-US"/>
              </w:rPr>
              <w:t>xxx</w:t>
            </w:r>
          </w:p>
        </w:tc>
        <w:tc>
          <w:tcPr>
            <w:tcW w:w="394" w:type="pct"/>
            <w:vAlign w:val="center"/>
          </w:tcPr>
          <w:p w14:paraId="7400E371"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w:t>
            </w:r>
          </w:p>
        </w:tc>
        <w:tc>
          <w:tcPr>
            <w:tcW w:w="878" w:type="pct"/>
            <w:shd w:val="clear" w:color="auto" w:fill="auto"/>
            <w:noWrap/>
            <w:vAlign w:val="center"/>
          </w:tcPr>
          <w:p w14:paraId="61225312"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xxx</w:t>
            </w:r>
          </w:p>
        </w:tc>
        <w:tc>
          <w:tcPr>
            <w:tcW w:w="591" w:type="pct"/>
            <w:shd w:val="clear" w:color="auto" w:fill="auto"/>
            <w:vAlign w:val="center"/>
          </w:tcPr>
          <w:p w14:paraId="7CD9BE77"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w:t>
            </w:r>
          </w:p>
        </w:tc>
      </w:tr>
      <w:tr w:rsidR="00926C22" w:rsidRPr="00953054" w14:paraId="758351CB" w14:textId="77777777" w:rsidTr="0064695F">
        <w:trPr>
          <w:trHeight w:val="340"/>
        </w:trPr>
        <w:tc>
          <w:tcPr>
            <w:tcW w:w="2518" w:type="pct"/>
            <w:shd w:val="clear" w:color="auto" w:fill="auto"/>
            <w:noWrap/>
            <w:vAlign w:val="bottom"/>
          </w:tcPr>
          <w:p w14:paraId="11453901" w14:textId="77777777" w:rsidR="00926C22" w:rsidRPr="00953054" w:rsidRDefault="00926C22" w:rsidP="00953054">
            <w:pPr>
              <w:autoSpaceDE/>
              <w:autoSpaceDN/>
              <w:spacing w:line="276" w:lineRule="auto"/>
              <w:jc w:val="both"/>
              <w:rPr>
                <w:sz w:val="22"/>
                <w:szCs w:val="22"/>
                <w:lang w:val="en-US"/>
              </w:rPr>
            </w:pPr>
            <w:r w:rsidRPr="00953054">
              <w:rPr>
                <w:sz w:val="22"/>
                <w:szCs w:val="22"/>
                <w:lang w:val="en-US"/>
              </w:rPr>
              <w:t>Between 2-3 years</w:t>
            </w:r>
          </w:p>
        </w:tc>
        <w:tc>
          <w:tcPr>
            <w:tcW w:w="619" w:type="pct"/>
            <w:vAlign w:val="center"/>
          </w:tcPr>
          <w:p w14:paraId="27A8A23F" w14:textId="6709D8EF" w:rsidR="00926C22" w:rsidRPr="00953054" w:rsidRDefault="00926C22" w:rsidP="0040362F">
            <w:pPr>
              <w:autoSpaceDE/>
              <w:autoSpaceDN/>
              <w:spacing w:line="276" w:lineRule="auto"/>
              <w:jc w:val="right"/>
              <w:rPr>
                <w:sz w:val="22"/>
                <w:szCs w:val="22"/>
                <w:lang w:val="en-US"/>
              </w:rPr>
            </w:pPr>
            <w:r w:rsidRPr="00953054">
              <w:rPr>
                <w:sz w:val="22"/>
                <w:szCs w:val="22"/>
                <w:lang w:val="en-US"/>
              </w:rPr>
              <w:t>xxx</w:t>
            </w:r>
          </w:p>
        </w:tc>
        <w:tc>
          <w:tcPr>
            <w:tcW w:w="394" w:type="pct"/>
            <w:vAlign w:val="center"/>
          </w:tcPr>
          <w:p w14:paraId="0B651E49"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w:t>
            </w:r>
          </w:p>
        </w:tc>
        <w:tc>
          <w:tcPr>
            <w:tcW w:w="878" w:type="pct"/>
            <w:shd w:val="clear" w:color="auto" w:fill="auto"/>
            <w:noWrap/>
            <w:vAlign w:val="center"/>
          </w:tcPr>
          <w:p w14:paraId="4147905D"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xxx</w:t>
            </w:r>
          </w:p>
        </w:tc>
        <w:tc>
          <w:tcPr>
            <w:tcW w:w="591" w:type="pct"/>
            <w:shd w:val="clear" w:color="auto" w:fill="auto"/>
            <w:vAlign w:val="center"/>
          </w:tcPr>
          <w:p w14:paraId="717A2250"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w:t>
            </w:r>
          </w:p>
        </w:tc>
      </w:tr>
      <w:tr w:rsidR="00926C22" w:rsidRPr="00953054" w14:paraId="61645FCA" w14:textId="77777777" w:rsidTr="0064695F">
        <w:trPr>
          <w:trHeight w:val="340"/>
        </w:trPr>
        <w:tc>
          <w:tcPr>
            <w:tcW w:w="2518" w:type="pct"/>
            <w:shd w:val="clear" w:color="auto" w:fill="auto"/>
            <w:noWrap/>
            <w:vAlign w:val="bottom"/>
          </w:tcPr>
          <w:p w14:paraId="49E5C6F7" w14:textId="77777777" w:rsidR="00926C22" w:rsidRPr="00953054" w:rsidRDefault="00926C22" w:rsidP="00953054">
            <w:pPr>
              <w:autoSpaceDE/>
              <w:autoSpaceDN/>
              <w:spacing w:line="276" w:lineRule="auto"/>
              <w:jc w:val="both"/>
              <w:rPr>
                <w:sz w:val="22"/>
                <w:szCs w:val="22"/>
                <w:lang w:val="en-US"/>
              </w:rPr>
            </w:pPr>
            <w:r w:rsidRPr="00953054">
              <w:rPr>
                <w:sz w:val="22"/>
                <w:szCs w:val="22"/>
                <w:lang w:val="en-US"/>
              </w:rPr>
              <w:t>Over 3 years</w:t>
            </w:r>
          </w:p>
        </w:tc>
        <w:tc>
          <w:tcPr>
            <w:tcW w:w="619" w:type="pct"/>
            <w:vAlign w:val="center"/>
          </w:tcPr>
          <w:p w14:paraId="0F0ED311" w14:textId="55B723E8" w:rsidR="00926C22" w:rsidRPr="00953054" w:rsidRDefault="00926C22" w:rsidP="0040362F">
            <w:pPr>
              <w:autoSpaceDE/>
              <w:autoSpaceDN/>
              <w:spacing w:line="276" w:lineRule="auto"/>
              <w:jc w:val="right"/>
              <w:rPr>
                <w:sz w:val="22"/>
                <w:szCs w:val="22"/>
                <w:lang w:val="en-US"/>
              </w:rPr>
            </w:pPr>
            <w:r w:rsidRPr="00953054">
              <w:rPr>
                <w:sz w:val="22"/>
                <w:szCs w:val="22"/>
                <w:lang w:val="en-US"/>
              </w:rPr>
              <w:t>xxx</w:t>
            </w:r>
          </w:p>
        </w:tc>
        <w:tc>
          <w:tcPr>
            <w:tcW w:w="394" w:type="pct"/>
            <w:vAlign w:val="center"/>
          </w:tcPr>
          <w:p w14:paraId="46C3E4C7"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w:t>
            </w:r>
          </w:p>
        </w:tc>
        <w:tc>
          <w:tcPr>
            <w:tcW w:w="878" w:type="pct"/>
            <w:shd w:val="clear" w:color="auto" w:fill="auto"/>
            <w:noWrap/>
            <w:vAlign w:val="center"/>
          </w:tcPr>
          <w:p w14:paraId="642C8992"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xxx</w:t>
            </w:r>
          </w:p>
        </w:tc>
        <w:tc>
          <w:tcPr>
            <w:tcW w:w="591" w:type="pct"/>
            <w:shd w:val="clear" w:color="auto" w:fill="auto"/>
            <w:vAlign w:val="center"/>
          </w:tcPr>
          <w:p w14:paraId="1BA699BB" w14:textId="77777777" w:rsidR="00926C22" w:rsidRPr="00953054" w:rsidRDefault="00926C22" w:rsidP="0040362F">
            <w:pPr>
              <w:autoSpaceDE/>
              <w:autoSpaceDN/>
              <w:spacing w:line="276" w:lineRule="auto"/>
              <w:jc w:val="right"/>
              <w:rPr>
                <w:sz w:val="22"/>
                <w:szCs w:val="22"/>
                <w:lang w:val="en-US"/>
              </w:rPr>
            </w:pPr>
            <w:r w:rsidRPr="00953054">
              <w:rPr>
                <w:sz w:val="22"/>
                <w:szCs w:val="22"/>
                <w:lang w:val="en-US"/>
              </w:rPr>
              <w:t>%</w:t>
            </w:r>
          </w:p>
        </w:tc>
      </w:tr>
      <w:tr w:rsidR="00926C22" w:rsidRPr="00953054" w14:paraId="21AF2456" w14:textId="77777777" w:rsidTr="0064695F">
        <w:trPr>
          <w:trHeight w:val="340"/>
        </w:trPr>
        <w:tc>
          <w:tcPr>
            <w:tcW w:w="2518" w:type="pct"/>
            <w:shd w:val="clear" w:color="auto" w:fill="auto"/>
            <w:noWrap/>
            <w:vAlign w:val="bottom"/>
          </w:tcPr>
          <w:p w14:paraId="62BBC5D0" w14:textId="77777777" w:rsidR="00926C22" w:rsidRPr="00953054" w:rsidRDefault="00926C22" w:rsidP="00953054">
            <w:pPr>
              <w:autoSpaceDE/>
              <w:autoSpaceDN/>
              <w:spacing w:line="276" w:lineRule="auto"/>
              <w:jc w:val="both"/>
              <w:rPr>
                <w:b/>
                <w:bCs/>
                <w:sz w:val="22"/>
                <w:szCs w:val="22"/>
                <w:lang w:val="en-US"/>
              </w:rPr>
            </w:pPr>
            <w:r w:rsidRPr="00953054">
              <w:rPr>
                <w:b/>
                <w:bCs/>
                <w:sz w:val="22"/>
                <w:szCs w:val="22"/>
                <w:lang w:val="en-US"/>
              </w:rPr>
              <w:t>Total (a+b)</w:t>
            </w:r>
          </w:p>
        </w:tc>
        <w:tc>
          <w:tcPr>
            <w:tcW w:w="619" w:type="pct"/>
            <w:vAlign w:val="center"/>
          </w:tcPr>
          <w:p w14:paraId="58A098F3" w14:textId="0504AF0E"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xxx</w:t>
            </w:r>
          </w:p>
        </w:tc>
        <w:tc>
          <w:tcPr>
            <w:tcW w:w="394" w:type="pct"/>
            <w:vAlign w:val="center"/>
          </w:tcPr>
          <w:p w14:paraId="24187AB2" w14:textId="77777777"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w:t>
            </w:r>
          </w:p>
        </w:tc>
        <w:tc>
          <w:tcPr>
            <w:tcW w:w="878" w:type="pct"/>
            <w:shd w:val="clear" w:color="auto" w:fill="auto"/>
            <w:noWrap/>
            <w:vAlign w:val="center"/>
          </w:tcPr>
          <w:p w14:paraId="5A27BF07" w14:textId="77777777"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xxx</w:t>
            </w:r>
          </w:p>
        </w:tc>
        <w:tc>
          <w:tcPr>
            <w:tcW w:w="591" w:type="pct"/>
            <w:shd w:val="clear" w:color="auto" w:fill="auto"/>
            <w:vAlign w:val="center"/>
          </w:tcPr>
          <w:p w14:paraId="41D84A82" w14:textId="77777777" w:rsidR="00926C22" w:rsidRPr="00953054" w:rsidRDefault="00926C22" w:rsidP="0040362F">
            <w:pPr>
              <w:autoSpaceDE/>
              <w:autoSpaceDN/>
              <w:spacing w:line="276" w:lineRule="auto"/>
              <w:jc w:val="right"/>
              <w:rPr>
                <w:b/>
                <w:bCs/>
                <w:sz w:val="22"/>
                <w:szCs w:val="22"/>
                <w:lang w:val="en-US"/>
              </w:rPr>
            </w:pPr>
            <w:r w:rsidRPr="00953054">
              <w:rPr>
                <w:b/>
                <w:bCs/>
                <w:sz w:val="22"/>
                <w:szCs w:val="22"/>
                <w:lang w:val="en-US"/>
              </w:rPr>
              <w:t>%</w:t>
            </w:r>
          </w:p>
        </w:tc>
      </w:tr>
    </w:tbl>
    <w:p w14:paraId="41DB010B" w14:textId="77777777" w:rsidR="006F38D3" w:rsidRDefault="006F38D3" w:rsidP="00953054">
      <w:pPr>
        <w:autoSpaceDE/>
        <w:autoSpaceDN/>
        <w:spacing w:line="360" w:lineRule="auto"/>
        <w:ind w:right="-392"/>
        <w:jc w:val="both"/>
        <w:rPr>
          <w:b/>
          <w:bCs/>
          <w:sz w:val="22"/>
          <w:szCs w:val="22"/>
          <w:lang w:eastAsia="en-GB"/>
        </w:rPr>
      </w:pPr>
    </w:p>
    <w:p w14:paraId="3A9CC82C" w14:textId="77777777" w:rsidR="00926C22" w:rsidRPr="00953054" w:rsidRDefault="00926C22" w:rsidP="00953054">
      <w:pPr>
        <w:autoSpaceDE/>
        <w:autoSpaceDN/>
        <w:spacing w:line="360" w:lineRule="auto"/>
        <w:ind w:right="-392"/>
        <w:jc w:val="both"/>
        <w:rPr>
          <w:b/>
          <w:bCs/>
          <w:sz w:val="22"/>
          <w:szCs w:val="22"/>
          <w:lang w:eastAsia="en-GB"/>
        </w:rPr>
      </w:pPr>
    </w:p>
    <w:p w14:paraId="366C6263" w14:textId="10F1EB8E" w:rsidR="00EF3618" w:rsidRPr="00953054" w:rsidRDefault="00D21C5A" w:rsidP="00D073F7">
      <w:pPr>
        <w:pStyle w:val="ListParagraph"/>
        <w:numPr>
          <w:ilvl w:val="0"/>
          <w:numId w:val="43"/>
        </w:numPr>
        <w:spacing w:line="360" w:lineRule="auto"/>
        <w:ind w:right="-20"/>
        <w:jc w:val="both"/>
        <w:rPr>
          <w:b/>
          <w:bCs/>
          <w:sz w:val="22"/>
          <w:szCs w:val="22"/>
          <w:lang w:eastAsia="en-GB"/>
        </w:rPr>
      </w:pPr>
      <w:r w:rsidRPr="00953054">
        <w:rPr>
          <w:b/>
          <w:bCs/>
          <w:sz w:val="22"/>
          <w:szCs w:val="22"/>
          <w:lang w:eastAsia="en-GB"/>
        </w:rPr>
        <w:t xml:space="preserve">Reconciliation for Impairment Allowance on Receivables </w:t>
      </w:r>
      <w:r w:rsidR="00726BD3" w:rsidRPr="00953054">
        <w:rPr>
          <w:b/>
          <w:bCs/>
          <w:sz w:val="22"/>
          <w:szCs w:val="22"/>
          <w:lang w:eastAsia="en-GB"/>
        </w:rPr>
        <w:t>f</w:t>
      </w:r>
      <w:r w:rsidRPr="00953054">
        <w:rPr>
          <w:b/>
          <w:bCs/>
          <w:sz w:val="22"/>
          <w:szCs w:val="22"/>
          <w:lang w:eastAsia="en-GB"/>
        </w:rPr>
        <w:t>rom 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07"/>
        <w:gridCol w:w="2311"/>
      </w:tblGrid>
      <w:tr w:rsidR="006F3E35" w:rsidRPr="00953054" w14:paraId="4A4E3A6A" w14:textId="77777777" w:rsidTr="0064695F">
        <w:trPr>
          <w:trHeight w:val="340"/>
        </w:trPr>
        <w:tc>
          <w:tcPr>
            <w:tcW w:w="3760"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9C4C693" w14:textId="1159FDBB" w:rsidR="006F3E35" w:rsidRPr="00953054" w:rsidRDefault="006F3E35" w:rsidP="00953054">
            <w:pPr>
              <w:autoSpaceDE/>
              <w:autoSpaceDN/>
              <w:spacing w:line="276" w:lineRule="auto"/>
              <w:jc w:val="both"/>
              <w:rPr>
                <w:b/>
                <w:bCs/>
                <w:sz w:val="22"/>
                <w:szCs w:val="22"/>
                <w:lang w:eastAsia="en-GB"/>
              </w:rPr>
            </w:pPr>
            <w:r w:rsidRPr="00953054">
              <w:rPr>
                <w:b/>
                <w:bCs/>
                <w:sz w:val="22"/>
                <w:szCs w:val="22"/>
                <w:lang w:eastAsia="en-GB"/>
              </w:rPr>
              <w:t>Impairment allowance</w:t>
            </w:r>
          </w:p>
        </w:tc>
        <w:tc>
          <w:tcPr>
            <w:tcW w:w="1240" w:type="pct"/>
            <w:shd w:val="clear" w:color="auto" w:fill="0070C0"/>
            <w:vAlign w:val="center"/>
          </w:tcPr>
          <w:p w14:paraId="7D02B816" w14:textId="027D9A11" w:rsidR="006F3E35" w:rsidRPr="00953054" w:rsidRDefault="006F3E35" w:rsidP="0040362F">
            <w:pPr>
              <w:autoSpaceDE/>
              <w:autoSpaceDN/>
              <w:spacing w:line="276" w:lineRule="auto"/>
              <w:jc w:val="right"/>
              <w:rPr>
                <w:b/>
                <w:bCs/>
                <w:sz w:val="22"/>
                <w:szCs w:val="22"/>
                <w:lang w:val="en-US"/>
              </w:rPr>
            </w:pPr>
            <w:r w:rsidRPr="00953054">
              <w:rPr>
                <w:b/>
                <w:i/>
                <w:iCs/>
                <w:sz w:val="22"/>
                <w:szCs w:val="22"/>
                <w:lang w:val="en-US"/>
              </w:rPr>
              <w:t>Insert Current FY</w:t>
            </w:r>
          </w:p>
        </w:tc>
      </w:tr>
      <w:tr w:rsidR="00650C14" w:rsidRPr="00953054" w14:paraId="3692DD25" w14:textId="77777777" w:rsidTr="0064695F">
        <w:trPr>
          <w:trHeight w:val="340"/>
        </w:trPr>
        <w:tc>
          <w:tcPr>
            <w:tcW w:w="3760"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623C91A" w14:textId="77777777" w:rsidR="00EF3618" w:rsidRPr="00953054" w:rsidRDefault="00EF3618" w:rsidP="00953054">
            <w:pPr>
              <w:autoSpaceDE/>
              <w:autoSpaceDN/>
              <w:spacing w:line="276" w:lineRule="auto"/>
              <w:jc w:val="both"/>
              <w:rPr>
                <w:b/>
                <w:bCs/>
                <w:sz w:val="22"/>
                <w:szCs w:val="22"/>
                <w:lang w:eastAsia="en-GB"/>
              </w:rPr>
            </w:pPr>
          </w:p>
        </w:tc>
        <w:tc>
          <w:tcPr>
            <w:tcW w:w="1240" w:type="pct"/>
            <w:tcBorders>
              <w:top w:val="single" w:sz="4" w:space="0" w:color="auto"/>
              <w:left w:val="single" w:sz="4" w:space="0" w:color="auto"/>
              <w:bottom w:val="single" w:sz="4" w:space="0" w:color="auto"/>
              <w:right w:val="single" w:sz="4" w:space="0" w:color="auto"/>
            </w:tcBorders>
            <w:shd w:val="clear" w:color="auto" w:fill="0070C0"/>
            <w:vAlign w:val="bottom"/>
          </w:tcPr>
          <w:p w14:paraId="15E6C70F" w14:textId="36BDDC15" w:rsidR="00EF3618" w:rsidRPr="00953054" w:rsidRDefault="00F26902" w:rsidP="0040362F">
            <w:pPr>
              <w:autoSpaceDE/>
              <w:autoSpaceDN/>
              <w:spacing w:line="276" w:lineRule="auto"/>
              <w:jc w:val="right"/>
              <w:rPr>
                <w:b/>
                <w:bCs/>
                <w:sz w:val="22"/>
                <w:szCs w:val="22"/>
                <w:lang w:val="en-US"/>
              </w:rPr>
            </w:pPr>
            <w:r w:rsidRPr="00953054">
              <w:rPr>
                <w:b/>
                <w:bCs/>
                <w:sz w:val="22"/>
                <w:szCs w:val="22"/>
                <w:lang w:val="en-US"/>
              </w:rPr>
              <w:t>Kshs</w:t>
            </w:r>
          </w:p>
        </w:tc>
      </w:tr>
      <w:tr w:rsidR="00A82A20" w:rsidRPr="00953054" w14:paraId="3EC44917" w14:textId="77777777" w:rsidTr="0064695F">
        <w:trPr>
          <w:trHeight w:val="340"/>
        </w:trPr>
        <w:tc>
          <w:tcPr>
            <w:tcW w:w="3760" w:type="pct"/>
            <w:shd w:val="clear" w:color="auto" w:fill="auto"/>
            <w:noWrap/>
            <w:vAlign w:val="bottom"/>
            <w:hideMark/>
          </w:tcPr>
          <w:p w14:paraId="3B3AB087" w14:textId="47BA5DD7" w:rsidR="00A82A20" w:rsidRPr="00953054" w:rsidRDefault="00A82A20" w:rsidP="00953054">
            <w:pPr>
              <w:autoSpaceDE/>
              <w:autoSpaceDN/>
              <w:spacing w:line="276" w:lineRule="auto"/>
              <w:jc w:val="both"/>
              <w:rPr>
                <w:sz w:val="22"/>
                <w:szCs w:val="22"/>
                <w:lang w:val="en-US"/>
              </w:rPr>
            </w:pPr>
            <w:r w:rsidRPr="00953054">
              <w:rPr>
                <w:sz w:val="22"/>
                <w:szCs w:val="22"/>
                <w:lang w:val="en-US"/>
              </w:rPr>
              <w:t xml:space="preserve">At </w:t>
            </w:r>
            <w:r w:rsidR="00A27946" w:rsidRPr="00953054">
              <w:rPr>
                <w:sz w:val="22"/>
                <w:szCs w:val="22"/>
                <w:lang w:val="en-US"/>
              </w:rPr>
              <w:t>the beginning of the year</w:t>
            </w:r>
          </w:p>
        </w:tc>
        <w:tc>
          <w:tcPr>
            <w:tcW w:w="1240" w:type="pct"/>
            <w:vAlign w:val="bottom"/>
          </w:tcPr>
          <w:p w14:paraId="55930DF3" w14:textId="70078C99" w:rsidR="00A82A20" w:rsidRPr="00953054" w:rsidRDefault="006542D7" w:rsidP="0040362F">
            <w:pPr>
              <w:autoSpaceDE/>
              <w:autoSpaceDN/>
              <w:spacing w:line="276" w:lineRule="auto"/>
              <w:jc w:val="right"/>
              <w:rPr>
                <w:sz w:val="22"/>
                <w:szCs w:val="22"/>
                <w:lang w:val="en-US"/>
              </w:rPr>
            </w:pPr>
            <w:r w:rsidRPr="00953054">
              <w:rPr>
                <w:sz w:val="22"/>
                <w:szCs w:val="22"/>
                <w:lang w:val="en-US"/>
              </w:rPr>
              <w:t>xxx</w:t>
            </w:r>
          </w:p>
        </w:tc>
      </w:tr>
      <w:tr w:rsidR="00650C14" w:rsidRPr="00953054" w14:paraId="495EF501" w14:textId="77777777" w:rsidTr="0064695F">
        <w:trPr>
          <w:trHeight w:val="340"/>
        </w:trPr>
        <w:tc>
          <w:tcPr>
            <w:tcW w:w="3760" w:type="pct"/>
            <w:shd w:val="clear" w:color="auto" w:fill="auto"/>
            <w:noWrap/>
            <w:vAlign w:val="bottom"/>
          </w:tcPr>
          <w:p w14:paraId="0B34CC8D" w14:textId="6A9DAF7F" w:rsidR="00EF3618" w:rsidRPr="00953054" w:rsidRDefault="00726BD3" w:rsidP="00953054">
            <w:pPr>
              <w:autoSpaceDE/>
              <w:autoSpaceDN/>
              <w:spacing w:line="276" w:lineRule="auto"/>
              <w:jc w:val="both"/>
              <w:rPr>
                <w:sz w:val="22"/>
                <w:szCs w:val="22"/>
                <w:lang w:val="en-US"/>
              </w:rPr>
            </w:pPr>
            <w:r w:rsidRPr="00953054">
              <w:rPr>
                <w:sz w:val="22"/>
                <w:szCs w:val="22"/>
                <w:lang w:val="en-US"/>
              </w:rPr>
              <w:t xml:space="preserve">Additional </w:t>
            </w:r>
            <w:r w:rsidR="0064695F">
              <w:rPr>
                <w:sz w:val="22"/>
                <w:szCs w:val="22"/>
                <w:lang w:val="en-US"/>
              </w:rPr>
              <w:t>allowance</w:t>
            </w:r>
            <w:r w:rsidR="00A27946" w:rsidRPr="00953054">
              <w:rPr>
                <w:sz w:val="22"/>
                <w:szCs w:val="22"/>
                <w:lang w:val="en-US"/>
              </w:rPr>
              <w:t xml:space="preserve"> during the year</w:t>
            </w:r>
          </w:p>
        </w:tc>
        <w:tc>
          <w:tcPr>
            <w:tcW w:w="1240" w:type="pct"/>
            <w:vAlign w:val="bottom"/>
          </w:tcPr>
          <w:p w14:paraId="039804DC" w14:textId="3DF19973" w:rsidR="00EF3618" w:rsidRPr="00953054" w:rsidRDefault="006542D7" w:rsidP="0040362F">
            <w:pPr>
              <w:autoSpaceDE/>
              <w:autoSpaceDN/>
              <w:spacing w:line="276" w:lineRule="auto"/>
              <w:jc w:val="right"/>
              <w:rPr>
                <w:sz w:val="22"/>
                <w:szCs w:val="22"/>
                <w:lang w:val="en-US"/>
              </w:rPr>
            </w:pPr>
            <w:r w:rsidRPr="00953054">
              <w:rPr>
                <w:sz w:val="22"/>
                <w:szCs w:val="22"/>
                <w:lang w:val="en-US"/>
              </w:rPr>
              <w:t>xxx</w:t>
            </w:r>
          </w:p>
        </w:tc>
      </w:tr>
      <w:tr w:rsidR="00650C14" w:rsidRPr="00953054" w14:paraId="05A083AF" w14:textId="77777777" w:rsidTr="0064695F">
        <w:trPr>
          <w:trHeight w:val="340"/>
        </w:trPr>
        <w:tc>
          <w:tcPr>
            <w:tcW w:w="3760" w:type="pct"/>
            <w:shd w:val="clear" w:color="auto" w:fill="auto"/>
            <w:noWrap/>
            <w:vAlign w:val="bottom"/>
          </w:tcPr>
          <w:p w14:paraId="5AEA0DCA" w14:textId="51B23877" w:rsidR="00EF3618" w:rsidRPr="00953054" w:rsidRDefault="00C5459E" w:rsidP="00953054">
            <w:pPr>
              <w:autoSpaceDE/>
              <w:autoSpaceDN/>
              <w:spacing w:line="276" w:lineRule="auto"/>
              <w:jc w:val="both"/>
              <w:rPr>
                <w:sz w:val="22"/>
                <w:szCs w:val="22"/>
                <w:lang w:val="en-US"/>
              </w:rPr>
            </w:pPr>
            <w:r w:rsidRPr="00953054">
              <w:rPr>
                <w:sz w:val="22"/>
                <w:szCs w:val="22"/>
                <w:lang w:val="en-US"/>
              </w:rPr>
              <w:t>R</w:t>
            </w:r>
            <w:r w:rsidR="00EF3618" w:rsidRPr="00953054">
              <w:rPr>
                <w:sz w:val="22"/>
                <w:szCs w:val="22"/>
                <w:lang w:val="en-US"/>
              </w:rPr>
              <w:t xml:space="preserve">ecovered </w:t>
            </w:r>
            <w:r w:rsidR="00A27946" w:rsidRPr="00953054">
              <w:rPr>
                <w:sz w:val="22"/>
                <w:szCs w:val="22"/>
                <w:lang w:val="en-US"/>
              </w:rPr>
              <w:t>during the year</w:t>
            </w:r>
          </w:p>
        </w:tc>
        <w:tc>
          <w:tcPr>
            <w:tcW w:w="1240" w:type="pct"/>
            <w:vAlign w:val="bottom"/>
          </w:tcPr>
          <w:p w14:paraId="601FE3D6" w14:textId="0D7622A5" w:rsidR="00EF3618" w:rsidRPr="00953054" w:rsidRDefault="006542D7" w:rsidP="0040362F">
            <w:pPr>
              <w:autoSpaceDE/>
              <w:autoSpaceDN/>
              <w:spacing w:line="276" w:lineRule="auto"/>
              <w:jc w:val="right"/>
              <w:rPr>
                <w:sz w:val="22"/>
                <w:szCs w:val="22"/>
                <w:lang w:val="en-US"/>
              </w:rPr>
            </w:pPr>
            <w:r w:rsidRPr="00953054">
              <w:rPr>
                <w:sz w:val="22"/>
                <w:szCs w:val="22"/>
                <w:lang w:val="en-US"/>
              </w:rPr>
              <w:t>(xxx)</w:t>
            </w:r>
          </w:p>
        </w:tc>
      </w:tr>
      <w:tr w:rsidR="00650C14" w:rsidRPr="00953054" w14:paraId="35D08D7F" w14:textId="77777777" w:rsidTr="0064695F">
        <w:trPr>
          <w:trHeight w:val="340"/>
        </w:trPr>
        <w:tc>
          <w:tcPr>
            <w:tcW w:w="3760" w:type="pct"/>
            <w:shd w:val="clear" w:color="auto" w:fill="auto"/>
            <w:noWrap/>
            <w:vAlign w:val="bottom"/>
            <w:hideMark/>
          </w:tcPr>
          <w:p w14:paraId="79E88C24" w14:textId="042A2711" w:rsidR="00EF3618" w:rsidRPr="00953054" w:rsidRDefault="00C5459E" w:rsidP="00953054">
            <w:pPr>
              <w:autoSpaceDE/>
              <w:autoSpaceDN/>
              <w:spacing w:line="276" w:lineRule="auto"/>
              <w:jc w:val="both"/>
              <w:rPr>
                <w:sz w:val="22"/>
                <w:szCs w:val="22"/>
                <w:lang w:val="en-US"/>
              </w:rPr>
            </w:pPr>
            <w:r w:rsidRPr="00953054">
              <w:rPr>
                <w:sz w:val="22"/>
                <w:szCs w:val="22"/>
                <w:lang w:val="en-US"/>
              </w:rPr>
              <w:t>Written</w:t>
            </w:r>
            <w:r w:rsidR="00EF3618" w:rsidRPr="00953054">
              <w:rPr>
                <w:sz w:val="22"/>
                <w:szCs w:val="22"/>
                <w:lang w:val="en-US"/>
              </w:rPr>
              <w:t xml:space="preserve"> </w:t>
            </w:r>
            <w:r w:rsidR="00A27946" w:rsidRPr="00953054">
              <w:rPr>
                <w:sz w:val="22"/>
                <w:szCs w:val="22"/>
                <w:lang w:val="en-US"/>
              </w:rPr>
              <w:t>off during the year</w:t>
            </w:r>
          </w:p>
        </w:tc>
        <w:tc>
          <w:tcPr>
            <w:tcW w:w="1240" w:type="pct"/>
            <w:vAlign w:val="bottom"/>
          </w:tcPr>
          <w:p w14:paraId="69552A6D" w14:textId="3F603BE6" w:rsidR="00EF3618" w:rsidRPr="00953054" w:rsidRDefault="006542D7" w:rsidP="0040362F">
            <w:pPr>
              <w:autoSpaceDE/>
              <w:autoSpaceDN/>
              <w:spacing w:line="276" w:lineRule="auto"/>
              <w:jc w:val="right"/>
              <w:rPr>
                <w:sz w:val="22"/>
                <w:szCs w:val="22"/>
                <w:lang w:val="en-US"/>
              </w:rPr>
            </w:pPr>
            <w:r w:rsidRPr="00953054">
              <w:rPr>
                <w:sz w:val="22"/>
                <w:szCs w:val="22"/>
                <w:lang w:val="en-US"/>
              </w:rPr>
              <w:t>(xxx)</w:t>
            </w:r>
          </w:p>
        </w:tc>
      </w:tr>
      <w:tr w:rsidR="00650C14" w:rsidRPr="00953054" w14:paraId="301D7B6A" w14:textId="77777777" w:rsidTr="0064695F">
        <w:trPr>
          <w:trHeight w:val="340"/>
        </w:trPr>
        <w:tc>
          <w:tcPr>
            <w:tcW w:w="3760" w:type="pct"/>
            <w:shd w:val="clear" w:color="auto" w:fill="auto"/>
            <w:noWrap/>
            <w:vAlign w:val="bottom"/>
            <w:hideMark/>
          </w:tcPr>
          <w:p w14:paraId="1CD107F3" w14:textId="31322BBA" w:rsidR="00EF3618" w:rsidRPr="00953054" w:rsidRDefault="00C5459E" w:rsidP="00953054">
            <w:pPr>
              <w:autoSpaceDE/>
              <w:autoSpaceDN/>
              <w:spacing w:line="276" w:lineRule="auto"/>
              <w:jc w:val="both"/>
              <w:rPr>
                <w:sz w:val="22"/>
                <w:szCs w:val="22"/>
                <w:lang w:val="en-US"/>
              </w:rPr>
            </w:pPr>
            <w:r w:rsidRPr="00953054">
              <w:rPr>
                <w:sz w:val="22"/>
                <w:szCs w:val="22"/>
                <w:lang w:val="en-US"/>
              </w:rPr>
              <w:t>A</w:t>
            </w:r>
            <w:r w:rsidR="00EF3618" w:rsidRPr="00953054">
              <w:rPr>
                <w:sz w:val="22"/>
                <w:szCs w:val="22"/>
                <w:lang w:val="en-US"/>
              </w:rPr>
              <w:t xml:space="preserve">t </w:t>
            </w:r>
            <w:r w:rsidR="00A27946" w:rsidRPr="00953054">
              <w:rPr>
                <w:sz w:val="22"/>
                <w:szCs w:val="22"/>
                <w:lang w:val="en-US"/>
              </w:rPr>
              <w:t>the end of the year</w:t>
            </w:r>
          </w:p>
        </w:tc>
        <w:tc>
          <w:tcPr>
            <w:tcW w:w="1240" w:type="pct"/>
            <w:vAlign w:val="bottom"/>
          </w:tcPr>
          <w:p w14:paraId="1A2AB259" w14:textId="3303D06A" w:rsidR="00EF3618" w:rsidRPr="00953054" w:rsidRDefault="006542D7" w:rsidP="0040362F">
            <w:pPr>
              <w:autoSpaceDE/>
              <w:autoSpaceDN/>
              <w:spacing w:line="276" w:lineRule="auto"/>
              <w:jc w:val="right"/>
              <w:rPr>
                <w:b/>
                <w:bCs/>
                <w:sz w:val="22"/>
                <w:szCs w:val="22"/>
                <w:lang w:val="en-US"/>
              </w:rPr>
            </w:pPr>
            <w:r w:rsidRPr="00953054">
              <w:rPr>
                <w:b/>
                <w:bCs/>
                <w:sz w:val="22"/>
                <w:szCs w:val="22"/>
                <w:lang w:val="en-US"/>
              </w:rPr>
              <w:t>xxx</w:t>
            </w:r>
          </w:p>
        </w:tc>
      </w:tr>
    </w:tbl>
    <w:p w14:paraId="587AFA90" w14:textId="77777777" w:rsidR="00B27D85" w:rsidRDefault="00B27D85">
      <w:pPr>
        <w:autoSpaceDE/>
        <w:autoSpaceDN/>
        <w:rPr>
          <w:rFonts w:eastAsia="Arial"/>
          <w:b/>
          <w:bCs/>
          <w:spacing w:val="3"/>
          <w:sz w:val="22"/>
          <w:szCs w:val="22"/>
        </w:rPr>
      </w:pPr>
      <w:r>
        <w:rPr>
          <w:rFonts w:eastAsia="Arial"/>
          <w:b/>
          <w:bCs/>
          <w:spacing w:val="3"/>
          <w:sz w:val="22"/>
          <w:szCs w:val="22"/>
        </w:rPr>
        <w:br w:type="page"/>
      </w:r>
    </w:p>
    <w:p w14:paraId="37517EF1" w14:textId="087080A3" w:rsidR="00D54E89" w:rsidRPr="006A2852" w:rsidRDefault="00B27D85" w:rsidP="006A2852">
      <w:pPr>
        <w:autoSpaceDE/>
        <w:autoSpaceDN/>
        <w:spacing w:line="360" w:lineRule="auto"/>
        <w:jc w:val="both"/>
        <w:rPr>
          <w:b/>
          <w:sz w:val="22"/>
          <w:szCs w:val="22"/>
        </w:rPr>
      </w:pPr>
      <w:r w:rsidRPr="00953054">
        <w:rPr>
          <w:b/>
          <w:sz w:val="22"/>
          <w:szCs w:val="22"/>
        </w:rPr>
        <w:lastRenderedPageBreak/>
        <w:t>Notes to the Financial Statements (Continued)</w:t>
      </w:r>
    </w:p>
    <w:p w14:paraId="16B784EF" w14:textId="1B339266" w:rsidR="000052FA" w:rsidRPr="00953054" w:rsidRDefault="00D21C5A"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Receivables from Non-Exchange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40"/>
        <w:gridCol w:w="986"/>
        <w:gridCol w:w="689"/>
        <w:gridCol w:w="1824"/>
        <w:gridCol w:w="879"/>
      </w:tblGrid>
      <w:tr w:rsidR="00967E71" w:rsidRPr="00953054" w14:paraId="2F2A26A7" w14:textId="77777777" w:rsidTr="0031226C">
        <w:trPr>
          <w:trHeight w:val="335"/>
        </w:trPr>
        <w:tc>
          <w:tcPr>
            <w:tcW w:w="2651" w:type="pct"/>
            <w:vMerge w:val="restart"/>
            <w:shd w:val="clear" w:color="auto" w:fill="0070C0"/>
            <w:vAlign w:val="center"/>
            <w:hideMark/>
          </w:tcPr>
          <w:p w14:paraId="0561335C" w14:textId="77777777" w:rsidR="00967E71" w:rsidRPr="00953054" w:rsidRDefault="00967E71" w:rsidP="00953054">
            <w:pPr>
              <w:autoSpaceDE/>
              <w:autoSpaceDN/>
              <w:spacing w:line="276" w:lineRule="auto"/>
              <w:jc w:val="both"/>
              <w:rPr>
                <w:b/>
                <w:bCs/>
                <w:sz w:val="22"/>
                <w:szCs w:val="22"/>
                <w:lang w:eastAsia="en-GB"/>
              </w:rPr>
            </w:pPr>
            <w:r w:rsidRPr="00953054">
              <w:rPr>
                <w:b/>
                <w:bCs/>
                <w:sz w:val="22"/>
                <w:szCs w:val="22"/>
                <w:lang w:val="en-US"/>
              </w:rPr>
              <w:t>Description</w:t>
            </w:r>
          </w:p>
        </w:tc>
        <w:tc>
          <w:tcPr>
            <w:tcW w:w="922" w:type="pct"/>
            <w:gridSpan w:val="2"/>
            <w:shd w:val="clear" w:color="auto" w:fill="0070C0"/>
            <w:vAlign w:val="bottom"/>
          </w:tcPr>
          <w:p w14:paraId="7CFC1295" w14:textId="0BD777EE" w:rsidR="00967E71" w:rsidRPr="00953054" w:rsidRDefault="00967E71" w:rsidP="0040362F">
            <w:pPr>
              <w:autoSpaceDE/>
              <w:autoSpaceDN/>
              <w:spacing w:line="276" w:lineRule="auto"/>
              <w:jc w:val="right"/>
              <w:rPr>
                <w:b/>
                <w:bCs/>
                <w:sz w:val="22"/>
                <w:szCs w:val="22"/>
                <w:lang w:val="en-US"/>
              </w:rPr>
            </w:pPr>
            <w:r w:rsidRPr="00953054">
              <w:rPr>
                <w:b/>
                <w:bCs/>
                <w:color w:val="000000"/>
                <w:sz w:val="22"/>
                <w:szCs w:val="22"/>
                <w:lang w:val="en-US"/>
              </w:rPr>
              <w:t>Insert Current FY</w:t>
            </w:r>
          </w:p>
        </w:tc>
        <w:tc>
          <w:tcPr>
            <w:tcW w:w="1427" w:type="pct"/>
            <w:gridSpan w:val="2"/>
            <w:shd w:val="clear" w:color="auto" w:fill="0070C0"/>
            <w:noWrap/>
            <w:vAlign w:val="bottom"/>
          </w:tcPr>
          <w:p w14:paraId="7BC8A4CC" w14:textId="77777777" w:rsidR="00BE10A4" w:rsidRPr="00953054" w:rsidRDefault="00BE10A4" w:rsidP="00BE10A4">
            <w:pPr>
              <w:autoSpaceDE/>
              <w:autoSpaceDN/>
              <w:spacing w:line="276" w:lineRule="auto"/>
              <w:jc w:val="right"/>
              <w:rPr>
                <w:b/>
                <w:i/>
                <w:iCs/>
                <w:sz w:val="22"/>
                <w:szCs w:val="22"/>
                <w:lang w:val="en-US"/>
              </w:rPr>
            </w:pPr>
            <w:r w:rsidRPr="00953054">
              <w:rPr>
                <w:b/>
                <w:i/>
                <w:iCs/>
                <w:sz w:val="22"/>
                <w:szCs w:val="22"/>
                <w:lang w:val="en-US"/>
              </w:rPr>
              <w:t>Opening Statement</w:t>
            </w:r>
          </w:p>
          <w:p w14:paraId="5B177D2E" w14:textId="5B67165A" w:rsidR="00967E71" w:rsidRPr="00953054" w:rsidRDefault="00BE10A4" w:rsidP="0040362F">
            <w:pPr>
              <w:autoSpaceDE/>
              <w:autoSpaceDN/>
              <w:spacing w:line="276" w:lineRule="auto"/>
              <w:jc w:val="right"/>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967E71" w:rsidRPr="00953054" w14:paraId="38411B41" w14:textId="77777777" w:rsidTr="0031226C">
        <w:trPr>
          <w:trHeight w:val="335"/>
        </w:trPr>
        <w:tc>
          <w:tcPr>
            <w:tcW w:w="2651" w:type="pct"/>
            <w:vMerge/>
            <w:shd w:val="clear" w:color="auto" w:fill="0070C0"/>
            <w:vAlign w:val="bottom"/>
            <w:hideMark/>
          </w:tcPr>
          <w:p w14:paraId="7F199F71" w14:textId="77777777" w:rsidR="00967E71" w:rsidRPr="00953054" w:rsidRDefault="00967E71" w:rsidP="00953054">
            <w:pPr>
              <w:autoSpaceDE/>
              <w:autoSpaceDN/>
              <w:spacing w:line="276" w:lineRule="auto"/>
              <w:jc w:val="both"/>
              <w:rPr>
                <w:b/>
                <w:bCs/>
                <w:sz w:val="22"/>
                <w:szCs w:val="22"/>
                <w:lang w:eastAsia="en-GB"/>
              </w:rPr>
            </w:pPr>
          </w:p>
        </w:tc>
        <w:tc>
          <w:tcPr>
            <w:tcW w:w="922" w:type="pct"/>
            <w:gridSpan w:val="2"/>
            <w:shd w:val="clear" w:color="auto" w:fill="0070C0"/>
            <w:vAlign w:val="bottom"/>
          </w:tcPr>
          <w:p w14:paraId="1506BCE5" w14:textId="01539657" w:rsidR="00967E71" w:rsidRPr="00953054" w:rsidRDefault="00967E71" w:rsidP="0040362F">
            <w:pPr>
              <w:autoSpaceDE/>
              <w:autoSpaceDN/>
              <w:spacing w:line="276" w:lineRule="auto"/>
              <w:jc w:val="right"/>
              <w:rPr>
                <w:b/>
                <w:bCs/>
                <w:sz w:val="22"/>
                <w:szCs w:val="22"/>
                <w:lang w:val="en-US"/>
              </w:rPr>
            </w:pPr>
            <w:r w:rsidRPr="00953054">
              <w:rPr>
                <w:b/>
                <w:bCs/>
                <w:sz w:val="22"/>
                <w:szCs w:val="22"/>
                <w:lang w:val="en-US"/>
              </w:rPr>
              <w:t>Kshs</w:t>
            </w:r>
          </w:p>
        </w:tc>
        <w:tc>
          <w:tcPr>
            <w:tcW w:w="1427" w:type="pct"/>
            <w:gridSpan w:val="2"/>
            <w:shd w:val="clear" w:color="auto" w:fill="0070C0"/>
            <w:noWrap/>
            <w:vAlign w:val="bottom"/>
          </w:tcPr>
          <w:p w14:paraId="3E8966FF" w14:textId="77777777" w:rsidR="00967E71" w:rsidRPr="00953054" w:rsidRDefault="00967E71" w:rsidP="0040362F">
            <w:pPr>
              <w:autoSpaceDE/>
              <w:autoSpaceDN/>
              <w:spacing w:line="276" w:lineRule="auto"/>
              <w:jc w:val="right"/>
              <w:rPr>
                <w:b/>
                <w:bCs/>
                <w:sz w:val="22"/>
                <w:szCs w:val="22"/>
                <w:lang w:val="en-US"/>
              </w:rPr>
            </w:pPr>
            <w:r w:rsidRPr="00953054">
              <w:rPr>
                <w:b/>
                <w:bCs/>
                <w:sz w:val="22"/>
                <w:szCs w:val="22"/>
                <w:lang w:val="en-US"/>
              </w:rPr>
              <w:t>Kshs</w:t>
            </w:r>
          </w:p>
        </w:tc>
      </w:tr>
      <w:tr w:rsidR="00967E71" w:rsidRPr="00953054" w14:paraId="3197FF12" w14:textId="77777777" w:rsidTr="0031226C">
        <w:trPr>
          <w:trHeight w:val="335"/>
        </w:trPr>
        <w:tc>
          <w:tcPr>
            <w:tcW w:w="2651" w:type="pct"/>
            <w:shd w:val="clear" w:color="auto" w:fill="auto"/>
            <w:vAlign w:val="bottom"/>
            <w:hideMark/>
          </w:tcPr>
          <w:p w14:paraId="2C6CAE3E" w14:textId="77777777" w:rsidR="00967E71" w:rsidRPr="00953054" w:rsidRDefault="00967E71" w:rsidP="00953054">
            <w:pPr>
              <w:autoSpaceDE/>
              <w:autoSpaceDN/>
              <w:spacing w:line="276" w:lineRule="auto"/>
              <w:jc w:val="both"/>
              <w:rPr>
                <w:sz w:val="22"/>
                <w:szCs w:val="22"/>
                <w:lang w:val="en-US"/>
              </w:rPr>
            </w:pPr>
            <w:r w:rsidRPr="00953054">
              <w:rPr>
                <w:sz w:val="22"/>
                <w:szCs w:val="22"/>
                <w:lang w:eastAsia="en-GB"/>
              </w:rPr>
              <w:t>Other debtors (non-exchange transactions)</w:t>
            </w:r>
          </w:p>
        </w:tc>
        <w:tc>
          <w:tcPr>
            <w:tcW w:w="922" w:type="pct"/>
            <w:gridSpan w:val="2"/>
            <w:vAlign w:val="bottom"/>
          </w:tcPr>
          <w:p w14:paraId="606545AE" w14:textId="424627B9" w:rsidR="00967E71" w:rsidRPr="00953054" w:rsidRDefault="00C1756C" w:rsidP="0040362F">
            <w:pPr>
              <w:autoSpaceDE/>
              <w:autoSpaceDN/>
              <w:spacing w:line="276" w:lineRule="auto"/>
              <w:jc w:val="right"/>
              <w:rPr>
                <w:sz w:val="22"/>
                <w:szCs w:val="22"/>
                <w:lang w:val="en-US"/>
              </w:rPr>
            </w:pPr>
            <w:r w:rsidRPr="00953054">
              <w:rPr>
                <w:sz w:val="22"/>
                <w:szCs w:val="22"/>
                <w:lang w:val="en-US"/>
              </w:rPr>
              <w:t>x</w:t>
            </w:r>
            <w:r w:rsidR="00967E71" w:rsidRPr="00953054">
              <w:rPr>
                <w:sz w:val="22"/>
                <w:szCs w:val="22"/>
                <w:lang w:val="en-US"/>
              </w:rPr>
              <w:t>xx</w:t>
            </w:r>
          </w:p>
        </w:tc>
        <w:tc>
          <w:tcPr>
            <w:tcW w:w="1427" w:type="pct"/>
            <w:gridSpan w:val="2"/>
            <w:shd w:val="clear" w:color="auto" w:fill="auto"/>
            <w:noWrap/>
            <w:vAlign w:val="bottom"/>
            <w:hideMark/>
          </w:tcPr>
          <w:p w14:paraId="282F1727"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xxx</w:t>
            </w:r>
          </w:p>
        </w:tc>
      </w:tr>
      <w:tr w:rsidR="00967E71" w:rsidRPr="00953054" w14:paraId="4B1640B2" w14:textId="77777777" w:rsidTr="0031226C">
        <w:trPr>
          <w:trHeight w:val="335"/>
        </w:trPr>
        <w:tc>
          <w:tcPr>
            <w:tcW w:w="2651" w:type="pct"/>
            <w:shd w:val="clear" w:color="auto" w:fill="auto"/>
            <w:noWrap/>
            <w:vAlign w:val="bottom"/>
            <w:hideMark/>
          </w:tcPr>
          <w:p w14:paraId="2F212F74" w14:textId="77777777" w:rsidR="00967E71" w:rsidRPr="00953054" w:rsidRDefault="00967E71" w:rsidP="00953054">
            <w:pPr>
              <w:autoSpaceDE/>
              <w:autoSpaceDN/>
              <w:spacing w:line="276" w:lineRule="auto"/>
              <w:jc w:val="both"/>
              <w:rPr>
                <w:sz w:val="22"/>
                <w:szCs w:val="22"/>
                <w:lang w:val="en-US"/>
              </w:rPr>
            </w:pPr>
            <w:r w:rsidRPr="00953054">
              <w:rPr>
                <w:sz w:val="22"/>
                <w:szCs w:val="22"/>
                <w:lang w:eastAsia="en-GB"/>
              </w:rPr>
              <w:t>Less: impairment allowance</w:t>
            </w:r>
          </w:p>
        </w:tc>
        <w:tc>
          <w:tcPr>
            <w:tcW w:w="922" w:type="pct"/>
            <w:gridSpan w:val="2"/>
            <w:vAlign w:val="bottom"/>
          </w:tcPr>
          <w:p w14:paraId="27264DC8" w14:textId="65D88815" w:rsidR="00967E71" w:rsidRPr="00953054" w:rsidRDefault="00967E71" w:rsidP="0040362F">
            <w:pPr>
              <w:autoSpaceDE/>
              <w:autoSpaceDN/>
              <w:spacing w:line="276" w:lineRule="auto"/>
              <w:jc w:val="right"/>
              <w:rPr>
                <w:sz w:val="22"/>
                <w:szCs w:val="22"/>
                <w:lang w:val="en-US"/>
              </w:rPr>
            </w:pPr>
            <w:r w:rsidRPr="00953054">
              <w:rPr>
                <w:sz w:val="22"/>
                <w:szCs w:val="22"/>
                <w:lang w:val="en-US"/>
              </w:rPr>
              <w:t>(xxx)</w:t>
            </w:r>
          </w:p>
        </w:tc>
        <w:tc>
          <w:tcPr>
            <w:tcW w:w="1427" w:type="pct"/>
            <w:gridSpan w:val="2"/>
            <w:shd w:val="clear" w:color="auto" w:fill="auto"/>
            <w:noWrap/>
            <w:vAlign w:val="bottom"/>
            <w:hideMark/>
          </w:tcPr>
          <w:p w14:paraId="0382C6EE"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(xxx)</w:t>
            </w:r>
          </w:p>
        </w:tc>
      </w:tr>
      <w:tr w:rsidR="00967E71" w:rsidRPr="00953054" w14:paraId="79D7AC6F" w14:textId="77777777" w:rsidTr="0031226C">
        <w:trPr>
          <w:trHeight w:val="335"/>
        </w:trPr>
        <w:tc>
          <w:tcPr>
            <w:tcW w:w="2651" w:type="pct"/>
            <w:shd w:val="clear" w:color="auto" w:fill="auto"/>
            <w:noWrap/>
            <w:vAlign w:val="bottom"/>
            <w:hideMark/>
          </w:tcPr>
          <w:p w14:paraId="2FBCDB42" w14:textId="77777777" w:rsidR="00967E71" w:rsidRPr="00953054" w:rsidRDefault="00967E71"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receivables from non- exchange transactions</w:t>
            </w:r>
          </w:p>
        </w:tc>
        <w:tc>
          <w:tcPr>
            <w:tcW w:w="922" w:type="pct"/>
            <w:gridSpan w:val="2"/>
            <w:vAlign w:val="bottom"/>
          </w:tcPr>
          <w:p w14:paraId="7B3450B5" w14:textId="3CE4AF28" w:rsidR="00967E71" w:rsidRPr="00953054" w:rsidRDefault="003677ED" w:rsidP="0040362F">
            <w:pPr>
              <w:autoSpaceDE/>
              <w:autoSpaceDN/>
              <w:spacing w:line="276" w:lineRule="auto"/>
              <w:jc w:val="right"/>
              <w:rPr>
                <w:b/>
                <w:bCs/>
                <w:sz w:val="22"/>
                <w:szCs w:val="22"/>
                <w:lang w:val="en-US"/>
              </w:rPr>
            </w:pPr>
            <w:r w:rsidRPr="00953054">
              <w:rPr>
                <w:b/>
                <w:bCs/>
                <w:sz w:val="22"/>
                <w:szCs w:val="22"/>
                <w:lang w:val="en-US"/>
              </w:rPr>
              <w:t>x</w:t>
            </w:r>
            <w:r w:rsidR="00967E71" w:rsidRPr="00953054">
              <w:rPr>
                <w:b/>
                <w:bCs/>
                <w:sz w:val="22"/>
                <w:szCs w:val="22"/>
                <w:lang w:val="en-US"/>
              </w:rPr>
              <w:t>xx</w:t>
            </w:r>
          </w:p>
        </w:tc>
        <w:tc>
          <w:tcPr>
            <w:tcW w:w="1427" w:type="pct"/>
            <w:gridSpan w:val="2"/>
            <w:shd w:val="clear" w:color="auto" w:fill="auto"/>
            <w:noWrap/>
            <w:vAlign w:val="bottom"/>
            <w:hideMark/>
          </w:tcPr>
          <w:p w14:paraId="210938E0" w14:textId="77777777" w:rsidR="00967E71" w:rsidRPr="00953054" w:rsidRDefault="00967E71" w:rsidP="0040362F">
            <w:pPr>
              <w:autoSpaceDE/>
              <w:autoSpaceDN/>
              <w:spacing w:line="276" w:lineRule="auto"/>
              <w:jc w:val="right"/>
              <w:rPr>
                <w:b/>
                <w:bCs/>
                <w:sz w:val="22"/>
                <w:szCs w:val="22"/>
                <w:lang w:val="en-US"/>
              </w:rPr>
            </w:pPr>
            <w:r w:rsidRPr="00953054">
              <w:rPr>
                <w:b/>
                <w:bCs/>
                <w:sz w:val="22"/>
                <w:szCs w:val="22"/>
                <w:lang w:val="en-US"/>
              </w:rPr>
              <w:t>xxx</w:t>
            </w:r>
          </w:p>
        </w:tc>
      </w:tr>
      <w:tr w:rsidR="00967E71" w:rsidRPr="00953054" w14:paraId="10F2E336" w14:textId="77777777" w:rsidTr="0031226C">
        <w:trPr>
          <w:trHeight w:val="335"/>
        </w:trPr>
        <w:tc>
          <w:tcPr>
            <w:tcW w:w="2651" w:type="pct"/>
            <w:shd w:val="clear" w:color="auto" w:fill="auto"/>
            <w:noWrap/>
            <w:vAlign w:val="bottom"/>
          </w:tcPr>
          <w:p w14:paraId="61FF0DF7" w14:textId="77777777" w:rsidR="00967E71" w:rsidRPr="00953054" w:rsidRDefault="00967E71" w:rsidP="00953054">
            <w:pPr>
              <w:autoSpaceDE/>
              <w:autoSpaceDN/>
              <w:spacing w:line="276" w:lineRule="auto"/>
              <w:jc w:val="both"/>
              <w:rPr>
                <w:b/>
                <w:bCs/>
                <w:sz w:val="22"/>
                <w:szCs w:val="22"/>
                <w:lang w:eastAsia="en-GB"/>
              </w:rPr>
            </w:pPr>
          </w:p>
        </w:tc>
        <w:tc>
          <w:tcPr>
            <w:tcW w:w="922" w:type="pct"/>
            <w:gridSpan w:val="2"/>
            <w:vAlign w:val="bottom"/>
          </w:tcPr>
          <w:p w14:paraId="10C7AF73" w14:textId="2E2357CB" w:rsidR="00967E71" w:rsidRPr="00953054" w:rsidRDefault="00967E71" w:rsidP="0040362F">
            <w:pPr>
              <w:autoSpaceDE/>
              <w:autoSpaceDN/>
              <w:spacing w:line="276" w:lineRule="auto"/>
              <w:jc w:val="right"/>
              <w:rPr>
                <w:b/>
                <w:bCs/>
                <w:sz w:val="22"/>
                <w:szCs w:val="22"/>
                <w:lang w:val="en-US"/>
              </w:rPr>
            </w:pPr>
          </w:p>
        </w:tc>
        <w:tc>
          <w:tcPr>
            <w:tcW w:w="1427" w:type="pct"/>
            <w:gridSpan w:val="2"/>
            <w:shd w:val="clear" w:color="auto" w:fill="auto"/>
            <w:noWrap/>
            <w:vAlign w:val="bottom"/>
          </w:tcPr>
          <w:p w14:paraId="57A285C6" w14:textId="77777777" w:rsidR="00967E71" w:rsidRPr="00953054" w:rsidRDefault="00967E71" w:rsidP="0040362F">
            <w:pPr>
              <w:autoSpaceDE/>
              <w:autoSpaceDN/>
              <w:spacing w:line="276" w:lineRule="auto"/>
              <w:jc w:val="right"/>
              <w:rPr>
                <w:b/>
                <w:bCs/>
                <w:sz w:val="22"/>
                <w:szCs w:val="22"/>
                <w:lang w:val="en-US"/>
              </w:rPr>
            </w:pPr>
          </w:p>
        </w:tc>
      </w:tr>
      <w:tr w:rsidR="00967E71" w:rsidRPr="00953054" w14:paraId="4DB410C3" w14:textId="77777777" w:rsidTr="0031226C">
        <w:trPr>
          <w:trHeight w:val="335"/>
        </w:trPr>
        <w:tc>
          <w:tcPr>
            <w:tcW w:w="2651" w:type="pct"/>
            <w:shd w:val="clear" w:color="auto" w:fill="auto"/>
            <w:noWrap/>
            <w:vAlign w:val="bottom"/>
          </w:tcPr>
          <w:p w14:paraId="51033FC5" w14:textId="77777777" w:rsidR="00967E71" w:rsidRPr="00953054" w:rsidRDefault="00967E71" w:rsidP="00953054">
            <w:pPr>
              <w:autoSpaceDE/>
              <w:autoSpaceDN/>
              <w:spacing w:line="276" w:lineRule="auto"/>
              <w:jc w:val="both"/>
              <w:rPr>
                <w:b/>
                <w:bCs/>
                <w:sz w:val="22"/>
                <w:szCs w:val="22"/>
                <w:lang w:eastAsia="en-GB"/>
              </w:rPr>
            </w:pPr>
            <w:r w:rsidRPr="00953054">
              <w:rPr>
                <w:b/>
                <w:bCs/>
                <w:sz w:val="22"/>
                <w:szCs w:val="22"/>
                <w:lang w:eastAsia="en-GB"/>
              </w:rPr>
              <w:t xml:space="preserve">Ageing Analysis- Receivables from non- </w:t>
            </w:r>
          </w:p>
          <w:p w14:paraId="04B24867" w14:textId="77777777" w:rsidR="00967E71" w:rsidRPr="00953054" w:rsidRDefault="00967E71" w:rsidP="00953054">
            <w:pPr>
              <w:autoSpaceDE/>
              <w:autoSpaceDN/>
              <w:spacing w:line="276" w:lineRule="auto"/>
              <w:jc w:val="both"/>
              <w:rPr>
                <w:b/>
                <w:bCs/>
                <w:sz w:val="22"/>
                <w:szCs w:val="22"/>
                <w:lang w:eastAsia="en-GB"/>
              </w:rPr>
            </w:pPr>
            <w:r w:rsidRPr="00953054">
              <w:rPr>
                <w:b/>
                <w:bCs/>
                <w:sz w:val="22"/>
                <w:szCs w:val="22"/>
                <w:lang w:eastAsia="en-GB"/>
              </w:rPr>
              <w:t>exchange transactions</w:t>
            </w:r>
          </w:p>
        </w:tc>
        <w:tc>
          <w:tcPr>
            <w:tcW w:w="529" w:type="pct"/>
          </w:tcPr>
          <w:p w14:paraId="2C8CA61E" w14:textId="251F142C" w:rsidR="00BE10A4" w:rsidRPr="00953054" w:rsidRDefault="00BE10A4" w:rsidP="00134DB4">
            <w:pPr>
              <w:autoSpaceDE/>
              <w:autoSpaceDN/>
              <w:spacing w:line="276" w:lineRule="auto"/>
              <w:jc w:val="right"/>
              <w:rPr>
                <w:b/>
                <w:bCs/>
                <w:color w:val="000000"/>
                <w:sz w:val="22"/>
                <w:szCs w:val="22"/>
                <w:lang w:val="en-US"/>
              </w:rPr>
            </w:pPr>
            <w:r w:rsidRPr="00953054">
              <w:rPr>
                <w:b/>
                <w:bCs/>
                <w:color w:val="000000"/>
                <w:sz w:val="22"/>
                <w:szCs w:val="22"/>
                <w:lang w:val="en-US"/>
              </w:rPr>
              <w:t>Insert Current FY</w:t>
            </w:r>
          </w:p>
        </w:tc>
        <w:tc>
          <w:tcPr>
            <w:tcW w:w="393" w:type="pct"/>
            <w:vAlign w:val="center"/>
          </w:tcPr>
          <w:p w14:paraId="2A6A8FC9" w14:textId="723D1647" w:rsidR="00967E71" w:rsidRPr="00953054" w:rsidRDefault="00967E71" w:rsidP="0040362F">
            <w:pPr>
              <w:autoSpaceDE/>
              <w:autoSpaceDN/>
              <w:spacing w:line="276" w:lineRule="auto"/>
              <w:jc w:val="right"/>
              <w:rPr>
                <w:b/>
                <w:bCs/>
                <w:sz w:val="22"/>
                <w:szCs w:val="22"/>
                <w:lang w:val="en-US"/>
              </w:rPr>
            </w:pPr>
            <w:r w:rsidRPr="00953054">
              <w:rPr>
                <w:b/>
                <w:bCs/>
                <w:sz w:val="22"/>
                <w:szCs w:val="22"/>
                <w:lang w:val="en-US"/>
              </w:rPr>
              <w:t>% of the total</w:t>
            </w:r>
          </w:p>
        </w:tc>
        <w:tc>
          <w:tcPr>
            <w:tcW w:w="932" w:type="pct"/>
            <w:shd w:val="clear" w:color="auto" w:fill="auto"/>
            <w:noWrap/>
            <w:vAlign w:val="center"/>
          </w:tcPr>
          <w:p w14:paraId="01D7AB21" w14:textId="19AC06FD" w:rsidR="00967E71" w:rsidRPr="00953054" w:rsidRDefault="00BE10A4" w:rsidP="0040362F">
            <w:pPr>
              <w:autoSpaceDE/>
              <w:autoSpaceDN/>
              <w:spacing w:line="276" w:lineRule="auto"/>
              <w:jc w:val="right"/>
              <w:rPr>
                <w:b/>
                <w:bCs/>
                <w:sz w:val="22"/>
                <w:szCs w:val="22"/>
                <w:lang w:val="en-US"/>
              </w:rPr>
            </w:pPr>
            <w:r>
              <w:rPr>
                <w:b/>
                <w:bCs/>
                <w:sz w:val="22"/>
                <w:szCs w:val="22"/>
                <w:lang w:val="en-US"/>
              </w:rPr>
              <w:t>Opening Balance</w:t>
            </w:r>
          </w:p>
        </w:tc>
        <w:tc>
          <w:tcPr>
            <w:tcW w:w="496" w:type="pct"/>
            <w:shd w:val="clear" w:color="auto" w:fill="auto"/>
            <w:vAlign w:val="center"/>
          </w:tcPr>
          <w:p w14:paraId="49CCB7CD" w14:textId="77777777" w:rsidR="00967E71" w:rsidRPr="00953054" w:rsidRDefault="00967E71" w:rsidP="0040362F">
            <w:pPr>
              <w:autoSpaceDE/>
              <w:autoSpaceDN/>
              <w:spacing w:line="276" w:lineRule="auto"/>
              <w:jc w:val="right"/>
              <w:rPr>
                <w:b/>
                <w:bCs/>
                <w:sz w:val="22"/>
                <w:szCs w:val="22"/>
                <w:lang w:val="en-US"/>
              </w:rPr>
            </w:pPr>
            <w:r w:rsidRPr="00953054">
              <w:rPr>
                <w:b/>
                <w:bCs/>
                <w:sz w:val="22"/>
                <w:szCs w:val="22"/>
                <w:lang w:val="en-US"/>
              </w:rPr>
              <w:t>% of the total</w:t>
            </w:r>
          </w:p>
        </w:tc>
      </w:tr>
      <w:tr w:rsidR="00967E71" w:rsidRPr="00953054" w14:paraId="28261884" w14:textId="77777777" w:rsidTr="0031226C">
        <w:trPr>
          <w:trHeight w:val="256"/>
        </w:trPr>
        <w:tc>
          <w:tcPr>
            <w:tcW w:w="2651" w:type="pct"/>
            <w:shd w:val="clear" w:color="auto" w:fill="auto"/>
            <w:noWrap/>
            <w:vAlign w:val="bottom"/>
          </w:tcPr>
          <w:p w14:paraId="0FF3D8CB" w14:textId="77777777" w:rsidR="00967E71" w:rsidRPr="00953054" w:rsidRDefault="00967E71" w:rsidP="00953054">
            <w:pPr>
              <w:autoSpaceDE/>
              <w:autoSpaceDN/>
              <w:spacing w:line="276" w:lineRule="auto"/>
              <w:jc w:val="both"/>
              <w:rPr>
                <w:sz w:val="22"/>
                <w:szCs w:val="22"/>
                <w:lang w:eastAsia="en-GB"/>
              </w:rPr>
            </w:pPr>
            <w:r w:rsidRPr="00953054">
              <w:rPr>
                <w:sz w:val="22"/>
                <w:szCs w:val="22"/>
                <w:lang w:eastAsia="en-GB"/>
              </w:rPr>
              <w:t>Less than 1 year</w:t>
            </w:r>
          </w:p>
        </w:tc>
        <w:tc>
          <w:tcPr>
            <w:tcW w:w="529" w:type="pct"/>
          </w:tcPr>
          <w:p w14:paraId="28406E2E" w14:textId="36A213B5" w:rsidR="00BE10A4" w:rsidRPr="00953054" w:rsidRDefault="00BE10A4" w:rsidP="00134DB4">
            <w:pPr>
              <w:autoSpaceDE/>
              <w:autoSpaceDN/>
              <w:spacing w:line="276" w:lineRule="auto"/>
              <w:jc w:val="right"/>
              <w:rPr>
                <w:sz w:val="22"/>
                <w:szCs w:val="22"/>
                <w:lang w:val="en-US"/>
              </w:rPr>
            </w:pPr>
            <w:r w:rsidRPr="00953054">
              <w:rPr>
                <w:sz w:val="22"/>
                <w:szCs w:val="22"/>
                <w:lang w:val="en-US"/>
              </w:rPr>
              <w:t>xxx</w:t>
            </w:r>
          </w:p>
        </w:tc>
        <w:tc>
          <w:tcPr>
            <w:tcW w:w="393" w:type="pct"/>
            <w:vAlign w:val="bottom"/>
          </w:tcPr>
          <w:p w14:paraId="142F63ED" w14:textId="420DD8BC" w:rsidR="00967E71" w:rsidRPr="00953054" w:rsidRDefault="00967E71" w:rsidP="0040362F">
            <w:pPr>
              <w:autoSpaceDE/>
              <w:autoSpaceDN/>
              <w:spacing w:line="276" w:lineRule="auto"/>
              <w:jc w:val="right"/>
              <w:rPr>
                <w:sz w:val="22"/>
                <w:szCs w:val="22"/>
                <w:lang w:val="en-US"/>
              </w:rPr>
            </w:pPr>
            <w:r w:rsidRPr="00953054">
              <w:rPr>
                <w:sz w:val="22"/>
                <w:szCs w:val="22"/>
                <w:lang w:val="en-US"/>
              </w:rPr>
              <w:t>%</w:t>
            </w:r>
          </w:p>
        </w:tc>
        <w:tc>
          <w:tcPr>
            <w:tcW w:w="932" w:type="pct"/>
            <w:shd w:val="clear" w:color="auto" w:fill="auto"/>
            <w:noWrap/>
            <w:vAlign w:val="bottom"/>
          </w:tcPr>
          <w:p w14:paraId="79193E3B"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xxx</w:t>
            </w:r>
          </w:p>
        </w:tc>
        <w:tc>
          <w:tcPr>
            <w:tcW w:w="496" w:type="pct"/>
            <w:shd w:val="clear" w:color="auto" w:fill="auto"/>
            <w:vAlign w:val="bottom"/>
          </w:tcPr>
          <w:p w14:paraId="5875540B"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w:t>
            </w:r>
          </w:p>
        </w:tc>
      </w:tr>
      <w:tr w:rsidR="00967E71" w:rsidRPr="00953054" w14:paraId="333472C6" w14:textId="77777777" w:rsidTr="0031226C">
        <w:trPr>
          <w:trHeight w:val="335"/>
        </w:trPr>
        <w:tc>
          <w:tcPr>
            <w:tcW w:w="2651" w:type="pct"/>
            <w:shd w:val="clear" w:color="auto" w:fill="auto"/>
            <w:noWrap/>
            <w:vAlign w:val="bottom"/>
          </w:tcPr>
          <w:p w14:paraId="588756B8" w14:textId="77777777" w:rsidR="00967E71" w:rsidRPr="00953054" w:rsidRDefault="00967E71" w:rsidP="00953054">
            <w:pPr>
              <w:autoSpaceDE/>
              <w:autoSpaceDN/>
              <w:spacing w:line="276" w:lineRule="auto"/>
              <w:jc w:val="both"/>
              <w:rPr>
                <w:sz w:val="22"/>
                <w:szCs w:val="22"/>
                <w:lang w:eastAsia="en-GB"/>
              </w:rPr>
            </w:pPr>
            <w:r w:rsidRPr="00953054">
              <w:rPr>
                <w:sz w:val="22"/>
                <w:szCs w:val="22"/>
                <w:lang w:eastAsia="en-GB"/>
              </w:rPr>
              <w:t>Between 1-2 years</w:t>
            </w:r>
          </w:p>
        </w:tc>
        <w:tc>
          <w:tcPr>
            <w:tcW w:w="529" w:type="pct"/>
          </w:tcPr>
          <w:p w14:paraId="09C82CAE" w14:textId="34FC56CA" w:rsidR="00BE10A4" w:rsidRPr="00953054" w:rsidRDefault="00BE10A4" w:rsidP="00134DB4">
            <w:pPr>
              <w:autoSpaceDE/>
              <w:autoSpaceDN/>
              <w:spacing w:line="276" w:lineRule="auto"/>
              <w:jc w:val="right"/>
              <w:rPr>
                <w:sz w:val="22"/>
                <w:szCs w:val="22"/>
                <w:lang w:val="en-US"/>
              </w:rPr>
            </w:pPr>
            <w:r w:rsidRPr="00953054">
              <w:rPr>
                <w:sz w:val="22"/>
                <w:szCs w:val="22"/>
                <w:lang w:val="en-US"/>
              </w:rPr>
              <w:t>xxx</w:t>
            </w:r>
          </w:p>
        </w:tc>
        <w:tc>
          <w:tcPr>
            <w:tcW w:w="393" w:type="pct"/>
            <w:vAlign w:val="bottom"/>
          </w:tcPr>
          <w:p w14:paraId="1192F6BF" w14:textId="5E554F18" w:rsidR="00967E71" w:rsidRPr="00953054" w:rsidRDefault="00967E71" w:rsidP="0040362F">
            <w:pPr>
              <w:autoSpaceDE/>
              <w:autoSpaceDN/>
              <w:spacing w:line="276" w:lineRule="auto"/>
              <w:jc w:val="right"/>
              <w:rPr>
                <w:sz w:val="22"/>
                <w:szCs w:val="22"/>
                <w:lang w:val="en-US"/>
              </w:rPr>
            </w:pPr>
            <w:r w:rsidRPr="00953054">
              <w:rPr>
                <w:sz w:val="22"/>
                <w:szCs w:val="22"/>
                <w:lang w:val="en-US"/>
              </w:rPr>
              <w:t>%</w:t>
            </w:r>
          </w:p>
        </w:tc>
        <w:tc>
          <w:tcPr>
            <w:tcW w:w="932" w:type="pct"/>
            <w:shd w:val="clear" w:color="auto" w:fill="auto"/>
            <w:noWrap/>
            <w:vAlign w:val="bottom"/>
          </w:tcPr>
          <w:p w14:paraId="4E10BC40"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xxx</w:t>
            </w:r>
          </w:p>
        </w:tc>
        <w:tc>
          <w:tcPr>
            <w:tcW w:w="496" w:type="pct"/>
            <w:shd w:val="clear" w:color="auto" w:fill="auto"/>
            <w:vAlign w:val="bottom"/>
          </w:tcPr>
          <w:p w14:paraId="7312CC4C"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w:t>
            </w:r>
          </w:p>
        </w:tc>
      </w:tr>
      <w:tr w:rsidR="00967E71" w:rsidRPr="00953054" w14:paraId="1B282BAB" w14:textId="77777777" w:rsidTr="0031226C">
        <w:trPr>
          <w:trHeight w:val="179"/>
        </w:trPr>
        <w:tc>
          <w:tcPr>
            <w:tcW w:w="2651" w:type="pct"/>
            <w:shd w:val="clear" w:color="auto" w:fill="auto"/>
            <w:noWrap/>
            <w:vAlign w:val="bottom"/>
          </w:tcPr>
          <w:p w14:paraId="7E23F6CF" w14:textId="77777777" w:rsidR="00967E71" w:rsidRPr="00953054" w:rsidRDefault="00967E71" w:rsidP="00953054">
            <w:pPr>
              <w:autoSpaceDE/>
              <w:autoSpaceDN/>
              <w:spacing w:line="276" w:lineRule="auto"/>
              <w:jc w:val="both"/>
              <w:rPr>
                <w:sz w:val="22"/>
                <w:szCs w:val="22"/>
                <w:lang w:eastAsia="en-GB"/>
              </w:rPr>
            </w:pPr>
            <w:r w:rsidRPr="00953054">
              <w:rPr>
                <w:sz w:val="22"/>
                <w:szCs w:val="22"/>
                <w:lang w:eastAsia="en-GB"/>
              </w:rPr>
              <w:t>Over 3 years</w:t>
            </w:r>
          </w:p>
        </w:tc>
        <w:tc>
          <w:tcPr>
            <w:tcW w:w="529" w:type="pct"/>
          </w:tcPr>
          <w:p w14:paraId="7AE76D7F" w14:textId="4BC5F472" w:rsidR="00BE10A4" w:rsidRDefault="00BE10A4" w:rsidP="00134DB4">
            <w:pPr>
              <w:autoSpaceDE/>
              <w:autoSpaceDN/>
              <w:spacing w:line="276" w:lineRule="auto"/>
              <w:rPr>
                <w:sz w:val="22"/>
                <w:szCs w:val="22"/>
                <w:lang w:val="en-US"/>
              </w:rPr>
            </w:pPr>
            <w:r>
              <w:rPr>
                <w:sz w:val="22"/>
                <w:szCs w:val="22"/>
                <w:lang w:val="en-US"/>
              </w:rPr>
              <w:t xml:space="preserve">     </w:t>
            </w:r>
            <w:r w:rsidRPr="00953054">
              <w:rPr>
                <w:sz w:val="22"/>
                <w:szCs w:val="22"/>
                <w:lang w:val="en-US"/>
              </w:rPr>
              <w:t>xxx</w:t>
            </w:r>
          </w:p>
        </w:tc>
        <w:tc>
          <w:tcPr>
            <w:tcW w:w="393" w:type="pct"/>
            <w:vAlign w:val="bottom"/>
          </w:tcPr>
          <w:p w14:paraId="22E62146" w14:textId="469C72A8" w:rsidR="00967E71" w:rsidRPr="00953054" w:rsidRDefault="00967E71" w:rsidP="0040362F">
            <w:pPr>
              <w:autoSpaceDE/>
              <w:autoSpaceDN/>
              <w:spacing w:line="276" w:lineRule="auto"/>
              <w:jc w:val="right"/>
              <w:rPr>
                <w:sz w:val="22"/>
                <w:szCs w:val="22"/>
                <w:lang w:val="en-US"/>
              </w:rPr>
            </w:pPr>
            <w:r w:rsidRPr="00953054">
              <w:rPr>
                <w:sz w:val="22"/>
                <w:szCs w:val="22"/>
                <w:lang w:val="en-US"/>
              </w:rPr>
              <w:t>%</w:t>
            </w:r>
          </w:p>
        </w:tc>
        <w:tc>
          <w:tcPr>
            <w:tcW w:w="932" w:type="pct"/>
            <w:shd w:val="clear" w:color="auto" w:fill="auto"/>
            <w:noWrap/>
            <w:vAlign w:val="bottom"/>
          </w:tcPr>
          <w:p w14:paraId="71974581"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xxx</w:t>
            </w:r>
          </w:p>
        </w:tc>
        <w:tc>
          <w:tcPr>
            <w:tcW w:w="496" w:type="pct"/>
            <w:shd w:val="clear" w:color="auto" w:fill="auto"/>
            <w:vAlign w:val="bottom"/>
          </w:tcPr>
          <w:p w14:paraId="53526637"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w:t>
            </w:r>
          </w:p>
        </w:tc>
      </w:tr>
      <w:tr w:rsidR="00967E71" w:rsidRPr="00953054" w14:paraId="73323600" w14:textId="77777777" w:rsidTr="0031226C">
        <w:trPr>
          <w:trHeight w:val="335"/>
        </w:trPr>
        <w:tc>
          <w:tcPr>
            <w:tcW w:w="2651" w:type="pct"/>
            <w:shd w:val="clear" w:color="auto" w:fill="auto"/>
            <w:noWrap/>
            <w:vAlign w:val="bottom"/>
          </w:tcPr>
          <w:p w14:paraId="6F1FF0DF" w14:textId="77777777" w:rsidR="00967E71" w:rsidRPr="00953054" w:rsidRDefault="00967E71" w:rsidP="00953054">
            <w:pPr>
              <w:autoSpaceDE/>
              <w:autoSpaceDN/>
              <w:spacing w:line="276" w:lineRule="auto"/>
              <w:jc w:val="both"/>
              <w:rPr>
                <w:b/>
                <w:bCs/>
                <w:sz w:val="22"/>
                <w:szCs w:val="22"/>
                <w:lang w:eastAsia="en-GB"/>
              </w:rPr>
            </w:pPr>
            <w:r w:rsidRPr="00953054">
              <w:rPr>
                <w:b/>
                <w:bCs/>
                <w:sz w:val="22"/>
                <w:szCs w:val="22"/>
                <w:lang w:eastAsia="en-GB"/>
              </w:rPr>
              <w:t>Total</w:t>
            </w:r>
          </w:p>
        </w:tc>
        <w:tc>
          <w:tcPr>
            <w:tcW w:w="529" w:type="pct"/>
          </w:tcPr>
          <w:p w14:paraId="4D11BC0B" w14:textId="099AC741" w:rsidR="00BE10A4" w:rsidRPr="00953054" w:rsidRDefault="00BE10A4" w:rsidP="00134DB4">
            <w:pPr>
              <w:autoSpaceDE/>
              <w:autoSpaceDN/>
              <w:spacing w:line="276" w:lineRule="auto"/>
              <w:jc w:val="right"/>
              <w:rPr>
                <w:sz w:val="22"/>
                <w:szCs w:val="22"/>
                <w:lang w:val="en-US"/>
              </w:rPr>
            </w:pPr>
            <w:r w:rsidRPr="00953054">
              <w:rPr>
                <w:sz w:val="22"/>
                <w:szCs w:val="22"/>
                <w:lang w:val="en-US"/>
              </w:rPr>
              <w:t>xxx</w:t>
            </w:r>
          </w:p>
        </w:tc>
        <w:tc>
          <w:tcPr>
            <w:tcW w:w="393" w:type="pct"/>
            <w:vAlign w:val="bottom"/>
          </w:tcPr>
          <w:p w14:paraId="40D87898" w14:textId="74466EB3" w:rsidR="00967E71" w:rsidRPr="00953054" w:rsidRDefault="00967E71" w:rsidP="0040362F">
            <w:pPr>
              <w:autoSpaceDE/>
              <w:autoSpaceDN/>
              <w:spacing w:line="276" w:lineRule="auto"/>
              <w:jc w:val="right"/>
              <w:rPr>
                <w:sz w:val="22"/>
                <w:szCs w:val="22"/>
                <w:lang w:val="en-US"/>
              </w:rPr>
            </w:pPr>
            <w:r w:rsidRPr="00953054">
              <w:rPr>
                <w:sz w:val="22"/>
                <w:szCs w:val="22"/>
                <w:lang w:val="en-US"/>
              </w:rPr>
              <w:t>%</w:t>
            </w:r>
          </w:p>
        </w:tc>
        <w:tc>
          <w:tcPr>
            <w:tcW w:w="932" w:type="pct"/>
            <w:shd w:val="clear" w:color="auto" w:fill="auto"/>
            <w:noWrap/>
            <w:vAlign w:val="bottom"/>
          </w:tcPr>
          <w:p w14:paraId="4B972BCC"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xxx</w:t>
            </w:r>
          </w:p>
        </w:tc>
        <w:tc>
          <w:tcPr>
            <w:tcW w:w="496" w:type="pct"/>
            <w:shd w:val="clear" w:color="auto" w:fill="auto"/>
            <w:vAlign w:val="bottom"/>
          </w:tcPr>
          <w:p w14:paraId="0177FD04" w14:textId="77777777" w:rsidR="00967E71" w:rsidRPr="00953054" w:rsidRDefault="00967E71" w:rsidP="0040362F">
            <w:pPr>
              <w:autoSpaceDE/>
              <w:autoSpaceDN/>
              <w:spacing w:line="276" w:lineRule="auto"/>
              <w:jc w:val="right"/>
              <w:rPr>
                <w:sz w:val="22"/>
                <w:szCs w:val="22"/>
                <w:lang w:val="en-US"/>
              </w:rPr>
            </w:pPr>
            <w:r w:rsidRPr="00953054">
              <w:rPr>
                <w:sz w:val="22"/>
                <w:szCs w:val="22"/>
                <w:lang w:val="en-US"/>
              </w:rPr>
              <w:t>%</w:t>
            </w:r>
          </w:p>
        </w:tc>
      </w:tr>
    </w:tbl>
    <w:p w14:paraId="46EDB263" w14:textId="09593B5E" w:rsidR="00EF3618" w:rsidRPr="00953054" w:rsidRDefault="00EF3618" w:rsidP="00953054">
      <w:pPr>
        <w:autoSpaceDE/>
        <w:autoSpaceDN/>
        <w:spacing w:line="360" w:lineRule="auto"/>
        <w:jc w:val="both"/>
        <w:rPr>
          <w:sz w:val="22"/>
          <w:szCs w:val="22"/>
        </w:rPr>
      </w:pPr>
    </w:p>
    <w:p w14:paraId="6B025484" w14:textId="76B336E8" w:rsidR="00EF3618" w:rsidRPr="00953054" w:rsidRDefault="00D21C5A" w:rsidP="00D073F7">
      <w:pPr>
        <w:pStyle w:val="ListParagraph"/>
        <w:numPr>
          <w:ilvl w:val="0"/>
          <w:numId w:val="44"/>
        </w:numPr>
        <w:autoSpaceDE/>
        <w:autoSpaceDN/>
        <w:spacing w:line="360" w:lineRule="auto"/>
        <w:ind w:right="-302"/>
        <w:jc w:val="both"/>
        <w:rPr>
          <w:b/>
          <w:bCs/>
          <w:sz w:val="22"/>
          <w:szCs w:val="22"/>
          <w:lang w:eastAsia="en-GB"/>
        </w:rPr>
      </w:pPr>
      <w:r w:rsidRPr="00953054">
        <w:rPr>
          <w:b/>
          <w:bCs/>
          <w:sz w:val="22"/>
          <w:szCs w:val="22"/>
          <w:lang w:eastAsia="en-GB"/>
        </w:rPr>
        <w:t xml:space="preserve">Reconciliation for Impairment Allowance </w:t>
      </w:r>
      <w:r w:rsidR="00912FFA" w:rsidRPr="00953054">
        <w:rPr>
          <w:b/>
          <w:bCs/>
          <w:sz w:val="22"/>
          <w:szCs w:val="22"/>
          <w:lang w:eastAsia="en-GB"/>
        </w:rPr>
        <w:t>o</w:t>
      </w:r>
      <w:r w:rsidRPr="00953054">
        <w:rPr>
          <w:b/>
          <w:bCs/>
          <w:sz w:val="22"/>
          <w:szCs w:val="22"/>
          <w:lang w:eastAsia="en-GB"/>
        </w:rPr>
        <w:t xml:space="preserve">n Receivables </w:t>
      </w:r>
      <w:r w:rsidR="00912FFA" w:rsidRPr="00953054">
        <w:rPr>
          <w:b/>
          <w:bCs/>
          <w:sz w:val="22"/>
          <w:szCs w:val="22"/>
          <w:lang w:eastAsia="en-GB"/>
        </w:rPr>
        <w:t>f</w:t>
      </w:r>
      <w:r w:rsidRPr="00953054">
        <w:rPr>
          <w:b/>
          <w:bCs/>
          <w:sz w:val="22"/>
          <w:szCs w:val="22"/>
          <w:lang w:eastAsia="en-GB"/>
        </w:rPr>
        <w:t>rom Non-Exchange Transactions</w:t>
      </w:r>
    </w:p>
    <w:p w14:paraId="64D73347" w14:textId="77777777" w:rsidR="00912FFA" w:rsidRPr="00953054" w:rsidRDefault="00912FFA" w:rsidP="00953054">
      <w:pPr>
        <w:autoSpaceDE/>
        <w:autoSpaceDN/>
        <w:spacing w:line="360" w:lineRule="auto"/>
        <w:ind w:right="-302"/>
        <w:jc w:val="both"/>
        <w:rPr>
          <w:b/>
          <w:bCs/>
          <w:sz w:val="22"/>
          <w:szCs w:val="22"/>
          <w:lang w:eastAsia="en-G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61"/>
        <w:gridCol w:w="2357"/>
      </w:tblGrid>
      <w:tr w:rsidR="006F3E35" w:rsidRPr="00953054" w14:paraId="0E92EB01" w14:textId="77777777" w:rsidTr="00402012">
        <w:trPr>
          <w:trHeight w:val="340"/>
        </w:trPr>
        <w:tc>
          <w:tcPr>
            <w:tcW w:w="373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7A08707" w14:textId="77777777" w:rsidR="006F3E35" w:rsidRPr="00953054" w:rsidRDefault="006F3E35" w:rsidP="00953054">
            <w:pPr>
              <w:autoSpaceDE/>
              <w:autoSpaceDN/>
              <w:spacing w:line="276" w:lineRule="auto"/>
              <w:jc w:val="both"/>
              <w:rPr>
                <w:b/>
                <w:bCs/>
                <w:sz w:val="22"/>
                <w:szCs w:val="22"/>
                <w:lang w:eastAsia="en-GB"/>
              </w:rPr>
            </w:pPr>
            <w:r w:rsidRPr="00953054">
              <w:rPr>
                <w:b/>
                <w:bCs/>
                <w:sz w:val="22"/>
                <w:szCs w:val="22"/>
                <w:lang w:eastAsia="en-GB"/>
              </w:rPr>
              <w:t>Description</w:t>
            </w:r>
          </w:p>
        </w:tc>
        <w:tc>
          <w:tcPr>
            <w:tcW w:w="1265" w:type="pct"/>
            <w:shd w:val="clear" w:color="auto" w:fill="0070C0"/>
            <w:vAlign w:val="center"/>
          </w:tcPr>
          <w:p w14:paraId="3468CF38" w14:textId="07E96E7A" w:rsidR="006F3E35" w:rsidRPr="00953054" w:rsidRDefault="006F3E35" w:rsidP="00953054">
            <w:pPr>
              <w:autoSpaceDE/>
              <w:autoSpaceDN/>
              <w:spacing w:line="276" w:lineRule="auto"/>
              <w:jc w:val="both"/>
              <w:rPr>
                <w:b/>
                <w:bCs/>
                <w:sz w:val="22"/>
                <w:szCs w:val="22"/>
                <w:lang w:val="en-US"/>
              </w:rPr>
            </w:pPr>
            <w:r w:rsidRPr="00953054">
              <w:rPr>
                <w:b/>
                <w:i/>
                <w:iCs/>
                <w:sz w:val="22"/>
                <w:szCs w:val="22"/>
                <w:lang w:val="en-US"/>
              </w:rPr>
              <w:t>Insert Current FY</w:t>
            </w:r>
          </w:p>
        </w:tc>
      </w:tr>
      <w:tr w:rsidR="00650C14" w:rsidRPr="00953054" w14:paraId="5B8F8338" w14:textId="77777777" w:rsidTr="00402012">
        <w:trPr>
          <w:trHeight w:val="340"/>
        </w:trPr>
        <w:tc>
          <w:tcPr>
            <w:tcW w:w="373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54E313C" w14:textId="77777777" w:rsidR="00EF3618" w:rsidRPr="00953054" w:rsidRDefault="00EF3618" w:rsidP="00953054">
            <w:pPr>
              <w:autoSpaceDE/>
              <w:autoSpaceDN/>
              <w:spacing w:line="276" w:lineRule="auto"/>
              <w:jc w:val="both"/>
              <w:rPr>
                <w:b/>
                <w:bCs/>
                <w:sz w:val="22"/>
                <w:szCs w:val="22"/>
                <w:lang w:eastAsia="en-GB"/>
              </w:rPr>
            </w:pPr>
          </w:p>
        </w:tc>
        <w:tc>
          <w:tcPr>
            <w:tcW w:w="1265" w:type="pct"/>
            <w:tcBorders>
              <w:top w:val="single" w:sz="4" w:space="0" w:color="auto"/>
              <w:left w:val="single" w:sz="4" w:space="0" w:color="auto"/>
              <w:bottom w:val="single" w:sz="4" w:space="0" w:color="auto"/>
              <w:right w:val="single" w:sz="4" w:space="0" w:color="auto"/>
            </w:tcBorders>
            <w:shd w:val="clear" w:color="auto" w:fill="0070C0"/>
            <w:vAlign w:val="bottom"/>
          </w:tcPr>
          <w:p w14:paraId="13C39EE8" w14:textId="75463983" w:rsidR="00EF3618" w:rsidRPr="00953054" w:rsidRDefault="007C7E0A" w:rsidP="00953054">
            <w:pPr>
              <w:autoSpaceDE/>
              <w:autoSpaceDN/>
              <w:spacing w:line="276" w:lineRule="auto"/>
              <w:jc w:val="both"/>
              <w:rPr>
                <w:b/>
                <w:bCs/>
                <w:sz w:val="22"/>
                <w:szCs w:val="22"/>
                <w:lang w:val="en-US"/>
              </w:rPr>
            </w:pPr>
            <w:r w:rsidRPr="00953054">
              <w:rPr>
                <w:b/>
                <w:bCs/>
                <w:sz w:val="22"/>
                <w:szCs w:val="22"/>
                <w:lang w:val="en-US"/>
              </w:rPr>
              <w:t>Kshs</w:t>
            </w:r>
          </w:p>
        </w:tc>
      </w:tr>
      <w:tr w:rsidR="00D22ABB" w:rsidRPr="00953054" w14:paraId="76544872" w14:textId="77777777" w:rsidTr="00402012">
        <w:trPr>
          <w:trHeight w:val="340"/>
        </w:trPr>
        <w:tc>
          <w:tcPr>
            <w:tcW w:w="3735" w:type="pct"/>
            <w:shd w:val="clear" w:color="auto" w:fill="auto"/>
            <w:noWrap/>
            <w:vAlign w:val="bottom"/>
            <w:hideMark/>
          </w:tcPr>
          <w:p w14:paraId="2BA9D350" w14:textId="2DFD2589" w:rsidR="00D22ABB" w:rsidRPr="00953054" w:rsidRDefault="00D22ABB" w:rsidP="00953054">
            <w:pPr>
              <w:autoSpaceDE/>
              <w:autoSpaceDN/>
              <w:spacing w:line="276" w:lineRule="auto"/>
              <w:jc w:val="both"/>
              <w:rPr>
                <w:sz w:val="22"/>
                <w:szCs w:val="22"/>
                <w:lang w:val="en-US"/>
              </w:rPr>
            </w:pPr>
            <w:r w:rsidRPr="00953054">
              <w:rPr>
                <w:sz w:val="22"/>
                <w:szCs w:val="22"/>
                <w:lang w:val="en-US"/>
              </w:rPr>
              <w:t xml:space="preserve">At </w:t>
            </w:r>
            <w:r w:rsidR="00A27946" w:rsidRPr="00953054">
              <w:rPr>
                <w:sz w:val="22"/>
                <w:szCs w:val="22"/>
                <w:lang w:val="en-US"/>
              </w:rPr>
              <w:t>the beginning of the year</w:t>
            </w:r>
          </w:p>
        </w:tc>
        <w:tc>
          <w:tcPr>
            <w:tcW w:w="1265" w:type="pct"/>
            <w:vAlign w:val="bottom"/>
          </w:tcPr>
          <w:p w14:paraId="2D1C60FB" w14:textId="1243D93F" w:rsidR="00D22ABB" w:rsidRPr="00953054" w:rsidRDefault="00D22ABB" w:rsidP="00953054">
            <w:pPr>
              <w:autoSpaceDE/>
              <w:autoSpaceDN/>
              <w:spacing w:line="276" w:lineRule="auto"/>
              <w:jc w:val="both"/>
              <w:rPr>
                <w:sz w:val="22"/>
                <w:szCs w:val="22"/>
                <w:lang w:val="en-US"/>
              </w:rPr>
            </w:pPr>
            <w:r w:rsidRPr="00953054">
              <w:rPr>
                <w:sz w:val="22"/>
                <w:szCs w:val="22"/>
                <w:lang w:val="en-US"/>
              </w:rPr>
              <w:t>xxx</w:t>
            </w:r>
          </w:p>
        </w:tc>
      </w:tr>
      <w:tr w:rsidR="00D22ABB" w:rsidRPr="00953054" w14:paraId="7E2D1BF6" w14:textId="77777777" w:rsidTr="00402012">
        <w:trPr>
          <w:trHeight w:val="340"/>
        </w:trPr>
        <w:tc>
          <w:tcPr>
            <w:tcW w:w="3735" w:type="pct"/>
            <w:shd w:val="clear" w:color="auto" w:fill="auto"/>
            <w:noWrap/>
            <w:vAlign w:val="bottom"/>
          </w:tcPr>
          <w:p w14:paraId="1A6C3AD9" w14:textId="04700B59" w:rsidR="00D22ABB" w:rsidRPr="00953054" w:rsidRDefault="00D22ABB" w:rsidP="00953054">
            <w:pPr>
              <w:autoSpaceDE/>
              <w:autoSpaceDN/>
              <w:spacing w:line="276" w:lineRule="auto"/>
              <w:jc w:val="both"/>
              <w:rPr>
                <w:sz w:val="22"/>
                <w:szCs w:val="22"/>
                <w:lang w:val="en-US"/>
              </w:rPr>
            </w:pPr>
            <w:r w:rsidRPr="00953054">
              <w:rPr>
                <w:sz w:val="22"/>
                <w:szCs w:val="22"/>
                <w:lang w:val="en-US"/>
              </w:rPr>
              <w:t xml:space="preserve">Additional </w:t>
            </w:r>
            <w:r w:rsidR="00A27946" w:rsidRPr="00953054">
              <w:rPr>
                <w:sz w:val="22"/>
                <w:szCs w:val="22"/>
                <w:lang w:val="en-US"/>
              </w:rPr>
              <w:t>provisions during the year</w:t>
            </w:r>
          </w:p>
        </w:tc>
        <w:tc>
          <w:tcPr>
            <w:tcW w:w="1265" w:type="pct"/>
            <w:vAlign w:val="bottom"/>
          </w:tcPr>
          <w:p w14:paraId="451A4D01" w14:textId="77777777" w:rsidR="00D22ABB" w:rsidRPr="00953054" w:rsidRDefault="00D22ABB" w:rsidP="00953054">
            <w:pPr>
              <w:autoSpaceDE/>
              <w:autoSpaceDN/>
              <w:spacing w:line="276" w:lineRule="auto"/>
              <w:jc w:val="both"/>
              <w:rPr>
                <w:sz w:val="22"/>
                <w:szCs w:val="22"/>
                <w:lang w:val="en-US"/>
              </w:rPr>
            </w:pPr>
            <w:r w:rsidRPr="00953054">
              <w:rPr>
                <w:sz w:val="22"/>
                <w:szCs w:val="22"/>
                <w:lang w:val="en-US"/>
              </w:rPr>
              <w:t>xxx</w:t>
            </w:r>
          </w:p>
        </w:tc>
      </w:tr>
      <w:tr w:rsidR="00D22ABB" w:rsidRPr="00953054" w14:paraId="25BA7F86" w14:textId="77777777" w:rsidTr="00402012">
        <w:trPr>
          <w:trHeight w:val="340"/>
        </w:trPr>
        <w:tc>
          <w:tcPr>
            <w:tcW w:w="3735" w:type="pct"/>
            <w:shd w:val="clear" w:color="auto" w:fill="auto"/>
            <w:noWrap/>
            <w:vAlign w:val="bottom"/>
          </w:tcPr>
          <w:p w14:paraId="2396AE72" w14:textId="3CA3E120" w:rsidR="00D22ABB" w:rsidRPr="00953054" w:rsidRDefault="00D22ABB" w:rsidP="00953054">
            <w:pPr>
              <w:autoSpaceDE/>
              <w:autoSpaceDN/>
              <w:spacing w:line="276" w:lineRule="auto"/>
              <w:jc w:val="both"/>
              <w:rPr>
                <w:sz w:val="22"/>
                <w:szCs w:val="22"/>
                <w:lang w:val="en-US"/>
              </w:rPr>
            </w:pPr>
            <w:r w:rsidRPr="00953054">
              <w:rPr>
                <w:sz w:val="22"/>
                <w:szCs w:val="22"/>
                <w:lang w:val="en-US"/>
              </w:rPr>
              <w:t xml:space="preserve">Recovered </w:t>
            </w:r>
            <w:r w:rsidR="00A27946" w:rsidRPr="00953054">
              <w:rPr>
                <w:sz w:val="22"/>
                <w:szCs w:val="22"/>
                <w:lang w:val="en-US"/>
              </w:rPr>
              <w:t>during the year</w:t>
            </w:r>
          </w:p>
        </w:tc>
        <w:tc>
          <w:tcPr>
            <w:tcW w:w="1265" w:type="pct"/>
            <w:vAlign w:val="bottom"/>
          </w:tcPr>
          <w:p w14:paraId="66AF0B7A" w14:textId="77777777" w:rsidR="00D22ABB" w:rsidRPr="00953054" w:rsidRDefault="00D22ABB" w:rsidP="00953054">
            <w:pPr>
              <w:autoSpaceDE/>
              <w:autoSpaceDN/>
              <w:spacing w:line="276" w:lineRule="auto"/>
              <w:jc w:val="both"/>
              <w:rPr>
                <w:sz w:val="22"/>
                <w:szCs w:val="22"/>
                <w:lang w:val="en-US"/>
              </w:rPr>
            </w:pPr>
            <w:r w:rsidRPr="00953054">
              <w:rPr>
                <w:sz w:val="22"/>
                <w:szCs w:val="22"/>
                <w:lang w:val="en-US"/>
              </w:rPr>
              <w:t>(xxx)</w:t>
            </w:r>
          </w:p>
        </w:tc>
      </w:tr>
      <w:tr w:rsidR="00D22ABB" w:rsidRPr="00953054" w14:paraId="44182655" w14:textId="77777777" w:rsidTr="00402012">
        <w:trPr>
          <w:trHeight w:val="340"/>
        </w:trPr>
        <w:tc>
          <w:tcPr>
            <w:tcW w:w="3735" w:type="pct"/>
            <w:shd w:val="clear" w:color="auto" w:fill="auto"/>
            <w:noWrap/>
            <w:vAlign w:val="bottom"/>
            <w:hideMark/>
          </w:tcPr>
          <w:p w14:paraId="7EBAF81D" w14:textId="096C2E48" w:rsidR="00D22ABB" w:rsidRPr="00953054" w:rsidRDefault="00D22ABB" w:rsidP="00953054">
            <w:pPr>
              <w:autoSpaceDE/>
              <w:autoSpaceDN/>
              <w:spacing w:line="276" w:lineRule="auto"/>
              <w:jc w:val="both"/>
              <w:rPr>
                <w:sz w:val="22"/>
                <w:szCs w:val="22"/>
                <w:lang w:val="en-US"/>
              </w:rPr>
            </w:pPr>
            <w:r w:rsidRPr="00953054">
              <w:rPr>
                <w:sz w:val="22"/>
                <w:szCs w:val="22"/>
                <w:lang w:val="en-US"/>
              </w:rPr>
              <w:t xml:space="preserve">Written </w:t>
            </w:r>
            <w:r w:rsidR="00A27946" w:rsidRPr="00953054">
              <w:rPr>
                <w:sz w:val="22"/>
                <w:szCs w:val="22"/>
                <w:lang w:val="en-US"/>
              </w:rPr>
              <w:t>off during the year</w:t>
            </w:r>
          </w:p>
        </w:tc>
        <w:tc>
          <w:tcPr>
            <w:tcW w:w="1265" w:type="pct"/>
            <w:vAlign w:val="bottom"/>
          </w:tcPr>
          <w:p w14:paraId="65CD78D4" w14:textId="77777777" w:rsidR="00D22ABB" w:rsidRPr="00953054" w:rsidRDefault="00D22ABB" w:rsidP="00953054">
            <w:pPr>
              <w:autoSpaceDE/>
              <w:autoSpaceDN/>
              <w:spacing w:line="276" w:lineRule="auto"/>
              <w:jc w:val="both"/>
              <w:rPr>
                <w:sz w:val="22"/>
                <w:szCs w:val="22"/>
                <w:lang w:val="en-US"/>
              </w:rPr>
            </w:pPr>
            <w:r w:rsidRPr="00953054">
              <w:rPr>
                <w:sz w:val="22"/>
                <w:szCs w:val="22"/>
                <w:lang w:val="en-US"/>
              </w:rPr>
              <w:t>(xxx)</w:t>
            </w:r>
          </w:p>
        </w:tc>
      </w:tr>
      <w:tr w:rsidR="00D22ABB" w:rsidRPr="00953054" w14:paraId="6BD4EE4A" w14:textId="77777777" w:rsidTr="00402012">
        <w:trPr>
          <w:trHeight w:val="340"/>
        </w:trPr>
        <w:tc>
          <w:tcPr>
            <w:tcW w:w="3735" w:type="pct"/>
            <w:shd w:val="clear" w:color="auto" w:fill="auto"/>
            <w:noWrap/>
            <w:vAlign w:val="bottom"/>
            <w:hideMark/>
          </w:tcPr>
          <w:p w14:paraId="6D835714" w14:textId="0823FCDE" w:rsidR="00D22ABB" w:rsidRPr="00953054" w:rsidRDefault="00D22ABB" w:rsidP="00953054">
            <w:pPr>
              <w:autoSpaceDE/>
              <w:autoSpaceDN/>
              <w:spacing w:line="276" w:lineRule="auto"/>
              <w:jc w:val="both"/>
              <w:rPr>
                <w:sz w:val="22"/>
                <w:szCs w:val="22"/>
                <w:lang w:val="en-US"/>
              </w:rPr>
            </w:pPr>
            <w:r w:rsidRPr="00953054">
              <w:rPr>
                <w:sz w:val="22"/>
                <w:szCs w:val="22"/>
                <w:lang w:val="en-US"/>
              </w:rPr>
              <w:t xml:space="preserve">At </w:t>
            </w:r>
            <w:r w:rsidR="00A27946" w:rsidRPr="00953054">
              <w:rPr>
                <w:sz w:val="22"/>
                <w:szCs w:val="22"/>
                <w:lang w:val="en-US"/>
              </w:rPr>
              <w:t>the end of the year</w:t>
            </w:r>
          </w:p>
        </w:tc>
        <w:tc>
          <w:tcPr>
            <w:tcW w:w="1265" w:type="pct"/>
            <w:vAlign w:val="bottom"/>
          </w:tcPr>
          <w:p w14:paraId="62B0900D" w14:textId="77777777" w:rsidR="00D22ABB" w:rsidRPr="00953054" w:rsidRDefault="00D22ABB" w:rsidP="00953054">
            <w:pPr>
              <w:autoSpaceDE/>
              <w:autoSpaceDN/>
              <w:spacing w:line="276" w:lineRule="auto"/>
              <w:jc w:val="both"/>
              <w:rPr>
                <w:b/>
                <w:bCs/>
                <w:sz w:val="22"/>
                <w:szCs w:val="22"/>
                <w:lang w:val="en-US"/>
              </w:rPr>
            </w:pPr>
            <w:r w:rsidRPr="00953054">
              <w:rPr>
                <w:b/>
                <w:bCs/>
                <w:sz w:val="22"/>
                <w:szCs w:val="22"/>
                <w:lang w:val="en-US"/>
              </w:rPr>
              <w:t>xxx</w:t>
            </w:r>
          </w:p>
        </w:tc>
      </w:tr>
    </w:tbl>
    <w:p w14:paraId="4459BED6" w14:textId="1787CF16" w:rsidR="006F3E35" w:rsidRPr="00953054" w:rsidRDefault="006F3E35" w:rsidP="00953054">
      <w:pPr>
        <w:spacing w:line="360" w:lineRule="auto"/>
        <w:ind w:right="-302"/>
        <w:jc w:val="both"/>
        <w:rPr>
          <w:rFonts w:eastAsia="Arial"/>
          <w:b/>
          <w:bCs/>
          <w:spacing w:val="3"/>
          <w:sz w:val="22"/>
          <w:szCs w:val="22"/>
        </w:rPr>
      </w:pPr>
    </w:p>
    <w:p w14:paraId="502046FF" w14:textId="77777777" w:rsidR="006F3E35" w:rsidRPr="00953054" w:rsidRDefault="006F3E35" w:rsidP="00953054">
      <w:pPr>
        <w:autoSpaceDE/>
        <w:autoSpaceDN/>
        <w:jc w:val="both"/>
        <w:rPr>
          <w:rFonts w:eastAsia="Arial"/>
          <w:b/>
          <w:bCs/>
          <w:spacing w:val="3"/>
          <w:sz w:val="22"/>
          <w:szCs w:val="22"/>
        </w:rPr>
      </w:pPr>
      <w:r w:rsidRPr="00953054">
        <w:rPr>
          <w:rFonts w:eastAsia="Arial"/>
          <w:b/>
          <w:bCs/>
          <w:spacing w:val="3"/>
          <w:sz w:val="22"/>
          <w:szCs w:val="22"/>
        </w:rPr>
        <w:br w:type="page"/>
      </w:r>
    </w:p>
    <w:p w14:paraId="186C9E14" w14:textId="77777777" w:rsidR="006F3E35" w:rsidRPr="00953054" w:rsidRDefault="006F3E35" w:rsidP="00953054">
      <w:pPr>
        <w:spacing w:line="360" w:lineRule="auto"/>
        <w:ind w:right="-302"/>
        <w:jc w:val="both"/>
        <w:rPr>
          <w:rFonts w:eastAsia="Arial"/>
          <w:b/>
          <w:bCs/>
          <w:spacing w:val="3"/>
          <w:sz w:val="22"/>
          <w:szCs w:val="22"/>
        </w:rPr>
      </w:pPr>
    </w:p>
    <w:p w14:paraId="68C8657B" w14:textId="2350706D" w:rsidR="007A059B" w:rsidRPr="009C15A4" w:rsidRDefault="00D21C5A" w:rsidP="009C15A4">
      <w:pPr>
        <w:pStyle w:val="ListParagraph"/>
        <w:numPr>
          <w:ilvl w:val="0"/>
          <w:numId w:val="21"/>
        </w:numPr>
        <w:spacing w:line="360" w:lineRule="auto"/>
        <w:ind w:right="-20"/>
        <w:jc w:val="both"/>
        <w:rPr>
          <w:rFonts w:eastAsia="Arial"/>
          <w:b/>
          <w:spacing w:val="3"/>
          <w:sz w:val="22"/>
          <w:szCs w:val="22"/>
        </w:rPr>
      </w:pPr>
      <w:r w:rsidRPr="00953054">
        <w:rPr>
          <w:rFonts w:eastAsia="Arial"/>
          <w:b/>
          <w:bCs/>
          <w:spacing w:val="3"/>
          <w:sz w:val="22"/>
          <w:szCs w:val="22"/>
        </w:rPr>
        <w:t xml:space="preserve"> Inventories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9"/>
        <w:gridCol w:w="1979"/>
        <w:gridCol w:w="2240"/>
      </w:tblGrid>
      <w:tr w:rsidR="006F3E35" w:rsidRPr="00953054" w14:paraId="25AD2239" w14:textId="77777777" w:rsidTr="009C7B10">
        <w:trPr>
          <w:trHeight w:val="340"/>
        </w:trPr>
        <w:tc>
          <w:tcPr>
            <w:tcW w:w="273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6AEA07FB" w14:textId="77777777" w:rsidR="006F3E35" w:rsidRPr="00953054" w:rsidRDefault="006F3E35"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062" w:type="pct"/>
            <w:shd w:val="clear" w:color="auto" w:fill="0070C0"/>
            <w:noWrap/>
            <w:vAlign w:val="center"/>
            <w:hideMark/>
          </w:tcPr>
          <w:p w14:paraId="2F412265" w14:textId="061D2AC7" w:rsidR="006F3E35" w:rsidRPr="00953054" w:rsidRDefault="006F3E35"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202" w:type="pct"/>
            <w:shd w:val="clear" w:color="auto" w:fill="0070C0"/>
            <w:noWrap/>
            <w:hideMark/>
          </w:tcPr>
          <w:p w14:paraId="414AC66D" w14:textId="77777777" w:rsidR="009C7B10" w:rsidRPr="00953054" w:rsidRDefault="009C7B10" w:rsidP="009C15A4">
            <w:pPr>
              <w:autoSpaceDE/>
              <w:autoSpaceDN/>
              <w:spacing w:line="276" w:lineRule="auto"/>
              <w:jc w:val="right"/>
              <w:rPr>
                <w:b/>
                <w:i/>
                <w:iCs/>
                <w:sz w:val="22"/>
                <w:szCs w:val="22"/>
                <w:lang w:val="en-US"/>
              </w:rPr>
            </w:pPr>
            <w:r w:rsidRPr="00953054">
              <w:rPr>
                <w:b/>
                <w:i/>
                <w:iCs/>
                <w:sz w:val="22"/>
                <w:szCs w:val="22"/>
                <w:lang w:val="en-US"/>
              </w:rPr>
              <w:t>Opening Statement</w:t>
            </w:r>
          </w:p>
          <w:p w14:paraId="70D13A0E" w14:textId="6CAB1D82" w:rsidR="006F3E35" w:rsidRPr="00953054" w:rsidRDefault="009C7B10"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650C14" w:rsidRPr="00953054" w14:paraId="71F8009C" w14:textId="77777777" w:rsidTr="009C7B10">
        <w:trPr>
          <w:trHeight w:val="340"/>
        </w:trPr>
        <w:tc>
          <w:tcPr>
            <w:tcW w:w="273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E06B759" w14:textId="77777777" w:rsidR="007A059B" w:rsidRPr="00953054" w:rsidRDefault="007A059B" w:rsidP="00953054">
            <w:pPr>
              <w:autoSpaceDE/>
              <w:autoSpaceDN/>
              <w:spacing w:line="276" w:lineRule="auto"/>
              <w:jc w:val="both"/>
              <w:rPr>
                <w:b/>
                <w:bCs/>
                <w:sz w:val="22"/>
                <w:szCs w:val="22"/>
                <w:lang w:eastAsia="en-GB"/>
              </w:rPr>
            </w:pPr>
          </w:p>
        </w:tc>
        <w:tc>
          <w:tcPr>
            <w:tcW w:w="1062"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62B4DEF2" w14:textId="2825C4CF" w:rsidR="007A059B" w:rsidRPr="00953054" w:rsidRDefault="007C7E0A" w:rsidP="00953054">
            <w:pPr>
              <w:autoSpaceDE/>
              <w:autoSpaceDN/>
              <w:spacing w:line="276" w:lineRule="auto"/>
              <w:jc w:val="both"/>
              <w:rPr>
                <w:b/>
                <w:bCs/>
                <w:sz w:val="22"/>
                <w:szCs w:val="22"/>
                <w:lang w:val="en-US"/>
              </w:rPr>
            </w:pPr>
            <w:r w:rsidRPr="00953054">
              <w:rPr>
                <w:b/>
                <w:bCs/>
                <w:sz w:val="22"/>
                <w:szCs w:val="22"/>
                <w:lang w:val="en-US"/>
              </w:rPr>
              <w:t>Kshs</w:t>
            </w:r>
          </w:p>
        </w:tc>
        <w:tc>
          <w:tcPr>
            <w:tcW w:w="1202"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FD9CF71" w14:textId="41F439E9" w:rsidR="007A059B" w:rsidRPr="00953054" w:rsidRDefault="007C7E0A"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5EDBDFD2" w14:textId="77777777" w:rsidTr="009C7B10">
        <w:trPr>
          <w:trHeight w:val="340"/>
        </w:trPr>
        <w:tc>
          <w:tcPr>
            <w:tcW w:w="2736" w:type="pct"/>
            <w:shd w:val="clear" w:color="auto" w:fill="auto"/>
            <w:noWrap/>
            <w:vAlign w:val="bottom"/>
            <w:hideMark/>
          </w:tcPr>
          <w:p w14:paraId="31B6B1F4" w14:textId="6C22C880" w:rsidR="007A059B" w:rsidRPr="00953054" w:rsidRDefault="007A059B" w:rsidP="00953054">
            <w:pPr>
              <w:autoSpaceDE/>
              <w:autoSpaceDN/>
              <w:spacing w:line="276" w:lineRule="auto"/>
              <w:jc w:val="both"/>
              <w:rPr>
                <w:sz w:val="22"/>
                <w:szCs w:val="22"/>
                <w:lang w:val="en-US"/>
              </w:rPr>
            </w:pPr>
            <w:r w:rsidRPr="00953054">
              <w:rPr>
                <w:sz w:val="22"/>
                <w:szCs w:val="22"/>
                <w:lang w:eastAsia="en-GB"/>
              </w:rPr>
              <w:t xml:space="preserve">Spare </w:t>
            </w:r>
            <w:r w:rsidR="00A27946" w:rsidRPr="00953054">
              <w:rPr>
                <w:sz w:val="22"/>
                <w:szCs w:val="22"/>
                <w:lang w:eastAsia="en-GB"/>
              </w:rPr>
              <w:t xml:space="preserve">parts </w:t>
            </w:r>
          </w:p>
        </w:tc>
        <w:tc>
          <w:tcPr>
            <w:tcW w:w="1062" w:type="pct"/>
            <w:shd w:val="clear" w:color="auto" w:fill="auto"/>
            <w:noWrap/>
            <w:vAlign w:val="bottom"/>
            <w:hideMark/>
          </w:tcPr>
          <w:p w14:paraId="48D5B47B" w14:textId="1FD44F7F" w:rsidR="007A059B" w:rsidRPr="00953054" w:rsidRDefault="007C7E0A" w:rsidP="00953054">
            <w:pPr>
              <w:autoSpaceDE/>
              <w:autoSpaceDN/>
              <w:spacing w:line="276" w:lineRule="auto"/>
              <w:jc w:val="both"/>
              <w:rPr>
                <w:sz w:val="22"/>
                <w:szCs w:val="22"/>
                <w:lang w:val="en-US"/>
              </w:rPr>
            </w:pPr>
            <w:r w:rsidRPr="00953054">
              <w:rPr>
                <w:sz w:val="22"/>
                <w:szCs w:val="22"/>
                <w:lang w:val="en-US"/>
              </w:rPr>
              <w:t>xxx</w:t>
            </w:r>
          </w:p>
        </w:tc>
        <w:tc>
          <w:tcPr>
            <w:tcW w:w="1202" w:type="pct"/>
            <w:shd w:val="clear" w:color="auto" w:fill="auto"/>
            <w:noWrap/>
            <w:vAlign w:val="bottom"/>
            <w:hideMark/>
          </w:tcPr>
          <w:p w14:paraId="4979C087" w14:textId="2B5C8C5F" w:rsidR="007A059B" w:rsidRPr="00953054" w:rsidRDefault="007C7E0A" w:rsidP="00953054">
            <w:pPr>
              <w:autoSpaceDE/>
              <w:autoSpaceDN/>
              <w:spacing w:line="276" w:lineRule="auto"/>
              <w:jc w:val="both"/>
              <w:rPr>
                <w:sz w:val="22"/>
                <w:szCs w:val="22"/>
                <w:lang w:val="en-US"/>
              </w:rPr>
            </w:pPr>
            <w:r w:rsidRPr="00953054">
              <w:rPr>
                <w:sz w:val="22"/>
                <w:szCs w:val="22"/>
                <w:lang w:val="en-US"/>
              </w:rPr>
              <w:t>xxx</w:t>
            </w:r>
          </w:p>
        </w:tc>
      </w:tr>
      <w:tr w:rsidR="00232BB0" w:rsidRPr="00953054" w14:paraId="325A9366" w14:textId="77777777" w:rsidTr="009C7B10">
        <w:trPr>
          <w:trHeight w:val="340"/>
        </w:trPr>
        <w:tc>
          <w:tcPr>
            <w:tcW w:w="2736" w:type="pct"/>
            <w:shd w:val="clear" w:color="auto" w:fill="auto"/>
            <w:noWrap/>
            <w:vAlign w:val="bottom"/>
          </w:tcPr>
          <w:p w14:paraId="51EE8A04" w14:textId="2C520E94" w:rsidR="00232BB0" w:rsidRPr="00953054" w:rsidRDefault="00232BB0" w:rsidP="00953054">
            <w:pPr>
              <w:autoSpaceDE/>
              <w:autoSpaceDN/>
              <w:spacing w:line="276" w:lineRule="auto"/>
              <w:jc w:val="both"/>
              <w:rPr>
                <w:sz w:val="22"/>
                <w:szCs w:val="22"/>
                <w:lang w:eastAsia="en-GB"/>
              </w:rPr>
            </w:pPr>
            <w:r w:rsidRPr="00953054">
              <w:rPr>
                <w:sz w:val="22"/>
                <w:szCs w:val="22"/>
                <w:lang w:eastAsia="en-GB"/>
              </w:rPr>
              <w:t>Goods held for distribution</w:t>
            </w:r>
          </w:p>
        </w:tc>
        <w:tc>
          <w:tcPr>
            <w:tcW w:w="1062" w:type="pct"/>
            <w:shd w:val="clear" w:color="auto" w:fill="auto"/>
            <w:noWrap/>
            <w:vAlign w:val="bottom"/>
          </w:tcPr>
          <w:p w14:paraId="4731AB79" w14:textId="5B4C6DDB" w:rsidR="00232BB0" w:rsidRPr="00953054" w:rsidRDefault="00837680" w:rsidP="00953054">
            <w:pPr>
              <w:autoSpaceDE/>
              <w:autoSpaceDN/>
              <w:spacing w:line="276" w:lineRule="auto"/>
              <w:jc w:val="both"/>
              <w:rPr>
                <w:sz w:val="22"/>
                <w:szCs w:val="22"/>
                <w:lang w:val="en-US"/>
              </w:rPr>
            </w:pPr>
            <w:r w:rsidRPr="00953054">
              <w:rPr>
                <w:sz w:val="22"/>
                <w:szCs w:val="22"/>
                <w:lang w:val="en-US"/>
              </w:rPr>
              <w:t>xxx</w:t>
            </w:r>
          </w:p>
        </w:tc>
        <w:tc>
          <w:tcPr>
            <w:tcW w:w="1202" w:type="pct"/>
            <w:shd w:val="clear" w:color="auto" w:fill="auto"/>
            <w:noWrap/>
            <w:vAlign w:val="bottom"/>
          </w:tcPr>
          <w:p w14:paraId="578C09A3" w14:textId="75C8F4C1" w:rsidR="00232BB0" w:rsidRPr="00953054" w:rsidRDefault="00837680" w:rsidP="00953054">
            <w:pPr>
              <w:autoSpaceDE/>
              <w:autoSpaceDN/>
              <w:spacing w:line="276" w:lineRule="auto"/>
              <w:jc w:val="both"/>
              <w:rPr>
                <w:sz w:val="22"/>
                <w:szCs w:val="22"/>
                <w:lang w:val="en-US"/>
              </w:rPr>
            </w:pPr>
            <w:r w:rsidRPr="00953054">
              <w:rPr>
                <w:sz w:val="22"/>
                <w:szCs w:val="22"/>
                <w:lang w:val="en-US"/>
              </w:rPr>
              <w:t>xxx</w:t>
            </w:r>
          </w:p>
        </w:tc>
      </w:tr>
      <w:tr w:rsidR="009D09AA" w:rsidRPr="00953054" w14:paraId="2CEDF352" w14:textId="77777777" w:rsidTr="009C7B10">
        <w:trPr>
          <w:trHeight w:val="340"/>
        </w:trPr>
        <w:tc>
          <w:tcPr>
            <w:tcW w:w="2736" w:type="pct"/>
            <w:shd w:val="clear" w:color="auto" w:fill="auto"/>
            <w:noWrap/>
            <w:vAlign w:val="bottom"/>
          </w:tcPr>
          <w:p w14:paraId="4156BE45" w14:textId="5C8766CA" w:rsidR="009D09AA" w:rsidRPr="00953054" w:rsidRDefault="00A14D50" w:rsidP="00953054">
            <w:pPr>
              <w:autoSpaceDE/>
              <w:autoSpaceDN/>
              <w:spacing w:line="276" w:lineRule="auto"/>
              <w:jc w:val="both"/>
              <w:rPr>
                <w:sz w:val="22"/>
                <w:szCs w:val="22"/>
                <w:lang w:eastAsia="en-GB"/>
              </w:rPr>
            </w:pPr>
            <w:r w:rsidRPr="00953054">
              <w:rPr>
                <w:sz w:val="22"/>
                <w:szCs w:val="22"/>
                <w:lang w:eastAsia="en-GB"/>
              </w:rPr>
              <w:t>Less</w:t>
            </w:r>
            <w:r w:rsidR="007C7E0A" w:rsidRPr="00953054">
              <w:rPr>
                <w:sz w:val="22"/>
                <w:szCs w:val="22"/>
                <w:lang w:eastAsia="en-GB"/>
              </w:rPr>
              <w:t xml:space="preserve">: </w:t>
            </w:r>
            <w:r w:rsidR="00A27946" w:rsidRPr="00953054">
              <w:rPr>
                <w:sz w:val="22"/>
                <w:szCs w:val="22"/>
                <w:lang w:eastAsia="en-GB"/>
              </w:rPr>
              <w:t>allowance for impairment</w:t>
            </w:r>
          </w:p>
        </w:tc>
        <w:tc>
          <w:tcPr>
            <w:tcW w:w="1062" w:type="pct"/>
            <w:shd w:val="clear" w:color="auto" w:fill="auto"/>
            <w:noWrap/>
            <w:vAlign w:val="bottom"/>
          </w:tcPr>
          <w:p w14:paraId="37CE430B" w14:textId="349AA02C" w:rsidR="009D09AA" w:rsidRPr="00953054" w:rsidRDefault="007C7E0A" w:rsidP="00953054">
            <w:pPr>
              <w:autoSpaceDE/>
              <w:autoSpaceDN/>
              <w:spacing w:line="276" w:lineRule="auto"/>
              <w:jc w:val="both"/>
              <w:rPr>
                <w:sz w:val="22"/>
                <w:szCs w:val="22"/>
                <w:lang w:val="en-US"/>
              </w:rPr>
            </w:pPr>
            <w:r w:rsidRPr="00953054">
              <w:rPr>
                <w:sz w:val="22"/>
                <w:szCs w:val="22"/>
                <w:lang w:val="en-US"/>
              </w:rPr>
              <w:t>(xxx)</w:t>
            </w:r>
          </w:p>
        </w:tc>
        <w:tc>
          <w:tcPr>
            <w:tcW w:w="1202" w:type="pct"/>
            <w:shd w:val="clear" w:color="auto" w:fill="auto"/>
            <w:noWrap/>
            <w:vAlign w:val="bottom"/>
          </w:tcPr>
          <w:p w14:paraId="7EEEDF00" w14:textId="209C3AC7" w:rsidR="009D09AA" w:rsidRPr="00953054" w:rsidRDefault="007C7E0A" w:rsidP="00953054">
            <w:pPr>
              <w:autoSpaceDE/>
              <w:autoSpaceDN/>
              <w:spacing w:line="276" w:lineRule="auto"/>
              <w:jc w:val="both"/>
              <w:rPr>
                <w:sz w:val="22"/>
                <w:szCs w:val="22"/>
                <w:lang w:val="en-US"/>
              </w:rPr>
            </w:pPr>
            <w:r w:rsidRPr="00953054">
              <w:rPr>
                <w:sz w:val="22"/>
                <w:szCs w:val="22"/>
                <w:lang w:val="en-US"/>
              </w:rPr>
              <w:t>(xxx)</w:t>
            </w:r>
          </w:p>
        </w:tc>
      </w:tr>
      <w:tr w:rsidR="00473C81" w:rsidRPr="00953054" w14:paraId="34E5E961" w14:textId="77777777" w:rsidTr="009C7B10">
        <w:trPr>
          <w:trHeight w:val="340"/>
        </w:trPr>
        <w:tc>
          <w:tcPr>
            <w:tcW w:w="2736" w:type="pct"/>
            <w:shd w:val="clear" w:color="auto" w:fill="auto"/>
            <w:vAlign w:val="bottom"/>
            <w:hideMark/>
          </w:tcPr>
          <w:p w14:paraId="436A719F" w14:textId="3360D8FF" w:rsidR="007A059B" w:rsidRPr="00953054" w:rsidRDefault="007A059B"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062" w:type="pct"/>
            <w:shd w:val="clear" w:color="auto" w:fill="auto"/>
            <w:noWrap/>
            <w:vAlign w:val="bottom"/>
            <w:hideMark/>
          </w:tcPr>
          <w:p w14:paraId="6595B2A8" w14:textId="259C0A97" w:rsidR="007A059B" w:rsidRPr="00953054" w:rsidRDefault="007C7E0A" w:rsidP="00953054">
            <w:pPr>
              <w:autoSpaceDE/>
              <w:autoSpaceDN/>
              <w:spacing w:line="276" w:lineRule="auto"/>
              <w:jc w:val="both"/>
              <w:rPr>
                <w:b/>
                <w:bCs/>
                <w:sz w:val="22"/>
                <w:szCs w:val="22"/>
                <w:lang w:val="en-US"/>
              </w:rPr>
            </w:pPr>
            <w:r w:rsidRPr="00953054">
              <w:rPr>
                <w:b/>
                <w:bCs/>
                <w:sz w:val="22"/>
                <w:szCs w:val="22"/>
                <w:lang w:val="en-US"/>
              </w:rPr>
              <w:t>xxx</w:t>
            </w:r>
          </w:p>
        </w:tc>
        <w:tc>
          <w:tcPr>
            <w:tcW w:w="1202" w:type="pct"/>
            <w:shd w:val="clear" w:color="auto" w:fill="auto"/>
            <w:noWrap/>
            <w:vAlign w:val="bottom"/>
            <w:hideMark/>
          </w:tcPr>
          <w:p w14:paraId="3AF3C554" w14:textId="6F9403D0" w:rsidR="007A059B" w:rsidRPr="00953054" w:rsidRDefault="007C7E0A" w:rsidP="00953054">
            <w:pPr>
              <w:autoSpaceDE/>
              <w:autoSpaceDN/>
              <w:spacing w:line="276" w:lineRule="auto"/>
              <w:jc w:val="both"/>
              <w:rPr>
                <w:b/>
                <w:bCs/>
                <w:sz w:val="22"/>
                <w:szCs w:val="22"/>
                <w:lang w:val="en-US"/>
              </w:rPr>
            </w:pPr>
            <w:r w:rsidRPr="00953054">
              <w:rPr>
                <w:b/>
                <w:bCs/>
                <w:sz w:val="22"/>
                <w:szCs w:val="22"/>
                <w:lang w:val="en-US"/>
              </w:rPr>
              <w:t>xxx</w:t>
            </w:r>
          </w:p>
        </w:tc>
      </w:tr>
    </w:tbl>
    <w:p w14:paraId="09D89960" w14:textId="77777777" w:rsidR="006F3E35" w:rsidRPr="00953054" w:rsidRDefault="006F3E35" w:rsidP="00953054">
      <w:pPr>
        <w:pStyle w:val="ListParagraph"/>
        <w:spacing w:line="360" w:lineRule="auto"/>
        <w:ind w:left="567" w:right="-302"/>
        <w:jc w:val="both"/>
        <w:rPr>
          <w:rFonts w:eastAsia="Arial"/>
          <w:b/>
          <w:bCs/>
          <w:spacing w:val="3"/>
          <w:sz w:val="22"/>
          <w:szCs w:val="22"/>
        </w:rPr>
      </w:pPr>
    </w:p>
    <w:p w14:paraId="190638FD" w14:textId="2A5494AE" w:rsidR="007A059B" w:rsidRPr="00953054" w:rsidRDefault="00D21C5A" w:rsidP="00D5252C">
      <w:pPr>
        <w:pStyle w:val="ListParagraph"/>
        <w:numPr>
          <w:ilvl w:val="0"/>
          <w:numId w:val="21"/>
        </w:numPr>
        <w:spacing w:line="360" w:lineRule="auto"/>
        <w:ind w:right="-20"/>
        <w:jc w:val="both"/>
        <w:rPr>
          <w:rFonts w:eastAsia="Arial"/>
          <w:b/>
          <w:bCs/>
          <w:spacing w:val="3"/>
          <w:sz w:val="22"/>
          <w:szCs w:val="22"/>
        </w:rPr>
      </w:pPr>
      <w:r w:rsidRPr="00953054">
        <w:rPr>
          <w:rFonts w:eastAsia="Arial"/>
          <w:b/>
          <w:bCs/>
          <w:spacing w:val="3"/>
          <w:sz w:val="22"/>
          <w:szCs w:val="22"/>
        </w:rPr>
        <w:t>Investments</w:t>
      </w:r>
    </w:p>
    <w:tbl>
      <w:tblPr>
        <w:tblW w:w="5000" w:type="pct"/>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5692"/>
        <w:gridCol w:w="1382"/>
        <w:gridCol w:w="2248"/>
      </w:tblGrid>
      <w:tr w:rsidR="006F3E35" w:rsidRPr="00953054" w14:paraId="0ECC7C7E" w14:textId="77777777" w:rsidTr="005B5783">
        <w:trPr>
          <w:trHeight w:val="340"/>
        </w:trPr>
        <w:tc>
          <w:tcPr>
            <w:tcW w:w="3053" w:type="pct"/>
            <w:shd w:val="clear" w:color="auto" w:fill="0070C0"/>
            <w:noWrap/>
          </w:tcPr>
          <w:p w14:paraId="1EC4EEB8" w14:textId="77777777" w:rsidR="006F3E35" w:rsidRPr="00953054" w:rsidRDefault="006F3E35" w:rsidP="00953054">
            <w:pPr>
              <w:autoSpaceDE/>
              <w:autoSpaceDN/>
              <w:spacing w:line="276" w:lineRule="auto"/>
              <w:jc w:val="both"/>
              <w:rPr>
                <w:b/>
                <w:bCs/>
                <w:sz w:val="22"/>
                <w:szCs w:val="22"/>
                <w:lang w:eastAsia="en-GB"/>
              </w:rPr>
            </w:pPr>
            <w:r w:rsidRPr="00953054">
              <w:rPr>
                <w:b/>
                <w:bCs/>
                <w:sz w:val="22"/>
                <w:szCs w:val="22"/>
                <w:lang w:val="en-US"/>
              </w:rPr>
              <w:t>Description</w:t>
            </w:r>
          </w:p>
        </w:tc>
        <w:tc>
          <w:tcPr>
            <w:tcW w:w="741" w:type="pct"/>
            <w:shd w:val="clear" w:color="auto" w:fill="0070C0"/>
            <w:vAlign w:val="center"/>
          </w:tcPr>
          <w:p w14:paraId="0406D427" w14:textId="081A7437" w:rsidR="006F3E35" w:rsidRPr="00953054" w:rsidRDefault="006F3E35"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206" w:type="pct"/>
            <w:shd w:val="clear" w:color="auto" w:fill="0070C0"/>
            <w:noWrap/>
            <w:vAlign w:val="center"/>
          </w:tcPr>
          <w:p w14:paraId="61FB35A4" w14:textId="77777777" w:rsidR="005B5783" w:rsidRPr="00953054" w:rsidRDefault="005B5783" w:rsidP="009C7B10">
            <w:pPr>
              <w:autoSpaceDE/>
              <w:autoSpaceDN/>
              <w:spacing w:line="276" w:lineRule="auto"/>
              <w:jc w:val="right"/>
              <w:rPr>
                <w:b/>
                <w:i/>
                <w:iCs/>
                <w:sz w:val="22"/>
                <w:szCs w:val="22"/>
                <w:lang w:val="en-US"/>
              </w:rPr>
            </w:pPr>
            <w:r w:rsidRPr="00953054">
              <w:rPr>
                <w:b/>
                <w:i/>
                <w:iCs/>
                <w:sz w:val="22"/>
                <w:szCs w:val="22"/>
                <w:lang w:val="en-US"/>
              </w:rPr>
              <w:t>Opening Statement</w:t>
            </w:r>
          </w:p>
          <w:p w14:paraId="15057E57" w14:textId="7D45BD2D" w:rsidR="006F3E35" w:rsidRPr="00953054" w:rsidRDefault="005B5783"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650C14" w:rsidRPr="00953054" w14:paraId="1BDEBD60" w14:textId="77777777" w:rsidTr="005B5783">
        <w:trPr>
          <w:trHeight w:val="340"/>
        </w:trPr>
        <w:tc>
          <w:tcPr>
            <w:tcW w:w="3053" w:type="pct"/>
            <w:shd w:val="clear" w:color="auto" w:fill="0070C0"/>
            <w:noWrap/>
          </w:tcPr>
          <w:p w14:paraId="55D099AE" w14:textId="77777777" w:rsidR="007A059B" w:rsidRPr="00953054" w:rsidRDefault="007A059B" w:rsidP="00953054">
            <w:pPr>
              <w:autoSpaceDE/>
              <w:autoSpaceDN/>
              <w:spacing w:line="276" w:lineRule="auto"/>
              <w:jc w:val="both"/>
              <w:rPr>
                <w:b/>
                <w:bCs/>
                <w:sz w:val="22"/>
                <w:szCs w:val="22"/>
                <w:lang w:eastAsia="en-GB"/>
              </w:rPr>
            </w:pPr>
          </w:p>
        </w:tc>
        <w:tc>
          <w:tcPr>
            <w:tcW w:w="741" w:type="pct"/>
            <w:shd w:val="clear" w:color="auto" w:fill="0070C0"/>
            <w:vAlign w:val="bottom"/>
          </w:tcPr>
          <w:p w14:paraId="3EA492FC" w14:textId="0531C7AA" w:rsidR="007A059B" w:rsidRPr="00953054" w:rsidRDefault="00E47E8E" w:rsidP="00953054">
            <w:pPr>
              <w:autoSpaceDE/>
              <w:autoSpaceDN/>
              <w:spacing w:line="276" w:lineRule="auto"/>
              <w:jc w:val="both"/>
              <w:rPr>
                <w:b/>
                <w:bCs/>
                <w:sz w:val="22"/>
                <w:szCs w:val="22"/>
                <w:lang w:val="en-US"/>
              </w:rPr>
            </w:pPr>
            <w:r w:rsidRPr="00953054">
              <w:rPr>
                <w:b/>
                <w:bCs/>
                <w:sz w:val="22"/>
                <w:szCs w:val="22"/>
                <w:lang w:val="en-US"/>
              </w:rPr>
              <w:t>Kshs</w:t>
            </w:r>
          </w:p>
        </w:tc>
        <w:tc>
          <w:tcPr>
            <w:tcW w:w="1206" w:type="pct"/>
            <w:shd w:val="clear" w:color="auto" w:fill="0070C0"/>
            <w:noWrap/>
            <w:vAlign w:val="bottom"/>
          </w:tcPr>
          <w:p w14:paraId="4AA7A12B" w14:textId="65ADDBE8" w:rsidR="007A059B" w:rsidRPr="00953054" w:rsidRDefault="00E47E8E"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08A0EE6D" w14:textId="77777777" w:rsidTr="005B5783">
        <w:trPr>
          <w:trHeight w:val="340"/>
        </w:trPr>
        <w:tc>
          <w:tcPr>
            <w:tcW w:w="3053" w:type="pct"/>
            <w:shd w:val="clear" w:color="auto" w:fill="auto"/>
            <w:noWrap/>
            <w:hideMark/>
          </w:tcPr>
          <w:p w14:paraId="4B13BBAE" w14:textId="77777777" w:rsidR="007A059B" w:rsidRPr="00953054" w:rsidRDefault="007A059B" w:rsidP="00D5252C">
            <w:pPr>
              <w:pStyle w:val="ListParagraph"/>
              <w:numPr>
                <w:ilvl w:val="0"/>
                <w:numId w:val="10"/>
              </w:numPr>
              <w:autoSpaceDE/>
              <w:autoSpaceDN/>
              <w:spacing w:line="276" w:lineRule="auto"/>
              <w:ind w:left="342"/>
              <w:jc w:val="both"/>
              <w:rPr>
                <w:b/>
                <w:bCs/>
                <w:sz w:val="22"/>
                <w:szCs w:val="22"/>
                <w:lang w:val="en-US"/>
              </w:rPr>
            </w:pPr>
            <w:r w:rsidRPr="00953054">
              <w:rPr>
                <w:b/>
                <w:bCs/>
                <w:sz w:val="22"/>
                <w:szCs w:val="22"/>
                <w:lang w:val="en-US"/>
              </w:rPr>
              <w:t>Investment in Treasury bills and bonds</w:t>
            </w:r>
          </w:p>
        </w:tc>
        <w:tc>
          <w:tcPr>
            <w:tcW w:w="741" w:type="pct"/>
            <w:vAlign w:val="bottom"/>
          </w:tcPr>
          <w:p w14:paraId="4F13D7B4" w14:textId="3AE6E16B" w:rsidR="007A059B" w:rsidRPr="00953054" w:rsidRDefault="007A059B" w:rsidP="00953054">
            <w:pPr>
              <w:autoSpaceDE/>
              <w:autoSpaceDN/>
              <w:spacing w:line="276" w:lineRule="auto"/>
              <w:jc w:val="both"/>
              <w:rPr>
                <w:b/>
                <w:bCs/>
                <w:sz w:val="22"/>
                <w:szCs w:val="22"/>
                <w:lang w:val="en-US"/>
              </w:rPr>
            </w:pPr>
          </w:p>
        </w:tc>
        <w:tc>
          <w:tcPr>
            <w:tcW w:w="1206" w:type="pct"/>
            <w:shd w:val="clear" w:color="auto" w:fill="auto"/>
            <w:noWrap/>
            <w:vAlign w:val="bottom"/>
          </w:tcPr>
          <w:p w14:paraId="4746F7E5" w14:textId="77777777" w:rsidR="007A059B" w:rsidRPr="00953054" w:rsidRDefault="007A059B" w:rsidP="00953054">
            <w:pPr>
              <w:autoSpaceDE/>
              <w:autoSpaceDN/>
              <w:spacing w:line="276" w:lineRule="auto"/>
              <w:jc w:val="both"/>
              <w:rPr>
                <w:b/>
                <w:bCs/>
                <w:sz w:val="22"/>
                <w:szCs w:val="22"/>
                <w:lang w:val="en-US"/>
              </w:rPr>
            </w:pPr>
          </w:p>
        </w:tc>
      </w:tr>
      <w:tr w:rsidR="00650C14" w:rsidRPr="00953054" w14:paraId="539B8C8E" w14:textId="77777777" w:rsidTr="005B5783">
        <w:trPr>
          <w:trHeight w:val="340"/>
        </w:trPr>
        <w:tc>
          <w:tcPr>
            <w:tcW w:w="3053" w:type="pct"/>
            <w:shd w:val="clear" w:color="auto" w:fill="auto"/>
            <w:noWrap/>
            <w:hideMark/>
          </w:tcPr>
          <w:p w14:paraId="20E78419"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Financial institution</w:t>
            </w:r>
          </w:p>
        </w:tc>
        <w:tc>
          <w:tcPr>
            <w:tcW w:w="741" w:type="pct"/>
            <w:vAlign w:val="bottom"/>
          </w:tcPr>
          <w:p w14:paraId="6CC364E8" w14:textId="40F69722" w:rsidR="007A059B" w:rsidRPr="00953054" w:rsidRDefault="007A059B" w:rsidP="00953054">
            <w:pPr>
              <w:autoSpaceDE/>
              <w:autoSpaceDN/>
              <w:spacing w:line="276" w:lineRule="auto"/>
              <w:jc w:val="both"/>
              <w:rPr>
                <w:b/>
                <w:bCs/>
                <w:sz w:val="22"/>
                <w:szCs w:val="22"/>
                <w:lang w:val="en-US"/>
              </w:rPr>
            </w:pPr>
          </w:p>
        </w:tc>
        <w:tc>
          <w:tcPr>
            <w:tcW w:w="1206" w:type="pct"/>
            <w:shd w:val="clear" w:color="auto" w:fill="auto"/>
            <w:noWrap/>
            <w:vAlign w:val="bottom"/>
          </w:tcPr>
          <w:p w14:paraId="1F031078" w14:textId="77777777" w:rsidR="007A059B" w:rsidRPr="00953054" w:rsidRDefault="007A059B" w:rsidP="00953054">
            <w:pPr>
              <w:autoSpaceDE/>
              <w:autoSpaceDN/>
              <w:spacing w:line="276" w:lineRule="auto"/>
              <w:jc w:val="both"/>
              <w:rPr>
                <w:b/>
                <w:bCs/>
                <w:sz w:val="22"/>
                <w:szCs w:val="22"/>
                <w:lang w:val="en-US"/>
              </w:rPr>
            </w:pPr>
          </w:p>
        </w:tc>
      </w:tr>
      <w:tr w:rsidR="00650C14" w:rsidRPr="00953054" w14:paraId="36BEB8D0" w14:textId="77777777" w:rsidTr="005B5783">
        <w:trPr>
          <w:trHeight w:val="340"/>
        </w:trPr>
        <w:tc>
          <w:tcPr>
            <w:tcW w:w="3053" w:type="pct"/>
            <w:shd w:val="clear" w:color="auto" w:fill="auto"/>
            <w:noWrap/>
            <w:hideMark/>
          </w:tcPr>
          <w:p w14:paraId="116C0FEF"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CBK</w:t>
            </w:r>
          </w:p>
        </w:tc>
        <w:tc>
          <w:tcPr>
            <w:tcW w:w="741" w:type="pct"/>
            <w:vAlign w:val="bottom"/>
          </w:tcPr>
          <w:p w14:paraId="79AC1053" w14:textId="543BAC6A" w:rsidR="007A059B" w:rsidRPr="00953054" w:rsidRDefault="006A51B4" w:rsidP="00953054">
            <w:pPr>
              <w:autoSpaceDE/>
              <w:autoSpaceDN/>
              <w:spacing w:line="276" w:lineRule="auto"/>
              <w:jc w:val="both"/>
              <w:rPr>
                <w:sz w:val="22"/>
                <w:szCs w:val="22"/>
                <w:lang w:val="en-US"/>
              </w:rPr>
            </w:pPr>
            <w:r w:rsidRPr="00953054">
              <w:rPr>
                <w:sz w:val="22"/>
                <w:szCs w:val="22"/>
                <w:lang w:val="en-US"/>
              </w:rPr>
              <w:t>x</w:t>
            </w:r>
            <w:r w:rsidR="007A059B" w:rsidRPr="00953054">
              <w:rPr>
                <w:sz w:val="22"/>
                <w:szCs w:val="22"/>
                <w:lang w:val="en-US"/>
              </w:rPr>
              <w:t>xx</w:t>
            </w:r>
          </w:p>
        </w:tc>
        <w:tc>
          <w:tcPr>
            <w:tcW w:w="1206" w:type="pct"/>
            <w:shd w:val="clear" w:color="auto" w:fill="auto"/>
            <w:noWrap/>
            <w:vAlign w:val="bottom"/>
            <w:hideMark/>
          </w:tcPr>
          <w:p w14:paraId="58FB2B73" w14:textId="77777777" w:rsidR="007A059B" w:rsidRPr="00953054" w:rsidRDefault="006A51B4" w:rsidP="00953054">
            <w:pPr>
              <w:autoSpaceDE/>
              <w:autoSpaceDN/>
              <w:spacing w:line="276" w:lineRule="auto"/>
              <w:jc w:val="both"/>
              <w:rPr>
                <w:sz w:val="22"/>
                <w:szCs w:val="22"/>
                <w:lang w:val="en-US"/>
              </w:rPr>
            </w:pPr>
            <w:r w:rsidRPr="00953054">
              <w:rPr>
                <w:sz w:val="22"/>
                <w:szCs w:val="22"/>
                <w:lang w:val="en-US"/>
              </w:rPr>
              <w:t>x</w:t>
            </w:r>
            <w:r w:rsidR="007A059B" w:rsidRPr="00953054">
              <w:rPr>
                <w:sz w:val="22"/>
                <w:szCs w:val="22"/>
                <w:lang w:val="en-US"/>
              </w:rPr>
              <w:t>xx</w:t>
            </w:r>
          </w:p>
        </w:tc>
      </w:tr>
      <w:tr w:rsidR="00650C14" w:rsidRPr="00953054" w14:paraId="32A0725B" w14:textId="77777777" w:rsidTr="005B5783">
        <w:trPr>
          <w:trHeight w:val="340"/>
        </w:trPr>
        <w:tc>
          <w:tcPr>
            <w:tcW w:w="3053" w:type="pct"/>
            <w:shd w:val="clear" w:color="auto" w:fill="auto"/>
            <w:noWrap/>
            <w:hideMark/>
          </w:tcPr>
          <w:p w14:paraId="4DC4DBD4"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CBK</w:t>
            </w:r>
          </w:p>
        </w:tc>
        <w:tc>
          <w:tcPr>
            <w:tcW w:w="741" w:type="pct"/>
            <w:vAlign w:val="bottom"/>
          </w:tcPr>
          <w:p w14:paraId="14322CCF" w14:textId="1B8B5EF7" w:rsidR="007A059B" w:rsidRPr="00953054" w:rsidRDefault="007A059B" w:rsidP="00953054">
            <w:pPr>
              <w:autoSpaceDE/>
              <w:autoSpaceDN/>
              <w:spacing w:line="276" w:lineRule="auto"/>
              <w:jc w:val="both"/>
              <w:rPr>
                <w:sz w:val="22"/>
                <w:szCs w:val="22"/>
                <w:lang w:val="en-US"/>
              </w:rPr>
            </w:pPr>
            <w:r w:rsidRPr="00953054">
              <w:rPr>
                <w:sz w:val="22"/>
                <w:szCs w:val="22"/>
                <w:lang w:val="en-US"/>
              </w:rPr>
              <w:t>xxx</w:t>
            </w:r>
          </w:p>
        </w:tc>
        <w:tc>
          <w:tcPr>
            <w:tcW w:w="1206" w:type="pct"/>
            <w:shd w:val="clear" w:color="auto" w:fill="auto"/>
            <w:noWrap/>
            <w:vAlign w:val="bottom"/>
            <w:hideMark/>
          </w:tcPr>
          <w:p w14:paraId="63EDBE0A" w14:textId="77777777" w:rsidR="007A059B" w:rsidRPr="00953054" w:rsidRDefault="006A51B4" w:rsidP="00953054">
            <w:pPr>
              <w:autoSpaceDE/>
              <w:autoSpaceDN/>
              <w:spacing w:line="276" w:lineRule="auto"/>
              <w:jc w:val="both"/>
              <w:rPr>
                <w:sz w:val="22"/>
                <w:szCs w:val="22"/>
                <w:lang w:val="en-US"/>
              </w:rPr>
            </w:pPr>
            <w:r w:rsidRPr="00953054">
              <w:rPr>
                <w:sz w:val="22"/>
                <w:szCs w:val="22"/>
                <w:lang w:val="en-US"/>
              </w:rPr>
              <w:t>x</w:t>
            </w:r>
            <w:r w:rsidR="007A059B" w:rsidRPr="00953054">
              <w:rPr>
                <w:sz w:val="22"/>
                <w:szCs w:val="22"/>
                <w:lang w:val="en-US"/>
              </w:rPr>
              <w:t>xx</w:t>
            </w:r>
          </w:p>
        </w:tc>
      </w:tr>
      <w:tr w:rsidR="00650C14" w:rsidRPr="00953054" w14:paraId="059FF079" w14:textId="77777777" w:rsidTr="005B5783">
        <w:trPr>
          <w:trHeight w:val="340"/>
        </w:trPr>
        <w:tc>
          <w:tcPr>
            <w:tcW w:w="3053" w:type="pct"/>
            <w:shd w:val="clear" w:color="auto" w:fill="auto"/>
            <w:noWrap/>
            <w:vAlign w:val="bottom"/>
            <w:hideMark/>
          </w:tcPr>
          <w:p w14:paraId="504FD60A"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Sub- total</w:t>
            </w:r>
          </w:p>
        </w:tc>
        <w:tc>
          <w:tcPr>
            <w:tcW w:w="741" w:type="pct"/>
            <w:vAlign w:val="bottom"/>
          </w:tcPr>
          <w:p w14:paraId="21D31454" w14:textId="560FAB17" w:rsidR="007A059B" w:rsidRPr="00953054" w:rsidRDefault="007A059B" w:rsidP="00953054">
            <w:pPr>
              <w:autoSpaceDE/>
              <w:autoSpaceDN/>
              <w:spacing w:line="276" w:lineRule="auto"/>
              <w:jc w:val="both"/>
              <w:rPr>
                <w:b/>
                <w:bCs/>
                <w:sz w:val="22"/>
                <w:szCs w:val="22"/>
                <w:lang w:val="en-US"/>
              </w:rPr>
            </w:pPr>
            <w:r w:rsidRPr="00953054">
              <w:rPr>
                <w:b/>
                <w:bCs/>
                <w:sz w:val="22"/>
                <w:szCs w:val="22"/>
                <w:lang w:val="en-US"/>
              </w:rPr>
              <w:t>xxx</w:t>
            </w:r>
          </w:p>
        </w:tc>
        <w:tc>
          <w:tcPr>
            <w:tcW w:w="1206" w:type="pct"/>
            <w:shd w:val="clear" w:color="auto" w:fill="auto"/>
            <w:noWrap/>
            <w:vAlign w:val="bottom"/>
            <w:hideMark/>
          </w:tcPr>
          <w:p w14:paraId="39BF9410" w14:textId="77777777" w:rsidR="007A059B" w:rsidRPr="00953054" w:rsidRDefault="006A51B4" w:rsidP="00953054">
            <w:pPr>
              <w:autoSpaceDE/>
              <w:autoSpaceDN/>
              <w:spacing w:line="276" w:lineRule="auto"/>
              <w:jc w:val="both"/>
              <w:rPr>
                <w:b/>
                <w:bCs/>
                <w:sz w:val="22"/>
                <w:szCs w:val="22"/>
                <w:lang w:val="en-US"/>
              </w:rPr>
            </w:pPr>
            <w:r w:rsidRPr="00953054">
              <w:rPr>
                <w:b/>
                <w:bCs/>
                <w:sz w:val="22"/>
                <w:szCs w:val="22"/>
                <w:lang w:val="en-US"/>
              </w:rPr>
              <w:t>x</w:t>
            </w:r>
            <w:r w:rsidR="007A059B" w:rsidRPr="00953054">
              <w:rPr>
                <w:b/>
                <w:bCs/>
                <w:sz w:val="22"/>
                <w:szCs w:val="22"/>
                <w:lang w:val="en-US"/>
              </w:rPr>
              <w:t>xx</w:t>
            </w:r>
          </w:p>
        </w:tc>
      </w:tr>
      <w:tr w:rsidR="00650C14" w:rsidRPr="00953054" w14:paraId="1F377C6A" w14:textId="77777777" w:rsidTr="005B5783">
        <w:trPr>
          <w:trHeight w:val="340"/>
        </w:trPr>
        <w:tc>
          <w:tcPr>
            <w:tcW w:w="3053" w:type="pct"/>
            <w:shd w:val="clear" w:color="auto" w:fill="auto"/>
            <w:noWrap/>
            <w:hideMark/>
          </w:tcPr>
          <w:p w14:paraId="116D12A4" w14:textId="77777777" w:rsidR="007A059B" w:rsidRPr="00953054" w:rsidRDefault="007A059B" w:rsidP="00D5252C">
            <w:pPr>
              <w:pStyle w:val="ListParagraph"/>
              <w:numPr>
                <w:ilvl w:val="0"/>
                <w:numId w:val="10"/>
              </w:numPr>
              <w:autoSpaceDE/>
              <w:autoSpaceDN/>
              <w:spacing w:line="276" w:lineRule="auto"/>
              <w:ind w:left="342"/>
              <w:jc w:val="both"/>
              <w:rPr>
                <w:b/>
                <w:bCs/>
                <w:sz w:val="22"/>
                <w:szCs w:val="22"/>
                <w:lang w:val="en-US"/>
              </w:rPr>
            </w:pPr>
            <w:r w:rsidRPr="00953054">
              <w:rPr>
                <w:b/>
                <w:bCs/>
                <w:sz w:val="22"/>
                <w:szCs w:val="22"/>
                <w:lang w:val="en-US"/>
              </w:rPr>
              <w:t>Investment with Financial Institutions/ Banks</w:t>
            </w:r>
          </w:p>
        </w:tc>
        <w:tc>
          <w:tcPr>
            <w:tcW w:w="741" w:type="pct"/>
            <w:vAlign w:val="bottom"/>
          </w:tcPr>
          <w:p w14:paraId="2070CBE3" w14:textId="5CD48DC0" w:rsidR="007A059B" w:rsidRPr="00953054" w:rsidRDefault="007A059B" w:rsidP="00953054">
            <w:pPr>
              <w:autoSpaceDE/>
              <w:autoSpaceDN/>
              <w:spacing w:line="276" w:lineRule="auto"/>
              <w:jc w:val="both"/>
              <w:rPr>
                <w:sz w:val="22"/>
                <w:szCs w:val="22"/>
                <w:lang w:val="en-US"/>
              </w:rPr>
            </w:pPr>
          </w:p>
        </w:tc>
        <w:tc>
          <w:tcPr>
            <w:tcW w:w="1206" w:type="pct"/>
            <w:shd w:val="clear" w:color="auto" w:fill="auto"/>
            <w:noWrap/>
            <w:vAlign w:val="bottom"/>
            <w:hideMark/>
          </w:tcPr>
          <w:p w14:paraId="224A80AF" w14:textId="722A7D07" w:rsidR="007A059B" w:rsidRPr="00953054" w:rsidRDefault="007A059B" w:rsidP="00953054">
            <w:pPr>
              <w:autoSpaceDE/>
              <w:autoSpaceDN/>
              <w:spacing w:line="276" w:lineRule="auto"/>
              <w:jc w:val="both"/>
              <w:rPr>
                <w:sz w:val="22"/>
                <w:szCs w:val="22"/>
                <w:lang w:val="en-US"/>
              </w:rPr>
            </w:pPr>
          </w:p>
        </w:tc>
      </w:tr>
      <w:tr w:rsidR="00650C14" w:rsidRPr="00953054" w14:paraId="186107F5" w14:textId="77777777" w:rsidTr="005B5783">
        <w:trPr>
          <w:trHeight w:val="340"/>
        </w:trPr>
        <w:tc>
          <w:tcPr>
            <w:tcW w:w="3053" w:type="pct"/>
            <w:shd w:val="clear" w:color="auto" w:fill="auto"/>
            <w:noWrap/>
            <w:hideMark/>
          </w:tcPr>
          <w:p w14:paraId="2EACA2E2"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Bank x</w:t>
            </w:r>
          </w:p>
        </w:tc>
        <w:tc>
          <w:tcPr>
            <w:tcW w:w="741" w:type="pct"/>
            <w:vAlign w:val="bottom"/>
          </w:tcPr>
          <w:p w14:paraId="2FF190AB" w14:textId="7CA8E682" w:rsidR="007A059B" w:rsidRPr="00953054" w:rsidRDefault="007A059B" w:rsidP="00953054">
            <w:pPr>
              <w:autoSpaceDE/>
              <w:autoSpaceDN/>
              <w:spacing w:line="276" w:lineRule="auto"/>
              <w:jc w:val="both"/>
              <w:rPr>
                <w:sz w:val="22"/>
                <w:szCs w:val="22"/>
                <w:lang w:val="en-US"/>
              </w:rPr>
            </w:pPr>
            <w:r w:rsidRPr="00953054">
              <w:rPr>
                <w:sz w:val="22"/>
                <w:szCs w:val="22"/>
                <w:lang w:val="en-US"/>
              </w:rPr>
              <w:t>xxx</w:t>
            </w:r>
          </w:p>
        </w:tc>
        <w:tc>
          <w:tcPr>
            <w:tcW w:w="1206" w:type="pct"/>
            <w:shd w:val="clear" w:color="auto" w:fill="auto"/>
            <w:noWrap/>
            <w:vAlign w:val="bottom"/>
            <w:hideMark/>
          </w:tcPr>
          <w:p w14:paraId="6147BE6B" w14:textId="77777777" w:rsidR="007A059B" w:rsidRPr="00953054" w:rsidRDefault="006A51B4" w:rsidP="00953054">
            <w:pPr>
              <w:autoSpaceDE/>
              <w:autoSpaceDN/>
              <w:spacing w:line="276" w:lineRule="auto"/>
              <w:jc w:val="both"/>
              <w:rPr>
                <w:sz w:val="22"/>
                <w:szCs w:val="22"/>
                <w:lang w:val="en-US"/>
              </w:rPr>
            </w:pPr>
            <w:r w:rsidRPr="00953054">
              <w:rPr>
                <w:sz w:val="22"/>
                <w:szCs w:val="22"/>
                <w:lang w:val="en-US"/>
              </w:rPr>
              <w:t>x</w:t>
            </w:r>
            <w:r w:rsidR="007A059B" w:rsidRPr="00953054">
              <w:rPr>
                <w:sz w:val="22"/>
                <w:szCs w:val="22"/>
                <w:lang w:val="en-US"/>
              </w:rPr>
              <w:t>xx</w:t>
            </w:r>
          </w:p>
        </w:tc>
      </w:tr>
      <w:tr w:rsidR="00650C14" w:rsidRPr="00953054" w14:paraId="52D25627" w14:textId="77777777" w:rsidTr="005B5783">
        <w:trPr>
          <w:trHeight w:val="340"/>
        </w:trPr>
        <w:tc>
          <w:tcPr>
            <w:tcW w:w="3053" w:type="pct"/>
            <w:shd w:val="clear" w:color="auto" w:fill="auto"/>
            <w:noWrap/>
            <w:hideMark/>
          </w:tcPr>
          <w:p w14:paraId="5D7B09DC"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Bank y</w:t>
            </w:r>
          </w:p>
        </w:tc>
        <w:tc>
          <w:tcPr>
            <w:tcW w:w="741" w:type="pct"/>
            <w:vAlign w:val="bottom"/>
          </w:tcPr>
          <w:p w14:paraId="54361E2E" w14:textId="7FEE4367" w:rsidR="007A059B" w:rsidRPr="00953054" w:rsidRDefault="007A059B" w:rsidP="00953054">
            <w:pPr>
              <w:autoSpaceDE/>
              <w:autoSpaceDN/>
              <w:spacing w:line="276" w:lineRule="auto"/>
              <w:jc w:val="both"/>
              <w:rPr>
                <w:sz w:val="22"/>
                <w:szCs w:val="22"/>
                <w:lang w:val="en-US"/>
              </w:rPr>
            </w:pPr>
            <w:r w:rsidRPr="00953054">
              <w:rPr>
                <w:sz w:val="22"/>
                <w:szCs w:val="22"/>
                <w:lang w:val="en-US"/>
              </w:rPr>
              <w:t>xxx</w:t>
            </w:r>
          </w:p>
        </w:tc>
        <w:tc>
          <w:tcPr>
            <w:tcW w:w="1206" w:type="pct"/>
            <w:shd w:val="clear" w:color="auto" w:fill="auto"/>
            <w:noWrap/>
            <w:vAlign w:val="bottom"/>
            <w:hideMark/>
          </w:tcPr>
          <w:p w14:paraId="3B309BB6" w14:textId="77777777" w:rsidR="007A059B" w:rsidRPr="00953054" w:rsidRDefault="006A51B4" w:rsidP="00953054">
            <w:pPr>
              <w:autoSpaceDE/>
              <w:autoSpaceDN/>
              <w:spacing w:line="276" w:lineRule="auto"/>
              <w:jc w:val="both"/>
              <w:rPr>
                <w:sz w:val="22"/>
                <w:szCs w:val="22"/>
                <w:lang w:val="en-US"/>
              </w:rPr>
            </w:pPr>
            <w:r w:rsidRPr="00953054">
              <w:rPr>
                <w:sz w:val="22"/>
                <w:szCs w:val="22"/>
                <w:lang w:val="en-US"/>
              </w:rPr>
              <w:t>x</w:t>
            </w:r>
            <w:r w:rsidR="007A059B" w:rsidRPr="00953054">
              <w:rPr>
                <w:sz w:val="22"/>
                <w:szCs w:val="22"/>
                <w:lang w:val="en-US"/>
              </w:rPr>
              <w:t>xx</w:t>
            </w:r>
          </w:p>
        </w:tc>
      </w:tr>
      <w:tr w:rsidR="00650C14" w:rsidRPr="00953054" w14:paraId="27EF0095" w14:textId="77777777" w:rsidTr="005B5783">
        <w:trPr>
          <w:trHeight w:val="340"/>
        </w:trPr>
        <w:tc>
          <w:tcPr>
            <w:tcW w:w="3053" w:type="pct"/>
            <w:shd w:val="clear" w:color="auto" w:fill="auto"/>
            <w:noWrap/>
            <w:vAlign w:val="bottom"/>
            <w:hideMark/>
          </w:tcPr>
          <w:p w14:paraId="6A40097B"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Sub- total</w:t>
            </w:r>
          </w:p>
        </w:tc>
        <w:tc>
          <w:tcPr>
            <w:tcW w:w="741" w:type="pct"/>
            <w:vAlign w:val="bottom"/>
          </w:tcPr>
          <w:p w14:paraId="35B8A26E" w14:textId="28674C0C" w:rsidR="007A059B" w:rsidRPr="00953054" w:rsidRDefault="007A059B" w:rsidP="00953054">
            <w:pPr>
              <w:autoSpaceDE/>
              <w:autoSpaceDN/>
              <w:spacing w:line="276" w:lineRule="auto"/>
              <w:jc w:val="both"/>
              <w:rPr>
                <w:b/>
                <w:bCs/>
                <w:sz w:val="22"/>
                <w:szCs w:val="22"/>
                <w:lang w:val="en-US"/>
              </w:rPr>
            </w:pPr>
            <w:r w:rsidRPr="00953054">
              <w:rPr>
                <w:b/>
                <w:bCs/>
                <w:sz w:val="22"/>
                <w:szCs w:val="22"/>
                <w:lang w:val="en-US"/>
              </w:rPr>
              <w:t>xxx</w:t>
            </w:r>
          </w:p>
        </w:tc>
        <w:tc>
          <w:tcPr>
            <w:tcW w:w="1206" w:type="pct"/>
            <w:shd w:val="clear" w:color="auto" w:fill="auto"/>
            <w:noWrap/>
            <w:vAlign w:val="bottom"/>
            <w:hideMark/>
          </w:tcPr>
          <w:p w14:paraId="073C1B46" w14:textId="77777777" w:rsidR="007A059B" w:rsidRPr="00953054" w:rsidRDefault="006A51B4" w:rsidP="00953054">
            <w:pPr>
              <w:autoSpaceDE/>
              <w:autoSpaceDN/>
              <w:spacing w:line="276" w:lineRule="auto"/>
              <w:jc w:val="both"/>
              <w:rPr>
                <w:b/>
                <w:bCs/>
                <w:sz w:val="22"/>
                <w:szCs w:val="22"/>
                <w:lang w:val="en-US"/>
              </w:rPr>
            </w:pPr>
            <w:r w:rsidRPr="00953054">
              <w:rPr>
                <w:b/>
                <w:bCs/>
                <w:sz w:val="22"/>
                <w:szCs w:val="22"/>
                <w:lang w:val="en-US"/>
              </w:rPr>
              <w:t>x</w:t>
            </w:r>
            <w:r w:rsidR="007A059B" w:rsidRPr="00953054">
              <w:rPr>
                <w:b/>
                <w:bCs/>
                <w:sz w:val="22"/>
                <w:szCs w:val="22"/>
                <w:lang w:val="en-US"/>
              </w:rPr>
              <w:t>xx</w:t>
            </w:r>
          </w:p>
        </w:tc>
      </w:tr>
      <w:tr w:rsidR="00650C14" w:rsidRPr="00953054" w14:paraId="24D260E2" w14:textId="77777777" w:rsidTr="005B5783">
        <w:trPr>
          <w:trHeight w:val="340"/>
        </w:trPr>
        <w:tc>
          <w:tcPr>
            <w:tcW w:w="3053" w:type="pct"/>
            <w:shd w:val="clear" w:color="auto" w:fill="auto"/>
            <w:noWrap/>
            <w:hideMark/>
          </w:tcPr>
          <w:p w14:paraId="3CD878D1" w14:textId="77777777" w:rsidR="007A059B" w:rsidRPr="00953054" w:rsidRDefault="007A059B" w:rsidP="00D5252C">
            <w:pPr>
              <w:pStyle w:val="ListParagraph"/>
              <w:numPr>
                <w:ilvl w:val="0"/>
                <w:numId w:val="10"/>
              </w:numPr>
              <w:autoSpaceDE/>
              <w:autoSpaceDN/>
              <w:spacing w:line="276" w:lineRule="auto"/>
              <w:ind w:left="342"/>
              <w:jc w:val="both"/>
              <w:rPr>
                <w:b/>
                <w:bCs/>
                <w:sz w:val="22"/>
                <w:szCs w:val="22"/>
                <w:lang w:val="en-US"/>
              </w:rPr>
            </w:pPr>
            <w:r w:rsidRPr="00953054">
              <w:rPr>
                <w:b/>
                <w:bCs/>
                <w:sz w:val="22"/>
                <w:szCs w:val="22"/>
                <w:lang w:val="en-US"/>
              </w:rPr>
              <w:t>Equity investments (specify)</w:t>
            </w:r>
          </w:p>
        </w:tc>
        <w:tc>
          <w:tcPr>
            <w:tcW w:w="741" w:type="pct"/>
            <w:vAlign w:val="bottom"/>
          </w:tcPr>
          <w:p w14:paraId="579FB12E" w14:textId="2B193EE9" w:rsidR="007A059B" w:rsidRPr="00953054" w:rsidRDefault="007A059B" w:rsidP="00953054">
            <w:pPr>
              <w:autoSpaceDE/>
              <w:autoSpaceDN/>
              <w:spacing w:line="276" w:lineRule="auto"/>
              <w:jc w:val="both"/>
              <w:rPr>
                <w:sz w:val="22"/>
                <w:szCs w:val="22"/>
                <w:lang w:val="en-US"/>
              </w:rPr>
            </w:pPr>
          </w:p>
        </w:tc>
        <w:tc>
          <w:tcPr>
            <w:tcW w:w="1206" w:type="pct"/>
            <w:shd w:val="clear" w:color="auto" w:fill="auto"/>
            <w:noWrap/>
            <w:vAlign w:val="bottom"/>
            <w:hideMark/>
          </w:tcPr>
          <w:p w14:paraId="245D27F3" w14:textId="451F06B2" w:rsidR="007A059B" w:rsidRPr="00953054" w:rsidRDefault="007A059B" w:rsidP="00953054">
            <w:pPr>
              <w:autoSpaceDE/>
              <w:autoSpaceDN/>
              <w:spacing w:line="276" w:lineRule="auto"/>
              <w:jc w:val="both"/>
              <w:rPr>
                <w:sz w:val="22"/>
                <w:szCs w:val="22"/>
                <w:lang w:val="en-US"/>
              </w:rPr>
            </w:pPr>
          </w:p>
        </w:tc>
      </w:tr>
      <w:tr w:rsidR="00650C14" w:rsidRPr="00953054" w14:paraId="32364015" w14:textId="77777777" w:rsidTr="005B5783">
        <w:trPr>
          <w:trHeight w:val="340"/>
        </w:trPr>
        <w:tc>
          <w:tcPr>
            <w:tcW w:w="3053" w:type="pct"/>
            <w:shd w:val="clear" w:color="auto" w:fill="auto"/>
            <w:noWrap/>
            <w:hideMark/>
          </w:tcPr>
          <w:p w14:paraId="35DB7C25" w14:textId="45B55CD9" w:rsidR="007A059B" w:rsidRPr="00953054" w:rsidRDefault="007A059B" w:rsidP="00953054">
            <w:pPr>
              <w:autoSpaceDE/>
              <w:autoSpaceDN/>
              <w:spacing w:line="276" w:lineRule="auto"/>
              <w:jc w:val="both"/>
              <w:rPr>
                <w:sz w:val="22"/>
                <w:szCs w:val="22"/>
                <w:lang w:val="en-US"/>
              </w:rPr>
            </w:pPr>
            <w:r w:rsidRPr="00953054">
              <w:rPr>
                <w:sz w:val="22"/>
                <w:szCs w:val="22"/>
                <w:lang w:val="en-US"/>
              </w:rPr>
              <w:t xml:space="preserve">Equity/ shares in </w:t>
            </w:r>
            <w:r w:rsidR="00E80625" w:rsidRPr="00953054">
              <w:rPr>
                <w:sz w:val="22"/>
                <w:szCs w:val="22"/>
                <w:lang w:val="en-US"/>
              </w:rPr>
              <w:t>Entity</w:t>
            </w:r>
            <w:r w:rsidRPr="00953054">
              <w:rPr>
                <w:sz w:val="22"/>
                <w:szCs w:val="22"/>
                <w:lang w:val="en-US"/>
              </w:rPr>
              <w:t xml:space="preserve"> xxx</w:t>
            </w:r>
          </w:p>
        </w:tc>
        <w:tc>
          <w:tcPr>
            <w:tcW w:w="741" w:type="pct"/>
            <w:vAlign w:val="bottom"/>
          </w:tcPr>
          <w:p w14:paraId="40365A34" w14:textId="1DF3F8D1" w:rsidR="007A059B" w:rsidRPr="00953054" w:rsidRDefault="007A059B" w:rsidP="00953054">
            <w:pPr>
              <w:autoSpaceDE/>
              <w:autoSpaceDN/>
              <w:spacing w:line="276" w:lineRule="auto"/>
              <w:jc w:val="both"/>
              <w:rPr>
                <w:sz w:val="22"/>
                <w:szCs w:val="22"/>
                <w:lang w:val="en-US"/>
              </w:rPr>
            </w:pPr>
            <w:r w:rsidRPr="00953054">
              <w:rPr>
                <w:sz w:val="22"/>
                <w:szCs w:val="22"/>
                <w:lang w:val="en-US"/>
              </w:rPr>
              <w:t>xxx</w:t>
            </w:r>
          </w:p>
        </w:tc>
        <w:tc>
          <w:tcPr>
            <w:tcW w:w="1206" w:type="pct"/>
            <w:shd w:val="clear" w:color="auto" w:fill="auto"/>
            <w:noWrap/>
            <w:vAlign w:val="bottom"/>
            <w:hideMark/>
          </w:tcPr>
          <w:p w14:paraId="002F50AA" w14:textId="77777777" w:rsidR="007A059B" w:rsidRPr="00953054" w:rsidRDefault="006A51B4" w:rsidP="00953054">
            <w:pPr>
              <w:autoSpaceDE/>
              <w:autoSpaceDN/>
              <w:spacing w:line="276" w:lineRule="auto"/>
              <w:jc w:val="both"/>
              <w:rPr>
                <w:sz w:val="22"/>
                <w:szCs w:val="22"/>
                <w:lang w:val="en-US"/>
              </w:rPr>
            </w:pPr>
            <w:r w:rsidRPr="00953054">
              <w:rPr>
                <w:sz w:val="22"/>
                <w:szCs w:val="22"/>
                <w:lang w:val="en-US"/>
              </w:rPr>
              <w:t>x</w:t>
            </w:r>
            <w:r w:rsidR="007A059B" w:rsidRPr="00953054">
              <w:rPr>
                <w:sz w:val="22"/>
                <w:szCs w:val="22"/>
                <w:lang w:val="en-US"/>
              </w:rPr>
              <w:t>xx</w:t>
            </w:r>
          </w:p>
        </w:tc>
      </w:tr>
      <w:tr w:rsidR="00650C14" w:rsidRPr="00953054" w14:paraId="44547156" w14:textId="77777777" w:rsidTr="005B5783">
        <w:trPr>
          <w:trHeight w:val="340"/>
        </w:trPr>
        <w:tc>
          <w:tcPr>
            <w:tcW w:w="3053" w:type="pct"/>
            <w:shd w:val="clear" w:color="auto" w:fill="auto"/>
            <w:noWrap/>
            <w:vAlign w:val="bottom"/>
            <w:hideMark/>
          </w:tcPr>
          <w:p w14:paraId="41BCCB01"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Sub- total</w:t>
            </w:r>
          </w:p>
        </w:tc>
        <w:tc>
          <w:tcPr>
            <w:tcW w:w="741" w:type="pct"/>
            <w:vAlign w:val="bottom"/>
          </w:tcPr>
          <w:p w14:paraId="02C4AFB2" w14:textId="24702E52" w:rsidR="007A059B" w:rsidRPr="00953054" w:rsidRDefault="007A059B" w:rsidP="00953054">
            <w:pPr>
              <w:autoSpaceDE/>
              <w:autoSpaceDN/>
              <w:spacing w:line="276" w:lineRule="auto"/>
              <w:jc w:val="both"/>
              <w:rPr>
                <w:b/>
                <w:bCs/>
                <w:sz w:val="22"/>
                <w:szCs w:val="22"/>
                <w:lang w:val="en-US"/>
              </w:rPr>
            </w:pPr>
            <w:r w:rsidRPr="00953054">
              <w:rPr>
                <w:b/>
                <w:bCs/>
                <w:sz w:val="22"/>
                <w:szCs w:val="22"/>
                <w:lang w:val="en-US"/>
              </w:rPr>
              <w:t>xxx</w:t>
            </w:r>
          </w:p>
        </w:tc>
        <w:tc>
          <w:tcPr>
            <w:tcW w:w="1206" w:type="pct"/>
            <w:shd w:val="clear" w:color="auto" w:fill="auto"/>
            <w:noWrap/>
            <w:vAlign w:val="bottom"/>
            <w:hideMark/>
          </w:tcPr>
          <w:p w14:paraId="4E94FA55" w14:textId="77777777" w:rsidR="007A059B" w:rsidRPr="00953054" w:rsidRDefault="006A51B4" w:rsidP="00953054">
            <w:pPr>
              <w:autoSpaceDE/>
              <w:autoSpaceDN/>
              <w:spacing w:line="276" w:lineRule="auto"/>
              <w:jc w:val="both"/>
              <w:rPr>
                <w:b/>
                <w:bCs/>
                <w:sz w:val="22"/>
                <w:szCs w:val="22"/>
                <w:lang w:val="en-US"/>
              </w:rPr>
            </w:pPr>
            <w:r w:rsidRPr="00953054">
              <w:rPr>
                <w:b/>
                <w:bCs/>
                <w:sz w:val="22"/>
                <w:szCs w:val="22"/>
                <w:lang w:val="en-US"/>
              </w:rPr>
              <w:t>x</w:t>
            </w:r>
            <w:r w:rsidR="007A059B" w:rsidRPr="00953054">
              <w:rPr>
                <w:b/>
                <w:bCs/>
                <w:sz w:val="22"/>
                <w:szCs w:val="22"/>
                <w:lang w:val="en-US"/>
              </w:rPr>
              <w:t>xx</w:t>
            </w:r>
          </w:p>
        </w:tc>
      </w:tr>
      <w:tr w:rsidR="007A059B" w:rsidRPr="00953054" w14:paraId="0127A27A" w14:textId="77777777" w:rsidTr="005B5783">
        <w:trPr>
          <w:trHeight w:val="340"/>
        </w:trPr>
        <w:tc>
          <w:tcPr>
            <w:tcW w:w="3053" w:type="pct"/>
            <w:shd w:val="clear" w:color="auto" w:fill="auto"/>
            <w:noWrap/>
            <w:vAlign w:val="bottom"/>
            <w:hideMark/>
          </w:tcPr>
          <w:p w14:paraId="768CD4A5" w14:textId="77777777" w:rsidR="007A059B" w:rsidRPr="00953054" w:rsidRDefault="007A059B" w:rsidP="00953054">
            <w:pPr>
              <w:autoSpaceDE/>
              <w:autoSpaceDN/>
              <w:spacing w:line="276" w:lineRule="auto"/>
              <w:jc w:val="both"/>
              <w:rPr>
                <w:sz w:val="22"/>
                <w:szCs w:val="22"/>
                <w:lang w:val="en-US"/>
              </w:rPr>
            </w:pPr>
            <w:r w:rsidRPr="00953054">
              <w:rPr>
                <w:sz w:val="22"/>
                <w:szCs w:val="22"/>
                <w:lang w:val="en-US"/>
              </w:rPr>
              <w:t>Grand total</w:t>
            </w:r>
          </w:p>
        </w:tc>
        <w:tc>
          <w:tcPr>
            <w:tcW w:w="741" w:type="pct"/>
            <w:vAlign w:val="bottom"/>
          </w:tcPr>
          <w:p w14:paraId="13C6A712" w14:textId="68BA0AEE" w:rsidR="007A059B" w:rsidRPr="00953054" w:rsidRDefault="007A059B" w:rsidP="00953054">
            <w:pPr>
              <w:autoSpaceDE/>
              <w:autoSpaceDN/>
              <w:spacing w:line="276" w:lineRule="auto"/>
              <w:jc w:val="both"/>
              <w:rPr>
                <w:b/>
                <w:bCs/>
                <w:sz w:val="22"/>
                <w:szCs w:val="22"/>
                <w:lang w:val="en-US"/>
              </w:rPr>
            </w:pPr>
            <w:r w:rsidRPr="00953054">
              <w:rPr>
                <w:b/>
                <w:bCs/>
                <w:sz w:val="22"/>
                <w:szCs w:val="22"/>
                <w:lang w:val="en-US"/>
              </w:rPr>
              <w:t>xxx</w:t>
            </w:r>
          </w:p>
        </w:tc>
        <w:tc>
          <w:tcPr>
            <w:tcW w:w="1206" w:type="pct"/>
            <w:shd w:val="clear" w:color="auto" w:fill="auto"/>
            <w:noWrap/>
            <w:vAlign w:val="bottom"/>
            <w:hideMark/>
          </w:tcPr>
          <w:p w14:paraId="47040B05" w14:textId="77777777" w:rsidR="007A059B" w:rsidRPr="00953054" w:rsidRDefault="006A51B4" w:rsidP="00953054">
            <w:pPr>
              <w:autoSpaceDE/>
              <w:autoSpaceDN/>
              <w:spacing w:line="276" w:lineRule="auto"/>
              <w:jc w:val="both"/>
              <w:rPr>
                <w:b/>
                <w:bCs/>
                <w:sz w:val="22"/>
                <w:szCs w:val="22"/>
                <w:lang w:val="en-US"/>
              </w:rPr>
            </w:pPr>
            <w:r w:rsidRPr="00953054">
              <w:rPr>
                <w:b/>
                <w:bCs/>
                <w:sz w:val="22"/>
                <w:szCs w:val="22"/>
                <w:lang w:val="en-US"/>
              </w:rPr>
              <w:t>x</w:t>
            </w:r>
            <w:r w:rsidR="007A059B" w:rsidRPr="00953054">
              <w:rPr>
                <w:b/>
                <w:bCs/>
                <w:sz w:val="22"/>
                <w:szCs w:val="22"/>
                <w:lang w:val="en-US"/>
              </w:rPr>
              <w:t>xx</w:t>
            </w:r>
          </w:p>
        </w:tc>
      </w:tr>
      <w:tr w:rsidR="008374A7" w:rsidRPr="00953054" w14:paraId="0AF3AE40" w14:textId="77777777" w:rsidTr="005B5783">
        <w:trPr>
          <w:trHeight w:val="340"/>
        </w:trPr>
        <w:tc>
          <w:tcPr>
            <w:tcW w:w="3053" w:type="pct"/>
            <w:shd w:val="clear" w:color="auto" w:fill="auto"/>
            <w:noWrap/>
            <w:vAlign w:val="bottom"/>
          </w:tcPr>
          <w:p w14:paraId="6EE373A2" w14:textId="3EBF48FF" w:rsidR="008374A7" w:rsidRPr="000D1A57" w:rsidRDefault="006A207D" w:rsidP="00BA379A">
            <w:pPr>
              <w:autoSpaceDE/>
              <w:autoSpaceDN/>
              <w:spacing w:line="276" w:lineRule="auto"/>
              <w:jc w:val="both"/>
              <w:rPr>
                <w:b/>
                <w:bCs/>
                <w:sz w:val="22"/>
                <w:szCs w:val="22"/>
                <w:lang w:val="en-US"/>
              </w:rPr>
            </w:pPr>
            <w:r w:rsidRPr="000D1A57">
              <w:rPr>
                <w:b/>
                <w:bCs/>
                <w:sz w:val="22"/>
                <w:szCs w:val="22"/>
                <w:lang w:val="en-US"/>
              </w:rPr>
              <w:t>Analysed as</w:t>
            </w:r>
            <w:r w:rsidR="003648DF" w:rsidRPr="000D1A57">
              <w:rPr>
                <w:b/>
                <w:bCs/>
                <w:sz w:val="22"/>
                <w:szCs w:val="22"/>
                <w:lang w:val="en-US"/>
              </w:rPr>
              <w:t>:</w:t>
            </w:r>
          </w:p>
        </w:tc>
        <w:tc>
          <w:tcPr>
            <w:tcW w:w="741" w:type="pct"/>
            <w:vAlign w:val="bottom"/>
          </w:tcPr>
          <w:p w14:paraId="26D7FD59" w14:textId="77777777" w:rsidR="008374A7" w:rsidRPr="00953054" w:rsidRDefault="008374A7" w:rsidP="00BA379A">
            <w:pPr>
              <w:autoSpaceDE/>
              <w:autoSpaceDN/>
              <w:spacing w:line="276" w:lineRule="auto"/>
              <w:jc w:val="both"/>
              <w:rPr>
                <w:b/>
                <w:bCs/>
                <w:sz w:val="22"/>
                <w:szCs w:val="22"/>
                <w:lang w:val="en-US"/>
              </w:rPr>
            </w:pPr>
          </w:p>
        </w:tc>
        <w:tc>
          <w:tcPr>
            <w:tcW w:w="1206" w:type="pct"/>
            <w:shd w:val="clear" w:color="auto" w:fill="auto"/>
            <w:noWrap/>
            <w:vAlign w:val="bottom"/>
          </w:tcPr>
          <w:p w14:paraId="471EFD99" w14:textId="77777777" w:rsidR="008374A7" w:rsidRPr="00953054" w:rsidRDefault="008374A7" w:rsidP="00BA379A">
            <w:pPr>
              <w:autoSpaceDE/>
              <w:autoSpaceDN/>
              <w:spacing w:line="276" w:lineRule="auto"/>
              <w:jc w:val="both"/>
              <w:rPr>
                <w:b/>
                <w:bCs/>
                <w:sz w:val="22"/>
                <w:szCs w:val="22"/>
                <w:lang w:val="en-US"/>
              </w:rPr>
            </w:pPr>
          </w:p>
        </w:tc>
      </w:tr>
      <w:tr w:rsidR="008374A7" w:rsidRPr="00953054" w14:paraId="7498637E" w14:textId="77777777" w:rsidTr="005B5783">
        <w:trPr>
          <w:trHeight w:val="340"/>
        </w:trPr>
        <w:tc>
          <w:tcPr>
            <w:tcW w:w="3053" w:type="pct"/>
            <w:shd w:val="clear" w:color="auto" w:fill="auto"/>
            <w:noWrap/>
            <w:vAlign w:val="bottom"/>
          </w:tcPr>
          <w:p w14:paraId="408A652B" w14:textId="25613719" w:rsidR="008374A7" w:rsidRPr="00953054" w:rsidRDefault="006A207D" w:rsidP="00BA379A">
            <w:pPr>
              <w:autoSpaceDE/>
              <w:autoSpaceDN/>
              <w:spacing w:line="276" w:lineRule="auto"/>
              <w:jc w:val="both"/>
              <w:rPr>
                <w:sz w:val="22"/>
                <w:szCs w:val="22"/>
                <w:lang w:val="en-US"/>
              </w:rPr>
            </w:pPr>
            <w:r>
              <w:rPr>
                <w:sz w:val="22"/>
                <w:szCs w:val="22"/>
                <w:lang w:val="en-US"/>
              </w:rPr>
              <w:t>Current portion of Investment</w:t>
            </w:r>
          </w:p>
        </w:tc>
        <w:tc>
          <w:tcPr>
            <w:tcW w:w="741" w:type="pct"/>
            <w:vAlign w:val="bottom"/>
          </w:tcPr>
          <w:p w14:paraId="185804B4" w14:textId="45779116" w:rsidR="008374A7" w:rsidRPr="00953054" w:rsidRDefault="003648DF" w:rsidP="00BA379A">
            <w:pPr>
              <w:autoSpaceDE/>
              <w:autoSpaceDN/>
              <w:spacing w:line="276" w:lineRule="auto"/>
              <w:jc w:val="both"/>
              <w:rPr>
                <w:b/>
                <w:bCs/>
                <w:sz w:val="22"/>
                <w:szCs w:val="22"/>
                <w:lang w:val="en-US"/>
              </w:rPr>
            </w:pPr>
            <w:r>
              <w:rPr>
                <w:b/>
                <w:bCs/>
                <w:sz w:val="22"/>
                <w:szCs w:val="22"/>
                <w:lang w:val="en-US"/>
              </w:rPr>
              <w:t>xx</w:t>
            </w:r>
          </w:p>
        </w:tc>
        <w:tc>
          <w:tcPr>
            <w:tcW w:w="1206" w:type="pct"/>
            <w:shd w:val="clear" w:color="auto" w:fill="auto"/>
            <w:noWrap/>
            <w:vAlign w:val="bottom"/>
          </w:tcPr>
          <w:p w14:paraId="03B93E51" w14:textId="7BA46B5F" w:rsidR="008374A7" w:rsidRPr="00953054" w:rsidRDefault="0025525A" w:rsidP="00BA379A">
            <w:pPr>
              <w:autoSpaceDE/>
              <w:autoSpaceDN/>
              <w:spacing w:line="276" w:lineRule="auto"/>
              <w:jc w:val="both"/>
              <w:rPr>
                <w:b/>
                <w:bCs/>
                <w:sz w:val="22"/>
                <w:szCs w:val="22"/>
                <w:lang w:val="en-US"/>
              </w:rPr>
            </w:pPr>
            <w:r>
              <w:rPr>
                <w:b/>
                <w:bCs/>
                <w:sz w:val="22"/>
                <w:szCs w:val="22"/>
                <w:lang w:val="en-US"/>
              </w:rPr>
              <w:t>xx</w:t>
            </w:r>
          </w:p>
        </w:tc>
      </w:tr>
      <w:tr w:rsidR="006A207D" w:rsidRPr="00953054" w14:paraId="012DC0FE" w14:textId="77777777" w:rsidTr="005B5783">
        <w:trPr>
          <w:trHeight w:val="340"/>
        </w:trPr>
        <w:tc>
          <w:tcPr>
            <w:tcW w:w="3053" w:type="pct"/>
            <w:shd w:val="clear" w:color="auto" w:fill="auto"/>
            <w:noWrap/>
            <w:vAlign w:val="bottom"/>
          </w:tcPr>
          <w:p w14:paraId="296343FC" w14:textId="4377E5A8" w:rsidR="006A207D" w:rsidRDefault="00A05F85" w:rsidP="00BA379A">
            <w:pPr>
              <w:autoSpaceDE/>
              <w:autoSpaceDN/>
              <w:spacing w:line="276" w:lineRule="auto"/>
              <w:jc w:val="both"/>
              <w:rPr>
                <w:sz w:val="22"/>
                <w:szCs w:val="22"/>
                <w:lang w:val="en-US"/>
              </w:rPr>
            </w:pPr>
            <w:r>
              <w:rPr>
                <w:sz w:val="22"/>
                <w:szCs w:val="22"/>
                <w:lang w:val="en-US"/>
              </w:rPr>
              <w:t>Non-</w:t>
            </w:r>
            <w:r w:rsidR="000D1A57">
              <w:rPr>
                <w:sz w:val="22"/>
                <w:szCs w:val="22"/>
                <w:lang w:val="en-US"/>
              </w:rPr>
              <w:t>current</w:t>
            </w:r>
            <w:r w:rsidR="003648DF">
              <w:rPr>
                <w:sz w:val="22"/>
                <w:szCs w:val="22"/>
                <w:lang w:val="en-US"/>
              </w:rPr>
              <w:t xml:space="preserve"> portion of investment</w:t>
            </w:r>
          </w:p>
        </w:tc>
        <w:tc>
          <w:tcPr>
            <w:tcW w:w="741" w:type="pct"/>
            <w:vAlign w:val="bottom"/>
          </w:tcPr>
          <w:p w14:paraId="6033E878" w14:textId="56D1D767" w:rsidR="006A207D" w:rsidRPr="00953054" w:rsidRDefault="003648DF" w:rsidP="00BA379A">
            <w:pPr>
              <w:autoSpaceDE/>
              <w:autoSpaceDN/>
              <w:spacing w:line="276" w:lineRule="auto"/>
              <w:jc w:val="both"/>
              <w:rPr>
                <w:b/>
                <w:bCs/>
                <w:sz w:val="22"/>
                <w:szCs w:val="22"/>
                <w:lang w:val="en-US"/>
              </w:rPr>
            </w:pPr>
            <w:r>
              <w:rPr>
                <w:b/>
                <w:bCs/>
                <w:sz w:val="22"/>
                <w:szCs w:val="22"/>
                <w:lang w:val="en-US"/>
              </w:rPr>
              <w:t>xx</w:t>
            </w:r>
          </w:p>
        </w:tc>
        <w:tc>
          <w:tcPr>
            <w:tcW w:w="1206" w:type="pct"/>
            <w:shd w:val="clear" w:color="auto" w:fill="auto"/>
            <w:noWrap/>
            <w:vAlign w:val="bottom"/>
          </w:tcPr>
          <w:p w14:paraId="426A4033" w14:textId="478295E4" w:rsidR="006A207D" w:rsidRPr="00953054" w:rsidRDefault="0025525A" w:rsidP="00BA379A">
            <w:pPr>
              <w:autoSpaceDE/>
              <w:autoSpaceDN/>
              <w:spacing w:line="276" w:lineRule="auto"/>
              <w:jc w:val="both"/>
              <w:rPr>
                <w:b/>
                <w:bCs/>
                <w:sz w:val="22"/>
                <w:szCs w:val="22"/>
                <w:lang w:val="en-US"/>
              </w:rPr>
            </w:pPr>
            <w:r>
              <w:rPr>
                <w:b/>
                <w:bCs/>
                <w:sz w:val="22"/>
                <w:szCs w:val="22"/>
                <w:lang w:val="en-US"/>
              </w:rPr>
              <w:t>xx</w:t>
            </w:r>
          </w:p>
        </w:tc>
      </w:tr>
    </w:tbl>
    <w:p w14:paraId="04CB94D1" w14:textId="77777777" w:rsidR="00BC7864" w:rsidRPr="00953054" w:rsidRDefault="00BC7864" w:rsidP="00953054">
      <w:pPr>
        <w:autoSpaceDE/>
        <w:autoSpaceDN/>
        <w:spacing w:line="360" w:lineRule="auto"/>
        <w:jc w:val="both"/>
        <w:rPr>
          <w:b/>
          <w:sz w:val="22"/>
          <w:szCs w:val="22"/>
        </w:rPr>
      </w:pPr>
    </w:p>
    <w:p w14:paraId="4ADA73F2" w14:textId="3AB3FDA1" w:rsidR="009672A2" w:rsidRPr="00953054" w:rsidRDefault="009B1B84" w:rsidP="00D5252C">
      <w:pPr>
        <w:pStyle w:val="ListParagraph"/>
        <w:numPr>
          <w:ilvl w:val="0"/>
          <w:numId w:val="10"/>
        </w:numPr>
        <w:autoSpaceDE/>
        <w:autoSpaceDN/>
        <w:spacing w:line="360" w:lineRule="auto"/>
        <w:ind w:left="360"/>
        <w:jc w:val="both"/>
        <w:rPr>
          <w:b/>
          <w:sz w:val="22"/>
          <w:szCs w:val="22"/>
        </w:rPr>
      </w:pPr>
      <w:r w:rsidRPr="00953054">
        <w:rPr>
          <w:b/>
          <w:sz w:val="22"/>
          <w:szCs w:val="22"/>
        </w:rPr>
        <w:t>Movement of Equity Investments</w:t>
      </w:r>
    </w:p>
    <w:p w14:paraId="0ACB5D2F" w14:textId="77777777" w:rsidR="006E173C" w:rsidRPr="00953054" w:rsidRDefault="006E173C" w:rsidP="00953054">
      <w:pPr>
        <w:pStyle w:val="ListParagraph"/>
        <w:autoSpaceDE/>
        <w:autoSpaceDN/>
        <w:spacing w:line="360" w:lineRule="auto"/>
        <w:ind w:left="360"/>
        <w:jc w:val="both"/>
        <w:rPr>
          <w:b/>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42"/>
        <w:gridCol w:w="2376"/>
      </w:tblGrid>
      <w:tr w:rsidR="001F6DB6" w:rsidRPr="00953054" w14:paraId="50ED4D49" w14:textId="77777777" w:rsidTr="00A804F7">
        <w:trPr>
          <w:trHeight w:val="340"/>
        </w:trPr>
        <w:tc>
          <w:tcPr>
            <w:tcW w:w="372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FD6A264" w14:textId="2332029D" w:rsidR="001F6DB6" w:rsidRPr="00953054" w:rsidRDefault="001F6DB6" w:rsidP="00953054">
            <w:pPr>
              <w:autoSpaceDE/>
              <w:autoSpaceDN/>
              <w:spacing w:line="276" w:lineRule="auto"/>
              <w:jc w:val="both"/>
              <w:rPr>
                <w:b/>
                <w:bCs/>
                <w:sz w:val="22"/>
                <w:szCs w:val="22"/>
                <w:lang w:eastAsia="en-GB"/>
              </w:rPr>
            </w:pPr>
          </w:p>
        </w:tc>
        <w:tc>
          <w:tcPr>
            <w:tcW w:w="1275" w:type="pct"/>
            <w:shd w:val="clear" w:color="auto" w:fill="0070C0"/>
            <w:vAlign w:val="center"/>
          </w:tcPr>
          <w:p w14:paraId="6820C239" w14:textId="7C0F7A87" w:rsidR="001F6DB6" w:rsidRPr="00953054" w:rsidRDefault="001F6DB6" w:rsidP="00953054">
            <w:pPr>
              <w:autoSpaceDE/>
              <w:autoSpaceDN/>
              <w:spacing w:line="276" w:lineRule="auto"/>
              <w:jc w:val="both"/>
              <w:rPr>
                <w:b/>
                <w:bCs/>
                <w:sz w:val="22"/>
                <w:szCs w:val="22"/>
                <w:lang w:val="en-US"/>
              </w:rPr>
            </w:pPr>
            <w:r w:rsidRPr="00953054">
              <w:rPr>
                <w:b/>
                <w:i/>
                <w:iCs/>
                <w:sz w:val="22"/>
                <w:szCs w:val="22"/>
                <w:lang w:val="en-US"/>
              </w:rPr>
              <w:t>Insert Current FY</w:t>
            </w:r>
          </w:p>
        </w:tc>
      </w:tr>
      <w:tr w:rsidR="00383582" w:rsidRPr="00953054" w14:paraId="0F0711AC" w14:textId="77777777" w:rsidTr="00A804F7">
        <w:trPr>
          <w:trHeight w:val="340"/>
        </w:trPr>
        <w:tc>
          <w:tcPr>
            <w:tcW w:w="372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ABAC54F" w14:textId="77777777" w:rsidR="00383582" w:rsidRPr="00953054" w:rsidRDefault="00383582" w:rsidP="00953054">
            <w:pPr>
              <w:autoSpaceDE/>
              <w:autoSpaceDN/>
              <w:spacing w:line="276" w:lineRule="auto"/>
              <w:jc w:val="both"/>
              <w:rPr>
                <w:b/>
                <w:bCs/>
                <w:sz w:val="22"/>
                <w:szCs w:val="22"/>
                <w:lang w:eastAsia="en-GB"/>
              </w:rPr>
            </w:pPr>
          </w:p>
        </w:tc>
        <w:tc>
          <w:tcPr>
            <w:tcW w:w="1275" w:type="pct"/>
            <w:tcBorders>
              <w:top w:val="single" w:sz="4" w:space="0" w:color="auto"/>
              <w:left w:val="single" w:sz="4" w:space="0" w:color="auto"/>
              <w:bottom w:val="single" w:sz="4" w:space="0" w:color="auto"/>
              <w:right w:val="single" w:sz="4" w:space="0" w:color="auto"/>
            </w:tcBorders>
            <w:shd w:val="clear" w:color="auto" w:fill="0070C0"/>
            <w:vAlign w:val="bottom"/>
          </w:tcPr>
          <w:p w14:paraId="2A302EBC" w14:textId="2C09B734" w:rsidR="00383582" w:rsidRPr="00953054" w:rsidRDefault="00E47E8E" w:rsidP="00953054">
            <w:pPr>
              <w:autoSpaceDE/>
              <w:autoSpaceDN/>
              <w:spacing w:line="276" w:lineRule="auto"/>
              <w:jc w:val="both"/>
              <w:rPr>
                <w:b/>
                <w:bCs/>
                <w:sz w:val="22"/>
                <w:szCs w:val="22"/>
                <w:lang w:val="en-US"/>
              </w:rPr>
            </w:pPr>
            <w:r w:rsidRPr="00953054">
              <w:rPr>
                <w:b/>
                <w:bCs/>
                <w:sz w:val="22"/>
                <w:szCs w:val="22"/>
                <w:lang w:val="en-US"/>
              </w:rPr>
              <w:t>Kshs</w:t>
            </w:r>
          </w:p>
        </w:tc>
      </w:tr>
      <w:tr w:rsidR="00383582" w:rsidRPr="00953054" w14:paraId="572327F4" w14:textId="77777777" w:rsidTr="00A804F7">
        <w:trPr>
          <w:trHeight w:val="340"/>
        </w:trPr>
        <w:tc>
          <w:tcPr>
            <w:tcW w:w="3725" w:type="pct"/>
            <w:shd w:val="clear" w:color="auto" w:fill="auto"/>
            <w:noWrap/>
            <w:vAlign w:val="bottom"/>
            <w:hideMark/>
          </w:tcPr>
          <w:p w14:paraId="1D3DB067" w14:textId="05F019E1" w:rsidR="00383582" w:rsidRPr="00953054" w:rsidRDefault="00383582" w:rsidP="00953054">
            <w:pPr>
              <w:autoSpaceDE/>
              <w:autoSpaceDN/>
              <w:spacing w:line="276" w:lineRule="auto"/>
              <w:jc w:val="both"/>
              <w:rPr>
                <w:sz w:val="22"/>
                <w:szCs w:val="22"/>
                <w:lang w:val="en-US"/>
              </w:rPr>
            </w:pPr>
            <w:r w:rsidRPr="00953054">
              <w:rPr>
                <w:sz w:val="22"/>
                <w:szCs w:val="22"/>
                <w:lang w:val="en-US"/>
              </w:rPr>
              <w:t xml:space="preserve">At </w:t>
            </w:r>
            <w:r w:rsidR="00A27946" w:rsidRPr="00953054">
              <w:rPr>
                <w:sz w:val="22"/>
                <w:szCs w:val="22"/>
                <w:lang w:val="en-US"/>
              </w:rPr>
              <w:t>the beginning of the year</w:t>
            </w:r>
          </w:p>
        </w:tc>
        <w:tc>
          <w:tcPr>
            <w:tcW w:w="1275" w:type="pct"/>
            <w:vAlign w:val="bottom"/>
          </w:tcPr>
          <w:p w14:paraId="62A52CBE" w14:textId="77777777" w:rsidR="00383582" w:rsidRPr="00953054" w:rsidRDefault="00383582" w:rsidP="00953054">
            <w:pPr>
              <w:autoSpaceDE/>
              <w:autoSpaceDN/>
              <w:spacing w:line="276" w:lineRule="auto"/>
              <w:jc w:val="both"/>
              <w:rPr>
                <w:sz w:val="22"/>
                <w:szCs w:val="22"/>
                <w:lang w:val="en-US"/>
              </w:rPr>
            </w:pPr>
            <w:r w:rsidRPr="00953054">
              <w:rPr>
                <w:sz w:val="22"/>
                <w:szCs w:val="22"/>
                <w:lang w:val="en-US"/>
              </w:rPr>
              <w:t>xxx</w:t>
            </w:r>
          </w:p>
        </w:tc>
      </w:tr>
      <w:tr w:rsidR="00383582" w:rsidRPr="00953054" w14:paraId="1FDA460C" w14:textId="77777777" w:rsidTr="00A804F7">
        <w:trPr>
          <w:trHeight w:val="340"/>
        </w:trPr>
        <w:tc>
          <w:tcPr>
            <w:tcW w:w="3725" w:type="pct"/>
            <w:shd w:val="clear" w:color="auto" w:fill="auto"/>
            <w:noWrap/>
            <w:vAlign w:val="bottom"/>
          </w:tcPr>
          <w:p w14:paraId="7AC0982C" w14:textId="70C4328B" w:rsidR="00383582" w:rsidRPr="00953054" w:rsidRDefault="00590157" w:rsidP="00953054">
            <w:pPr>
              <w:autoSpaceDE/>
              <w:autoSpaceDN/>
              <w:spacing w:line="276" w:lineRule="auto"/>
              <w:jc w:val="both"/>
              <w:rPr>
                <w:sz w:val="22"/>
                <w:szCs w:val="22"/>
                <w:lang w:val="en-US"/>
              </w:rPr>
            </w:pPr>
            <w:r w:rsidRPr="00953054">
              <w:rPr>
                <w:sz w:val="22"/>
                <w:szCs w:val="22"/>
                <w:lang w:val="en-US"/>
              </w:rPr>
              <w:t xml:space="preserve">Purchase </w:t>
            </w:r>
            <w:r w:rsidR="00A27946" w:rsidRPr="00953054">
              <w:rPr>
                <w:sz w:val="22"/>
                <w:szCs w:val="22"/>
                <w:lang w:val="en-US"/>
              </w:rPr>
              <w:t>of investments in the year</w:t>
            </w:r>
          </w:p>
        </w:tc>
        <w:tc>
          <w:tcPr>
            <w:tcW w:w="1275" w:type="pct"/>
            <w:vAlign w:val="bottom"/>
          </w:tcPr>
          <w:p w14:paraId="499ADCB3" w14:textId="77777777" w:rsidR="00383582" w:rsidRPr="00953054" w:rsidRDefault="00383582" w:rsidP="00953054">
            <w:pPr>
              <w:autoSpaceDE/>
              <w:autoSpaceDN/>
              <w:spacing w:line="276" w:lineRule="auto"/>
              <w:jc w:val="both"/>
              <w:rPr>
                <w:sz w:val="22"/>
                <w:szCs w:val="22"/>
                <w:lang w:val="en-US"/>
              </w:rPr>
            </w:pPr>
            <w:r w:rsidRPr="00953054">
              <w:rPr>
                <w:sz w:val="22"/>
                <w:szCs w:val="22"/>
                <w:lang w:val="en-US"/>
              </w:rPr>
              <w:t>xxx</w:t>
            </w:r>
          </w:p>
        </w:tc>
      </w:tr>
      <w:tr w:rsidR="00383582" w:rsidRPr="00953054" w14:paraId="695E3C9D" w14:textId="77777777" w:rsidTr="00A804F7">
        <w:trPr>
          <w:trHeight w:val="340"/>
        </w:trPr>
        <w:tc>
          <w:tcPr>
            <w:tcW w:w="3725" w:type="pct"/>
            <w:shd w:val="clear" w:color="auto" w:fill="auto"/>
            <w:noWrap/>
            <w:vAlign w:val="bottom"/>
          </w:tcPr>
          <w:p w14:paraId="13BDF22F" w14:textId="287AFD44" w:rsidR="00383582" w:rsidRPr="00953054" w:rsidRDefault="00590157" w:rsidP="00953054">
            <w:pPr>
              <w:autoSpaceDE/>
              <w:autoSpaceDN/>
              <w:spacing w:line="276" w:lineRule="auto"/>
              <w:jc w:val="both"/>
              <w:rPr>
                <w:sz w:val="22"/>
                <w:szCs w:val="22"/>
                <w:lang w:val="en-US"/>
              </w:rPr>
            </w:pPr>
            <w:r w:rsidRPr="00953054">
              <w:rPr>
                <w:sz w:val="22"/>
                <w:szCs w:val="22"/>
                <w:lang w:val="en-US"/>
              </w:rPr>
              <w:t xml:space="preserve">Sale </w:t>
            </w:r>
            <w:r w:rsidR="00A27946" w:rsidRPr="00953054">
              <w:rPr>
                <w:sz w:val="22"/>
                <w:szCs w:val="22"/>
                <w:lang w:val="en-US"/>
              </w:rPr>
              <w:t>of investments during the year</w:t>
            </w:r>
          </w:p>
        </w:tc>
        <w:tc>
          <w:tcPr>
            <w:tcW w:w="1275" w:type="pct"/>
            <w:vAlign w:val="bottom"/>
          </w:tcPr>
          <w:p w14:paraId="7900B4E9" w14:textId="77777777" w:rsidR="00383582" w:rsidRPr="00953054" w:rsidRDefault="00383582" w:rsidP="00953054">
            <w:pPr>
              <w:autoSpaceDE/>
              <w:autoSpaceDN/>
              <w:spacing w:line="276" w:lineRule="auto"/>
              <w:jc w:val="both"/>
              <w:rPr>
                <w:sz w:val="22"/>
                <w:szCs w:val="22"/>
                <w:lang w:val="en-US"/>
              </w:rPr>
            </w:pPr>
            <w:r w:rsidRPr="00953054">
              <w:rPr>
                <w:sz w:val="22"/>
                <w:szCs w:val="22"/>
                <w:lang w:val="en-US"/>
              </w:rPr>
              <w:t>(xxx)</w:t>
            </w:r>
          </w:p>
        </w:tc>
      </w:tr>
      <w:tr w:rsidR="006E173C" w:rsidRPr="00953054" w14:paraId="4E17BEDE" w14:textId="77777777" w:rsidTr="00A804F7">
        <w:trPr>
          <w:trHeight w:val="340"/>
        </w:trPr>
        <w:tc>
          <w:tcPr>
            <w:tcW w:w="3725" w:type="pct"/>
            <w:shd w:val="clear" w:color="auto" w:fill="auto"/>
            <w:noWrap/>
            <w:vAlign w:val="bottom"/>
            <w:hideMark/>
          </w:tcPr>
          <w:p w14:paraId="5F483FAE" w14:textId="2A24044E" w:rsidR="006E173C" w:rsidRPr="00953054" w:rsidRDefault="006E173C" w:rsidP="00953054">
            <w:pPr>
              <w:autoSpaceDE/>
              <w:autoSpaceDN/>
              <w:spacing w:line="276" w:lineRule="auto"/>
              <w:jc w:val="both"/>
              <w:rPr>
                <w:sz w:val="22"/>
                <w:szCs w:val="22"/>
                <w:lang w:val="en-US"/>
              </w:rPr>
            </w:pPr>
            <w:r w:rsidRPr="00953054">
              <w:rPr>
                <w:sz w:val="22"/>
                <w:szCs w:val="22"/>
                <w:lang w:val="en-US"/>
              </w:rPr>
              <w:t xml:space="preserve">Increase </w:t>
            </w:r>
            <w:r w:rsidR="00A27946" w:rsidRPr="00953054">
              <w:rPr>
                <w:sz w:val="22"/>
                <w:szCs w:val="22"/>
                <w:lang w:val="en-US"/>
              </w:rPr>
              <w:t>/(decrease ) in fair value of investments</w:t>
            </w:r>
          </w:p>
        </w:tc>
        <w:tc>
          <w:tcPr>
            <w:tcW w:w="1275" w:type="pct"/>
            <w:vAlign w:val="bottom"/>
          </w:tcPr>
          <w:p w14:paraId="71BFDE95" w14:textId="7FCFBFE7" w:rsidR="006E173C" w:rsidRPr="00953054" w:rsidRDefault="006E173C" w:rsidP="00953054">
            <w:pPr>
              <w:autoSpaceDE/>
              <w:autoSpaceDN/>
              <w:spacing w:line="276" w:lineRule="auto"/>
              <w:jc w:val="both"/>
              <w:rPr>
                <w:sz w:val="22"/>
                <w:szCs w:val="22"/>
                <w:lang w:val="en-US"/>
              </w:rPr>
            </w:pPr>
            <w:r w:rsidRPr="00953054">
              <w:rPr>
                <w:sz w:val="22"/>
                <w:szCs w:val="22"/>
                <w:lang w:val="en-US"/>
              </w:rPr>
              <w:t>xxx</w:t>
            </w:r>
          </w:p>
        </w:tc>
      </w:tr>
      <w:tr w:rsidR="00383582" w:rsidRPr="00953054" w14:paraId="5913956A" w14:textId="77777777" w:rsidTr="00A804F7">
        <w:trPr>
          <w:trHeight w:val="340"/>
        </w:trPr>
        <w:tc>
          <w:tcPr>
            <w:tcW w:w="3725" w:type="pct"/>
            <w:shd w:val="clear" w:color="auto" w:fill="auto"/>
            <w:noWrap/>
            <w:vAlign w:val="bottom"/>
            <w:hideMark/>
          </w:tcPr>
          <w:p w14:paraId="00023B32" w14:textId="3B7F1207" w:rsidR="00383582" w:rsidRPr="00953054" w:rsidRDefault="00383582" w:rsidP="00953054">
            <w:pPr>
              <w:autoSpaceDE/>
              <w:autoSpaceDN/>
              <w:spacing w:line="276" w:lineRule="auto"/>
              <w:jc w:val="both"/>
              <w:rPr>
                <w:sz w:val="22"/>
                <w:szCs w:val="22"/>
                <w:lang w:val="en-US"/>
              </w:rPr>
            </w:pPr>
            <w:r w:rsidRPr="00953054">
              <w:rPr>
                <w:sz w:val="22"/>
                <w:szCs w:val="22"/>
                <w:lang w:val="en-US"/>
              </w:rPr>
              <w:t xml:space="preserve">At </w:t>
            </w:r>
            <w:r w:rsidR="00A27946" w:rsidRPr="00953054">
              <w:rPr>
                <w:sz w:val="22"/>
                <w:szCs w:val="22"/>
                <w:lang w:val="en-US"/>
              </w:rPr>
              <w:t>the end of the year</w:t>
            </w:r>
          </w:p>
        </w:tc>
        <w:tc>
          <w:tcPr>
            <w:tcW w:w="1275" w:type="pct"/>
            <w:vAlign w:val="bottom"/>
          </w:tcPr>
          <w:p w14:paraId="70A599E5" w14:textId="77777777" w:rsidR="00383582" w:rsidRPr="00953054" w:rsidRDefault="00383582" w:rsidP="00953054">
            <w:pPr>
              <w:autoSpaceDE/>
              <w:autoSpaceDN/>
              <w:spacing w:line="276" w:lineRule="auto"/>
              <w:jc w:val="both"/>
              <w:rPr>
                <w:b/>
                <w:bCs/>
                <w:sz w:val="22"/>
                <w:szCs w:val="22"/>
                <w:lang w:val="en-US"/>
              </w:rPr>
            </w:pPr>
            <w:r w:rsidRPr="00953054">
              <w:rPr>
                <w:b/>
                <w:bCs/>
                <w:sz w:val="22"/>
                <w:szCs w:val="22"/>
                <w:lang w:val="en-US"/>
              </w:rPr>
              <w:t>xxx</w:t>
            </w:r>
          </w:p>
        </w:tc>
      </w:tr>
    </w:tbl>
    <w:p w14:paraId="0EB87951" w14:textId="77777777" w:rsidR="00BC7864" w:rsidRPr="00953054" w:rsidRDefault="00BC7864" w:rsidP="00953054">
      <w:pPr>
        <w:tabs>
          <w:tab w:val="left" w:pos="639"/>
          <w:tab w:val="left" w:pos="990"/>
        </w:tabs>
        <w:autoSpaceDE/>
        <w:autoSpaceDN/>
        <w:spacing w:line="360" w:lineRule="auto"/>
        <w:jc w:val="both"/>
        <w:rPr>
          <w:b/>
          <w:sz w:val="22"/>
          <w:szCs w:val="22"/>
        </w:rPr>
      </w:pPr>
    </w:p>
    <w:p w14:paraId="2B1FFFDA" w14:textId="77777777" w:rsidR="006C36C3" w:rsidRPr="00953054" w:rsidRDefault="006C36C3" w:rsidP="00953054">
      <w:pPr>
        <w:tabs>
          <w:tab w:val="left" w:pos="639"/>
          <w:tab w:val="left" w:pos="990"/>
        </w:tabs>
        <w:autoSpaceDE/>
        <w:autoSpaceDN/>
        <w:spacing w:line="360" w:lineRule="auto"/>
        <w:jc w:val="both"/>
        <w:rPr>
          <w:b/>
          <w:sz w:val="22"/>
          <w:szCs w:val="22"/>
        </w:rPr>
      </w:pPr>
    </w:p>
    <w:p w14:paraId="2DBB8CE9" w14:textId="0ED14E60" w:rsidR="007A059B" w:rsidRPr="00953054" w:rsidRDefault="00E77AC9" w:rsidP="00953054">
      <w:pPr>
        <w:tabs>
          <w:tab w:val="left" w:pos="639"/>
          <w:tab w:val="left" w:pos="990"/>
        </w:tabs>
        <w:autoSpaceDE/>
        <w:autoSpaceDN/>
        <w:spacing w:line="360" w:lineRule="auto"/>
        <w:jc w:val="both"/>
        <w:rPr>
          <w:b/>
          <w:sz w:val="22"/>
          <w:szCs w:val="22"/>
        </w:rPr>
      </w:pPr>
      <w:r w:rsidRPr="00953054">
        <w:rPr>
          <w:b/>
          <w:sz w:val="22"/>
          <w:szCs w:val="22"/>
        </w:rPr>
        <w:lastRenderedPageBreak/>
        <w:t>e</w:t>
      </w:r>
      <w:r w:rsidR="00F410F2" w:rsidRPr="00953054">
        <w:rPr>
          <w:b/>
          <w:sz w:val="22"/>
          <w:szCs w:val="22"/>
        </w:rPr>
        <w:t>)</w:t>
      </w:r>
      <w:r w:rsidR="00F410F2" w:rsidRPr="00953054">
        <w:rPr>
          <w:b/>
          <w:sz w:val="22"/>
          <w:szCs w:val="22"/>
        </w:rPr>
        <w:tab/>
      </w:r>
      <w:r w:rsidR="007A059B" w:rsidRPr="00953054">
        <w:rPr>
          <w:b/>
          <w:sz w:val="22"/>
          <w:szCs w:val="22"/>
        </w:rPr>
        <w:t>Shareholding in other entities</w:t>
      </w:r>
    </w:p>
    <w:p w14:paraId="5D89768A" w14:textId="7CB15DC1" w:rsidR="00E77AC9" w:rsidRPr="00953054" w:rsidRDefault="007A059B" w:rsidP="00953054">
      <w:pPr>
        <w:autoSpaceDE/>
        <w:autoSpaceDN/>
        <w:spacing w:line="360" w:lineRule="auto"/>
        <w:jc w:val="both"/>
        <w:rPr>
          <w:sz w:val="22"/>
          <w:szCs w:val="22"/>
        </w:rPr>
      </w:pPr>
      <w:r w:rsidRPr="00953054">
        <w:rPr>
          <w:sz w:val="22"/>
          <w:szCs w:val="22"/>
        </w:rPr>
        <w:t xml:space="preserve">For investments in equity share listed under note </w:t>
      </w:r>
      <w:r w:rsidR="006C36C3" w:rsidRPr="00953054">
        <w:rPr>
          <w:sz w:val="22"/>
          <w:szCs w:val="22"/>
        </w:rPr>
        <w:t>25</w:t>
      </w:r>
      <w:r w:rsidRPr="00953054">
        <w:rPr>
          <w:sz w:val="22"/>
          <w:szCs w:val="22"/>
        </w:rPr>
        <w:t xml:space="preserve"> above, list down the equity investments under the following categories</w:t>
      </w:r>
      <w:r w:rsidR="00B773F7" w:rsidRPr="00953054">
        <w:rPr>
          <w:sz w:val="22"/>
          <w:szCs w:val="22"/>
        </w:rPr>
        <w:t>.</w:t>
      </w:r>
    </w:p>
    <w:tbl>
      <w:tblPr>
        <w:tblW w:w="5000" w:type="pct"/>
        <w:tblLook w:val="04A0" w:firstRow="1" w:lastRow="0" w:firstColumn="1" w:lastColumn="0" w:noHBand="0" w:noVBand="1"/>
      </w:tblPr>
      <w:tblGrid>
        <w:gridCol w:w="1773"/>
        <w:gridCol w:w="1439"/>
        <w:gridCol w:w="1482"/>
        <w:gridCol w:w="1496"/>
        <w:gridCol w:w="1021"/>
        <w:gridCol w:w="986"/>
        <w:gridCol w:w="1121"/>
      </w:tblGrid>
      <w:tr w:rsidR="00650C14" w:rsidRPr="00953054" w14:paraId="4AB48F43" w14:textId="77777777" w:rsidTr="00F74A71">
        <w:trPr>
          <w:trHeight w:val="762"/>
        </w:trPr>
        <w:tc>
          <w:tcPr>
            <w:tcW w:w="1005"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83BB3E9" w14:textId="7D7EFC47" w:rsidR="007A059B" w:rsidRPr="00953054" w:rsidRDefault="007A059B" w:rsidP="00953054">
            <w:pPr>
              <w:autoSpaceDE/>
              <w:autoSpaceDN/>
              <w:spacing w:line="276" w:lineRule="auto"/>
              <w:jc w:val="both"/>
              <w:rPr>
                <w:bCs/>
                <w:sz w:val="22"/>
                <w:szCs w:val="22"/>
                <w:lang w:eastAsia="en-GB"/>
              </w:rPr>
            </w:pPr>
            <w:r w:rsidRPr="00953054">
              <w:rPr>
                <w:bCs/>
                <w:sz w:val="22"/>
                <w:szCs w:val="22"/>
                <w:lang w:eastAsia="en-GB"/>
              </w:rPr>
              <w:t xml:space="preserve">Name of </w:t>
            </w:r>
            <w:r w:rsidR="00E80625" w:rsidRPr="00953054">
              <w:rPr>
                <w:bCs/>
                <w:sz w:val="22"/>
                <w:szCs w:val="22"/>
                <w:lang w:eastAsia="en-GB"/>
              </w:rPr>
              <w:t>Entity</w:t>
            </w:r>
            <w:r w:rsidRPr="00953054">
              <w:rPr>
                <w:bCs/>
                <w:sz w:val="22"/>
                <w:szCs w:val="22"/>
                <w:lang w:eastAsia="en-GB"/>
              </w:rPr>
              <w:t xml:space="preserve"> where investment is held</w:t>
            </w:r>
          </w:p>
        </w:tc>
        <w:tc>
          <w:tcPr>
            <w:tcW w:w="2447" w:type="pct"/>
            <w:gridSpan w:val="3"/>
            <w:tcBorders>
              <w:top w:val="single" w:sz="4" w:space="0" w:color="auto"/>
              <w:left w:val="single" w:sz="4" w:space="0" w:color="auto"/>
              <w:bottom w:val="single" w:sz="4" w:space="0" w:color="auto"/>
              <w:right w:val="single" w:sz="4" w:space="0" w:color="auto"/>
            </w:tcBorders>
            <w:shd w:val="clear" w:color="auto" w:fill="0070C0"/>
            <w:vAlign w:val="bottom"/>
            <w:hideMark/>
          </w:tcPr>
          <w:p w14:paraId="4571BF92" w14:textId="77777777" w:rsidR="007A059B" w:rsidRPr="00953054" w:rsidRDefault="007A059B" w:rsidP="00953054">
            <w:pPr>
              <w:autoSpaceDE/>
              <w:autoSpaceDN/>
              <w:spacing w:line="276" w:lineRule="auto"/>
              <w:jc w:val="both"/>
              <w:rPr>
                <w:bCs/>
                <w:sz w:val="22"/>
                <w:szCs w:val="22"/>
                <w:lang w:eastAsia="en-GB"/>
              </w:rPr>
            </w:pPr>
            <w:r w:rsidRPr="00953054">
              <w:rPr>
                <w:bCs/>
                <w:sz w:val="22"/>
                <w:szCs w:val="22"/>
                <w:lang w:eastAsia="en-GB"/>
              </w:rPr>
              <w:t>No of shares</w:t>
            </w:r>
          </w:p>
        </w:tc>
        <w:tc>
          <w:tcPr>
            <w:tcW w:w="601"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37CF1A48" w14:textId="77777777" w:rsidR="007A059B" w:rsidRPr="00953054" w:rsidRDefault="007A059B" w:rsidP="00953054">
            <w:pPr>
              <w:autoSpaceDE/>
              <w:autoSpaceDN/>
              <w:spacing w:line="276" w:lineRule="auto"/>
              <w:jc w:val="both"/>
              <w:rPr>
                <w:bCs/>
                <w:sz w:val="22"/>
                <w:szCs w:val="22"/>
                <w:lang w:eastAsia="en-GB"/>
              </w:rPr>
            </w:pPr>
            <w:r w:rsidRPr="00953054">
              <w:rPr>
                <w:bCs/>
                <w:sz w:val="22"/>
                <w:szCs w:val="22"/>
                <w:lang w:eastAsia="en-GB"/>
              </w:rPr>
              <w:t>Nominal value of shares</w:t>
            </w:r>
          </w:p>
        </w:tc>
        <w:tc>
          <w:tcPr>
            <w:tcW w:w="43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F30189F" w14:textId="67FBF48C" w:rsidR="007A059B" w:rsidRPr="00953054" w:rsidRDefault="007A059B" w:rsidP="00953054">
            <w:pPr>
              <w:autoSpaceDE/>
              <w:autoSpaceDN/>
              <w:spacing w:line="276" w:lineRule="auto"/>
              <w:jc w:val="both"/>
              <w:rPr>
                <w:bCs/>
                <w:sz w:val="22"/>
                <w:szCs w:val="22"/>
                <w:lang w:eastAsia="en-GB"/>
              </w:rPr>
            </w:pPr>
            <w:r w:rsidRPr="00953054">
              <w:rPr>
                <w:bCs/>
                <w:sz w:val="22"/>
                <w:szCs w:val="22"/>
                <w:lang w:eastAsia="en-GB"/>
              </w:rPr>
              <w:t>Fair value of shares</w:t>
            </w:r>
          </w:p>
        </w:tc>
        <w:tc>
          <w:tcPr>
            <w:tcW w:w="508"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32D44C9" w14:textId="11397319" w:rsidR="007A059B" w:rsidRPr="00953054" w:rsidRDefault="007A059B" w:rsidP="00953054">
            <w:pPr>
              <w:autoSpaceDE/>
              <w:autoSpaceDN/>
              <w:spacing w:line="276" w:lineRule="auto"/>
              <w:jc w:val="both"/>
              <w:rPr>
                <w:bCs/>
                <w:sz w:val="22"/>
                <w:szCs w:val="22"/>
                <w:lang w:eastAsia="en-GB"/>
              </w:rPr>
            </w:pPr>
            <w:r w:rsidRPr="00953054">
              <w:rPr>
                <w:bCs/>
                <w:sz w:val="22"/>
                <w:szCs w:val="22"/>
                <w:lang w:eastAsia="en-GB"/>
              </w:rPr>
              <w:t>Fair value of shares</w:t>
            </w:r>
          </w:p>
        </w:tc>
      </w:tr>
      <w:tr w:rsidR="00650C14" w:rsidRPr="00953054" w14:paraId="074B6004" w14:textId="77777777" w:rsidTr="00F74A71">
        <w:trPr>
          <w:trHeight w:val="762"/>
        </w:trPr>
        <w:tc>
          <w:tcPr>
            <w:tcW w:w="100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BE8D8AE" w14:textId="77777777" w:rsidR="007A059B" w:rsidRPr="00953054" w:rsidRDefault="007A059B" w:rsidP="00953054">
            <w:pPr>
              <w:autoSpaceDE/>
              <w:autoSpaceDN/>
              <w:spacing w:line="276" w:lineRule="auto"/>
              <w:jc w:val="both"/>
              <w:rPr>
                <w:b/>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7ECD4ECB" w14:textId="77777777" w:rsidR="007A059B" w:rsidRPr="00953054" w:rsidRDefault="007A059B" w:rsidP="00953054">
            <w:pPr>
              <w:autoSpaceDE/>
              <w:autoSpaceDN/>
              <w:spacing w:line="276" w:lineRule="auto"/>
              <w:jc w:val="both"/>
              <w:rPr>
                <w:b/>
                <w:sz w:val="22"/>
                <w:szCs w:val="22"/>
                <w:lang w:eastAsia="en-GB"/>
              </w:rPr>
            </w:pPr>
            <w:r w:rsidRPr="00953054">
              <w:rPr>
                <w:b/>
                <w:sz w:val="22"/>
                <w:szCs w:val="22"/>
                <w:lang w:eastAsia="en-GB"/>
              </w:rPr>
              <w:t>Direct shareholding</w:t>
            </w:r>
          </w:p>
        </w:tc>
        <w:tc>
          <w:tcPr>
            <w:tcW w:w="84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2554BBCE" w14:textId="77777777" w:rsidR="007A059B" w:rsidRPr="00953054" w:rsidRDefault="007A059B" w:rsidP="00953054">
            <w:pPr>
              <w:autoSpaceDE/>
              <w:autoSpaceDN/>
              <w:spacing w:line="276" w:lineRule="auto"/>
              <w:jc w:val="both"/>
              <w:rPr>
                <w:b/>
                <w:sz w:val="22"/>
                <w:szCs w:val="22"/>
                <w:lang w:eastAsia="en-GB"/>
              </w:rPr>
            </w:pPr>
            <w:r w:rsidRPr="00953054">
              <w:rPr>
                <w:b/>
                <w:sz w:val="22"/>
                <w:szCs w:val="22"/>
                <w:lang w:eastAsia="en-GB"/>
              </w:rPr>
              <w:t>Indirect shareholding</w:t>
            </w:r>
          </w:p>
        </w:tc>
        <w:tc>
          <w:tcPr>
            <w:tcW w:w="856"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3EB5A3A1" w14:textId="77777777" w:rsidR="007A059B" w:rsidRPr="00953054" w:rsidRDefault="007A059B" w:rsidP="00953054">
            <w:pPr>
              <w:autoSpaceDE/>
              <w:autoSpaceDN/>
              <w:spacing w:line="276" w:lineRule="auto"/>
              <w:jc w:val="both"/>
              <w:rPr>
                <w:b/>
                <w:sz w:val="22"/>
                <w:szCs w:val="22"/>
                <w:lang w:eastAsia="en-GB"/>
              </w:rPr>
            </w:pPr>
            <w:r w:rsidRPr="00953054">
              <w:rPr>
                <w:b/>
                <w:sz w:val="22"/>
                <w:szCs w:val="22"/>
                <w:lang w:eastAsia="en-GB"/>
              </w:rPr>
              <w:t>Effective shareholding</w:t>
            </w:r>
          </w:p>
        </w:tc>
        <w:tc>
          <w:tcPr>
            <w:tcW w:w="601"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59533080" w14:textId="77777777" w:rsidR="007A059B" w:rsidRPr="00953054" w:rsidRDefault="007A059B" w:rsidP="00953054">
            <w:pPr>
              <w:autoSpaceDE/>
              <w:autoSpaceDN/>
              <w:spacing w:line="276" w:lineRule="auto"/>
              <w:jc w:val="both"/>
              <w:rPr>
                <w:b/>
                <w:sz w:val="22"/>
                <w:szCs w:val="22"/>
                <w:lang w:eastAsia="en-GB"/>
              </w:rPr>
            </w:pPr>
          </w:p>
        </w:tc>
        <w:tc>
          <w:tcPr>
            <w:tcW w:w="43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6778969C" w14:textId="07E092C9" w:rsidR="007A059B" w:rsidRPr="00953054" w:rsidRDefault="007A059B" w:rsidP="00953054">
            <w:pPr>
              <w:autoSpaceDE/>
              <w:autoSpaceDN/>
              <w:spacing w:line="276" w:lineRule="auto"/>
              <w:jc w:val="both"/>
              <w:rPr>
                <w:b/>
                <w:sz w:val="22"/>
                <w:szCs w:val="22"/>
                <w:lang w:eastAsia="en-GB"/>
              </w:rPr>
            </w:pPr>
            <w:r w:rsidRPr="00953054">
              <w:rPr>
                <w:b/>
                <w:sz w:val="22"/>
                <w:szCs w:val="22"/>
                <w:lang w:eastAsia="en-GB"/>
              </w:rPr>
              <w:t>Current year</w:t>
            </w:r>
          </w:p>
        </w:tc>
        <w:tc>
          <w:tcPr>
            <w:tcW w:w="508"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42FB6C76" w14:textId="77777777" w:rsidR="00F74A71" w:rsidRPr="00953054" w:rsidRDefault="00F74A71" w:rsidP="00F74A71">
            <w:pPr>
              <w:autoSpaceDE/>
              <w:autoSpaceDN/>
              <w:spacing w:line="276" w:lineRule="auto"/>
              <w:jc w:val="both"/>
              <w:rPr>
                <w:b/>
                <w:i/>
                <w:iCs/>
                <w:sz w:val="22"/>
                <w:szCs w:val="22"/>
                <w:lang w:val="en-US"/>
              </w:rPr>
            </w:pPr>
            <w:r w:rsidRPr="00953054">
              <w:rPr>
                <w:b/>
                <w:i/>
                <w:iCs/>
                <w:sz w:val="22"/>
                <w:szCs w:val="22"/>
                <w:lang w:val="en-US"/>
              </w:rPr>
              <w:t>Opening Statement</w:t>
            </w:r>
          </w:p>
          <w:p w14:paraId="1836BF08" w14:textId="427CBF3D" w:rsidR="007A059B" w:rsidRPr="00953054" w:rsidRDefault="00F74A71" w:rsidP="00953054">
            <w:pPr>
              <w:autoSpaceDE/>
              <w:autoSpaceDN/>
              <w:spacing w:line="276" w:lineRule="auto"/>
              <w:jc w:val="both"/>
              <w:rPr>
                <w:b/>
                <w:sz w:val="22"/>
                <w:szCs w:val="22"/>
                <w:lang w:eastAsia="en-GB"/>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650C14" w:rsidRPr="00953054" w14:paraId="715E0085" w14:textId="77777777" w:rsidTr="00F74A71">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1AF1F37" w14:textId="77777777" w:rsidR="007A059B" w:rsidRPr="00953054" w:rsidRDefault="007A059B" w:rsidP="00953054">
            <w:pPr>
              <w:autoSpaceDE/>
              <w:autoSpaceDN/>
              <w:spacing w:line="276" w:lineRule="auto"/>
              <w:jc w:val="both"/>
              <w:rPr>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64D6FCC" w14:textId="77777777"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3C6D7D3" w14:textId="77777777"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E529703" w14:textId="77777777"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w:t>
            </w:r>
          </w:p>
        </w:tc>
        <w:tc>
          <w:tcPr>
            <w:tcW w:w="601"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0178345F" w14:textId="7CE09C28" w:rsidR="007A059B" w:rsidRPr="00953054" w:rsidRDefault="003B0770" w:rsidP="00953054">
            <w:pPr>
              <w:autoSpaceDE/>
              <w:autoSpaceDN/>
              <w:spacing w:line="276" w:lineRule="auto"/>
              <w:jc w:val="both"/>
              <w:rPr>
                <w:b/>
                <w:bCs/>
                <w:sz w:val="22"/>
                <w:szCs w:val="22"/>
                <w:lang w:eastAsia="en-GB"/>
              </w:rPr>
            </w:pPr>
            <w:r w:rsidRPr="00953054">
              <w:rPr>
                <w:b/>
                <w:bCs/>
                <w:sz w:val="22"/>
                <w:szCs w:val="22"/>
                <w:lang w:eastAsia="en-GB"/>
              </w:rPr>
              <w:t>Ks</w:t>
            </w:r>
            <w:r w:rsidR="007A059B" w:rsidRPr="00953054">
              <w:rPr>
                <w:b/>
                <w:bCs/>
                <w:sz w:val="22"/>
                <w:szCs w:val="22"/>
                <w:lang w:eastAsia="en-GB"/>
              </w:rPr>
              <w:t>hs</w:t>
            </w:r>
          </w:p>
        </w:tc>
        <w:tc>
          <w:tcPr>
            <w:tcW w:w="439"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7B7DD1A9" w14:textId="72F5338E" w:rsidR="007A059B" w:rsidRPr="00953054" w:rsidRDefault="003B0770" w:rsidP="00953054">
            <w:pPr>
              <w:autoSpaceDE/>
              <w:autoSpaceDN/>
              <w:spacing w:line="276" w:lineRule="auto"/>
              <w:jc w:val="both"/>
              <w:rPr>
                <w:b/>
                <w:bCs/>
                <w:sz w:val="22"/>
                <w:szCs w:val="22"/>
                <w:lang w:eastAsia="en-GB"/>
              </w:rPr>
            </w:pPr>
            <w:r w:rsidRPr="00953054">
              <w:rPr>
                <w:b/>
                <w:bCs/>
                <w:sz w:val="22"/>
                <w:szCs w:val="22"/>
                <w:lang w:eastAsia="en-GB"/>
              </w:rPr>
              <w:t>Ks</w:t>
            </w:r>
            <w:r w:rsidR="007A059B" w:rsidRPr="00953054">
              <w:rPr>
                <w:b/>
                <w:bCs/>
                <w:sz w:val="22"/>
                <w:szCs w:val="22"/>
                <w:lang w:eastAsia="en-GB"/>
              </w:rPr>
              <w:t>hs</w:t>
            </w:r>
          </w:p>
        </w:tc>
        <w:tc>
          <w:tcPr>
            <w:tcW w:w="508"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24E14698" w14:textId="3F4CEDE8" w:rsidR="007A059B" w:rsidRPr="00953054" w:rsidRDefault="003B0770" w:rsidP="00953054">
            <w:pPr>
              <w:autoSpaceDE/>
              <w:autoSpaceDN/>
              <w:spacing w:line="276" w:lineRule="auto"/>
              <w:jc w:val="both"/>
              <w:rPr>
                <w:b/>
                <w:bCs/>
                <w:sz w:val="22"/>
                <w:szCs w:val="22"/>
                <w:lang w:eastAsia="en-GB"/>
              </w:rPr>
            </w:pPr>
            <w:r w:rsidRPr="00953054">
              <w:rPr>
                <w:b/>
                <w:bCs/>
                <w:sz w:val="22"/>
                <w:szCs w:val="22"/>
                <w:lang w:eastAsia="en-GB"/>
              </w:rPr>
              <w:t>Ks</w:t>
            </w:r>
            <w:r w:rsidR="007A059B" w:rsidRPr="00953054">
              <w:rPr>
                <w:b/>
                <w:bCs/>
                <w:sz w:val="22"/>
                <w:szCs w:val="22"/>
                <w:lang w:eastAsia="en-GB"/>
              </w:rPr>
              <w:t>hs</w:t>
            </w:r>
          </w:p>
        </w:tc>
      </w:tr>
      <w:tr w:rsidR="00650C14" w:rsidRPr="00953054" w14:paraId="7C9877AE" w14:textId="77777777" w:rsidTr="00F74A71">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D50A2C4" w14:textId="42BAEFCC" w:rsidR="007A059B" w:rsidRPr="00953054" w:rsidRDefault="00E80625" w:rsidP="00953054">
            <w:pPr>
              <w:autoSpaceDE/>
              <w:autoSpaceDN/>
              <w:spacing w:line="276" w:lineRule="auto"/>
              <w:jc w:val="both"/>
              <w:rPr>
                <w:sz w:val="22"/>
                <w:szCs w:val="22"/>
                <w:lang w:eastAsia="en-GB"/>
              </w:rPr>
            </w:pPr>
            <w:r w:rsidRPr="00953054">
              <w:rPr>
                <w:sz w:val="22"/>
                <w:szCs w:val="22"/>
                <w:lang w:eastAsia="en-GB"/>
              </w:rPr>
              <w:t>Entity</w:t>
            </w:r>
            <w:r w:rsidR="007A059B" w:rsidRPr="00953054">
              <w:rPr>
                <w:sz w:val="22"/>
                <w:szCs w:val="22"/>
                <w:lang w:eastAsia="en-GB"/>
              </w:rPr>
              <w:t xml:space="preserve"> A</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98141CD"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EC60E0C"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F159B27"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AEE1B3B"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B978E22" w14:textId="0C8BAFF5"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034972E" w14:textId="305A0179"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r>
      <w:tr w:rsidR="00650C14" w:rsidRPr="00953054" w14:paraId="215009C5" w14:textId="77777777" w:rsidTr="00F74A71">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034425B" w14:textId="268745A1" w:rsidR="007A059B" w:rsidRPr="00953054" w:rsidRDefault="00E80625" w:rsidP="00953054">
            <w:pPr>
              <w:autoSpaceDE/>
              <w:autoSpaceDN/>
              <w:spacing w:line="276" w:lineRule="auto"/>
              <w:jc w:val="both"/>
              <w:rPr>
                <w:sz w:val="22"/>
                <w:szCs w:val="22"/>
                <w:lang w:eastAsia="en-GB"/>
              </w:rPr>
            </w:pPr>
            <w:r w:rsidRPr="00953054">
              <w:rPr>
                <w:sz w:val="22"/>
                <w:szCs w:val="22"/>
                <w:lang w:eastAsia="en-GB"/>
              </w:rPr>
              <w:t>Entity</w:t>
            </w:r>
            <w:r w:rsidR="007A059B" w:rsidRPr="00953054">
              <w:rPr>
                <w:sz w:val="22"/>
                <w:szCs w:val="22"/>
                <w:lang w:eastAsia="en-GB"/>
              </w:rPr>
              <w:t xml:space="preserve"> B</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FE24D62"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7BFAEE0"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FA49C6B"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91194EF"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28B4334" w14:textId="5F84C07A"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39E0C70" w14:textId="398F1388"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r>
      <w:tr w:rsidR="00650C14" w:rsidRPr="00953054" w14:paraId="7C7964FF" w14:textId="77777777" w:rsidTr="00F74A71">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6937F52" w14:textId="0AB3EAC1" w:rsidR="007A059B" w:rsidRPr="00953054" w:rsidRDefault="00E80625" w:rsidP="00953054">
            <w:pPr>
              <w:autoSpaceDE/>
              <w:autoSpaceDN/>
              <w:spacing w:line="276" w:lineRule="auto"/>
              <w:jc w:val="both"/>
              <w:rPr>
                <w:sz w:val="22"/>
                <w:szCs w:val="22"/>
                <w:lang w:eastAsia="en-GB"/>
              </w:rPr>
            </w:pPr>
            <w:r w:rsidRPr="00953054">
              <w:rPr>
                <w:sz w:val="22"/>
                <w:szCs w:val="22"/>
                <w:lang w:eastAsia="en-GB"/>
              </w:rPr>
              <w:t>Entity</w:t>
            </w:r>
            <w:r w:rsidR="007A059B" w:rsidRPr="00953054">
              <w:rPr>
                <w:sz w:val="22"/>
                <w:szCs w:val="22"/>
                <w:lang w:eastAsia="en-GB"/>
              </w:rPr>
              <w:t xml:space="preserve"> C</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3881B78"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792AAA8"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0A99D44"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602EFF4" w14:textId="77777777"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9BC2A99" w14:textId="2638AD1C"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2BB09F3" w14:textId="0A67E7AF" w:rsidR="007A059B" w:rsidRPr="00953054" w:rsidRDefault="007A059B" w:rsidP="00953054">
            <w:pPr>
              <w:autoSpaceDE/>
              <w:autoSpaceDN/>
              <w:spacing w:line="276" w:lineRule="auto"/>
              <w:jc w:val="both"/>
              <w:rPr>
                <w:sz w:val="22"/>
                <w:szCs w:val="22"/>
                <w:lang w:eastAsia="en-GB"/>
              </w:rPr>
            </w:pPr>
            <w:r w:rsidRPr="00953054">
              <w:rPr>
                <w:sz w:val="22"/>
                <w:szCs w:val="22"/>
                <w:lang w:eastAsia="en-GB"/>
              </w:rPr>
              <w:t>xxx</w:t>
            </w:r>
          </w:p>
        </w:tc>
      </w:tr>
      <w:tr w:rsidR="00650C14" w:rsidRPr="00953054" w14:paraId="6EB09F67" w14:textId="77777777" w:rsidTr="00F74A71">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A76D26B" w14:textId="77777777" w:rsidR="007A059B" w:rsidRPr="00953054" w:rsidRDefault="007A059B" w:rsidP="00953054">
            <w:pPr>
              <w:autoSpaceDE/>
              <w:autoSpaceDN/>
              <w:spacing w:line="276" w:lineRule="auto"/>
              <w:jc w:val="both"/>
              <w:rPr>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B7319FB" w14:textId="77777777"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9B8741F" w14:textId="77777777"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44B9D1C" w14:textId="77777777"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3D6F877" w14:textId="77777777"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906B709" w14:textId="403B5321"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1A8AAE2" w14:textId="50CDB290" w:rsidR="007A059B" w:rsidRPr="00953054" w:rsidRDefault="007A059B" w:rsidP="00953054">
            <w:pPr>
              <w:autoSpaceDE/>
              <w:autoSpaceDN/>
              <w:spacing w:line="276" w:lineRule="auto"/>
              <w:jc w:val="both"/>
              <w:rPr>
                <w:b/>
                <w:bCs/>
                <w:sz w:val="22"/>
                <w:szCs w:val="22"/>
                <w:lang w:eastAsia="en-GB"/>
              </w:rPr>
            </w:pPr>
            <w:r w:rsidRPr="00953054">
              <w:rPr>
                <w:b/>
                <w:bCs/>
                <w:sz w:val="22"/>
                <w:szCs w:val="22"/>
                <w:lang w:eastAsia="en-GB"/>
              </w:rPr>
              <w:t>xxx</w:t>
            </w:r>
          </w:p>
        </w:tc>
      </w:tr>
    </w:tbl>
    <w:p w14:paraId="19C3E960" w14:textId="77777777" w:rsidR="007A059B" w:rsidRPr="00953054" w:rsidRDefault="007A059B" w:rsidP="00953054">
      <w:pPr>
        <w:spacing w:line="360" w:lineRule="auto"/>
        <w:jc w:val="both"/>
        <w:rPr>
          <w:sz w:val="22"/>
          <w:szCs w:val="22"/>
        </w:rPr>
        <w:sectPr w:rsidR="007A059B" w:rsidRPr="00953054" w:rsidSect="00975D4F">
          <w:headerReference w:type="even" r:id="rId33"/>
          <w:headerReference w:type="default" r:id="rId34"/>
          <w:footerReference w:type="default" r:id="rId35"/>
          <w:headerReference w:type="first" r:id="rId36"/>
          <w:pgSz w:w="11920" w:h="16840"/>
          <w:pgMar w:top="864" w:right="1152" w:bottom="720" w:left="1440" w:header="510" w:footer="617" w:gutter="0"/>
          <w:cols w:space="720"/>
          <w:docGrid w:linePitch="326"/>
        </w:sectPr>
      </w:pPr>
    </w:p>
    <w:p w14:paraId="40D8C167" w14:textId="31C12D93" w:rsidR="00E77AC9" w:rsidRPr="00953054" w:rsidRDefault="00A14644" w:rsidP="00953054">
      <w:pPr>
        <w:autoSpaceDE/>
        <w:autoSpaceDN/>
        <w:spacing w:line="360" w:lineRule="auto"/>
        <w:jc w:val="both"/>
        <w:rPr>
          <w:b/>
          <w:sz w:val="22"/>
          <w:szCs w:val="22"/>
        </w:rPr>
      </w:pPr>
      <w:r w:rsidRPr="00953054">
        <w:rPr>
          <w:b/>
          <w:sz w:val="22"/>
          <w:szCs w:val="22"/>
        </w:rPr>
        <w:lastRenderedPageBreak/>
        <w:t>Notes to t</w:t>
      </w:r>
      <w:r w:rsidR="004A5B52" w:rsidRPr="00953054">
        <w:rPr>
          <w:b/>
          <w:sz w:val="22"/>
          <w:szCs w:val="22"/>
        </w:rPr>
        <w:t>he Financial Statements (Continued)</w:t>
      </w:r>
    </w:p>
    <w:p w14:paraId="77E62848" w14:textId="74FC55F1" w:rsidR="00ED6FF3"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Property, Plant and Equipment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415"/>
        <w:gridCol w:w="991"/>
        <w:gridCol w:w="1350"/>
        <w:gridCol w:w="1415"/>
        <w:gridCol w:w="1415"/>
        <w:gridCol w:w="1415"/>
        <w:gridCol w:w="1415"/>
        <w:gridCol w:w="1415"/>
        <w:gridCol w:w="1407"/>
      </w:tblGrid>
      <w:tr w:rsidR="00ED2D5E" w:rsidRPr="00366CD1" w14:paraId="2316EB9C" w14:textId="77777777">
        <w:trPr>
          <w:trHeight w:val="340"/>
          <w:tblHeader/>
        </w:trPr>
        <w:tc>
          <w:tcPr>
            <w:tcW w:w="1199" w:type="pct"/>
            <w:shd w:val="clear" w:color="auto" w:fill="0070C0"/>
            <w:noWrap/>
            <w:vAlign w:val="center"/>
            <w:hideMark/>
          </w:tcPr>
          <w:p w14:paraId="109DDA64" w14:textId="1072C309" w:rsidR="00997226" w:rsidRPr="00997226" w:rsidRDefault="00997226" w:rsidP="0091177A">
            <w:pPr>
              <w:pStyle w:val="ListParagraph"/>
              <w:spacing w:line="276" w:lineRule="auto"/>
              <w:ind w:left="360"/>
              <w:rPr>
                <w:sz w:val="22"/>
                <w:szCs w:val="22"/>
                <w:lang w:eastAsia="en-GB"/>
              </w:rPr>
            </w:pPr>
          </w:p>
        </w:tc>
        <w:tc>
          <w:tcPr>
            <w:tcW w:w="348" w:type="pct"/>
            <w:shd w:val="clear" w:color="auto" w:fill="0070C0"/>
            <w:vAlign w:val="center"/>
          </w:tcPr>
          <w:p w14:paraId="12CFEE78"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Land</w:t>
            </w:r>
          </w:p>
        </w:tc>
        <w:tc>
          <w:tcPr>
            <w:tcW w:w="474" w:type="pct"/>
            <w:shd w:val="clear" w:color="auto" w:fill="0070C0"/>
            <w:noWrap/>
            <w:vAlign w:val="center"/>
            <w:hideMark/>
          </w:tcPr>
          <w:p w14:paraId="4DFC37A7"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Buildings</w:t>
            </w:r>
          </w:p>
        </w:tc>
        <w:tc>
          <w:tcPr>
            <w:tcW w:w="497" w:type="pct"/>
            <w:shd w:val="clear" w:color="auto" w:fill="0070C0"/>
            <w:noWrap/>
            <w:vAlign w:val="center"/>
            <w:hideMark/>
          </w:tcPr>
          <w:p w14:paraId="5FEFD523"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Motor vehicles</w:t>
            </w:r>
          </w:p>
        </w:tc>
        <w:tc>
          <w:tcPr>
            <w:tcW w:w="497" w:type="pct"/>
            <w:shd w:val="clear" w:color="auto" w:fill="0070C0"/>
            <w:noWrap/>
            <w:vAlign w:val="center"/>
            <w:hideMark/>
          </w:tcPr>
          <w:p w14:paraId="0ED086E5"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Furniture and fittings</w:t>
            </w:r>
          </w:p>
        </w:tc>
        <w:tc>
          <w:tcPr>
            <w:tcW w:w="497" w:type="pct"/>
            <w:shd w:val="clear" w:color="auto" w:fill="0070C0"/>
            <w:noWrap/>
            <w:vAlign w:val="center"/>
            <w:hideMark/>
          </w:tcPr>
          <w:p w14:paraId="70D3B73C"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Computers</w:t>
            </w:r>
          </w:p>
        </w:tc>
        <w:tc>
          <w:tcPr>
            <w:tcW w:w="497" w:type="pct"/>
            <w:shd w:val="clear" w:color="auto" w:fill="0070C0"/>
            <w:noWrap/>
            <w:vAlign w:val="center"/>
            <w:hideMark/>
          </w:tcPr>
          <w:p w14:paraId="052973E8"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Other Assets</w:t>
            </w:r>
          </w:p>
          <w:p w14:paraId="22504F8B"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(specify)</w:t>
            </w:r>
          </w:p>
        </w:tc>
        <w:tc>
          <w:tcPr>
            <w:tcW w:w="497" w:type="pct"/>
            <w:shd w:val="clear" w:color="auto" w:fill="0070C0"/>
            <w:noWrap/>
            <w:vAlign w:val="center"/>
            <w:hideMark/>
          </w:tcPr>
          <w:p w14:paraId="7E084D2D"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Capital</w:t>
            </w:r>
          </w:p>
          <w:p w14:paraId="1F85B4B4" w14:textId="77777777" w:rsidR="00997226" w:rsidRPr="00366CD1" w:rsidRDefault="00997226" w:rsidP="00832D7B">
            <w:pPr>
              <w:autoSpaceDE/>
              <w:autoSpaceDN/>
              <w:spacing w:line="276" w:lineRule="auto"/>
              <w:jc w:val="center"/>
              <w:rPr>
                <w:sz w:val="22"/>
                <w:szCs w:val="22"/>
                <w:lang w:eastAsia="en-GB"/>
              </w:rPr>
            </w:pPr>
            <w:r w:rsidRPr="00366CD1">
              <w:rPr>
                <w:b/>
                <w:bCs/>
                <w:sz w:val="22"/>
                <w:szCs w:val="22"/>
                <w:lang w:eastAsia="en-GB"/>
              </w:rPr>
              <w:t>Work in progress</w:t>
            </w:r>
          </w:p>
        </w:tc>
        <w:tc>
          <w:tcPr>
            <w:tcW w:w="494" w:type="pct"/>
            <w:shd w:val="clear" w:color="auto" w:fill="0070C0"/>
            <w:noWrap/>
            <w:vAlign w:val="center"/>
            <w:hideMark/>
          </w:tcPr>
          <w:p w14:paraId="677232E2"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Total</w:t>
            </w:r>
          </w:p>
        </w:tc>
      </w:tr>
      <w:tr w:rsidR="007C22A1" w:rsidRPr="00366CD1" w14:paraId="4DD8A3F5" w14:textId="77777777">
        <w:trPr>
          <w:trHeight w:val="340"/>
          <w:tblHeader/>
        </w:trPr>
        <w:tc>
          <w:tcPr>
            <w:tcW w:w="1199" w:type="pct"/>
            <w:shd w:val="clear" w:color="auto" w:fill="0070C0"/>
            <w:noWrap/>
            <w:vAlign w:val="center"/>
          </w:tcPr>
          <w:p w14:paraId="360E18D0" w14:textId="6A6E0C77" w:rsidR="007C22A1" w:rsidRPr="00997226" w:rsidRDefault="007C22A1" w:rsidP="007C22A1">
            <w:pPr>
              <w:pStyle w:val="ListParagraph"/>
              <w:spacing w:line="276" w:lineRule="auto"/>
              <w:ind w:left="360"/>
              <w:rPr>
                <w:b/>
                <w:bCs/>
                <w:sz w:val="22"/>
                <w:szCs w:val="22"/>
                <w:lang w:eastAsia="en-GB"/>
              </w:rPr>
            </w:pPr>
            <w:r>
              <w:rPr>
                <w:b/>
                <w:bCs/>
                <w:sz w:val="22"/>
                <w:szCs w:val="22"/>
                <w:lang w:eastAsia="en-GB"/>
              </w:rPr>
              <w:t>Depreciation rate</w:t>
            </w:r>
          </w:p>
        </w:tc>
        <w:tc>
          <w:tcPr>
            <w:tcW w:w="348" w:type="pct"/>
            <w:shd w:val="clear" w:color="auto" w:fill="0070C0"/>
            <w:vAlign w:val="center"/>
          </w:tcPr>
          <w:p w14:paraId="55DABEF9" w14:textId="1AE115B6" w:rsidR="007C22A1" w:rsidRPr="00366CD1" w:rsidRDefault="007C22A1" w:rsidP="007C22A1">
            <w:pPr>
              <w:autoSpaceDE/>
              <w:autoSpaceDN/>
              <w:spacing w:line="276" w:lineRule="auto"/>
              <w:jc w:val="center"/>
              <w:rPr>
                <w:b/>
                <w:bCs/>
                <w:sz w:val="22"/>
                <w:szCs w:val="22"/>
                <w:lang w:eastAsia="en-GB"/>
              </w:rPr>
            </w:pPr>
            <w:r>
              <w:rPr>
                <w:b/>
                <w:bCs/>
                <w:sz w:val="22"/>
                <w:szCs w:val="22"/>
                <w:lang w:eastAsia="en-GB"/>
              </w:rPr>
              <w:t>%</w:t>
            </w:r>
          </w:p>
        </w:tc>
        <w:tc>
          <w:tcPr>
            <w:tcW w:w="474" w:type="pct"/>
            <w:shd w:val="clear" w:color="auto" w:fill="0070C0"/>
            <w:noWrap/>
          </w:tcPr>
          <w:p w14:paraId="43DD4760" w14:textId="14B77146" w:rsidR="007C22A1" w:rsidRPr="00366CD1" w:rsidRDefault="007C22A1" w:rsidP="007C22A1">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1B07FD74" w14:textId="5C8157E7" w:rsidR="007C22A1" w:rsidRPr="00366CD1" w:rsidRDefault="007C22A1" w:rsidP="007C22A1">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1C92FADF" w14:textId="69163213" w:rsidR="007C22A1" w:rsidRPr="00366CD1" w:rsidRDefault="007C22A1" w:rsidP="007C22A1">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4DAF0B89" w14:textId="138BF818" w:rsidR="007C22A1" w:rsidRPr="00366CD1" w:rsidRDefault="007C22A1" w:rsidP="007C22A1">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4F5A6E65" w14:textId="7BB9677D" w:rsidR="007C22A1" w:rsidRPr="00366CD1" w:rsidRDefault="007C22A1" w:rsidP="007C22A1">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5B49FA8C" w14:textId="2BEAB759" w:rsidR="007C22A1" w:rsidRPr="00366CD1" w:rsidRDefault="007C22A1" w:rsidP="007C22A1">
            <w:pPr>
              <w:autoSpaceDE/>
              <w:autoSpaceDN/>
              <w:spacing w:line="276" w:lineRule="auto"/>
              <w:rPr>
                <w:b/>
                <w:bCs/>
                <w:sz w:val="22"/>
                <w:szCs w:val="22"/>
                <w:lang w:eastAsia="en-GB"/>
              </w:rPr>
            </w:pPr>
          </w:p>
        </w:tc>
        <w:tc>
          <w:tcPr>
            <w:tcW w:w="494" w:type="pct"/>
            <w:shd w:val="clear" w:color="auto" w:fill="0070C0"/>
            <w:noWrap/>
            <w:vAlign w:val="center"/>
          </w:tcPr>
          <w:p w14:paraId="401DAF3E" w14:textId="77777777" w:rsidR="007C22A1" w:rsidRPr="00366CD1" w:rsidRDefault="007C22A1" w:rsidP="007C22A1">
            <w:pPr>
              <w:autoSpaceDE/>
              <w:autoSpaceDN/>
              <w:spacing w:line="276" w:lineRule="auto"/>
              <w:jc w:val="center"/>
              <w:rPr>
                <w:b/>
                <w:bCs/>
                <w:sz w:val="22"/>
                <w:szCs w:val="22"/>
                <w:lang w:eastAsia="en-GB"/>
              </w:rPr>
            </w:pPr>
          </w:p>
        </w:tc>
      </w:tr>
      <w:tr w:rsidR="00ED2D5E" w:rsidRPr="00366CD1" w14:paraId="2875937A" w14:textId="77777777">
        <w:trPr>
          <w:trHeight w:val="143"/>
          <w:tblHeader/>
        </w:trPr>
        <w:tc>
          <w:tcPr>
            <w:tcW w:w="1199" w:type="pct"/>
            <w:shd w:val="clear" w:color="auto" w:fill="0070C0"/>
            <w:noWrap/>
            <w:vAlign w:val="bottom"/>
            <w:hideMark/>
          </w:tcPr>
          <w:p w14:paraId="41597B8A" w14:textId="77777777" w:rsidR="00997226" w:rsidRPr="00366CD1" w:rsidRDefault="00997226" w:rsidP="00832D7B">
            <w:pPr>
              <w:autoSpaceDE/>
              <w:autoSpaceDN/>
              <w:spacing w:line="276" w:lineRule="auto"/>
              <w:rPr>
                <w:b/>
                <w:bCs/>
                <w:sz w:val="22"/>
                <w:szCs w:val="22"/>
                <w:lang w:eastAsia="en-GB"/>
              </w:rPr>
            </w:pPr>
          </w:p>
        </w:tc>
        <w:tc>
          <w:tcPr>
            <w:tcW w:w="348" w:type="pct"/>
            <w:shd w:val="clear" w:color="auto" w:fill="0070C0"/>
            <w:vAlign w:val="center"/>
          </w:tcPr>
          <w:p w14:paraId="20E53BFF"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Kshs</w:t>
            </w:r>
          </w:p>
        </w:tc>
        <w:tc>
          <w:tcPr>
            <w:tcW w:w="474" w:type="pct"/>
            <w:shd w:val="clear" w:color="auto" w:fill="0070C0"/>
            <w:noWrap/>
            <w:hideMark/>
          </w:tcPr>
          <w:p w14:paraId="153B5778"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2097420E"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65CDD40C"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244CBCB5"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2EF03842"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50AB00E9"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Kshs</w:t>
            </w:r>
          </w:p>
        </w:tc>
        <w:tc>
          <w:tcPr>
            <w:tcW w:w="494" w:type="pct"/>
            <w:shd w:val="clear" w:color="auto" w:fill="0070C0"/>
            <w:noWrap/>
            <w:hideMark/>
          </w:tcPr>
          <w:p w14:paraId="4B4EC8AE" w14:textId="77777777" w:rsidR="00997226" w:rsidRPr="00366CD1" w:rsidRDefault="00997226" w:rsidP="00832D7B">
            <w:pPr>
              <w:autoSpaceDE/>
              <w:autoSpaceDN/>
              <w:spacing w:line="276" w:lineRule="auto"/>
              <w:jc w:val="center"/>
              <w:rPr>
                <w:b/>
                <w:bCs/>
                <w:sz w:val="22"/>
                <w:szCs w:val="22"/>
                <w:lang w:eastAsia="en-GB"/>
              </w:rPr>
            </w:pPr>
            <w:r w:rsidRPr="00366CD1">
              <w:rPr>
                <w:b/>
                <w:bCs/>
                <w:sz w:val="22"/>
                <w:szCs w:val="22"/>
                <w:lang w:eastAsia="en-GB"/>
              </w:rPr>
              <w:t>Kshs</w:t>
            </w:r>
          </w:p>
        </w:tc>
      </w:tr>
      <w:tr w:rsidR="00C90FF6" w:rsidRPr="00366CD1" w14:paraId="3047030C" w14:textId="77777777" w:rsidTr="00832D7B">
        <w:trPr>
          <w:trHeight w:val="116"/>
        </w:trPr>
        <w:tc>
          <w:tcPr>
            <w:tcW w:w="1199" w:type="pct"/>
            <w:shd w:val="clear" w:color="auto" w:fill="auto"/>
            <w:noWrap/>
            <w:vAlign w:val="bottom"/>
          </w:tcPr>
          <w:p w14:paraId="3E3EEECE" w14:textId="1FDB9387" w:rsidR="00C90FF6" w:rsidRPr="00366CD1" w:rsidRDefault="009B75C6" w:rsidP="00832D7B">
            <w:pPr>
              <w:autoSpaceDE/>
              <w:autoSpaceDN/>
              <w:spacing w:line="276" w:lineRule="auto"/>
              <w:rPr>
                <w:b/>
                <w:bCs/>
                <w:sz w:val="22"/>
                <w:szCs w:val="22"/>
                <w:lang w:eastAsia="en-GB"/>
              </w:rPr>
            </w:pPr>
            <w:r>
              <w:rPr>
                <w:b/>
                <w:bCs/>
                <w:sz w:val="22"/>
                <w:szCs w:val="22"/>
                <w:lang w:eastAsia="en-GB"/>
              </w:rPr>
              <w:t xml:space="preserve"> </w:t>
            </w:r>
          </w:p>
        </w:tc>
        <w:tc>
          <w:tcPr>
            <w:tcW w:w="348" w:type="pct"/>
            <w:shd w:val="clear" w:color="auto" w:fill="auto"/>
            <w:vAlign w:val="bottom"/>
          </w:tcPr>
          <w:p w14:paraId="0F5C2E01" w14:textId="77777777" w:rsidR="00C90FF6" w:rsidRPr="00366CD1" w:rsidRDefault="00C90FF6" w:rsidP="00832D7B">
            <w:pPr>
              <w:autoSpaceDE/>
              <w:autoSpaceDN/>
              <w:spacing w:line="276" w:lineRule="auto"/>
              <w:jc w:val="right"/>
              <w:rPr>
                <w:b/>
                <w:bCs/>
                <w:sz w:val="22"/>
                <w:szCs w:val="22"/>
                <w:lang w:eastAsia="en-GB"/>
              </w:rPr>
            </w:pPr>
          </w:p>
        </w:tc>
        <w:tc>
          <w:tcPr>
            <w:tcW w:w="474" w:type="pct"/>
            <w:shd w:val="clear" w:color="auto" w:fill="auto"/>
            <w:noWrap/>
            <w:vAlign w:val="bottom"/>
          </w:tcPr>
          <w:p w14:paraId="5E5D95AF" w14:textId="77777777" w:rsidR="00C90FF6" w:rsidRPr="00366CD1" w:rsidRDefault="00C90FF6" w:rsidP="00832D7B">
            <w:pPr>
              <w:autoSpaceDE/>
              <w:autoSpaceDN/>
              <w:spacing w:line="276" w:lineRule="auto"/>
              <w:jc w:val="right"/>
              <w:rPr>
                <w:b/>
                <w:bCs/>
                <w:sz w:val="22"/>
                <w:szCs w:val="22"/>
                <w:lang w:eastAsia="en-GB"/>
              </w:rPr>
            </w:pPr>
          </w:p>
        </w:tc>
        <w:tc>
          <w:tcPr>
            <w:tcW w:w="497" w:type="pct"/>
            <w:shd w:val="clear" w:color="auto" w:fill="auto"/>
            <w:noWrap/>
            <w:vAlign w:val="bottom"/>
          </w:tcPr>
          <w:p w14:paraId="474432B1" w14:textId="77777777" w:rsidR="00C90FF6" w:rsidRPr="00366CD1" w:rsidRDefault="00C90FF6" w:rsidP="00832D7B">
            <w:pPr>
              <w:autoSpaceDE/>
              <w:autoSpaceDN/>
              <w:spacing w:line="276" w:lineRule="auto"/>
              <w:jc w:val="right"/>
              <w:rPr>
                <w:b/>
                <w:bCs/>
                <w:sz w:val="22"/>
                <w:szCs w:val="22"/>
                <w:lang w:eastAsia="en-GB"/>
              </w:rPr>
            </w:pPr>
          </w:p>
        </w:tc>
        <w:tc>
          <w:tcPr>
            <w:tcW w:w="497" w:type="pct"/>
            <w:shd w:val="clear" w:color="auto" w:fill="auto"/>
            <w:noWrap/>
            <w:vAlign w:val="bottom"/>
          </w:tcPr>
          <w:p w14:paraId="1E597B28" w14:textId="77777777" w:rsidR="00C90FF6" w:rsidRPr="00366CD1" w:rsidRDefault="00C90FF6" w:rsidP="00832D7B">
            <w:pPr>
              <w:autoSpaceDE/>
              <w:autoSpaceDN/>
              <w:spacing w:line="276" w:lineRule="auto"/>
              <w:jc w:val="right"/>
              <w:rPr>
                <w:b/>
                <w:bCs/>
                <w:sz w:val="22"/>
                <w:szCs w:val="22"/>
                <w:lang w:eastAsia="en-GB"/>
              </w:rPr>
            </w:pPr>
          </w:p>
        </w:tc>
        <w:tc>
          <w:tcPr>
            <w:tcW w:w="497" w:type="pct"/>
            <w:shd w:val="clear" w:color="auto" w:fill="auto"/>
            <w:noWrap/>
            <w:vAlign w:val="bottom"/>
          </w:tcPr>
          <w:p w14:paraId="69D6729D" w14:textId="77777777" w:rsidR="00C90FF6" w:rsidRPr="00366CD1" w:rsidRDefault="00C90FF6" w:rsidP="00832D7B">
            <w:pPr>
              <w:autoSpaceDE/>
              <w:autoSpaceDN/>
              <w:spacing w:line="276" w:lineRule="auto"/>
              <w:jc w:val="right"/>
              <w:rPr>
                <w:b/>
                <w:bCs/>
                <w:sz w:val="22"/>
                <w:szCs w:val="22"/>
                <w:lang w:eastAsia="en-GB"/>
              </w:rPr>
            </w:pPr>
          </w:p>
        </w:tc>
        <w:tc>
          <w:tcPr>
            <w:tcW w:w="497" w:type="pct"/>
            <w:shd w:val="clear" w:color="auto" w:fill="auto"/>
            <w:noWrap/>
            <w:vAlign w:val="bottom"/>
          </w:tcPr>
          <w:p w14:paraId="62F7DD01" w14:textId="77777777" w:rsidR="00C90FF6" w:rsidRPr="00366CD1" w:rsidRDefault="00C90FF6" w:rsidP="00832D7B">
            <w:pPr>
              <w:autoSpaceDE/>
              <w:autoSpaceDN/>
              <w:spacing w:line="276" w:lineRule="auto"/>
              <w:jc w:val="right"/>
              <w:rPr>
                <w:b/>
                <w:bCs/>
                <w:sz w:val="22"/>
                <w:szCs w:val="22"/>
                <w:lang w:eastAsia="en-GB"/>
              </w:rPr>
            </w:pPr>
          </w:p>
        </w:tc>
        <w:tc>
          <w:tcPr>
            <w:tcW w:w="497" w:type="pct"/>
            <w:shd w:val="clear" w:color="auto" w:fill="auto"/>
            <w:noWrap/>
            <w:vAlign w:val="bottom"/>
          </w:tcPr>
          <w:p w14:paraId="59E665C0" w14:textId="77777777" w:rsidR="00C90FF6" w:rsidRPr="00366CD1" w:rsidRDefault="00C90FF6" w:rsidP="00832D7B">
            <w:pPr>
              <w:autoSpaceDE/>
              <w:autoSpaceDN/>
              <w:spacing w:line="276" w:lineRule="auto"/>
              <w:jc w:val="right"/>
              <w:rPr>
                <w:b/>
                <w:bCs/>
                <w:sz w:val="22"/>
                <w:szCs w:val="22"/>
                <w:lang w:eastAsia="en-GB"/>
              </w:rPr>
            </w:pPr>
          </w:p>
        </w:tc>
        <w:tc>
          <w:tcPr>
            <w:tcW w:w="494" w:type="pct"/>
            <w:shd w:val="clear" w:color="auto" w:fill="auto"/>
            <w:noWrap/>
            <w:vAlign w:val="bottom"/>
          </w:tcPr>
          <w:p w14:paraId="76DA5049" w14:textId="77777777" w:rsidR="00C90FF6" w:rsidRPr="00366CD1" w:rsidRDefault="00C90FF6" w:rsidP="00832D7B">
            <w:pPr>
              <w:autoSpaceDE/>
              <w:autoSpaceDN/>
              <w:spacing w:line="276" w:lineRule="auto"/>
              <w:jc w:val="right"/>
              <w:rPr>
                <w:b/>
                <w:bCs/>
                <w:sz w:val="22"/>
                <w:szCs w:val="22"/>
                <w:lang w:eastAsia="en-GB"/>
              </w:rPr>
            </w:pPr>
          </w:p>
        </w:tc>
      </w:tr>
      <w:tr w:rsidR="00997226" w:rsidRPr="00366CD1" w14:paraId="24DA771E" w14:textId="77777777" w:rsidTr="00832D7B">
        <w:trPr>
          <w:trHeight w:val="116"/>
        </w:trPr>
        <w:tc>
          <w:tcPr>
            <w:tcW w:w="1199" w:type="pct"/>
            <w:shd w:val="clear" w:color="auto" w:fill="auto"/>
            <w:noWrap/>
            <w:vAlign w:val="bottom"/>
            <w:hideMark/>
          </w:tcPr>
          <w:p w14:paraId="41A7881C" w14:textId="4C3912A5" w:rsidR="00997226" w:rsidRPr="00366CD1" w:rsidRDefault="009A0670" w:rsidP="00832D7B">
            <w:pPr>
              <w:autoSpaceDE/>
              <w:autoSpaceDN/>
              <w:spacing w:line="276" w:lineRule="auto"/>
              <w:rPr>
                <w:b/>
                <w:bCs/>
                <w:sz w:val="22"/>
                <w:szCs w:val="22"/>
                <w:lang w:eastAsia="en-GB"/>
              </w:rPr>
            </w:pPr>
            <w:r w:rsidRPr="00997226">
              <w:rPr>
                <w:b/>
                <w:bCs/>
                <w:sz w:val="22"/>
                <w:szCs w:val="22"/>
                <w:lang w:eastAsia="en-GB"/>
              </w:rPr>
              <w:t>Cost</w:t>
            </w:r>
            <w:r>
              <w:rPr>
                <w:b/>
                <w:bCs/>
                <w:sz w:val="22"/>
                <w:szCs w:val="22"/>
                <w:lang w:eastAsia="en-GB"/>
              </w:rPr>
              <w:t xml:space="preserve">/Opening </w:t>
            </w:r>
            <w:r w:rsidR="00E3153C">
              <w:rPr>
                <w:b/>
                <w:bCs/>
                <w:sz w:val="22"/>
                <w:szCs w:val="22"/>
                <w:lang w:eastAsia="en-GB"/>
              </w:rPr>
              <w:t>balance as</w:t>
            </w:r>
            <w:r w:rsidR="00997226" w:rsidRPr="00366CD1">
              <w:rPr>
                <w:b/>
                <w:bCs/>
                <w:sz w:val="22"/>
                <w:szCs w:val="22"/>
                <w:lang w:eastAsia="en-GB"/>
              </w:rPr>
              <w:t xml:space="preserve"> </w:t>
            </w:r>
            <w:r>
              <w:rPr>
                <w:b/>
                <w:bCs/>
                <w:sz w:val="22"/>
                <w:szCs w:val="22"/>
                <w:lang w:eastAsia="en-GB"/>
              </w:rPr>
              <w:t>a</w:t>
            </w:r>
            <w:r w:rsidR="00997226" w:rsidRPr="00366CD1">
              <w:rPr>
                <w:b/>
                <w:bCs/>
                <w:sz w:val="22"/>
                <w:szCs w:val="22"/>
                <w:lang w:eastAsia="en-GB"/>
              </w:rPr>
              <w:t>t 1</w:t>
            </w:r>
            <w:r w:rsidR="00905EA6" w:rsidRPr="00905EA6">
              <w:rPr>
                <w:b/>
                <w:bCs/>
                <w:sz w:val="22"/>
                <w:szCs w:val="22"/>
                <w:vertAlign w:val="superscript"/>
                <w:lang w:eastAsia="en-GB"/>
              </w:rPr>
              <w:t>st</w:t>
            </w:r>
            <w:r w:rsidR="00905EA6">
              <w:rPr>
                <w:b/>
                <w:bCs/>
                <w:sz w:val="22"/>
                <w:szCs w:val="22"/>
                <w:lang w:eastAsia="en-GB"/>
              </w:rPr>
              <w:t xml:space="preserve"> </w:t>
            </w:r>
            <w:r w:rsidR="00997226" w:rsidRPr="00366CD1">
              <w:rPr>
                <w:b/>
                <w:bCs/>
                <w:sz w:val="22"/>
                <w:szCs w:val="22"/>
                <w:lang w:eastAsia="en-GB"/>
              </w:rPr>
              <w:t xml:space="preserve">July </w:t>
            </w:r>
            <w:r w:rsidR="00AE0765">
              <w:rPr>
                <w:b/>
                <w:bCs/>
                <w:sz w:val="22"/>
                <w:szCs w:val="22"/>
                <w:lang w:eastAsia="en-GB"/>
              </w:rPr>
              <w:t>20xx</w:t>
            </w:r>
          </w:p>
        </w:tc>
        <w:tc>
          <w:tcPr>
            <w:tcW w:w="348" w:type="pct"/>
            <w:shd w:val="clear" w:color="auto" w:fill="auto"/>
            <w:vAlign w:val="bottom"/>
          </w:tcPr>
          <w:p w14:paraId="531D7D60"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74" w:type="pct"/>
            <w:shd w:val="clear" w:color="auto" w:fill="auto"/>
            <w:noWrap/>
            <w:vAlign w:val="bottom"/>
            <w:hideMark/>
          </w:tcPr>
          <w:p w14:paraId="2D5FB899"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4C398E90"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571F0101"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5B766345"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67CB3B16"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AA69FD8"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654F0E0A"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3D0A3E4B" w14:textId="77777777" w:rsidTr="00E3153C">
        <w:trPr>
          <w:trHeight w:val="362"/>
        </w:trPr>
        <w:tc>
          <w:tcPr>
            <w:tcW w:w="1199" w:type="pct"/>
            <w:shd w:val="clear" w:color="auto" w:fill="auto"/>
            <w:noWrap/>
            <w:vAlign w:val="bottom"/>
            <w:hideMark/>
          </w:tcPr>
          <w:p w14:paraId="6C18796F" w14:textId="77777777" w:rsidR="00997226" w:rsidRPr="00366CD1" w:rsidRDefault="00997226" w:rsidP="00832D7B">
            <w:pPr>
              <w:autoSpaceDE/>
              <w:autoSpaceDN/>
              <w:spacing w:line="276" w:lineRule="auto"/>
              <w:rPr>
                <w:sz w:val="22"/>
                <w:szCs w:val="22"/>
                <w:lang w:eastAsia="en-GB"/>
              </w:rPr>
            </w:pPr>
            <w:r w:rsidRPr="00366CD1">
              <w:rPr>
                <w:sz w:val="22"/>
                <w:szCs w:val="22"/>
                <w:lang w:eastAsia="en-GB"/>
              </w:rPr>
              <w:t>Additions</w:t>
            </w:r>
          </w:p>
        </w:tc>
        <w:tc>
          <w:tcPr>
            <w:tcW w:w="348" w:type="pct"/>
            <w:shd w:val="clear" w:color="auto" w:fill="auto"/>
            <w:vAlign w:val="bottom"/>
          </w:tcPr>
          <w:p w14:paraId="01F798BB"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74" w:type="pct"/>
            <w:shd w:val="clear" w:color="auto" w:fill="auto"/>
            <w:noWrap/>
            <w:vAlign w:val="bottom"/>
            <w:hideMark/>
          </w:tcPr>
          <w:p w14:paraId="12AAE5B9"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413BAEFE"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29B52D60"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269A9351"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w:t>
            </w:r>
          </w:p>
        </w:tc>
        <w:tc>
          <w:tcPr>
            <w:tcW w:w="497" w:type="pct"/>
            <w:shd w:val="clear" w:color="auto" w:fill="auto"/>
            <w:noWrap/>
            <w:vAlign w:val="bottom"/>
            <w:hideMark/>
          </w:tcPr>
          <w:p w14:paraId="1312634B"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4377F80E"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6C7419AF"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2987CE95" w14:textId="77777777" w:rsidTr="00832D7B">
        <w:trPr>
          <w:trHeight w:val="134"/>
        </w:trPr>
        <w:tc>
          <w:tcPr>
            <w:tcW w:w="1199" w:type="pct"/>
            <w:shd w:val="clear" w:color="auto" w:fill="auto"/>
            <w:noWrap/>
            <w:vAlign w:val="bottom"/>
            <w:hideMark/>
          </w:tcPr>
          <w:p w14:paraId="4D04967E" w14:textId="77777777" w:rsidR="00997226" w:rsidRPr="00366CD1" w:rsidRDefault="00997226" w:rsidP="00832D7B">
            <w:pPr>
              <w:autoSpaceDE/>
              <w:autoSpaceDN/>
              <w:spacing w:line="276" w:lineRule="auto"/>
              <w:rPr>
                <w:sz w:val="22"/>
                <w:szCs w:val="22"/>
                <w:lang w:eastAsia="en-GB"/>
              </w:rPr>
            </w:pPr>
            <w:r w:rsidRPr="00366CD1">
              <w:rPr>
                <w:sz w:val="22"/>
                <w:szCs w:val="22"/>
                <w:lang w:eastAsia="en-GB"/>
              </w:rPr>
              <w:t>Disposals</w:t>
            </w:r>
          </w:p>
        </w:tc>
        <w:tc>
          <w:tcPr>
            <w:tcW w:w="348" w:type="pct"/>
            <w:shd w:val="clear" w:color="auto" w:fill="auto"/>
            <w:vAlign w:val="bottom"/>
          </w:tcPr>
          <w:p w14:paraId="440E320B"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74" w:type="pct"/>
            <w:shd w:val="clear" w:color="auto" w:fill="auto"/>
            <w:noWrap/>
            <w:vAlign w:val="bottom"/>
            <w:hideMark/>
          </w:tcPr>
          <w:p w14:paraId="6FA2BAC4"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50E3EB30"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52C25F30"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w:t>
            </w:r>
          </w:p>
        </w:tc>
        <w:tc>
          <w:tcPr>
            <w:tcW w:w="497" w:type="pct"/>
            <w:shd w:val="clear" w:color="auto" w:fill="auto"/>
            <w:noWrap/>
            <w:vAlign w:val="bottom"/>
            <w:hideMark/>
          </w:tcPr>
          <w:p w14:paraId="05CA8A9C"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w:t>
            </w:r>
          </w:p>
        </w:tc>
        <w:tc>
          <w:tcPr>
            <w:tcW w:w="497" w:type="pct"/>
            <w:shd w:val="clear" w:color="auto" w:fill="auto"/>
            <w:noWrap/>
            <w:vAlign w:val="bottom"/>
            <w:hideMark/>
          </w:tcPr>
          <w:p w14:paraId="463431CD"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5B6768FA"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4" w:type="pct"/>
            <w:shd w:val="clear" w:color="auto" w:fill="auto"/>
            <w:noWrap/>
            <w:vAlign w:val="bottom"/>
            <w:hideMark/>
          </w:tcPr>
          <w:p w14:paraId="2933210E"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2998F251" w14:textId="77777777" w:rsidTr="00832D7B">
        <w:trPr>
          <w:trHeight w:val="188"/>
        </w:trPr>
        <w:tc>
          <w:tcPr>
            <w:tcW w:w="1199" w:type="pct"/>
            <w:shd w:val="clear" w:color="auto" w:fill="auto"/>
            <w:noWrap/>
            <w:vAlign w:val="bottom"/>
            <w:hideMark/>
          </w:tcPr>
          <w:p w14:paraId="5A0D0251" w14:textId="77777777" w:rsidR="00997226" w:rsidRPr="00366CD1" w:rsidRDefault="00997226" w:rsidP="00832D7B">
            <w:pPr>
              <w:autoSpaceDE/>
              <w:autoSpaceDN/>
              <w:spacing w:line="276" w:lineRule="auto"/>
              <w:rPr>
                <w:sz w:val="22"/>
                <w:szCs w:val="22"/>
                <w:lang w:eastAsia="en-GB"/>
              </w:rPr>
            </w:pPr>
            <w:r w:rsidRPr="00366CD1">
              <w:rPr>
                <w:sz w:val="22"/>
                <w:szCs w:val="22"/>
                <w:lang w:eastAsia="en-GB"/>
              </w:rPr>
              <w:t>Transfers/Adjustments</w:t>
            </w:r>
          </w:p>
        </w:tc>
        <w:tc>
          <w:tcPr>
            <w:tcW w:w="348" w:type="pct"/>
            <w:shd w:val="clear" w:color="auto" w:fill="auto"/>
            <w:vAlign w:val="bottom"/>
          </w:tcPr>
          <w:p w14:paraId="401ED59C"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74" w:type="pct"/>
            <w:shd w:val="clear" w:color="auto" w:fill="auto"/>
            <w:noWrap/>
            <w:vAlign w:val="bottom"/>
            <w:hideMark/>
          </w:tcPr>
          <w:p w14:paraId="79F5A8FF"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60612AFB"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0ABAD20D"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3C1901A8"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26616811"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01E22C72"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5CCFC3D7"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4EE0E4BC" w14:textId="77777777" w:rsidTr="00832D7B">
        <w:trPr>
          <w:trHeight w:val="251"/>
        </w:trPr>
        <w:tc>
          <w:tcPr>
            <w:tcW w:w="1199" w:type="pct"/>
            <w:shd w:val="clear" w:color="auto" w:fill="auto"/>
            <w:noWrap/>
            <w:vAlign w:val="bottom"/>
            <w:hideMark/>
          </w:tcPr>
          <w:p w14:paraId="6B94C46C" w14:textId="0365942E" w:rsidR="00997226" w:rsidRPr="00366CD1" w:rsidRDefault="00997226" w:rsidP="00832D7B">
            <w:pPr>
              <w:autoSpaceDE/>
              <w:autoSpaceDN/>
              <w:spacing w:line="276" w:lineRule="auto"/>
              <w:rPr>
                <w:sz w:val="22"/>
                <w:szCs w:val="22"/>
                <w:lang w:eastAsia="en-GB"/>
              </w:rPr>
            </w:pPr>
            <w:r w:rsidRPr="00366CD1">
              <w:rPr>
                <w:b/>
                <w:bCs/>
                <w:sz w:val="22"/>
                <w:szCs w:val="22"/>
                <w:lang w:eastAsia="en-GB"/>
              </w:rPr>
              <w:t>As at 30</w:t>
            </w:r>
            <w:r w:rsidRPr="00366CD1">
              <w:rPr>
                <w:b/>
                <w:bCs/>
                <w:sz w:val="22"/>
                <w:szCs w:val="22"/>
                <w:vertAlign w:val="superscript"/>
                <w:lang w:eastAsia="en-GB"/>
              </w:rPr>
              <w:t>th</w:t>
            </w:r>
            <w:r w:rsidRPr="00366CD1">
              <w:rPr>
                <w:b/>
                <w:bCs/>
                <w:sz w:val="22"/>
                <w:szCs w:val="22"/>
                <w:lang w:eastAsia="en-GB"/>
              </w:rPr>
              <w:t xml:space="preserve"> June (</w:t>
            </w:r>
            <w:r w:rsidR="00AE0765">
              <w:rPr>
                <w:b/>
                <w:bCs/>
                <w:sz w:val="22"/>
                <w:szCs w:val="22"/>
                <w:lang w:eastAsia="en-GB"/>
              </w:rPr>
              <w:t>Current</w:t>
            </w:r>
            <w:r w:rsidRPr="00366CD1">
              <w:rPr>
                <w:b/>
                <w:bCs/>
                <w:sz w:val="22"/>
                <w:szCs w:val="22"/>
                <w:lang w:eastAsia="en-GB"/>
              </w:rPr>
              <w:t xml:space="preserve"> FY)</w:t>
            </w:r>
          </w:p>
        </w:tc>
        <w:tc>
          <w:tcPr>
            <w:tcW w:w="348" w:type="pct"/>
            <w:shd w:val="clear" w:color="auto" w:fill="auto"/>
            <w:vAlign w:val="bottom"/>
          </w:tcPr>
          <w:p w14:paraId="45404983"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74" w:type="pct"/>
            <w:shd w:val="clear" w:color="auto" w:fill="auto"/>
            <w:noWrap/>
            <w:vAlign w:val="bottom"/>
            <w:hideMark/>
          </w:tcPr>
          <w:p w14:paraId="4E50FE2E"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14341184"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2C90B086"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45D0C7AA"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588AD6E"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17724BA6"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16CCEE5B"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7BB01425" w14:textId="77777777" w:rsidTr="00832D7B">
        <w:trPr>
          <w:trHeight w:val="233"/>
        </w:trPr>
        <w:tc>
          <w:tcPr>
            <w:tcW w:w="1199" w:type="pct"/>
            <w:shd w:val="clear" w:color="auto" w:fill="auto"/>
            <w:noWrap/>
            <w:vAlign w:val="bottom"/>
            <w:hideMark/>
          </w:tcPr>
          <w:p w14:paraId="3A9AB30C" w14:textId="77777777" w:rsidR="00997226" w:rsidRPr="00366CD1" w:rsidRDefault="00997226" w:rsidP="00832D7B">
            <w:pPr>
              <w:autoSpaceDE/>
              <w:autoSpaceDN/>
              <w:spacing w:line="276" w:lineRule="auto"/>
              <w:rPr>
                <w:sz w:val="22"/>
                <w:szCs w:val="22"/>
                <w:lang w:eastAsia="en-GB"/>
              </w:rPr>
            </w:pPr>
            <w:r w:rsidRPr="00366CD1">
              <w:rPr>
                <w:b/>
                <w:bCs/>
                <w:sz w:val="22"/>
                <w:szCs w:val="22"/>
                <w:lang w:eastAsia="en-GB"/>
              </w:rPr>
              <w:t>Depreciation And Impairment</w:t>
            </w:r>
          </w:p>
        </w:tc>
        <w:tc>
          <w:tcPr>
            <w:tcW w:w="348" w:type="pct"/>
            <w:shd w:val="clear" w:color="auto" w:fill="auto"/>
            <w:vAlign w:val="bottom"/>
          </w:tcPr>
          <w:p w14:paraId="5BD3AB79" w14:textId="77777777" w:rsidR="00997226" w:rsidRPr="00366CD1" w:rsidRDefault="00997226" w:rsidP="00832D7B">
            <w:pPr>
              <w:autoSpaceDE/>
              <w:autoSpaceDN/>
              <w:spacing w:line="276" w:lineRule="auto"/>
              <w:jc w:val="right"/>
              <w:rPr>
                <w:sz w:val="22"/>
                <w:szCs w:val="22"/>
                <w:lang w:eastAsia="en-GB"/>
              </w:rPr>
            </w:pPr>
          </w:p>
        </w:tc>
        <w:tc>
          <w:tcPr>
            <w:tcW w:w="474" w:type="pct"/>
            <w:shd w:val="clear" w:color="auto" w:fill="auto"/>
            <w:noWrap/>
            <w:vAlign w:val="bottom"/>
            <w:hideMark/>
          </w:tcPr>
          <w:p w14:paraId="6266322C"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059FAD6F"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59CD40EE"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3240E0D9"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7DFEBE5E"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30DA1EAD" w14:textId="77777777" w:rsidR="00997226" w:rsidRPr="00366CD1" w:rsidRDefault="00997226" w:rsidP="00832D7B">
            <w:pPr>
              <w:autoSpaceDE/>
              <w:autoSpaceDN/>
              <w:spacing w:line="276" w:lineRule="auto"/>
              <w:jc w:val="right"/>
              <w:rPr>
                <w:sz w:val="22"/>
                <w:szCs w:val="22"/>
                <w:lang w:eastAsia="en-GB"/>
              </w:rPr>
            </w:pPr>
          </w:p>
        </w:tc>
        <w:tc>
          <w:tcPr>
            <w:tcW w:w="494" w:type="pct"/>
            <w:shd w:val="clear" w:color="auto" w:fill="auto"/>
            <w:noWrap/>
            <w:vAlign w:val="bottom"/>
            <w:hideMark/>
          </w:tcPr>
          <w:p w14:paraId="3AD7965C" w14:textId="77777777" w:rsidR="00997226" w:rsidRPr="00366CD1" w:rsidRDefault="00997226" w:rsidP="00832D7B">
            <w:pPr>
              <w:autoSpaceDE/>
              <w:autoSpaceDN/>
              <w:spacing w:line="276" w:lineRule="auto"/>
              <w:jc w:val="right"/>
              <w:rPr>
                <w:sz w:val="22"/>
                <w:szCs w:val="22"/>
                <w:lang w:eastAsia="en-GB"/>
              </w:rPr>
            </w:pPr>
          </w:p>
        </w:tc>
      </w:tr>
      <w:tr w:rsidR="00997226" w:rsidRPr="00366CD1" w14:paraId="4D3B576D" w14:textId="77777777" w:rsidTr="00832D7B">
        <w:trPr>
          <w:trHeight w:val="71"/>
        </w:trPr>
        <w:tc>
          <w:tcPr>
            <w:tcW w:w="1199" w:type="pct"/>
            <w:shd w:val="clear" w:color="auto" w:fill="auto"/>
            <w:noWrap/>
            <w:vAlign w:val="bottom"/>
            <w:hideMark/>
          </w:tcPr>
          <w:p w14:paraId="6B4EE0FC" w14:textId="77777777" w:rsidR="00997226" w:rsidRPr="00366CD1" w:rsidRDefault="00997226" w:rsidP="00832D7B">
            <w:pPr>
              <w:autoSpaceDE/>
              <w:autoSpaceDN/>
              <w:spacing w:line="276" w:lineRule="auto"/>
              <w:rPr>
                <w:sz w:val="22"/>
                <w:szCs w:val="22"/>
                <w:lang w:eastAsia="en-GB"/>
              </w:rPr>
            </w:pPr>
            <w:r w:rsidRPr="00366CD1">
              <w:rPr>
                <w:sz w:val="22"/>
                <w:szCs w:val="22"/>
                <w:lang w:eastAsia="en-GB"/>
              </w:rPr>
              <w:t>Depreciation</w:t>
            </w:r>
          </w:p>
        </w:tc>
        <w:tc>
          <w:tcPr>
            <w:tcW w:w="348" w:type="pct"/>
            <w:shd w:val="clear" w:color="auto" w:fill="auto"/>
            <w:vAlign w:val="bottom"/>
          </w:tcPr>
          <w:p w14:paraId="4C1A1E34" w14:textId="77777777" w:rsidR="00997226" w:rsidRPr="00366CD1" w:rsidRDefault="00997226" w:rsidP="00832D7B">
            <w:pPr>
              <w:autoSpaceDE/>
              <w:autoSpaceDN/>
              <w:spacing w:line="276" w:lineRule="auto"/>
              <w:jc w:val="right"/>
              <w:rPr>
                <w:sz w:val="22"/>
                <w:szCs w:val="22"/>
                <w:lang w:eastAsia="en-GB"/>
              </w:rPr>
            </w:pPr>
            <w:r>
              <w:rPr>
                <w:sz w:val="22"/>
                <w:szCs w:val="22"/>
                <w:lang w:eastAsia="en-GB"/>
              </w:rPr>
              <w:t>-</w:t>
            </w:r>
          </w:p>
        </w:tc>
        <w:tc>
          <w:tcPr>
            <w:tcW w:w="474" w:type="pct"/>
            <w:shd w:val="clear" w:color="auto" w:fill="auto"/>
            <w:noWrap/>
            <w:vAlign w:val="bottom"/>
            <w:hideMark/>
          </w:tcPr>
          <w:p w14:paraId="21059812"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6EA7A295"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3015293D"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36DBCD6C"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29646DEB"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0CD9A75E"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4" w:type="pct"/>
            <w:shd w:val="clear" w:color="auto" w:fill="auto"/>
            <w:noWrap/>
            <w:vAlign w:val="bottom"/>
            <w:hideMark/>
          </w:tcPr>
          <w:p w14:paraId="14F67035"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2C57950D" w14:textId="77777777" w:rsidTr="00832D7B">
        <w:trPr>
          <w:trHeight w:val="134"/>
        </w:trPr>
        <w:tc>
          <w:tcPr>
            <w:tcW w:w="1199" w:type="pct"/>
            <w:shd w:val="clear" w:color="auto" w:fill="auto"/>
            <w:noWrap/>
            <w:vAlign w:val="bottom"/>
            <w:hideMark/>
          </w:tcPr>
          <w:p w14:paraId="7895D6F2" w14:textId="77777777" w:rsidR="00997226" w:rsidRPr="00366CD1" w:rsidRDefault="00997226" w:rsidP="00832D7B">
            <w:pPr>
              <w:autoSpaceDE/>
              <w:autoSpaceDN/>
              <w:spacing w:line="276" w:lineRule="auto"/>
              <w:rPr>
                <w:sz w:val="22"/>
                <w:szCs w:val="22"/>
                <w:lang w:eastAsia="en-GB"/>
              </w:rPr>
            </w:pPr>
            <w:r w:rsidRPr="00366CD1">
              <w:rPr>
                <w:sz w:val="22"/>
                <w:szCs w:val="22"/>
                <w:lang w:eastAsia="en-GB"/>
              </w:rPr>
              <w:t>Impairment</w:t>
            </w:r>
          </w:p>
        </w:tc>
        <w:tc>
          <w:tcPr>
            <w:tcW w:w="348" w:type="pct"/>
            <w:shd w:val="clear" w:color="auto" w:fill="auto"/>
            <w:vAlign w:val="bottom"/>
          </w:tcPr>
          <w:p w14:paraId="276406C4" w14:textId="77777777" w:rsidR="00997226" w:rsidRPr="00366CD1" w:rsidRDefault="00997226" w:rsidP="00832D7B">
            <w:pPr>
              <w:autoSpaceDE/>
              <w:autoSpaceDN/>
              <w:spacing w:line="276" w:lineRule="auto"/>
              <w:jc w:val="right"/>
              <w:rPr>
                <w:sz w:val="22"/>
                <w:szCs w:val="22"/>
                <w:lang w:eastAsia="en-GB"/>
              </w:rPr>
            </w:pPr>
            <w:r>
              <w:rPr>
                <w:sz w:val="22"/>
                <w:szCs w:val="22"/>
                <w:lang w:eastAsia="en-GB"/>
              </w:rPr>
              <w:t>-</w:t>
            </w:r>
          </w:p>
        </w:tc>
        <w:tc>
          <w:tcPr>
            <w:tcW w:w="474" w:type="pct"/>
            <w:shd w:val="clear" w:color="auto" w:fill="auto"/>
            <w:noWrap/>
            <w:vAlign w:val="bottom"/>
            <w:hideMark/>
          </w:tcPr>
          <w:p w14:paraId="436442A1"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785CE184"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w:t>
            </w:r>
          </w:p>
        </w:tc>
        <w:tc>
          <w:tcPr>
            <w:tcW w:w="497" w:type="pct"/>
            <w:shd w:val="clear" w:color="auto" w:fill="auto"/>
            <w:noWrap/>
            <w:vAlign w:val="bottom"/>
            <w:hideMark/>
          </w:tcPr>
          <w:p w14:paraId="1E448CA7"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w:t>
            </w:r>
          </w:p>
        </w:tc>
        <w:tc>
          <w:tcPr>
            <w:tcW w:w="497" w:type="pct"/>
            <w:shd w:val="clear" w:color="auto" w:fill="auto"/>
            <w:noWrap/>
            <w:vAlign w:val="bottom"/>
            <w:hideMark/>
          </w:tcPr>
          <w:p w14:paraId="46D49458"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w:t>
            </w:r>
          </w:p>
        </w:tc>
        <w:tc>
          <w:tcPr>
            <w:tcW w:w="497" w:type="pct"/>
            <w:shd w:val="clear" w:color="auto" w:fill="auto"/>
            <w:noWrap/>
            <w:vAlign w:val="bottom"/>
            <w:hideMark/>
          </w:tcPr>
          <w:p w14:paraId="644BDE37"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hideMark/>
          </w:tcPr>
          <w:p w14:paraId="4D98D38C"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w:t>
            </w:r>
          </w:p>
        </w:tc>
        <w:tc>
          <w:tcPr>
            <w:tcW w:w="494" w:type="pct"/>
            <w:shd w:val="clear" w:color="auto" w:fill="auto"/>
            <w:noWrap/>
            <w:vAlign w:val="bottom"/>
            <w:hideMark/>
          </w:tcPr>
          <w:p w14:paraId="7AF88D74"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204921E4" w14:textId="77777777" w:rsidTr="00832D7B">
        <w:trPr>
          <w:trHeight w:val="188"/>
        </w:trPr>
        <w:tc>
          <w:tcPr>
            <w:tcW w:w="1199" w:type="pct"/>
            <w:shd w:val="clear" w:color="auto" w:fill="auto"/>
            <w:noWrap/>
            <w:vAlign w:val="bottom"/>
          </w:tcPr>
          <w:p w14:paraId="36FDDB94" w14:textId="77777777" w:rsidR="00997226" w:rsidRPr="00366CD1" w:rsidRDefault="00997226" w:rsidP="00832D7B">
            <w:pPr>
              <w:autoSpaceDE/>
              <w:autoSpaceDN/>
              <w:spacing w:line="276" w:lineRule="auto"/>
              <w:rPr>
                <w:sz w:val="22"/>
                <w:szCs w:val="22"/>
                <w:lang w:eastAsia="en-GB"/>
              </w:rPr>
            </w:pPr>
            <w:r w:rsidRPr="00366CD1">
              <w:rPr>
                <w:sz w:val="22"/>
                <w:szCs w:val="22"/>
                <w:lang w:eastAsia="en-GB"/>
              </w:rPr>
              <w:t>Transfers/ Adjustments</w:t>
            </w:r>
          </w:p>
        </w:tc>
        <w:tc>
          <w:tcPr>
            <w:tcW w:w="348" w:type="pct"/>
            <w:shd w:val="clear" w:color="auto" w:fill="auto"/>
            <w:vAlign w:val="bottom"/>
          </w:tcPr>
          <w:p w14:paraId="43DD9E06" w14:textId="77777777" w:rsidR="00997226" w:rsidRPr="00366CD1" w:rsidRDefault="00997226" w:rsidP="00832D7B">
            <w:pPr>
              <w:autoSpaceDE/>
              <w:autoSpaceDN/>
              <w:spacing w:line="276" w:lineRule="auto"/>
              <w:jc w:val="right"/>
              <w:rPr>
                <w:sz w:val="22"/>
                <w:szCs w:val="22"/>
                <w:lang w:eastAsia="en-GB"/>
              </w:rPr>
            </w:pPr>
            <w:r>
              <w:rPr>
                <w:sz w:val="22"/>
                <w:szCs w:val="22"/>
                <w:lang w:eastAsia="en-GB"/>
              </w:rPr>
              <w:t>-</w:t>
            </w:r>
          </w:p>
        </w:tc>
        <w:tc>
          <w:tcPr>
            <w:tcW w:w="474" w:type="pct"/>
            <w:shd w:val="clear" w:color="auto" w:fill="auto"/>
            <w:noWrap/>
            <w:vAlign w:val="bottom"/>
          </w:tcPr>
          <w:p w14:paraId="28041D2E"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tcPr>
          <w:p w14:paraId="40E02EC0"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tcPr>
          <w:p w14:paraId="736E48B3"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tcPr>
          <w:p w14:paraId="68E7E9C5"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tcPr>
          <w:p w14:paraId="2400163E"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7" w:type="pct"/>
            <w:shd w:val="clear" w:color="auto" w:fill="auto"/>
            <w:noWrap/>
            <w:vAlign w:val="bottom"/>
          </w:tcPr>
          <w:p w14:paraId="3261FCAD" w14:textId="77777777" w:rsidR="00997226" w:rsidRPr="00366CD1" w:rsidRDefault="00997226" w:rsidP="00832D7B">
            <w:pPr>
              <w:autoSpaceDE/>
              <w:autoSpaceDN/>
              <w:spacing w:line="276" w:lineRule="auto"/>
              <w:jc w:val="right"/>
              <w:rPr>
                <w:sz w:val="22"/>
                <w:szCs w:val="22"/>
                <w:lang w:eastAsia="en-GB"/>
              </w:rPr>
            </w:pPr>
            <w:r w:rsidRPr="00366CD1">
              <w:rPr>
                <w:sz w:val="22"/>
                <w:szCs w:val="22"/>
                <w:lang w:eastAsia="en-GB"/>
              </w:rPr>
              <w:t>xxx</w:t>
            </w:r>
          </w:p>
        </w:tc>
        <w:tc>
          <w:tcPr>
            <w:tcW w:w="494" w:type="pct"/>
            <w:shd w:val="clear" w:color="auto" w:fill="auto"/>
            <w:noWrap/>
            <w:vAlign w:val="bottom"/>
          </w:tcPr>
          <w:p w14:paraId="74273C81"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03F2A840" w14:textId="77777777" w:rsidTr="00832D7B">
        <w:trPr>
          <w:trHeight w:val="161"/>
        </w:trPr>
        <w:tc>
          <w:tcPr>
            <w:tcW w:w="1199" w:type="pct"/>
            <w:shd w:val="clear" w:color="auto" w:fill="auto"/>
            <w:noWrap/>
            <w:vAlign w:val="bottom"/>
            <w:hideMark/>
          </w:tcPr>
          <w:p w14:paraId="30A5F96D" w14:textId="77777777" w:rsidR="00997226" w:rsidRPr="00366CD1" w:rsidRDefault="00997226" w:rsidP="00832D7B">
            <w:pPr>
              <w:autoSpaceDE/>
              <w:autoSpaceDN/>
              <w:spacing w:line="276" w:lineRule="auto"/>
              <w:rPr>
                <w:sz w:val="22"/>
                <w:szCs w:val="22"/>
                <w:lang w:eastAsia="en-GB"/>
              </w:rPr>
            </w:pPr>
            <w:r w:rsidRPr="00366CD1">
              <w:rPr>
                <w:b/>
                <w:bCs/>
                <w:sz w:val="22"/>
                <w:szCs w:val="22"/>
                <w:lang w:eastAsia="en-GB"/>
              </w:rPr>
              <w:t>As At</w:t>
            </w:r>
            <w:r w:rsidRPr="00366CD1">
              <w:rPr>
                <w:sz w:val="22"/>
                <w:szCs w:val="22"/>
                <w:lang w:eastAsia="en-GB"/>
              </w:rPr>
              <w:t xml:space="preserve"> </w:t>
            </w:r>
            <w:r w:rsidRPr="00366CD1">
              <w:rPr>
                <w:b/>
                <w:bCs/>
                <w:sz w:val="22"/>
                <w:szCs w:val="22"/>
                <w:lang w:eastAsia="en-GB"/>
              </w:rPr>
              <w:t>30</w:t>
            </w:r>
            <w:r w:rsidRPr="00366CD1">
              <w:rPr>
                <w:b/>
                <w:bCs/>
                <w:sz w:val="22"/>
                <w:szCs w:val="22"/>
                <w:vertAlign w:val="superscript"/>
                <w:lang w:eastAsia="en-GB"/>
              </w:rPr>
              <w:t>th</w:t>
            </w:r>
            <w:r w:rsidRPr="00366CD1">
              <w:rPr>
                <w:b/>
                <w:bCs/>
                <w:sz w:val="22"/>
                <w:szCs w:val="22"/>
                <w:lang w:eastAsia="en-GB"/>
              </w:rPr>
              <w:t xml:space="preserve"> (Current FY)</w:t>
            </w:r>
          </w:p>
        </w:tc>
        <w:tc>
          <w:tcPr>
            <w:tcW w:w="348" w:type="pct"/>
            <w:shd w:val="clear" w:color="auto" w:fill="auto"/>
            <w:vAlign w:val="bottom"/>
          </w:tcPr>
          <w:p w14:paraId="6A5E9D04" w14:textId="77777777" w:rsidR="00997226" w:rsidRPr="00366CD1" w:rsidRDefault="00997226" w:rsidP="00832D7B">
            <w:pPr>
              <w:autoSpaceDE/>
              <w:autoSpaceDN/>
              <w:spacing w:line="276" w:lineRule="auto"/>
              <w:jc w:val="right"/>
              <w:rPr>
                <w:b/>
                <w:bCs/>
                <w:sz w:val="22"/>
                <w:szCs w:val="22"/>
                <w:lang w:eastAsia="en-GB"/>
              </w:rPr>
            </w:pPr>
            <w:r>
              <w:rPr>
                <w:b/>
                <w:bCs/>
                <w:sz w:val="22"/>
                <w:szCs w:val="22"/>
                <w:lang w:eastAsia="en-GB"/>
              </w:rPr>
              <w:t>-</w:t>
            </w:r>
          </w:p>
        </w:tc>
        <w:tc>
          <w:tcPr>
            <w:tcW w:w="474" w:type="pct"/>
            <w:shd w:val="clear" w:color="auto" w:fill="auto"/>
            <w:noWrap/>
            <w:vAlign w:val="bottom"/>
            <w:hideMark/>
          </w:tcPr>
          <w:p w14:paraId="4ABA9B2A"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3DF65A2"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5C4AEDB6"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418E54AE"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0C5370D4"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81C31C8"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6CAEAB68"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r w:rsidR="00997226" w:rsidRPr="00366CD1" w14:paraId="282A6187" w14:textId="77777777" w:rsidTr="00832D7B">
        <w:trPr>
          <w:trHeight w:val="170"/>
        </w:trPr>
        <w:tc>
          <w:tcPr>
            <w:tcW w:w="1199" w:type="pct"/>
            <w:shd w:val="clear" w:color="auto" w:fill="auto"/>
            <w:noWrap/>
            <w:vAlign w:val="bottom"/>
            <w:hideMark/>
          </w:tcPr>
          <w:p w14:paraId="7519211C" w14:textId="77777777" w:rsidR="00997226" w:rsidRPr="00366CD1" w:rsidRDefault="00997226" w:rsidP="00832D7B">
            <w:pPr>
              <w:autoSpaceDE/>
              <w:autoSpaceDN/>
              <w:spacing w:line="276" w:lineRule="auto"/>
              <w:rPr>
                <w:sz w:val="22"/>
                <w:szCs w:val="22"/>
                <w:lang w:eastAsia="en-GB"/>
              </w:rPr>
            </w:pPr>
            <w:r w:rsidRPr="00366CD1">
              <w:rPr>
                <w:b/>
                <w:bCs/>
                <w:sz w:val="22"/>
                <w:szCs w:val="22"/>
                <w:lang w:eastAsia="en-GB"/>
              </w:rPr>
              <w:t>Net Book Values</w:t>
            </w:r>
          </w:p>
        </w:tc>
        <w:tc>
          <w:tcPr>
            <w:tcW w:w="348" w:type="pct"/>
            <w:shd w:val="clear" w:color="auto" w:fill="auto"/>
            <w:vAlign w:val="bottom"/>
          </w:tcPr>
          <w:p w14:paraId="60181286" w14:textId="77777777" w:rsidR="00997226" w:rsidRPr="00366CD1" w:rsidRDefault="00997226" w:rsidP="00832D7B">
            <w:pPr>
              <w:autoSpaceDE/>
              <w:autoSpaceDN/>
              <w:spacing w:line="276" w:lineRule="auto"/>
              <w:jc w:val="right"/>
              <w:rPr>
                <w:sz w:val="22"/>
                <w:szCs w:val="22"/>
                <w:lang w:eastAsia="en-GB"/>
              </w:rPr>
            </w:pPr>
          </w:p>
        </w:tc>
        <w:tc>
          <w:tcPr>
            <w:tcW w:w="474" w:type="pct"/>
            <w:shd w:val="clear" w:color="auto" w:fill="auto"/>
            <w:noWrap/>
            <w:vAlign w:val="bottom"/>
            <w:hideMark/>
          </w:tcPr>
          <w:p w14:paraId="168B9957"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04865F59"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32048A69"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733EB702"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47FFB1E6" w14:textId="77777777" w:rsidR="00997226" w:rsidRPr="00366CD1" w:rsidRDefault="00997226" w:rsidP="00832D7B">
            <w:pPr>
              <w:autoSpaceDE/>
              <w:autoSpaceDN/>
              <w:spacing w:line="276" w:lineRule="auto"/>
              <w:jc w:val="right"/>
              <w:rPr>
                <w:sz w:val="22"/>
                <w:szCs w:val="22"/>
                <w:lang w:eastAsia="en-GB"/>
              </w:rPr>
            </w:pPr>
          </w:p>
        </w:tc>
        <w:tc>
          <w:tcPr>
            <w:tcW w:w="497" w:type="pct"/>
            <w:shd w:val="clear" w:color="auto" w:fill="auto"/>
            <w:noWrap/>
            <w:vAlign w:val="bottom"/>
            <w:hideMark/>
          </w:tcPr>
          <w:p w14:paraId="3758AD3B" w14:textId="77777777" w:rsidR="00997226" w:rsidRPr="00366CD1" w:rsidRDefault="00997226" w:rsidP="00832D7B">
            <w:pPr>
              <w:autoSpaceDE/>
              <w:autoSpaceDN/>
              <w:spacing w:line="276" w:lineRule="auto"/>
              <w:jc w:val="right"/>
              <w:rPr>
                <w:sz w:val="22"/>
                <w:szCs w:val="22"/>
                <w:lang w:eastAsia="en-GB"/>
              </w:rPr>
            </w:pPr>
          </w:p>
        </w:tc>
        <w:tc>
          <w:tcPr>
            <w:tcW w:w="494" w:type="pct"/>
            <w:shd w:val="clear" w:color="auto" w:fill="auto"/>
            <w:noWrap/>
            <w:vAlign w:val="bottom"/>
            <w:hideMark/>
          </w:tcPr>
          <w:p w14:paraId="5FFA80C1" w14:textId="77777777" w:rsidR="00997226" w:rsidRPr="00366CD1" w:rsidRDefault="00997226" w:rsidP="00832D7B">
            <w:pPr>
              <w:autoSpaceDE/>
              <w:autoSpaceDN/>
              <w:spacing w:line="276" w:lineRule="auto"/>
              <w:jc w:val="right"/>
              <w:rPr>
                <w:sz w:val="22"/>
                <w:szCs w:val="22"/>
                <w:lang w:eastAsia="en-GB"/>
              </w:rPr>
            </w:pPr>
          </w:p>
        </w:tc>
      </w:tr>
      <w:tr w:rsidR="00997226" w:rsidRPr="00366CD1" w14:paraId="1C56A52D" w14:textId="77777777" w:rsidTr="00832D7B">
        <w:trPr>
          <w:trHeight w:val="98"/>
        </w:trPr>
        <w:tc>
          <w:tcPr>
            <w:tcW w:w="1199" w:type="pct"/>
            <w:shd w:val="clear" w:color="auto" w:fill="auto"/>
            <w:noWrap/>
            <w:vAlign w:val="bottom"/>
            <w:hideMark/>
          </w:tcPr>
          <w:p w14:paraId="3EEE962B" w14:textId="77777777" w:rsidR="00997226" w:rsidRPr="00366CD1" w:rsidRDefault="00997226" w:rsidP="00832D7B">
            <w:pPr>
              <w:autoSpaceDE/>
              <w:autoSpaceDN/>
              <w:spacing w:line="276" w:lineRule="auto"/>
              <w:rPr>
                <w:sz w:val="22"/>
                <w:szCs w:val="22"/>
                <w:lang w:eastAsia="en-GB"/>
              </w:rPr>
            </w:pPr>
            <w:r w:rsidRPr="00366CD1">
              <w:rPr>
                <w:b/>
                <w:bCs/>
                <w:sz w:val="22"/>
                <w:szCs w:val="22"/>
                <w:lang w:eastAsia="en-GB"/>
              </w:rPr>
              <w:t>As at 30</w:t>
            </w:r>
            <w:r w:rsidRPr="00366CD1">
              <w:rPr>
                <w:b/>
                <w:bCs/>
                <w:sz w:val="22"/>
                <w:szCs w:val="22"/>
                <w:vertAlign w:val="superscript"/>
                <w:lang w:eastAsia="en-GB"/>
              </w:rPr>
              <w:t>th</w:t>
            </w:r>
            <w:r w:rsidRPr="00366CD1">
              <w:rPr>
                <w:b/>
                <w:bCs/>
                <w:sz w:val="22"/>
                <w:szCs w:val="22"/>
                <w:lang w:eastAsia="en-GB"/>
              </w:rPr>
              <w:t xml:space="preserve"> June (Current FY)</w:t>
            </w:r>
          </w:p>
        </w:tc>
        <w:tc>
          <w:tcPr>
            <w:tcW w:w="348" w:type="pct"/>
            <w:shd w:val="clear" w:color="auto" w:fill="auto"/>
            <w:vAlign w:val="bottom"/>
          </w:tcPr>
          <w:p w14:paraId="6203D286"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74" w:type="pct"/>
            <w:shd w:val="clear" w:color="auto" w:fill="auto"/>
            <w:noWrap/>
            <w:vAlign w:val="bottom"/>
            <w:hideMark/>
          </w:tcPr>
          <w:p w14:paraId="47B055E4"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52DBE54B"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58F84370"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47400DAF"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F59BEEC"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30FE6776"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2AD3D9C8" w14:textId="77777777" w:rsidR="00997226" w:rsidRPr="00366CD1" w:rsidRDefault="00997226" w:rsidP="00832D7B">
            <w:pPr>
              <w:autoSpaceDE/>
              <w:autoSpaceDN/>
              <w:spacing w:line="276" w:lineRule="auto"/>
              <w:jc w:val="right"/>
              <w:rPr>
                <w:b/>
                <w:bCs/>
                <w:sz w:val="22"/>
                <w:szCs w:val="22"/>
                <w:lang w:eastAsia="en-GB"/>
              </w:rPr>
            </w:pPr>
            <w:r w:rsidRPr="00366CD1">
              <w:rPr>
                <w:b/>
                <w:bCs/>
                <w:sz w:val="22"/>
                <w:szCs w:val="22"/>
                <w:lang w:eastAsia="en-GB"/>
              </w:rPr>
              <w:t>xxx</w:t>
            </w:r>
          </w:p>
        </w:tc>
      </w:tr>
    </w:tbl>
    <w:p w14:paraId="5DE3D91D" w14:textId="77777777" w:rsidR="002474BF" w:rsidRDefault="002474BF" w:rsidP="00953054">
      <w:pPr>
        <w:autoSpaceDE/>
        <w:autoSpaceDN/>
        <w:spacing w:line="360" w:lineRule="auto"/>
        <w:jc w:val="both"/>
        <w:rPr>
          <w:i/>
          <w:iCs/>
          <w:sz w:val="22"/>
          <w:szCs w:val="22"/>
          <w:lang w:eastAsia="en-GB"/>
        </w:rPr>
      </w:pPr>
    </w:p>
    <w:p w14:paraId="55CC496E" w14:textId="362A0065" w:rsidR="002474BF" w:rsidRDefault="002474BF" w:rsidP="00953054">
      <w:pPr>
        <w:autoSpaceDE/>
        <w:autoSpaceDN/>
        <w:spacing w:line="360" w:lineRule="auto"/>
        <w:jc w:val="both"/>
        <w:rPr>
          <w:i/>
          <w:iCs/>
          <w:sz w:val="22"/>
          <w:szCs w:val="22"/>
          <w:lang w:eastAsia="en-GB"/>
        </w:rPr>
      </w:pPr>
    </w:p>
    <w:p w14:paraId="5953CA88" w14:textId="090D1431" w:rsidR="00D84D0C" w:rsidRPr="00953054" w:rsidRDefault="00E77AC9" w:rsidP="00953054">
      <w:pPr>
        <w:autoSpaceDE/>
        <w:autoSpaceDN/>
        <w:spacing w:line="360" w:lineRule="auto"/>
        <w:jc w:val="both"/>
        <w:rPr>
          <w:i/>
          <w:iCs/>
          <w:sz w:val="22"/>
          <w:szCs w:val="22"/>
          <w:lang w:eastAsia="en-GB"/>
        </w:rPr>
      </w:pPr>
      <w:r w:rsidRPr="00953054">
        <w:rPr>
          <w:i/>
          <w:iCs/>
          <w:sz w:val="22"/>
          <w:szCs w:val="22"/>
          <w:lang w:eastAsia="en-GB"/>
        </w:rPr>
        <w:t>(Include a brief description of WIP as a footer.)</w:t>
      </w:r>
    </w:p>
    <w:p w14:paraId="1C854CA7" w14:textId="77777777" w:rsidR="00E77AC9" w:rsidRPr="00953054" w:rsidRDefault="00E77AC9" w:rsidP="00953054">
      <w:pPr>
        <w:autoSpaceDE/>
        <w:autoSpaceDN/>
        <w:spacing w:line="360" w:lineRule="auto"/>
        <w:jc w:val="both"/>
        <w:rPr>
          <w:sz w:val="22"/>
          <w:szCs w:val="22"/>
          <w:lang w:eastAsia="en-GB"/>
        </w:rPr>
      </w:pPr>
    </w:p>
    <w:p w14:paraId="77695793" w14:textId="40DA6248" w:rsidR="00E77AC9" w:rsidRPr="00953054" w:rsidRDefault="00E77AC9" w:rsidP="00953054">
      <w:pPr>
        <w:autoSpaceDE/>
        <w:autoSpaceDN/>
        <w:spacing w:line="360" w:lineRule="auto"/>
        <w:jc w:val="both"/>
        <w:rPr>
          <w:sz w:val="22"/>
          <w:szCs w:val="22"/>
          <w:lang w:eastAsia="en-GB"/>
        </w:rPr>
        <w:sectPr w:rsidR="00E77AC9" w:rsidRPr="00953054" w:rsidSect="00975D4F">
          <w:pgSz w:w="16840" w:h="11920" w:orient="landscape"/>
          <w:pgMar w:top="864" w:right="1152" w:bottom="720" w:left="1440" w:header="743" w:footer="395" w:gutter="0"/>
          <w:cols w:space="720"/>
          <w:docGrid w:linePitch="326"/>
        </w:sectPr>
      </w:pPr>
    </w:p>
    <w:p w14:paraId="75611379" w14:textId="6F57DA79" w:rsidR="00C4185E" w:rsidRPr="00953054" w:rsidRDefault="00A14644" w:rsidP="00953054">
      <w:pPr>
        <w:autoSpaceDE/>
        <w:autoSpaceDN/>
        <w:spacing w:line="360" w:lineRule="auto"/>
        <w:jc w:val="both"/>
        <w:rPr>
          <w:b/>
          <w:sz w:val="22"/>
          <w:szCs w:val="22"/>
        </w:rPr>
      </w:pPr>
      <w:r w:rsidRPr="00953054">
        <w:rPr>
          <w:b/>
          <w:sz w:val="22"/>
          <w:szCs w:val="22"/>
        </w:rPr>
        <w:lastRenderedPageBreak/>
        <w:t>Notes to t</w:t>
      </w:r>
      <w:r w:rsidR="00832B1B" w:rsidRPr="00953054">
        <w:rPr>
          <w:b/>
          <w:sz w:val="22"/>
          <w:szCs w:val="22"/>
        </w:rPr>
        <w:t>he Financial Statements (Continued)</w:t>
      </w:r>
    </w:p>
    <w:p w14:paraId="1343DBEC" w14:textId="2D95B377" w:rsidR="00C4185E" w:rsidRPr="00953054" w:rsidRDefault="00EB76EF" w:rsidP="00953054">
      <w:pPr>
        <w:autoSpaceDE/>
        <w:autoSpaceDN/>
        <w:spacing w:line="360" w:lineRule="auto"/>
        <w:jc w:val="both"/>
        <w:rPr>
          <w:b/>
          <w:sz w:val="22"/>
          <w:szCs w:val="22"/>
        </w:rPr>
      </w:pPr>
      <w:r w:rsidRPr="00953054">
        <w:rPr>
          <w:b/>
          <w:sz w:val="22"/>
          <w:szCs w:val="22"/>
        </w:rPr>
        <w:t>Valuation</w:t>
      </w:r>
    </w:p>
    <w:p w14:paraId="7951FA82" w14:textId="3910DFF2" w:rsidR="00C4185E" w:rsidRPr="00953054" w:rsidRDefault="00EB76EF" w:rsidP="00953054">
      <w:pPr>
        <w:autoSpaceDE/>
        <w:autoSpaceDN/>
        <w:spacing w:line="360" w:lineRule="auto"/>
        <w:jc w:val="both"/>
        <w:rPr>
          <w:bCs/>
          <w:sz w:val="22"/>
          <w:szCs w:val="22"/>
        </w:rPr>
      </w:pPr>
      <w:r w:rsidRPr="00953054">
        <w:rPr>
          <w:bCs/>
          <w:sz w:val="22"/>
          <w:szCs w:val="22"/>
        </w:rPr>
        <w:t>Land and buildings</w:t>
      </w:r>
      <w:r w:rsidR="00F811C2" w:rsidRPr="00953054">
        <w:rPr>
          <w:bCs/>
          <w:sz w:val="22"/>
          <w:szCs w:val="22"/>
        </w:rPr>
        <w:t>/ Equipment (be specific)</w:t>
      </w:r>
      <w:r w:rsidRPr="00953054">
        <w:rPr>
          <w:bCs/>
          <w:sz w:val="22"/>
          <w:szCs w:val="22"/>
        </w:rPr>
        <w:t xml:space="preserve"> were valued by </w:t>
      </w:r>
      <w:r w:rsidR="00F811C2" w:rsidRPr="00953054">
        <w:rPr>
          <w:bCs/>
          <w:sz w:val="22"/>
          <w:szCs w:val="22"/>
        </w:rPr>
        <w:t>in line with the National Assets and Liabilities Management Policy and Guidelines (Issued 30</w:t>
      </w:r>
      <w:r w:rsidR="00F811C2" w:rsidRPr="00953054">
        <w:rPr>
          <w:bCs/>
          <w:sz w:val="22"/>
          <w:szCs w:val="22"/>
          <w:vertAlign w:val="superscript"/>
        </w:rPr>
        <w:t>th</w:t>
      </w:r>
      <w:r w:rsidR="00F811C2" w:rsidRPr="00953054">
        <w:rPr>
          <w:bCs/>
          <w:sz w:val="22"/>
          <w:szCs w:val="22"/>
        </w:rPr>
        <w:t xml:space="preserve"> June 20</w:t>
      </w:r>
      <w:r w:rsidR="00787717" w:rsidRPr="00953054">
        <w:rPr>
          <w:bCs/>
          <w:sz w:val="22"/>
          <w:szCs w:val="22"/>
        </w:rPr>
        <w:t>20</w:t>
      </w:r>
      <w:r w:rsidR="00F811C2" w:rsidRPr="00953054">
        <w:rPr>
          <w:bCs/>
          <w:sz w:val="22"/>
          <w:szCs w:val="22"/>
        </w:rPr>
        <w:t>).</w:t>
      </w:r>
      <w:r w:rsidR="00F028EC" w:rsidRPr="00953054">
        <w:rPr>
          <w:bCs/>
          <w:sz w:val="22"/>
          <w:szCs w:val="22"/>
        </w:rPr>
        <w:t xml:space="preserve"> These amounts were adopted on xxx</w:t>
      </w:r>
      <w:r w:rsidR="00CC2C10" w:rsidRPr="00953054">
        <w:rPr>
          <w:bCs/>
          <w:sz w:val="22"/>
          <w:szCs w:val="22"/>
        </w:rPr>
        <w:t>.</w:t>
      </w:r>
    </w:p>
    <w:p w14:paraId="3ACDB763" w14:textId="3B020E6D" w:rsidR="00C4185E" w:rsidRPr="00953054" w:rsidRDefault="00E77AC9" w:rsidP="00953054">
      <w:pPr>
        <w:autoSpaceDE/>
        <w:autoSpaceDN/>
        <w:spacing w:line="360" w:lineRule="auto"/>
        <w:ind w:right="-302"/>
        <w:jc w:val="both"/>
        <w:rPr>
          <w:b/>
          <w:bCs/>
          <w:sz w:val="22"/>
          <w:szCs w:val="22"/>
          <w:lang w:eastAsia="en-GB"/>
        </w:rPr>
      </w:pPr>
      <w:r w:rsidRPr="00953054">
        <w:rPr>
          <w:b/>
          <w:bCs/>
          <w:sz w:val="22"/>
          <w:szCs w:val="22"/>
          <w:lang w:eastAsia="en-GB"/>
        </w:rPr>
        <w:t>3</w:t>
      </w:r>
      <w:r w:rsidR="008B7DCF" w:rsidRPr="00953054">
        <w:rPr>
          <w:b/>
          <w:bCs/>
          <w:sz w:val="22"/>
          <w:szCs w:val="22"/>
          <w:lang w:eastAsia="en-GB"/>
        </w:rPr>
        <w:t>1</w:t>
      </w:r>
      <w:r w:rsidRPr="00953054">
        <w:rPr>
          <w:b/>
          <w:bCs/>
          <w:sz w:val="22"/>
          <w:szCs w:val="22"/>
          <w:lang w:eastAsia="en-GB"/>
        </w:rPr>
        <w:t xml:space="preserve"> (b) </w:t>
      </w:r>
      <w:r w:rsidR="00CC2C10" w:rsidRPr="00953054">
        <w:rPr>
          <w:b/>
          <w:bCs/>
          <w:sz w:val="22"/>
          <w:szCs w:val="22"/>
          <w:lang w:eastAsia="en-GB"/>
        </w:rPr>
        <w:t>Property, Plant and Equipment at Cost</w:t>
      </w:r>
    </w:p>
    <w:p w14:paraId="32EA52C6" w14:textId="2D692191" w:rsidR="00E77AC9" w:rsidRPr="00953054" w:rsidRDefault="00AD189F" w:rsidP="00953054">
      <w:pPr>
        <w:autoSpaceDE/>
        <w:autoSpaceDN/>
        <w:spacing w:line="360" w:lineRule="auto"/>
        <w:ind w:right="-10"/>
        <w:jc w:val="both"/>
        <w:rPr>
          <w:b/>
          <w:bCs/>
          <w:sz w:val="22"/>
          <w:szCs w:val="22"/>
          <w:lang w:eastAsia="en-GB"/>
        </w:rPr>
      </w:pPr>
      <w:r w:rsidRPr="00953054">
        <w:rPr>
          <w:sz w:val="22"/>
          <w:szCs w:val="22"/>
          <w:lang w:eastAsia="en-GB"/>
        </w:rPr>
        <w:t xml:space="preserve">If the freehold land, buildings and other assets were </w:t>
      </w:r>
      <w:r w:rsidR="00C4185E" w:rsidRPr="00953054">
        <w:rPr>
          <w:sz w:val="22"/>
          <w:szCs w:val="22"/>
          <w:lang w:eastAsia="en-GB"/>
        </w:rPr>
        <w:t>stated on the historical cost basis the amounts would be as follows</w:t>
      </w:r>
      <w:r w:rsidR="00C4185E" w:rsidRPr="00953054">
        <w:rPr>
          <w:b/>
          <w:bCs/>
          <w:sz w:val="22"/>
          <w:szCs w:val="22"/>
          <w:lang w:eastAsia="en-GB"/>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49"/>
        <w:gridCol w:w="1593"/>
        <w:gridCol w:w="1595"/>
        <w:gridCol w:w="1593"/>
      </w:tblGrid>
      <w:tr w:rsidR="00906BFC" w:rsidRPr="00953054" w14:paraId="6CF2EF8A" w14:textId="77777777" w:rsidTr="0076397B">
        <w:trPr>
          <w:trHeight w:val="340"/>
        </w:trPr>
        <w:tc>
          <w:tcPr>
            <w:tcW w:w="2353" w:type="pct"/>
            <w:shd w:val="clear" w:color="auto" w:fill="0070C0"/>
          </w:tcPr>
          <w:p w14:paraId="3679B29B" w14:textId="77777777" w:rsidR="00906BFC" w:rsidRPr="00953054" w:rsidRDefault="00906BFC" w:rsidP="00953054">
            <w:pPr>
              <w:pStyle w:val="Header"/>
              <w:tabs>
                <w:tab w:val="clear" w:pos="4320"/>
                <w:tab w:val="clear" w:pos="8640"/>
              </w:tabs>
              <w:spacing w:line="276" w:lineRule="auto"/>
              <w:jc w:val="both"/>
              <w:rPr>
                <w:rStyle w:val="CommentReference"/>
                <w:sz w:val="22"/>
                <w:szCs w:val="22"/>
              </w:rPr>
            </w:pPr>
          </w:p>
        </w:tc>
        <w:tc>
          <w:tcPr>
            <w:tcW w:w="882" w:type="pct"/>
            <w:shd w:val="clear" w:color="auto" w:fill="0070C0"/>
            <w:vAlign w:val="bottom"/>
          </w:tcPr>
          <w:p w14:paraId="75C5B155" w14:textId="450AAB78" w:rsidR="00906BFC" w:rsidRPr="00953054" w:rsidRDefault="00906BFC" w:rsidP="00953054">
            <w:pPr>
              <w:pStyle w:val="Header"/>
              <w:tabs>
                <w:tab w:val="clear" w:pos="4320"/>
                <w:tab w:val="clear" w:pos="8640"/>
              </w:tabs>
              <w:spacing w:line="276" w:lineRule="auto"/>
              <w:jc w:val="both"/>
              <w:rPr>
                <w:b/>
                <w:sz w:val="22"/>
                <w:szCs w:val="22"/>
              </w:rPr>
            </w:pPr>
            <w:r w:rsidRPr="00953054">
              <w:rPr>
                <w:b/>
                <w:sz w:val="22"/>
                <w:szCs w:val="22"/>
              </w:rPr>
              <w:t>Cost</w:t>
            </w:r>
          </w:p>
        </w:tc>
        <w:tc>
          <w:tcPr>
            <w:tcW w:w="883" w:type="pct"/>
            <w:shd w:val="clear" w:color="auto" w:fill="0070C0"/>
            <w:vAlign w:val="bottom"/>
          </w:tcPr>
          <w:p w14:paraId="3C30FF98" w14:textId="09BCFDBD" w:rsidR="00906BFC" w:rsidRPr="00953054" w:rsidRDefault="00906BFC" w:rsidP="00953054">
            <w:pPr>
              <w:pStyle w:val="Header"/>
              <w:tabs>
                <w:tab w:val="clear" w:pos="4320"/>
                <w:tab w:val="clear" w:pos="8640"/>
              </w:tabs>
              <w:spacing w:line="276" w:lineRule="auto"/>
              <w:jc w:val="both"/>
              <w:rPr>
                <w:b/>
                <w:sz w:val="22"/>
                <w:szCs w:val="22"/>
              </w:rPr>
            </w:pPr>
            <w:r w:rsidRPr="00953054">
              <w:rPr>
                <w:b/>
                <w:sz w:val="22"/>
                <w:szCs w:val="22"/>
              </w:rPr>
              <w:t xml:space="preserve">Accumulated </w:t>
            </w:r>
            <w:r w:rsidR="00B872BE" w:rsidRPr="00953054">
              <w:rPr>
                <w:b/>
                <w:sz w:val="22"/>
                <w:szCs w:val="22"/>
              </w:rPr>
              <w:t>Depreciation</w:t>
            </w:r>
          </w:p>
        </w:tc>
        <w:tc>
          <w:tcPr>
            <w:tcW w:w="883" w:type="pct"/>
            <w:shd w:val="clear" w:color="auto" w:fill="0070C0"/>
            <w:vAlign w:val="bottom"/>
          </w:tcPr>
          <w:p w14:paraId="3ECA2B7B" w14:textId="1850F06B" w:rsidR="00906BFC" w:rsidRPr="00953054" w:rsidRDefault="00B872BE" w:rsidP="00953054">
            <w:pPr>
              <w:pStyle w:val="Header"/>
              <w:tabs>
                <w:tab w:val="clear" w:pos="4320"/>
                <w:tab w:val="clear" w:pos="8640"/>
              </w:tabs>
              <w:spacing w:line="276" w:lineRule="auto"/>
              <w:jc w:val="both"/>
              <w:rPr>
                <w:b/>
                <w:sz w:val="22"/>
                <w:szCs w:val="22"/>
              </w:rPr>
            </w:pPr>
            <w:r w:rsidRPr="00953054">
              <w:rPr>
                <w:b/>
                <w:sz w:val="22"/>
                <w:szCs w:val="22"/>
              </w:rPr>
              <w:t>NBV</w:t>
            </w:r>
          </w:p>
        </w:tc>
      </w:tr>
      <w:tr w:rsidR="00B872BE" w:rsidRPr="00953054" w14:paraId="7287CC06" w14:textId="77777777" w:rsidTr="0076397B">
        <w:trPr>
          <w:trHeight w:val="340"/>
        </w:trPr>
        <w:tc>
          <w:tcPr>
            <w:tcW w:w="2353" w:type="pct"/>
            <w:shd w:val="clear" w:color="auto" w:fill="0070C0"/>
          </w:tcPr>
          <w:p w14:paraId="3F80BB55" w14:textId="77777777" w:rsidR="00B872BE" w:rsidRPr="00953054" w:rsidRDefault="00B872BE" w:rsidP="00953054">
            <w:pPr>
              <w:pStyle w:val="Header"/>
              <w:tabs>
                <w:tab w:val="clear" w:pos="4320"/>
                <w:tab w:val="clear" w:pos="8640"/>
              </w:tabs>
              <w:spacing w:line="276" w:lineRule="auto"/>
              <w:jc w:val="both"/>
              <w:rPr>
                <w:rStyle w:val="CommentReference"/>
                <w:sz w:val="22"/>
                <w:szCs w:val="22"/>
              </w:rPr>
            </w:pPr>
          </w:p>
        </w:tc>
        <w:tc>
          <w:tcPr>
            <w:tcW w:w="882" w:type="pct"/>
            <w:shd w:val="clear" w:color="auto" w:fill="0070C0"/>
            <w:vAlign w:val="bottom"/>
          </w:tcPr>
          <w:p w14:paraId="489F8139" w14:textId="3623381A" w:rsidR="00B872BE" w:rsidRPr="00953054" w:rsidRDefault="00B872BE" w:rsidP="00953054">
            <w:pPr>
              <w:pStyle w:val="Header"/>
              <w:tabs>
                <w:tab w:val="clear" w:pos="4320"/>
                <w:tab w:val="clear" w:pos="8640"/>
              </w:tabs>
              <w:spacing w:line="276" w:lineRule="auto"/>
              <w:jc w:val="both"/>
              <w:rPr>
                <w:b/>
                <w:sz w:val="22"/>
                <w:szCs w:val="22"/>
              </w:rPr>
            </w:pPr>
            <w:r w:rsidRPr="00953054">
              <w:rPr>
                <w:b/>
                <w:sz w:val="22"/>
                <w:szCs w:val="22"/>
              </w:rPr>
              <w:t>Kshs</w:t>
            </w:r>
          </w:p>
        </w:tc>
        <w:tc>
          <w:tcPr>
            <w:tcW w:w="883" w:type="pct"/>
            <w:shd w:val="clear" w:color="auto" w:fill="0070C0"/>
            <w:vAlign w:val="bottom"/>
          </w:tcPr>
          <w:p w14:paraId="2A2D3D47" w14:textId="7823C73D" w:rsidR="00B872BE" w:rsidRPr="00953054" w:rsidRDefault="00B872BE" w:rsidP="00953054">
            <w:pPr>
              <w:pStyle w:val="Header"/>
              <w:tabs>
                <w:tab w:val="clear" w:pos="4320"/>
                <w:tab w:val="clear" w:pos="8640"/>
              </w:tabs>
              <w:spacing w:line="276" w:lineRule="auto"/>
              <w:jc w:val="both"/>
              <w:rPr>
                <w:b/>
                <w:sz w:val="22"/>
                <w:szCs w:val="22"/>
              </w:rPr>
            </w:pPr>
            <w:r w:rsidRPr="00953054">
              <w:rPr>
                <w:b/>
                <w:sz w:val="22"/>
                <w:szCs w:val="22"/>
              </w:rPr>
              <w:t>Kshs</w:t>
            </w:r>
          </w:p>
        </w:tc>
        <w:tc>
          <w:tcPr>
            <w:tcW w:w="883" w:type="pct"/>
            <w:shd w:val="clear" w:color="auto" w:fill="0070C0"/>
            <w:vAlign w:val="bottom"/>
          </w:tcPr>
          <w:p w14:paraId="249490E8" w14:textId="798108C9" w:rsidR="00B872BE" w:rsidRPr="00953054" w:rsidRDefault="00B872BE" w:rsidP="00953054">
            <w:pPr>
              <w:pStyle w:val="Header"/>
              <w:tabs>
                <w:tab w:val="clear" w:pos="4320"/>
                <w:tab w:val="clear" w:pos="8640"/>
              </w:tabs>
              <w:spacing w:line="276" w:lineRule="auto"/>
              <w:jc w:val="both"/>
              <w:rPr>
                <w:b/>
                <w:sz w:val="22"/>
                <w:szCs w:val="22"/>
              </w:rPr>
            </w:pPr>
            <w:r w:rsidRPr="00953054">
              <w:rPr>
                <w:b/>
                <w:sz w:val="22"/>
                <w:szCs w:val="22"/>
              </w:rPr>
              <w:t>Kshs</w:t>
            </w:r>
          </w:p>
        </w:tc>
      </w:tr>
      <w:tr w:rsidR="00940F34" w:rsidRPr="00953054" w14:paraId="2D9B2E22" w14:textId="46644E1C" w:rsidTr="0076397B">
        <w:trPr>
          <w:trHeight w:val="340"/>
        </w:trPr>
        <w:tc>
          <w:tcPr>
            <w:tcW w:w="2353" w:type="pct"/>
            <w:shd w:val="clear" w:color="auto" w:fill="auto"/>
            <w:vAlign w:val="bottom"/>
          </w:tcPr>
          <w:p w14:paraId="7E9DBA13" w14:textId="5E9F4982" w:rsidR="00940F34" w:rsidRPr="00953054" w:rsidRDefault="00940F34" w:rsidP="00953054">
            <w:pPr>
              <w:pStyle w:val="Header"/>
              <w:tabs>
                <w:tab w:val="clear" w:pos="4320"/>
                <w:tab w:val="clear" w:pos="8640"/>
              </w:tabs>
              <w:spacing w:line="276" w:lineRule="auto"/>
              <w:jc w:val="both"/>
              <w:rPr>
                <w:sz w:val="22"/>
                <w:szCs w:val="22"/>
              </w:rPr>
            </w:pPr>
            <w:r w:rsidRPr="00953054">
              <w:rPr>
                <w:sz w:val="22"/>
                <w:szCs w:val="22"/>
              </w:rPr>
              <w:t>Land</w:t>
            </w:r>
          </w:p>
        </w:tc>
        <w:tc>
          <w:tcPr>
            <w:tcW w:w="882" w:type="pct"/>
            <w:shd w:val="clear" w:color="auto" w:fill="auto"/>
            <w:vAlign w:val="bottom"/>
          </w:tcPr>
          <w:p w14:paraId="03F8699C" w14:textId="14F91D3A"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6BF83F24" w14:textId="2402028F"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11156E74" w14:textId="497073FF"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940F34" w:rsidRPr="00953054" w14:paraId="6B7C201D" w14:textId="77777777" w:rsidTr="0076397B">
        <w:trPr>
          <w:trHeight w:val="340"/>
        </w:trPr>
        <w:tc>
          <w:tcPr>
            <w:tcW w:w="2353" w:type="pct"/>
            <w:shd w:val="clear" w:color="auto" w:fill="auto"/>
            <w:vAlign w:val="bottom"/>
          </w:tcPr>
          <w:p w14:paraId="679056BB" w14:textId="4706C36B" w:rsidR="00940F34" w:rsidRPr="00953054" w:rsidRDefault="00940F34" w:rsidP="00953054">
            <w:pPr>
              <w:pStyle w:val="Header"/>
              <w:tabs>
                <w:tab w:val="clear" w:pos="4320"/>
                <w:tab w:val="clear" w:pos="8640"/>
              </w:tabs>
              <w:spacing w:line="276" w:lineRule="auto"/>
              <w:jc w:val="both"/>
              <w:rPr>
                <w:sz w:val="22"/>
                <w:szCs w:val="22"/>
              </w:rPr>
            </w:pPr>
            <w:r w:rsidRPr="00953054">
              <w:rPr>
                <w:sz w:val="22"/>
                <w:szCs w:val="22"/>
              </w:rPr>
              <w:t>Buildings</w:t>
            </w:r>
          </w:p>
        </w:tc>
        <w:tc>
          <w:tcPr>
            <w:tcW w:w="882" w:type="pct"/>
            <w:shd w:val="clear" w:color="auto" w:fill="auto"/>
            <w:vAlign w:val="bottom"/>
          </w:tcPr>
          <w:p w14:paraId="275C2F62" w14:textId="0F3F9256"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16928836" w14:textId="16967712"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0E804FA5" w14:textId="52B9B448"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15A5F44A" w14:textId="77777777" w:rsidTr="0076397B">
        <w:trPr>
          <w:trHeight w:val="340"/>
        </w:trPr>
        <w:tc>
          <w:tcPr>
            <w:tcW w:w="2353" w:type="pct"/>
            <w:shd w:val="clear" w:color="auto" w:fill="auto"/>
            <w:vAlign w:val="bottom"/>
          </w:tcPr>
          <w:p w14:paraId="1D1CD5AB" w14:textId="6AFC954E" w:rsidR="00B872BE" w:rsidRPr="00953054" w:rsidRDefault="00B872BE" w:rsidP="00953054">
            <w:pPr>
              <w:pStyle w:val="Header"/>
              <w:tabs>
                <w:tab w:val="clear" w:pos="4320"/>
                <w:tab w:val="clear" w:pos="8640"/>
              </w:tabs>
              <w:spacing w:line="276" w:lineRule="auto"/>
              <w:jc w:val="both"/>
              <w:rPr>
                <w:sz w:val="22"/>
                <w:szCs w:val="22"/>
              </w:rPr>
            </w:pPr>
            <w:r w:rsidRPr="00953054">
              <w:rPr>
                <w:sz w:val="22"/>
                <w:szCs w:val="22"/>
              </w:rPr>
              <w:t xml:space="preserve">Plant </w:t>
            </w:r>
            <w:r w:rsidR="00832B1B" w:rsidRPr="00953054">
              <w:rPr>
                <w:sz w:val="22"/>
                <w:szCs w:val="22"/>
              </w:rPr>
              <w:t>And Machinery</w:t>
            </w:r>
          </w:p>
        </w:tc>
        <w:tc>
          <w:tcPr>
            <w:tcW w:w="882" w:type="pct"/>
            <w:shd w:val="clear" w:color="auto" w:fill="auto"/>
            <w:vAlign w:val="bottom"/>
          </w:tcPr>
          <w:p w14:paraId="763DD5C9" w14:textId="4F2C0D9E"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3D3F89F7" w14:textId="47156481"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499C8BA4" w14:textId="70F61FF6"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40824E1B" w14:textId="701F7F64" w:rsidTr="0076397B">
        <w:trPr>
          <w:trHeight w:val="340"/>
        </w:trPr>
        <w:tc>
          <w:tcPr>
            <w:tcW w:w="2353" w:type="pct"/>
            <w:shd w:val="clear" w:color="auto" w:fill="auto"/>
            <w:vAlign w:val="bottom"/>
          </w:tcPr>
          <w:p w14:paraId="3545911D" w14:textId="4FCB9250" w:rsidR="00B872BE" w:rsidRPr="00953054" w:rsidRDefault="00B872BE" w:rsidP="00953054">
            <w:pPr>
              <w:pStyle w:val="Header"/>
              <w:tabs>
                <w:tab w:val="clear" w:pos="4320"/>
                <w:tab w:val="clear" w:pos="8640"/>
              </w:tabs>
              <w:spacing w:line="276" w:lineRule="auto"/>
              <w:jc w:val="both"/>
              <w:rPr>
                <w:sz w:val="22"/>
                <w:szCs w:val="22"/>
              </w:rPr>
            </w:pPr>
            <w:r w:rsidRPr="00953054">
              <w:rPr>
                <w:sz w:val="22"/>
                <w:szCs w:val="22"/>
              </w:rPr>
              <w:t xml:space="preserve">Motor </w:t>
            </w:r>
            <w:r w:rsidR="00832B1B" w:rsidRPr="00953054">
              <w:rPr>
                <w:sz w:val="22"/>
                <w:szCs w:val="22"/>
              </w:rPr>
              <w:t>Vehicles, Including Motorcycles</w:t>
            </w:r>
          </w:p>
        </w:tc>
        <w:tc>
          <w:tcPr>
            <w:tcW w:w="882" w:type="pct"/>
            <w:shd w:val="clear" w:color="auto" w:fill="auto"/>
            <w:vAlign w:val="bottom"/>
          </w:tcPr>
          <w:p w14:paraId="48DCD94E" w14:textId="66583F03"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5B896205" w14:textId="705232FE"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03670F46" w14:textId="3EB5C9AF"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5A320C2F" w14:textId="65C7F109" w:rsidTr="0076397B">
        <w:trPr>
          <w:trHeight w:val="340"/>
        </w:trPr>
        <w:tc>
          <w:tcPr>
            <w:tcW w:w="2353" w:type="pct"/>
            <w:shd w:val="clear" w:color="auto" w:fill="auto"/>
            <w:vAlign w:val="bottom"/>
          </w:tcPr>
          <w:p w14:paraId="61FB380D" w14:textId="11B3012C" w:rsidR="00B872BE" w:rsidRPr="00953054" w:rsidRDefault="00B872BE" w:rsidP="00953054">
            <w:pPr>
              <w:pStyle w:val="Header"/>
              <w:tabs>
                <w:tab w:val="clear" w:pos="4320"/>
                <w:tab w:val="clear" w:pos="8640"/>
              </w:tabs>
              <w:spacing w:line="276" w:lineRule="auto"/>
              <w:jc w:val="both"/>
              <w:rPr>
                <w:sz w:val="22"/>
                <w:szCs w:val="22"/>
              </w:rPr>
            </w:pPr>
            <w:r w:rsidRPr="00953054">
              <w:rPr>
                <w:sz w:val="22"/>
                <w:szCs w:val="22"/>
              </w:rPr>
              <w:t xml:space="preserve">Computers </w:t>
            </w:r>
            <w:r w:rsidR="00832B1B" w:rsidRPr="00953054">
              <w:rPr>
                <w:sz w:val="22"/>
                <w:szCs w:val="22"/>
              </w:rPr>
              <w:t>And Related Equipment</w:t>
            </w:r>
          </w:p>
        </w:tc>
        <w:tc>
          <w:tcPr>
            <w:tcW w:w="882" w:type="pct"/>
            <w:shd w:val="clear" w:color="auto" w:fill="auto"/>
            <w:vAlign w:val="bottom"/>
          </w:tcPr>
          <w:p w14:paraId="7DA2272E" w14:textId="3009779E"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50C61575" w14:textId="602755E9"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4276D610" w14:textId="066DD523"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47A4B715" w14:textId="5600A78E" w:rsidTr="0076397B">
        <w:trPr>
          <w:trHeight w:val="340"/>
        </w:trPr>
        <w:tc>
          <w:tcPr>
            <w:tcW w:w="2353" w:type="pct"/>
            <w:shd w:val="clear" w:color="auto" w:fill="auto"/>
            <w:vAlign w:val="bottom"/>
          </w:tcPr>
          <w:p w14:paraId="4D0A4961" w14:textId="5A9CA247" w:rsidR="00B872BE" w:rsidRPr="00953054" w:rsidRDefault="00B872BE" w:rsidP="00953054">
            <w:pPr>
              <w:pStyle w:val="Header"/>
              <w:tabs>
                <w:tab w:val="clear" w:pos="4320"/>
                <w:tab w:val="clear" w:pos="8640"/>
              </w:tabs>
              <w:spacing w:line="276" w:lineRule="auto"/>
              <w:jc w:val="both"/>
              <w:rPr>
                <w:sz w:val="22"/>
                <w:szCs w:val="22"/>
              </w:rPr>
            </w:pPr>
            <w:r w:rsidRPr="00953054">
              <w:rPr>
                <w:sz w:val="22"/>
                <w:szCs w:val="22"/>
              </w:rPr>
              <w:t xml:space="preserve">Office </w:t>
            </w:r>
            <w:r w:rsidR="00832B1B" w:rsidRPr="00953054">
              <w:rPr>
                <w:sz w:val="22"/>
                <w:szCs w:val="22"/>
              </w:rPr>
              <w:t>Equipment, Furniture, And Fittings</w:t>
            </w:r>
          </w:p>
        </w:tc>
        <w:tc>
          <w:tcPr>
            <w:tcW w:w="882" w:type="pct"/>
            <w:shd w:val="clear" w:color="auto" w:fill="auto"/>
            <w:vAlign w:val="bottom"/>
          </w:tcPr>
          <w:p w14:paraId="1EADF411" w14:textId="27169B14"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12790440" w14:textId="4F0C72EE"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7228E8AC" w14:textId="7F2B8709"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1D3A1806" w14:textId="4C5A8043" w:rsidTr="0076397B">
        <w:trPr>
          <w:trHeight w:val="340"/>
        </w:trPr>
        <w:tc>
          <w:tcPr>
            <w:tcW w:w="2353" w:type="pct"/>
            <w:shd w:val="clear" w:color="auto" w:fill="auto"/>
            <w:vAlign w:val="bottom"/>
          </w:tcPr>
          <w:p w14:paraId="309E76BF" w14:textId="0E8654A3" w:rsidR="00B872BE" w:rsidRPr="00953054" w:rsidRDefault="004B55D2" w:rsidP="00953054">
            <w:pPr>
              <w:pStyle w:val="Header"/>
              <w:tabs>
                <w:tab w:val="clear" w:pos="4320"/>
                <w:tab w:val="clear" w:pos="8640"/>
              </w:tabs>
              <w:spacing w:line="276" w:lineRule="auto"/>
              <w:jc w:val="both"/>
              <w:rPr>
                <w:sz w:val="22"/>
                <w:szCs w:val="22"/>
              </w:rPr>
            </w:pPr>
            <w:r w:rsidRPr="00953054">
              <w:rPr>
                <w:b/>
                <w:bCs/>
                <w:sz w:val="22"/>
                <w:szCs w:val="22"/>
              </w:rPr>
              <w:t>Total</w:t>
            </w:r>
          </w:p>
        </w:tc>
        <w:tc>
          <w:tcPr>
            <w:tcW w:w="882" w:type="pct"/>
            <w:shd w:val="clear" w:color="auto" w:fill="auto"/>
            <w:vAlign w:val="bottom"/>
          </w:tcPr>
          <w:p w14:paraId="4A3E38A8" w14:textId="466BBBCE" w:rsidR="00B872BE" w:rsidRPr="00953054" w:rsidRDefault="00832B1B" w:rsidP="00953054">
            <w:pPr>
              <w:pStyle w:val="Header"/>
              <w:tabs>
                <w:tab w:val="clear" w:pos="4320"/>
                <w:tab w:val="clear" w:pos="8640"/>
              </w:tabs>
              <w:spacing w:line="276" w:lineRule="auto"/>
              <w:jc w:val="both"/>
              <w:rPr>
                <w:b/>
                <w:sz w:val="22"/>
                <w:szCs w:val="22"/>
              </w:rPr>
            </w:pPr>
            <w:r w:rsidRPr="00953054">
              <w:rPr>
                <w:b/>
                <w:sz w:val="22"/>
                <w:szCs w:val="22"/>
              </w:rPr>
              <w:t>xxx</w:t>
            </w:r>
          </w:p>
        </w:tc>
        <w:tc>
          <w:tcPr>
            <w:tcW w:w="883" w:type="pct"/>
            <w:shd w:val="clear" w:color="auto" w:fill="auto"/>
            <w:vAlign w:val="bottom"/>
          </w:tcPr>
          <w:p w14:paraId="50105282" w14:textId="51A3F682" w:rsidR="00B872BE" w:rsidRPr="00953054" w:rsidRDefault="00832B1B" w:rsidP="00953054">
            <w:pPr>
              <w:pStyle w:val="Header"/>
              <w:tabs>
                <w:tab w:val="clear" w:pos="4320"/>
                <w:tab w:val="clear" w:pos="8640"/>
              </w:tabs>
              <w:spacing w:line="276" w:lineRule="auto"/>
              <w:jc w:val="both"/>
              <w:rPr>
                <w:b/>
                <w:sz w:val="22"/>
                <w:szCs w:val="22"/>
              </w:rPr>
            </w:pPr>
            <w:r w:rsidRPr="00953054">
              <w:rPr>
                <w:b/>
                <w:sz w:val="22"/>
                <w:szCs w:val="22"/>
              </w:rPr>
              <w:t>xxx</w:t>
            </w:r>
          </w:p>
        </w:tc>
        <w:tc>
          <w:tcPr>
            <w:tcW w:w="883" w:type="pct"/>
            <w:vAlign w:val="bottom"/>
          </w:tcPr>
          <w:p w14:paraId="46F776E9" w14:textId="73E8B7C8" w:rsidR="00B872BE" w:rsidRPr="00953054" w:rsidRDefault="00832B1B" w:rsidP="00953054">
            <w:pPr>
              <w:pStyle w:val="Header"/>
              <w:tabs>
                <w:tab w:val="clear" w:pos="4320"/>
                <w:tab w:val="clear" w:pos="8640"/>
              </w:tabs>
              <w:spacing w:line="276" w:lineRule="auto"/>
              <w:jc w:val="both"/>
              <w:rPr>
                <w:b/>
                <w:sz w:val="22"/>
                <w:szCs w:val="22"/>
              </w:rPr>
            </w:pPr>
            <w:r w:rsidRPr="00953054">
              <w:rPr>
                <w:b/>
                <w:sz w:val="22"/>
                <w:szCs w:val="22"/>
              </w:rPr>
              <w:t>xxx</w:t>
            </w:r>
          </w:p>
        </w:tc>
      </w:tr>
    </w:tbl>
    <w:p w14:paraId="337EB5B2" w14:textId="1F0D4209" w:rsidR="0099303E" w:rsidRPr="00953054" w:rsidRDefault="0099303E" w:rsidP="00953054">
      <w:pPr>
        <w:autoSpaceDE/>
        <w:autoSpaceDN/>
        <w:spacing w:line="360" w:lineRule="auto"/>
        <w:jc w:val="both"/>
        <w:rPr>
          <w:b/>
          <w:sz w:val="22"/>
          <w:szCs w:val="22"/>
        </w:rPr>
      </w:pPr>
    </w:p>
    <w:p w14:paraId="7136BC23" w14:textId="77777777" w:rsidR="0099303E" w:rsidRPr="00953054" w:rsidRDefault="0099303E" w:rsidP="00953054">
      <w:pPr>
        <w:pStyle w:val="Header"/>
        <w:tabs>
          <w:tab w:val="clear" w:pos="4320"/>
          <w:tab w:val="clear" w:pos="8640"/>
          <w:tab w:val="decimal" w:pos="5760"/>
          <w:tab w:val="decimal" w:pos="7200"/>
          <w:tab w:val="decimal" w:pos="7920"/>
          <w:tab w:val="decimal" w:pos="9000"/>
        </w:tabs>
        <w:spacing w:line="360" w:lineRule="auto"/>
        <w:jc w:val="both"/>
        <w:rPr>
          <w:bCs/>
          <w:sz w:val="22"/>
          <w:szCs w:val="22"/>
          <w:lang w:val="en-US"/>
        </w:rPr>
      </w:pPr>
      <w:r w:rsidRPr="00953054">
        <w:rPr>
          <w:bCs/>
          <w:sz w:val="22"/>
          <w:szCs w:val="22"/>
          <w:lang w:val="en-US"/>
        </w:rPr>
        <w:t>Property plant and Equipment includes the following assets that are fully depreciated:</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56"/>
        <w:gridCol w:w="1837"/>
        <w:gridCol w:w="1837"/>
      </w:tblGrid>
      <w:tr w:rsidR="0099303E" w:rsidRPr="00953054" w14:paraId="1BF0A10B" w14:textId="77777777" w:rsidTr="00E31005">
        <w:trPr>
          <w:trHeight w:val="340"/>
        </w:trPr>
        <w:tc>
          <w:tcPr>
            <w:tcW w:w="2966" w:type="pct"/>
            <w:shd w:val="clear" w:color="auto" w:fill="0070C0"/>
          </w:tcPr>
          <w:p w14:paraId="3AE7867E" w14:textId="77777777" w:rsidR="0099303E" w:rsidRPr="00953054" w:rsidRDefault="0099303E" w:rsidP="00953054">
            <w:pPr>
              <w:pStyle w:val="Header"/>
              <w:tabs>
                <w:tab w:val="clear" w:pos="4320"/>
                <w:tab w:val="clear" w:pos="8640"/>
              </w:tabs>
              <w:spacing w:line="276" w:lineRule="auto"/>
              <w:jc w:val="both"/>
              <w:rPr>
                <w:b/>
                <w:sz w:val="22"/>
                <w:szCs w:val="22"/>
              </w:rPr>
            </w:pPr>
          </w:p>
        </w:tc>
        <w:tc>
          <w:tcPr>
            <w:tcW w:w="1017" w:type="pct"/>
            <w:shd w:val="clear" w:color="auto" w:fill="0070C0"/>
            <w:vAlign w:val="bottom"/>
          </w:tcPr>
          <w:p w14:paraId="5F1F572E" w14:textId="392B22EF" w:rsidR="0099303E" w:rsidRPr="00953054" w:rsidRDefault="00344171" w:rsidP="00953054">
            <w:pPr>
              <w:pStyle w:val="Header"/>
              <w:tabs>
                <w:tab w:val="clear" w:pos="4320"/>
                <w:tab w:val="clear" w:pos="8640"/>
              </w:tabs>
              <w:spacing w:line="276" w:lineRule="auto"/>
              <w:jc w:val="both"/>
              <w:rPr>
                <w:b/>
                <w:sz w:val="22"/>
                <w:szCs w:val="22"/>
              </w:rPr>
            </w:pPr>
            <w:r w:rsidRPr="00953054">
              <w:rPr>
                <w:b/>
                <w:sz w:val="22"/>
                <w:szCs w:val="22"/>
              </w:rPr>
              <w:t>Cost or valuation</w:t>
            </w:r>
          </w:p>
        </w:tc>
        <w:tc>
          <w:tcPr>
            <w:tcW w:w="1017" w:type="pct"/>
            <w:shd w:val="clear" w:color="auto" w:fill="0070C0"/>
            <w:vAlign w:val="bottom"/>
          </w:tcPr>
          <w:p w14:paraId="50605D85" w14:textId="3DA15B55" w:rsidR="0099303E" w:rsidRPr="00953054" w:rsidRDefault="00344171" w:rsidP="00953054">
            <w:pPr>
              <w:pStyle w:val="Header"/>
              <w:tabs>
                <w:tab w:val="clear" w:pos="4320"/>
                <w:tab w:val="clear" w:pos="8640"/>
              </w:tabs>
              <w:spacing w:line="276" w:lineRule="auto"/>
              <w:jc w:val="both"/>
              <w:rPr>
                <w:b/>
                <w:sz w:val="22"/>
                <w:szCs w:val="22"/>
              </w:rPr>
            </w:pPr>
            <w:r w:rsidRPr="00953054">
              <w:rPr>
                <w:b/>
                <w:sz w:val="22"/>
                <w:szCs w:val="22"/>
              </w:rPr>
              <w:t>Normal annual depreciation charge</w:t>
            </w:r>
          </w:p>
        </w:tc>
      </w:tr>
      <w:tr w:rsidR="0099303E" w:rsidRPr="00953054" w14:paraId="30572274" w14:textId="77777777" w:rsidTr="00E31005">
        <w:trPr>
          <w:trHeight w:val="340"/>
        </w:trPr>
        <w:tc>
          <w:tcPr>
            <w:tcW w:w="2966" w:type="pct"/>
            <w:shd w:val="clear" w:color="auto" w:fill="auto"/>
          </w:tcPr>
          <w:p w14:paraId="795EE1C8" w14:textId="56B7DD9C" w:rsidR="0099303E" w:rsidRPr="00953054" w:rsidRDefault="0099303E" w:rsidP="00953054">
            <w:pPr>
              <w:pStyle w:val="Header"/>
              <w:tabs>
                <w:tab w:val="clear" w:pos="4320"/>
                <w:tab w:val="clear" w:pos="8640"/>
              </w:tabs>
              <w:spacing w:line="276" w:lineRule="auto"/>
              <w:jc w:val="both"/>
              <w:rPr>
                <w:sz w:val="22"/>
                <w:szCs w:val="22"/>
              </w:rPr>
            </w:pPr>
            <w:r w:rsidRPr="00953054">
              <w:rPr>
                <w:sz w:val="22"/>
                <w:szCs w:val="22"/>
              </w:rPr>
              <w:t xml:space="preserve">Plant </w:t>
            </w:r>
            <w:r w:rsidR="00A14644" w:rsidRPr="00953054">
              <w:rPr>
                <w:sz w:val="22"/>
                <w:szCs w:val="22"/>
              </w:rPr>
              <w:t>a</w:t>
            </w:r>
            <w:r w:rsidR="00344171" w:rsidRPr="00953054">
              <w:rPr>
                <w:sz w:val="22"/>
                <w:szCs w:val="22"/>
              </w:rPr>
              <w:t>nd Machinery</w:t>
            </w:r>
          </w:p>
        </w:tc>
        <w:tc>
          <w:tcPr>
            <w:tcW w:w="1017" w:type="pct"/>
            <w:shd w:val="clear" w:color="auto" w:fill="auto"/>
            <w:vAlign w:val="bottom"/>
          </w:tcPr>
          <w:p w14:paraId="4808BE1A" w14:textId="4FAE4C6B"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c>
          <w:tcPr>
            <w:tcW w:w="1017" w:type="pct"/>
            <w:shd w:val="clear" w:color="auto" w:fill="auto"/>
            <w:vAlign w:val="bottom"/>
          </w:tcPr>
          <w:p w14:paraId="1271BC72" w14:textId="314A30BA"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r>
      <w:tr w:rsidR="0099303E" w:rsidRPr="00953054" w14:paraId="3F0C5EA1" w14:textId="77777777" w:rsidTr="00E31005">
        <w:trPr>
          <w:trHeight w:val="340"/>
        </w:trPr>
        <w:tc>
          <w:tcPr>
            <w:tcW w:w="2966" w:type="pct"/>
            <w:shd w:val="clear" w:color="auto" w:fill="auto"/>
          </w:tcPr>
          <w:p w14:paraId="19D18918" w14:textId="2AA0A465" w:rsidR="0099303E" w:rsidRPr="00953054" w:rsidRDefault="0099303E" w:rsidP="00953054">
            <w:pPr>
              <w:pStyle w:val="Header"/>
              <w:tabs>
                <w:tab w:val="clear" w:pos="4320"/>
                <w:tab w:val="clear" w:pos="8640"/>
              </w:tabs>
              <w:spacing w:line="276" w:lineRule="auto"/>
              <w:jc w:val="both"/>
              <w:rPr>
                <w:sz w:val="22"/>
                <w:szCs w:val="22"/>
              </w:rPr>
            </w:pPr>
            <w:r w:rsidRPr="00953054">
              <w:rPr>
                <w:sz w:val="22"/>
                <w:szCs w:val="22"/>
              </w:rPr>
              <w:t xml:space="preserve">Motor </w:t>
            </w:r>
            <w:r w:rsidR="00A14644" w:rsidRPr="00953054">
              <w:rPr>
                <w:sz w:val="22"/>
                <w:szCs w:val="22"/>
              </w:rPr>
              <w:t>Vehicles i</w:t>
            </w:r>
            <w:r w:rsidR="00344171" w:rsidRPr="00953054">
              <w:rPr>
                <w:sz w:val="22"/>
                <w:szCs w:val="22"/>
              </w:rPr>
              <w:t xml:space="preserve">ncluding </w:t>
            </w:r>
            <w:r w:rsidR="00B90BF4" w:rsidRPr="00953054">
              <w:rPr>
                <w:sz w:val="22"/>
                <w:szCs w:val="22"/>
              </w:rPr>
              <w:t>Motorcycles</w:t>
            </w:r>
          </w:p>
        </w:tc>
        <w:tc>
          <w:tcPr>
            <w:tcW w:w="1017" w:type="pct"/>
            <w:shd w:val="clear" w:color="auto" w:fill="auto"/>
            <w:vAlign w:val="bottom"/>
          </w:tcPr>
          <w:p w14:paraId="1685261A" w14:textId="4DDC6981"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c>
          <w:tcPr>
            <w:tcW w:w="1017" w:type="pct"/>
            <w:shd w:val="clear" w:color="auto" w:fill="auto"/>
            <w:vAlign w:val="bottom"/>
          </w:tcPr>
          <w:p w14:paraId="0D1378C2" w14:textId="70B5A13F"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r>
      <w:tr w:rsidR="0099303E" w:rsidRPr="00953054" w14:paraId="6761C138" w14:textId="77777777" w:rsidTr="00E31005">
        <w:trPr>
          <w:trHeight w:val="340"/>
        </w:trPr>
        <w:tc>
          <w:tcPr>
            <w:tcW w:w="2966" w:type="pct"/>
            <w:shd w:val="clear" w:color="auto" w:fill="auto"/>
          </w:tcPr>
          <w:p w14:paraId="58970A26" w14:textId="41BC996D" w:rsidR="0099303E" w:rsidRPr="00953054" w:rsidRDefault="0099303E" w:rsidP="00953054">
            <w:pPr>
              <w:pStyle w:val="Header"/>
              <w:tabs>
                <w:tab w:val="clear" w:pos="4320"/>
                <w:tab w:val="clear" w:pos="8640"/>
              </w:tabs>
              <w:spacing w:line="276" w:lineRule="auto"/>
              <w:jc w:val="both"/>
              <w:rPr>
                <w:sz w:val="22"/>
                <w:szCs w:val="22"/>
              </w:rPr>
            </w:pPr>
            <w:r w:rsidRPr="00953054">
              <w:rPr>
                <w:sz w:val="22"/>
                <w:szCs w:val="22"/>
              </w:rPr>
              <w:t xml:space="preserve">Computers </w:t>
            </w:r>
            <w:r w:rsidR="00A14644" w:rsidRPr="00953054">
              <w:rPr>
                <w:sz w:val="22"/>
                <w:szCs w:val="22"/>
              </w:rPr>
              <w:t>a</w:t>
            </w:r>
            <w:r w:rsidR="00344171" w:rsidRPr="00953054">
              <w:rPr>
                <w:sz w:val="22"/>
                <w:szCs w:val="22"/>
              </w:rPr>
              <w:t>nd Related Equipment</w:t>
            </w:r>
          </w:p>
        </w:tc>
        <w:tc>
          <w:tcPr>
            <w:tcW w:w="1017" w:type="pct"/>
            <w:shd w:val="clear" w:color="auto" w:fill="auto"/>
            <w:vAlign w:val="bottom"/>
          </w:tcPr>
          <w:p w14:paraId="356D2E78" w14:textId="7C98388C"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c>
          <w:tcPr>
            <w:tcW w:w="1017" w:type="pct"/>
            <w:shd w:val="clear" w:color="auto" w:fill="auto"/>
            <w:vAlign w:val="bottom"/>
          </w:tcPr>
          <w:p w14:paraId="389C8331" w14:textId="7DD61D73"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r>
      <w:tr w:rsidR="0099303E" w:rsidRPr="00953054" w14:paraId="152FCF23" w14:textId="77777777" w:rsidTr="00E31005">
        <w:trPr>
          <w:trHeight w:val="340"/>
        </w:trPr>
        <w:tc>
          <w:tcPr>
            <w:tcW w:w="2966" w:type="pct"/>
            <w:shd w:val="clear" w:color="auto" w:fill="auto"/>
          </w:tcPr>
          <w:p w14:paraId="2C3E7A0E" w14:textId="4EA0DB3C" w:rsidR="0099303E" w:rsidRPr="00953054" w:rsidRDefault="0099303E" w:rsidP="00953054">
            <w:pPr>
              <w:pStyle w:val="Header"/>
              <w:tabs>
                <w:tab w:val="clear" w:pos="4320"/>
                <w:tab w:val="clear" w:pos="8640"/>
              </w:tabs>
              <w:spacing w:line="276" w:lineRule="auto"/>
              <w:jc w:val="both"/>
              <w:rPr>
                <w:sz w:val="22"/>
                <w:szCs w:val="22"/>
              </w:rPr>
            </w:pPr>
            <w:r w:rsidRPr="00953054">
              <w:rPr>
                <w:sz w:val="22"/>
                <w:szCs w:val="22"/>
              </w:rPr>
              <w:t xml:space="preserve">Office </w:t>
            </w:r>
            <w:r w:rsidR="00344171" w:rsidRPr="00953054">
              <w:rPr>
                <w:sz w:val="22"/>
                <w:szCs w:val="22"/>
              </w:rPr>
              <w:t>Equipment, Furniture And Fittings</w:t>
            </w:r>
          </w:p>
        </w:tc>
        <w:tc>
          <w:tcPr>
            <w:tcW w:w="1017" w:type="pct"/>
            <w:shd w:val="clear" w:color="auto" w:fill="auto"/>
            <w:vAlign w:val="bottom"/>
          </w:tcPr>
          <w:p w14:paraId="73DD3676" w14:textId="728484D0"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c>
          <w:tcPr>
            <w:tcW w:w="1017" w:type="pct"/>
            <w:shd w:val="clear" w:color="auto" w:fill="auto"/>
            <w:vAlign w:val="bottom"/>
          </w:tcPr>
          <w:p w14:paraId="087F42BC" w14:textId="40268145"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r>
      <w:tr w:rsidR="0099303E" w:rsidRPr="00953054" w14:paraId="2B8C4D1A" w14:textId="77777777" w:rsidTr="00E31005">
        <w:trPr>
          <w:trHeight w:val="340"/>
        </w:trPr>
        <w:tc>
          <w:tcPr>
            <w:tcW w:w="2966" w:type="pct"/>
            <w:shd w:val="clear" w:color="auto" w:fill="auto"/>
          </w:tcPr>
          <w:p w14:paraId="662A24F7" w14:textId="68D0503F" w:rsidR="0099303E" w:rsidRPr="00953054" w:rsidRDefault="0099303E" w:rsidP="00953054">
            <w:pPr>
              <w:pStyle w:val="Header"/>
              <w:tabs>
                <w:tab w:val="clear" w:pos="4320"/>
                <w:tab w:val="clear" w:pos="8640"/>
              </w:tabs>
              <w:spacing w:line="276" w:lineRule="auto"/>
              <w:jc w:val="both"/>
              <w:rPr>
                <w:b/>
                <w:bCs/>
                <w:sz w:val="22"/>
                <w:szCs w:val="22"/>
              </w:rPr>
            </w:pPr>
            <w:r w:rsidRPr="00953054">
              <w:rPr>
                <w:b/>
                <w:bCs/>
                <w:sz w:val="22"/>
                <w:szCs w:val="22"/>
              </w:rPr>
              <w:t>Total</w:t>
            </w:r>
          </w:p>
        </w:tc>
        <w:tc>
          <w:tcPr>
            <w:tcW w:w="1017" w:type="pct"/>
            <w:shd w:val="clear" w:color="auto" w:fill="auto"/>
            <w:vAlign w:val="bottom"/>
          </w:tcPr>
          <w:p w14:paraId="79D8FADB" w14:textId="6C710341" w:rsidR="0099303E" w:rsidRPr="00953054" w:rsidRDefault="00344171" w:rsidP="00953054">
            <w:pPr>
              <w:pStyle w:val="Header"/>
              <w:tabs>
                <w:tab w:val="clear" w:pos="4320"/>
                <w:tab w:val="clear" w:pos="8640"/>
              </w:tabs>
              <w:spacing w:line="276" w:lineRule="auto"/>
              <w:jc w:val="both"/>
              <w:rPr>
                <w:b/>
                <w:bCs/>
                <w:sz w:val="22"/>
                <w:szCs w:val="22"/>
              </w:rPr>
            </w:pPr>
            <w:r w:rsidRPr="00953054">
              <w:rPr>
                <w:b/>
                <w:bCs/>
                <w:sz w:val="22"/>
                <w:szCs w:val="22"/>
              </w:rPr>
              <w:t>xxx</w:t>
            </w:r>
          </w:p>
        </w:tc>
        <w:tc>
          <w:tcPr>
            <w:tcW w:w="1017" w:type="pct"/>
            <w:shd w:val="clear" w:color="auto" w:fill="auto"/>
            <w:vAlign w:val="bottom"/>
          </w:tcPr>
          <w:p w14:paraId="141CAFAD" w14:textId="2297914D" w:rsidR="0099303E" w:rsidRPr="00953054" w:rsidRDefault="00344171" w:rsidP="00953054">
            <w:pPr>
              <w:pStyle w:val="Header"/>
              <w:tabs>
                <w:tab w:val="clear" w:pos="4320"/>
                <w:tab w:val="clear" w:pos="8640"/>
              </w:tabs>
              <w:spacing w:line="276" w:lineRule="auto"/>
              <w:jc w:val="both"/>
              <w:rPr>
                <w:b/>
                <w:bCs/>
                <w:sz w:val="22"/>
                <w:szCs w:val="22"/>
              </w:rPr>
            </w:pPr>
            <w:r w:rsidRPr="00953054">
              <w:rPr>
                <w:b/>
                <w:bCs/>
                <w:sz w:val="22"/>
                <w:szCs w:val="22"/>
              </w:rPr>
              <w:t>xxx</w:t>
            </w:r>
          </w:p>
        </w:tc>
      </w:tr>
    </w:tbl>
    <w:p w14:paraId="5AAB1AF9" w14:textId="77777777" w:rsidR="0099303E" w:rsidRPr="00953054" w:rsidRDefault="0099303E" w:rsidP="00953054">
      <w:pPr>
        <w:autoSpaceDE/>
        <w:autoSpaceDN/>
        <w:spacing w:line="360" w:lineRule="auto"/>
        <w:jc w:val="both"/>
        <w:rPr>
          <w:b/>
          <w:sz w:val="22"/>
          <w:szCs w:val="22"/>
        </w:rPr>
      </w:pPr>
    </w:p>
    <w:p w14:paraId="26D9D456" w14:textId="0C077E9E" w:rsidR="00C4185E" w:rsidRPr="00953054" w:rsidRDefault="00C4185E" w:rsidP="00953054">
      <w:pPr>
        <w:autoSpaceDE/>
        <w:autoSpaceDN/>
        <w:jc w:val="both"/>
        <w:rPr>
          <w:b/>
          <w:sz w:val="22"/>
          <w:szCs w:val="22"/>
        </w:rPr>
      </w:pPr>
      <w:r w:rsidRPr="00953054">
        <w:rPr>
          <w:b/>
          <w:sz w:val="22"/>
          <w:szCs w:val="22"/>
        </w:rPr>
        <w:br w:type="page"/>
      </w:r>
    </w:p>
    <w:p w14:paraId="16B02A79" w14:textId="28C3DC87" w:rsidR="009A5B7F" w:rsidRPr="00953054" w:rsidRDefault="00A14644" w:rsidP="00953054">
      <w:pPr>
        <w:autoSpaceDE/>
        <w:autoSpaceDN/>
        <w:spacing w:line="360" w:lineRule="auto"/>
        <w:jc w:val="both"/>
        <w:rPr>
          <w:b/>
          <w:sz w:val="22"/>
          <w:szCs w:val="22"/>
        </w:rPr>
      </w:pPr>
      <w:r w:rsidRPr="00953054">
        <w:rPr>
          <w:b/>
          <w:sz w:val="22"/>
          <w:szCs w:val="22"/>
        </w:rPr>
        <w:lastRenderedPageBreak/>
        <w:t>Notes to t</w:t>
      </w:r>
      <w:r w:rsidR="00B90BF4" w:rsidRPr="00953054">
        <w:rPr>
          <w:b/>
          <w:sz w:val="22"/>
          <w:szCs w:val="22"/>
        </w:rPr>
        <w:t>he Financial Statements (Continued)</w:t>
      </w:r>
    </w:p>
    <w:p w14:paraId="41584B6F" w14:textId="5F500D2B" w:rsidR="009A5B7F"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Intangible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60"/>
        <w:gridCol w:w="1970"/>
      </w:tblGrid>
      <w:tr w:rsidR="00483C59" w:rsidRPr="00953054" w14:paraId="52915A3D" w14:textId="77777777" w:rsidTr="00FA6DF3">
        <w:trPr>
          <w:trHeight w:val="340"/>
        </w:trPr>
        <w:tc>
          <w:tcPr>
            <w:tcW w:w="3909" w:type="pct"/>
            <w:shd w:val="clear" w:color="auto" w:fill="0070C0"/>
            <w:noWrap/>
            <w:vAlign w:val="bottom"/>
            <w:hideMark/>
          </w:tcPr>
          <w:p w14:paraId="7352A608" w14:textId="77777777" w:rsidR="00483C59" w:rsidRPr="00953054" w:rsidRDefault="00483C5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091" w:type="pct"/>
            <w:shd w:val="clear" w:color="auto" w:fill="0070C0"/>
            <w:vAlign w:val="center"/>
          </w:tcPr>
          <w:p w14:paraId="44B87066" w14:textId="551D8C61" w:rsidR="00483C59" w:rsidRPr="00953054" w:rsidRDefault="00483C59" w:rsidP="00953054">
            <w:pPr>
              <w:autoSpaceDE/>
              <w:autoSpaceDN/>
              <w:spacing w:line="276" w:lineRule="auto"/>
              <w:jc w:val="both"/>
              <w:rPr>
                <w:b/>
                <w:bCs/>
                <w:sz w:val="22"/>
                <w:szCs w:val="22"/>
                <w:lang w:val="en-US"/>
              </w:rPr>
            </w:pPr>
            <w:r w:rsidRPr="00953054">
              <w:rPr>
                <w:b/>
                <w:i/>
                <w:iCs/>
                <w:sz w:val="22"/>
                <w:szCs w:val="22"/>
                <w:lang w:val="en-US"/>
              </w:rPr>
              <w:t>Insert Current FY</w:t>
            </w:r>
          </w:p>
        </w:tc>
      </w:tr>
      <w:tr w:rsidR="00650C14" w:rsidRPr="00953054" w14:paraId="7DCFA1F1" w14:textId="77777777" w:rsidTr="00FA6DF3">
        <w:trPr>
          <w:trHeight w:val="340"/>
        </w:trPr>
        <w:tc>
          <w:tcPr>
            <w:tcW w:w="3909" w:type="pct"/>
            <w:shd w:val="clear" w:color="auto" w:fill="0070C0"/>
            <w:noWrap/>
            <w:vAlign w:val="bottom"/>
            <w:hideMark/>
          </w:tcPr>
          <w:p w14:paraId="2D3FC415" w14:textId="77777777" w:rsidR="00B80FC4" w:rsidRPr="00953054" w:rsidRDefault="00B80FC4" w:rsidP="00953054">
            <w:pPr>
              <w:autoSpaceDE/>
              <w:autoSpaceDN/>
              <w:spacing w:line="276" w:lineRule="auto"/>
              <w:jc w:val="both"/>
              <w:rPr>
                <w:b/>
                <w:bCs/>
                <w:sz w:val="22"/>
                <w:szCs w:val="22"/>
                <w:lang w:eastAsia="en-GB"/>
              </w:rPr>
            </w:pPr>
          </w:p>
        </w:tc>
        <w:tc>
          <w:tcPr>
            <w:tcW w:w="1091" w:type="pct"/>
            <w:shd w:val="clear" w:color="auto" w:fill="0070C0"/>
            <w:vAlign w:val="bottom"/>
          </w:tcPr>
          <w:p w14:paraId="02521F04" w14:textId="466134F0" w:rsidR="00B80FC4" w:rsidRPr="00953054" w:rsidRDefault="00B90BF4"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67EAF2D1" w14:textId="77777777" w:rsidTr="00FA6DF3">
        <w:trPr>
          <w:trHeight w:val="340"/>
        </w:trPr>
        <w:tc>
          <w:tcPr>
            <w:tcW w:w="3909" w:type="pct"/>
            <w:shd w:val="clear" w:color="auto" w:fill="auto"/>
            <w:noWrap/>
            <w:vAlign w:val="bottom"/>
            <w:hideMark/>
          </w:tcPr>
          <w:p w14:paraId="4A59ACAC" w14:textId="4E9D6F13" w:rsidR="00B80FC4" w:rsidRPr="00953054" w:rsidRDefault="00FA6DF3" w:rsidP="00953054">
            <w:pPr>
              <w:autoSpaceDE/>
              <w:autoSpaceDN/>
              <w:spacing w:line="276" w:lineRule="auto"/>
              <w:jc w:val="both"/>
              <w:rPr>
                <w:b/>
                <w:bCs/>
                <w:sz w:val="22"/>
                <w:szCs w:val="22"/>
                <w:lang w:val="en-US"/>
              </w:rPr>
            </w:pPr>
            <w:r w:rsidRPr="00953054">
              <w:rPr>
                <w:b/>
                <w:bCs/>
                <w:sz w:val="22"/>
                <w:szCs w:val="22"/>
                <w:lang w:eastAsia="en-GB"/>
              </w:rPr>
              <w:t>Cost</w:t>
            </w:r>
            <w:r>
              <w:rPr>
                <w:b/>
                <w:bCs/>
                <w:sz w:val="22"/>
                <w:szCs w:val="22"/>
                <w:lang w:eastAsia="en-GB"/>
              </w:rPr>
              <w:t>/Opening balance</w:t>
            </w:r>
            <w:r w:rsidRPr="00953054">
              <w:rPr>
                <w:b/>
                <w:bCs/>
                <w:sz w:val="22"/>
                <w:szCs w:val="22"/>
                <w:lang w:eastAsia="en-GB"/>
              </w:rPr>
              <w:t xml:space="preserve"> </w:t>
            </w:r>
            <w:r>
              <w:rPr>
                <w:b/>
                <w:bCs/>
                <w:sz w:val="22"/>
                <w:szCs w:val="22"/>
                <w:lang w:eastAsia="en-GB"/>
              </w:rPr>
              <w:t>a</w:t>
            </w:r>
            <w:r w:rsidRPr="00953054">
              <w:rPr>
                <w:b/>
                <w:bCs/>
                <w:sz w:val="22"/>
                <w:szCs w:val="22"/>
                <w:lang w:eastAsia="en-GB"/>
              </w:rPr>
              <w:t xml:space="preserve">t </w:t>
            </w:r>
            <w:r>
              <w:rPr>
                <w:b/>
                <w:bCs/>
                <w:sz w:val="22"/>
                <w:szCs w:val="22"/>
                <w:lang w:eastAsia="en-GB"/>
              </w:rPr>
              <w:t xml:space="preserve">the </w:t>
            </w:r>
            <w:r w:rsidR="0076397B" w:rsidRPr="00953054">
              <w:rPr>
                <w:b/>
                <w:bCs/>
                <w:sz w:val="22"/>
                <w:szCs w:val="22"/>
                <w:lang w:eastAsia="en-GB"/>
              </w:rPr>
              <w:t>beginning of the year</w:t>
            </w:r>
          </w:p>
        </w:tc>
        <w:tc>
          <w:tcPr>
            <w:tcW w:w="1091" w:type="pct"/>
            <w:vAlign w:val="bottom"/>
          </w:tcPr>
          <w:p w14:paraId="6D4212E1" w14:textId="77777777" w:rsidR="00B80FC4" w:rsidRPr="00953054" w:rsidRDefault="00B80FC4" w:rsidP="00953054">
            <w:pPr>
              <w:autoSpaceDE/>
              <w:autoSpaceDN/>
              <w:spacing w:line="276" w:lineRule="auto"/>
              <w:jc w:val="both"/>
              <w:rPr>
                <w:bCs/>
                <w:sz w:val="22"/>
                <w:szCs w:val="22"/>
                <w:lang w:val="en-US"/>
              </w:rPr>
            </w:pPr>
            <w:r w:rsidRPr="00953054">
              <w:rPr>
                <w:bCs/>
                <w:sz w:val="22"/>
                <w:szCs w:val="22"/>
                <w:lang w:val="en-US"/>
              </w:rPr>
              <w:t>xxx</w:t>
            </w:r>
          </w:p>
        </w:tc>
      </w:tr>
      <w:tr w:rsidR="00650C14" w:rsidRPr="00953054" w14:paraId="5533A8E3" w14:textId="77777777" w:rsidTr="00FA6DF3">
        <w:trPr>
          <w:trHeight w:val="340"/>
        </w:trPr>
        <w:tc>
          <w:tcPr>
            <w:tcW w:w="3909" w:type="pct"/>
            <w:shd w:val="clear" w:color="auto" w:fill="auto"/>
            <w:noWrap/>
            <w:vAlign w:val="bottom"/>
            <w:hideMark/>
          </w:tcPr>
          <w:p w14:paraId="3B7227AC" w14:textId="77777777" w:rsidR="00B80FC4" w:rsidRPr="00953054" w:rsidRDefault="00B80FC4" w:rsidP="00953054">
            <w:pPr>
              <w:autoSpaceDE/>
              <w:autoSpaceDN/>
              <w:spacing w:line="276" w:lineRule="auto"/>
              <w:jc w:val="both"/>
              <w:rPr>
                <w:sz w:val="22"/>
                <w:szCs w:val="22"/>
                <w:lang w:val="en-US"/>
              </w:rPr>
            </w:pPr>
            <w:r w:rsidRPr="00953054">
              <w:rPr>
                <w:sz w:val="22"/>
                <w:szCs w:val="22"/>
                <w:lang w:eastAsia="en-GB"/>
              </w:rPr>
              <w:t>Additions</w:t>
            </w:r>
          </w:p>
        </w:tc>
        <w:tc>
          <w:tcPr>
            <w:tcW w:w="1091" w:type="pct"/>
            <w:vAlign w:val="bottom"/>
          </w:tcPr>
          <w:p w14:paraId="2568D2F8" w14:textId="77777777" w:rsidR="00B80FC4" w:rsidRPr="00953054" w:rsidRDefault="00B80FC4" w:rsidP="00953054">
            <w:pPr>
              <w:autoSpaceDE/>
              <w:autoSpaceDN/>
              <w:spacing w:line="276" w:lineRule="auto"/>
              <w:jc w:val="both"/>
              <w:rPr>
                <w:sz w:val="22"/>
                <w:szCs w:val="22"/>
                <w:lang w:val="en-US"/>
              </w:rPr>
            </w:pPr>
            <w:r w:rsidRPr="00953054">
              <w:rPr>
                <w:sz w:val="22"/>
                <w:szCs w:val="22"/>
                <w:lang w:val="en-US"/>
              </w:rPr>
              <w:t>xxx</w:t>
            </w:r>
          </w:p>
        </w:tc>
      </w:tr>
      <w:tr w:rsidR="004F2D0B" w:rsidRPr="00953054" w14:paraId="07635AFB" w14:textId="77777777" w:rsidTr="00FA6DF3">
        <w:trPr>
          <w:trHeight w:val="340"/>
        </w:trPr>
        <w:tc>
          <w:tcPr>
            <w:tcW w:w="3909" w:type="pct"/>
            <w:shd w:val="clear" w:color="auto" w:fill="auto"/>
            <w:noWrap/>
            <w:vAlign w:val="bottom"/>
          </w:tcPr>
          <w:p w14:paraId="1520264D" w14:textId="36AC3B0A" w:rsidR="004F2D0B" w:rsidRPr="00953054" w:rsidRDefault="004F2D0B" w:rsidP="00953054">
            <w:pPr>
              <w:autoSpaceDE/>
              <w:autoSpaceDN/>
              <w:spacing w:line="276" w:lineRule="auto"/>
              <w:jc w:val="both"/>
              <w:rPr>
                <w:sz w:val="22"/>
                <w:szCs w:val="22"/>
                <w:lang w:eastAsia="en-GB"/>
              </w:rPr>
            </w:pPr>
            <w:r w:rsidRPr="00953054">
              <w:rPr>
                <w:sz w:val="22"/>
                <w:szCs w:val="22"/>
                <w:lang w:eastAsia="en-GB"/>
              </w:rPr>
              <w:t>Disposal</w:t>
            </w:r>
          </w:p>
        </w:tc>
        <w:tc>
          <w:tcPr>
            <w:tcW w:w="1091" w:type="pct"/>
            <w:vAlign w:val="bottom"/>
          </w:tcPr>
          <w:p w14:paraId="0D6A2441" w14:textId="339554CB" w:rsidR="004F2D0B" w:rsidRPr="00953054" w:rsidRDefault="00E704AC" w:rsidP="00953054">
            <w:pPr>
              <w:autoSpaceDE/>
              <w:autoSpaceDN/>
              <w:spacing w:line="276" w:lineRule="auto"/>
              <w:jc w:val="both"/>
              <w:rPr>
                <w:sz w:val="22"/>
                <w:szCs w:val="22"/>
                <w:lang w:val="en-US"/>
              </w:rPr>
            </w:pPr>
            <w:r w:rsidRPr="00953054">
              <w:rPr>
                <w:sz w:val="22"/>
                <w:szCs w:val="22"/>
                <w:lang w:val="en-US"/>
              </w:rPr>
              <w:t>(</w:t>
            </w:r>
            <w:r w:rsidR="004F2D0B" w:rsidRPr="00953054">
              <w:rPr>
                <w:sz w:val="22"/>
                <w:szCs w:val="22"/>
                <w:lang w:val="en-US"/>
              </w:rPr>
              <w:t>xxx</w:t>
            </w:r>
            <w:r w:rsidRPr="00953054">
              <w:rPr>
                <w:sz w:val="22"/>
                <w:szCs w:val="22"/>
                <w:lang w:val="en-US"/>
              </w:rPr>
              <w:t>)</w:t>
            </w:r>
          </w:p>
        </w:tc>
      </w:tr>
      <w:tr w:rsidR="00650C14" w:rsidRPr="00953054" w14:paraId="48A5E31B" w14:textId="77777777" w:rsidTr="00FA6DF3">
        <w:trPr>
          <w:trHeight w:val="340"/>
        </w:trPr>
        <w:tc>
          <w:tcPr>
            <w:tcW w:w="3909" w:type="pct"/>
            <w:shd w:val="clear" w:color="auto" w:fill="auto"/>
            <w:noWrap/>
            <w:vAlign w:val="bottom"/>
            <w:hideMark/>
          </w:tcPr>
          <w:p w14:paraId="39E300E7" w14:textId="50C98F9A" w:rsidR="00B80FC4" w:rsidRPr="00953054" w:rsidRDefault="00B80FC4" w:rsidP="00953054">
            <w:pPr>
              <w:autoSpaceDE/>
              <w:autoSpaceDN/>
              <w:spacing w:line="276" w:lineRule="auto"/>
              <w:jc w:val="both"/>
              <w:rPr>
                <w:b/>
                <w:bCs/>
                <w:sz w:val="22"/>
                <w:szCs w:val="22"/>
                <w:lang w:val="en-US"/>
              </w:rPr>
            </w:pPr>
            <w:r w:rsidRPr="00953054">
              <w:rPr>
                <w:b/>
                <w:bCs/>
                <w:sz w:val="22"/>
                <w:szCs w:val="22"/>
                <w:lang w:eastAsia="en-GB"/>
              </w:rPr>
              <w:t xml:space="preserve">At </w:t>
            </w:r>
            <w:r w:rsidR="0076397B" w:rsidRPr="00953054">
              <w:rPr>
                <w:b/>
                <w:bCs/>
                <w:sz w:val="22"/>
                <w:szCs w:val="22"/>
                <w:lang w:eastAsia="en-GB"/>
              </w:rPr>
              <w:t>end of the year</w:t>
            </w:r>
          </w:p>
        </w:tc>
        <w:tc>
          <w:tcPr>
            <w:tcW w:w="1091" w:type="pct"/>
            <w:vAlign w:val="bottom"/>
          </w:tcPr>
          <w:p w14:paraId="54A68219" w14:textId="77777777" w:rsidR="00B80FC4" w:rsidRPr="00953054" w:rsidRDefault="00B80FC4" w:rsidP="00953054">
            <w:pPr>
              <w:autoSpaceDE/>
              <w:autoSpaceDN/>
              <w:spacing w:line="276" w:lineRule="auto"/>
              <w:jc w:val="both"/>
              <w:rPr>
                <w:bCs/>
                <w:sz w:val="22"/>
                <w:szCs w:val="22"/>
                <w:lang w:val="en-US"/>
              </w:rPr>
            </w:pPr>
            <w:r w:rsidRPr="00953054">
              <w:rPr>
                <w:bCs/>
                <w:sz w:val="22"/>
                <w:szCs w:val="22"/>
                <w:lang w:val="en-US"/>
              </w:rPr>
              <w:t>xxx</w:t>
            </w:r>
          </w:p>
        </w:tc>
      </w:tr>
      <w:tr w:rsidR="00650C14" w:rsidRPr="00953054" w14:paraId="5A5BEF81" w14:textId="77777777" w:rsidTr="00FA6DF3">
        <w:trPr>
          <w:trHeight w:val="340"/>
        </w:trPr>
        <w:tc>
          <w:tcPr>
            <w:tcW w:w="3909" w:type="pct"/>
            <w:shd w:val="clear" w:color="auto" w:fill="auto"/>
            <w:noWrap/>
            <w:vAlign w:val="bottom"/>
            <w:hideMark/>
          </w:tcPr>
          <w:p w14:paraId="1F065E60" w14:textId="3C8A760D" w:rsidR="00B80FC4" w:rsidRPr="00953054" w:rsidRDefault="00B80FC4" w:rsidP="00953054">
            <w:pPr>
              <w:autoSpaceDE/>
              <w:autoSpaceDN/>
              <w:spacing w:line="276" w:lineRule="auto"/>
              <w:jc w:val="both"/>
              <w:rPr>
                <w:sz w:val="22"/>
                <w:szCs w:val="22"/>
                <w:lang w:val="en-US"/>
              </w:rPr>
            </w:pPr>
            <w:r w:rsidRPr="00953054">
              <w:rPr>
                <w:sz w:val="22"/>
                <w:szCs w:val="22"/>
                <w:lang w:eastAsia="en-GB"/>
              </w:rPr>
              <w:t>Additions</w:t>
            </w:r>
            <w:r w:rsidR="0076397B" w:rsidRPr="00953054">
              <w:rPr>
                <w:sz w:val="22"/>
                <w:szCs w:val="22"/>
                <w:lang w:eastAsia="en-GB"/>
              </w:rPr>
              <w:t>–internal development</w:t>
            </w:r>
          </w:p>
        </w:tc>
        <w:tc>
          <w:tcPr>
            <w:tcW w:w="1091" w:type="pct"/>
            <w:vAlign w:val="bottom"/>
          </w:tcPr>
          <w:p w14:paraId="525F3B00" w14:textId="77777777" w:rsidR="00B80FC4" w:rsidRPr="00953054" w:rsidRDefault="00B80FC4" w:rsidP="00953054">
            <w:pPr>
              <w:autoSpaceDE/>
              <w:autoSpaceDN/>
              <w:spacing w:line="276" w:lineRule="auto"/>
              <w:jc w:val="both"/>
              <w:rPr>
                <w:sz w:val="22"/>
                <w:szCs w:val="22"/>
                <w:lang w:val="en-US"/>
              </w:rPr>
            </w:pPr>
            <w:r w:rsidRPr="00953054">
              <w:rPr>
                <w:sz w:val="22"/>
                <w:szCs w:val="22"/>
                <w:lang w:val="en-US"/>
              </w:rPr>
              <w:t>xxx</w:t>
            </w:r>
          </w:p>
        </w:tc>
      </w:tr>
      <w:tr w:rsidR="00E704AC" w:rsidRPr="00953054" w14:paraId="0CD4D221" w14:textId="77777777" w:rsidTr="00FA6DF3">
        <w:trPr>
          <w:trHeight w:val="340"/>
        </w:trPr>
        <w:tc>
          <w:tcPr>
            <w:tcW w:w="3909" w:type="pct"/>
            <w:shd w:val="clear" w:color="auto" w:fill="auto"/>
            <w:noWrap/>
            <w:vAlign w:val="bottom"/>
          </w:tcPr>
          <w:p w14:paraId="124F09A1" w14:textId="52ACA1D9" w:rsidR="00E704AC" w:rsidRPr="00953054" w:rsidRDefault="00E704AC" w:rsidP="00953054">
            <w:pPr>
              <w:autoSpaceDE/>
              <w:autoSpaceDN/>
              <w:spacing w:line="276" w:lineRule="auto"/>
              <w:jc w:val="both"/>
              <w:rPr>
                <w:sz w:val="22"/>
                <w:szCs w:val="22"/>
                <w:lang w:eastAsia="en-GB"/>
              </w:rPr>
            </w:pPr>
            <w:r w:rsidRPr="00953054">
              <w:rPr>
                <w:sz w:val="22"/>
                <w:szCs w:val="22"/>
                <w:lang w:eastAsia="en-GB"/>
              </w:rPr>
              <w:t>Disposal</w:t>
            </w:r>
          </w:p>
        </w:tc>
        <w:tc>
          <w:tcPr>
            <w:tcW w:w="1091" w:type="pct"/>
            <w:vAlign w:val="bottom"/>
          </w:tcPr>
          <w:p w14:paraId="7D3127DF" w14:textId="0BDEFA82" w:rsidR="00E704AC" w:rsidRPr="00953054" w:rsidRDefault="00E704AC"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03758A42" w14:textId="77777777" w:rsidTr="00FA6DF3">
        <w:trPr>
          <w:trHeight w:val="340"/>
        </w:trPr>
        <w:tc>
          <w:tcPr>
            <w:tcW w:w="3909" w:type="pct"/>
            <w:shd w:val="clear" w:color="auto" w:fill="auto"/>
            <w:noWrap/>
            <w:vAlign w:val="bottom"/>
            <w:hideMark/>
          </w:tcPr>
          <w:p w14:paraId="140015B6" w14:textId="6CD0314B" w:rsidR="00B80FC4" w:rsidRPr="00953054" w:rsidRDefault="00B80FC4" w:rsidP="00953054">
            <w:pPr>
              <w:autoSpaceDE/>
              <w:autoSpaceDN/>
              <w:spacing w:line="276" w:lineRule="auto"/>
              <w:jc w:val="both"/>
              <w:rPr>
                <w:b/>
                <w:bCs/>
                <w:sz w:val="22"/>
                <w:szCs w:val="22"/>
                <w:lang w:val="en-US"/>
              </w:rPr>
            </w:pPr>
            <w:r w:rsidRPr="00953054">
              <w:rPr>
                <w:b/>
                <w:bCs/>
                <w:sz w:val="22"/>
                <w:szCs w:val="22"/>
                <w:lang w:eastAsia="en-GB"/>
              </w:rPr>
              <w:t xml:space="preserve">At </w:t>
            </w:r>
            <w:r w:rsidR="0076397B" w:rsidRPr="00953054">
              <w:rPr>
                <w:b/>
                <w:bCs/>
                <w:sz w:val="22"/>
                <w:szCs w:val="22"/>
                <w:lang w:eastAsia="en-GB"/>
              </w:rPr>
              <w:t>end of the year</w:t>
            </w:r>
          </w:p>
        </w:tc>
        <w:tc>
          <w:tcPr>
            <w:tcW w:w="1091" w:type="pct"/>
            <w:vAlign w:val="bottom"/>
          </w:tcPr>
          <w:p w14:paraId="624DA588" w14:textId="77777777" w:rsidR="00B80FC4" w:rsidRPr="00953054" w:rsidRDefault="00B80FC4" w:rsidP="00953054">
            <w:pPr>
              <w:autoSpaceDE/>
              <w:autoSpaceDN/>
              <w:spacing w:line="276" w:lineRule="auto"/>
              <w:jc w:val="both"/>
              <w:rPr>
                <w:bCs/>
                <w:sz w:val="22"/>
                <w:szCs w:val="22"/>
                <w:lang w:val="en-US"/>
              </w:rPr>
            </w:pPr>
            <w:r w:rsidRPr="00953054">
              <w:rPr>
                <w:bCs/>
                <w:sz w:val="22"/>
                <w:szCs w:val="22"/>
                <w:lang w:val="en-US"/>
              </w:rPr>
              <w:t>xxx</w:t>
            </w:r>
          </w:p>
        </w:tc>
      </w:tr>
      <w:tr w:rsidR="00650C14" w:rsidRPr="00953054" w14:paraId="75D037A3" w14:textId="77777777" w:rsidTr="00FA6DF3">
        <w:trPr>
          <w:trHeight w:val="340"/>
        </w:trPr>
        <w:tc>
          <w:tcPr>
            <w:tcW w:w="3909" w:type="pct"/>
            <w:shd w:val="clear" w:color="auto" w:fill="auto"/>
            <w:noWrap/>
            <w:vAlign w:val="bottom"/>
            <w:hideMark/>
          </w:tcPr>
          <w:p w14:paraId="4F45BE2C" w14:textId="3D0581E4" w:rsidR="00B80FC4" w:rsidRPr="00953054" w:rsidRDefault="00B80FC4" w:rsidP="00953054">
            <w:pPr>
              <w:autoSpaceDE/>
              <w:autoSpaceDN/>
              <w:spacing w:line="276" w:lineRule="auto"/>
              <w:jc w:val="both"/>
              <w:rPr>
                <w:b/>
                <w:bCs/>
                <w:sz w:val="22"/>
                <w:szCs w:val="22"/>
                <w:lang w:val="en-US"/>
              </w:rPr>
            </w:pPr>
            <w:r w:rsidRPr="00953054">
              <w:rPr>
                <w:b/>
                <w:bCs/>
                <w:sz w:val="22"/>
                <w:szCs w:val="22"/>
                <w:lang w:eastAsia="en-GB"/>
              </w:rPr>
              <w:t xml:space="preserve">Amortization </w:t>
            </w:r>
            <w:r w:rsidR="0076397B" w:rsidRPr="00953054">
              <w:rPr>
                <w:b/>
                <w:bCs/>
                <w:sz w:val="22"/>
                <w:szCs w:val="22"/>
                <w:lang w:eastAsia="en-GB"/>
              </w:rPr>
              <w:t>and impairment</w:t>
            </w:r>
          </w:p>
        </w:tc>
        <w:tc>
          <w:tcPr>
            <w:tcW w:w="1091" w:type="pct"/>
            <w:vAlign w:val="bottom"/>
          </w:tcPr>
          <w:p w14:paraId="419D80AA" w14:textId="77777777" w:rsidR="00B80FC4" w:rsidRPr="00953054" w:rsidRDefault="00B80FC4" w:rsidP="00953054">
            <w:pPr>
              <w:autoSpaceDE/>
              <w:autoSpaceDN/>
              <w:spacing w:line="276" w:lineRule="auto"/>
              <w:jc w:val="both"/>
              <w:rPr>
                <w:sz w:val="22"/>
                <w:szCs w:val="22"/>
                <w:lang w:val="en-US"/>
              </w:rPr>
            </w:pPr>
          </w:p>
        </w:tc>
      </w:tr>
      <w:tr w:rsidR="00650C14" w:rsidRPr="00953054" w14:paraId="024B91DD" w14:textId="77777777" w:rsidTr="00FA6DF3">
        <w:trPr>
          <w:trHeight w:val="340"/>
        </w:trPr>
        <w:tc>
          <w:tcPr>
            <w:tcW w:w="3909" w:type="pct"/>
            <w:shd w:val="clear" w:color="auto" w:fill="auto"/>
            <w:noWrap/>
            <w:vAlign w:val="bottom"/>
            <w:hideMark/>
          </w:tcPr>
          <w:p w14:paraId="4FF362A6" w14:textId="2B1234F2" w:rsidR="00B80FC4" w:rsidRPr="00953054" w:rsidRDefault="00B80FC4" w:rsidP="00953054">
            <w:pPr>
              <w:autoSpaceDE/>
              <w:autoSpaceDN/>
              <w:spacing w:line="276" w:lineRule="auto"/>
              <w:jc w:val="both"/>
              <w:rPr>
                <w:b/>
                <w:bCs/>
                <w:sz w:val="22"/>
                <w:szCs w:val="22"/>
                <w:lang w:val="en-US"/>
              </w:rPr>
            </w:pPr>
            <w:r w:rsidRPr="00953054">
              <w:rPr>
                <w:b/>
                <w:bCs/>
                <w:sz w:val="22"/>
                <w:szCs w:val="22"/>
                <w:lang w:eastAsia="en-GB"/>
              </w:rPr>
              <w:t xml:space="preserve">At </w:t>
            </w:r>
            <w:r w:rsidR="0076397B" w:rsidRPr="00953054">
              <w:rPr>
                <w:b/>
                <w:bCs/>
                <w:sz w:val="22"/>
                <w:szCs w:val="22"/>
                <w:lang w:eastAsia="en-GB"/>
              </w:rPr>
              <w:t>beginning of the year</w:t>
            </w:r>
          </w:p>
        </w:tc>
        <w:tc>
          <w:tcPr>
            <w:tcW w:w="1091" w:type="pct"/>
            <w:vAlign w:val="bottom"/>
          </w:tcPr>
          <w:p w14:paraId="471C4CA7" w14:textId="77777777" w:rsidR="00B80FC4" w:rsidRPr="00953054" w:rsidRDefault="00B80FC4" w:rsidP="00953054">
            <w:pPr>
              <w:autoSpaceDE/>
              <w:autoSpaceDN/>
              <w:spacing w:line="276" w:lineRule="auto"/>
              <w:jc w:val="both"/>
              <w:rPr>
                <w:bCs/>
                <w:sz w:val="22"/>
                <w:szCs w:val="22"/>
                <w:lang w:val="en-US"/>
              </w:rPr>
            </w:pPr>
            <w:r w:rsidRPr="00953054">
              <w:rPr>
                <w:bCs/>
                <w:sz w:val="22"/>
                <w:szCs w:val="22"/>
                <w:lang w:val="en-US"/>
              </w:rPr>
              <w:t>xxx</w:t>
            </w:r>
          </w:p>
        </w:tc>
      </w:tr>
      <w:tr w:rsidR="00650C14" w:rsidRPr="00953054" w14:paraId="4485B8B6" w14:textId="77777777" w:rsidTr="00FA6DF3">
        <w:trPr>
          <w:trHeight w:val="340"/>
        </w:trPr>
        <w:tc>
          <w:tcPr>
            <w:tcW w:w="3909" w:type="pct"/>
            <w:shd w:val="clear" w:color="auto" w:fill="auto"/>
            <w:noWrap/>
            <w:vAlign w:val="bottom"/>
            <w:hideMark/>
          </w:tcPr>
          <w:p w14:paraId="2827740C" w14:textId="77777777" w:rsidR="00B80FC4" w:rsidRPr="00953054" w:rsidRDefault="00B80FC4" w:rsidP="00953054">
            <w:pPr>
              <w:autoSpaceDE/>
              <w:autoSpaceDN/>
              <w:spacing w:line="276" w:lineRule="auto"/>
              <w:jc w:val="both"/>
              <w:rPr>
                <w:sz w:val="22"/>
                <w:szCs w:val="22"/>
                <w:lang w:val="en-US"/>
              </w:rPr>
            </w:pPr>
            <w:r w:rsidRPr="00953054">
              <w:rPr>
                <w:sz w:val="22"/>
                <w:szCs w:val="22"/>
                <w:lang w:eastAsia="en-GB"/>
              </w:rPr>
              <w:t>Amortization</w:t>
            </w:r>
          </w:p>
        </w:tc>
        <w:tc>
          <w:tcPr>
            <w:tcW w:w="1091" w:type="pct"/>
            <w:vAlign w:val="bottom"/>
          </w:tcPr>
          <w:p w14:paraId="0C9BC303" w14:textId="77777777" w:rsidR="00B80FC4" w:rsidRPr="00953054" w:rsidRDefault="00B80FC4"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56AC64AD" w14:textId="77777777" w:rsidTr="00FA6DF3">
        <w:trPr>
          <w:trHeight w:val="340"/>
        </w:trPr>
        <w:tc>
          <w:tcPr>
            <w:tcW w:w="3909" w:type="pct"/>
            <w:shd w:val="clear" w:color="auto" w:fill="auto"/>
            <w:noWrap/>
            <w:vAlign w:val="bottom"/>
            <w:hideMark/>
          </w:tcPr>
          <w:p w14:paraId="590BEF90" w14:textId="5223D020" w:rsidR="00B80FC4" w:rsidRPr="00953054" w:rsidRDefault="00B80FC4" w:rsidP="00953054">
            <w:pPr>
              <w:autoSpaceDE/>
              <w:autoSpaceDN/>
              <w:spacing w:line="276" w:lineRule="auto"/>
              <w:jc w:val="both"/>
              <w:rPr>
                <w:b/>
                <w:bCs/>
                <w:sz w:val="22"/>
                <w:szCs w:val="22"/>
                <w:lang w:val="en-US"/>
              </w:rPr>
            </w:pPr>
            <w:r w:rsidRPr="00953054">
              <w:rPr>
                <w:b/>
                <w:bCs/>
                <w:sz w:val="22"/>
                <w:szCs w:val="22"/>
                <w:lang w:eastAsia="en-GB"/>
              </w:rPr>
              <w:t xml:space="preserve">At </w:t>
            </w:r>
            <w:r w:rsidR="0076397B" w:rsidRPr="00953054">
              <w:rPr>
                <w:b/>
                <w:bCs/>
                <w:sz w:val="22"/>
                <w:szCs w:val="22"/>
                <w:lang w:eastAsia="en-GB"/>
              </w:rPr>
              <w:t>end of the year</w:t>
            </w:r>
          </w:p>
        </w:tc>
        <w:tc>
          <w:tcPr>
            <w:tcW w:w="1091" w:type="pct"/>
            <w:vAlign w:val="bottom"/>
          </w:tcPr>
          <w:p w14:paraId="39F25229" w14:textId="77777777" w:rsidR="00B80FC4" w:rsidRPr="00953054" w:rsidRDefault="00B80FC4" w:rsidP="00953054">
            <w:pPr>
              <w:autoSpaceDE/>
              <w:autoSpaceDN/>
              <w:spacing w:line="276" w:lineRule="auto"/>
              <w:jc w:val="both"/>
              <w:rPr>
                <w:bCs/>
                <w:sz w:val="22"/>
                <w:szCs w:val="22"/>
                <w:lang w:val="en-US"/>
              </w:rPr>
            </w:pPr>
            <w:r w:rsidRPr="00953054">
              <w:rPr>
                <w:bCs/>
                <w:sz w:val="22"/>
                <w:szCs w:val="22"/>
                <w:lang w:val="en-US"/>
              </w:rPr>
              <w:t>xxx</w:t>
            </w:r>
          </w:p>
        </w:tc>
      </w:tr>
      <w:tr w:rsidR="00650C14" w:rsidRPr="00953054" w14:paraId="3A14781E" w14:textId="77777777" w:rsidTr="00FA6DF3">
        <w:trPr>
          <w:trHeight w:val="340"/>
        </w:trPr>
        <w:tc>
          <w:tcPr>
            <w:tcW w:w="3909" w:type="pct"/>
            <w:shd w:val="clear" w:color="auto" w:fill="auto"/>
            <w:noWrap/>
            <w:vAlign w:val="bottom"/>
            <w:hideMark/>
          </w:tcPr>
          <w:p w14:paraId="2E9F1764" w14:textId="2C103AC9" w:rsidR="00B80FC4" w:rsidRPr="00953054" w:rsidRDefault="00B80FC4" w:rsidP="00953054">
            <w:pPr>
              <w:autoSpaceDE/>
              <w:autoSpaceDN/>
              <w:spacing w:line="276" w:lineRule="auto"/>
              <w:jc w:val="both"/>
              <w:rPr>
                <w:sz w:val="22"/>
                <w:szCs w:val="22"/>
                <w:lang w:val="en-US"/>
              </w:rPr>
            </w:pPr>
            <w:r w:rsidRPr="00953054">
              <w:rPr>
                <w:sz w:val="22"/>
                <w:szCs w:val="22"/>
                <w:lang w:eastAsia="en-GB"/>
              </w:rPr>
              <w:t xml:space="preserve">Impairment </w:t>
            </w:r>
            <w:r w:rsidR="0076397B" w:rsidRPr="00953054">
              <w:rPr>
                <w:sz w:val="22"/>
                <w:szCs w:val="22"/>
                <w:lang w:eastAsia="en-GB"/>
              </w:rPr>
              <w:t>loss</w:t>
            </w:r>
          </w:p>
        </w:tc>
        <w:tc>
          <w:tcPr>
            <w:tcW w:w="1091" w:type="pct"/>
            <w:vAlign w:val="bottom"/>
          </w:tcPr>
          <w:p w14:paraId="2851294D" w14:textId="77777777" w:rsidR="00B80FC4" w:rsidRPr="00953054" w:rsidRDefault="00B80FC4"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6787F53A" w14:textId="77777777" w:rsidTr="00FA6DF3">
        <w:trPr>
          <w:trHeight w:val="340"/>
        </w:trPr>
        <w:tc>
          <w:tcPr>
            <w:tcW w:w="3909" w:type="pct"/>
            <w:shd w:val="clear" w:color="auto" w:fill="auto"/>
            <w:noWrap/>
            <w:vAlign w:val="bottom"/>
            <w:hideMark/>
          </w:tcPr>
          <w:p w14:paraId="3E50E426" w14:textId="7444AFD4" w:rsidR="00B80FC4" w:rsidRPr="00953054" w:rsidRDefault="00B80FC4" w:rsidP="00953054">
            <w:pPr>
              <w:autoSpaceDE/>
              <w:autoSpaceDN/>
              <w:spacing w:line="276" w:lineRule="auto"/>
              <w:jc w:val="both"/>
              <w:rPr>
                <w:b/>
                <w:bCs/>
                <w:sz w:val="22"/>
                <w:szCs w:val="22"/>
                <w:lang w:val="en-US"/>
              </w:rPr>
            </w:pPr>
            <w:r w:rsidRPr="00953054">
              <w:rPr>
                <w:b/>
                <w:bCs/>
                <w:sz w:val="22"/>
                <w:szCs w:val="22"/>
                <w:lang w:eastAsia="en-GB"/>
              </w:rPr>
              <w:t xml:space="preserve">At </w:t>
            </w:r>
            <w:r w:rsidR="0076397B" w:rsidRPr="00953054">
              <w:rPr>
                <w:b/>
                <w:bCs/>
                <w:sz w:val="22"/>
                <w:szCs w:val="22"/>
                <w:lang w:eastAsia="en-GB"/>
              </w:rPr>
              <w:t>end of the year</w:t>
            </w:r>
          </w:p>
        </w:tc>
        <w:tc>
          <w:tcPr>
            <w:tcW w:w="1091" w:type="pct"/>
            <w:vAlign w:val="bottom"/>
          </w:tcPr>
          <w:p w14:paraId="404D6A0F" w14:textId="77777777" w:rsidR="00B80FC4" w:rsidRPr="00953054" w:rsidRDefault="00B80FC4" w:rsidP="00953054">
            <w:pPr>
              <w:autoSpaceDE/>
              <w:autoSpaceDN/>
              <w:spacing w:line="276" w:lineRule="auto"/>
              <w:jc w:val="both"/>
              <w:rPr>
                <w:bCs/>
                <w:sz w:val="22"/>
                <w:szCs w:val="22"/>
                <w:lang w:val="en-US"/>
              </w:rPr>
            </w:pPr>
            <w:r w:rsidRPr="00953054">
              <w:rPr>
                <w:bCs/>
                <w:sz w:val="22"/>
                <w:szCs w:val="22"/>
                <w:lang w:val="en-US"/>
              </w:rPr>
              <w:t>xxx</w:t>
            </w:r>
          </w:p>
        </w:tc>
      </w:tr>
      <w:tr w:rsidR="00473C81" w:rsidRPr="00953054" w14:paraId="5214C4D4" w14:textId="77777777" w:rsidTr="00FA6DF3">
        <w:trPr>
          <w:trHeight w:val="340"/>
        </w:trPr>
        <w:tc>
          <w:tcPr>
            <w:tcW w:w="3909" w:type="pct"/>
            <w:shd w:val="clear" w:color="auto" w:fill="auto"/>
            <w:noWrap/>
            <w:vAlign w:val="bottom"/>
            <w:hideMark/>
          </w:tcPr>
          <w:p w14:paraId="65D78E01" w14:textId="7EF490AC" w:rsidR="00B80FC4" w:rsidRPr="00953054" w:rsidRDefault="00341D88" w:rsidP="00953054">
            <w:pPr>
              <w:autoSpaceDE/>
              <w:autoSpaceDN/>
              <w:spacing w:line="276" w:lineRule="auto"/>
              <w:jc w:val="both"/>
              <w:rPr>
                <w:b/>
                <w:bCs/>
                <w:sz w:val="22"/>
                <w:szCs w:val="22"/>
                <w:lang w:val="en-US"/>
              </w:rPr>
            </w:pPr>
            <w:r w:rsidRPr="00953054">
              <w:rPr>
                <w:b/>
                <w:bCs/>
                <w:sz w:val="22"/>
                <w:szCs w:val="22"/>
                <w:lang w:val="en-US"/>
              </w:rPr>
              <w:t>NBV</w:t>
            </w:r>
          </w:p>
        </w:tc>
        <w:tc>
          <w:tcPr>
            <w:tcW w:w="1091" w:type="pct"/>
            <w:vAlign w:val="bottom"/>
          </w:tcPr>
          <w:p w14:paraId="196FB7B3" w14:textId="77777777" w:rsidR="00B80FC4" w:rsidRPr="00953054" w:rsidRDefault="00B80FC4" w:rsidP="00953054">
            <w:pPr>
              <w:autoSpaceDE/>
              <w:autoSpaceDN/>
              <w:spacing w:line="276" w:lineRule="auto"/>
              <w:jc w:val="both"/>
              <w:rPr>
                <w:bCs/>
                <w:sz w:val="22"/>
                <w:szCs w:val="22"/>
                <w:lang w:val="en-US"/>
              </w:rPr>
            </w:pPr>
            <w:r w:rsidRPr="00953054">
              <w:rPr>
                <w:bCs/>
                <w:sz w:val="22"/>
                <w:szCs w:val="22"/>
                <w:lang w:val="en-US"/>
              </w:rPr>
              <w:t>xxx</w:t>
            </w:r>
          </w:p>
        </w:tc>
      </w:tr>
    </w:tbl>
    <w:p w14:paraId="7C785CD2" w14:textId="308DE2FE" w:rsidR="009A07FD" w:rsidRPr="00953054" w:rsidRDefault="009A07FD" w:rsidP="00953054">
      <w:pPr>
        <w:pStyle w:val="Header"/>
        <w:tabs>
          <w:tab w:val="clear" w:pos="4320"/>
          <w:tab w:val="clear" w:pos="8640"/>
          <w:tab w:val="decimal" w:pos="5760"/>
          <w:tab w:val="decimal" w:pos="7920"/>
        </w:tabs>
        <w:spacing w:line="360" w:lineRule="auto"/>
        <w:jc w:val="both"/>
        <w:rPr>
          <w:b/>
          <w:bCs/>
          <w:sz w:val="22"/>
          <w:szCs w:val="22"/>
          <w:lang w:eastAsia="en-GB"/>
        </w:rPr>
      </w:pPr>
    </w:p>
    <w:p w14:paraId="11DF0654" w14:textId="0738CF89" w:rsidR="00B80FC4"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Investment Property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60"/>
        <w:gridCol w:w="1970"/>
      </w:tblGrid>
      <w:tr w:rsidR="00483C59" w:rsidRPr="00953054" w14:paraId="1B53C2D4" w14:textId="77777777" w:rsidTr="00690096">
        <w:trPr>
          <w:trHeight w:val="397"/>
        </w:trPr>
        <w:tc>
          <w:tcPr>
            <w:tcW w:w="3909" w:type="pct"/>
            <w:shd w:val="clear" w:color="auto" w:fill="0070C0"/>
            <w:noWrap/>
            <w:vAlign w:val="bottom"/>
            <w:hideMark/>
          </w:tcPr>
          <w:p w14:paraId="34028F5F" w14:textId="77777777" w:rsidR="00483C59" w:rsidRPr="00953054" w:rsidRDefault="00483C5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091" w:type="pct"/>
            <w:shd w:val="clear" w:color="auto" w:fill="0070C0"/>
            <w:vAlign w:val="center"/>
          </w:tcPr>
          <w:p w14:paraId="6142F498" w14:textId="03CBDD02" w:rsidR="00483C59" w:rsidRPr="00953054" w:rsidRDefault="00483C59" w:rsidP="00953054">
            <w:pPr>
              <w:autoSpaceDE/>
              <w:autoSpaceDN/>
              <w:spacing w:line="276" w:lineRule="auto"/>
              <w:jc w:val="both"/>
              <w:rPr>
                <w:b/>
                <w:bCs/>
                <w:sz w:val="22"/>
                <w:szCs w:val="22"/>
                <w:lang w:val="en-US"/>
              </w:rPr>
            </w:pPr>
            <w:r w:rsidRPr="00953054">
              <w:rPr>
                <w:b/>
                <w:i/>
                <w:iCs/>
                <w:sz w:val="22"/>
                <w:szCs w:val="22"/>
                <w:lang w:val="en-US"/>
              </w:rPr>
              <w:t>Insert Current FY</w:t>
            </w:r>
          </w:p>
        </w:tc>
      </w:tr>
      <w:tr w:rsidR="00650C14" w:rsidRPr="00953054" w14:paraId="094BE6FF" w14:textId="77777777" w:rsidTr="00690096">
        <w:trPr>
          <w:trHeight w:val="397"/>
        </w:trPr>
        <w:tc>
          <w:tcPr>
            <w:tcW w:w="3909" w:type="pct"/>
            <w:shd w:val="clear" w:color="auto" w:fill="0070C0"/>
            <w:noWrap/>
            <w:vAlign w:val="bottom"/>
            <w:hideMark/>
          </w:tcPr>
          <w:p w14:paraId="7765F230" w14:textId="77777777" w:rsidR="00B80FC4" w:rsidRPr="00953054" w:rsidRDefault="00B80FC4" w:rsidP="00953054">
            <w:pPr>
              <w:autoSpaceDE/>
              <w:autoSpaceDN/>
              <w:spacing w:line="276" w:lineRule="auto"/>
              <w:jc w:val="both"/>
              <w:rPr>
                <w:b/>
                <w:bCs/>
                <w:sz w:val="22"/>
                <w:szCs w:val="22"/>
                <w:lang w:eastAsia="en-GB"/>
              </w:rPr>
            </w:pPr>
          </w:p>
        </w:tc>
        <w:tc>
          <w:tcPr>
            <w:tcW w:w="1091" w:type="pct"/>
            <w:shd w:val="clear" w:color="auto" w:fill="0070C0"/>
            <w:vAlign w:val="bottom"/>
          </w:tcPr>
          <w:p w14:paraId="1D091DF7" w14:textId="47EA4495" w:rsidR="00B80FC4" w:rsidRPr="00953054" w:rsidRDefault="00B90BF4"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1D56E143" w14:textId="77777777" w:rsidTr="00690096">
        <w:trPr>
          <w:trHeight w:val="397"/>
        </w:trPr>
        <w:tc>
          <w:tcPr>
            <w:tcW w:w="3909" w:type="pct"/>
            <w:shd w:val="clear" w:color="auto" w:fill="auto"/>
            <w:noWrap/>
            <w:vAlign w:val="bottom"/>
            <w:hideMark/>
          </w:tcPr>
          <w:p w14:paraId="3FE96FDF" w14:textId="4088864B" w:rsidR="00B80FC4" w:rsidRPr="00953054" w:rsidRDefault="00FA6DF3" w:rsidP="00953054">
            <w:pPr>
              <w:autoSpaceDE/>
              <w:autoSpaceDN/>
              <w:spacing w:line="276" w:lineRule="auto"/>
              <w:jc w:val="both"/>
              <w:rPr>
                <w:b/>
                <w:bCs/>
                <w:sz w:val="22"/>
                <w:szCs w:val="22"/>
                <w:lang w:val="en-US"/>
              </w:rPr>
            </w:pPr>
            <w:r w:rsidRPr="00953054">
              <w:rPr>
                <w:b/>
                <w:bCs/>
                <w:sz w:val="22"/>
                <w:szCs w:val="22"/>
                <w:lang w:eastAsia="en-GB"/>
              </w:rPr>
              <w:t>Cost</w:t>
            </w:r>
            <w:r>
              <w:rPr>
                <w:b/>
                <w:bCs/>
                <w:sz w:val="22"/>
                <w:szCs w:val="22"/>
                <w:lang w:eastAsia="en-GB"/>
              </w:rPr>
              <w:t>/Opening balance</w:t>
            </w:r>
            <w:r w:rsidRPr="00953054">
              <w:rPr>
                <w:b/>
                <w:bCs/>
                <w:sz w:val="22"/>
                <w:szCs w:val="22"/>
                <w:lang w:eastAsia="en-GB"/>
              </w:rPr>
              <w:t xml:space="preserve"> </w:t>
            </w:r>
            <w:r>
              <w:rPr>
                <w:b/>
                <w:bCs/>
                <w:sz w:val="22"/>
                <w:szCs w:val="22"/>
                <w:lang w:eastAsia="en-GB"/>
              </w:rPr>
              <w:t>a</w:t>
            </w:r>
            <w:r w:rsidRPr="00953054">
              <w:rPr>
                <w:b/>
                <w:bCs/>
                <w:sz w:val="22"/>
                <w:szCs w:val="22"/>
                <w:lang w:eastAsia="en-GB"/>
              </w:rPr>
              <w:t xml:space="preserve">t </w:t>
            </w:r>
            <w:r>
              <w:rPr>
                <w:b/>
                <w:bCs/>
                <w:sz w:val="22"/>
                <w:szCs w:val="22"/>
                <w:lang w:eastAsia="en-GB"/>
              </w:rPr>
              <w:t xml:space="preserve">the </w:t>
            </w:r>
            <w:r w:rsidR="0076397B" w:rsidRPr="00953054">
              <w:rPr>
                <w:b/>
                <w:bCs/>
                <w:sz w:val="22"/>
                <w:szCs w:val="22"/>
                <w:lang w:eastAsia="en-GB"/>
              </w:rPr>
              <w:t>beginning of the year</w:t>
            </w:r>
          </w:p>
        </w:tc>
        <w:tc>
          <w:tcPr>
            <w:tcW w:w="1091" w:type="pct"/>
            <w:vAlign w:val="bottom"/>
          </w:tcPr>
          <w:p w14:paraId="7975A76C" w14:textId="77777777" w:rsidR="00B80FC4" w:rsidRPr="00953054" w:rsidRDefault="00B80FC4" w:rsidP="00953054">
            <w:pPr>
              <w:autoSpaceDE/>
              <w:autoSpaceDN/>
              <w:spacing w:line="276" w:lineRule="auto"/>
              <w:jc w:val="both"/>
              <w:rPr>
                <w:b/>
                <w:bCs/>
                <w:sz w:val="22"/>
                <w:szCs w:val="22"/>
                <w:lang w:val="en-US"/>
              </w:rPr>
            </w:pPr>
            <w:r w:rsidRPr="00953054">
              <w:rPr>
                <w:b/>
                <w:bCs/>
                <w:sz w:val="22"/>
                <w:szCs w:val="22"/>
                <w:lang w:val="en-US"/>
              </w:rPr>
              <w:t>xxx</w:t>
            </w:r>
          </w:p>
        </w:tc>
      </w:tr>
      <w:tr w:rsidR="00650C14" w:rsidRPr="00953054" w14:paraId="7386DA4A" w14:textId="77777777" w:rsidTr="00690096">
        <w:trPr>
          <w:trHeight w:val="397"/>
        </w:trPr>
        <w:tc>
          <w:tcPr>
            <w:tcW w:w="3909" w:type="pct"/>
            <w:shd w:val="clear" w:color="auto" w:fill="auto"/>
            <w:noWrap/>
            <w:vAlign w:val="bottom"/>
            <w:hideMark/>
          </w:tcPr>
          <w:p w14:paraId="290C7B0B" w14:textId="77777777" w:rsidR="00B80FC4" w:rsidRPr="00953054" w:rsidRDefault="00B80FC4" w:rsidP="00953054">
            <w:pPr>
              <w:autoSpaceDE/>
              <w:autoSpaceDN/>
              <w:spacing w:line="276" w:lineRule="auto"/>
              <w:jc w:val="both"/>
              <w:rPr>
                <w:sz w:val="22"/>
                <w:szCs w:val="22"/>
                <w:lang w:val="en-US"/>
              </w:rPr>
            </w:pPr>
            <w:r w:rsidRPr="00953054">
              <w:rPr>
                <w:sz w:val="22"/>
                <w:szCs w:val="22"/>
                <w:lang w:eastAsia="en-GB"/>
              </w:rPr>
              <w:t>Additions</w:t>
            </w:r>
          </w:p>
        </w:tc>
        <w:tc>
          <w:tcPr>
            <w:tcW w:w="1091" w:type="pct"/>
            <w:vAlign w:val="bottom"/>
          </w:tcPr>
          <w:p w14:paraId="5ED91535" w14:textId="77777777" w:rsidR="00B80FC4" w:rsidRPr="00953054" w:rsidRDefault="00B80FC4" w:rsidP="00953054">
            <w:pPr>
              <w:autoSpaceDE/>
              <w:autoSpaceDN/>
              <w:spacing w:line="276" w:lineRule="auto"/>
              <w:jc w:val="both"/>
              <w:rPr>
                <w:sz w:val="22"/>
                <w:szCs w:val="22"/>
                <w:lang w:val="en-US"/>
              </w:rPr>
            </w:pPr>
            <w:r w:rsidRPr="00953054">
              <w:rPr>
                <w:sz w:val="22"/>
                <w:szCs w:val="22"/>
                <w:lang w:val="en-US"/>
              </w:rPr>
              <w:t>xxx</w:t>
            </w:r>
          </w:p>
        </w:tc>
      </w:tr>
      <w:tr w:rsidR="009A6A0A" w:rsidRPr="00953054" w14:paraId="55ED1EA8" w14:textId="77777777" w:rsidTr="00690096">
        <w:trPr>
          <w:trHeight w:val="397"/>
        </w:trPr>
        <w:tc>
          <w:tcPr>
            <w:tcW w:w="3909" w:type="pct"/>
            <w:shd w:val="clear" w:color="auto" w:fill="auto"/>
            <w:noWrap/>
            <w:vAlign w:val="bottom"/>
          </w:tcPr>
          <w:p w14:paraId="45596523" w14:textId="65C80E39" w:rsidR="009A6A0A" w:rsidRPr="00953054" w:rsidRDefault="009A6A0A" w:rsidP="00953054">
            <w:pPr>
              <w:autoSpaceDE/>
              <w:autoSpaceDN/>
              <w:spacing w:line="276" w:lineRule="auto"/>
              <w:jc w:val="both"/>
              <w:rPr>
                <w:sz w:val="22"/>
                <w:szCs w:val="22"/>
                <w:lang w:eastAsia="en-GB"/>
              </w:rPr>
            </w:pPr>
            <w:r w:rsidRPr="00953054">
              <w:rPr>
                <w:sz w:val="22"/>
                <w:szCs w:val="22"/>
                <w:lang w:eastAsia="en-GB"/>
              </w:rPr>
              <w:t xml:space="preserve">Disposal </w:t>
            </w:r>
            <w:r w:rsidR="0076397B" w:rsidRPr="00953054">
              <w:rPr>
                <w:sz w:val="22"/>
                <w:szCs w:val="22"/>
                <w:lang w:eastAsia="en-GB"/>
              </w:rPr>
              <w:t>during the year</w:t>
            </w:r>
          </w:p>
        </w:tc>
        <w:tc>
          <w:tcPr>
            <w:tcW w:w="1091" w:type="pct"/>
            <w:vAlign w:val="bottom"/>
          </w:tcPr>
          <w:p w14:paraId="1189DA7E" w14:textId="3F447E3F" w:rsidR="009A6A0A" w:rsidRPr="00953054" w:rsidRDefault="009A6A0A" w:rsidP="00953054">
            <w:pPr>
              <w:autoSpaceDE/>
              <w:autoSpaceDN/>
              <w:spacing w:line="276" w:lineRule="auto"/>
              <w:jc w:val="both"/>
              <w:rPr>
                <w:sz w:val="22"/>
                <w:szCs w:val="22"/>
                <w:lang w:val="en-US"/>
              </w:rPr>
            </w:pPr>
            <w:r w:rsidRPr="00953054">
              <w:rPr>
                <w:sz w:val="22"/>
                <w:szCs w:val="22"/>
                <w:lang w:val="en-US"/>
              </w:rPr>
              <w:t>(xxx)</w:t>
            </w:r>
          </w:p>
        </w:tc>
      </w:tr>
      <w:tr w:rsidR="009A6A0A" w:rsidRPr="00953054" w14:paraId="31189A41" w14:textId="77777777" w:rsidTr="00690096">
        <w:trPr>
          <w:trHeight w:val="397"/>
        </w:trPr>
        <w:tc>
          <w:tcPr>
            <w:tcW w:w="3909" w:type="pct"/>
            <w:shd w:val="clear" w:color="auto" w:fill="auto"/>
            <w:noWrap/>
            <w:vAlign w:val="bottom"/>
            <w:hideMark/>
          </w:tcPr>
          <w:p w14:paraId="17713070" w14:textId="7D37A9B1" w:rsidR="009A6A0A" w:rsidRPr="00953054" w:rsidRDefault="009A6A0A" w:rsidP="00953054">
            <w:pPr>
              <w:autoSpaceDE/>
              <w:autoSpaceDN/>
              <w:spacing w:line="276" w:lineRule="auto"/>
              <w:jc w:val="both"/>
              <w:rPr>
                <w:sz w:val="22"/>
                <w:szCs w:val="22"/>
                <w:lang w:val="en-US"/>
              </w:rPr>
            </w:pPr>
            <w:r w:rsidRPr="00953054">
              <w:rPr>
                <w:sz w:val="22"/>
                <w:szCs w:val="22"/>
                <w:lang w:val="en-US"/>
              </w:rPr>
              <w:t>Depreciation</w:t>
            </w:r>
          </w:p>
        </w:tc>
        <w:tc>
          <w:tcPr>
            <w:tcW w:w="1091" w:type="pct"/>
            <w:vAlign w:val="bottom"/>
          </w:tcPr>
          <w:p w14:paraId="6C5BED5C" w14:textId="568CD938" w:rsidR="009A6A0A" w:rsidRPr="00953054" w:rsidRDefault="009A6A0A" w:rsidP="00953054">
            <w:pPr>
              <w:autoSpaceDE/>
              <w:autoSpaceDN/>
              <w:spacing w:line="276" w:lineRule="auto"/>
              <w:jc w:val="both"/>
              <w:rPr>
                <w:sz w:val="22"/>
                <w:szCs w:val="22"/>
                <w:lang w:val="en-US"/>
              </w:rPr>
            </w:pPr>
            <w:r w:rsidRPr="00953054">
              <w:rPr>
                <w:sz w:val="22"/>
                <w:szCs w:val="22"/>
                <w:lang w:val="en-US"/>
              </w:rPr>
              <w:t>(xxx)</w:t>
            </w:r>
          </w:p>
        </w:tc>
      </w:tr>
      <w:tr w:rsidR="009A6A0A" w:rsidRPr="00953054" w14:paraId="46B0D742" w14:textId="77777777" w:rsidTr="00690096">
        <w:trPr>
          <w:trHeight w:val="397"/>
        </w:trPr>
        <w:tc>
          <w:tcPr>
            <w:tcW w:w="3909" w:type="pct"/>
            <w:shd w:val="clear" w:color="auto" w:fill="auto"/>
            <w:noWrap/>
            <w:vAlign w:val="bottom"/>
          </w:tcPr>
          <w:p w14:paraId="5BD0755C" w14:textId="0EA2B4F2" w:rsidR="009A6A0A" w:rsidRPr="00953054" w:rsidRDefault="009A6A0A" w:rsidP="00953054">
            <w:pPr>
              <w:autoSpaceDE/>
              <w:autoSpaceDN/>
              <w:spacing w:line="276" w:lineRule="auto"/>
              <w:jc w:val="both"/>
              <w:rPr>
                <w:sz w:val="22"/>
                <w:szCs w:val="22"/>
                <w:lang w:val="en-US"/>
              </w:rPr>
            </w:pPr>
            <w:r w:rsidRPr="00953054">
              <w:rPr>
                <w:sz w:val="22"/>
                <w:szCs w:val="22"/>
                <w:lang w:val="en-US"/>
              </w:rPr>
              <w:t>Impairment</w:t>
            </w:r>
          </w:p>
        </w:tc>
        <w:tc>
          <w:tcPr>
            <w:tcW w:w="1091" w:type="pct"/>
            <w:vAlign w:val="bottom"/>
          </w:tcPr>
          <w:p w14:paraId="67331F9D" w14:textId="5412D30A" w:rsidR="009A6A0A" w:rsidRPr="00953054" w:rsidRDefault="009A6A0A" w:rsidP="00953054">
            <w:pPr>
              <w:autoSpaceDE/>
              <w:autoSpaceDN/>
              <w:spacing w:line="276" w:lineRule="auto"/>
              <w:jc w:val="both"/>
              <w:rPr>
                <w:sz w:val="22"/>
                <w:szCs w:val="22"/>
                <w:lang w:val="en-US"/>
              </w:rPr>
            </w:pPr>
            <w:r w:rsidRPr="00953054">
              <w:rPr>
                <w:sz w:val="22"/>
                <w:szCs w:val="22"/>
                <w:lang w:val="en-US"/>
              </w:rPr>
              <w:t>(xxx)</w:t>
            </w:r>
          </w:p>
        </w:tc>
      </w:tr>
      <w:tr w:rsidR="009A6A0A" w:rsidRPr="00953054" w14:paraId="590EE98E" w14:textId="77777777" w:rsidTr="00690096">
        <w:trPr>
          <w:trHeight w:val="397"/>
        </w:trPr>
        <w:tc>
          <w:tcPr>
            <w:tcW w:w="3909" w:type="pct"/>
            <w:shd w:val="clear" w:color="auto" w:fill="auto"/>
            <w:noWrap/>
            <w:vAlign w:val="bottom"/>
            <w:hideMark/>
          </w:tcPr>
          <w:p w14:paraId="17E26B69" w14:textId="252EFC56" w:rsidR="009A6A0A" w:rsidRPr="00953054" w:rsidRDefault="009A6A0A" w:rsidP="00953054">
            <w:pPr>
              <w:autoSpaceDE/>
              <w:autoSpaceDN/>
              <w:spacing w:line="276" w:lineRule="auto"/>
              <w:jc w:val="both"/>
              <w:rPr>
                <w:b/>
                <w:bCs/>
                <w:sz w:val="22"/>
                <w:szCs w:val="22"/>
                <w:lang w:val="en-US"/>
              </w:rPr>
            </w:pPr>
            <w:r w:rsidRPr="00953054">
              <w:rPr>
                <w:b/>
                <w:bCs/>
                <w:sz w:val="22"/>
                <w:szCs w:val="22"/>
                <w:lang w:eastAsia="en-GB"/>
              </w:rPr>
              <w:t xml:space="preserve">At </w:t>
            </w:r>
            <w:r w:rsidR="0076397B" w:rsidRPr="00953054">
              <w:rPr>
                <w:b/>
                <w:bCs/>
                <w:sz w:val="22"/>
                <w:szCs w:val="22"/>
                <w:lang w:eastAsia="en-GB"/>
              </w:rPr>
              <w:t>end of the year</w:t>
            </w:r>
          </w:p>
        </w:tc>
        <w:tc>
          <w:tcPr>
            <w:tcW w:w="1091" w:type="pct"/>
            <w:vAlign w:val="bottom"/>
          </w:tcPr>
          <w:p w14:paraId="643F4CAC" w14:textId="77777777" w:rsidR="009A6A0A" w:rsidRPr="00953054" w:rsidRDefault="009A6A0A" w:rsidP="00953054">
            <w:pPr>
              <w:autoSpaceDE/>
              <w:autoSpaceDN/>
              <w:spacing w:line="276" w:lineRule="auto"/>
              <w:jc w:val="both"/>
              <w:rPr>
                <w:b/>
                <w:bCs/>
                <w:sz w:val="22"/>
                <w:szCs w:val="22"/>
                <w:lang w:val="en-US"/>
              </w:rPr>
            </w:pPr>
            <w:r w:rsidRPr="00953054">
              <w:rPr>
                <w:b/>
                <w:bCs/>
                <w:sz w:val="22"/>
                <w:szCs w:val="22"/>
                <w:lang w:val="en-US"/>
              </w:rPr>
              <w:t>xxx</w:t>
            </w:r>
          </w:p>
        </w:tc>
      </w:tr>
    </w:tbl>
    <w:p w14:paraId="6CB93F83" w14:textId="77777777" w:rsidR="005E3BFD" w:rsidRDefault="005E3BFD" w:rsidP="00953054">
      <w:pPr>
        <w:autoSpaceDE/>
        <w:autoSpaceDN/>
        <w:spacing w:line="360" w:lineRule="auto"/>
        <w:jc w:val="both"/>
        <w:rPr>
          <w:bCs/>
          <w:i/>
          <w:iCs/>
          <w:sz w:val="22"/>
          <w:szCs w:val="22"/>
        </w:rPr>
      </w:pPr>
    </w:p>
    <w:p w14:paraId="51C0702B" w14:textId="09ADD461" w:rsidR="00483C59" w:rsidRPr="00953054" w:rsidRDefault="009A6A0A" w:rsidP="00953054">
      <w:pPr>
        <w:autoSpaceDE/>
        <w:autoSpaceDN/>
        <w:spacing w:line="360" w:lineRule="auto"/>
        <w:jc w:val="both"/>
        <w:rPr>
          <w:b/>
          <w:sz w:val="22"/>
          <w:szCs w:val="22"/>
        </w:rPr>
      </w:pPr>
      <w:r w:rsidRPr="00953054">
        <w:rPr>
          <w:bCs/>
          <w:i/>
          <w:iCs/>
          <w:sz w:val="22"/>
          <w:szCs w:val="22"/>
        </w:rPr>
        <w:t>(This note applies to inve</w:t>
      </w:r>
      <w:r w:rsidR="0087770E" w:rsidRPr="00953054">
        <w:rPr>
          <w:bCs/>
          <w:i/>
          <w:iCs/>
          <w:sz w:val="22"/>
          <w:szCs w:val="22"/>
        </w:rPr>
        <w:t>stment property held at cost</w:t>
      </w:r>
      <w:r w:rsidR="006F14E3" w:rsidRPr="00953054">
        <w:rPr>
          <w:bCs/>
          <w:i/>
          <w:iCs/>
          <w:sz w:val="22"/>
          <w:szCs w:val="22"/>
        </w:rPr>
        <w:t>. For investment property held at fair value, changes in fair value should go through the statement of financial performance</w:t>
      </w:r>
      <w:r w:rsidR="006F14E3" w:rsidRPr="00953054">
        <w:rPr>
          <w:b/>
          <w:sz w:val="22"/>
          <w:szCs w:val="22"/>
        </w:rPr>
        <w:t>).</w:t>
      </w:r>
    </w:p>
    <w:p w14:paraId="04946C30" w14:textId="77777777" w:rsidR="00483C59" w:rsidRPr="00953054" w:rsidRDefault="00483C59" w:rsidP="00953054">
      <w:pPr>
        <w:autoSpaceDE/>
        <w:autoSpaceDN/>
        <w:jc w:val="both"/>
        <w:rPr>
          <w:b/>
          <w:sz w:val="22"/>
          <w:szCs w:val="22"/>
        </w:rPr>
      </w:pPr>
      <w:r w:rsidRPr="00953054">
        <w:rPr>
          <w:b/>
          <w:sz w:val="22"/>
          <w:szCs w:val="22"/>
        </w:rPr>
        <w:br w:type="page"/>
      </w:r>
    </w:p>
    <w:p w14:paraId="37130761" w14:textId="03B60851" w:rsidR="00E31005" w:rsidRPr="00953054" w:rsidRDefault="003E7D09" w:rsidP="00953054">
      <w:pPr>
        <w:autoSpaceDE/>
        <w:autoSpaceDN/>
        <w:spacing w:line="360" w:lineRule="auto"/>
        <w:jc w:val="both"/>
        <w:rPr>
          <w:b/>
          <w:sz w:val="22"/>
          <w:szCs w:val="22"/>
        </w:rPr>
      </w:pPr>
      <w:r w:rsidRPr="00953054">
        <w:rPr>
          <w:b/>
          <w:sz w:val="22"/>
          <w:szCs w:val="22"/>
        </w:rPr>
        <w:lastRenderedPageBreak/>
        <w:t>Notes to the Financial Statements (Continued)</w:t>
      </w:r>
    </w:p>
    <w:p w14:paraId="6B74AF21" w14:textId="46ADBA1A" w:rsidR="00E31005" w:rsidRPr="00953054" w:rsidRDefault="00E31005" w:rsidP="00D5252C">
      <w:pPr>
        <w:pStyle w:val="ListParagraph"/>
        <w:numPr>
          <w:ilvl w:val="0"/>
          <w:numId w:val="27"/>
        </w:numPr>
        <w:autoSpaceDE/>
        <w:autoSpaceDN/>
        <w:spacing w:line="360" w:lineRule="auto"/>
        <w:ind w:right="-302"/>
        <w:jc w:val="both"/>
        <w:rPr>
          <w:b/>
          <w:bCs/>
          <w:sz w:val="22"/>
          <w:szCs w:val="22"/>
          <w:lang w:eastAsia="en-GB"/>
        </w:rPr>
      </w:pPr>
      <w:r w:rsidRPr="00953054">
        <w:rPr>
          <w:rFonts w:eastAsia="Arial"/>
          <w:b/>
          <w:bCs/>
          <w:spacing w:val="3"/>
          <w:sz w:val="22"/>
          <w:szCs w:val="22"/>
        </w:rPr>
        <w:t>Biological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15"/>
        <w:gridCol w:w="1985"/>
        <w:gridCol w:w="2230"/>
      </w:tblGrid>
      <w:tr w:rsidR="00483C59" w:rsidRPr="00953054" w14:paraId="0D0E3500" w14:textId="77777777" w:rsidTr="009603BD">
        <w:trPr>
          <w:trHeight w:val="340"/>
        </w:trPr>
        <w:tc>
          <w:tcPr>
            <w:tcW w:w="2666" w:type="pct"/>
            <w:shd w:val="clear" w:color="auto" w:fill="0070C0"/>
            <w:vAlign w:val="bottom"/>
            <w:hideMark/>
          </w:tcPr>
          <w:p w14:paraId="766F66C4" w14:textId="77777777" w:rsidR="00483C59" w:rsidRPr="00953054" w:rsidRDefault="00483C5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099" w:type="pct"/>
            <w:shd w:val="clear" w:color="auto" w:fill="0070C0"/>
            <w:noWrap/>
            <w:vAlign w:val="center"/>
            <w:hideMark/>
          </w:tcPr>
          <w:p w14:paraId="2AC66F0E" w14:textId="5B771DE8" w:rsidR="00483C59" w:rsidRPr="00953054" w:rsidRDefault="00483C59"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235" w:type="pct"/>
            <w:shd w:val="clear" w:color="auto" w:fill="0070C0"/>
            <w:noWrap/>
            <w:vAlign w:val="center"/>
            <w:hideMark/>
          </w:tcPr>
          <w:p w14:paraId="6B7D26FD" w14:textId="77777777" w:rsidR="004934ED" w:rsidRPr="00953054" w:rsidRDefault="004934ED" w:rsidP="004934ED">
            <w:pPr>
              <w:autoSpaceDE/>
              <w:autoSpaceDN/>
              <w:spacing w:line="276" w:lineRule="auto"/>
              <w:rPr>
                <w:b/>
                <w:i/>
                <w:iCs/>
                <w:sz w:val="22"/>
                <w:szCs w:val="22"/>
                <w:lang w:val="en-US"/>
              </w:rPr>
            </w:pPr>
            <w:r w:rsidRPr="00953054">
              <w:rPr>
                <w:b/>
                <w:i/>
                <w:iCs/>
                <w:sz w:val="22"/>
                <w:szCs w:val="22"/>
                <w:lang w:val="en-US"/>
              </w:rPr>
              <w:t>Opening Statement</w:t>
            </w:r>
          </w:p>
          <w:p w14:paraId="199F3DAF" w14:textId="3B4D99C4" w:rsidR="00483C59" w:rsidRPr="00953054" w:rsidRDefault="004934ED"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E31005" w:rsidRPr="00953054" w14:paraId="2554BD73" w14:textId="77777777" w:rsidTr="009603BD">
        <w:trPr>
          <w:trHeight w:val="340"/>
        </w:trPr>
        <w:tc>
          <w:tcPr>
            <w:tcW w:w="2666" w:type="pct"/>
            <w:shd w:val="clear" w:color="auto" w:fill="0070C0"/>
            <w:vAlign w:val="bottom"/>
            <w:hideMark/>
          </w:tcPr>
          <w:p w14:paraId="7513ECFB" w14:textId="77777777" w:rsidR="00E31005" w:rsidRPr="00953054" w:rsidRDefault="00E31005" w:rsidP="00953054">
            <w:pPr>
              <w:autoSpaceDE/>
              <w:autoSpaceDN/>
              <w:spacing w:line="276" w:lineRule="auto"/>
              <w:jc w:val="both"/>
              <w:rPr>
                <w:b/>
                <w:bCs/>
                <w:sz w:val="22"/>
                <w:szCs w:val="22"/>
                <w:lang w:eastAsia="en-GB"/>
              </w:rPr>
            </w:pPr>
          </w:p>
        </w:tc>
        <w:tc>
          <w:tcPr>
            <w:tcW w:w="1099" w:type="pct"/>
            <w:shd w:val="clear" w:color="auto" w:fill="0070C0"/>
            <w:noWrap/>
            <w:vAlign w:val="bottom"/>
            <w:hideMark/>
          </w:tcPr>
          <w:p w14:paraId="18774AED" w14:textId="4A2B8AA7" w:rsidR="00E31005" w:rsidRPr="00953054" w:rsidRDefault="00E31005" w:rsidP="00953054">
            <w:pPr>
              <w:autoSpaceDE/>
              <w:autoSpaceDN/>
              <w:spacing w:line="276" w:lineRule="auto"/>
              <w:jc w:val="both"/>
              <w:rPr>
                <w:b/>
                <w:bCs/>
                <w:sz w:val="22"/>
                <w:szCs w:val="22"/>
                <w:lang w:val="en-US"/>
              </w:rPr>
            </w:pPr>
            <w:r w:rsidRPr="00953054">
              <w:rPr>
                <w:b/>
                <w:bCs/>
                <w:sz w:val="22"/>
                <w:szCs w:val="22"/>
                <w:lang w:val="en-US"/>
              </w:rPr>
              <w:t>Kshs</w:t>
            </w:r>
          </w:p>
        </w:tc>
        <w:tc>
          <w:tcPr>
            <w:tcW w:w="1235" w:type="pct"/>
            <w:shd w:val="clear" w:color="auto" w:fill="0070C0"/>
            <w:noWrap/>
            <w:vAlign w:val="bottom"/>
            <w:hideMark/>
          </w:tcPr>
          <w:p w14:paraId="338235BF" w14:textId="77777777" w:rsidR="00E31005" w:rsidRPr="00953054" w:rsidRDefault="00E31005" w:rsidP="00953054">
            <w:pPr>
              <w:autoSpaceDE/>
              <w:autoSpaceDN/>
              <w:spacing w:line="276" w:lineRule="auto"/>
              <w:jc w:val="both"/>
              <w:rPr>
                <w:b/>
                <w:bCs/>
                <w:sz w:val="22"/>
                <w:szCs w:val="22"/>
                <w:lang w:val="en-US"/>
              </w:rPr>
            </w:pPr>
            <w:r w:rsidRPr="00953054">
              <w:rPr>
                <w:b/>
                <w:bCs/>
                <w:sz w:val="22"/>
                <w:szCs w:val="22"/>
                <w:lang w:val="en-US"/>
              </w:rPr>
              <w:t>Kshs</w:t>
            </w:r>
          </w:p>
        </w:tc>
      </w:tr>
      <w:tr w:rsidR="00E31005" w:rsidRPr="00953054" w14:paraId="22B1DAEB" w14:textId="77777777" w:rsidTr="009603BD">
        <w:trPr>
          <w:trHeight w:val="340"/>
        </w:trPr>
        <w:tc>
          <w:tcPr>
            <w:tcW w:w="2666" w:type="pct"/>
            <w:shd w:val="clear" w:color="auto" w:fill="auto"/>
            <w:noWrap/>
            <w:vAlign w:val="bottom"/>
          </w:tcPr>
          <w:p w14:paraId="3EF4AF2E" w14:textId="107F0371" w:rsidR="00E31005" w:rsidRPr="00953054" w:rsidRDefault="00E31005" w:rsidP="00953054">
            <w:pPr>
              <w:autoSpaceDE/>
              <w:autoSpaceDN/>
              <w:spacing w:line="276" w:lineRule="auto"/>
              <w:jc w:val="both"/>
              <w:rPr>
                <w:sz w:val="22"/>
                <w:szCs w:val="22"/>
                <w:lang w:val="en-US"/>
              </w:rPr>
            </w:pPr>
            <w:r w:rsidRPr="00953054">
              <w:rPr>
                <w:sz w:val="22"/>
                <w:szCs w:val="22"/>
                <w:lang w:val="en-US"/>
              </w:rPr>
              <w:t>Specify</w:t>
            </w:r>
          </w:p>
        </w:tc>
        <w:tc>
          <w:tcPr>
            <w:tcW w:w="1099" w:type="pct"/>
            <w:shd w:val="clear" w:color="auto" w:fill="auto"/>
            <w:noWrap/>
            <w:vAlign w:val="bottom"/>
            <w:hideMark/>
          </w:tcPr>
          <w:p w14:paraId="4BF15FB6" w14:textId="67DBBFEB" w:rsidR="00E31005" w:rsidRPr="00953054" w:rsidRDefault="00E31005"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05F1A775" w14:textId="77777777" w:rsidR="00E31005" w:rsidRPr="00953054" w:rsidRDefault="00E31005" w:rsidP="00953054">
            <w:pPr>
              <w:autoSpaceDE/>
              <w:autoSpaceDN/>
              <w:spacing w:line="276" w:lineRule="auto"/>
              <w:jc w:val="both"/>
              <w:rPr>
                <w:sz w:val="22"/>
                <w:szCs w:val="22"/>
                <w:lang w:val="en-US"/>
              </w:rPr>
            </w:pPr>
            <w:r w:rsidRPr="00953054">
              <w:rPr>
                <w:sz w:val="22"/>
                <w:szCs w:val="22"/>
                <w:lang w:val="en-US"/>
              </w:rPr>
              <w:t>xxx</w:t>
            </w:r>
          </w:p>
        </w:tc>
      </w:tr>
      <w:tr w:rsidR="00E31005" w:rsidRPr="00953054" w14:paraId="41396C35" w14:textId="77777777" w:rsidTr="009603BD">
        <w:trPr>
          <w:trHeight w:val="340"/>
        </w:trPr>
        <w:tc>
          <w:tcPr>
            <w:tcW w:w="2666" w:type="pct"/>
            <w:shd w:val="clear" w:color="auto" w:fill="auto"/>
            <w:noWrap/>
            <w:vAlign w:val="bottom"/>
          </w:tcPr>
          <w:p w14:paraId="1C2831AE" w14:textId="5313881D" w:rsidR="00E31005" w:rsidRPr="00953054" w:rsidRDefault="00E31005" w:rsidP="00953054">
            <w:pPr>
              <w:autoSpaceDE/>
              <w:autoSpaceDN/>
              <w:spacing w:line="276" w:lineRule="auto"/>
              <w:jc w:val="both"/>
              <w:rPr>
                <w:sz w:val="22"/>
                <w:szCs w:val="22"/>
                <w:lang w:val="en-US"/>
              </w:rPr>
            </w:pPr>
            <w:r w:rsidRPr="00953054">
              <w:rPr>
                <w:sz w:val="22"/>
                <w:szCs w:val="22"/>
                <w:lang w:val="en-US"/>
              </w:rPr>
              <w:t>Specify</w:t>
            </w:r>
          </w:p>
        </w:tc>
        <w:tc>
          <w:tcPr>
            <w:tcW w:w="1099" w:type="pct"/>
            <w:shd w:val="clear" w:color="auto" w:fill="auto"/>
            <w:noWrap/>
            <w:vAlign w:val="bottom"/>
            <w:hideMark/>
          </w:tcPr>
          <w:p w14:paraId="4D069E8D" w14:textId="5E1CE263" w:rsidR="00E31005" w:rsidRPr="00953054" w:rsidRDefault="00E31005"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11FD65DC" w14:textId="77777777" w:rsidR="00E31005" w:rsidRPr="00953054" w:rsidRDefault="00E31005" w:rsidP="00953054">
            <w:pPr>
              <w:autoSpaceDE/>
              <w:autoSpaceDN/>
              <w:spacing w:line="276" w:lineRule="auto"/>
              <w:jc w:val="both"/>
              <w:rPr>
                <w:sz w:val="22"/>
                <w:szCs w:val="22"/>
                <w:lang w:val="en-US"/>
              </w:rPr>
            </w:pPr>
            <w:r w:rsidRPr="00953054">
              <w:rPr>
                <w:sz w:val="22"/>
                <w:szCs w:val="22"/>
                <w:lang w:val="en-US"/>
              </w:rPr>
              <w:t>xxx</w:t>
            </w:r>
          </w:p>
        </w:tc>
      </w:tr>
      <w:tr w:rsidR="00E31005" w:rsidRPr="00953054" w14:paraId="71710E38" w14:textId="77777777" w:rsidTr="009603BD">
        <w:trPr>
          <w:trHeight w:val="340"/>
        </w:trPr>
        <w:tc>
          <w:tcPr>
            <w:tcW w:w="2666" w:type="pct"/>
            <w:shd w:val="clear" w:color="auto" w:fill="auto"/>
            <w:noWrap/>
            <w:vAlign w:val="bottom"/>
          </w:tcPr>
          <w:p w14:paraId="1F088ACB" w14:textId="2B81EDE9" w:rsidR="00E31005" w:rsidRPr="00953054" w:rsidRDefault="00E31005" w:rsidP="00953054">
            <w:pPr>
              <w:autoSpaceDE/>
              <w:autoSpaceDN/>
              <w:spacing w:line="276" w:lineRule="auto"/>
              <w:jc w:val="both"/>
              <w:rPr>
                <w:sz w:val="22"/>
                <w:szCs w:val="22"/>
                <w:lang w:val="en-US"/>
              </w:rPr>
            </w:pPr>
          </w:p>
        </w:tc>
        <w:tc>
          <w:tcPr>
            <w:tcW w:w="1099" w:type="pct"/>
            <w:shd w:val="clear" w:color="auto" w:fill="auto"/>
            <w:noWrap/>
            <w:vAlign w:val="bottom"/>
            <w:hideMark/>
          </w:tcPr>
          <w:p w14:paraId="25C15EF8" w14:textId="2FE1871F" w:rsidR="00E31005" w:rsidRPr="00953054" w:rsidRDefault="00E31005" w:rsidP="00953054">
            <w:pPr>
              <w:autoSpaceDE/>
              <w:autoSpaceDN/>
              <w:spacing w:line="276" w:lineRule="auto"/>
              <w:jc w:val="both"/>
              <w:rPr>
                <w:sz w:val="22"/>
                <w:szCs w:val="22"/>
                <w:lang w:val="en-US"/>
              </w:rPr>
            </w:pPr>
          </w:p>
        </w:tc>
        <w:tc>
          <w:tcPr>
            <w:tcW w:w="1235" w:type="pct"/>
            <w:shd w:val="clear" w:color="auto" w:fill="auto"/>
            <w:noWrap/>
            <w:vAlign w:val="bottom"/>
            <w:hideMark/>
          </w:tcPr>
          <w:p w14:paraId="0665260A" w14:textId="77050F10" w:rsidR="00E31005" w:rsidRPr="00953054" w:rsidRDefault="00E31005" w:rsidP="00953054">
            <w:pPr>
              <w:autoSpaceDE/>
              <w:autoSpaceDN/>
              <w:spacing w:line="276" w:lineRule="auto"/>
              <w:jc w:val="both"/>
              <w:rPr>
                <w:sz w:val="22"/>
                <w:szCs w:val="22"/>
                <w:lang w:val="en-US"/>
              </w:rPr>
            </w:pPr>
          </w:p>
        </w:tc>
      </w:tr>
      <w:tr w:rsidR="00E31005" w:rsidRPr="00953054" w14:paraId="7CC21E05" w14:textId="77777777" w:rsidTr="009603BD">
        <w:trPr>
          <w:trHeight w:val="340"/>
        </w:trPr>
        <w:tc>
          <w:tcPr>
            <w:tcW w:w="2666" w:type="pct"/>
            <w:shd w:val="clear" w:color="auto" w:fill="auto"/>
            <w:noWrap/>
            <w:vAlign w:val="bottom"/>
            <w:hideMark/>
          </w:tcPr>
          <w:p w14:paraId="193B6A37" w14:textId="0752D2E0" w:rsidR="00E31005" w:rsidRPr="00953054" w:rsidRDefault="00E31005"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099" w:type="pct"/>
            <w:shd w:val="clear" w:color="auto" w:fill="auto"/>
            <w:noWrap/>
            <w:vAlign w:val="bottom"/>
            <w:hideMark/>
          </w:tcPr>
          <w:p w14:paraId="17667ACD" w14:textId="15A857CC" w:rsidR="00E31005" w:rsidRPr="00953054" w:rsidRDefault="00E31005" w:rsidP="00953054">
            <w:pPr>
              <w:autoSpaceDE/>
              <w:autoSpaceDN/>
              <w:spacing w:line="276" w:lineRule="auto"/>
              <w:jc w:val="both"/>
              <w:rPr>
                <w:b/>
                <w:bCs/>
                <w:sz w:val="22"/>
                <w:szCs w:val="22"/>
                <w:lang w:val="en-US"/>
              </w:rPr>
            </w:pPr>
            <w:r w:rsidRPr="00953054">
              <w:rPr>
                <w:b/>
                <w:bCs/>
                <w:sz w:val="22"/>
                <w:szCs w:val="22"/>
                <w:lang w:val="en-US"/>
              </w:rPr>
              <w:t>xxx</w:t>
            </w:r>
          </w:p>
        </w:tc>
        <w:tc>
          <w:tcPr>
            <w:tcW w:w="1235" w:type="pct"/>
            <w:shd w:val="clear" w:color="auto" w:fill="auto"/>
            <w:noWrap/>
            <w:vAlign w:val="bottom"/>
            <w:hideMark/>
          </w:tcPr>
          <w:p w14:paraId="5181D480" w14:textId="77777777" w:rsidR="00E31005" w:rsidRPr="00953054" w:rsidRDefault="00E31005" w:rsidP="00953054">
            <w:pPr>
              <w:autoSpaceDE/>
              <w:autoSpaceDN/>
              <w:spacing w:line="276" w:lineRule="auto"/>
              <w:jc w:val="both"/>
              <w:rPr>
                <w:b/>
                <w:bCs/>
                <w:sz w:val="22"/>
                <w:szCs w:val="22"/>
                <w:lang w:val="en-US"/>
              </w:rPr>
            </w:pPr>
            <w:r w:rsidRPr="00953054">
              <w:rPr>
                <w:b/>
                <w:bCs/>
                <w:sz w:val="22"/>
                <w:szCs w:val="22"/>
                <w:lang w:val="en-US"/>
              </w:rPr>
              <w:t>xxx</w:t>
            </w:r>
          </w:p>
        </w:tc>
      </w:tr>
    </w:tbl>
    <w:p w14:paraId="2FEFA329" w14:textId="77777777" w:rsidR="00E31005" w:rsidRPr="00953054" w:rsidRDefault="00E31005" w:rsidP="00953054">
      <w:pPr>
        <w:autoSpaceDE/>
        <w:autoSpaceDN/>
        <w:spacing w:line="360" w:lineRule="auto"/>
        <w:jc w:val="both"/>
        <w:rPr>
          <w:b/>
          <w:sz w:val="22"/>
          <w:szCs w:val="22"/>
        </w:rPr>
      </w:pPr>
    </w:p>
    <w:p w14:paraId="32895502" w14:textId="6A4C77BF" w:rsidR="006F14E3" w:rsidRPr="00953054" w:rsidRDefault="009A07FD" w:rsidP="00D5252C">
      <w:pPr>
        <w:pStyle w:val="ListParagraph"/>
        <w:numPr>
          <w:ilvl w:val="0"/>
          <w:numId w:val="27"/>
        </w:numPr>
        <w:autoSpaceDE/>
        <w:autoSpaceDN/>
        <w:spacing w:line="360" w:lineRule="auto"/>
        <w:ind w:left="342" w:right="-302" w:hanging="342"/>
        <w:jc w:val="both"/>
        <w:rPr>
          <w:b/>
          <w:bCs/>
          <w:sz w:val="22"/>
          <w:szCs w:val="22"/>
          <w:lang w:eastAsia="en-GB"/>
        </w:rPr>
      </w:pPr>
      <w:bookmarkStart w:id="42" w:name="_Hlk118861287"/>
      <w:r w:rsidRPr="00953054">
        <w:rPr>
          <w:rFonts w:eastAsia="Arial"/>
          <w:b/>
          <w:bCs/>
          <w:spacing w:val="3"/>
          <w:sz w:val="22"/>
          <w:szCs w:val="22"/>
        </w:rPr>
        <w:t xml:space="preserve">Trade and Other Payables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66"/>
        <w:gridCol w:w="1280"/>
        <w:gridCol w:w="848"/>
        <w:gridCol w:w="1800"/>
        <w:gridCol w:w="736"/>
      </w:tblGrid>
      <w:tr w:rsidR="00BF3B76" w:rsidRPr="00953054" w14:paraId="0ADF25FA" w14:textId="77777777" w:rsidTr="00E34C19">
        <w:trPr>
          <w:trHeight w:val="71"/>
        </w:trPr>
        <w:tc>
          <w:tcPr>
            <w:tcW w:w="2435" w:type="pct"/>
            <w:vMerge w:val="restart"/>
            <w:shd w:val="clear" w:color="auto" w:fill="0070C0"/>
            <w:vAlign w:val="center"/>
            <w:hideMark/>
          </w:tcPr>
          <w:bookmarkEnd w:id="42"/>
          <w:p w14:paraId="4CAE0CA8" w14:textId="77777777" w:rsidR="00BF3B76" w:rsidRPr="00953054" w:rsidRDefault="00BF3B76"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252" w:type="pct"/>
            <w:gridSpan w:val="2"/>
            <w:shd w:val="clear" w:color="auto" w:fill="0070C0"/>
            <w:noWrap/>
            <w:hideMark/>
          </w:tcPr>
          <w:p w14:paraId="4C285888" w14:textId="40A38882" w:rsidR="00BF3B76" w:rsidRPr="00953054" w:rsidRDefault="00BF3B76" w:rsidP="00953054">
            <w:pPr>
              <w:autoSpaceDE/>
              <w:autoSpaceDN/>
              <w:spacing w:line="276" w:lineRule="auto"/>
              <w:jc w:val="both"/>
              <w:rPr>
                <w:b/>
                <w:bCs/>
                <w:sz w:val="22"/>
                <w:szCs w:val="22"/>
                <w:lang w:val="en-US"/>
              </w:rPr>
            </w:pPr>
            <w:r w:rsidRPr="00953054">
              <w:rPr>
                <w:b/>
                <w:bCs/>
                <w:color w:val="000000"/>
                <w:sz w:val="22"/>
                <w:szCs w:val="22"/>
                <w:lang w:val="en-US"/>
              </w:rPr>
              <w:t>Insert Current FY</w:t>
            </w:r>
          </w:p>
        </w:tc>
        <w:tc>
          <w:tcPr>
            <w:tcW w:w="1313" w:type="pct"/>
            <w:gridSpan w:val="2"/>
            <w:shd w:val="clear" w:color="auto" w:fill="0070C0"/>
            <w:noWrap/>
            <w:hideMark/>
          </w:tcPr>
          <w:p w14:paraId="621DB6A5" w14:textId="77777777" w:rsidR="00E96C15" w:rsidRPr="00953054" w:rsidRDefault="00E96C15" w:rsidP="00E96C15">
            <w:pPr>
              <w:autoSpaceDE/>
              <w:autoSpaceDN/>
              <w:spacing w:line="276" w:lineRule="auto"/>
              <w:rPr>
                <w:b/>
                <w:i/>
                <w:iCs/>
                <w:sz w:val="22"/>
                <w:szCs w:val="22"/>
                <w:lang w:val="en-US"/>
              </w:rPr>
            </w:pPr>
            <w:r w:rsidRPr="00953054">
              <w:rPr>
                <w:b/>
                <w:i/>
                <w:iCs/>
                <w:sz w:val="22"/>
                <w:szCs w:val="22"/>
                <w:lang w:val="en-US"/>
              </w:rPr>
              <w:t>Opening Statement</w:t>
            </w:r>
          </w:p>
          <w:p w14:paraId="1FF4BC0E" w14:textId="28F4C377" w:rsidR="00BF3B76" w:rsidRPr="00953054" w:rsidRDefault="00E96C15"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BF3B76" w:rsidRPr="00953054" w14:paraId="3FCFE350" w14:textId="77777777" w:rsidTr="00E34C19">
        <w:trPr>
          <w:trHeight w:val="89"/>
        </w:trPr>
        <w:tc>
          <w:tcPr>
            <w:tcW w:w="2435" w:type="pct"/>
            <w:vMerge/>
            <w:shd w:val="clear" w:color="auto" w:fill="0070C0"/>
            <w:vAlign w:val="bottom"/>
            <w:hideMark/>
          </w:tcPr>
          <w:p w14:paraId="2DC0A6D6" w14:textId="77777777" w:rsidR="00BF3B76" w:rsidRPr="00953054" w:rsidRDefault="00BF3B76" w:rsidP="00953054">
            <w:pPr>
              <w:autoSpaceDE/>
              <w:autoSpaceDN/>
              <w:spacing w:line="276" w:lineRule="auto"/>
              <w:jc w:val="both"/>
              <w:rPr>
                <w:b/>
                <w:bCs/>
                <w:sz w:val="22"/>
                <w:szCs w:val="22"/>
                <w:lang w:eastAsia="en-GB"/>
              </w:rPr>
            </w:pPr>
          </w:p>
        </w:tc>
        <w:tc>
          <w:tcPr>
            <w:tcW w:w="1252" w:type="pct"/>
            <w:gridSpan w:val="2"/>
            <w:shd w:val="clear" w:color="auto" w:fill="0070C0"/>
            <w:noWrap/>
            <w:vAlign w:val="bottom"/>
            <w:hideMark/>
          </w:tcPr>
          <w:p w14:paraId="52CD305D" w14:textId="57EAB8F8" w:rsidR="00BF3B76" w:rsidRPr="00953054" w:rsidRDefault="00BF3B76" w:rsidP="00953054">
            <w:pPr>
              <w:autoSpaceDE/>
              <w:autoSpaceDN/>
              <w:spacing w:line="276" w:lineRule="auto"/>
              <w:jc w:val="both"/>
              <w:rPr>
                <w:b/>
                <w:bCs/>
                <w:sz w:val="22"/>
                <w:szCs w:val="22"/>
                <w:lang w:val="en-US"/>
              </w:rPr>
            </w:pPr>
            <w:r w:rsidRPr="00953054">
              <w:rPr>
                <w:b/>
                <w:bCs/>
                <w:sz w:val="22"/>
                <w:szCs w:val="22"/>
                <w:lang w:val="en-US"/>
              </w:rPr>
              <w:t>Kshs</w:t>
            </w:r>
          </w:p>
        </w:tc>
        <w:tc>
          <w:tcPr>
            <w:tcW w:w="1313" w:type="pct"/>
            <w:gridSpan w:val="2"/>
            <w:shd w:val="clear" w:color="auto" w:fill="0070C0"/>
            <w:noWrap/>
            <w:vAlign w:val="bottom"/>
            <w:hideMark/>
          </w:tcPr>
          <w:p w14:paraId="24C54AB6" w14:textId="77777777" w:rsidR="00BF3B76" w:rsidRPr="00953054" w:rsidRDefault="00BF3B76" w:rsidP="00953054">
            <w:pPr>
              <w:autoSpaceDE/>
              <w:autoSpaceDN/>
              <w:spacing w:line="276" w:lineRule="auto"/>
              <w:jc w:val="both"/>
              <w:rPr>
                <w:b/>
                <w:bCs/>
                <w:sz w:val="22"/>
                <w:szCs w:val="22"/>
                <w:lang w:val="en-US"/>
              </w:rPr>
            </w:pPr>
            <w:r w:rsidRPr="00953054">
              <w:rPr>
                <w:b/>
                <w:bCs/>
                <w:sz w:val="22"/>
                <w:szCs w:val="22"/>
                <w:lang w:val="en-US"/>
              </w:rPr>
              <w:t>Kshs</w:t>
            </w:r>
          </w:p>
        </w:tc>
      </w:tr>
      <w:tr w:rsidR="00BF3B76" w:rsidRPr="00953054" w14:paraId="041764CD" w14:textId="77777777" w:rsidTr="00E34C19">
        <w:trPr>
          <w:trHeight w:val="71"/>
        </w:trPr>
        <w:tc>
          <w:tcPr>
            <w:tcW w:w="2435" w:type="pct"/>
            <w:shd w:val="clear" w:color="auto" w:fill="auto"/>
            <w:noWrap/>
            <w:vAlign w:val="bottom"/>
            <w:hideMark/>
          </w:tcPr>
          <w:p w14:paraId="25503A92" w14:textId="77777777" w:rsidR="00BF3B76" w:rsidRPr="00953054" w:rsidRDefault="00BF3B76" w:rsidP="00953054">
            <w:pPr>
              <w:autoSpaceDE/>
              <w:autoSpaceDN/>
              <w:spacing w:line="276" w:lineRule="auto"/>
              <w:jc w:val="both"/>
              <w:rPr>
                <w:sz w:val="22"/>
                <w:szCs w:val="22"/>
                <w:lang w:val="en-US"/>
              </w:rPr>
            </w:pPr>
            <w:r w:rsidRPr="00953054">
              <w:rPr>
                <w:sz w:val="22"/>
                <w:szCs w:val="22"/>
                <w:lang w:eastAsia="en-GB"/>
              </w:rPr>
              <w:t>Trade payables</w:t>
            </w:r>
          </w:p>
        </w:tc>
        <w:tc>
          <w:tcPr>
            <w:tcW w:w="1252" w:type="pct"/>
            <w:gridSpan w:val="2"/>
            <w:shd w:val="clear" w:color="auto" w:fill="auto"/>
            <w:noWrap/>
            <w:vAlign w:val="bottom"/>
            <w:hideMark/>
          </w:tcPr>
          <w:p w14:paraId="11E3C9F6" w14:textId="54685D9C"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6AC78A74"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r>
      <w:tr w:rsidR="00BF3B76" w:rsidRPr="00953054" w14:paraId="04DD349B" w14:textId="77777777" w:rsidTr="00E34C19">
        <w:trPr>
          <w:trHeight w:val="125"/>
        </w:trPr>
        <w:tc>
          <w:tcPr>
            <w:tcW w:w="2435" w:type="pct"/>
            <w:shd w:val="clear" w:color="auto" w:fill="auto"/>
            <w:noWrap/>
            <w:vAlign w:val="bottom"/>
            <w:hideMark/>
          </w:tcPr>
          <w:p w14:paraId="1082CC3D" w14:textId="77777777" w:rsidR="00BF3B76" w:rsidRPr="00953054" w:rsidRDefault="00BF3B76" w:rsidP="00953054">
            <w:pPr>
              <w:autoSpaceDE/>
              <w:autoSpaceDN/>
              <w:spacing w:line="276" w:lineRule="auto"/>
              <w:jc w:val="both"/>
              <w:rPr>
                <w:sz w:val="22"/>
                <w:szCs w:val="22"/>
                <w:lang w:val="en-US"/>
              </w:rPr>
            </w:pPr>
            <w:r w:rsidRPr="00953054">
              <w:rPr>
                <w:sz w:val="22"/>
                <w:szCs w:val="22"/>
                <w:lang w:eastAsia="en-GB"/>
              </w:rPr>
              <w:t>Payments received in advance</w:t>
            </w:r>
          </w:p>
        </w:tc>
        <w:tc>
          <w:tcPr>
            <w:tcW w:w="1252" w:type="pct"/>
            <w:gridSpan w:val="2"/>
            <w:shd w:val="clear" w:color="auto" w:fill="auto"/>
            <w:noWrap/>
            <w:vAlign w:val="bottom"/>
            <w:hideMark/>
          </w:tcPr>
          <w:p w14:paraId="04E209BE" w14:textId="6911E1F8"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6E9C7FBC"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r>
      <w:tr w:rsidR="00BF3B76" w:rsidRPr="00953054" w14:paraId="0870B0BB" w14:textId="77777777" w:rsidTr="00E34C19">
        <w:trPr>
          <w:trHeight w:val="62"/>
        </w:trPr>
        <w:tc>
          <w:tcPr>
            <w:tcW w:w="2435" w:type="pct"/>
            <w:shd w:val="clear" w:color="auto" w:fill="auto"/>
            <w:noWrap/>
            <w:vAlign w:val="bottom"/>
            <w:hideMark/>
          </w:tcPr>
          <w:p w14:paraId="3537C19A" w14:textId="77777777" w:rsidR="00BF3B76" w:rsidRPr="00953054" w:rsidRDefault="00BF3B76" w:rsidP="00953054">
            <w:pPr>
              <w:autoSpaceDE/>
              <w:autoSpaceDN/>
              <w:spacing w:line="276" w:lineRule="auto"/>
              <w:jc w:val="both"/>
              <w:rPr>
                <w:sz w:val="22"/>
                <w:szCs w:val="22"/>
                <w:lang w:val="en-US"/>
              </w:rPr>
            </w:pPr>
            <w:r w:rsidRPr="00953054">
              <w:rPr>
                <w:sz w:val="22"/>
                <w:szCs w:val="22"/>
                <w:lang w:eastAsia="en-GB"/>
              </w:rPr>
              <w:t>Employee payables</w:t>
            </w:r>
          </w:p>
        </w:tc>
        <w:tc>
          <w:tcPr>
            <w:tcW w:w="1252" w:type="pct"/>
            <w:gridSpan w:val="2"/>
            <w:shd w:val="clear" w:color="auto" w:fill="auto"/>
            <w:noWrap/>
            <w:vAlign w:val="bottom"/>
            <w:hideMark/>
          </w:tcPr>
          <w:p w14:paraId="370AF9A0" w14:textId="441D0C1A"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3B17504F"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r>
      <w:tr w:rsidR="00BF3B76" w:rsidRPr="00953054" w14:paraId="31878281" w14:textId="77777777" w:rsidTr="00E34C19">
        <w:trPr>
          <w:trHeight w:val="107"/>
        </w:trPr>
        <w:tc>
          <w:tcPr>
            <w:tcW w:w="2435" w:type="pct"/>
            <w:shd w:val="clear" w:color="auto" w:fill="auto"/>
            <w:noWrap/>
            <w:vAlign w:val="bottom"/>
            <w:hideMark/>
          </w:tcPr>
          <w:p w14:paraId="6638BB17" w14:textId="77777777" w:rsidR="00BF3B76" w:rsidRPr="00953054" w:rsidRDefault="00BF3B76" w:rsidP="00953054">
            <w:pPr>
              <w:autoSpaceDE/>
              <w:autoSpaceDN/>
              <w:spacing w:line="276" w:lineRule="auto"/>
              <w:jc w:val="both"/>
              <w:rPr>
                <w:sz w:val="22"/>
                <w:szCs w:val="22"/>
                <w:lang w:val="en-US"/>
              </w:rPr>
            </w:pPr>
            <w:r w:rsidRPr="00953054">
              <w:rPr>
                <w:sz w:val="22"/>
                <w:szCs w:val="22"/>
                <w:lang w:eastAsia="en-GB"/>
              </w:rPr>
              <w:t>Third-party payments</w:t>
            </w:r>
          </w:p>
        </w:tc>
        <w:tc>
          <w:tcPr>
            <w:tcW w:w="1252" w:type="pct"/>
            <w:gridSpan w:val="2"/>
            <w:shd w:val="clear" w:color="auto" w:fill="auto"/>
            <w:noWrap/>
            <w:vAlign w:val="bottom"/>
            <w:hideMark/>
          </w:tcPr>
          <w:p w14:paraId="296E544C" w14:textId="5E01BBE1"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08A4B384"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r>
      <w:tr w:rsidR="00BF3B76" w:rsidRPr="00953054" w14:paraId="70D0E3DE" w14:textId="77777777" w:rsidTr="00E34C19">
        <w:trPr>
          <w:trHeight w:val="58"/>
        </w:trPr>
        <w:tc>
          <w:tcPr>
            <w:tcW w:w="2435" w:type="pct"/>
            <w:shd w:val="clear" w:color="auto" w:fill="auto"/>
            <w:noWrap/>
            <w:vAlign w:val="bottom"/>
            <w:hideMark/>
          </w:tcPr>
          <w:p w14:paraId="36A66781"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Other payables</w:t>
            </w:r>
          </w:p>
        </w:tc>
        <w:tc>
          <w:tcPr>
            <w:tcW w:w="1252" w:type="pct"/>
            <w:gridSpan w:val="2"/>
            <w:shd w:val="clear" w:color="auto" w:fill="auto"/>
            <w:noWrap/>
            <w:vAlign w:val="bottom"/>
            <w:hideMark/>
          </w:tcPr>
          <w:p w14:paraId="28DD9522" w14:textId="49AF5B52"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57AF07F3"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xxx</w:t>
            </w:r>
          </w:p>
        </w:tc>
      </w:tr>
      <w:tr w:rsidR="00BF3B76" w:rsidRPr="00953054" w14:paraId="1B31EB4C" w14:textId="77777777" w:rsidTr="00E34C19">
        <w:trPr>
          <w:trHeight w:val="98"/>
        </w:trPr>
        <w:tc>
          <w:tcPr>
            <w:tcW w:w="2435" w:type="pct"/>
            <w:shd w:val="clear" w:color="auto" w:fill="auto"/>
            <w:noWrap/>
            <w:vAlign w:val="bottom"/>
            <w:hideMark/>
          </w:tcPr>
          <w:p w14:paraId="18C2BFC0" w14:textId="77777777" w:rsidR="00BF3B76" w:rsidRPr="00953054" w:rsidRDefault="00BF3B76"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trade</w:t>
            </w:r>
            <w:r w:rsidRPr="00953054">
              <w:rPr>
                <w:sz w:val="22"/>
                <w:szCs w:val="22"/>
                <w:lang w:eastAsia="en-GB"/>
              </w:rPr>
              <w:t xml:space="preserve"> </w:t>
            </w:r>
            <w:r w:rsidRPr="00953054">
              <w:rPr>
                <w:b/>
                <w:bCs/>
                <w:sz w:val="22"/>
                <w:szCs w:val="22"/>
                <w:lang w:eastAsia="en-GB"/>
              </w:rPr>
              <w:t>and</w:t>
            </w:r>
            <w:r w:rsidRPr="00953054">
              <w:rPr>
                <w:sz w:val="22"/>
                <w:szCs w:val="22"/>
                <w:lang w:eastAsia="en-GB"/>
              </w:rPr>
              <w:t xml:space="preserve"> </w:t>
            </w:r>
            <w:r w:rsidRPr="00953054">
              <w:rPr>
                <w:b/>
                <w:bCs/>
                <w:sz w:val="22"/>
                <w:szCs w:val="22"/>
                <w:lang w:eastAsia="en-GB"/>
              </w:rPr>
              <w:t>other</w:t>
            </w:r>
            <w:r w:rsidRPr="00953054">
              <w:rPr>
                <w:sz w:val="22"/>
                <w:szCs w:val="22"/>
                <w:lang w:eastAsia="en-GB"/>
              </w:rPr>
              <w:t xml:space="preserve"> </w:t>
            </w:r>
            <w:r w:rsidRPr="00953054">
              <w:rPr>
                <w:b/>
                <w:bCs/>
                <w:sz w:val="22"/>
                <w:szCs w:val="22"/>
                <w:lang w:eastAsia="en-GB"/>
              </w:rPr>
              <w:t>payables</w:t>
            </w:r>
          </w:p>
        </w:tc>
        <w:tc>
          <w:tcPr>
            <w:tcW w:w="1252" w:type="pct"/>
            <w:gridSpan w:val="2"/>
            <w:shd w:val="clear" w:color="auto" w:fill="auto"/>
            <w:noWrap/>
            <w:vAlign w:val="bottom"/>
            <w:hideMark/>
          </w:tcPr>
          <w:p w14:paraId="0242E539" w14:textId="627FBE59" w:rsidR="00BF3B76" w:rsidRPr="00953054" w:rsidRDefault="00BF3B76" w:rsidP="00953054">
            <w:pPr>
              <w:autoSpaceDE/>
              <w:autoSpaceDN/>
              <w:spacing w:line="276" w:lineRule="auto"/>
              <w:jc w:val="both"/>
              <w:rPr>
                <w:b/>
                <w:bCs/>
                <w:sz w:val="22"/>
                <w:szCs w:val="22"/>
                <w:lang w:val="en-US"/>
              </w:rPr>
            </w:pPr>
            <w:r w:rsidRPr="00953054">
              <w:rPr>
                <w:b/>
                <w:bCs/>
                <w:sz w:val="22"/>
                <w:szCs w:val="22"/>
                <w:lang w:val="en-US"/>
              </w:rPr>
              <w:t>xxx</w:t>
            </w:r>
          </w:p>
        </w:tc>
        <w:tc>
          <w:tcPr>
            <w:tcW w:w="1313" w:type="pct"/>
            <w:gridSpan w:val="2"/>
            <w:shd w:val="clear" w:color="auto" w:fill="auto"/>
            <w:noWrap/>
            <w:vAlign w:val="bottom"/>
            <w:hideMark/>
          </w:tcPr>
          <w:p w14:paraId="5B605F39" w14:textId="77777777" w:rsidR="00BF3B76" w:rsidRPr="00953054" w:rsidRDefault="00BF3B76" w:rsidP="00953054">
            <w:pPr>
              <w:autoSpaceDE/>
              <w:autoSpaceDN/>
              <w:spacing w:line="276" w:lineRule="auto"/>
              <w:jc w:val="both"/>
              <w:rPr>
                <w:b/>
                <w:bCs/>
                <w:sz w:val="22"/>
                <w:szCs w:val="22"/>
                <w:lang w:val="en-US"/>
              </w:rPr>
            </w:pPr>
            <w:r w:rsidRPr="00953054">
              <w:rPr>
                <w:b/>
                <w:bCs/>
                <w:sz w:val="22"/>
                <w:szCs w:val="22"/>
                <w:lang w:val="en-US"/>
              </w:rPr>
              <w:t>xxx</w:t>
            </w:r>
          </w:p>
        </w:tc>
      </w:tr>
      <w:tr w:rsidR="00BF3B76" w:rsidRPr="00953054" w14:paraId="7FA9EAB1" w14:textId="77777777" w:rsidTr="00E34C19">
        <w:trPr>
          <w:trHeight w:val="98"/>
        </w:trPr>
        <w:tc>
          <w:tcPr>
            <w:tcW w:w="2435" w:type="pct"/>
            <w:shd w:val="clear" w:color="auto" w:fill="auto"/>
            <w:noWrap/>
            <w:vAlign w:val="bottom"/>
          </w:tcPr>
          <w:p w14:paraId="651C8811" w14:textId="77777777" w:rsidR="00BF3B76" w:rsidRPr="00953054" w:rsidRDefault="00BF3B76" w:rsidP="00953054">
            <w:pPr>
              <w:autoSpaceDE/>
              <w:autoSpaceDN/>
              <w:spacing w:line="276" w:lineRule="auto"/>
              <w:jc w:val="both"/>
              <w:rPr>
                <w:b/>
                <w:bCs/>
                <w:sz w:val="22"/>
                <w:szCs w:val="22"/>
                <w:lang w:eastAsia="en-GB"/>
              </w:rPr>
            </w:pPr>
          </w:p>
        </w:tc>
        <w:tc>
          <w:tcPr>
            <w:tcW w:w="1252" w:type="pct"/>
            <w:gridSpan w:val="2"/>
            <w:shd w:val="clear" w:color="auto" w:fill="auto"/>
            <w:noWrap/>
            <w:vAlign w:val="bottom"/>
          </w:tcPr>
          <w:p w14:paraId="129CDCA1" w14:textId="2C7FA263" w:rsidR="00BF3B76" w:rsidRPr="00953054" w:rsidRDefault="00BF3B76" w:rsidP="00953054">
            <w:pPr>
              <w:autoSpaceDE/>
              <w:autoSpaceDN/>
              <w:spacing w:line="276" w:lineRule="auto"/>
              <w:jc w:val="both"/>
              <w:rPr>
                <w:b/>
                <w:bCs/>
                <w:sz w:val="22"/>
                <w:szCs w:val="22"/>
                <w:lang w:val="en-US"/>
              </w:rPr>
            </w:pPr>
          </w:p>
        </w:tc>
        <w:tc>
          <w:tcPr>
            <w:tcW w:w="1313" w:type="pct"/>
            <w:gridSpan w:val="2"/>
            <w:shd w:val="clear" w:color="auto" w:fill="auto"/>
            <w:noWrap/>
            <w:vAlign w:val="bottom"/>
          </w:tcPr>
          <w:p w14:paraId="26C8C7E9" w14:textId="77777777" w:rsidR="00BF3B76" w:rsidRPr="00953054" w:rsidRDefault="00BF3B76" w:rsidP="00953054">
            <w:pPr>
              <w:autoSpaceDE/>
              <w:autoSpaceDN/>
              <w:spacing w:line="276" w:lineRule="auto"/>
              <w:jc w:val="both"/>
              <w:rPr>
                <w:b/>
                <w:bCs/>
                <w:sz w:val="22"/>
                <w:szCs w:val="22"/>
                <w:lang w:val="en-US"/>
              </w:rPr>
            </w:pPr>
          </w:p>
        </w:tc>
      </w:tr>
      <w:tr w:rsidR="00BF3B76" w:rsidRPr="00953054" w14:paraId="2746BA22" w14:textId="77777777" w:rsidTr="00E34C19">
        <w:trPr>
          <w:trHeight w:val="342"/>
        </w:trPr>
        <w:tc>
          <w:tcPr>
            <w:tcW w:w="2435" w:type="pct"/>
            <w:shd w:val="clear" w:color="auto" w:fill="auto"/>
            <w:noWrap/>
            <w:vAlign w:val="bottom"/>
          </w:tcPr>
          <w:p w14:paraId="349D7938" w14:textId="77777777" w:rsidR="00BF3B76" w:rsidRPr="00953054" w:rsidRDefault="00BF3B76" w:rsidP="00953054">
            <w:pPr>
              <w:autoSpaceDE/>
              <w:autoSpaceDN/>
              <w:spacing w:line="276" w:lineRule="auto"/>
              <w:jc w:val="both"/>
              <w:rPr>
                <w:b/>
                <w:bCs/>
                <w:sz w:val="22"/>
                <w:szCs w:val="22"/>
                <w:lang w:eastAsia="en-GB"/>
              </w:rPr>
            </w:pPr>
            <w:r w:rsidRPr="00953054">
              <w:rPr>
                <w:b/>
                <w:bCs/>
                <w:color w:val="231F20"/>
                <w:sz w:val="22"/>
                <w:szCs w:val="22"/>
                <w:lang w:eastAsia="en-GB"/>
              </w:rPr>
              <w:t>Ageing analysis: (Trade and other payables)</w:t>
            </w:r>
          </w:p>
        </w:tc>
        <w:tc>
          <w:tcPr>
            <w:tcW w:w="709" w:type="pct"/>
            <w:shd w:val="clear" w:color="auto" w:fill="auto"/>
            <w:noWrap/>
            <w:vAlign w:val="bottom"/>
          </w:tcPr>
          <w:p w14:paraId="184028FF" w14:textId="2BD3E7F1" w:rsidR="00BF3B76" w:rsidRPr="00953054" w:rsidRDefault="00BF3B76" w:rsidP="00953054">
            <w:pPr>
              <w:autoSpaceDE/>
              <w:autoSpaceDN/>
              <w:spacing w:line="276" w:lineRule="auto"/>
              <w:jc w:val="both"/>
              <w:rPr>
                <w:b/>
                <w:bCs/>
                <w:sz w:val="22"/>
                <w:szCs w:val="22"/>
                <w:lang w:val="en-US"/>
              </w:rPr>
            </w:pPr>
            <w:r w:rsidRPr="00953054">
              <w:rPr>
                <w:rStyle w:val="normaltextrun"/>
                <w:bCs/>
                <w:color w:val="000000"/>
                <w:sz w:val="22"/>
                <w:szCs w:val="22"/>
                <w:shd w:val="clear" w:color="auto" w:fill="FFFFFF"/>
              </w:rPr>
              <w:t>Current FY</w:t>
            </w:r>
            <w:r w:rsidRPr="00953054">
              <w:rPr>
                <w:rStyle w:val="eop"/>
                <w:color w:val="000000"/>
                <w:sz w:val="22"/>
                <w:szCs w:val="22"/>
                <w:shd w:val="clear" w:color="auto" w:fill="FFFFFF"/>
              </w:rPr>
              <w:t> </w:t>
            </w:r>
          </w:p>
        </w:tc>
        <w:tc>
          <w:tcPr>
            <w:tcW w:w="543" w:type="pct"/>
            <w:shd w:val="clear" w:color="auto" w:fill="auto"/>
            <w:vAlign w:val="bottom"/>
          </w:tcPr>
          <w:p w14:paraId="70717555" w14:textId="77777777" w:rsidR="00BF3B76" w:rsidRPr="00953054" w:rsidRDefault="00BF3B76" w:rsidP="00953054">
            <w:pPr>
              <w:autoSpaceDE/>
              <w:autoSpaceDN/>
              <w:spacing w:line="276" w:lineRule="auto"/>
              <w:jc w:val="both"/>
              <w:rPr>
                <w:b/>
                <w:bCs/>
                <w:sz w:val="22"/>
                <w:szCs w:val="22"/>
                <w:lang w:val="en-US"/>
              </w:rPr>
            </w:pPr>
            <w:r w:rsidRPr="00953054">
              <w:rPr>
                <w:rStyle w:val="normaltextrun"/>
                <w:bCs/>
                <w:color w:val="000000"/>
                <w:sz w:val="22"/>
                <w:szCs w:val="22"/>
                <w:shd w:val="clear" w:color="auto" w:fill="FFFFFF"/>
              </w:rPr>
              <w:t>% of the Total</w:t>
            </w:r>
            <w:r w:rsidRPr="00953054">
              <w:rPr>
                <w:rStyle w:val="eop"/>
                <w:color w:val="000000"/>
                <w:sz w:val="22"/>
                <w:szCs w:val="22"/>
                <w:shd w:val="clear" w:color="auto" w:fill="FFFFFF"/>
              </w:rPr>
              <w:t> </w:t>
            </w:r>
          </w:p>
        </w:tc>
        <w:tc>
          <w:tcPr>
            <w:tcW w:w="906" w:type="pct"/>
            <w:shd w:val="clear" w:color="auto" w:fill="auto"/>
            <w:noWrap/>
            <w:vAlign w:val="bottom"/>
          </w:tcPr>
          <w:p w14:paraId="1A9D5805" w14:textId="706E33C2" w:rsidR="00BF3B76" w:rsidRPr="00953054" w:rsidRDefault="00E34C19" w:rsidP="00953054">
            <w:pPr>
              <w:autoSpaceDE/>
              <w:autoSpaceDN/>
              <w:spacing w:line="276" w:lineRule="auto"/>
              <w:jc w:val="both"/>
              <w:rPr>
                <w:b/>
                <w:bCs/>
                <w:sz w:val="22"/>
                <w:szCs w:val="22"/>
                <w:lang w:val="en-US"/>
              </w:rPr>
            </w:pPr>
            <w:r>
              <w:rPr>
                <w:b/>
                <w:bCs/>
                <w:sz w:val="22"/>
                <w:szCs w:val="22"/>
                <w:lang w:val="en-US"/>
              </w:rPr>
              <w:t>Opening balance</w:t>
            </w:r>
          </w:p>
        </w:tc>
        <w:tc>
          <w:tcPr>
            <w:tcW w:w="408" w:type="pct"/>
            <w:shd w:val="clear" w:color="auto" w:fill="auto"/>
            <w:vAlign w:val="bottom"/>
          </w:tcPr>
          <w:p w14:paraId="214676C2" w14:textId="77777777" w:rsidR="00BF3B76" w:rsidRPr="00953054" w:rsidRDefault="00BF3B76" w:rsidP="00953054">
            <w:pPr>
              <w:autoSpaceDE/>
              <w:autoSpaceDN/>
              <w:spacing w:line="276" w:lineRule="auto"/>
              <w:jc w:val="both"/>
              <w:rPr>
                <w:b/>
                <w:bCs/>
                <w:sz w:val="22"/>
                <w:szCs w:val="22"/>
                <w:lang w:val="en-US"/>
              </w:rPr>
            </w:pPr>
            <w:r w:rsidRPr="00953054">
              <w:rPr>
                <w:rStyle w:val="normaltextrun"/>
                <w:bCs/>
                <w:color w:val="000000"/>
                <w:sz w:val="22"/>
                <w:szCs w:val="22"/>
                <w:shd w:val="clear" w:color="auto" w:fill="FFFFFF"/>
              </w:rPr>
              <w:t>% of the Total</w:t>
            </w:r>
            <w:r w:rsidRPr="00953054">
              <w:rPr>
                <w:rStyle w:val="eop"/>
                <w:color w:val="000000"/>
                <w:sz w:val="22"/>
                <w:szCs w:val="22"/>
                <w:shd w:val="clear" w:color="auto" w:fill="FFFFFF"/>
              </w:rPr>
              <w:t> </w:t>
            </w:r>
          </w:p>
        </w:tc>
      </w:tr>
      <w:tr w:rsidR="00BF3B76" w:rsidRPr="00953054" w14:paraId="54B178CB" w14:textId="77777777" w:rsidTr="00E34C19">
        <w:trPr>
          <w:trHeight w:val="342"/>
        </w:trPr>
        <w:tc>
          <w:tcPr>
            <w:tcW w:w="2435" w:type="pct"/>
            <w:shd w:val="clear" w:color="auto" w:fill="auto"/>
            <w:noWrap/>
            <w:vAlign w:val="bottom"/>
          </w:tcPr>
          <w:p w14:paraId="5F5F7308" w14:textId="77777777" w:rsidR="00BF3B76" w:rsidRPr="00953054" w:rsidRDefault="00BF3B76" w:rsidP="00953054">
            <w:pPr>
              <w:autoSpaceDE/>
              <w:autoSpaceDN/>
              <w:spacing w:line="276" w:lineRule="auto"/>
              <w:jc w:val="both"/>
              <w:rPr>
                <w:b/>
                <w:bCs/>
                <w:sz w:val="22"/>
                <w:szCs w:val="22"/>
                <w:lang w:eastAsia="en-GB"/>
              </w:rPr>
            </w:pPr>
            <w:r w:rsidRPr="00953054">
              <w:rPr>
                <w:color w:val="231F20"/>
                <w:sz w:val="22"/>
                <w:szCs w:val="22"/>
                <w:lang w:eastAsia="en-GB"/>
              </w:rPr>
              <w:t>Under one year</w:t>
            </w:r>
          </w:p>
        </w:tc>
        <w:tc>
          <w:tcPr>
            <w:tcW w:w="709" w:type="pct"/>
            <w:shd w:val="clear" w:color="auto" w:fill="auto"/>
            <w:noWrap/>
          </w:tcPr>
          <w:p w14:paraId="6BCCDB16" w14:textId="1A2C273A" w:rsidR="00BF3B76" w:rsidRPr="00953054" w:rsidRDefault="00BF3B76" w:rsidP="00953054">
            <w:pPr>
              <w:autoSpaceDE/>
              <w:autoSpaceDN/>
              <w:spacing w:line="276" w:lineRule="auto"/>
              <w:jc w:val="both"/>
              <w:rPr>
                <w:b/>
                <w:bCs/>
                <w:sz w:val="22"/>
                <w:szCs w:val="22"/>
                <w:lang w:val="en-US"/>
              </w:rPr>
            </w:pPr>
            <w:r w:rsidRPr="00953054">
              <w:rPr>
                <w:sz w:val="22"/>
                <w:szCs w:val="22"/>
                <w:lang w:val="en-US"/>
              </w:rPr>
              <w:t>xxx</w:t>
            </w:r>
          </w:p>
        </w:tc>
        <w:tc>
          <w:tcPr>
            <w:tcW w:w="543" w:type="pct"/>
            <w:shd w:val="clear" w:color="auto" w:fill="auto"/>
          </w:tcPr>
          <w:p w14:paraId="2CFDCB63"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w:t>
            </w:r>
          </w:p>
        </w:tc>
        <w:tc>
          <w:tcPr>
            <w:tcW w:w="906" w:type="pct"/>
            <w:shd w:val="clear" w:color="auto" w:fill="auto"/>
            <w:noWrap/>
          </w:tcPr>
          <w:p w14:paraId="1F705A20" w14:textId="77777777" w:rsidR="00BF3B76" w:rsidRPr="00953054" w:rsidRDefault="00BF3B76" w:rsidP="00953054">
            <w:pPr>
              <w:autoSpaceDE/>
              <w:autoSpaceDN/>
              <w:spacing w:line="276" w:lineRule="auto"/>
              <w:jc w:val="both"/>
              <w:rPr>
                <w:b/>
                <w:bCs/>
                <w:sz w:val="22"/>
                <w:szCs w:val="22"/>
                <w:lang w:val="en-US"/>
              </w:rPr>
            </w:pPr>
            <w:r w:rsidRPr="00953054">
              <w:rPr>
                <w:sz w:val="22"/>
                <w:szCs w:val="22"/>
                <w:lang w:val="en-US"/>
              </w:rPr>
              <w:t>xxx</w:t>
            </w:r>
          </w:p>
        </w:tc>
        <w:tc>
          <w:tcPr>
            <w:tcW w:w="408" w:type="pct"/>
            <w:shd w:val="clear" w:color="auto" w:fill="auto"/>
          </w:tcPr>
          <w:p w14:paraId="343E4A34" w14:textId="77777777" w:rsidR="00BF3B76" w:rsidRPr="00953054" w:rsidRDefault="00BF3B76" w:rsidP="00953054">
            <w:pPr>
              <w:autoSpaceDE/>
              <w:autoSpaceDN/>
              <w:spacing w:line="276" w:lineRule="auto"/>
              <w:jc w:val="both"/>
              <w:rPr>
                <w:b/>
                <w:bCs/>
                <w:sz w:val="22"/>
                <w:szCs w:val="22"/>
                <w:lang w:val="en-US"/>
              </w:rPr>
            </w:pPr>
            <w:r w:rsidRPr="00953054">
              <w:rPr>
                <w:sz w:val="22"/>
                <w:szCs w:val="22"/>
                <w:lang w:val="en-US"/>
              </w:rPr>
              <w:t>%</w:t>
            </w:r>
          </w:p>
        </w:tc>
      </w:tr>
      <w:tr w:rsidR="00BF3B76" w:rsidRPr="00953054" w14:paraId="21415790" w14:textId="77777777" w:rsidTr="00E34C19">
        <w:trPr>
          <w:trHeight w:val="342"/>
        </w:trPr>
        <w:tc>
          <w:tcPr>
            <w:tcW w:w="2435" w:type="pct"/>
            <w:shd w:val="clear" w:color="auto" w:fill="auto"/>
            <w:noWrap/>
            <w:vAlign w:val="bottom"/>
          </w:tcPr>
          <w:p w14:paraId="3773DDA9" w14:textId="77777777" w:rsidR="00BF3B76" w:rsidRPr="00953054" w:rsidRDefault="00BF3B76" w:rsidP="00953054">
            <w:pPr>
              <w:autoSpaceDE/>
              <w:autoSpaceDN/>
              <w:spacing w:line="276" w:lineRule="auto"/>
              <w:jc w:val="both"/>
              <w:rPr>
                <w:b/>
                <w:bCs/>
                <w:sz w:val="22"/>
                <w:szCs w:val="22"/>
                <w:lang w:eastAsia="en-GB"/>
              </w:rPr>
            </w:pPr>
            <w:r w:rsidRPr="00953054">
              <w:rPr>
                <w:color w:val="231F20"/>
                <w:sz w:val="22"/>
                <w:szCs w:val="22"/>
                <w:lang w:eastAsia="en-GB"/>
              </w:rPr>
              <w:t>1-2 years</w:t>
            </w:r>
          </w:p>
        </w:tc>
        <w:tc>
          <w:tcPr>
            <w:tcW w:w="709" w:type="pct"/>
            <w:shd w:val="clear" w:color="auto" w:fill="auto"/>
            <w:noWrap/>
          </w:tcPr>
          <w:p w14:paraId="730B7508" w14:textId="01FA1923" w:rsidR="00BF3B76" w:rsidRPr="00953054" w:rsidRDefault="00BF3B76" w:rsidP="00953054">
            <w:pPr>
              <w:autoSpaceDE/>
              <w:autoSpaceDN/>
              <w:spacing w:line="276" w:lineRule="auto"/>
              <w:jc w:val="both"/>
              <w:rPr>
                <w:b/>
                <w:bCs/>
                <w:sz w:val="22"/>
                <w:szCs w:val="22"/>
                <w:lang w:val="en-US"/>
              </w:rPr>
            </w:pPr>
            <w:r w:rsidRPr="00953054">
              <w:rPr>
                <w:sz w:val="22"/>
                <w:szCs w:val="22"/>
                <w:lang w:val="en-US"/>
              </w:rPr>
              <w:t>xxx</w:t>
            </w:r>
          </w:p>
        </w:tc>
        <w:tc>
          <w:tcPr>
            <w:tcW w:w="543" w:type="pct"/>
            <w:shd w:val="clear" w:color="auto" w:fill="auto"/>
          </w:tcPr>
          <w:p w14:paraId="1995AF8A"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w:t>
            </w:r>
          </w:p>
        </w:tc>
        <w:tc>
          <w:tcPr>
            <w:tcW w:w="906" w:type="pct"/>
            <w:shd w:val="clear" w:color="auto" w:fill="auto"/>
            <w:noWrap/>
          </w:tcPr>
          <w:p w14:paraId="1E7C0FE3" w14:textId="77777777" w:rsidR="00BF3B76" w:rsidRPr="00953054" w:rsidRDefault="00BF3B76" w:rsidP="00953054">
            <w:pPr>
              <w:autoSpaceDE/>
              <w:autoSpaceDN/>
              <w:spacing w:line="276" w:lineRule="auto"/>
              <w:jc w:val="both"/>
              <w:rPr>
                <w:b/>
                <w:bCs/>
                <w:sz w:val="22"/>
                <w:szCs w:val="22"/>
                <w:lang w:val="en-US"/>
              </w:rPr>
            </w:pPr>
            <w:r w:rsidRPr="00953054">
              <w:rPr>
                <w:sz w:val="22"/>
                <w:szCs w:val="22"/>
                <w:lang w:val="en-US"/>
              </w:rPr>
              <w:t>xxx</w:t>
            </w:r>
          </w:p>
        </w:tc>
        <w:tc>
          <w:tcPr>
            <w:tcW w:w="408" w:type="pct"/>
            <w:shd w:val="clear" w:color="auto" w:fill="auto"/>
          </w:tcPr>
          <w:p w14:paraId="187A2746" w14:textId="77777777" w:rsidR="00BF3B76" w:rsidRPr="00953054" w:rsidRDefault="00BF3B76" w:rsidP="00953054">
            <w:pPr>
              <w:autoSpaceDE/>
              <w:autoSpaceDN/>
              <w:spacing w:line="276" w:lineRule="auto"/>
              <w:jc w:val="both"/>
              <w:rPr>
                <w:b/>
                <w:bCs/>
                <w:sz w:val="22"/>
                <w:szCs w:val="22"/>
                <w:lang w:val="en-US"/>
              </w:rPr>
            </w:pPr>
            <w:r w:rsidRPr="00953054">
              <w:rPr>
                <w:sz w:val="22"/>
                <w:szCs w:val="22"/>
                <w:lang w:val="en-US"/>
              </w:rPr>
              <w:t>%</w:t>
            </w:r>
          </w:p>
        </w:tc>
      </w:tr>
      <w:tr w:rsidR="00BF3B76" w:rsidRPr="00953054" w14:paraId="42B8D8D0" w14:textId="77777777" w:rsidTr="00E34C19">
        <w:trPr>
          <w:trHeight w:val="342"/>
        </w:trPr>
        <w:tc>
          <w:tcPr>
            <w:tcW w:w="2435" w:type="pct"/>
            <w:shd w:val="clear" w:color="auto" w:fill="auto"/>
            <w:noWrap/>
            <w:vAlign w:val="bottom"/>
          </w:tcPr>
          <w:p w14:paraId="62C8EC74" w14:textId="77777777" w:rsidR="00BF3B76" w:rsidRPr="00953054" w:rsidRDefault="00BF3B76" w:rsidP="00953054">
            <w:pPr>
              <w:autoSpaceDE/>
              <w:autoSpaceDN/>
              <w:spacing w:line="276" w:lineRule="auto"/>
              <w:jc w:val="both"/>
              <w:rPr>
                <w:b/>
                <w:bCs/>
                <w:sz w:val="22"/>
                <w:szCs w:val="22"/>
                <w:lang w:eastAsia="en-GB"/>
              </w:rPr>
            </w:pPr>
            <w:r w:rsidRPr="00953054">
              <w:rPr>
                <w:color w:val="231F20"/>
                <w:sz w:val="22"/>
                <w:szCs w:val="22"/>
                <w:lang w:eastAsia="en-GB"/>
              </w:rPr>
              <w:t>2-3 years</w:t>
            </w:r>
          </w:p>
        </w:tc>
        <w:tc>
          <w:tcPr>
            <w:tcW w:w="709" w:type="pct"/>
            <w:shd w:val="clear" w:color="auto" w:fill="auto"/>
            <w:noWrap/>
          </w:tcPr>
          <w:p w14:paraId="5124005F" w14:textId="5CC7F356" w:rsidR="00BF3B76" w:rsidRPr="00953054" w:rsidRDefault="00BF3B76" w:rsidP="00953054">
            <w:pPr>
              <w:autoSpaceDE/>
              <w:autoSpaceDN/>
              <w:spacing w:line="276" w:lineRule="auto"/>
              <w:jc w:val="both"/>
              <w:rPr>
                <w:b/>
                <w:bCs/>
                <w:sz w:val="22"/>
                <w:szCs w:val="22"/>
                <w:lang w:val="en-US"/>
              </w:rPr>
            </w:pPr>
            <w:r w:rsidRPr="00953054">
              <w:rPr>
                <w:sz w:val="22"/>
                <w:szCs w:val="22"/>
                <w:lang w:val="en-US"/>
              </w:rPr>
              <w:t>xxx</w:t>
            </w:r>
          </w:p>
        </w:tc>
        <w:tc>
          <w:tcPr>
            <w:tcW w:w="543" w:type="pct"/>
            <w:shd w:val="clear" w:color="auto" w:fill="auto"/>
          </w:tcPr>
          <w:p w14:paraId="6D2F1B5E"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w:t>
            </w:r>
          </w:p>
        </w:tc>
        <w:tc>
          <w:tcPr>
            <w:tcW w:w="906" w:type="pct"/>
            <w:shd w:val="clear" w:color="auto" w:fill="auto"/>
            <w:noWrap/>
          </w:tcPr>
          <w:p w14:paraId="4339E3B4" w14:textId="77777777" w:rsidR="00BF3B76" w:rsidRPr="00953054" w:rsidRDefault="00BF3B76" w:rsidP="00953054">
            <w:pPr>
              <w:autoSpaceDE/>
              <w:autoSpaceDN/>
              <w:spacing w:line="276" w:lineRule="auto"/>
              <w:jc w:val="both"/>
              <w:rPr>
                <w:b/>
                <w:bCs/>
                <w:sz w:val="22"/>
                <w:szCs w:val="22"/>
                <w:lang w:val="en-US"/>
              </w:rPr>
            </w:pPr>
            <w:r w:rsidRPr="00953054">
              <w:rPr>
                <w:sz w:val="22"/>
                <w:szCs w:val="22"/>
                <w:lang w:val="en-US"/>
              </w:rPr>
              <w:t>xxx</w:t>
            </w:r>
          </w:p>
        </w:tc>
        <w:tc>
          <w:tcPr>
            <w:tcW w:w="408" w:type="pct"/>
            <w:shd w:val="clear" w:color="auto" w:fill="auto"/>
          </w:tcPr>
          <w:p w14:paraId="1EE1424A" w14:textId="77777777" w:rsidR="00BF3B76" w:rsidRPr="00953054" w:rsidRDefault="00BF3B76" w:rsidP="00953054">
            <w:pPr>
              <w:autoSpaceDE/>
              <w:autoSpaceDN/>
              <w:spacing w:line="276" w:lineRule="auto"/>
              <w:jc w:val="both"/>
              <w:rPr>
                <w:b/>
                <w:bCs/>
                <w:sz w:val="22"/>
                <w:szCs w:val="22"/>
                <w:lang w:val="en-US"/>
              </w:rPr>
            </w:pPr>
            <w:r w:rsidRPr="00953054">
              <w:rPr>
                <w:sz w:val="22"/>
                <w:szCs w:val="22"/>
                <w:lang w:val="en-US"/>
              </w:rPr>
              <w:t>%</w:t>
            </w:r>
          </w:p>
        </w:tc>
      </w:tr>
      <w:tr w:rsidR="00BF3B76" w:rsidRPr="00953054" w14:paraId="6455DF65" w14:textId="77777777" w:rsidTr="00E34C19">
        <w:trPr>
          <w:trHeight w:val="342"/>
        </w:trPr>
        <w:tc>
          <w:tcPr>
            <w:tcW w:w="2435" w:type="pct"/>
            <w:shd w:val="clear" w:color="auto" w:fill="auto"/>
            <w:noWrap/>
            <w:vAlign w:val="bottom"/>
          </w:tcPr>
          <w:p w14:paraId="48628BCA" w14:textId="77777777" w:rsidR="00BF3B76" w:rsidRPr="00953054" w:rsidRDefault="00BF3B76" w:rsidP="00953054">
            <w:pPr>
              <w:autoSpaceDE/>
              <w:autoSpaceDN/>
              <w:spacing w:line="276" w:lineRule="auto"/>
              <w:jc w:val="both"/>
              <w:rPr>
                <w:b/>
                <w:bCs/>
                <w:sz w:val="22"/>
                <w:szCs w:val="22"/>
                <w:lang w:eastAsia="en-GB"/>
              </w:rPr>
            </w:pPr>
            <w:r w:rsidRPr="00953054">
              <w:rPr>
                <w:color w:val="231F20"/>
                <w:sz w:val="22"/>
                <w:szCs w:val="22"/>
                <w:lang w:eastAsia="en-GB"/>
              </w:rPr>
              <w:t>Over 3 years</w:t>
            </w:r>
          </w:p>
        </w:tc>
        <w:tc>
          <w:tcPr>
            <w:tcW w:w="709" w:type="pct"/>
            <w:shd w:val="clear" w:color="auto" w:fill="auto"/>
            <w:noWrap/>
          </w:tcPr>
          <w:p w14:paraId="07999143" w14:textId="03AB98CA" w:rsidR="00BF3B76" w:rsidRPr="00953054" w:rsidRDefault="00BF3B76" w:rsidP="00953054">
            <w:pPr>
              <w:autoSpaceDE/>
              <w:autoSpaceDN/>
              <w:spacing w:line="276" w:lineRule="auto"/>
              <w:jc w:val="both"/>
              <w:rPr>
                <w:b/>
                <w:bCs/>
                <w:sz w:val="22"/>
                <w:szCs w:val="22"/>
                <w:lang w:val="en-US"/>
              </w:rPr>
            </w:pPr>
            <w:r w:rsidRPr="00953054">
              <w:rPr>
                <w:sz w:val="22"/>
                <w:szCs w:val="22"/>
                <w:lang w:val="en-US"/>
              </w:rPr>
              <w:t>xxx</w:t>
            </w:r>
          </w:p>
        </w:tc>
        <w:tc>
          <w:tcPr>
            <w:tcW w:w="543" w:type="pct"/>
            <w:shd w:val="clear" w:color="auto" w:fill="auto"/>
          </w:tcPr>
          <w:p w14:paraId="296678C1" w14:textId="77777777" w:rsidR="00BF3B76" w:rsidRPr="00953054" w:rsidRDefault="00BF3B76" w:rsidP="00953054">
            <w:pPr>
              <w:autoSpaceDE/>
              <w:autoSpaceDN/>
              <w:spacing w:line="276" w:lineRule="auto"/>
              <w:jc w:val="both"/>
              <w:rPr>
                <w:sz w:val="22"/>
                <w:szCs w:val="22"/>
                <w:lang w:val="en-US"/>
              </w:rPr>
            </w:pPr>
            <w:r w:rsidRPr="00953054">
              <w:rPr>
                <w:sz w:val="22"/>
                <w:szCs w:val="22"/>
                <w:lang w:val="en-US"/>
              </w:rPr>
              <w:t>%</w:t>
            </w:r>
          </w:p>
        </w:tc>
        <w:tc>
          <w:tcPr>
            <w:tcW w:w="906" w:type="pct"/>
            <w:shd w:val="clear" w:color="auto" w:fill="auto"/>
            <w:noWrap/>
          </w:tcPr>
          <w:p w14:paraId="5B334D8B" w14:textId="77777777" w:rsidR="00BF3B76" w:rsidRPr="00953054" w:rsidRDefault="00BF3B76" w:rsidP="00953054">
            <w:pPr>
              <w:autoSpaceDE/>
              <w:autoSpaceDN/>
              <w:spacing w:line="276" w:lineRule="auto"/>
              <w:jc w:val="both"/>
              <w:rPr>
                <w:b/>
                <w:bCs/>
                <w:sz w:val="22"/>
                <w:szCs w:val="22"/>
                <w:lang w:val="en-US"/>
              </w:rPr>
            </w:pPr>
            <w:r w:rsidRPr="00953054">
              <w:rPr>
                <w:sz w:val="22"/>
                <w:szCs w:val="22"/>
                <w:lang w:val="en-US"/>
              </w:rPr>
              <w:t>xxx</w:t>
            </w:r>
          </w:p>
        </w:tc>
        <w:tc>
          <w:tcPr>
            <w:tcW w:w="408" w:type="pct"/>
            <w:shd w:val="clear" w:color="auto" w:fill="auto"/>
          </w:tcPr>
          <w:p w14:paraId="5A32A7A2" w14:textId="77777777" w:rsidR="00BF3B76" w:rsidRPr="00953054" w:rsidRDefault="00BF3B76" w:rsidP="00953054">
            <w:pPr>
              <w:autoSpaceDE/>
              <w:autoSpaceDN/>
              <w:spacing w:line="276" w:lineRule="auto"/>
              <w:jc w:val="both"/>
              <w:rPr>
                <w:b/>
                <w:bCs/>
                <w:sz w:val="22"/>
                <w:szCs w:val="22"/>
                <w:lang w:val="en-US"/>
              </w:rPr>
            </w:pPr>
            <w:r w:rsidRPr="00953054">
              <w:rPr>
                <w:sz w:val="22"/>
                <w:szCs w:val="22"/>
                <w:lang w:val="en-US"/>
              </w:rPr>
              <w:t>%</w:t>
            </w:r>
          </w:p>
        </w:tc>
      </w:tr>
      <w:tr w:rsidR="00BF3B76" w:rsidRPr="00953054" w14:paraId="7EFA2526" w14:textId="77777777" w:rsidTr="00E34C19">
        <w:trPr>
          <w:trHeight w:val="116"/>
        </w:trPr>
        <w:tc>
          <w:tcPr>
            <w:tcW w:w="2435" w:type="pct"/>
            <w:shd w:val="clear" w:color="auto" w:fill="auto"/>
            <w:noWrap/>
            <w:vAlign w:val="bottom"/>
          </w:tcPr>
          <w:p w14:paraId="4D6814F6" w14:textId="77777777" w:rsidR="00BF3B76" w:rsidRPr="00953054" w:rsidRDefault="00BF3B76" w:rsidP="00953054">
            <w:pPr>
              <w:autoSpaceDE/>
              <w:autoSpaceDN/>
              <w:spacing w:line="276" w:lineRule="auto"/>
              <w:jc w:val="both"/>
              <w:rPr>
                <w:b/>
                <w:bCs/>
                <w:sz w:val="22"/>
                <w:szCs w:val="22"/>
                <w:lang w:eastAsia="en-GB"/>
              </w:rPr>
            </w:pPr>
            <w:r w:rsidRPr="00953054">
              <w:rPr>
                <w:b/>
                <w:bCs/>
                <w:color w:val="231F20"/>
                <w:sz w:val="22"/>
                <w:szCs w:val="22"/>
                <w:lang w:eastAsia="en-GB"/>
              </w:rPr>
              <w:t>Total (tie to above total)</w:t>
            </w:r>
          </w:p>
        </w:tc>
        <w:tc>
          <w:tcPr>
            <w:tcW w:w="709" w:type="pct"/>
            <w:shd w:val="clear" w:color="auto" w:fill="auto"/>
            <w:noWrap/>
          </w:tcPr>
          <w:p w14:paraId="2CF8F118" w14:textId="3B82C55B" w:rsidR="00BF3B76" w:rsidRPr="00953054" w:rsidRDefault="00BF3B76" w:rsidP="00953054">
            <w:pPr>
              <w:autoSpaceDE/>
              <w:autoSpaceDN/>
              <w:spacing w:line="276" w:lineRule="auto"/>
              <w:jc w:val="both"/>
              <w:rPr>
                <w:b/>
                <w:bCs/>
                <w:sz w:val="22"/>
                <w:szCs w:val="22"/>
                <w:lang w:val="en-US"/>
              </w:rPr>
            </w:pPr>
            <w:r w:rsidRPr="00953054">
              <w:rPr>
                <w:b/>
                <w:bCs/>
                <w:sz w:val="22"/>
                <w:szCs w:val="22"/>
                <w:lang w:val="en-US"/>
              </w:rPr>
              <w:t>xxx</w:t>
            </w:r>
          </w:p>
        </w:tc>
        <w:tc>
          <w:tcPr>
            <w:tcW w:w="543" w:type="pct"/>
            <w:shd w:val="clear" w:color="auto" w:fill="auto"/>
          </w:tcPr>
          <w:p w14:paraId="6545E362" w14:textId="77777777" w:rsidR="00BF3B76" w:rsidRPr="00953054" w:rsidRDefault="00BF3B76" w:rsidP="00953054">
            <w:pPr>
              <w:autoSpaceDE/>
              <w:autoSpaceDN/>
              <w:spacing w:line="276" w:lineRule="auto"/>
              <w:jc w:val="both"/>
              <w:rPr>
                <w:b/>
                <w:bCs/>
                <w:sz w:val="22"/>
                <w:szCs w:val="22"/>
                <w:lang w:val="en-US"/>
              </w:rPr>
            </w:pPr>
          </w:p>
        </w:tc>
        <w:tc>
          <w:tcPr>
            <w:tcW w:w="906" w:type="pct"/>
            <w:shd w:val="clear" w:color="auto" w:fill="auto"/>
            <w:noWrap/>
          </w:tcPr>
          <w:p w14:paraId="4531133F" w14:textId="77777777" w:rsidR="00BF3B76" w:rsidRPr="00953054" w:rsidRDefault="00BF3B76" w:rsidP="00953054">
            <w:pPr>
              <w:autoSpaceDE/>
              <w:autoSpaceDN/>
              <w:spacing w:line="276" w:lineRule="auto"/>
              <w:jc w:val="both"/>
              <w:rPr>
                <w:b/>
                <w:bCs/>
                <w:sz w:val="22"/>
                <w:szCs w:val="22"/>
                <w:lang w:val="en-US"/>
              </w:rPr>
            </w:pPr>
            <w:r w:rsidRPr="00953054">
              <w:rPr>
                <w:b/>
                <w:bCs/>
                <w:sz w:val="22"/>
                <w:szCs w:val="22"/>
                <w:lang w:val="en-US"/>
              </w:rPr>
              <w:t>xxx</w:t>
            </w:r>
          </w:p>
        </w:tc>
        <w:tc>
          <w:tcPr>
            <w:tcW w:w="408" w:type="pct"/>
            <w:shd w:val="clear" w:color="auto" w:fill="auto"/>
          </w:tcPr>
          <w:p w14:paraId="06BC4044" w14:textId="77777777" w:rsidR="00BF3B76" w:rsidRPr="00953054" w:rsidRDefault="00BF3B76" w:rsidP="00953054">
            <w:pPr>
              <w:autoSpaceDE/>
              <w:autoSpaceDN/>
              <w:spacing w:line="276" w:lineRule="auto"/>
              <w:jc w:val="both"/>
              <w:rPr>
                <w:b/>
                <w:bCs/>
                <w:sz w:val="22"/>
                <w:szCs w:val="22"/>
                <w:lang w:val="en-US"/>
              </w:rPr>
            </w:pPr>
          </w:p>
        </w:tc>
      </w:tr>
    </w:tbl>
    <w:p w14:paraId="625ADA32" w14:textId="349D89DF" w:rsidR="00483C59" w:rsidRPr="00953054" w:rsidRDefault="00483C59" w:rsidP="00953054">
      <w:pPr>
        <w:pStyle w:val="ListParagraph"/>
        <w:autoSpaceDE/>
        <w:autoSpaceDN/>
        <w:spacing w:line="360" w:lineRule="auto"/>
        <w:ind w:left="342"/>
        <w:jc w:val="both"/>
        <w:rPr>
          <w:b/>
          <w:bCs/>
          <w:sz w:val="22"/>
          <w:szCs w:val="22"/>
          <w:lang w:eastAsia="en-GB"/>
        </w:rPr>
      </w:pPr>
    </w:p>
    <w:p w14:paraId="1ABEFCD1" w14:textId="77777777" w:rsidR="00483C59" w:rsidRPr="00953054" w:rsidRDefault="00483C59" w:rsidP="00953054">
      <w:pPr>
        <w:autoSpaceDE/>
        <w:autoSpaceDN/>
        <w:jc w:val="both"/>
        <w:rPr>
          <w:b/>
          <w:bCs/>
          <w:sz w:val="22"/>
          <w:szCs w:val="22"/>
          <w:lang w:eastAsia="en-GB"/>
        </w:rPr>
      </w:pPr>
      <w:r w:rsidRPr="00953054">
        <w:rPr>
          <w:b/>
          <w:bCs/>
          <w:sz w:val="22"/>
          <w:szCs w:val="22"/>
          <w:lang w:eastAsia="en-GB"/>
        </w:rPr>
        <w:br w:type="page"/>
      </w:r>
    </w:p>
    <w:p w14:paraId="40D132FA" w14:textId="1012AB81" w:rsidR="008D5D0A" w:rsidRPr="003E7D09" w:rsidRDefault="003E7D09" w:rsidP="003E7D09">
      <w:pPr>
        <w:autoSpaceDE/>
        <w:autoSpaceDN/>
        <w:spacing w:line="360" w:lineRule="auto"/>
        <w:jc w:val="both"/>
        <w:rPr>
          <w:b/>
          <w:sz w:val="22"/>
          <w:szCs w:val="22"/>
        </w:rPr>
      </w:pPr>
      <w:r w:rsidRPr="00953054">
        <w:rPr>
          <w:b/>
          <w:sz w:val="22"/>
          <w:szCs w:val="22"/>
        </w:rPr>
        <w:lastRenderedPageBreak/>
        <w:t>Notes to the Financial Statements (Continued)</w:t>
      </w:r>
    </w:p>
    <w:p w14:paraId="6DF25E8B" w14:textId="2F5997D4" w:rsidR="008D5D0A"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 xml:space="preserve">Refundable Deposits </w:t>
      </w:r>
      <w:r w:rsidR="006F14E3" w:rsidRPr="00953054">
        <w:rPr>
          <w:rFonts w:eastAsia="Arial"/>
          <w:b/>
          <w:bCs/>
          <w:spacing w:val="3"/>
          <w:sz w:val="22"/>
          <w:szCs w:val="22"/>
        </w:rPr>
        <w:t>a</w:t>
      </w:r>
      <w:r w:rsidRPr="00953054">
        <w:rPr>
          <w:rFonts w:eastAsia="Arial"/>
          <w:b/>
          <w:bCs/>
          <w:spacing w:val="3"/>
          <w:sz w:val="22"/>
          <w:szCs w:val="22"/>
        </w:rPr>
        <w:t xml:space="preserve">nd Prepayments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318"/>
        <w:gridCol w:w="1434"/>
        <w:gridCol w:w="905"/>
        <w:gridCol w:w="1548"/>
        <w:gridCol w:w="825"/>
      </w:tblGrid>
      <w:tr w:rsidR="00272616" w:rsidRPr="00953054" w14:paraId="67DD3B3C" w14:textId="77777777" w:rsidTr="00CF7364">
        <w:trPr>
          <w:trHeight w:val="340"/>
        </w:trPr>
        <w:tc>
          <w:tcPr>
            <w:tcW w:w="2391" w:type="pct"/>
            <w:vMerge w:val="restart"/>
            <w:tcBorders>
              <w:top w:val="single" w:sz="4" w:space="0" w:color="auto"/>
              <w:left w:val="single" w:sz="4" w:space="0" w:color="auto"/>
              <w:right w:val="single" w:sz="4" w:space="0" w:color="auto"/>
            </w:tcBorders>
            <w:shd w:val="clear" w:color="auto" w:fill="0070C0"/>
            <w:vAlign w:val="center"/>
            <w:hideMark/>
          </w:tcPr>
          <w:p w14:paraId="102E5868" w14:textId="77777777" w:rsidR="00272616" w:rsidRPr="00953054" w:rsidRDefault="00272616"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295" w:type="pct"/>
            <w:gridSpan w:val="2"/>
            <w:tcBorders>
              <w:top w:val="single" w:sz="4" w:space="0" w:color="auto"/>
              <w:left w:val="single" w:sz="4" w:space="0" w:color="auto"/>
              <w:bottom w:val="single" w:sz="4" w:space="0" w:color="auto"/>
              <w:right w:val="single" w:sz="4" w:space="0" w:color="auto"/>
            </w:tcBorders>
            <w:shd w:val="clear" w:color="auto" w:fill="0070C0"/>
            <w:noWrap/>
            <w:hideMark/>
          </w:tcPr>
          <w:p w14:paraId="5D024A9F" w14:textId="7D769F87" w:rsidR="00272616" w:rsidRPr="00953054" w:rsidRDefault="00272616" w:rsidP="00953054">
            <w:pPr>
              <w:autoSpaceDE/>
              <w:autoSpaceDN/>
              <w:spacing w:line="276" w:lineRule="auto"/>
              <w:jc w:val="both"/>
              <w:rPr>
                <w:b/>
                <w:bCs/>
                <w:sz w:val="22"/>
                <w:szCs w:val="22"/>
                <w:lang w:val="en-US"/>
              </w:rPr>
            </w:pPr>
            <w:r w:rsidRPr="00953054">
              <w:rPr>
                <w:b/>
                <w:bCs/>
                <w:color w:val="000000"/>
                <w:sz w:val="22"/>
                <w:szCs w:val="22"/>
                <w:lang w:val="en-US"/>
              </w:rPr>
              <w:t>Insert Current FY</w:t>
            </w:r>
          </w:p>
        </w:tc>
        <w:tc>
          <w:tcPr>
            <w:tcW w:w="1313" w:type="pct"/>
            <w:gridSpan w:val="2"/>
            <w:tcBorders>
              <w:top w:val="single" w:sz="4" w:space="0" w:color="auto"/>
              <w:left w:val="single" w:sz="4" w:space="0" w:color="auto"/>
              <w:bottom w:val="single" w:sz="4" w:space="0" w:color="auto"/>
              <w:right w:val="single" w:sz="4" w:space="0" w:color="auto"/>
            </w:tcBorders>
            <w:shd w:val="clear" w:color="auto" w:fill="0070C0"/>
            <w:noWrap/>
            <w:hideMark/>
          </w:tcPr>
          <w:p w14:paraId="08FF7366" w14:textId="77777777" w:rsidR="00E34C19" w:rsidRPr="00953054" w:rsidRDefault="00E34C19" w:rsidP="00E34C19">
            <w:pPr>
              <w:autoSpaceDE/>
              <w:autoSpaceDN/>
              <w:spacing w:line="276" w:lineRule="auto"/>
              <w:rPr>
                <w:b/>
                <w:i/>
                <w:iCs/>
                <w:sz w:val="22"/>
                <w:szCs w:val="22"/>
                <w:lang w:val="en-US"/>
              </w:rPr>
            </w:pPr>
            <w:r w:rsidRPr="00953054">
              <w:rPr>
                <w:b/>
                <w:i/>
                <w:iCs/>
                <w:sz w:val="22"/>
                <w:szCs w:val="22"/>
                <w:lang w:val="en-US"/>
              </w:rPr>
              <w:t>Opening Statement</w:t>
            </w:r>
          </w:p>
          <w:p w14:paraId="59673807" w14:textId="4AFACEEC" w:rsidR="00272616" w:rsidRPr="00953054" w:rsidRDefault="00E34C19"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272616" w:rsidRPr="00953054" w14:paraId="06EA5536" w14:textId="77777777" w:rsidTr="00CF7364">
        <w:trPr>
          <w:trHeight w:val="340"/>
        </w:trPr>
        <w:tc>
          <w:tcPr>
            <w:tcW w:w="2391" w:type="pct"/>
            <w:vMerge/>
            <w:tcBorders>
              <w:left w:val="single" w:sz="4" w:space="0" w:color="auto"/>
              <w:bottom w:val="single" w:sz="4" w:space="0" w:color="auto"/>
              <w:right w:val="single" w:sz="4" w:space="0" w:color="auto"/>
            </w:tcBorders>
            <w:shd w:val="clear" w:color="auto" w:fill="0070C0"/>
            <w:vAlign w:val="bottom"/>
            <w:hideMark/>
          </w:tcPr>
          <w:p w14:paraId="2D364CB5" w14:textId="77777777" w:rsidR="00272616" w:rsidRPr="00953054" w:rsidRDefault="00272616" w:rsidP="00953054">
            <w:pPr>
              <w:autoSpaceDE/>
              <w:autoSpaceDN/>
              <w:spacing w:line="276" w:lineRule="auto"/>
              <w:jc w:val="both"/>
              <w:rPr>
                <w:b/>
                <w:bCs/>
                <w:sz w:val="22"/>
                <w:szCs w:val="22"/>
                <w:lang w:eastAsia="en-GB"/>
              </w:rPr>
            </w:pPr>
          </w:p>
        </w:tc>
        <w:tc>
          <w:tcPr>
            <w:tcW w:w="1295" w:type="pct"/>
            <w:gridSpan w:val="2"/>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1729826A" w14:textId="355C6691" w:rsidR="00272616" w:rsidRPr="00953054" w:rsidRDefault="00272616" w:rsidP="00953054">
            <w:pPr>
              <w:autoSpaceDE/>
              <w:autoSpaceDN/>
              <w:spacing w:line="276" w:lineRule="auto"/>
              <w:jc w:val="both"/>
              <w:rPr>
                <w:b/>
                <w:bCs/>
                <w:sz w:val="22"/>
                <w:szCs w:val="22"/>
                <w:lang w:val="en-US"/>
              </w:rPr>
            </w:pPr>
            <w:r w:rsidRPr="00953054">
              <w:rPr>
                <w:b/>
                <w:bCs/>
                <w:sz w:val="22"/>
                <w:szCs w:val="22"/>
                <w:lang w:val="en-US"/>
              </w:rPr>
              <w:t>Kshs</w:t>
            </w:r>
          </w:p>
        </w:tc>
        <w:tc>
          <w:tcPr>
            <w:tcW w:w="1313" w:type="pct"/>
            <w:gridSpan w:val="2"/>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E7CDB00" w14:textId="77777777" w:rsidR="00272616" w:rsidRPr="00953054" w:rsidRDefault="00272616" w:rsidP="00953054">
            <w:pPr>
              <w:autoSpaceDE/>
              <w:autoSpaceDN/>
              <w:spacing w:line="276" w:lineRule="auto"/>
              <w:jc w:val="both"/>
              <w:rPr>
                <w:b/>
                <w:bCs/>
                <w:sz w:val="22"/>
                <w:szCs w:val="22"/>
                <w:lang w:val="en-US"/>
              </w:rPr>
            </w:pPr>
            <w:r w:rsidRPr="00953054">
              <w:rPr>
                <w:b/>
                <w:bCs/>
                <w:sz w:val="22"/>
                <w:szCs w:val="22"/>
                <w:lang w:val="en-US"/>
              </w:rPr>
              <w:t>Kshs</w:t>
            </w:r>
          </w:p>
        </w:tc>
      </w:tr>
      <w:tr w:rsidR="00272616" w:rsidRPr="00953054" w14:paraId="7BA5FC8C" w14:textId="77777777" w:rsidTr="00CF7364">
        <w:trPr>
          <w:trHeight w:val="62"/>
        </w:trPr>
        <w:tc>
          <w:tcPr>
            <w:tcW w:w="2391" w:type="pct"/>
            <w:shd w:val="clear" w:color="auto" w:fill="auto"/>
            <w:noWrap/>
            <w:vAlign w:val="bottom"/>
            <w:hideMark/>
          </w:tcPr>
          <w:p w14:paraId="66D3B3A9" w14:textId="77777777" w:rsidR="00272616" w:rsidRPr="00953054" w:rsidRDefault="00272616" w:rsidP="00953054">
            <w:pPr>
              <w:autoSpaceDE/>
              <w:autoSpaceDN/>
              <w:spacing w:line="276" w:lineRule="auto"/>
              <w:jc w:val="both"/>
              <w:rPr>
                <w:sz w:val="22"/>
                <w:szCs w:val="22"/>
                <w:lang w:val="en-US"/>
              </w:rPr>
            </w:pPr>
            <w:r w:rsidRPr="00953054">
              <w:rPr>
                <w:sz w:val="22"/>
                <w:szCs w:val="22"/>
                <w:lang w:eastAsia="en-GB"/>
              </w:rPr>
              <w:t>Customer deposits</w:t>
            </w:r>
          </w:p>
        </w:tc>
        <w:tc>
          <w:tcPr>
            <w:tcW w:w="1295" w:type="pct"/>
            <w:gridSpan w:val="2"/>
            <w:shd w:val="clear" w:color="auto" w:fill="auto"/>
            <w:noWrap/>
            <w:vAlign w:val="bottom"/>
            <w:hideMark/>
          </w:tcPr>
          <w:p w14:paraId="62A03954" w14:textId="18ACAAF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37C42AAD"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r>
      <w:tr w:rsidR="00272616" w:rsidRPr="00953054" w14:paraId="1C97EC9C" w14:textId="77777777" w:rsidTr="00CF7364">
        <w:trPr>
          <w:trHeight w:val="98"/>
        </w:trPr>
        <w:tc>
          <w:tcPr>
            <w:tcW w:w="2391" w:type="pct"/>
            <w:shd w:val="clear" w:color="auto" w:fill="auto"/>
            <w:noWrap/>
            <w:vAlign w:val="bottom"/>
          </w:tcPr>
          <w:p w14:paraId="29D66E90" w14:textId="77777777" w:rsidR="00272616" w:rsidRPr="00953054" w:rsidRDefault="00272616" w:rsidP="00953054">
            <w:pPr>
              <w:autoSpaceDE/>
              <w:autoSpaceDN/>
              <w:spacing w:line="276" w:lineRule="auto"/>
              <w:jc w:val="both"/>
              <w:rPr>
                <w:sz w:val="22"/>
                <w:szCs w:val="22"/>
                <w:lang w:eastAsia="en-GB"/>
              </w:rPr>
            </w:pPr>
            <w:r w:rsidRPr="00953054">
              <w:rPr>
                <w:sz w:val="22"/>
                <w:szCs w:val="22"/>
                <w:lang w:eastAsia="en-GB"/>
              </w:rPr>
              <w:t>Prepayments</w:t>
            </w:r>
          </w:p>
        </w:tc>
        <w:tc>
          <w:tcPr>
            <w:tcW w:w="1295" w:type="pct"/>
            <w:gridSpan w:val="2"/>
            <w:shd w:val="clear" w:color="auto" w:fill="auto"/>
            <w:noWrap/>
            <w:vAlign w:val="bottom"/>
          </w:tcPr>
          <w:p w14:paraId="225C4CC7" w14:textId="3E1F9C62"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1313" w:type="pct"/>
            <w:gridSpan w:val="2"/>
            <w:shd w:val="clear" w:color="auto" w:fill="auto"/>
            <w:noWrap/>
            <w:vAlign w:val="bottom"/>
          </w:tcPr>
          <w:p w14:paraId="49FA2630"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r>
      <w:tr w:rsidR="00272616" w:rsidRPr="00953054" w14:paraId="33314FDD" w14:textId="77777777" w:rsidTr="00CF7364">
        <w:trPr>
          <w:trHeight w:val="58"/>
        </w:trPr>
        <w:tc>
          <w:tcPr>
            <w:tcW w:w="2391" w:type="pct"/>
            <w:shd w:val="clear" w:color="auto" w:fill="auto"/>
            <w:noWrap/>
            <w:vAlign w:val="bottom"/>
            <w:hideMark/>
          </w:tcPr>
          <w:p w14:paraId="0B5CE91A" w14:textId="77777777" w:rsidR="00272616" w:rsidRPr="00953054" w:rsidRDefault="00272616" w:rsidP="00953054">
            <w:pPr>
              <w:autoSpaceDE/>
              <w:autoSpaceDN/>
              <w:spacing w:line="276" w:lineRule="auto"/>
              <w:jc w:val="both"/>
              <w:rPr>
                <w:sz w:val="22"/>
                <w:szCs w:val="22"/>
                <w:lang w:val="en-US"/>
              </w:rPr>
            </w:pPr>
            <w:r w:rsidRPr="00953054">
              <w:rPr>
                <w:sz w:val="22"/>
                <w:szCs w:val="22"/>
                <w:lang w:eastAsia="en-GB"/>
              </w:rPr>
              <w:t>Other deposits</w:t>
            </w:r>
          </w:p>
        </w:tc>
        <w:tc>
          <w:tcPr>
            <w:tcW w:w="1295" w:type="pct"/>
            <w:gridSpan w:val="2"/>
            <w:shd w:val="clear" w:color="auto" w:fill="auto"/>
            <w:noWrap/>
            <w:vAlign w:val="bottom"/>
            <w:hideMark/>
          </w:tcPr>
          <w:p w14:paraId="0667486A" w14:textId="5F9F96E1"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4351C64D"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r>
      <w:tr w:rsidR="00272616" w:rsidRPr="00953054" w14:paraId="392CE9EB" w14:textId="77777777" w:rsidTr="00CF7364">
        <w:trPr>
          <w:trHeight w:val="71"/>
        </w:trPr>
        <w:tc>
          <w:tcPr>
            <w:tcW w:w="2391" w:type="pct"/>
            <w:shd w:val="clear" w:color="auto" w:fill="auto"/>
            <w:noWrap/>
            <w:vAlign w:val="bottom"/>
            <w:hideMark/>
          </w:tcPr>
          <w:p w14:paraId="05D1AD9A" w14:textId="77777777" w:rsidR="00272616" w:rsidRPr="00953054" w:rsidRDefault="00272616"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deposits</w:t>
            </w:r>
          </w:p>
        </w:tc>
        <w:tc>
          <w:tcPr>
            <w:tcW w:w="1295" w:type="pct"/>
            <w:gridSpan w:val="2"/>
            <w:shd w:val="clear" w:color="auto" w:fill="auto"/>
            <w:noWrap/>
            <w:vAlign w:val="bottom"/>
            <w:hideMark/>
          </w:tcPr>
          <w:p w14:paraId="57FD9807" w14:textId="4463B9C0" w:rsidR="00272616" w:rsidRPr="00953054" w:rsidRDefault="00272616" w:rsidP="00953054">
            <w:pPr>
              <w:autoSpaceDE/>
              <w:autoSpaceDN/>
              <w:spacing w:line="276" w:lineRule="auto"/>
              <w:jc w:val="both"/>
              <w:rPr>
                <w:b/>
                <w:bCs/>
                <w:sz w:val="22"/>
                <w:szCs w:val="22"/>
                <w:lang w:val="en-US"/>
              </w:rPr>
            </w:pPr>
            <w:r w:rsidRPr="00953054">
              <w:rPr>
                <w:b/>
                <w:bCs/>
                <w:sz w:val="22"/>
                <w:szCs w:val="22"/>
                <w:lang w:val="en-US"/>
              </w:rPr>
              <w:t>xxx</w:t>
            </w:r>
          </w:p>
        </w:tc>
        <w:tc>
          <w:tcPr>
            <w:tcW w:w="1313" w:type="pct"/>
            <w:gridSpan w:val="2"/>
            <w:shd w:val="clear" w:color="auto" w:fill="auto"/>
            <w:noWrap/>
            <w:vAlign w:val="bottom"/>
            <w:hideMark/>
          </w:tcPr>
          <w:p w14:paraId="36BE2F64" w14:textId="77777777" w:rsidR="00272616" w:rsidRPr="00953054" w:rsidRDefault="00272616" w:rsidP="00953054">
            <w:pPr>
              <w:autoSpaceDE/>
              <w:autoSpaceDN/>
              <w:spacing w:line="276" w:lineRule="auto"/>
              <w:jc w:val="both"/>
              <w:rPr>
                <w:b/>
                <w:bCs/>
                <w:sz w:val="22"/>
                <w:szCs w:val="22"/>
                <w:lang w:val="en-US"/>
              </w:rPr>
            </w:pPr>
            <w:r w:rsidRPr="00953054">
              <w:rPr>
                <w:b/>
                <w:bCs/>
                <w:sz w:val="22"/>
                <w:szCs w:val="22"/>
                <w:lang w:val="en-US"/>
              </w:rPr>
              <w:t>xxx</w:t>
            </w:r>
          </w:p>
        </w:tc>
      </w:tr>
      <w:tr w:rsidR="00272616" w:rsidRPr="00953054" w14:paraId="64F761A4" w14:textId="77777777" w:rsidTr="00CF7364">
        <w:trPr>
          <w:trHeight w:val="71"/>
        </w:trPr>
        <w:tc>
          <w:tcPr>
            <w:tcW w:w="2391" w:type="pct"/>
            <w:shd w:val="clear" w:color="auto" w:fill="auto"/>
            <w:noWrap/>
            <w:vAlign w:val="bottom"/>
          </w:tcPr>
          <w:p w14:paraId="0B16A701" w14:textId="77777777" w:rsidR="00272616" w:rsidRPr="00953054" w:rsidRDefault="00272616" w:rsidP="00953054">
            <w:pPr>
              <w:autoSpaceDE/>
              <w:autoSpaceDN/>
              <w:spacing w:line="276" w:lineRule="auto"/>
              <w:jc w:val="both"/>
              <w:rPr>
                <w:b/>
                <w:bCs/>
                <w:sz w:val="22"/>
                <w:szCs w:val="22"/>
                <w:lang w:eastAsia="en-GB"/>
              </w:rPr>
            </w:pPr>
          </w:p>
        </w:tc>
        <w:tc>
          <w:tcPr>
            <w:tcW w:w="1295" w:type="pct"/>
            <w:gridSpan w:val="2"/>
            <w:shd w:val="clear" w:color="auto" w:fill="auto"/>
            <w:noWrap/>
            <w:vAlign w:val="bottom"/>
          </w:tcPr>
          <w:p w14:paraId="7F11818A" w14:textId="2A2EE452" w:rsidR="00272616" w:rsidRPr="00953054" w:rsidRDefault="00272616" w:rsidP="00953054">
            <w:pPr>
              <w:autoSpaceDE/>
              <w:autoSpaceDN/>
              <w:spacing w:line="276" w:lineRule="auto"/>
              <w:jc w:val="both"/>
              <w:rPr>
                <w:b/>
                <w:bCs/>
                <w:sz w:val="22"/>
                <w:szCs w:val="22"/>
                <w:lang w:val="en-US"/>
              </w:rPr>
            </w:pPr>
          </w:p>
        </w:tc>
        <w:tc>
          <w:tcPr>
            <w:tcW w:w="1313" w:type="pct"/>
            <w:gridSpan w:val="2"/>
            <w:shd w:val="clear" w:color="auto" w:fill="auto"/>
            <w:noWrap/>
            <w:vAlign w:val="bottom"/>
          </w:tcPr>
          <w:p w14:paraId="5DA38377" w14:textId="77777777" w:rsidR="00272616" w:rsidRPr="00953054" w:rsidRDefault="00272616" w:rsidP="00953054">
            <w:pPr>
              <w:autoSpaceDE/>
              <w:autoSpaceDN/>
              <w:spacing w:line="276" w:lineRule="auto"/>
              <w:jc w:val="both"/>
              <w:rPr>
                <w:b/>
                <w:bCs/>
                <w:sz w:val="22"/>
                <w:szCs w:val="22"/>
                <w:lang w:val="en-US"/>
              </w:rPr>
            </w:pPr>
          </w:p>
        </w:tc>
      </w:tr>
      <w:tr w:rsidR="00272616" w:rsidRPr="00953054" w14:paraId="3AFCFD9C" w14:textId="77777777" w:rsidTr="00CF7364">
        <w:trPr>
          <w:trHeight w:val="116"/>
        </w:trPr>
        <w:tc>
          <w:tcPr>
            <w:tcW w:w="2391" w:type="pct"/>
            <w:shd w:val="clear" w:color="auto" w:fill="auto"/>
            <w:noWrap/>
            <w:vAlign w:val="bottom"/>
          </w:tcPr>
          <w:p w14:paraId="0169C2A0" w14:textId="77777777" w:rsidR="00272616" w:rsidRPr="00953054" w:rsidRDefault="00272616" w:rsidP="00953054">
            <w:pPr>
              <w:autoSpaceDE/>
              <w:autoSpaceDN/>
              <w:spacing w:line="276" w:lineRule="auto"/>
              <w:jc w:val="both"/>
              <w:rPr>
                <w:b/>
                <w:bCs/>
                <w:sz w:val="22"/>
                <w:szCs w:val="22"/>
                <w:lang w:eastAsia="en-GB"/>
              </w:rPr>
            </w:pPr>
            <w:r w:rsidRPr="00953054">
              <w:rPr>
                <w:b/>
                <w:bCs/>
                <w:color w:val="231F20"/>
                <w:sz w:val="22"/>
                <w:szCs w:val="22"/>
                <w:lang w:eastAsia="en-GB"/>
              </w:rPr>
              <w:t>Ageing analysis: (Refundable deposits)</w:t>
            </w:r>
          </w:p>
        </w:tc>
        <w:tc>
          <w:tcPr>
            <w:tcW w:w="794" w:type="pct"/>
            <w:shd w:val="clear" w:color="auto" w:fill="auto"/>
            <w:noWrap/>
            <w:vAlign w:val="bottom"/>
          </w:tcPr>
          <w:p w14:paraId="515C12C5" w14:textId="24CDC09F" w:rsidR="00272616" w:rsidRPr="00953054" w:rsidRDefault="00272616" w:rsidP="00953054">
            <w:pPr>
              <w:autoSpaceDE/>
              <w:autoSpaceDN/>
              <w:spacing w:line="276" w:lineRule="auto"/>
              <w:jc w:val="both"/>
              <w:rPr>
                <w:b/>
                <w:bCs/>
                <w:sz w:val="22"/>
                <w:szCs w:val="22"/>
                <w:lang w:val="en-US"/>
              </w:rPr>
            </w:pPr>
            <w:r w:rsidRPr="00953054">
              <w:rPr>
                <w:rStyle w:val="normaltextrun"/>
                <w:bCs/>
                <w:color w:val="000000"/>
                <w:sz w:val="22"/>
                <w:szCs w:val="22"/>
                <w:shd w:val="clear" w:color="auto" w:fill="FFFFFF"/>
              </w:rPr>
              <w:t>Current FY</w:t>
            </w:r>
            <w:r w:rsidRPr="00953054">
              <w:rPr>
                <w:rStyle w:val="eop"/>
                <w:color w:val="000000"/>
                <w:sz w:val="22"/>
                <w:szCs w:val="22"/>
                <w:shd w:val="clear" w:color="auto" w:fill="FFFFFF"/>
              </w:rPr>
              <w:t> </w:t>
            </w:r>
          </w:p>
        </w:tc>
        <w:tc>
          <w:tcPr>
            <w:tcW w:w="501" w:type="pct"/>
            <w:shd w:val="clear" w:color="auto" w:fill="auto"/>
            <w:vAlign w:val="bottom"/>
          </w:tcPr>
          <w:p w14:paraId="5448F492" w14:textId="77777777" w:rsidR="00272616" w:rsidRPr="00953054" w:rsidRDefault="00272616" w:rsidP="00953054">
            <w:pPr>
              <w:autoSpaceDE/>
              <w:autoSpaceDN/>
              <w:spacing w:line="276" w:lineRule="auto"/>
              <w:jc w:val="both"/>
              <w:rPr>
                <w:b/>
                <w:bCs/>
                <w:sz w:val="22"/>
                <w:szCs w:val="22"/>
                <w:lang w:val="en-US"/>
              </w:rPr>
            </w:pPr>
            <w:r w:rsidRPr="00953054">
              <w:rPr>
                <w:rStyle w:val="normaltextrun"/>
                <w:bCs/>
                <w:color w:val="000000"/>
                <w:sz w:val="22"/>
                <w:szCs w:val="22"/>
                <w:shd w:val="clear" w:color="auto" w:fill="FFFFFF"/>
              </w:rPr>
              <w:t>% of the Total</w:t>
            </w:r>
            <w:r w:rsidRPr="00953054">
              <w:rPr>
                <w:rStyle w:val="eop"/>
                <w:color w:val="000000"/>
                <w:sz w:val="22"/>
                <w:szCs w:val="22"/>
                <w:shd w:val="clear" w:color="auto" w:fill="FFFFFF"/>
              </w:rPr>
              <w:t> </w:t>
            </w:r>
          </w:p>
        </w:tc>
        <w:tc>
          <w:tcPr>
            <w:tcW w:w="857" w:type="pct"/>
            <w:shd w:val="clear" w:color="auto" w:fill="auto"/>
            <w:noWrap/>
            <w:vAlign w:val="bottom"/>
          </w:tcPr>
          <w:p w14:paraId="10A85A0C" w14:textId="77777777" w:rsidR="00CF7364" w:rsidRDefault="00CF7364" w:rsidP="001F0408">
            <w:pPr>
              <w:autoSpaceDE/>
              <w:autoSpaceDN/>
              <w:spacing w:line="276" w:lineRule="auto"/>
              <w:jc w:val="both"/>
              <w:rPr>
                <w:b/>
                <w:bCs/>
                <w:sz w:val="22"/>
                <w:szCs w:val="22"/>
                <w:lang w:val="en-US"/>
              </w:rPr>
            </w:pPr>
            <w:r>
              <w:rPr>
                <w:b/>
                <w:bCs/>
                <w:sz w:val="22"/>
                <w:szCs w:val="22"/>
                <w:lang w:val="en-US"/>
              </w:rPr>
              <w:t xml:space="preserve">Opening </w:t>
            </w:r>
          </w:p>
          <w:p w14:paraId="34B10574" w14:textId="65EB5853" w:rsidR="00272616" w:rsidRPr="00953054" w:rsidRDefault="00CF7364" w:rsidP="00953054">
            <w:pPr>
              <w:autoSpaceDE/>
              <w:autoSpaceDN/>
              <w:spacing w:line="276" w:lineRule="auto"/>
              <w:jc w:val="both"/>
              <w:rPr>
                <w:b/>
                <w:bCs/>
                <w:sz w:val="22"/>
                <w:szCs w:val="22"/>
                <w:lang w:val="en-US"/>
              </w:rPr>
            </w:pPr>
            <w:r>
              <w:rPr>
                <w:b/>
                <w:bCs/>
                <w:sz w:val="22"/>
                <w:szCs w:val="22"/>
                <w:lang w:val="en-US"/>
              </w:rPr>
              <w:t>Balance</w:t>
            </w:r>
          </w:p>
        </w:tc>
        <w:tc>
          <w:tcPr>
            <w:tcW w:w="457" w:type="pct"/>
            <w:shd w:val="clear" w:color="auto" w:fill="auto"/>
            <w:vAlign w:val="bottom"/>
          </w:tcPr>
          <w:p w14:paraId="062B021E" w14:textId="77777777" w:rsidR="00272616" w:rsidRPr="00953054" w:rsidRDefault="00272616" w:rsidP="00953054">
            <w:pPr>
              <w:autoSpaceDE/>
              <w:autoSpaceDN/>
              <w:spacing w:line="276" w:lineRule="auto"/>
              <w:jc w:val="both"/>
              <w:rPr>
                <w:b/>
                <w:bCs/>
                <w:sz w:val="22"/>
                <w:szCs w:val="22"/>
                <w:lang w:val="en-US"/>
              </w:rPr>
            </w:pPr>
            <w:r w:rsidRPr="00953054">
              <w:rPr>
                <w:rStyle w:val="normaltextrun"/>
                <w:bCs/>
                <w:color w:val="000000"/>
                <w:sz w:val="22"/>
                <w:szCs w:val="22"/>
                <w:shd w:val="clear" w:color="auto" w:fill="FFFFFF"/>
              </w:rPr>
              <w:t>% of the Total</w:t>
            </w:r>
            <w:r w:rsidRPr="00953054">
              <w:rPr>
                <w:rStyle w:val="eop"/>
                <w:color w:val="000000"/>
                <w:sz w:val="22"/>
                <w:szCs w:val="22"/>
                <w:shd w:val="clear" w:color="auto" w:fill="FFFFFF"/>
              </w:rPr>
              <w:t> </w:t>
            </w:r>
          </w:p>
        </w:tc>
      </w:tr>
      <w:tr w:rsidR="00272616" w:rsidRPr="00953054" w14:paraId="5118C125" w14:textId="77777777" w:rsidTr="00CF7364">
        <w:trPr>
          <w:trHeight w:val="143"/>
        </w:trPr>
        <w:tc>
          <w:tcPr>
            <w:tcW w:w="2391" w:type="pct"/>
            <w:shd w:val="clear" w:color="auto" w:fill="auto"/>
            <w:noWrap/>
            <w:vAlign w:val="bottom"/>
          </w:tcPr>
          <w:p w14:paraId="169A12CE" w14:textId="77777777" w:rsidR="00272616" w:rsidRPr="00953054" w:rsidRDefault="00272616" w:rsidP="00953054">
            <w:pPr>
              <w:autoSpaceDE/>
              <w:autoSpaceDN/>
              <w:spacing w:line="276" w:lineRule="auto"/>
              <w:jc w:val="both"/>
              <w:rPr>
                <w:b/>
                <w:bCs/>
                <w:sz w:val="22"/>
                <w:szCs w:val="22"/>
                <w:lang w:eastAsia="en-GB"/>
              </w:rPr>
            </w:pPr>
            <w:r w:rsidRPr="00953054">
              <w:rPr>
                <w:b/>
                <w:bCs/>
                <w:color w:val="231F20"/>
                <w:sz w:val="22"/>
                <w:szCs w:val="22"/>
                <w:lang w:eastAsia="en-GB"/>
              </w:rPr>
              <w:t>Under one year</w:t>
            </w:r>
          </w:p>
        </w:tc>
        <w:tc>
          <w:tcPr>
            <w:tcW w:w="794" w:type="pct"/>
            <w:shd w:val="clear" w:color="auto" w:fill="auto"/>
            <w:noWrap/>
            <w:vAlign w:val="bottom"/>
          </w:tcPr>
          <w:p w14:paraId="2FD0271A" w14:textId="189AC713" w:rsidR="00272616" w:rsidRPr="00953054" w:rsidRDefault="00272616" w:rsidP="00953054">
            <w:pPr>
              <w:autoSpaceDE/>
              <w:autoSpaceDN/>
              <w:spacing w:line="276" w:lineRule="auto"/>
              <w:jc w:val="both"/>
              <w:rPr>
                <w:b/>
                <w:bCs/>
                <w:sz w:val="22"/>
                <w:szCs w:val="22"/>
                <w:lang w:val="en-US"/>
              </w:rPr>
            </w:pPr>
            <w:r w:rsidRPr="00953054">
              <w:rPr>
                <w:b/>
                <w:bCs/>
                <w:sz w:val="22"/>
                <w:szCs w:val="22"/>
                <w:lang w:val="en-US"/>
              </w:rPr>
              <w:t>xxx</w:t>
            </w:r>
          </w:p>
        </w:tc>
        <w:tc>
          <w:tcPr>
            <w:tcW w:w="501" w:type="pct"/>
            <w:shd w:val="clear" w:color="auto" w:fill="auto"/>
          </w:tcPr>
          <w:p w14:paraId="5F78E81C" w14:textId="77777777" w:rsidR="00272616" w:rsidRPr="00953054" w:rsidRDefault="00272616" w:rsidP="00953054">
            <w:pPr>
              <w:autoSpaceDE/>
              <w:autoSpaceDN/>
              <w:spacing w:line="276" w:lineRule="auto"/>
              <w:jc w:val="both"/>
              <w:rPr>
                <w:b/>
                <w:bCs/>
                <w:sz w:val="22"/>
                <w:szCs w:val="22"/>
                <w:lang w:val="en-US"/>
              </w:rPr>
            </w:pPr>
            <w:r w:rsidRPr="00953054">
              <w:rPr>
                <w:sz w:val="22"/>
                <w:szCs w:val="22"/>
                <w:lang w:val="en-US"/>
              </w:rPr>
              <w:t>%</w:t>
            </w:r>
          </w:p>
        </w:tc>
        <w:tc>
          <w:tcPr>
            <w:tcW w:w="857" w:type="pct"/>
            <w:shd w:val="clear" w:color="auto" w:fill="auto"/>
            <w:noWrap/>
            <w:vAlign w:val="bottom"/>
          </w:tcPr>
          <w:p w14:paraId="3C6D67F1" w14:textId="77777777" w:rsidR="00272616" w:rsidRPr="00953054" w:rsidRDefault="00272616" w:rsidP="00953054">
            <w:pPr>
              <w:autoSpaceDE/>
              <w:autoSpaceDN/>
              <w:spacing w:line="276" w:lineRule="auto"/>
              <w:jc w:val="both"/>
              <w:rPr>
                <w:b/>
                <w:bCs/>
                <w:sz w:val="22"/>
                <w:szCs w:val="22"/>
                <w:lang w:val="en-US"/>
              </w:rPr>
            </w:pPr>
            <w:r w:rsidRPr="00953054">
              <w:rPr>
                <w:b/>
                <w:bCs/>
                <w:sz w:val="22"/>
                <w:szCs w:val="22"/>
                <w:lang w:val="en-US"/>
              </w:rPr>
              <w:t>xxx</w:t>
            </w:r>
          </w:p>
        </w:tc>
        <w:tc>
          <w:tcPr>
            <w:tcW w:w="457" w:type="pct"/>
            <w:shd w:val="clear" w:color="auto" w:fill="auto"/>
          </w:tcPr>
          <w:p w14:paraId="4C39665C" w14:textId="77777777" w:rsidR="00272616" w:rsidRPr="00953054" w:rsidRDefault="00272616" w:rsidP="00953054">
            <w:pPr>
              <w:autoSpaceDE/>
              <w:autoSpaceDN/>
              <w:spacing w:line="276" w:lineRule="auto"/>
              <w:jc w:val="both"/>
              <w:rPr>
                <w:b/>
                <w:bCs/>
                <w:sz w:val="22"/>
                <w:szCs w:val="22"/>
                <w:lang w:val="en-US"/>
              </w:rPr>
            </w:pPr>
            <w:r w:rsidRPr="00953054">
              <w:rPr>
                <w:sz w:val="22"/>
                <w:szCs w:val="22"/>
                <w:lang w:val="en-US"/>
              </w:rPr>
              <w:t>%</w:t>
            </w:r>
          </w:p>
        </w:tc>
      </w:tr>
      <w:tr w:rsidR="00272616" w:rsidRPr="00953054" w14:paraId="1040E889" w14:textId="77777777" w:rsidTr="00CF7364">
        <w:trPr>
          <w:trHeight w:val="179"/>
        </w:trPr>
        <w:tc>
          <w:tcPr>
            <w:tcW w:w="2391" w:type="pct"/>
            <w:shd w:val="clear" w:color="auto" w:fill="auto"/>
            <w:noWrap/>
            <w:vAlign w:val="bottom"/>
          </w:tcPr>
          <w:p w14:paraId="3DB68D98" w14:textId="77777777" w:rsidR="00272616" w:rsidRPr="00953054" w:rsidRDefault="00272616" w:rsidP="00953054">
            <w:pPr>
              <w:autoSpaceDE/>
              <w:autoSpaceDN/>
              <w:spacing w:line="276" w:lineRule="auto"/>
              <w:jc w:val="both"/>
              <w:rPr>
                <w:sz w:val="22"/>
                <w:szCs w:val="22"/>
                <w:lang w:eastAsia="en-GB"/>
              </w:rPr>
            </w:pPr>
            <w:r w:rsidRPr="00953054">
              <w:rPr>
                <w:color w:val="231F20"/>
                <w:sz w:val="22"/>
                <w:szCs w:val="22"/>
                <w:lang w:eastAsia="en-GB"/>
              </w:rPr>
              <w:t>1-2 years</w:t>
            </w:r>
          </w:p>
        </w:tc>
        <w:tc>
          <w:tcPr>
            <w:tcW w:w="794" w:type="pct"/>
            <w:shd w:val="clear" w:color="auto" w:fill="auto"/>
            <w:noWrap/>
            <w:vAlign w:val="bottom"/>
          </w:tcPr>
          <w:p w14:paraId="1F62E24D" w14:textId="6181F55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501" w:type="pct"/>
            <w:shd w:val="clear" w:color="auto" w:fill="auto"/>
          </w:tcPr>
          <w:p w14:paraId="2F9074E6"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w:t>
            </w:r>
          </w:p>
        </w:tc>
        <w:tc>
          <w:tcPr>
            <w:tcW w:w="857" w:type="pct"/>
            <w:shd w:val="clear" w:color="auto" w:fill="auto"/>
            <w:noWrap/>
            <w:vAlign w:val="bottom"/>
          </w:tcPr>
          <w:p w14:paraId="53E155A0"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457" w:type="pct"/>
            <w:shd w:val="clear" w:color="auto" w:fill="auto"/>
          </w:tcPr>
          <w:p w14:paraId="069EAC34"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w:t>
            </w:r>
          </w:p>
        </w:tc>
      </w:tr>
      <w:tr w:rsidR="00272616" w:rsidRPr="00953054" w14:paraId="1B2336AB" w14:textId="77777777" w:rsidTr="00CF7364">
        <w:trPr>
          <w:trHeight w:val="340"/>
        </w:trPr>
        <w:tc>
          <w:tcPr>
            <w:tcW w:w="2391" w:type="pct"/>
            <w:shd w:val="clear" w:color="auto" w:fill="auto"/>
            <w:noWrap/>
            <w:vAlign w:val="bottom"/>
          </w:tcPr>
          <w:p w14:paraId="2525989A" w14:textId="77777777" w:rsidR="00272616" w:rsidRPr="00953054" w:rsidRDefault="00272616" w:rsidP="00953054">
            <w:pPr>
              <w:autoSpaceDE/>
              <w:autoSpaceDN/>
              <w:spacing w:line="276" w:lineRule="auto"/>
              <w:jc w:val="both"/>
              <w:rPr>
                <w:sz w:val="22"/>
                <w:szCs w:val="22"/>
                <w:lang w:eastAsia="en-GB"/>
              </w:rPr>
            </w:pPr>
            <w:r w:rsidRPr="00953054">
              <w:rPr>
                <w:color w:val="231F20"/>
                <w:sz w:val="22"/>
                <w:szCs w:val="22"/>
                <w:lang w:eastAsia="en-GB"/>
              </w:rPr>
              <w:t>2-3 years</w:t>
            </w:r>
          </w:p>
        </w:tc>
        <w:tc>
          <w:tcPr>
            <w:tcW w:w="794" w:type="pct"/>
            <w:shd w:val="clear" w:color="auto" w:fill="auto"/>
            <w:noWrap/>
            <w:vAlign w:val="bottom"/>
          </w:tcPr>
          <w:p w14:paraId="2E5C14B4" w14:textId="787CC93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501" w:type="pct"/>
            <w:shd w:val="clear" w:color="auto" w:fill="auto"/>
          </w:tcPr>
          <w:p w14:paraId="1D92FF2E"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w:t>
            </w:r>
          </w:p>
        </w:tc>
        <w:tc>
          <w:tcPr>
            <w:tcW w:w="857" w:type="pct"/>
            <w:shd w:val="clear" w:color="auto" w:fill="auto"/>
            <w:noWrap/>
            <w:vAlign w:val="bottom"/>
          </w:tcPr>
          <w:p w14:paraId="2B544D9F"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457" w:type="pct"/>
            <w:shd w:val="clear" w:color="auto" w:fill="auto"/>
          </w:tcPr>
          <w:p w14:paraId="5C32924B"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w:t>
            </w:r>
          </w:p>
        </w:tc>
      </w:tr>
      <w:tr w:rsidR="00272616" w:rsidRPr="00953054" w14:paraId="0CE94FE2" w14:textId="77777777" w:rsidTr="00CF7364">
        <w:trPr>
          <w:trHeight w:val="340"/>
        </w:trPr>
        <w:tc>
          <w:tcPr>
            <w:tcW w:w="2391" w:type="pct"/>
            <w:shd w:val="clear" w:color="auto" w:fill="auto"/>
            <w:noWrap/>
            <w:vAlign w:val="bottom"/>
          </w:tcPr>
          <w:p w14:paraId="30F4F56B" w14:textId="77777777" w:rsidR="00272616" w:rsidRPr="00953054" w:rsidRDefault="00272616" w:rsidP="00953054">
            <w:pPr>
              <w:autoSpaceDE/>
              <w:autoSpaceDN/>
              <w:spacing w:line="276" w:lineRule="auto"/>
              <w:jc w:val="both"/>
              <w:rPr>
                <w:sz w:val="22"/>
                <w:szCs w:val="22"/>
                <w:lang w:eastAsia="en-GB"/>
              </w:rPr>
            </w:pPr>
            <w:r w:rsidRPr="00953054">
              <w:rPr>
                <w:color w:val="231F20"/>
                <w:sz w:val="22"/>
                <w:szCs w:val="22"/>
                <w:lang w:eastAsia="en-GB"/>
              </w:rPr>
              <w:t>Over 3 years</w:t>
            </w:r>
          </w:p>
        </w:tc>
        <w:tc>
          <w:tcPr>
            <w:tcW w:w="794" w:type="pct"/>
            <w:shd w:val="clear" w:color="auto" w:fill="auto"/>
            <w:noWrap/>
            <w:vAlign w:val="bottom"/>
          </w:tcPr>
          <w:p w14:paraId="4077E5A9" w14:textId="11173A9E"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501" w:type="pct"/>
            <w:shd w:val="clear" w:color="auto" w:fill="auto"/>
          </w:tcPr>
          <w:p w14:paraId="52B24B6D"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w:t>
            </w:r>
          </w:p>
        </w:tc>
        <w:tc>
          <w:tcPr>
            <w:tcW w:w="857" w:type="pct"/>
            <w:shd w:val="clear" w:color="auto" w:fill="auto"/>
            <w:noWrap/>
            <w:vAlign w:val="bottom"/>
          </w:tcPr>
          <w:p w14:paraId="1D0475EF"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xxx</w:t>
            </w:r>
          </w:p>
        </w:tc>
        <w:tc>
          <w:tcPr>
            <w:tcW w:w="457" w:type="pct"/>
            <w:shd w:val="clear" w:color="auto" w:fill="auto"/>
          </w:tcPr>
          <w:p w14:paraId="4F2D036D" w14:textId="77777777" w:rsidR="00272616" w:rsidRPr="00953054" w:rsidRDefault="00272616" w:rsidP="00953054">
            <w:pPr>
              <w:autoSpaceDE/>
              <w:autoSpaceDN/>
              <w:spacing w:line="276" w:lineRule="auto"/>
              <w:jc w:val="both"/>
              <w:rPr>
                <w:sz w:val="22"/>
                <w:szCs w:val="22"/>
                <w:lang w:val="en-US"/>
              </w:rPr>
            </w:pPr>
            <w:r w:rsidRPr="00953054">
              <w:rPr>
                <w:sz w:val="22"/>
                <w:szCs w:val="22"/>
                <w:lang w:val="en-US"/>
              </w:rPr>
              <w:t>%</w:t>
            </w:r>
          </w:p>
        </w:tc>
      </w:tr>
      <w:tr w:rsidR="00272616" w:rsidRPr="00953054" w14:paraId="6788CCD8" w14:textId="77777777" w:rsidTr="00CF7364">
        <w:trPr>
          <w:trHeight w:val="340"/>
        </w:trPr>
        <w:tc>
          <w:tcPr>
            <w:tcW w:w="2391" w:type="pct"/>
            <w:shd w:val="clear" w:color="auto" w:fill="auto"/>
            <w:noWrap/>
            <w:vAlign w:val="bottom"/>
          </w:tcPr>
          <w:p w14:paraId="6DAA3810" w14:textId="77777777" w:rsidR="00272616" w:rsidRPr="00953054" w:rsidRDefault="00272616" w:rsidP="00953054">
            <w:pPr>
              <w:autoSpaceDE/>
              <w:autoSpaceDN/>
              <w:spacing w:line="276" w:lineRule="auto"/>
              <w:jc w:val="both"/>
              <w:rPr>
                <w:b/>
                <w:bCs/>
                <w:sz w:val="22"/>
                <w:szCs w:val="22"/>
                <w:lang w:eastAsia="en-GB"/>
              </w:rPr>
            </w:pPr>
            <w:r w:rsidRPr="00953054">
              <w:rPr>
                <w:b/>
                <w:bCs/>
                <w:color w:val="231F20"/>
                <w:sz w:val="22"/>
                <w:szCs w:val="22"/>
                <w:lang w:eastAsia="en-GB"/>
              </w:rPr>
              <w:t>Total</w:t>
            </w:r>
          </w:p>
        </w:tc>
        <w:tc>
          <w:tcPr>
            <w:tcW w:w="794" w:type="pct"/>
            <w:shd w:val="clear" w:color="auto" w:fill="auto"/>
            <w:noWrap/>
            <w:vAlign w:val="bottom"/>
          </w:tcPr>
          <w:p w14:paraId="3635A909" w14:textId="7395D591" w:rsidR="00272616" w:rsidRPr="00953054" w:rsidRDefault="00272616" w:rsidP="00953054">
            <w:pPr>
              <w:autoSpaceDE/>
              <w:autoSpaceDN/>
              <w:spacing w:line="276" w:lineRule="auto"/>
              <w:jc w:val="both"/>
              <w:rPr>
                <w:b/>
                <w:bCs/>
                <w:sz w:val="22"/>
                <w:szCs w:val="22"/>
                <w:lang w:val="en-US"/>
              </w:rPr>
            </w:pPr>
            <w:r w:rsidRPr="00953054">
              <w:rPr>
                <w:b/>
                <w:bCs/>
                <w:sz w:val="22"/>
                <w:szCs w:val="22"/>
                <w:lang w:val="en-US"/>
              </w:rPr>
              <w:t>xxx</w:t>
            </w:r>
          </w:p>
        </w:tc>
        <w:tc>
          <w:tcPr>
            <w:tcW w:w="501" w:type="pct"/>
            <w:shd w:val="clear" w:color="auto" w:fill="auto"/>
            <w:vAlign w:val="bottom"/>
          </w:tcPr>
          <w:p w14:paraId="43A29569" w14:textId="77777777" w:rsidR="00272616" w:rsidRPr="00953054" w:rsidRDefault="00272616" w:rsidP="00953054">
            <w:pPr>
              <w:autoSpaceDE/>
              <w:autoSpaceDN/>
              <w:spacing w:line="276" w:lineRule="auto"/>
              <w:jc w:val="both"/>
              <w:rPr>
                <w:b/>
                <w:bCs/>
                <w:sz w:val="22"/>
                <w:szCs w:val="22"/>
                <w:lang w:val="en-US"/>
              </w:rPr>
            </w:pPr>
          </w:p>
        </w:tc>
        <w:tc>
          <w:tcPr>
            <w:tcW w:w="857" w:type="pct"/>
            <w:shd w:val="clear" w:color="auto" w:fill="auto"/>
            <w:noWrap/>
            <w:vAlign w:val="bottom"/>
          </w:tcPr>
          <w:p w14:paraId="4F4AC080" w14:textId="77777777" w:rsidR="00272616" w:rsidRPr="00953054" w:rsidRDefault="00272616" w:rsidP="00953054">
            <w:pPr>
              <w:autoSpaceDE/>
              <w:autoSpaceDN/>
              <w:spacing w:line="276" w:lineRule="auto"/>
              <w:jc w:val="both"/>
              <w:rPr>
                <w:b/>
                <w:bCs/>
                <w:sz w:val="22"/>
                <w:szCs w:val="22"/>
                <w:lang w:val="en-US"/>
              </w:rPr>
            </w:pPr>
            <w:r w:rsidRPr="00953054">
              <w:rPr>
                <w:b/>
                <w:bCs/>
                <w:sz w:val="22"/>
                <w:szCs w:val="22"/>
                <w:lang w:val="en-US"/>
              </w:rPr>
              <w:t>xxx</w:t>
            </w:r>
          </w:p>
        </w:tc>
        <w:tc>
          <w:tcPr>
            <w:tcW w:w="457" w:type="pct"/>
            <w:shd w:val="clear" w:color="auto" w:fill="auto"/>
            <w:vAlign w:val="bottom"/>
          </w:tcPr>
          <w:p w14:paraId="01C7C2CC" w14:textId="77777777" w:rsidR="00272616" w:rsidRPr="00953054" w:rsidRDefault="00272616" w:rsidP="00953054">
            <w:pPr>
              <w:autoSpaceDE/>
              <w:autoSpaceDN/>
              <w:spacing w:line="276" w:lineRule="auto"/>
              <w:jc w:val="both"/>
              <w:rPr>
                <w:b/>
                <w:bCs/>
                <w:sz w:val="22"/>
                <w:szCs w:val="22"/>
                <w:lang w:val="en-US"/>
              </w:rPr>
            </w:pPr>
          </w:p>
        </w:tc>
      </w:tr>
    </w:tbl>
    <w:p w14:paraId="0605DE75" w14:textId="77777777" w:rsidR="00EE5B4C" w:rsidRPr="00953054" w:rsidRDefault="00EE5B4C" w:rsidP="00953054">
      <w:pPr>
        <w:autoSpaceDE/>
        <w:autoSpaceDN/>
        <w:spacing w:line="360" w:lineRule="auto"/>
        <w:jc w:val="both"/>
        <w:rPr>
          <w:b/>
          <w:sz w:val="22"/>
          <w:szCs w:val="22"/>
        </w:rPr>
      </w:pPr>
    </w:p>
    <w:p w14:paraId="4FE745C8" w14:textId="5615551D" w:rsidR="00F267D7"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 xml:space="preserve"> Provisions</w:t>
      </w:r>
    </w:p>
    <w:tbl>
      <w:tblPr>
        <w:tblW w:w="517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02"/>
        <w:gridCol w:w="1098"/>
        <w:gridCol w:w="1109"/>
        <w:gridCol w:w="1098"/>
        <w:gridCol w:w="1044"/>
      </w:tblGrid>
      <w:tr w:rsidR="00217963" w:rsidRPr="00953054" w14:paraId="3DB8FE3A" w14:textId="77777777" w:rsidTr="00A23798">
        <w:trPr>
          <w:trHeight w:val="340"/>
        </w:trPr>
        <w:tc>
          <w:tcPr>
            <w:tcW w:w="2675" w:type="pct"/>
            <w:shd w:val="clear" w:color="auto" w:fill="0070C0"/>
            <w:noWrap/>
            <w:vAlign w:val="bottom"/>
            <w:hideMark/>
          </w:tcPr>
          <w:p w14:paraId="766CE7D7" w14:textId="77777777" w:rsidR="00217963" w:rsidRPr="00953054" w:rsidRDefault="00217963" w:rsidP="00953054">
            <w:pPr>
              <w:autoSpaceDE/>
              <w:autoSpaceDN/>
              <w:spacing w:line="276" w:lineRule="auto"/>
              <w:jc w:val="both"/>
              <w:rPr>
                <w:b/>
                <w:bCs/>
                <w:sz w:val="22"/>
                <w:szCs w:val="22"/>
                <w:lang w:eastAsia="en-GB"/>
              </w:rPr>
            </w:pPr>
            <w:r w:rsidRPr="00953054">
              <w:rPr>
                <w:b/>
                <w:bCs/>
                <w:sz w:val="22"/>
                <w:szCs w:val="22"/>
                <w:lang w:val="en-US"/>
              </w:rPr>
              <w:t>Description</w:t>
            </w:r>
          </w:p>
        </w:tc>
        <w:tc>
          <w:tcPr>
            <w:tcW w:w="587" w:type="pct"/>
            <w:shd w:val="clear" w:color="auto" w:fill="0070C0"/>
            <w:vAlign w:val="center"/>
          </w:tcPr>
          <w:p w14:paraId="4B07094F" w14:textId="77777777"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Leave provision</w:t>
            </w:r>
          </w:p>
        </w:tc>
        <w:tc>
          <w:tcPr>
            <w:tcW w:w="593" w:type="pct"/>
            <w:shd w:val="clear" w:color="auto" w:fill="0070C0"/>
            <w:vAlign w:val="center"/>
          </w:tcPr>
          <w:p w14:paraId="5496A782" w14:textId="42E01A45"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Gratuity</w:t>
            </w:r>
          </w:p>
          <w:p w14:paraId="7AB31EE3" w14:textId="60268AED"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Provision</w:t>
            </w:r>
          </w:p>
        </w:tc>
        <w:tc>
          <w:tcPr>
            <w:tcW w:w="587" w:type="pct"/>
            <w:shd w:val="clear" w:color="auto" w:fill="0070C0"/>
            <w:vAlign w:val="center"/>
          </w:tcPr>
          <w:p w14:paraId="6D0010D7" w14:textId="79883DAD"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Other provision</w:t>
            </w:r>
          </w:p>
        </w:tc>
        <w:tc>
          <w:tcPr>
            <w:tcW w:w="558" w:type="pct"/>
            <w:shd w:val="clear" w:color="auto" w:fill="0070C0"/>
            <w:noWrap/>
            <w:vAlign w:val="center"/>
          </w:tcPr>
          <w:p w14:paraId="3692EDC9" w14:textId="77777777"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Total</w:t>
            </w:r>
          </w:p>
        </w:tc>
      </w:tr>
      <w:tr w:rsidR="00217963" w:rsidRPr="00953054" w14:paraId="34C42E8A" w14:textId="77777777" w:rsidTr="00A23798">
        <w:trPr>
          <w:trHeight w:val="340"/>
        </w:trPr>
        <w:tc>
          <w:tcPr>
            <w:tcW w:w="2675" w:type="pct"/>
            <w:shd w:val="clear" w:color="auto" w:fill="0070C0"/>
            <w:noWrap/>
            <w:hideMark/>
          </w:tcPr>
          <w:p w14:paraId="7CFDD879" w14:textId="77777777" w:rsidR="00217963" w:rsidRPr="00953054" w:rsidRDefault="00217963" w:rsidP="00953054">
            <w:pPr>
              <w:autoSpaceDE/>
              <w:autoSpaceDN/>
              <w:spacing w:line="276" w:lineRule="auto"/>
              <w:jc w:val="both"/>
              <w:rPr>
                <w:b/>
                <w:bCs/>
                <w:sz w:val="22"/>
                <w:szCs w:val="22"/>
                <w:lang w:eastAsia="en-GB"/>
              </w:rPr>
            </w:pPr>
          </w:p>
        </w:tc>
        <w:tc>
          <w:tcPr>
            <w:tcW w:w="587" w:type="pct"/>
            <w:shd w:val="clear" w:color="auto" w:fill="0070C0"/>
            <w:vAlign w:val="center"/>
          </w:tcPr>
          <w:p w14:paraId="31669F41" w14:textId="4A264B42"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Kshs</w:t>
            </w:r>
          </w:p>
        </w:tc>
        <w:tc>
          <w:tcPr>
            <w:tcW w:w="593" w:type="pct"/>
            <w:shd w:val="clear" w:color="auto" w:fill="0070C0"/>
            <w:vAlign w:val="center"/>
          </w:tcPr>
          <w:p w14:paraId="5A3E89F2" w14:textId="150D42F4"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Kshs</w:t>
            </w:r>
          </w:p>
        </w:tc>
        <w:tc>
          <w:tcPr>
            <w:tcW w:w="587" w:type="pct"/>
            <w:shd w:val="clear" w:color="auto" w:fill="0070C0"/>
            <w:vAlign w:val="center"/>
          </w:tcPr>
          <w:p w14:paraId="7B81DC7F" w14:textId="406EEC67"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Kshs</w:t>
            </w:r>
          </w:p>
        </w:tc>
        <w:tc>
          <w:tcPr>
            <w:tcW w:w="558" w:type="pct"/>
            <w:shd w:val="clear" w:color="auto" w:fill="0070C0"/>
            <w:noWrap/>
            <w:vAlign w:val="center"/>
          </w:tcPr>
          <w:p w14:paraId="3FF4FE14" w14:textId="34B7BB79"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Kshs</w:t>
            </w:r>
          </w:p>
        </w:tc>
      </w:tr>
      <w:tr w:rsidR="00217963" w:rsidRPr="00953054" w14:paraId="63F9A1B3" w14:textId="77777777" w:rsidTr="00A23798">
        <w:trPr>
          <w:trHeight w:val="454"/>
        </w:trPr>
        <w:tc>
          <w:tcPr>
            <w:tcW w:w="2675" w:type="pct"/>
            <w:shd w:val="clear" w:color="auto" w:fill="auto"/>
            <w:noWrap/>
            <w:vAlign w:val="bottom"/>
            <w:hideMark/>
          </w:tcPr>
          <w:p w14:paraId="653A45D6" w14:textId="23763201" w:rsidR="00217963" w:rsidRPr="00953054" w:rsidRDefault="00217963" w:rsidP="00953054">
            <w:pPr>
              <w:autoSpaceDE/>
              <w:autoSpaceDN/>
              <w:spacing w:line="276" w:lineRule="auto"/>
              <w:jc w:val="both"/>
              <w:rPr>
                <w:b/>
                <w:sz w:val="22"/>
                <w:szCs w:val="22"/>
                <w:lang w:val="en-US"/>
              </w:rPr>
            </w:pPr>
            <w:r w:rsidRPr="00953054">
              <w:rPr>
                <w:b/>
                <w:sz w:val="22"/>
                <w:szCs w:val="22"/>
                <w:lang w:eastAsia="en-GB"/>
              </w:rPr>
              <w:t>Balance b/f</w:t>
            </w:r>
          </w:p>
        </w:tc>
        <w:tc>
          <w:tcPr>
            <w:tcW w:w="587" w:type="pct"/>
            <w:vAlign w:val="center"/>
          </w:tcPr>
          <w:p w14:paraId="07961D8E" w14:textId="77777777"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xxx</w:t>
            </w:r>
          </w:p>
        </w:tc>
        <w:tc>
          <w:tcPr>
            <w:tcW w:w="593" w:type="pct"/>
            <w:vAlign w:val="center"/>
          </w:tcPr>
          <w:p w14:paraId="71C1F3D2" w14:textId="65FDA6FC"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xxx</w:t>
            </w:r>
          </w:p>
        </w:tc>
        <w:tc>
          <w:tcPr>
            <w:tcW w:w="587" w:type="pct"/>
            <w:vAlign w:val="center"/>
          </w:tcPr>
          <w:p w14:paraId="6B42DEC0" w14:textId="26A3B776"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xxx</w:t>
            </w:r>
          </w:p>
        </w:tc>
        <w:tc>
          <w:tcPr>
            <w:tcW w:w="558" w:type="pct"/>
            <w:shd w:val="clear" w:color="auto" w:fill="auto"/>
            <w:noWrap/>
            <w:vAlign w:val="center"/>
            <w:hideMark/>
          </w:tcPr>
          <w:p w14:paraId="7F686BB9" w14:textId="77777777" w:rsidR="00217963" w:rsidRPr="00953054" w:rsidRDefault="00217963" w:rsidP="00953054">
            <w:pPr>
              <w:autoSpaceDE/>
              <w:autoSpaceDN/>
              <w:spacing w:line="276" w:lineRule="auto"/>
              <w:jc w:val="both"/>
              <w:rPr>
                <w:b/>
                <w:bCs/>
                <w:sz w:val="22"/>
                <w:szCs w:val="22"/>
                <w:lang w:val="en-US"/>
              </w:rPr>
            </w:pPr>
            <w:r w:rsidRPr="00953054">
              <w:rPr>
                <w:b/>
                <w:bCs/>
                <w:sz w:val="22"/>
                <w:szCs w:val="22"/>
                <w:lang w:val="en-US"/>
              </w:rPr>
              <w:t>xxx</w:t>
            </w:r>
          </w:p>
        </w:tc>
      </w:tr>
      <w:tr w:rsidR="00217963" w:rsidRPr="00953054" w14:paraId="02A1310B" w14:textId="77777777" w:rsidTr="00A23798">
        <w:trPr>
          <w:trHeight w:val="454"/>
        </w:trPr>
        <w:tc>
          <w:tcPr>
            <w:tcW w:w="2675" w:type="pct"/>
            <w:shd w:val="clear" w:color="auto" w:fill="auto"/>
            <w:noWrap/>
            <w:vAlign w:val="bottom"/>
            <w:hideMark/>
          </w:tcPr>
          <w:p w14:paraId="7ABD35DA" w14:textId="302DC3D0" w:rsidR="00217963" w:rsidRPr="00953054" w:rsidRDefault="00217963" w:rsidP="00953054">
            <w:pPr>
              <w:autoSpaceDE/>
              <w:autoSpaceDN/>
              <w:spacing w:line="276" w:lineRule="auto"/>
              <w:jc w:val="both"/>
              <w:rPr>
                <w:sz w:val="22"/>
                <w:szCs w:val="22"/>
                <w:lang w:val="en-US"/>
              </w:rPr>
            </w:pPr>
            <w:r w:rsidRPr="00953054">
              <w:rPr>
                <w:sz w:val="22"/>
                <w:szCs w:val="22"/>
                <w:lang w:eastAsia="en-GB"/>
              </w:rPr>
              <w:t>Additional provisions</w:t>
            </w:r>
          </w:p>
        </w:tc>
        <w:tc>
          <w:tcPr>
            <w:tcW w:w="587" w:type="pct"/>
            <w:vAlign w:val="center"/>
          </w:tcPr>
          <w:p w14:paraId="47C7E6A1" w14:textId="77777777"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93" w:type="pct"/>
            <w:vAlign w:val="center"/>
          </w:tcPr>
          <w:p w14:paraId="37B1A206" w14:textId="4EFC0E60"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87" w:type="pct"/>
            <w:vAlign w:val="center"/>
          </w:tcPr>
          <w:p w14:paraId="7E465D1E" w14:textId="70DF0AE3"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58" w:type="pct"/>
            <w:shd w:val="clear" w:color="auto" w:fill="auto"/>
            <w:noWrap/>
            <w:vAlign w:val="center"/>
            <w:hideMark/>
          </w:tcPr>
          <w:p w14:paraId="6C6F3DC2" w14:textId="77777777"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r>
      <w:tr w:rsidR="00217963" w:rsidRPr="00953054" w14:paraId="122967AB" w14:textId="77777777" w:rsidTr="00A23798">
        <w:trPr>
          <w:trHeight w:val="454"/>
        </w:trPr>
        <w:tc>
          <w:tcPr>
            <w:tcW w:w="2675" w:type="pct"/>
            <w:shd w:val="clear" w:color="auto" w:fill="auto"/>
            <w:noWrap/>
            <w:vAlign w:val="bottom"/>
            <w:hideMark/>
          </w:tcPr>
          <w:p w14:paraId="7CE32652" w14:textId="1BDCF72E" w:rsidR="00217963" w:rsidRPr="00953054" w:rsidRDefault="00217963" w:rsidP="00953054">
            <w:pPr>
              <w:autoSpaceDE/>
              <w:autoSpaceDN/>
              <w:spacing w:line="276" w:lineRule="auto"/>
              <w:jc w:val="both"/>
              <w:rPr>
                <w:sz w:val="22"/>
                <w:szCs w:val="22"/>
                <w:lang w:eastAsia="en-GB"/>
              </w:rPr>
            </w:pPr>
            <w:r w:rsidRPr="00953054">
              <w:rPr>
                <w:sz w:val="22"/>
                <w:szCs w:val="22"/>
                <w:lang w:eastAsia="en-GB"/>
              </w:rPr>
              <w:t>Provision utilised</w:t>
            </w:r>
          </w:p>
        </w:tc>
        <w:tc>
          <w:tcPr>
            <w:tcW w:w="587" w:type="pct"/>
            <w:vAlign w:val="center"/>
          </w:tcPr>
          <w:p w14:paraId="314201E4" w14:textId="77777777"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93" w:type="pct"/>
            <w:vAlign w:val="center"/>
          </w:tcPr>
          <w:p w14:paraId="2DA454A1" w14:textId="36C06A3E"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87" w:type="pct"/>
            <w:vAlign w:val="center"/>
          </w:tcPr>
          <w:p w14:paraId="1B433BBA" w14:textId="3B971242"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58" w:type="pct"/>
            <w:shd w:val="clear" w:color="auto" w:fill="auto"/>
            <w:noWrap/>
            <w:vAlign w:val="center"/>
            <w:hideMark/>
          </w:tcPr>
          <w:p w14:paraId="7D571E11" w14:textId="77777777"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r>
      <w:tr w:rsidR="00217963" w:rsidRPr="00953054" w14:paraId="169BADA3" w14:textId="77777777" w:rsidTr="00A23798">
        <w:trPr>
          <w:trHeight w:val="454"/>
        </w:trPr>
        <w:tc>
          <w:tcPr>
            <w:tcW w:w="2675" w:type="pct"/>
            <w:shd w:val="clear" w:color="auto" w:fill="auto"/>
            <w:noWrap/>
            <w:vAlign w:val="bottom"/>
            <w:hideMark/>
          </w:tcPr>
          <w:p w14:paraId="597AB767" w14:textId="4ED641A8" w:rsidR="00217963" w:rsidRPr="00953054" w:rsidRDefault="00217963" w:rsidP="00953054">
            <w:pPr>
              <w:autoSpaceDE/>
              <w:autoSpaceDN/>
              <w:spacing w:line="276" w:lineRule="auto"/>
              <w:jc w:val="both"/>
              <w:rPr>
                <w:sz w:val="22"/>
                <w:szCs w:val="22"/>
                <w:lang w:eastAsia="en-GB"/>
              </w:rPr>
            </w:pPr>
            <w:r w:rsidRPr="00953054">
              <w:rPr>
                <w:sz w:val="22"/>
                <w:szCs w:val="22"/>
                <w:lang w:eastAsia="en-GB"/>
              </w:rPr>
              <w:t>Change due to discount and time value for money</w:t>
            </w:r>
          </w:p>
        </w:tc>
        <w:tc>
          <w:tcPr>
            <w:tcW w:w="587" w:type="pct"/>
            <w:vAlign w:val="center"/>
          </w:tcPr>
          <w:p w14:paraId="53DAD1AB" w14:textId="77777777"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93" w:type="pct"/>
            <w:vAlign w:val="center"/>
          </w:tcPr>
          <w:p w14:paraId="6467E36C" w14:textId="0EB89F8C"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87" w:type="pct"/>
            <w:vAlign w:val="center"/>
          </w:tcPr>
          <w:p w14:paraId="01F76921" w14:textId="43BA7D5B"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c>
          <w:tcPr>
            <w:tcW w:w="558" w:type="pct"/>
            <w:shd w:val="clear" w:color="auto" w:fill="auto"/>
            <w:noWrap/>
            <w:vAlign w:val="center"/>
            <w:hideMark/>
          </w:tcPr>
          <w:p w14:paraId="0B88B530" w14:textId="77777777" w:rsidR="00217963" w:rsidRPr="00953054" w:rsidRDefault="00217963" w:rsidP="00953054">
            <w:pPr>
              <w:autoSpaceDE/>
              <w:autoSpaceDN/>
              <w:spacing w:line="276" w:lineRule="auto"/>
              <w:jc w:val="both"/>
              <w:rPr>
                <w:sz w:val="22"/>
                <w:szCs w:val="22"/>
                <w:lang w:val="en-US"/>
              </w:rPr>
            </w:pPr>
            <w:r w:rsidRPr="00953054">
              <w:rPr>
                <w:sz w:val="22"/>
                <w:szCs w:val="22"/>
                <w:lang w:val="en-US"/>
              </w:rPr>
              <w:t>(xxx)</w:t>
            </w:r>
          </w:p>
        </w:tc>
      </w:tr>
      <w:tr w:rsidR="00217963" w:rsidRPr="00953054" w14:paraId="2901B2F6" w14:textId="77777777" w:rsidTr="00A23798">
        <w:trPr>
          <w:trHeight w:val="454"/>
        </w:trPr>
        <w:tc>
          <w:tcPr>
            <w:tcW w:w="2675" w:type="pct"/>
            <w:shd w:val="clear" w:color="auto" w:fill="auto"/>
            <w:noWrap/>
            <w:vAlign w:val="bottom"/>
            <w:hideMark/>
          </w:tcPr>
          <w:p w14:paraId="56139E21" w14:textId="53B57BA5" w:rsidR="00217963" w:rsidRPr="00953054" w:rsidRDefault="00217963" w:rsidP="00953054">
            <w:pPr>
              <w:autoSpaceDE/>
              <w:autoSpaceDN/>
              <w:spacing w:line="276" w:lineRule="auto"/>
              <w:jc w:val="both"/>
              <w:rPr>
                <w:b/>
                <w:bCs/>
                <w:sz w:val="22"/>
                <w:szCs w:val="22"/>
                <w:lang w:val="en-US"/>
              </w:rPr>
            </w:pPr>
            <w:r w:rsidRPr="00953054">
              <w:rPr>
                <w:b/>
                <w:bCs/>
                <w:sz w:val="22"/>
                <w:szCs w:val="22"/>
                <w:lang w:eastAsia="en-GB"/>
              </w:rPr>
              <w:t>Total provisions year end</w:t>
            </w:r>
          </w:p>
        </w:tc>
        <w:tc>
          <w:tcPr>
            <w:tcW w:w="587" w:type="pct"/>
            <w:vAlign w:val="center"/>
          </w:tcPr>
          <w:p w14:paraId="49A63C04" w14:textId="77777777" w:rsidR="00217963" w:rsidRPr="00953054" w:rsidRDefault="00217963" w:rsidP="00953054">
            <w:pPr>
              <w:autoSpaceDE/>
              <w:autoSpaceDN/>
              <w:spacing w:line="276" w:lineRule="auto"/>
              <w:jc w:val="both"/>
              <w:rPr>
                <w:b/>
                <w:sz w:val="22"/>
                <w:szCs w:val="22"/>
                <w:lang w:val="en-US"/>
              </w:rPr>
            </w:pPr>
            <w:r w:rsidRPr="00953054">
              <w:rPr>
                <w:b/>
                <w:sz w:val="22"/>
                <w:szCs w:val="22"/>
                <w:lang w:val="en-US"/>
              </w:rPr>
              <w:t>xxx</w:t>
            </w:r>
          </w:p>
        </w:tc>
        <w:tc>
          <w:tcPr>
            <w:tcW w:w="593" w:type="pct"/>
            <w:vAlign w:val="center"/>
          </w:tcPr>
          <w:p w14:paraId="1826A5A8" w14:textId="74FD30D7" w:rsidR="00217963" w:rsidRPr="00953054" w:rsidRDefault="00217963" w:rsidP="00953054">
            <w:pPr>
              <w:autoSpaceDE/>
              <w:autoSpaceDN/>
              <w:spacing w:line="276" w:lineRule="auto"/>
              <w:jc w:val="both"/>
              <w:rPr>
                <w:b/>
                <w:sz w:val="22"/>
                <w:szCs w:val="22"/>
                <w:lang w:val="en-US"/>
              </w:rPr>
            </w:pPr>
            <w:r w:rsidRPr="00953054">
              <w:rPr>
                <w:b/>
                <w:sz w:val="22"/>
                <w:szCs w:val="22"/>
                <w:lang w:val="en-US"/>
              </w:rPr>
              <w:t>xxx</w:t>
            </w:r>
          </w:p>
        </w:tc>
        <w:tc>
          <w:tcPr>
            <w:tcW w:w="587" w:type="pct"/>
            <w:vAlign w:val="center"/>
          </w:tcPr>
          <w:p w14:paraId="42AF7175" w14:textId="45819B11" w:rsidR="00217963" w:rsidRPr="00953054" w:rsidRDefault="00217963" w:rsidP="00953054">
            <w:pPr>
              <w:autoSpaceDE/>
              <w:autoSpaceDN/>
              <w:spacing w:line="276" w:lineRule="auto"/>
              <w:jc w:val="both"/>
              <w:rPr>
                <w:b/>
                <w:sz w:val="22"/>
                <w:szCs w:val="22"/>
                <w:lang w:val="en-US"/>
              </w:rPr>
            </w:pPr>
            <w:r w:rsidRPr="00953054">
              <w:rPr>
                <w:b/>
                <w:sz w:val="22"/>
                <w:szCs w:val="22"/>
                <w:lang w:val="en-US"/>
              </w:rPr>
              <w:t>xxx</w:t>
            </w:r>
          </w:p>
        </w:tc>
        <w:tc>
          <w:tcPr>
            <w:tcW w:w="558" w:type="pct"/>
            <w:shd w:val="clear" w:color="auto" w:fill="auto"/>
            <w:noWrap/>
            <w:vAlign w:val="center"/>
            <w:hideMark/>
          </w:tcPr>
          <w:p w14:paraId="5FA07051" w14:textId="77777777" w:rsidR="00217963" w:rsidRPr="00953054" w:rsidRDefault="00217963" w:rsidP="00953054">
            <w:pPr>
              <w:autoSpaceDE/>
              <w:autoSpaceDN/>
              <w:spacing w:line="276" w:lineRule="auto"/>
              <w:jc w:val="both"/>
              <w:rPr>
                <w:b/>
                <w:sz w:val="22"/>
                <w:szCs w:val="22"/>
                <w:lang w:val="en-US"/>
              </w:rPr>
            </w:pPr>
            <w:r w:rsidRPr="00953054">
              <w:rPr>
                <w:b/>
                <w:sz w:val="22"/>
                <w:szCs w:val="22"/>
                <w:lang w:val="en-US"/>
              </w:rPr>
              <w:t>xxx</w:t>
            </w:r>
          </w:p>
        </w:tc>
      </w:tr>
      <w:tr w:rsidR="00A23798" w:rsidRPr="00953054" w14:paraId="787F32A3" w14:textId="77777777" w:rsidTr="00A23798">
        <w:trPr>
          <w:trHeight w:val="454"/>
        </w:trPr>
        <w:tc>
          <w:tcPr>
            <w:tcW w:w="2675" w:type="pct"/>
            <w:shd w:val="clear" w:color="auto" w:fill="auto"/>
            <w:noWrap/>
            <w:vAlign w:val="bottom"/>
          </w:tcPr>
          <w:p w14:paraId="6771DBB4" w14:textId="2E663830" w:rsidR="00A23798" w:rsidRPr="00953054" w:rsidRDefault="00A23798" w:rsidP="00953054">
            <w:pPr>
              <w:autoSpaceDE/>
              <w:autoSpaceDN/>
              <w:spacing w:line="276" w:lineRule="auto"/>
              <w:jc w:val="both"/>
              <w:rPr>
                <w:sz w:val="22"/>
                <w:szCs w:val="22"/>
                <w:lang w:eastAsia="en-GB"/>
              </w:rPr>
            </w:pPr>
            <w:r w:rsidRPr="00953054">
              <w:rPr>
                <w:sz w:val="22"/>
                <w:szCs w:val="22"/>
                <w:lang w:eastAsia="en-GB"/>
              </w:rPr>
              <w:t>Current Provisions</w:t>
            </w:r>
          </w:p>
        </w:tc>
        <w:tc>
          <w:tcPr>
            <w:tcW w:w="587" w:type="pct"/>
            <w:vAlign w:val="center"/>
          </w:tcPr>
          <w:p w14:paraId="160674AA" w14:textId="0402C59B" w:rsidR="00A23798" w:rsidRPr="00953054" w:rsidRDefault="00A23798" w:rsidP="00953054">
            <w:pPr>
              <w:autoSpaceDE/>
              <w:autoSpaceDN/>
              <w:spacing w:line="276" w:lineRule="auto"/>
              <w:jc w:val="both"/>
              <w:rPr>
                <w:bCs/>
                <w:sz w:val="22"/>
                <w:szCs w:val="22"/>
                <w:lang w:val="en-US"/>
              </w:rPr>
            </w:pPr>
            <w:r w:rsidRPr="00953054">
              <w:rPr>
                <w:bCs/>
                <w:sz w:val="22"/>
                <w:szCs w:val="22"/>
                <w:lang w:val="en-US"/>
              </w:rPr>
              <w:t>xxx</w:t>
            </w:r>
          </w:p>
        </w:tc>
        <w:tc>
          <w:tcPr>
            <w:tcW w:w="593" w:type="pct"/>
          </w:tcPr>
          <w:p w14:paraId="10B6634B" w14:textId="0585693A" w:rsidR="00A23798" w:rsidRPr="00953054" w:rsidRDefault="00A23798" w:rsidP="00953054">
            <w:pPr>
              <w:autoSpaceDE/>
              <w:autoSpaceDN/>
              <w:spacing w:line="276" w:lineRule="auto"/>
              <w:jc w:val="both"/>
              <w:rPr>
                <w:b/>
                <w:sz w:val="22"/>
                <w:szCs w:val="22"/>
                <w:lang w:val="en-US"/>
              </w:rPr>
            </w:pPr>
            <w:r w:rsidRPr="00953054">
              <w:rPr>
                <w:bCs/>
                <w:sz w:val="22"/>
                <w:szCs w:val="22"/>
                <w:lang w:val="en-US"/>
              </w:rPr>
              <w:t>xxx</w:t>
            </w:r>
          </w:p>
        </w:tc>
        <w:tc>
          <w:tcPr>
            <w:tcW w:w="587" w:type="pct"/>
          </w:tcPr>
          <w:p w14:paraId="400BFD4D" w14:textId="6A2290BD" w:rsidR="00A23798" w:rsidRPr="00953054" w:rsidRDefault="00A23798" w:rsidP="00953054">
            <w:pPr>
              <w:autoSpaceDE/>
              <w:autoSpaceDN/>
              <w:spacing w:line="276" w:lineRule="auto"/>
              <w:jc w:val="both"/>
              <w:rPr>
                <w:b/>
                <w:sz w:val="22"/>
                <w:szCs w:val="22"/>
                <w:lang w:val="en-US"/>
              </w:rPr>
            </w:pPr>
            <w:r w:rsidRPr="00953054">
              <w:rPr>
                <w:bCs/>
                <w:sz w:val="22"/>
                <w:szCs w:val="22"/>
                <w:lang w:val="en-US"/>
              </w:rPr>
              <w:t>xxx</w:t>
            </w:r>
          </w:p>
        </w:tc>
        <w:tc>
          <w:tcPr>
            <w:tcW w:w="558" w:type="pct"/>
            <w:shd w:val="clear" w:color="auto" w:fill="auto"/>
            <w:noWrap/>
          </w:tcPr>
          <w:p w14:paraId="270150A3" w14:textId="4B17851E" w:rsidR="00A23798" w:rsidRPr="00953054" w:rsidRDefault="00A23798" w:rsidP="00953054">
            <w:pPr>
              <w:autoSpaceDE/>
              <w:autoSpaceDN/>
              <w:spacing w:line="276" w:lineRule="auto"/>
              <w:jc w:val="both"/>
              <w:rPr>
                <w:b/>
                <w:sz w:val="22"/>
                <w:szCs w:val="22"/>
                <w:lang w:val="en-US"/>
              </w:rPr>
            </w:pPr>
            <w:r w:rsidRPr="00953054">
              <w:rPr>
                <w:bCs/>
                <w:sz w:val="22"/>
                <w:szCs w:val="22"/>
                <w:lang w:val="en-US"/>
              </w:rPr>
              <w:t>xxx</w:t>
            </w:r>
          </w:p>
        </w:tc>
      </w:tr>
      <w:tr w:rsidR="00E663E7" w:rsidRPr="00953054" w14:paraId="0350B844" w14:textId="77777777">
        <w:trPr>
          <w:trHeight w:val="454"/>
        </w:trPr>
        <w:tc>
          <w:tcPr>
            <w:tcW w:w="2675" w:type="pct"/>
            <w:shd w:val="clear" w:color="auto" w:fill="auto"/>
            <w:noWrap/>
            <w:vAlign w:val="bottom"/>
          </w:tcPr>
          <w:p w14:paraId="510DA517" w14:textId="46C7CEAC" w:rsidR="00E663E7" w:rsidRPr="00953054" w:rsidRDefault="00E663E7" w:rsidP="00953054">
            <w:pPr>
              <w:autoSpaceDE/>
              <w:autoSpaceDN/>
              <w:spacing w:line="276" w:lineRule="auto"/>
              <w:jc w:val="both"/>
              <w:rPr>
                <w:sz w:val="22"/>
                <w:szCs w:val="22"/>
                <w:lang w:eastAsia="en-GB"/>
              </w:rPr>
            </w:pPr>
            <w:r w:rsidRPr="00953054">
              <w:rPr>
                <w:sz w:val="22"/>
                <w:szCs w:val="22"/>
                <w:lang w:eastAsia="en-GB"/>
              </w:rPr>
              <w:t>Non-Current Provisions</w:t>
            </w:r>
          </w:p>
        </w:tc>
        <w:tc>
          <w:tcPr>
            <w:tcW w:w="587" w:type="pct"/>
          </w:tcPr>
          <w:p w14:paraId="13834511" w14:textId="602EAD19" w:rsidR="00E663E7" w:rsidRPr="00953054" w:rsidRDefault="00E663E7" w:rsidP="00953054">
            <w:pPr>
              <w:autoSpaceDE/>
              <w:autoSpaceDN/>
              <w:spacing w:line="276" w:lineRule="auto"/>
              <w:jc w:val="both"/>
              <w:rPr>
                <w:b/>
                <w:sz w:val="22"/>
                <w:szCs w:val="22"/>
                <w:lang w:val="en-US"/>
              </w:rPr>
            </w:pPr>
            <w:r w:rsidRPr="00953054">
              <w:rPr>
                <w:bCs/>
                <w:sz w:val="22"/>
                <w:szCs w:val="22"/>
                <w:lang w:val="en-US"/>
              </w:rPr>
              <w:t>xxx</w:t>
            </w:r>
          </w:p>
        </w:tc>
        <w:tc>
          <w:tcPr>
            <w:tcW w:w="593" w:type="pct"/>
          </w:tcPr>
          <w:p w14:paraId="2DFD4B42" w14:textId="79B38FBD" w:rsidR="00E663E7" w:rsidRPr="00953054" w:rsidRDefault="00E663E7" w:rsidP="00953054">
            <w:pPr>
              <w:autoSpaceDE/>
              <w:autoSpaceDN/>
              <w:spacing w:line="276" w:lineRule="auto"/>
              <w:jc w:val="both"/>
              <w:rPr>
                <w:b/>
                <w:sz w:val="22"/>
                <w:szCs w:val="22"/>
                <w:lang w:val="en-US"/>
              </w:rPr>
            </w:pPr>
            <w:r w:rsidRPr="00953054">
              <w:rPr>
                <w:bCs/>
                <w:sz w:val="22"/>
                <w:szCs w:val="22"/>
                <w:lang w:val="en-US"/>
              </w:rPr>
              <w:t>xxx</w:t>
            </w:r>
          </w:p>
        </w:tc>
        <w:tc>
          <w:tcPr>
            <w:tcW w:w="587" w:type="pct"/>
          </w:tcPr>
          <w:p w14:paraId="693CF1A6" w14:textId="789E48EE" w:rsidR="00E663E7" w:rsidRPr="00953054" w:rsidRDefault="00E663E7" w:rsidP="00953054">
            <w:pPr>
              <w:autoSpaceDE/>
              <w:autoSpaceDN/>
              <w:spacing w:line="276" w:lineRule="auto"/>
              <w:jc w:val="both"/>
              <w:rPr>
                <w:b/>
                <w:sz w:val="22"/>
                <w:szCs w:val="22"/>
                <w:lang w:val="en-US"/>
              </w:rPr>
            </w:pPr>
            <w:r w:rsidRPr="00953054">
              <w:rPr>
                <w:bCs/>
                <w:sz w:val="22"/>
                <w:szCs w:val="22"/>
                <w:lang w:val="en-US"/>
              </w:rPr>
              <w:t>xxx</w:t>
            </w:r>
          </w:p>
        </w:tc>
        <w:tc>
          <w:tcPr>
            <w:tcW w:w="558" w:type="pct"/>
            <w:shd w:val="clear" w:color="auto" w:fill="auto"/>
            <w:noWrap/>
          </w:tcPr>
          <w:p w14:paraId="620F62DE" w14:textId="6B60DBA7" w:rsidR="00E663E7" w:rsidRPr="00953054" w:rsidRDefault="00E663E7" w:rsidP="00953054">
            <w:pPr>
              <w:autoSpaceDE/>
              <w:autoSpaceDN/>
              <w:spacing w:line="276" w:lineRule="auto"/>
              <w:jc w:val="both"/>
              <w:rPr>
                <w:b/>
                <w:sz w:val="22"/>
                <w:szCs w:val="22"/>
                <w:lang w:val="en-US"/>
              </w:rPr>
            </w:pPr>
            <w:r w:rsidRPr="00953054">
              <w:rPr>
                <w:bCs/>
                <w:sz w:val="22"/>
                <w:szCs w:val="22"/>
                <w:lang w:val="en-US"/>
              </w:rPr>
              <w:t>xxx</w:t>
            </w:r>
          </w:p>
        </w:tc>
      </w:tr>
    </w:tbl>
    <w:p w14:paraId="413B518C" w14:textId="5405EAB1" w:rsidR="00F267D7" w:rsidRPr="00953054" w:rsidRDefault="00F267D7" w:rsidP="00953054">
      <w:pPr>
        <w:autoSpaceDE/>
        <w:autoSpaceDN/>
        <w:spacing w:line="360" w:lineRule="auto"/>
        <w:jc w:val="both"/>
        <w:rPr>
          <w:sz w:val="22"/>
          <w:szCs w:val="22"/>
        </w:rPr>
      </w:pPr>
    </w:p>
    <w:p w14:paraId="180EBA9A" w14:textId="77777777" w:rsidR="0007626B" w:rsidRPr="00953054" w:rsidRDefault="0007626B" w:rsidP="00953054">
      <w:pPr>
        <w:autoSpaceDE/>
        <w:autoSpaceDN/>
        <w:spacing w:line="360" w:lineRule="auto"/>
        <w:jc w:val="both"/>
        <w:rPr>
          <w:b/>
          <w:sz w:val="22"/>
          <w:szCs w:val="22"/>
        </w:rPr>
      </w:pPr>
    </w:p>
    <w:p w14:paraId="4FBC1394" w14:textId="77777777" w:rsidR="0007626B" w:rsidRPr="00953054" w:rsidRDefault="0007626B" w:rsidP="00953054">
      <w:pPr>
        <w:autoSpaceDE/>
        <w:autoSpaceDN/>
        <w:spacing w:line="360" w:lineRule="auto"/>
        <w:jc w:val="both"/>
        <w:rPr>
          <w:b/>
          <w:sz w:val="22"/>
          <w:szCs w:val="22"/>
        </w:rPr>
      </w:pPr>
    </w:p>
    <w:p w14:paraId="4BE9FE5C" w14:textId="77777777" w:rsidR="0007626B" w:rsidRPr="00953054" w:rsidRDefault="0007626B" w:rsidP="00953054">
      <w:pPr>
        <w:autoSpaceDE/>
        <w:autoSpaceDN/>
        <w:spacing w:line="360" w:lineRule="auto"/>
        <w:jc w:val="both"/>
        <w:rPr>
          <w:b/>
          <w:sz w:val="22"/>
          <w:szCs w:val="22"/>
        </w:rPr>
      </w:pPr>
    </w:p>
    <w:p w14:paraId="4517C24E" w14:textId="77777777" w:rsidR="0007626B" w:rsidRPr="00953054" w:rsidRDefault="0007626B" w:rsidP="00953054">
      <w:pPr>
        <w:autoSpaceDE/>
        <w:autoSpaceDN/>
        <w:spacing w:line="360" w:lineRule="auto"/>
        <w:jc w:val="both"/>
        <w:rPr>
          <w:b/>
          <w:sz w:val="22"/>
          <w:szCs w:val="22"/>
        </w:rPr>
      </w:pPr>
    </w:p>
    <w:p w14:paraId="1FB6FFE2" w14:textId="77777777" w:rsidR="0007626B" w:rsidRPr="00953054" w:rsidRDefault="0007626B" w:rsidP="00953054">
      <w:pPr>
        <w:autoSpaceDE/>
        <w:autoSpaceDN/>
        <w:spacing w:line="360" w:lineRule="auto"/>
        <w:jc w:val="both"/>
        <w:rPr>
          <w:b/>
          <w:sz w:val="22"/>
          <w:szCs w:val="22"/>
        </w:rPr>
      </w:pPr>
    </w:p>
    <w:p w14:paraId="29AF7EF8" w14:textId="77777777" w:rsidR="0007626B" w:rsidRPr="00953054" w:rsidRDefault="0007626B" w:rsidP="00953054">
      <w:pPr>
        <w:autoSpaceDE/>
        <w:autoSpaceDN/>
        <w:spacing w:line="360" w:lineRule="auto"/>
        <w:jc w:val="both"/>
        <w:rPr>
          <w:b/>
          <w:sz w:val="22"/>
          <w:szCs w:val="22"/>
        </w:rPr>
      </w:pPr>
    </w:p>
    <w:p w14:paraId="33DD3BAC" w14:textId="77777777" w:rsidR="0007626B" w:rsidRPr="00953054" w:rsidRDefault="0007626B" w:rsidP="00953054">
      <w:pPr>
        <w:autoSpaceDE/>
        <w:autoSpaceDN/>
        <w:spacing w:line="360" w:lineRule="auto"/>
        <w:jc w:val="both"/>
        <w:rPr>
          <w:b/>
          <w:sz w:val="22"/>
          <w:szCs w:val="22"/>
        </w:rPr>
      </w:pPr>
    </w:p>
    <w:p w14:paraId="02097CF8" w14:textId="4CA6BE3E" w:rsidR="006F14E3" w:rsidRPr="00953054" w:rsidRDefault="00916832" w:rsidP="00953054">
      <w:pPr>
        <w:autoSpaceDE/>
        <w:autoSpaceDN/>
        <w:spacing w:line="360" w:lineRule="auto"/>
        <w:jc w:val="both"/>
        <w:rPr>
          <w:b/>
          <w:sz w:val="22"/>
          <w:szCs w:val="22"/>
        </w:rPr>
      </w:pPr>
      <w:r w:rsidRPr="00953054">
        <w:rPr>
          <w:b/>
          <w:sz w:val="22"/>
          <w:szCs w:val="22"/>
        </w:rPr>
        <w:lastRenderedPageBreak/>
        <w:t>Notes to t</w:t>
      </w:r>
      <w:r w:rsidR="00EE5B4C" w:rsidRPr="00953054">
        <w:rPr>
          <w:b/>
          <w:sz w:val="22"/>
          <w:szCs w:val="22"/>
        </w:rPr>
        <w:t>he Financial Statements (Continued)</w:t>
      </w:r>
    </w:p>
    <w:p w14:paraId="2E2C20C9" w14:textId="160D2A32" w:rsidR="00AD7931"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 xml:space="preserve">Lease </w:t>
      </w:r>
      <w:r w:rsidR="00265917" w:rsidRPr="00953054">
        <w:rPr>
          <w:rFonts w:eastAsia="Arial"/>
          <w:b/>
          <w:bCs/>
          <w:spacing w:val="3"/>
          <w:sz w:val="22"/>
          <w:szCs w:val="22"/>
        </w:rPr>
        <w:t>Liabilities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22"/>
        <w:gridCol w:w="2104"/>
        <w:gridCol w:w="2104"/>
      </w:tblGrid>
      <w:tr w:rsidR="00483C59" w:rsidRPr="00953054" w14:paraId="1FD3140C" w14:textId="77777777" w:rsidTr="00F13E30">
        <w:trPr>
          <w:trHeight w:val="340"/>
        </w:trPr>
        <w:tc>
          <w:tcPr>
            <w:tcW w:w="2670"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46DF6B76" w14:textId="77777777" w:rsidR="00483C59" w:rsidRPr="00953054" w:rsidRDefault="00483C5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165" w:type="pct"/>
            <w:shd w:val="clear" w:color="auto" w:fill="0070C0"/>
            <w:noWrap/>
            <w:vAlign w:val="center"/>
            <w:hideMark/>
          </w:tcPr>
          <w:p w14:paraId="042A5C05" w14:textId="3425B5B4" w:rsidR="00483C59" w:rsidRPr="00953054" w:rsidRDefault="00483C59"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165" w:type="pct"/>
            <w:shd w:val="clear" w:color="auto" w:fill="0070C0"/>
            <w:noWrap/>
            <w:vAlign w:val="center"/>
            <w:hideMark/>
          </w:tcPr>
          <w:p w14:paraId="3CDDE2D6" w14:textId="77777777" w:rsidR="00EA58BE" w:rsidRPr="00953054" w:rsidRDefault="00EA58BE" w:rsidP="00EA58BE">
            <w:pPr>
              <w:autoSpaceDE/>
              <w:autoSpaceDN/>
              <w:spacing w:line="276" w:lineRule="auto"/>
              <w:rPr>
                <w:b/>
                <w:i/>
                <w:iCs/>
                <w:sz w:val="22"/>
                <w:szCs w:val="22"/>
                <w:lang w:val="en-US"/>
              </w:rPr>
            </w:pPr>
            <w:r w:rsidRPr="00953054">
              <w:rPr>
                <w:b/>
                <w:i/>
                <w:iCs/>
                <w:sz w:val="22"/>
                <w:szCs w:val="22"/>
                <w:lang w:val="en-US"/>
              </w:rPr>
              <w:t>Opening Statement</w:t>
            </w:r>
          </w:p>
          <w:p w14:paraId="6818F099" w14:textId="275406EF" w:rsidR="00483C59" w:rsidRPr="00953054" w:rsidRDefault="00EA58BE"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AD7931" w:rsidRPr="00953054" w14:paraId="24A100B3" w14:textId="77777777" w:rsidTr="003E690F">
        <w:trPr>
          <w:trHeight w:val="340"/>
        </w:trPr>
        <w:tc>
          <w:tcPr>
            <w:tcW w:w="2670"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7FB4CA80" w14:textId="77777777" w:rsidR="00AD7931" w:rsidRPr="00953054" w:rsidRDefault="00AD7931" w:rsidP="00953054">
            <w:pPr>
              <w:autoSpaceDE/>
              <w:autoSpaceDN/>
              <w:spacing w:line="276" w:lineRule="auto"/>
              <w:jc w:val="both"/>
              <w:rPr>
                <w:b/>
                <w:bCs/>
                <w:sz w:val="22"/>
                <w:szCs w:val="22"/>
                <w:lang w:eastAsia="en-GB"/>
              </w:rPr>
            </w:pPr>
          </w:p>
        </w:tc>
        <w:tc>
          <w:tcPr>
            <w:tcW w:w="116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5C98EE7" w14:textId="4AEA9D78" w:rsidR="00AD7931" w:rsidRPr="00953054" w:rsidRDefault="00D83802" w:rsidP="00953054">
            <w:pPr>
              <w:autoSpaceDE/>
              <w:autoSpaceDN/>
              <w:spacing w:line="276" w:lineRule="auto"/>
              <w:jc w:val="both"/>
              <w:rPr>
                <w:b/>
                <w:bCs/>
                <w:sz w:val="22"/>
                <w:szCs w:val="22"/>
                <w:lang w:val="en-US"/>
              </w:rPr>
            </w:pPr>
            <w:r w:rsidRPr="00953054">
              <w:rPr>
                <w:b/>
                <w:bCs/>
                <w:sz w:val="22"/>
                <w:szCs w:val="22"/>
                <w:lang w:val="en-US"/>
              </w:rPr>
              <w:t>Kshs</w:t>
            </w:r>
          </w:p>
        </w:tc>
        <w:tc>
          <w:tcPr>
            <w:tcW w:w="116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07C1E3E" w14:textId="33FBDAC6" w:rsidR="00AD7931" w:rsidRPr="00953054" w:rsidRDefault="00D83802" w:rsidP="00953054">
            <w:pPr>
              <w:autoSpaceDE/>
              <w:autoSpaceDN/>
              <w:spacing w:line="276" w:lineRule="auto"/>
              <w:jc w:val="both"/>
              <w:rPr>
                <w:b/>
                <w:bCs/>
                <w:sz w:val="22"/>
                <w:szCs w:val="22"/>
                <w:lang w:val="en-US"/>
              </w:rPr>
            </w:pPr>
            <w:r w:rsidRPr="00953054">
              <w:rPr>
                <w:b/>
                <w:bCs/>
                <w:sz w:val="22"/>
                <w:szCs w:val="22"/>
                <w:lang w:val="en-US"/>
              </w:rPr>
              <w:t>Kshs</w:t>
            </w:r>
          </w:p>
        </w:tc>
      </w:tr>
      <w:tr w:rsidR="00DB2DF7" w:rsidRPr="00953054" w14:paraId="2E0CA919" w14:textId="77777777" w:rsidTr="003E690F">
        <w:trPr>
          <w:trHeight w:val="340"/>
        </w:trPr>
        <w:tc>
          <w:tcPr>
            <w:tcW w:w="2670" w:type="pct"/>
            <w:shd w:val="clear" w:color="auto" w:fill="auto"/>
            <w:noWrap/>
            <w:vAlign w:val="bottom"/>
            <w:hideMark/>
          </w:tcPr>
          <w:p w14:paraId="4FA49424" w14:textId="62DF1979" w:rsidR="00DB2DF7" w:rsidRPr="00953054" w:rsidRDefault="00DC7626" w:rsidP="00953054">
            <w:pPr>
              <w:autoSpaceDE/>
              <w:autoSpaceDN/>
              <w:spacing w:line="276" w:lineRule="auto"/>
              <w:jc w:val="both"/>
              <w:rPr>
                <w:b/>
                <w:bCs/>
                <w:sz w:val="22"/>
                <w:szCs w:val="22"/>
                <w:lang w:val="en-US"/>
              </w:rPr>
            </w:pPr>
            <w:r>
              <w:rPr>
                <w:b/>
                <w:bCs/>
                <w:sz w:val="22"/>
                <w:szCs w:val="22"/>
                <w:lang w:val="en-US"/>
              </w:rPr>
              <w:t>Balance a</w:t>
            </w:r>
            <w:r w:rsidR="00DB2DF7" w:rsidRPr="00953054">
              <w:rPr>
                <w:b/>
                <w:bCs/>
                <w:sz w:val="22"/>
                <w:szCs w:val="22"/>
                <w:lang w:val="en-US"/>
              </w:rPr>
              <w:t xml:space="preserve">t </w:t>
            </w:r>
            <w:r w:rsidR="003E690F" w:rsidRPr="00953054">
              <w:rPr>
                <w:b/>
                <w:bCs/>
                <w:sz w:val="22"/>
                <w:szCs w:val="22"/>
                <w:lang w:val="en-US"/>
              </w:rPr>
              <w:t xml:space="preserve">the </w:t>
            </w:r>
            <w:r w:rsidR="001F2168">
              <w:rPr>
                <w:b/>
                <w:bCs/>
                <w:sz w:val="22"/>
                <w:szCs w:val="22"/>
                <w:lang w:val="en-US"/>
              </w:rPr>
              <w:t>beginning</w:t>
            </w:r>
            <w:r w:rsidR="003E690F" w:rsidRPr="00953054">
              <w:rPr>
                <w:b/>
                <w:bCs/>
                <w:sz w:val="22"/>
                <w:szCs w:val="22"/>
                <w:lang w:val="en-US"/>
              </w:rPr>
              <w:t xml:space="preserve"> of the year</w:t>
            </w:r>
          </w:p>
        </w:tc>
        <w:tc>
          <w:tcPr>
            <w:tcW w:w="1165" w:type="pct"/>
            <w:shd w:val="clear" w:color="auto" w:fill="auto"/>
            <w:noWrap/>
            <w:vAlign w:val="bottom"/>
            <w:hideMark/>
          </w:tcPr>
          <w:p w14:paraId="77D3FCFF" w14:textId="2DEE6A8E" w:rsidR="00DB2DF7" w:rsidRPr="00953054" w:rsidRDefault="00D83802" w:rsidP="00953054">
            <w:pPr>
              <w:autoSpaceDE/>
              <w:autoSpaceDN/>
              <w:spacing w:line="276" w:lineRule="auto"/>
              <w:jc w:val="both"/>
              <w:rPr>
                <w:b/>
                <w:bCs/>
                <w:sz w:val="22"/>
                <w:szCs w:val="22"/>
                <w:lang w:val="en-US"/>
              </w:rPr>
            </w:pPr>
            <w:r w:rsidRPr="00953054">
              <w:rPr>
                <w:b/>
                <w:bCs/>
                <w:sz w:val="22"/>
                <w:szCs w:val="22"/>
                <w:lang w:val="en-US"/>
              </w:rPr>
              <w:t>xxx</w:t>
            </w:r>
          </w:p>
        </w:tc>
        <w:tc>
          <w:tcPr>
            <w:tcW w:w="1165" w:type="pct"/>
            <w:shd w:val="clear" w:color="auto" w:fill="auto"/>
            <w:noWrap/>
            <w:vAlign w:val="bottom"/>
            <w:hideMark/>
          </w:tcPr>
          <w:p w14:paraId="1A9DAD43" w14:textId="2D2AD454" w:rsidR="00DB2DF7" w:rsidRPr="00953054" w:rsidRDefault="00D83802" w:rsidP="00953054">
            <w:pPr>
              <w:autoSpaceDE/>
              <w:autoSpaceDN/>
              <w:spacing w:line="276" w:lineRule="auto"/>
              <w:jc w:val="both"/>
              <w:rPr>
                <w:b/>
                <w:bCs/>
                <w:sz w:val="22"/>
                <w:szCs w:val="22"/>
                <w:lang w:val="en-US"/>
              </w:rPr>
            </w:pPr>
            <w:r w:rsidRPr="00953054">
              <w:rPr>
                <w:b/>
                <w:bCs/>
                <w:sz w:val="22"/>
                <w:szCs w:val="22"/>
                <w:lang w:val="en-US"/>
              </w:rPr>
              <w:t>xxx</w:t>
            </w:r>
          </w:p>
        </w:tc>
      </w:tr>
      <w:tr w:rsidR="00F37B62" w:rsidRPr="00953054" w14:paraId="37B220B6" w14:textId="77777777" w:rsidTr="003E690F">
        <w:trPr>
          <w:trHeight w:val="340"/>
        </w:trPr>
        <w:tc>
          <w:tcPr>
            <w:tcW w:w="2670" w:type="pct"/>
            <w:shd w:val="clear" w:color="auto" w:fill="auto"/>
            <w:noWrap/>
            <w:vAlign w:val="bottom"/>
          </w:tcPr>
          <w:p w14:paraId="36C8CABA" w14:textId="3BFDDB50" w:rsidR="00F37B62" w:rsidRPr="00953054" w:rsidRDefault="00F37B62" w:rsidP="00953054">
            <w:pPr>
              <w:autoSpaceDE/>
              <w:autoSpaceDN/>
              <w:spacing w:line="276" w:lineRule="auto"/>
              <w:jc w:val="both"/>
              <w:rPr>
                <w:sz w:val="22"/>
                <w:szCs w:val="22"/>
                <w:lang w:val="en-US"/>
              </w:rPr>
            </w:pPr>
            <w:r w:rsidRPr="00953054">
              <w:rPr>
                <w:sz w:val="22"/>
                <w:szCs w:val="22"/>
                <w:lang w:val="en-US"/>
              </w:rPr>
              <w:t xml:space="preserve">Discount </w:t>
            </w:r>
            <w:r w:rsidR="003E690F" w:rsidRPr="00953054">
              <w:rPr>
                <w:sz w:val="22"/>
                <w:szCs w:val="22"/>
                <w:lang w:val="en-US"/>
              </w:rPr>
              <w:t>interest on lease liability</w:t>
            </w:r>
          </w:p>
        </w:tc>
        <w:tc>
          <w:tcPr>
            <w:tcW w:w="1165" w:type="pct"/>
            <w:shd w:val="clear" w:color="auto" w:fill="auto"/>
            <w:noWrap/>
            <w:vAlign w:val="bottom"/>
          </w:tcPr>
          <w:p w14:paraId="501601C9" w14:textId="7A7B9FF8" w:rsidR="00F37B62" w:rsidRPr="00953054" w:rsidRDefault="00D83802" w:rsidP="00953054">
            <w:pPr>
              <w:autoSpaceDE/>
              <w:autoSpaceDN/>
              <w:spacing w:line="276" w:lineRule="auto"/>
              <w:jc w:val="both"/>
              <w:rPr>
                <w:sz w:val="22"/>
                <w:szCs w:val="22"/>
                <w:lang w:val="en-US"/>
              </w:rPr>
            </w:pPr>
            <w:r w:rsidRPr="00953054">
              <w:rPr>
                <w:sz w:val="22"/>
                <w:szCs w:val="22"/>
                <w:lang w:val="en-US"/>
              </w:rPr>
              <w:t>xxx</w:t>
            </w:r>
          </w:p>
        </w:tc>
        <w:tc>
          <w:tcPr>
            <w:tcW w:w="1165" w:type="pct"/>
            <w:shd w:val="clear" w:color="auto" w:fill="auto"/>
            <w:noWrap/>
            <w:vAlign w:val="bottom"/>
          </w:tcPr>
          <w:p w14:paraId="774F490B" w14:textId="7F060E18" w:rsidR="00F37B62" w:rsidRPr="00953054" w:rsidRDefault="00D83802" w:rsidP="00953054">
            <w:pPr>
              <w:autoSpaceDE/>
              <w:autoSpaceDN/>
              <w:spacing w:line="276" w:lineRule="auto"/>
              <w:jc w:val="both"/>
              <w:rPr>
                <w:sz w:val="22"/>
                <w:szCs w:val="22"/>
                <w:lang w:val="en-US"/>
              </w:rPr>
            </w:pPr>
            <w:r w:rsidRPr="00953054">
              <w:rPr>
                <w:sz w:val="22"/>
                <w:szCs w:val="22"/>
                <w:lang w:val="en-US"/>
              </w:rPr>
              <w:t>xxx</w:t>
            </w:r>
          </w:p>
        </w:tc>
      </w:tr>
      <w:tr w:rsidR="00F37B62" w:rsidRPr="00953054" w14:paraId="346B981A" w14:textId="77777777" w:rsidTr="003E690F">
        <w:trPr>
          <w:trHeight w:val="340"/>
        </w:trPr>
        <w:tc>
          <w:tcPr>
            <w:tcW w:w="2670" w:type="pct"/>
            <w:shd w:val="clear" w:color="auto" w:fill="auto"/>
            <w:noWrap/>
            <w:vAlign w:val="bottom"/>
          </w:tcPr>
          <w:p w14:paraId="1A3BA95B" w14:textId="0D4F5CB7" w:rsidR="00F37B62" w:rsidRPr="00953054" w:rsidRDefault="00F37B62" w:rsidP="00953054">
            <w:pPr>
              <w:autoSpaceDE/>
              <w:autoSpaceDN/>
              <w:spacing w:line="276" w:lineRule="auto"/>
              <w:jc w:val="both"/>
              <w:rPr>
                <w:sz w:val="22"/>
                <w:szCs w:val="22"/>
                <w:lang w:val="en-US"/>
              </w:rPr>
            </w:pPr>
            <w:r w:rsidRPr="00953054">
              <w:rPr>
                <w:sz w:val="22"/>
                <w:szCs w:val="22"/>
                <w:lang w:val="en-US"/>
              </w:rPr>
              <w:t xml:space="preserve">Paid </w:t>
            </w:r>
            <w:r w:rsidR="003E690F" w:rsidRPr="00953054">
              <w:rPr>
                <w:sz w:val="22"/>
                <w:szCs w:val="22"/>
                <w:lang w:val="en-US"/>
              </w:rPr>
              <w:t>during the year</w:t>
            </w:r>
          </w:p>
        </w:tc>
        <w:tc>
          <w:tcPr>
            <w:tcW w:w="1165" w:type="pct"/>
            <w:shd w:val="clear" w:color="auto" w:fill="auto"/>
            <w:noWrap/>
            <w:vAlign w:val="bottom"/>
          </w:tcPr>
          <w:p w14:paraId="7DDCCC51" w14:textId="0C9F2854" w:rsidR="00F37B62" w:rsidRPr="00953054" w:rsidRDefault="00D83802" w:rsidP="00953054">
            <w:pPr>
              <w:autoSpaceDE/>
              <w:autoSpaceDN/>
              <w:spacing w:line="276" w:lineRule="auto"/>
              <w:jc w:val="both"/>
              <w:rPr>
                <w:sz w:val="22"/>
                <w:szCs w:val="22"/>
                <w:lang w:val="en-US"/>
              </w:rPr>
            </w:pPr>
            <w:r w:rsidRPr="00953054">
              <w:rPr>
                <w:sz w:val="22"/>
                <w:szCs w:val="22"/>
                <w:lang w:val="en-US"/>
              </w:rPr>
              <w:t>(xxx)</w:t>
            </w:r>
          </w:p>
        </w:tc>
        <w:tc>
          <w:tcPr>
            <w:tcW w:w="1165" w:type="pct"/>
            <w:shd w:val="clear" w:color="auto" w:fill="auto"/>
            <w:noWrap/>
            <w:vAlign w:val="bottom"/>
          </w:tcPr>
          <w:p w14:paraId="1A972B7A" w14:textId="78C78BA3" w:rsidR="00F37B62" w:rsidRPr="00953054" w:rsidRDefault="00D83802" w:rsidP="00953054">
            <w:pPr>
              <w:autoSpaceDE/>
              <w:autoSpaceDN/>
              <w:spacing w:line="276" w:lineRule="auto"/>
              <w:jc w:val="both"/>
              <w:rPr>
                <w:sz w:val="22"/>
                <w:szCs w:val="22"/>
                <w:lang w:val="en-US"/>
              </w:rPr>
            </w:pPr>
            <w:r w:rsidRPr="00953054">
              <w:rPr>
                <w:sz w:val="22"/>
                <w:szCs w:val="22"/>
                <w:lang w:val="en-US"/>
              </w:rPr>
              <w:t>(xxx)</w:t>
            </w:r>
          </w:p>
        </w:tc>
      </w:tr>
      <w:tr w:rsidR="00F37B62" w:rsidRPr="00953054" w14:paraId="2C5C536C" w14:textId="77777777" w:rsidTr="003E690F">
        <w:trPr>
          <w:trHeight w:val="340"/>
        </w:trPr>
        <w:tc>
          <w:tcPr>
            <w:tcW w:w="2670" w:type="pct"/>
            <w:shd w:val="clear" w:color="auto" w:fill="auto"/>
            <w:noWrap/>
            <w:vAlign w:val="bottom"/>
            <w:hideMark/>
          </w:tcPr>
          <w:p w14:paraId="78A29534" w14:textId="49E4C70E" w:rsidR="00F37B62" w:rsidRPr="00953054" w:rsidRDefault="00DB2DF7" w:rsidP="00953054">
            <w:pPr>
              <w:autoSpaceDE/>
              <w:autoSpaceDN/>
              <w:spacing w:line="276" w:lineRule="auto"/>
              <w:jc w:val="both"/>
              <w:rPr>
                <w:b/>
                <w:bCs/>
                <w:sz w:val="22"/>
                <w:szCs w:val="22"/>
                <w:lang w:val="en-US"/>
              </w:rPr>
            </w:pPr>
            <w:r w:rsidRPr="00953054">
              <w:rPr>
                <w:b/>
                <w:bCs/>
                <w:sz w:val="22"/>
                <w:szCs w:val="22"/>
                <w:lang w:eastAsia="en-GB"/>
              </w:rPr>
              <w:t xml:space="preserve">At </w:t>
            </w:r>
            <w:r w:rsidR="003E690F" w:rsidRPr="00953054">
              <w:rPr>
                <w:b/>
                <w:bCs/>
                <w:sz w:val="22"/>
                <w:szCs w:val="22"/>
                <w:lang w:eastAsia="en-GB"/>
              </w:rPr>
              <w:t>end of the year</w:t>
            </w:r>
          </w:p>
        </w:tc>
        <w:tc>
          <w:tcPr>
            <w:tcW w:w="1165" w:type="pct"/>
            <w:shd w:val="clear" w:color="auto" w:fill="auto"/>
            <w:noWrap/>
            <w:vAlign w:val="bottom"/>
            <w:hideMark/>
          </w:tcPr>
          <w:p w14:paraId="1042EDAB" w14:textId="5F3D4D11" w:rsidR="00F37B62" w:rsidRPr="00953054" w:rsidRDefault="00D83802" w:rsidP="00953054">
            <w:pPr>
              <w:autoSpaceDE/>
              <w:autoSpaceDN/>
              <w:spacing w:line="276" w:lineRule="auto"/>
              <w:jc w:val="both"/>
              <w:rPr>
                <w:b/>
                <w:bCs/>
                <w:sz w:val="22"/>
                <w:szCs w:val="22"/>
                <w:lang w:val="en-US"/>
              </w:rPr>
            </w:pPr>
            <w:r w:rsidRPr="00953054">
              <w:rPr>
                <w:b/>
                <w:bCs/>
                <w:sz w:val="22"/>
                <w:szCs w:val="22"/>
                <w:lang w:val="en-US"/>
              </w:rPr>
              <w:t>xxx</w:t>
            </w:r>
          </w:p>
        </w:tc>
        <w:tc>
          <w:tcPr>
            <w:tcW w:w="1165" w:type="pct"/>
            <w:shd w:val="clear" w:color="auto" w:fill="auto"/>
            <w:noWrap/>
            <w:vAlign w:val="bottom"/>
            <w:hideMark/>
          </w:tcPr>
          <w:p w14:paraId="72A483AC" w14:textId="34651265" w:rsidR="00F37B62" w:rsidRPr="00953054" w:rsidRDefault="00D83802" w:rsidP="00953054">
            <w:pPr>
              <w:autoSpaceDE/>
              <w:autoSpaceDN/>
              <w:spacing w:line="276" w:lineRule="auto"/>
              <w:jc w:val="both"/>
              <w:rPr>
                <w:b/>
                <w:bCs/>
                <w:sz w:val="22"/>
                <w:szCs w:val="22"/>
                <w:lang w:val="en-US"/>
              </w:rPr>
            </w:pPr>
            <w:r w:rsidRPr="00953054">
              <w:rPr>
                <w:b/>
                <w:bCs/>
                <w:sz w:val="22"/>
                <w:szCs w:val="22"/>
                <w:lang w:val="en-US"/>
              </w:rPr>
              <w:t>xxx</w:t>
            </w:r>
          </w:p>
        </w:tc>
      </w:tr>
    </w:tbl>
    <w:p w14:paraId="6C468D56" w14:textId="4EC4C191" w:rsidR="00421EFD" w:rsidRPr="00953054" w:rsidRDefault="00421EFD" w:rsidP="00953054">
      <w:pPr>
        <w:autoSpaceDE/>
        <w:autoSpaceDN/>
        <w:spacing w:line="360" w:lineRule="auto"/>
        <w:jc w:val="both"/>
        <w:rPr>
          <w:sz w:val="22"/>
          <w:szCs w:val="22"/>
        </w:rPr>
      </w:pPr>
    </w:p>
    <w:p w14:paraId="04A113DB" w14:textId="2DD29D15" w:rsidR="001431A9" w:rsidRPr="00953054" w:rsidRDefault="007C0A66" w:rsidP="00953054">
      <w:pPr>
        <w:autoSpaceDE/>
        <w:autoSpaceDN/>
        <w:spacing w:line="360" w:lineRule="auto"/>
        <w:jc w:val="both"/>
        <w:rPr>
          <w:b/>
          <w:bCs/>
          <w:sz w:val="22"/>
          <w:szCs w:val="22"/>
        </w:rPr>
      </w:pPr>
      <w:r w:rsidRPr="00953054">
        <w:rPr>
          <w:b/>
          <w:bCs/>
          <w:sz w:val="22"/>
          <w:szCs w:val="22"/>
        </w:rPr>
        <w:t>Maturity Analysis</w:t>
      </w:r>
    </w:p>
    <w:tbl>
      <w:tblPr>
        <w:tblStyle w:val="TableGrid"/>
        <w:tblW w:w="5000" w:type="pct"/>
        <w:tblLook w:val="04A0" w:firstRow="1" w:lastRow="0" w:firstColumn="1" w:lastColumn="0" w:noHBand="0" w:noVBand="1"/>
      </w:tblPr>
      <w:tblGrid>
        <w:gridCol w:w="6964"/>
        <w:gridCol w:w="2066"/>
      </w:tblGrid>
      <w:tr w:rsidR="007C0A66" w:rsidRPr="00953054" w14:paraId="59C7338A" w14:textId="77777777" w:rsidTr="00750CC0">
        <w:trPr>
          <w:trHeight w:val="340"/>
        </w:trPr>
        <w:tc>
          <w:tcPr>
            <w:tcW w:w="3856" w:type="pct"/>
            <w:shd w:val="clear" w:color="auto" w:fill="0070C0"/>
            <w:vAlign w:val="bottom"/>
          </w:tcPr>
          <w:p w14:paraId="512642A9" w14:textId="14776700" w:rsidR="007C0A66" w:rsidRPr="00953054" w:rsidRDefault="007C0A66" w:rsidP="00953054">
            <w:pPr>
              <w:autoSpaceDE/>
              <w:autoSpaceDN/>
              <w:spacing w:line="276" w:lineRule="auto"/>
              <w:jc w:val="both"/>
              <w:rPr>
                <w:b/>
                <w:bCs/>
                <w:sz w:val="22"/>
                <w:szCs w:val="22"/>
              </w:rPr>
            </w:pPr>
            <w:r w:rsidRPr="00953054">
              <w:rPr>
                <w:b/>
                <w:bCs/>
                <w:sz w:val="22"/>
                <w:szCs w:val="22"/>
              </w:rPr>
              <w:t xml:space="preserve">Period </w:t>
            </w:r>
          </w:p>
        </w:tc>
        <w:tc>
          <w:tcPr>
            <w:tcW w:w="1144" w:type="pct"/>
            <w:shd w:val="clear" w:color="auto" w:fill="0070C0"/>
            <w:vAlign w:val="bottom"/>
          </w:tcPr>
          <w:p w14:paraId="43D83DC9" w14:textId="5E3978F6" w:rsidR="007C0A66" w:rsidRPr="00953054" w:rsidRDefault="007C0A66" w:rsidP="00953054">
            <w:pPr>
              <w:autoSpaceDE/>
              <w:autoSpaceDN/>
              <w:spacing w:line="276" w:lineRule="auto"/>
              <w:jc w:val="both"/>
              <w:rPr>
                <w:b/>
                <w:bCs/>
                <w:sz w:val="22"/>
                <w:szCs w:val="22"/>
              </w:rPr>
            </w:pPr>
            <w:r w:rsidRPr="00953054">
              <w:rPr>
                <w:b/>
                <w:bCs/>
                <w:sz w:val="22"/>
                <w:szCs w:val="22"/>
              </w:rPr>
              <w:t>Amount</w:t>
            </w:r>
          </w:p>
        </w:tc>
      </w:tr>
      <w:tr w:rsidR="007C0A66" w:rsidRPr="00953054" w14:paraId="6C32B4BF" w14:textId="77777777" w:rsidTr="00750CC0">
        <w:trPr>
          <w:trHeight w:val="340"/>
        </w:trPr>
        <w:tc>
          <w:tcPr>
            <w:tcW w:w="3856" w:type="pct"/>
            <w:vAlign w:val="bottom"/>
          </w:tcPr>
          <w:p w14:paraId="4A112813" w14:textId="42FAB347" w:rsidR="007C0A66" w:rsidRPr="00953054" w:rsidRDefault="007C0A66" w:rsidP="00953054">
            <w:pPr>
              <w:autoSpaceDE/>
              <w:autoSpaceDN/>
              <w:spacing w:line="276" w:lineRule="auto"/>
              <w:jc w:val="both"/>
              <w:rPr>
                <w:sz w:val="22"/>
                <w:szCs w:val="22"/>
              </w:rPr>
            </w:pPr>
            <w:r w:rsidRPr="00953054">
              <w:rPr>
                <w:sz w:val="22"/>
                <w:szCs w:val="22"/>
              </w:rPr>
              <w:t xml:space="preserve">Year </w:t>
            </w:r>
            <w:r w:rsidR="00D83802" w:rsidRPr="00953054">
              <w:rPr>
                <w:sz w:val="22"/>
                <w:szCs w:val="22"/>
              </w:rPr>
              <w:t>1</w:t>
            </w:r>
          </w:p>
        </w:tc>
        <w:tc>
          <w:tcPr>
            <w:tcW w:w="1144" w:type="pct"/>
            <w:vAlign w:val="bottom"/>
          </w:tcPr>
          <w:p w14:paraId="0F3B2CCF" w14:textId="13589DEA" w:rsidR="007C0A66" w:rsidRPr="00953054" w:rsidRDefault="00A00DC8" w:rsidP="00953054">
            <w:pPr>
              <w:autoSpaceDE/>
              <w:autoSpaceDN/>
              <w:spacing w:line="276" w:lineRule="auto"/>
              <w:jc w:val="both"/>
              <w:rPr>
                <w:sz w:val="22"/>
                <w:szCs w:val="22"/>
              </w:rPr>
            </w:pPr>
            <w:r w:rsidRPr="00953054">
              <w:rPr>
                <w:sz w:val="22"/>
                <w:szCs w:val="22"/>
              </w:rPr>
              <w:t>xxx</w:t>
            </w:r>
          </w:p>
        </w:tc>
      </w:tr>
      <w:tr w:rsidR="007C0A66" w:rsidRPr="00953054" w14:paraId="1A381B21" w14:textId="77777777" w:rsidTr="00750CC0">
        <w:trPr>
          <w:trHeight w:val="340"/>
        </w:trPr>
        <w:tc>
          <w:tcPr>
            <w:tcW w:w="3856" w:type="pct"/>
            <w:vAlign w:val="bottom"/>
          </w:tcPr>
          <w:p w14:paraId="704D0263" w14:textId="26958AEB" w:rsidR="007C0A66" w:rsidRPr="00953054" w:rsidRDefault="007C0A66" w:rsidP="00953054">
            <w:pPr>
              <w:autoSpaceDE/>
              <w:autoSpaceDN/>
              <w:spacing w:line="276" w:lineRule="auto"/>
              <w:jc w:val="both"/>
              <w:rPr>
                <w:sz w:val="22"/>
                <w:szCs w:val="22"/>
              </w:rPr>
            </w:pPr>
            <w:r w:rsidRPr="00953054">
              <w:rPr>
                <w:sz w:val="22"/>
                <w:szCs w:val="22"/>
              </w:rPr>
              <w:t xml:space="preserve">Year </w:t>
            </w:r>
            <w:r w:rsidR="00D83802" w:rsidRPr="00953054">
              <w:rPr>
                <w:sz w:val="22"/>
                <w:szCs w:val="22"/>
              </w:rPr>
              <w:t>2</w:t>
            </w:r>
          </w:p>
        </w:tc>
        <w:tc>
          <w:tcPr>
            <w:tcW w:w="1144" w:type="pct"/>
            <w:vAlign w:val="bottom"/>
          </w:tcPr>
          <w:p w14:paraId="55618BAC" w14:textId="4771009B" w:rsidR="007C0A66" w:rsidRPr="00953054" w:rsidRDefault="00A00DC8" w:rsidP="00953054">
            <w:pPr>
              <w:autoSpaceDE/>
              <w:autoSpaceDN/>
              <w:spacing w:line="276" w:lineRule="auto"/>
              <w:jc w:val="both"/>
              <w:rPr>
                <w:sz w:val="22"/>
                <w:szCs w:val="22"/>
              </w:rPr>
            </w:pPr>
            <w:r w:rsidRPr="00953054">
              <w:rPr>
                <w:sz w:val="22"/>
                <w:szCs w:val="22"/>
              </w:rPr>
              <w:t>xxx</w:t>
            </w:r>
          </w:p>
        </w:tc>
      </w:tr>
      <w:tr w:rsidR="007C0A66" w:rsidRPr="00953054" w14:paraId="2E7624F1" w14:textId="77777777" w:rsidTr="00750CC0">
        <w:trPr>
          <w:trHeight w:val="340"/>
        </w:trPr>
        <w:tc>
          <w:tcPr>
            <w:tcW w:w="3856" w:type="pct"/>
            <w:vAlign w:val="bottom"/>
          </w:tcPr>
          <w:p w14:paraId="75758C10" w14:textId="41F2C31D" w:rsidR="007C0A66" w:rsidRPr="00953054" w:rsidRDefault="007C0A66" w:rsidP="00953054">
            <w:pPr>
              <w:autoSpaceDE/>
              <w:autoSpaceDN/>
              <w:spacing w:line="276" w:lineRule="auto"/>
              <w:jc w:val="both"/>
              <w:rPr>
                <w:sz w:val="22"/>
                <w:szCs w:val="22"/>
              </w:rPr>
            </w:pPr>
            <w:r w:rsidRPr="00953054">
              <w:rPr>
                <w:sz w:val="22"/>
                <w:szCs w:val="22"/>
              </w:rPr>
              <w:t xml:space="preserve">Year </w:t>
            </w:r>
            <w:r w:rsidR="00D83802" w:rsidRPr="00953054">
              <w:rPr>
                <w:sz w:val="22"/>
                <w:szCs w:val="22"/>
              </w:rPr>
              <w:t>3</w:t>
            </w:r>
          </w:p>
        </w:tc>
        <w:tc>
          <w:tcPr>
            <w:tcW w:w="1144" w:type="pct"/>
            <w:vAlign w:val="bottom"/>
          </w:tcPr>
          <w:p w14:paraId="398B422A" w14:textId="553112F3" w:rsidR="007C0A66" w:rsidRPr="00953054" w:rsidRDefault="00A00DC8" w:rsidP="00953054">
            <w:pPr>
              <w:autoSpaceDE/>
              <w:autoSpaceDN/>
              <w:spacing w:line="276" w:lineRule="auto"/>
              <w:jc w:val="both"/>
              <w:rPr>
                <w:sz w:val="22"/>
                <w:szCs w:val="22"/>
              </w:rPr>
            </w:pPr>
            <w:r w:rsidRPr="00953054">
              <w:rPr>
                <w:sz w:val="22"/>
                <w:szCs w:val="22"/>
              </w:rPr>
              <w:t>xxx</w:t>
            </w:r>
          </w:p>
        </w:tc>
      </w:tr>
      <w:tr w:rsidR="007C0A66" w:rsidRPr="00953054" w14:paraId="55A2CEE7" w14:textId="77777777" w:rsidTr="00750CC0">
        <w:trPr>
          <w:trHeight w:val="340"/>
        </w:trPr>
        <w:tc>
          <w:tcPr>
            <w:tcW w:w="3856" w:type="pct"/>
            <w:vAlign w:val="bottom"/>
          </w:tcPr>
          <w:p w14:paraId="057409AC" w14:textId="7D864BF7" w:rsidR="007C0A66" w:rsidRPr="00953054" w:rsidRDefault="007C0A66" w:rsidP="00953054">
            <w:pPr>
              <w:autoSpaceDE/>
              <w:autoSpaceDN/>
              <w:spacing w:line="276" w:lineRule="auto"/>
              <w:jc w:val="both"/>
              <w:rPr>
                <w:sz w:val="22"/>
                <w:szCs w:val="22"/>
              </w:rPr>
            </w:pPr>
            <w:r w:rsidRPr="00953054">
              <w:rPr>
                <w:sz w:val="22"/>
                <w:szCs w:val="22"/>
              </w:rPr>
              <w:t xml:space="preserve">Year </w:t>
            </w:r>
            <w:r w:rsidR="00D83802" w:rsidRPr="00953054">
              <w:rPr>
                <w:sz w:val="22"/>
                <w:szCs w:val="22"/>
              </w:rPr>
              <w:t>4</w:t>
            </w:r>
          </w:p>
        </w:tc>
        <w:tc>
          <w:tcPr>
            <w:tcW w:w="1144" w:type="pct"/>
            <w:vAlign w:val="bottom"/>
          </w:tcPr>
          <w:p w14:paraId="4FA3AFF9" w14:textId="56B0C98B" w:rsidR="007C0A66" w:rsidRPr="00953054" w:rsidRDefault="00A00DC8" w:rsidP="00953054">
            <w:pPr>
              <w:autoSpaceDE/>
              <w:autoSpaceDN/>
              <w:spacing w:line="276" w:lineRule="auto"/>
              <w:jc w:val="both"/>
              <w:rPr>
                <w:sz w:val="22"/>
                <w:szCs w:val="22"/>
              </w:rPr>
            </w:pPr>
            <w:r w:rsidRPr="00953054">
              <w:rPr>
                <w:sz w:val="22"/>
                <w:szCs w:val="22"/>
              </w:rPr>
              <w:t>xxx</w:t>
            </w:r>
          </w:p>
        </w:tc>
      </w:tr>
      <w:tr w:rsidR="007C0A66" w:rsidRPr="00953054" w14:paraId="547ABDE8" w14:textId="77777777" w:rsidTr="00750CC0">
        <w:trPr>
          <w:trHeight w:val="340"/>
        </w:trPr>
        <w:tc>
          <w:tcPr>
            <w:tcW w:w="3856" w:type="pct"/>
            <w:vAlign w:val="bottom"/>
          </w:tcPr>
          <w:p w14:paraId="463A97C5" w14:textId="116051EC" w:rsidR="007C0A66" w:rsidRPr="00953054" w:rsidRDefault="007C0A66" w:rsidP="00953054">
            <w:pPr>
              <w:autoSpaceDE/>
              <w:autoSpaceDN/>
              <w:spacing w:line="276" w:lineRule="auto"/>
              <w:jc w:val="both"/>
              <w:rPr>
                <w:sz w:val="22"/>
                <w:szCs w:val="22"/>
              </w:rPr>
            </w:pPr>
            <w:r w:rsidRPr="00953054">
              <w:rPr>
                <w:sz w:val="22"/>
                <w:szCs w:val="22"/>
              </w:rPr>
              <w:t xml:space="preserve">Year </w:t>
            </w:r>
            <w:r w:rsidR="00D83802" w:rsidRPr="00953054">
              <w:rPr>
                <w:sz w:val="22"/>
                <w:szCs w:val="22"/>
              </w:rPr>
              <w:t xml:space="preserve">5 </w:t>
            </w:r>
            <w:r w:rsidR="0094231F" w:rsidRPr="00953054">
              <w:rPr>
                <w:sz w:val="22"/>
                <w:szCs w:val="22"/>
              </w:rPr>
              <w:t>a</w:t>
            </w:r>
            <w:r w:rsidR="00D83802" w:rsidRPr="00953054">
              <w:rPr>
                <w:sz w:val="22"/>
                <w:szCs w:val="22"/>
              </w:rPr>
              <w:t xml:space="preserve">nd </w:t>
            </w:r>
            <w:r w:rsidR="0094231F" w:rsidRPr="00953054">
              <w:rPr>
                <w:sz w:val="22"/>
                <w:szCs w:val="22"/>
              </w:rPr>
              <w:t>onwards</w:t>
            </w:r>
          </w:p>
        </w:tc>
        <w:tc>
          <w:tcPr>
            <w:tcW w:w="1144" w:type="pct"/>
            <w:vAlign w:val="bottom"/>
          </w:tcPr>
          <w:p w14:paraId="50DD4A5D" w14:textId="5730CE75" w:rsidR="007C0A66" w:rsidRPr="00953054" w:rsidRDefault="00A00DC8" w:rsidP="00953054">
            <w:pPr>
              <w:autoSpaceDE/>
              <w:autoSpaceDN/>
              <w:spacing w:line="276" w:lineRule="auto"/>
              <w:jc w:val="both"/>
              <w:rPr>
                <w:sz w:val="22"/>
                <w:szCs w:val="22"/>
              </w:rPr>
            </w:pPr>
            <w:r w:rsidRPr="00953054">
              <w:rPr>
                <w:sz w:val="22"/>
                <w:szCs w:val="22"/>
              </w:rPr>
              <w:t>xxx</w:t>
            </w:r>
          </w:p>
        </w:tc>
      </w:tr>
      <w:tr w:rsidR="00090F4D" w:rsidRPr="00953054" w14:paraId="57550BA1" w14:textId="77777777" w:rsidTr="00750CC0">
        <w:trPr>
          <w:trHeight w:val="340"/>
        </w:trPr>
        <w:tc>
          <w:tcPr>
            <w:tcW w:w="3856" w:type="pct"/>
            <w:vAlign w:val="bottom"/>
          </w:tcPr>
          <w:p w14:paraId="1503BB4E" w14:textId="47A68C52" w:rsidR="00090F4D" w:rsidRPr="00953054" w:rsidRDefault="00090F4D" w:rsidP="00953054">
            <w:pPr>
              <w:autoSpaceDE/>
              <w:autoSpaceDN/>
              <w:spacing w:line="276" w:lineRule="auto"/>
              <w:jc w:val="both"/>
              <w:rPr>
                <w:sz w:val="22"/>
                <w:szCs w:val="22"/>
              </w:rPr>
            </w:pPr>
            <w:r w:rsidRPr="00953054">
              <w:rPr>
                <w:sz w:val="22"/>
                <w:szCs w:val="22"/>
              </w:rPr>
              <w:t>Less</w:t>
            </w:r>
            <w:r w:rsidR="00D83802" w:rsidRPr="00953054">
              <w:rPr>
                <w:sz w:val="22"/>
                <w:szCs w:val="22"/>
              </w:rPr>
              <w:t>:</w:t>
            </w:r>
            <w:r w:rsidR="007A07CD" w:rsidRPr="00953054">
              <w:rPr>
                <w:sz w:val="22"/>
                <w:szCs w:val="22"/>
              </w:rPr>
              <w:t xml:space="preserve"> u</w:t>
            </w:r>
            <w:r w:rsidRPr="00953054">
              <w:rPr>
                <w:sz w:val="22"/>
                <w:szCs w:val="22"/>
              </w:rPr>
              <w:t xml:space="preserve">nearned </w:t>
            </w:r>
            <w:r w:rsidR="00D83802" w:rsidRPr="00953054">
              <w:rPr>
                <w:sz w:val="22"/>
                <w:szCs w:val="22"/>
              </w:rPr>
              <w:t>Interest</w:t>
            </w:r>
          </w:p>
        </w:tc>
        <w:tc>
          <w:tcPr>
            <w:tcW w:w="1144" w:type="pct"/>
            <w:vAlign w:val="bottom"/>
          </w:tcPr>
          <w:p w14:paraId="4B355044" w14:textId="66D2F2F1" w:rsidR="00090F4D" w:rsidRPr="00953054" w:rsidRDefault="00090F4D" w:rsidP="00953054">
            <w:pPr>
              <w:autoSpaceDE/>
              <w:autoSpaceDN/>
              <w:spacing w:line="276" w:lineRule="auto"/>
              <w:jc w:val="both"/>
              <w:rPr>
                <w:sz w:val="22"/>
                <w:szCs w:val="22"/>
              </w:rPr>
            </w:pPr>
            <w:r w:rsidRPr="00953054">
              <w:rPr>
                <w:sz w:val="22"/>
                <w:szCs w:val="22"/>
              </w:rPr>
              <w:t>(xxx)</w:t>
            </w:r>
          </w:p>
        </w:tc>
      </w:tr>
      <w:tr w:rsidR="00090F4D" w:rsidRPr="00953054" w14:paraId="26228885" w14:textId="77777777" w:rsidTr="00750CC0">
        <w:trPr>
          <w:trHeight w:val="340"/>
        </w:trPr>
        <w:tc>
          <w:tcPr>
            <w:tcW w:w="3856" w:type="pct"/>
          </w:tcPr>
          <w:p w14:paraId="478C66D9" w14:textId="77777777" w:rsidR="00090F4D" w:rsidRPr="00953054" w:rsidRDefault="00090F4D" w:rsidP="00953054">
            <w:pPr>
              <w:autoSpaceDE/>
              <w:autoSpaceDN/>
              <w:spacing w:line="276" w:lineRule="auto"/>
              <w:jc w:val="both"/>
              <w:rPr>
                <w:sz w:val="22"/>
                <w:szCs w:val="22"/>
              </w:rPr>
            </w:pPr>
          </w:p>
        </w:tc>
        <w:tc>
          <w:tcPr>
            <w:tcW w:w="1144" w:type="pct"/>
            <w:vAlign w:val="bottom"/>
          </w:tcPr>
          <w:p w14:paraId="70527369" w14:textId="0A8D6773" w:rsidR="00090F4D" w:rsidRPr="00953054" w:rsidRDefault="00090F4D" w:rsidP="00953054">
            <w:pPr>
              <w:autoSpaceDE/>
              <w:autoSpaceDN/>
              <w:spacing w:line="276" w:lineRule="auto"/>
              <w:jc w:val="both"/>
              <w:rPr>
                <w:sz w:val="22"/>
                <w:szCs w:val="22"/>
              </w:rPr>
            </w:pPr>
            <w:r w:rsidRPr="00953054">
              <w:rPr>
                <w:sz w:val="22"/>
                <w:szCs w:val="22"/>
              </w:rPr>
              <w:t>xxx</w:t>
            </w:r>
          </w:p>
        </w:tc>
      </w:tr>
    </w:tbl>
    <w:p w14:paraId="03E0FC2F" w14:textId="69374A79" w:rsidR="007C0A66" w:rsidRPr="00953054" w:rsidRDefault="007C0A66" w:rsidP="00953054">
      <w:pPr>
        <w:autoSpaceDE/>
        <w:autoSpaceDN/>
        <w:spacing w:line="360" w:lineRule="auto"/>
        <w:jc w:val="both"/>
        <w:rPr>
          <w:sz w:val="22"/>
          <w:szCs w:val="22"/>
        </w:rPr>
      </w:pPr>
    </w:p>
    <w:p w14:paraId="0930F507" w14:textId="4113396E" w:rsidR="007C0A66" w:rsidRPr="00953054" w:rsidRDefault="00090F4D" w:rsidP="00953054">
      <w:pPr>
        <w:autoSpaceDE/>
        <w:autoSpaceDN/>
        <w:spacing w:line="360" w:lineRule="auto"/>
        <w:jc w:val="both"/>
        <w:rPr>
          <w:b/>
          <w:bCs/>
          <w:sz w:val="22"/>
          <w:szCs w:val="22"/>
        </w:rPr>
      </w:pPr>
      <w:r w:rsidRPr="00953054">
        <w:rPr>
          <w:b/>
          <w:bCs/>
          <w:sz w:val="22"/>
          <w:szCs w:val="22"/>
        </w:rPr>
        <w:t>Analysed as:</w:t>
      </w:r>
    </w:p>
    <w:tbl>
      <w:tblPr>
        <w:tblStyle w:val="TableGrid"/>
        <w:tblW w:w="5000" w:type="pct"/>
        <w:tblLook w:val="04A0" w:firstRow="1" w:lastRow="0" w:firstColumn="1" w:lastColumn="0" w:noHBand="0" w:noVBand="1"/>
      </w:tblPr>
      <w:tblGrid>
        <w:gridCol w:w="6964"/>
        <w:gridCol w:w="2066"/>
      </w:tblGrid>
      <w:tr w:rsidR="00090F4D" w:rsidRPr="00953054" w14:paraId="0F9B2CEC" w14:textId="77777777" w:rsidTr="004B4CDA">
        <w:trPr>
          <w:trHeight w:val="340"/>
        </w:trPr>
        <w:tc>
          <w:tcPr>
            <w:tcW w:w="3856" w:type="pct"/>
            <w:shd w:val="clear" w:color="auto" w:fill="0070C0"/>
            <w:vAlign w:val="bottom"/>
          </w:tcPr>
          <w:p w14:paraId="7C180A19" w14:textId="49FDFD52" w:rsidR="00090F4D" w:rsidRPr="00953054" w:rsidRDefault="00090F4D" w:rsidP="00953054">
            <w:pPr>
              <w:autoSpaceDE/>
              <w:autoSpaceDN/>
              <w:spacing w:line="276" w:lineRule="auto"/>
              <w:jc w:val="both"/>
              <w:rPr>
                <w:b/>
                <w:bCs/>
                <w:sz w:val="22"/>
                <w:szCs w:val="22"/>
              </w:rPr>
            </w:pPr>
            <w:r w:rsidRPr="00953054">
              <w:rPr>
                <w:b/>
                <w:bCs/>
                <w:sz w:val="22"/>
                <w:szCs w:val="22"/>
              </w:rPr>
              <w:t>Description</w:t>
            </w:r>
          </w:p>
        </w:tc>
        <w:tc>
          <w:tcPr>
            <w:tcW w:w="1144" w:type="pct"/>
            <w:shd w:val="clear" w:color="auto" w:fill="0070C0"/>
            <w:vAlign w:val="bottom"/>
          </w:tcPr>
          <w:p w14:paraId="4148596B" w14:textId="77777777" w:rsidR="00090F4D" w:rsidRPr="00953054" w:rsidRDefault="00090F4D" w:rsidP="00953054">
            <w:pPr>
              <w:autoSpaceDE/>
              <w:autoSpaceDN/>
              <w:spacing w:line="276" w:lineRule="auto"/>
              <w:jc w:val="both"/>
              <w:rPr>
                <w:b/>
                <w:bCs/>
                <w:sz w:val="22"/>
                <w:szCs w:val="22"/>
              </w:rPr>
            </w:pPr>
            <w:r w:rsidRPr="00953054">
              <w:rPr>
                <w:b/>
                <w:bCs/>
                <w:sz w:val="22"/>
                <w:szCs w:val="22"/>
              </w:rPr>
              <w:t>Amount</w:t>
            </w:r>
          </w:p>
        </w:tc>
      </w:tr>
      <w:tr w:rsidR="00090F4D" w:rsidRPr="00953054" w14:paraId="7FD064F4" w14:textId="77777777" w:rsidTr="004B4CDA">
        <w:trPr>
          <w:trHeight w:val="340"/>
        </w:trPr>
        <w:tc>
          <w:tcPr>
            <w:tcW w:w="3856" w:type="pct"/>
            <w:vAlign w:val="bottom"/>
          </w:tcPr>
          <w:p w14:paraId="4F172569" w14:textId="237EF950" w:rsidR="00090F4D" w:rsidRPr="00953054" w:rsidRDefault="00090F4D" w:rsidP="00953054">
            <w:pPr>
              <w:autoSpaceDE/>
              <w:autoSpaceDN/>
              <w:spacing w:line="276" w:lineRule="auto"/>
              <w:jc w:val="both"/>
              <w:rPr>
                <w:sz w:val="22"/>
                <w:szCs w:val="22"/>
              </w:rPr>
            </w:pPr>
            <w:r w:rsidRPr="00953054">
              <w:rPr>
                <w:sz w:val="22"/>
                <w:szCs w:val="22"/>
              </w:rPr>
              <w:t>Current</w:t>
            </w:r>
          </w:p>
        </w:tc>
        <w:tc>
          <w:tcPr>
            <w:tcW w:w="1144" w:type="pct"/>
            <w:vAlign w:val="bottom"/>
          </w:tcPr>
          <w:p w14:paraId="46031884" w14:textId="77777777" w:rsidR="00090F4D" w:rsidRPr="00953054" w:rsidRDefault="00090F4D" w:rsidP="00953054">
            <w:pPr>
              <w:autoSpaceDE/>
              <w:autoSpaceDN/>
              <w:spacing w:line="276" w:lineRule="auto"/>
              <w:jc w:val="both"/>
              <w:rPr>
                <w:sz w:val="22"/>
                <w:szCs w:val="22"/>
              </w:rPr>
            </w:pPr>
            <w:r w:rsidRPr="00953054">
              <w:rPr>
                <w:sz w:val="22"/>
                <w:szCs w:val="22"/>
              </w:rPr>
              <w:t>xxx</w:t>
            </w:r>
          </w:p>
        </w:tc>
      </w:tr>
      <w:tr w:rsidR="00090F4D" w:rsidRPr="00953054" w14:paraId="0D2422BA" w14:textId="77777777" w:rsidTr="004B4CDA">
        <w:trPr>
          <w:trHeight w:val="340"/>
        </w:trPr>
        <w:tc>
          <w:tcPr>
            <w:tcW w:w="3856" w:type="pct"/>
            <w:vAlign w:val="bottom"/>
          </w:tcPr>
          <w:p w14:paraId="78BDDF25" w14:textId="1CE0CBB4" w:rsidR="00090F4D" w:rsidRPr="00953054" w:rsidRDefault="00D83802" w:rsidP="00953054">
            <w:pPr>
              <w:autoSpaceDE/>
              <w:autoSpaceDN/>
              <w:spacing w:line="276" w:lineRule="auto"/>
              <w:jc w:val="both"/>
              <w:rPr>
                <w:sz w:val="22"/>
                <w:szCs w:val="22"/>
              </w:rPr>
            </w:pPr>
            <w:r w:rsidRPr="00953054">
              <w:rPr>
                <w:sz w:val="22"/>
                <w:szCs w:val="22"/>
              </w:rPr>
              <w:t>Non- Current</w:t>
            </w:r>
          </w:p>
        </w:tc>
        <w:tc>
          <w:tcPr>
            <w:tcW w:w="1144" w:type="pct"/>
            <w:vAlign w:val="bottom"/>
          </w:tcPr>
          <w:p w14:paraId="27268E0C" w14:textId="77777777" w:rsidR="00090F4D" w:rsidRPr="00953054" w:rsidRDefault="00090F4D" w:rsidP="00953054">
            <w:pPr>
              <w:autoSpaceDE/>
              <w:autoSpaceDN/>
              <w:spacing w:line="276" w:lineRule="auto"/>
              <w:jc w:val="both"/>
              <w:rPr>
                <w:sz w:val="22"/>
                <w:szCs w:val="22"/>
              </w:rPr>
            </w:pPr>
            <w:r w:rsidRPr="00953054">
              <w:rPr>
                <w:sz w:val="22"/>
                <w:szCs w:val="22"/>
              </w:rPr>
              <w:t>xxx</w:t>
            </w:r>
          </w:p>
        </w:tc>
      </w:tr>
      <w:tr w:rsidR="00090F4D" w:rsidRPr="00953054" w14:paraId="0798BBA9" w14:textId="77777777" w:rsidTr="004B4CDA">
        <w:trPr>
          <w:trHeight w:val="340"/>
        </w:trPr>
        <w:tc>
          <w:tcPr>
            <w:tcW w:w="3856" w:type="pct"/>
            <w:vAlign w:val="bottom"/>
          </w:tcPr>
          <w:p w14:paraId="3E54EE2C" w14:textId="0D87F958" w:rsidR="00090F4D" w:rsidRPr="00953054" w:rsidRDefault="00090F4D" w:rsidP="00953054">
            <w:pPr>
              <w:autoSpaceDE/>
              <w:autoSpaceDN/>
              <w:spacing w:line="276" w:lineRule="auto"/>
              <w:jc w:val="both"/>
              <w:rPr>
                <w:b/>
                <w:bCs/>
                <w:sz w:val="22"/>
                <w:szCs w:val="22"/>
              </w:rPr>
            </w:pPr>
            <w:r w:rsidRPr="00953054">
              <w:rPr>
                <w:b/>
                <w:bCs/>
                <w:sz w:val="22"/>
                <w:szCs w:val="22"/>
              </w:rPr>
              <w:t>Total</w:t>
            </w:r>
          </w:p>
        </w:tc>
        <w:tc>
          <w:tcPr>
            <w:tcW w:w="1144" w:type="pct"/>
            <w:vAlign w:val="bottom"/>
          </w:tcPr>
          <w:p w14:paraId="5B41D517" w14:textId="77777777" w:rsidR="00090F4D" w:rsidRPr="00953054" w:rsidRDefault="00090F4D" w:rsidP="00953054">
            <w:pPr>
              <w:autoSpaceDE/>
              <w:autoSpaceDN/>
              <w:spacing w:line="276" w:lineRule="auto"/>
              <w:jc w:val="both"/>
              <w:rPr>
                <w:b/>
                <w:bCs/>
                <w:sz w:val="22"/>
                <w:szCs w:val="22"/>
              </w:rPr>
            </w:pPr>
            <w:r w:rsidRPr="00953054">
              <w:rPr>
                <w:b/>
                <w:bCs/>
                <w:sz w:val="22"/>
                <w:szCs w:val="22"/>
              </w:rPr>
              <w:t>xxx</w:t>
            </w:r>
          </w:p>
        </w:tc>
      </w:tr>
    </w:tbl>
    <w:p w14:paraId="7FF63E92" w14:textId="77777777" w:rsidR="003E690F" w:rsidRPr="00953054" w:rsidRDefault="003E690F" w:rsidP="00953054">
      <w:pPr>
        <w:autoSpaceDE/>
        <w:autoSpaceDN/>
        <w:spacing w:line="360" w:lineRule="auto"/>
        <w:jc w:val="both"/>
        <w:rPr>
          <w:sz w:val="22"/>
          <w:szCs w:val="22"/>
        </w:rPr>
      </w:pPr>
    </w:p>
    <w:p w14:paraId="2E022AD7" w14:textId="6E00033F" w:rsidR="008D5D0A"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Deferred Income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72"/>
        <w:gridCol w:w="2028"/>
        <w:gridCol w:w="2230"/>
      </w:tblGrid>
      <w:tr w:rsidR="00483C59" w:rsidRPr="00953054" w14:paraId="4C684ED9" w14:textId="77777777" w:rsidTr="001E01AD">
        <w:trPr>
          <w:trHeight w:val="340"/>
        </w:trPr>
        <w:tc>
          <w:tcPr>
            <w:tcW w:w="2642" w:type="pct"/>
            <w:shd w:val="clear" w:color="auto" w:fill="0070C0"/>
            <w:noWrap/>
            <w:vAlign w:val="bottom"/>
            <w:hideMark/>
          </w:tcPr>
          <w:p w14:paraId="24323C1F" w14:textId="77777777" w:rsidR="00483C59" w:rsidRPr="00953054" w:rsidRDefault="00483C5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123" w:type="pct"/>
            <w:shd w:val="clear" w:color="auto" w:fill="0070C0"/>
            <w:vAlign w:val="center"/>
          </w:tcPr>
          <w:p w14:paraId="363925B6" w14:textId="41454B25" w:rsidR="00483C59" w:rsidRPr="00953054" w:rsidRDefault="00483C59"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235" w:type="pct"/>
            <w:shd w:val="clear" w:color="auto" w:fill="0070C0"/>
            <w:noWrap/>
            <w:vAlign w:val="center"/>
          </w:tcPr>
          <w:p w14:paraId="116F2694" w14:textId="77777777" w:rsidR="00EA58BE" w:rsidRPr="00953054" w:rsidRDefault="00EA58BE" w:rsidP="00EA58BE">
            <w:pPr>
              <w:autoSpaceDE/>
              <w:autoSpaceDN/>
              <w:spacing w:line="276" w:lineRule="auto"/>
              <w:rPr>
                <w:b/>
                <w:i/>
                <w:iCs/>
                <w:sz w:val="22"/>
                <w:szCs w:val="22"/>
                <w:lang w:val="en-US"/>
              </w:rPr>
            </w:pPr>
            <w:r w:rsidRPr="00953054">
              <w:rPr>
                <w:b/>
                <w:i/>
                <w:iCs/>
                <w:sz w:val="22"/>
                <w:szCs w:val="22"/>
                <w:lang w:val="en-US"/>
              </w:rPr>
              <w:t>Opening Statement</w:t>
            </w:r>
          </w:p>
          <w:p w14:paraId="496896A7" w14:textId="7027C63E" w:rsidR="00483C59" w:rsidRPr="00953054" w:rsidRDefault="00EA58BE"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650C14" w:rsidRPr="00953054" w14:paraId="577FF0B6" w14:textId="77777777" w:rsidTr="001E01AD">
        <w:trPr>
          <w:trHeight w:val="340"/>
        </w:trPr>
        <w:tc>
          <w:tcPr>
            <w:tcW w:w="2642" w:type="pct"/>
            <w:shd w:val="clear" w:color="auto" w:fill="0070C0"/>
            <w:noWrap/>
            <w:vAlign w:val="bottom"/>
            <w:hideMark/>
          </w:tcPr>
          <w:p w14:paraId="58A5ADED" w14:textId="77777777" w:rsidR="008D5D0A" w:rsidRPr="00953054" w:rsidRDefault="008D5D0A" w:rsidP="00953054">
            <w:pPr>
              <w:autoSpaceDE/>
              <w:autoSpaceDN/>
              <w:spacing w:line="276" w:lineRule="auto"/>
              <w:jc w:val="both"/>
              <w:rPr>
                <w:b/>
                <w:bCs/>
                <w:sz w:val="22"/>
                <w:szCs w:val="22"/>
                <w:lang w:eastAsia="en-GB"/>
              </w:rPr>
            </w:pPr>
          </w:p>
        </w:tc>
        <w:tc>
          <w:tcPr>
            <w:tcW w:w="1123" w:type="pct"/>
            <w:shd w:val="clear" w:color="auto" w:fill="0070C0"/>
            <w:vAlign w:val="bottom"/>
          </w:tcPr>
          <w:p w14:paraId="670E47CB" w14:textId="0E9707B3" w:rsidR="008D5D0A" w:rsidRPr="00953054" w:rsidRDefault="00D83802" w:rsidP="00953054">
            <w:pPr>
              <w:autoSpaceDE/>
              <w:autoSpaceDN/>
              <w:spacing w:line="276" w:lineRule="auto"/>
              <w:jc w:val="both"/>
              <w:rPr>
                <w:b/>
                <w:bCs/>
                <w:sz w:val="22"/>
                <w:szCs w:val="22"/>
                <w:lang w:val="en-US"/>
              </w:rPr>
            </w:pPr>
            <w:r w:rsidRPr="00953054">
              <w:rPr>
                <w:b/>
                <w:bCs/>
                <w:sz w:val="22"/>
                <w:szCs w:val="22"/>
                <w:lang w:val="en-US"/>
              </w:rPr>
              <w:t>Kshs</w:t>
            </w:r>
          </w:p>
        </w:tc>
        <w:tc>
          <w:tcPr>
            <w:tcW w:w="1235" w:type="pct"/>
            <w:shd w:val="clear" w:color="auto" w:fill="0070C0"/>
            <w:noWrap/>
            <w:vAlign w:val="bottom"/>
          </w:tcPr>
          <w:p w14:paraId="29E529C3" w14:textId="6839535E" w:rsidR="008D5D0A" w:rsidRPr="00953054" w:rsidRDefault="00D83802"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40C64870" w14:textId="77777777" w:rsidTr="001E01AD">
        <w:trPr>
          <w:trHeight w:val="340"/>
        </w:trPr>
        <w:tc>
          <w:tcPr>
            <w:tcW w:w="2642" w:type="pct"/>
            <w:shd w:val="clear" w:color="auto" w:fill="auto"/>
            <w:noWrap/>
            <w:vAlign w:val="bottom"/>
            <w:hideMark/>
          </w:tcPr>
          <w:p w14:paraId="62424BE9" w14:textId="60302A80" w:rsidR="008D5D0A" w:rsidRPr="00953054" w:rsidRDefault="008D5D0A" w:rsidP="00953054">
            <w:pPr>
              <w:autoSpaceDE/>
              <w:autoSpaceDN/>
              <w:spacing w:line="276" w:lineRule="auto"/>
              <w:jc w:val="both"/>
              <w:rPr>
                <w:sz w:val="22"/>
                <w:szCs w:val="22"/>
                <w:lang w:val="en-US"/>
              </w:rPr>
            </w:pPr>
            <w:r w:rsidRPr="00953054">
              <w:rPr>
                <w:sz w:val="22"/>
                <w:szCs w:val="22"/>
                <w:lang w:eastAsia="en-GB"/>
              </w:rPr>
              <w:t xml:space="preserve">National </w:t>
            </w:r>
            <w:r w:rsidR="00D83802" w:rsidRPr="00953054">
              <w:rPr>
                <w:sz w:val="22"/>
                <w:szCs w:val="22"/>
                <w:lang w:eastAsia="en-GB"/>
              </w:rPr>
              <w:t>Government</w:t>
            </w:r>
          </w:p>
        </w:tc>
        <w:tc>
          <w:tcPr>
            <w:tcW w:w="1123" w:type="pct"/>
            <w:vAlign w:val="bottom"/>
          </w:tcPr>
          <w:p w14:paraId="246702A9" w14:textId="2F9529C7" w:rsidR="008D5D0A" w:rsidRPr="00953054" w:rsidRDefault="008D5D0A"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1EDDDF25" w14:textId="77777777" w:rsidR="008D5D0A" w:rsidRPr="00953054" w:rsidRDefault="0024597F"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423EDDA8" w14:textId="77777777" w:rsidTr="001E01AD">
        <w:trPr>
          <w:trHeight w:val="340"/>
        </w:trPr>
        <w:tc>
          <w:tcPr>
            <w:tcW w:w="2642" w:type="pct"/>
            <w:shd w:val="clear" w:color="auto" w:fill="auto"/>
            <w:noWrap/>
            <w:vAlign w:val="bottom"/>
            <w:hideMark/>
          </w:tcPr>
          <w:p w14:paraId="11D5BACB" w14:textId="262F2A32" w:rsidR="008D5D0A" w:rsidRPr="00953054" w:rsidRDefault="008D5D0A" w:rsidP="00953054">
            <w:pPr>
              <w:autoSpaceDE/>
              <w:autoSpaceDN/>
              <w:spacing w:line="276" w:lineRule="auto"/>
              <w:jc w:val="both"/>
              <w:rPr>
                <w:sz w:val="22"/>
                <w:szCs w:val="22"/>
                <w:lang w:val="en-US"/>
              </w:rPr>
            </w:pPr>
            <w:r w:rsidRPr="00953054">
              <w:rPr>
                <w:sz w:val="22"/>
                <w:szCs w:val="22"/>
                <w:lang w:eastAsia="en-GB"/>
              </w:rPr>
              <w:t xml:space="preserve">International </w:t>
            </w:r>
            <w:r w:rsidR="00D83802" w:rsidRPr="00953054">
              <w:rPr>
                <w:sz w:val="22"/>
                <w:szCs w:val="22"/>
                <w:lang w:eastAsia="en-GB"/>
              </w:rPr>
              <w:t>Funders</w:t>
            </w:r>
          </w:p>
        </w:tc>
        <w:tc>
          <w:tcPr>
            <w:tcW w:w="1123" w:type="pct"/>
            <w:vAlign w:val="bottom"/>
          </w:tcPr>
          <w:p w14:paraId="4F6BC9DF" w14:textId="53FF253A" w:rsidR="008D5D0A" w:rsidRPr="00953054" w:rsidRDefault="008D5D0A"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752C5ED4" w14:textId="77777777" w:rsidR="008D5D0A" w:rsidRPr="00953054" w:rsidRDefault="0024597F"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203645A6" w14:textId="77777777" w:rsidTr="001E01AD">
        <w:trPr>
          <w:trHeight w:val="340"/>
        </w:trPr>
        <w:tc>
          <w:tcPr>
            <w:tcW w:w="2642" w:type="pct"/>
            <w:shd w:val="clear" w:color="auto" w:fill="auto"/>
            <w:vAlign w:val="bottom"/>
            <w:hideMark/>
          </w:tcPr>
          <w:p w14:paraId="00CA4C94" w14:textId="3CF9AE1F" w:rsidR="008D5D0A" w:rsidRPr="00953054" w:rsidRDefault="008D5D0A" w:rsidP="00953054">
            <w:pPr>
              <w:autoSpaceDE/>
              <w:autoSpaceDN/>
              <w:spacing w:line="276" w:lineRule="auto"/>
              <w:jc w:val="both"/>
              <w:rPr>
                <w:sz w:val="22"/>
                <w:szCs w:val="22"/>
                <w:lang w:val="en-US"/>
              </w:rPr>
            </w:pPr>
            <w:r w:rsidRPr="00953054">
              <w:rPr>
                <w:sz w:val="22"/>
                <w:szCs w:val="22"/>
                <w:lang w:eastAsia="en-GB"/>
              </w:rPr>
              <w:t xml:space="preserve">Public </w:t>
            </w:r>
            <w:r w:rsidR="00D83802" w:rsidRPr="00953054">
              <w:rPr>
                <w:sz w:val="22"/>
                <w:szCs w:val="22"/>
                <w:lang w:eastAsia="en-GB"/>
              </w:rPr>
              <w:t xml:space="preserve">Contributions </w:t>
            </w:r>
            <w:r w:rsidR="003E690F" w:rsidRPr="00953054">
              <w:rPr>
                <w:sz w:val="22"/>
                <w:szCs w:val="22"/>
                <w:lang w:eastAsia="en-GB"/>
              </w:rPr>
              <w:t>and</w:t>
            </w:r>
            <w:r w:rsidR="00D83802" w:rsidRPr="00953054">
              <w:rPr>
                <w:sz w:val="22"/>
                <w:szCs w:val="22"/>
                <w:lang w:eastAsia="en-GB"/>
              </w:rPr>
              <w:t xml:space="preserve"> Donations</w:t>
            </w:r>
          </w:p>
        </w:tc>
        <w:tc>
          <w:tcPr>
            <w:tcW w:w="1123" w:type="pct"/>
            <w:vAlign w:val="bottom"/>
          </w:tcPr>
          <w:p w14:paraId="6BE8755F" w14:textId="5A4B953C" w:rsidR="008D5D0A" w:rsidRPr="00953054" w:rsidRDefault="008D5D0A"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4FEBB2C6" w14:textId="77777777" w:rsidR="008D5D0A" w:rsidRPr="00953054" w:rsidRDefault="0024597F" w:rsidP="00953054">
            <w:pPr>
              <w:autoSpaceDE/>
              <w:autoSpaceDN/>
              <w:spacing w:line="276" w:lineRule="auto"/>
              <w:jc w:val="both"/>
              <w:rPr>
                <w:sz w:val="22"/>
                <w:szCs w:val="22"/>
                <w:lang w:val="en-US"/>
              </w:rPr>
            </w:pPr>
            <w:r w:rsidRPr="00953054">
              <w:rPr>
                <w:sz w:val="22"/>
                <w:szCs w:val="22"/>
                <w:lang w:val="en-US"/>
              </w:rPr>
              <w:t>xxx</w:t>
            </w:r>
          </w:p>
        </w:tc>
      </w:tr>
      <w:tr w:rsidR="00473C81" w:rsidRPr="00953054" w14:paraId="1C5F3947" w14:textId="77777777" w:rsidTr="001E01AD">
        <w:trPr>
          <w:trHeight w:val="340"/>
        </w:trPr>
        <w:tc>
          <w:tcPr>
            <w:tcW w:w="2642" w:type="pct"/>
            <w:shd w:val="clear" w:color="auto" w:fill="auto"/>
            <w:noWrap/>
            <w:vAlign w:val="bottom"/>
            <w:hideMark/>
          </w:tcPr>
          <w:p w14:paraId="5D1AC479" w14:textId="5687AA5B" w:rsidR="008D5D0A" w:rsidRPr="00953054" w:rsidRDefault="008D5D0A"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00D83802" w:rsidRPr="00953054">
              <w:rPr>
                <w:b/>
                <w:bCs/>
                <w:sz w:val="22"/>
                <w:szCs w:val="22"/>
                <w:lang w:eastAsia="en-GB"/>
              </w:rPr>
              <w:t>Deferred</w:t>
            </w:r>
            <w:r w:rsidR="00D83802" w:rsidRPr="00953054">
              <w:rPr>
                <w:sz w:val="22"/>
                <w:szCs w:val="22"/>
                <w:lang w:eastAsia="en-GB"/>
              </w:rPr>
              <w:t xml:space="preserve"> </w:t>
            </w:r>
            <w:r w:rsidR="00D83802" w:rsidRPr="00953054">
              <w:rPr>
                <w:b/>
                <w:bCs/>
                <w:sz w:val="22"/>
                <w:szCs w:val="22"/>
                <w:lang w:eastAsia="en-GB"/>
              </w:rPr>
              <w:t>Income</w:t>
            </w:r>
          </w:p>
        </w:tc>
        <w:tc>
          <w:tcPr>
            <w:tcW w:w="1123" w:type="pct"/>
            <w:vAlign w:val="bottom"/>
          </w:tcPr>
          <w:p w14:paraId="66F0479F" w14:textId="41970236" w:rsidR="008D5D0A" w:rsidRPr="00953054" w:rsidRDefault="008D5D0A"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2AF88DA8" w14:textId="77777777" w:rsidR="008D5D0A" w:rsidRPr="00953054" w:rsidRDefault="0024597F" w:rsidP="00953054">
            <w:pPr>
              <w:autoSpaceDE/>
              <w:autoSpaceDN/>
              <w:spacing w:line="276" w:lineRule="auto"/>
              <w:jc w:val="both"/>
              <w:rPr>
                <w:sz w:val="22"/>
                <w:szCs w:val="22"/>
                <w:lang w:val="en-US"/>
              </w:rPr>
            </w:pPr>
            <w:r w:rsidRPr="00953054">
              <w:rPr>
                <w:sz w:val="22"/>
                <w:szCs w:val="22"/>
                <w:lang w:val="en-US"/>
              </w:rPr>
              <w:t>xxx</w:t>
            </w:r>
          </w:p>
        </w:tc>
      </w:tr>
    </w:tbl>
    <w:p w14:paraId="5C90C3C6" w14:textId="24CB6046" w:rsidR="003E690F" w:rsidRPr="00953054" w:rsidRDefault="003E690F" w:rsidP="00953054">
      <w:pPr>
        <w:autoSpaceDE/>
        <w:autoSpaceDN/>
        <w:spacing w:line="360" w:lineRule="auto"/>
        <w:jc w:val="both"/>
        <w:rPr>
          <w:b/>
          <w:sz w:val="22"/>
          <w:szCs w:val="22"/>
        </w:rPr>
      </w:pPr>
    </w:p>
    <w:p w14:paraId="54D53969" w14:textId="72AFB85D" w:rsidR="003E690F" w:rsidRPr="00953054" w:rsidRDefault="003E690F" w:rsidP="00953054">
      <w:pPr>
        <w:autoSpaceDE/>
        <w:autoSpaceDN/>
        <w:spacing w:line="360" w:lineRule="auto"/>
        <w:jc w:val="both"/>
        <w:rPr>
          <w:b/>
          <w:sz w:val="22"/>
          <w:szCs w:val="22"/>
        </w:rPr>
      </w:pPr>
    </w:p>
    <w:p w14:paraId="4021B264" w14:textId="77777777" w:rsidR="00B4323A" w:rsidRDefault="00B4323A" w:rsidP="00953054">
      <w:pPr>
        <w:autoSpaceDE/>
        <w:autoSpaceDN/>
        <w:spacing w:line="360" w:lineRule="auto"/>
        <w:jc w:val="both"/>
        <w:rPr>
          <w:b/>
          <w:sz w:val="22"/>
          <w:szCs w:val="22"/>
        </w:rPr>
      </w:pPr>
    </w:p>
    <w:p w14:paraId="2023142A" w14:textId="3DCB1505" w:rsidR="003E7D09" w:rsidRDefault="003E7D09">
      <w:pPr>
        <w:autoSpaceDE/>
        <w:autoSpaceDN/>
        <w:rPr>
          <w:b/>
          <w:sz w:val="22"/>
          <w:szCs w:val="22"/>
        </w:rPr>
      </w:pPr>
      <w:r>
        <w:rPr>
          <w:b/>
          <w:sz w:val="22"/>
          <w:szCs w:val="22"/>
        </w:rPr>
        <w:br w:type="page"/>
      </w:r>
    </w:p>
    <w:p w14:paraId="32F2351D" w14:textId="03504B77" w:rsidR="00B4323A" w:rsidRPr="00953054" w:rsidRDefault="003E7D09" w:rsidP="00953054">
      <w:pPr>
        <w:autoSpaceDE/>
        <w:autoSpaceDN/>
        <w:spacing w:line="360" w:lineRule="auto"/>
        <w:jc w:val="both"/>
        <w:rPr>
          <w:b/>
          <w:sz w:val="22"/>
          <w:szCs w:val="22"/>
        </w:rPr>
      </w:pPr>
      <w:r w:rsidRPr="00953054">
        <w:rPr>
          <w:b/>
          <w:sz w:val="22"/>
          <w:szCs w:val="22"/>
        </w:rPr>
        <w:lastRenderedPageBreak/>
        <w:t>Notes to the Financial Statements (Continued)</w:t>
      </w:r>
    </w:p>
    <w:p w14:paraId="4481211D" w14:textId="12B42B13" w:rsidR="00557497" w:rsidRPr="00953054" w:rsidRDefault="00876048" w:rsidP="00953054">
      <w:pPr>
        <w:tabs>
          <w:tab w:val="left" w:pos="540"/>
        </w:tabs>
        <w:autoSpaceDE/>
        <w:autoSpaceDN/>
        <w:spacing w:line="360" w:lineRule="auto"/>
        <w:jc w:val="both"/>
        <w:rPr>
          <w:b/>
          <w:sz w:val="22"/>
          <w:szCs w:val="22"/>
        </w:rPr>
      </w:pPr>
      <w:r w:rsidRPr="00953054">
        <w:rPr>
          <w:b/>
          <w:sz w:val="22"/>
          <w:szCs w:val="22"/>
        </w:rPr>
        <w:t xml:space="preserve">The </w:t>
      </w:r>
      <w:r w:rsidR="00557497" w:rsidRPr="00953054">
        <w:rPr>
          <w:b/>
          <w:sz w:val="22"/>
          <w:szCs w:val="22"/>
        </w:rPr>
        <w:t>deferred income movement is as follows:</w:t>
      </w:r>
    </w:p>
    <w:tbl>
      <w:tblPr>
        <w:tblW w:w="5000" w:type="pct"/>
        <w:tblLayout w:type="fixed"/>
        <w:tblLook w:val="04A0" w:firstRow="1" w:lastRow="0" w:firstColumn="1" w:lastColumn="0" w:noHBand="0" w:noVBand="1"/>
      </w:tblPr>
      <w:tblGrid>
        <w:gridCol w:w="2728"/>
        <w:gridCol w:w="1575"/>
        <w:gridCol w:w="1575"/>
        <w:gridCol w:w="1575"/>
        <w:gridCol w:w="1577"/>
      </w:tblGrid>
      <w:tr w:rsidR="00650C14" w:rsidRPr="00953054" w14:paraId="0FD3A2CE" w14:textId="77777777" w:rsidTr="00272616">
        <w:trPr>
          <w:trHeight w:val="340"/>
        </w:trPr>
        <w:tc>
          <w:tcPr>
            <w:tcW w:w="151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8E02449" w14:textId="77777777" w:rsidR="007E31DA" w:rsidRPr="00953054" w:rsidRDefault="007E31DA" w:rsidP="00953054">
            <w:pPr>
              <w:autoSpaceDE/>
              <w:autoSpaceDN/>
              <w:spacing w:line="276" w:lineRule="auto"/>
              <w:jc w:val="both"/>
              <w:rPr>
                <w:sz w:val="22"/>
                <w:szCs w:val="22"/>
                <w:lang w:val="en-US"/>
              </w:rPr>
            </w:pPr>
            <w:r w:rsidRPr="00953054">
              <w:rPr>
                <w:sz w:val="22"/>
                <w:szCs w:val="22"/>
                <w:lang w:val="en-US"/>
              </w:rPr>
              <w:t> </w:t>
            </w:r>
          </w:p>
        </w:tc>
        <w:tc>
          <w:tcPr>
            <w:tcW w:w="872" w:type="pct"/>
            <w:tcBorders>
              <w:top w:val="single" w:sz="4" w:space="0" w:color="auto"/>
              <w:left w:val="nil"/>
              <w:bottom w:val="single" w:sz="4" w:space="0" w:color="auto"/>
              <w:right w:val="single" w:sz="4" w:space="0" w:color="auto"/>
            </w:tcBorders>
            <w:shd w:val="clear" w:color="auto" w:fill="0070C0"/>
            <w:noWrap/>
            <w:vAlign w:val="bottom"/>
            <w:hideMark/>
          </w:tcPr>
          <w:p w14:paraId="39DCDAB0" w14:textId="77777777" w:rsidR="007E31DA" w:rsidRPr="00953054" w:rsidRDefault="007E31DA" w:rsidP="00953054">
            <w:pPr>
              <w:autoSpaceDE/>
              <w:autoSpaceDN/>
              <w:spacing w:line="276" w:lineRule="auto"/>
              <w:jc w:val="both"/>
              <w:rPr>
                <w:b/>
                <w:sz w:val="22"/>
                <w:szCs w:val="22"/>
                <w:lang w:val="en-US"/>
              </w:rPr>
            </w:pPr>
            <w:r w:rsidRPr="00953054">
              <w:rPr>
                <w:b/>
                <w:sz w:val="22"/>
                <w:szCs w:val="22"/>
                <w:lang w:eastAsia="en-GB"/>
              </w:rPr>
              <w:t>National government</w:t>
            </w:r>
          </w:p>
        </w:tc>
        <w:tc>
          <w:tcPr>
            <w:tcW w:w="872" w:type="pct"/>
            <w:tcBorders>
              <w:top w:val="single" w:sz="4" w:space="0" w:color="auto"/>
              <w:left w:val="nil"/>
              <w:bottom w:val="single" w:sz="4" w:space="0" w:color="auto"/>
              <w:right w:val="single" w:sz="4" w:space="0" w:color="auto"/>
            </w:tcBorders>
            <w:shd w:val="clear" w:color="auto" w:fill="0070C0"/>
            <w:noWrap/>
            <w:vAlign w:val="bottom"/>
            <w:hideMark/>
          </w:tcPr>
          <w:p w14:paraId="68BE676E" w14:textId="77777777" w:rsidR="007E31DA" w:rsidRPr="00953054" w:rsidRDefault="007E31DA" w:rsidP="00953054">
            <w:pPr>
              <w:autoSpaceDE/>
              <w:autoSpaceDN/>
              <w:spacing w:line="276" w:lineRule="auto"/>
              <w:jc w:val="both"/>
              <w:rPr>
                <w:b/>
                <w:sz w:val="22"/>
                <w:szCs w:val="22"/>
                <w:lang w:val="en-US"/>
              </w:rPr>
            </w:pPr>
            <w:r w:rsidRPr="00953054">
              <w:rPr>
                <w:b/>
                <w:sz w:val="22"/>
                <w:szCs w:val="22"/>
                <w:lang w:eastAsia="en-GB"/>
              </w:rPr>
              <w:t>International funders</w:t>
            </w:r>
          </w:p>
        </w:tc>
        <w:tc>
          <w:tcPr>
            <w:tcW w:w="872" w:type="pct"/>
            <w:tcBorders>
              <w:top w:val="single" w:sz="4" w:space="0" w:color="auto"/>
              <w:left w:val="nil"/>
              <w:bottom w:val="single" w:sz="4" w:space="0" w:color="auto"/>
              <w:right w:val="single" w:sz="4" w:space="0" w:color="auto"/>
            </w:tcBorders>
            <w:shd w:val="clear" w:color="auto" w:fill="0070C0"/>
            <w:vAlign w:val="bottom"/>
            <w:hideMark/>
          </w:tcPr>
          <w:p w14:paraId="6B92CA77" w14:textId="77777777" w:rsidR="007E31DA" w:rsidRPr="00953054" w:rsidRDefault="007E31DA" w:rsidP="00953054">
            <w:pPr>
              <w:autoSpaceDE/>
              <w:autoSpaceDN/>
              <w:spacing w:line="276" w:lineRule="auto"/>
              <w:jc w:val="both"/>
              <w:rPr>
                <w:b/>
                <w:sz w:val="22"/>
                <w:szCs w:val="22"/>
                <w:lang w:val="en-US"/>
              </w:rPr>
            </w:pPr>
            <w:r w:rsidRPr="00953054">
              <w:rPr>
                <w:b/>
                <w:sz w:val="22"/>
                <w:szCs w:val="22"/>
                <w:lang w:eastAsia="en-GB"/>
              </w:rPr>
              <w:t>Public contributions and donations</w:t>
            </w:r>
          </w:p>
        </w:tc>
        <w:tc>
          <w:tcPr>
            <w:tcW w:w="873" w:type="pct"/>
            <w:tcBorders>
              <w:top w:val="single" w:sz="4" w:space="0" w:color="auto"/>
              <w:left w:val="nil"/>
              <w:bottom w:val="single" w:sz="4" w:space="0" w:color="auto"/>
              <w:right w:val="single" w:sz="4" w:space="0" w:color="auto"/>
            </w:tcBorders>
            <w:shd w:val="clear" w:color="auto" w:fill="0070C0"/>
            <w:vAlign w:val="bottom"/>
            <w:hideMark/>
          </w:tcPr>
          <w:p w14:paraId="796E1975" w14:textId="77777777" w:rsidR="007E31DA" w:rsidRPr="00953054" w:rsidRDefault="007E31DA" w:rsidP="00953054">
            <w:pPr>
              <w:autoSpaceDE/>
              <w:autoSpaceDN/>
              <w:spacing w:line="276" w:lineRule="auto"/>
              <w:jc w:val="both"/>
              <w:rPr>
                <w:b/>
                <w:sz w:val="22"/>
                <w:szCs w:val="22"/>
                <w:lang w:val="en-US"/>
              </w:rPr>
            </w:pPr>
            <w:r w:rsidRPr="00953054">
              <w:rPr>
                <w:b/>
                <w:sz w:val="22"/>
                <w:szCs w:val="22"/>
                <w:lang w:eastAsia="en-GB"/>
              </w:rPr>
              <w:t>Total</w:t>
            </w:r>
          </w:p>
        </w:tc>
      </w:tr>
      <w:tr w:rsidR="00A14644" w:rsidRPr="00953054" w14:paraId="5FF7A528"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tcPr>
          <w:p w14:paraId="75C3E8F1" w14:textId="77777777" w:rsidR="00A14644" w:rsidRPr="00953054" w:rsidRDefault="00A14644" w:rsidP="00953054">
            <w:pPr>
              <w:autoSpaceDE/>
              <w:autoSpaceDN/>
              <w:spacing w:line="276" w:lineRule="auto"/>
              <w:jc w:val="both"/>
              <w:rPr>
                <w:sz w:val="22"/>
                <w:szCs w:val="22"/>
                <w:lang w:val="en-US"/>
              </w:rPr>
            </w:pPr>
          </w:p>
        </w:tc>
        <w:tc>
          <w:tcPr>
            <w:tcW w:w="872" w:type="pct"/>
            <w:tcBorders>
              <w:top w:val="nil"/>
              <w:left w:val="nil"/>
              <w:bottom w:val="single" w:sz="4" w:space="0" w:color="auto"/>
              <w:right w:val="single" w:sz="4" w:space="0" w:color="auto"/>
            </w:tcBorders>
            <w:shd w:val="clear" w:color="auto" w:fill="auto"/>
            <w:noWrap/>
            <w:vAlign w:val="bottom"/>
          </w:tcPr>
          <w:p w14:paraId="77CC647A" w14:textId="63C427BD" w:rsidR="00A14644" w:rsidRPr="00953054" w:rsidRDefault="00A14644" w:rsidP="00953054">
            <w:pPr>
              <w:autoSpaceDE/>
              <w:autoSpaceDN/>
              <w:spacing w:line="276" w:lineRule="auto"/>
              <w:jc w:val="both"/>
              <w:rPr>
                <w:b/>
                <w:sz w:val="22"/>
                <w:szCs w:val="22"/>
                <w:lang w:val="en-US"/>
              </w:rPr>
            </w:pPr>
            <w:r w:rsidRPr="00953054">
              <w:rPr>
                <w:b/>
                <w:sz w:val="22"/>
                <w:szCs w:val="22"/>
                <w:lang w:val="en-US"/>
              </w:rPr>
              <w:t>Kshs</w:t>
            </w:r>
          </w:p>
        </w:tc>
        <w:tc>
          <w:tcPr>
            <w:tcW w:w="872" w:type="pct"/>
            <w:tcBorders>
              <w:top w:val="nil"/>
              <w:left w:val="nil"/>
              <w:bottom w:val="single" w:sz="4" w:space="0" w:color="auto"/>
              <w:right w:val="single" w:sz="4" w:space="0" w:color="auto"/>
            </w:tcBorders>
            <w:shd w:val="clear" w:color="auto" w:fill="auto"/>
            <w:noWrap/>
            <w:vAlign w:val="bottom"/>
          </w:tcPr>
          <w:p w14:paraId="77379121" w14:textId="2274C222" w:rsidR="00A14644" w:rsidRPr="00953054" w:rsidRDefault="00A14644" w:rsidP="00953054">
            <w:pPr>
              <w:autoSpaceDE/>
              <w:autoSpaceDN/>
              <w:spacing w:line="276" w:lineRule="auto"/>
              <w:jc w:val="both"/>
              <w:rPr>
                <w:b/>
                <w:sz w:val="22"/>
                <w:szCs w:val="22"/>
                <w:lang w:val="en-US"/>
              </w:rPr>
            </w:pPr>
            <w:r w:rsidRPr="00953054">
              <w:rPr>
                <w:b/>
                <w:sz w:val="22"/>
                <w:szCs w:val="22"/>
                <w:lang w:val="en-US"/>
              </w:rPr>
              <w:t>Kshs</w:t>
            </w:r>
          </w:p>
        </w:tc>
        <w:tc>
          <w:tcPr>
            <w:tcW w:w="872" w:type="pct"/>
            <w:tcBorders>
              <w:top w:val="nil"/>
              <w:left w:val="nil"/>
              <w:bottom w:val="single" w:sz="4" w:space="0" w:color="auto"/>
              <w:right w:val="single" w:sz="4" w:space="0" w:color="auto"/>
            </w:tcBorders>
            <w:shd w:val="clear" w:color="auto" w:fill="auto"/>
            <w:noWrap/>
            <w:vAlign w:val="bottom"/>
          </w:tcPr>
          <w:p w14:paraId="29C7A616" w14:textId="11C7F6D5" w:rsidR="00A14644" w:rsidRPr="00953054" w:rsidRDefault="00A14644" w:rsidP="00953054">
            <w:pPr>
              <w:autoSpaceDE/>
              <w:autoSpaceDN/>
              <w:spacing w:line="276" w:lineRule="auto"/>
              <w:jc w:val="both"/>
              <w:rPr>
                <w:b/>
                <w:sz w:val="22"/>
                <w:szCs w:val="22"/>
                <w:lang w:val="en-US"/>
              </w:rPr>
            </w:pPr>
            <w:r w:rsidRPr="00953054">
              <w:rPr>
                <w:b/>
                <w:sz w:val="22"/>
                <w:szCs w:val="22"/>
                <w:lang w:val="en-US"/>
              </w:rPr>
              <w:t>Kshs</w:t>
            </w:r>
          </w:p>
        </w:tc>
        <w:tc>
          <w:tcPr>
            <w:tcW w:w="873" w:type="pct"/>
            <w:tcBorders>
              <w:top w:val="nil"/>
              <w:left w:val="nil"/>
              <w:bottom w:val="single" w:sz="4" w:space="0" w:color="auto"/>
              <w:right w:val="single" w:sz="4" w:space="0" w:color="auto"/>
            </w:tcBorders>
            <w:shd w:val="clear" w:color="auto" w:fill="auto"/>
            <w:noWrap/>
            <w:vAlign w:val="bottom"/>
          </w:tcPr>
          <w:p w14:paraId="6B3B60A6" w14:textId="31A0866A" w:rsidR="00A14644" w:rsidRPr="00953054" w:rsidRDefault="00A14644" w:rsidP="00953054">
            <w:pPr>
              <w:autoSpaceDE/>
              <w:autoSpaceDN/>
              <w:spacing w:line="276" w:lineRule="auto"/>
              <w:jc w:val="both"/>
              <w:rPr>
                <w:b/>
                <w:sz w:val="22"/>
                <w:szCs w:val="22"/>
                <w:lang w:val="en-US"/>
              </w:rPr>
            </w:pPr>
            <w:r w:rsidRPr="00953054">
              <w:rPr>
                <w:b/>
                <w:sz w:val="22"/>
                <w:szCs w:val="22"/>
                <w:lang w:val="en-US"/>
              </w:rPr>
              <w:t>Kshs</w:t>
            </w:r>
          </w:p>
        </w:tc>
      </w:tr>
      <w:tr w:rsidR="00A14644" w:rsidRPr="00953054" w14:paraId="3AD93639"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451971B5" w14:textId="3084B9CF" w:rsidR="00A14644" w:rsidRPr="00953054" w:rsidRDefault="00A14644" w:rsidP="00953054">
            <w:pPr>
              <w:autoSpaceDE/>
              <w:autoSpaceDN/>
              <w:spacing w:line="276" w:lineRule="auto"/>
              <w:jc w:val="both"/>
              <w:rPr>
                <w:sz w:val="22"/>
                <w:szCs w:val="22"/>
                <w:lang w:val="en-US"/>
              </w:rPr>
            </w:pPr>
            <w:r w:rsidRPr="00953054">
              <w:rPr>
                <w:sz w:val="22"/>
                <w:szCs w:val="22"/>
                <w:lang w:val="en-US"/>
              </w:rPr>
              <w:t>Balance Brought Forward</w:t>
            </w:r>
          </w:p>
        </w:tc>
        <w:tc>
          <w:tcPr>
            <w:tcW w:w="872" w:type="pct"/>
            <w:tcBorders>
              <w:top w:val="nil"/>
              <w:left w:val="nil"/>
              <w:bottom w:val="single" w:sz="4" w:space="0" w:color="auto"/>
              <w:right w:val="single" w:sz="4" w:space="0" w:color="auto"/>
            </w:tcBorders>
            <w:shd w:val="clear" w:color="auto" w:fill="auto"/>
            <w:noWrap/>
            <w:vAlign w:val="bottom"/>
            <w:hideMark/>
          </w:tcPr>
          <w:p w14:paraId="7C2C016B"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3F3F6FD1"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7FB167D5"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53E95E73"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r>
      <w:tr w:rsidR="00A14644" w:rsidRPr="00953054" w14:paraId="2EBA2F8E"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3A01F762"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Additions</w:t>
            </w:r>
          </w:p>
        </w:tc>
        <w:tc>
          <w:tcPr>
            <w:tcW w:w="872" w:type="pct"/>
            <w:tcBorders>
              <w:top w:val="nil"/>
              <w:left w:val="nil"/>
              <w:bottom w:val="single" w:sz="4" w:space="0" w:color="auto"/>
              <w:right w:val="single" w:sz="4" w:space="0" w:color="auto"/>
            </w:tcBorders>
            <w:shd w:val="clear" w:color="auto" w:fill="auto"/>
            <w:noWrap/>
            <w:vAlign w:val="bottom"/>
            <w:hideMark/>
          </w:tcPr>
          <w:p w14:paraId="787C39CC"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50C24716"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482DFA1F"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26E15D04"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r>
      <w:tr w:rsidR="00A14644" w:rsidRPr="00953054" w14:paraId="682F414F"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37BF30E7" w14:textId="1C2F3FC3" w:rsidR="00A14644" w:rsidRPr="00953054" w:rsidRDefault="00A14644" w:rsidP="00953054">
            <w:pPr>
              <w:autoSpaceDE/>
              <w:autoSpaceDN/>
              <w:spacing w:line="276" w:lineRule="auto"/>
              <w:jc w:val="both"/>
              <w:rPr>
                <w:sz w:val="22"/>
                <w:szCs w:val="22"/>
                <w:lang w:val="en-US"/>
              </w:rPr>
            </w:pPr>
            <w:r w:rsidRPr="00953054">
              <w:rPr>
                <w:sz w:val="22"/>
                <w:szCs w:val="22"/>
                <w:lang w:val="en-US"/>
              </w:rPr>
              <w:t>Transfers To Capital Fund</w:t>
            </w:r>
          </w:p>
        </w:tc>
        <w:tc>
          <w:tcPr>
            <w:tcW w:w="872" w:type="pct"/>
            <w:tcBorders>
              <w:top w:val="nil"/>
              <w:left w:val="nil"/>
              <w:bottom w:val="single" w:sz="4" w:space="0" w:color="auto"/>
              <w:right w:val="single" w:sz="4" w:space="0" w:color="auto"/>
            </w:tcBorders>
            <w:shd w:val="clear" w:color="auto" w:fill="auto"/>
            <w:noWrap/>
            <w:vAlign w:val="bottom"/>
            <w:hideMark/>
          </w:tcPr>
          <w:p w14:paraId="3CC3F159"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440EBE98"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04B2B034"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561E6C58"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r>
      <w:tr w:rsidR="00A14644" w:rsidRPr="00953054" w14:paraId="24235066"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77E96FA1" w14:textId="1AC04D71" w:rsidR="00A14644" w:rsidRPr="00953054" w:rsidRDefault="00A14644" w:rsidP="00953054">
            <w:pPr>
              <w:autoSpaceDE/>
              <w:autoSpaceDN/>
              <w:spacing w:line="276" w:lineRule="auto"/>
              <w:jc w:val="both"/>
              <w:rPr>
                <w:sz w:val="22"/>
                <w:szCs w:val="22"/>
                <w:lang w:val="en-US"/>
              </w:rPr>
            </w:pPr>
            <w:r w:rsidRPr="00953054">
              <w:rPr>
                <w:sz w:val="22"/>
                <w:szCs w:val="22"/>
                <w:lang w:val="en-US"/>
              </w:rPr>
              <w:t>Transfers To Income Statement</w:t>
            </w:r>
          </w:p>
        </w:tc>
        <w:tc>
          <w:tcPr>
            <w:tcW w:w="872" w:type="pct"/>
            <w:tcBorders>
              <w:top w:val="nil"/>
              <w:left w:val="nil"/>
              <w:bottom w:val="single" w:sz="4" w:space="0" w:color="auto"/>
              <w:right w:val="single" w:sz="4" w:space="0" w:color="auto"/>
            </w:tcBorders>
            <w:shd w:val="clear" w:color="auto" w:fill="auto"/>
            <w:noWrap/>
            <w:vAlign w:val="bottom"/>
            <w:hideMark/>
          </w:tcPr>
          <w:p w14:paraId="516C5DF6"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455D848D"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2FB2FB6D"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00645526"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r>
      <w:tr w:rsidR="00A14644" w:rsidRPr="00953054" w14:paraId="205A40FA"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79D0185E" w14:textId="47FFD921" w:rsidR="00A14644" w:rsidRPr="00953054" w:rsidRDefault="00A14644" w:rsidP="00953054">
            <w:pPr>
              <w:autoSpaceDE/>
              <w:autoSpaceDN/>
              <w:spacing w:line="276" w:lineRule="auto"/>
              <w:jc w:val="both"/>
              <w:rPr>
                <w:sz w:val="22"/>
                <w:szCs w:val="22"/>
                <w:lang w:val="en-US"/>
              </w:rPr>
            </w:pPr>
            <w:r w:rsidRPr="00953054">
              <w:rPr>
                <w:sz w:val="22"/>
                <w:szCs w:val="22"/>
                <w:lang w:val="en-US"/>
              </w:rPr>
              <w:t>Other Transfers</w:t>
            </w:r>
          </w:p>
        </w:tc>
        <w:tc>
          <w:tcPr>
            <w:tcW w:w="872" w:type="pct"/>
            <w:tcBorders>
              <w:top w:val="nil"/>
              <w:left w:val="nil"/>
              <w:bottom w:val="single" w:sz="4" w:space="0" w:color="auto"/>
              <w:right w:val="single" w:sz="4" w:space="0" w:color="auto"/>
            </w:tcBorders>
            <w:shd w:val="clear" w:color="auto" w:fill="auto"/>
            <w:noWrap/>
            <w:vAlign w:val="bottom"/>
            <w:hideMark/>
          </w:tcPr>
          <w:p w14:paraId="3F43C908"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26840D8D"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3308A54D"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6DBA54F6"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r>
      <w:tr w:rsidR="00A14644" w:rsidRPr="00953054" w14:paraId="2884AC51"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417B87F8" w14:textId="7E3D4F1C" w:rsidR="00A14644" w:rsidRPr="00953054" w:rsidRDefault="00A14644" w:rsidP="00953054">
            <w:pPr>
              <w:autoSpaceDE/>
              <w:autoSpaceDN/>
              <w:spacing w:line="276" w:lineRule="auto"/>
              <w:jc w:val="both"/>
              <w:rPr>
                <w:sz w:val="22"/>
                <w:szCs w:val="22"/>
                <w:lang w:val="en-US"/>
              </w:rPr>
            </w:pPr>
            <w:r w:rsidRPr="00953054">
              <w:rPr>
                <w:sz w:val="22"/>
                <w:szCs w:val="22"/>
                <w:lang w:val="en-US"/>
              </w:rPr>
              <w:t>Balance Carried Forward</w:t>
            </w:r>
          </w:p>
        </w:tc>
        <w:tc>
          <w:tcPr>
            <w:tcW w:w="872" w:type="pct"/>
            <w:tcBorders>
              <w:top w:val="nil"/>
              <w:left w:val="nil"/>
              <w:bottom w:val="single" w:sz="4" w:space="0" w:color="auto"/>
              <w:right w:val="single" w:sz="4" w:space="0" w:color="auto"/>
            </w:tcBorders>
            <w:shd w:val="clear" w:color="auto" w:fill="auto"/>
            <w:noWrap/>
            <w:vAlign w:val="bottom"/>
            <w:hideMark/>
          </w:tcPr>
          <w:p w14:paraId="3B1C0412"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3CD4EB40"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4F51BF61"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0E27D0DF"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r>
    </w:tbl>
    <w:p w14:paraId="7F07FDE1" w14:textId="5199BDF1" w:rsidR="00557497" w:rsidRPr="00953054" w:rsidRDefault="00557497" w:rsidP="00953054">
      <w:pPr>
        <w:autoSpaceDE/>
        <w:autoSpaceDN/>
        <w:jc w:val="both"/>
        <w:rPr>
          <w:b/>
          <w:sz w:val="22"/>
          <w:szCs w:val="22"/>
        </w:rPr>
      </w:pPr>
    </w:p>
    <w:p w14:paraId="3BE906F5" w14:textId="77777777" w:rsidR="0013440C" w:rsidRPr="00953054" w:rsidRDefault="0013440C" w:rsidP="00953054">
      <w:pPr>
        <w:autoSpaceDE/>
        <w:autoSpaceDN/>
        <w:spacing w:line="360" w:lineRule="auto"/>
        <w:jc w:val="both"/>
        <w:rPr>
          <w:b/>
          <w:bCs/>
          <w:sz w:val="22"/>
          <w:szCs w:val="22"/>
        </w:rPr>
      </w:pPr>
      <w:r w:rsidRPr="00953054">
        <w:rPr>
          <w:b/>
          <w:bCs/>
          <w:sz w:val="22"/>
          <w:szCs w:val="22"/>
        </w:rPr>
        <w:t>Analysed as:</w:t>
      </w:r>
    </w:p>
    <w:tbl>
      <w:tblPr>
        <w:tblStyle w:val="TableGrid"/>
        <w:tblW w:w="5000" w:type="pct"/>
        <w:tblLook w:val="04A0" w:firstRow="1" w:lastRow="0" w:firstColumn="1" w:lastColumn="0" w:noHBand="0" w:noVBand="1"/>
      </w:tblPr>
      <w:tblGrid>
        <w:gridCol w:w="6964"/>
        <w:gridCol w:w="2066"/>
      </w:tblGrid>
      <w:tr w:rsidR="0013440C" w:rsidRPr="00953054" w14:paraId="72C31464" w14:textId="77777777">
        <w:trPr>
          <w:trHeight w:val="340"/>
        </w:trPr>
        <w:tc>
          <w:tcPr>
            <w:tcW w:w="3856" w:type="pct"/>
            <w:shd w:val="clear" w:color="auto" w:fill="0070C0"/>
            <w:vAlign w:val="bottom"/>
          </w:tcPr>
          <w:p w14:paraId="75BCA8F6" w14:textId="77777777" w:rsidR="0013440C" w:rsidRPr="00953054" w:rsidRDefault="0013440C" w:rsidP="00953054">
            <w:pPr>
              <w:autoSpaceDE/>
              <w:autoSpaceDN/>
              <w:spacing w:line="276" w:lineRule="auto"/>
              <w:jc w:val="both"/>
              <w:rPr>
                <w:b/>
                <w:bCs/>
                <w:sz w:val="22"/>
                <w:szCs w:val="22"/>
              </w:rPr>
            </w:pPr>
            <w:r w:rsidRPr="00953054">
              <w:rPr>
                <w:b/>
                <w:bCs/>
                <w:sz w:val="22"/>
                <w:szCs w:val="22"/>
              </w:rPr>
              <w:t>Description</w:t>
            </w:r>
          </w:p>
        </w:tc>
        <w:tc>
          <w:tcPr>
            <w:tcW w:w="1144" w:type="pct"/>
            <w:shd w:val="clear" w:color="auto" w:fill="0070C0"/>
            <w:vAlign w:val="bottom"/>
          </w:tcPr>
          <w:p w14:paraId="61AADBE7" w14:textId="77777777" w:rsidR="0013440C" w:rsidRPr="00953054" w:rsidRDefault="0013440C" w:rsidP="00953054">
            <w:pPr>
              <w:autoSpaceDE/>
              <w:autoSpaceDN/>
              <w:spacing w:line="276" w:lineRule="auto"/>
              <w:jc w:val="both"/>
              <w:rPr>
                <w:b/>
                <w:bCs/>
                <w:sz w:val="22"/>
                <w:szCs w:val="22"/>
              </w:rPr>
            </w:pPr>
            <w:r w:rsidRPr="00953054">
              <w:rPr>
                <w:b/>
                <w:bCs/>
                <w:sz w:val="22"/>
                <w:szCs w:val="22"/>
              </w:rPr>
              <w:t>Amount</w:t>
            </w:r>
          </w:p>
        </w:tc>
      </w:tr>
      <w:tr w:rsidR="0013440C" w:rsidRPr="00953054" w14:paraId="736AF24A" w14:textId="77777777">
        <w:trPr>
          <w:trHeight w:val="340"/>
        </w:trPr>
        <w:tc>
          <w:tcPr>
            <w:tcW w:w="3856" w:type="pct"/>
            <w:vAlign w:val="bottom"/>
          </w:tcPr>
          <w:p w14:paraId="40F23A9D" w14:textId="77777777" w:rsidR="0013440C" w:rsidRPr="00953054" w:rsidRDefault="0013440C" w:rsidP="00953054">
            <w:pPr>
              <w:autoSpaceDE/>
              <w:autoSpaceDN/>
              <w:spacing w:line="276" w:lineRule="auto"/>
              <w:jc w:val="both"/>
              <w:rPr>
                <w:sz w:val="22"/>
                <w:szCs w:val="22"/>
              </w:rPr>
            </w:pPr>
            <w:r w:rsidRPr="00953054">
              <w:rPr>
                <w:sz w:val="22"/>
                <w:szCs w:val="22"/>
              </w:rPr>
              <w:t>Current</w:t>
            </w:r>
          </w:p>
        </w:tc>
        <w:tc>
          <w:tcPr>
            <w:tcW w:w="1144" w:type="pct"/>
            <w:vAlign w:val="bottom"/>
          </w:tcPr>
          <w:p w14:paraId="27BF5D4C" w14:textId="77777777" w:rsidR="0013440C" w:rsidRPr="00953054" w:rsidRDefault="0013440C" w:rsidP="00953054">
            <w:pPr>
              <w:autoSpaceDE/>
              <w:autoSpaceDN/>
              <w:spacing w:line="276" w:lineRule="auto"/>
              <w:jc w:val="both"/>
              <w:rPr>
                <w:sz w:val="22"/>
                <w:szCs w:val="22"/>
              </w:rPr>
            </w:pPr>
            <w:r w:rsidRPr="00953054">
              <w:rPr>
                <w:sz w:val="22"/>
                <w:szCs w:val="22"/>
              </w:rPr>
              <w:t>xxx</w:t>
            </w:r>
          </w:p>
        </w:tc>
      </w:tr>
      <w:tr w:rsidR="0013440C" w:rsidRPr="00953054" w14:paraId="71E9CD2C" w14:textId="77777777">
        <w:trPr>
          <w:trHeight w:val="340"/>
        </w:trPr>
        <w:tc>
          <w:tcPr>
            <w:tcW w:w="3856" w:type="pct"/>
            <w:vAlign w:val="bottom"/>
          </w:tcPr>
          <w:p w14:paraId="68DDFE3C" w14:textId="77777777" w:rsidR="0013440C" w:rsidRPr="00953054" w:rsidRDefault="0013440C" w:rsidP="00953054">
            <w:pPr>
              <w:autoSpaceDE/>
              <w:autoSpaceDN/>
              <w:spacing w:line="276" w:lineRule="auto"/>
              <w:jc w:val="both"/>
              <w:rPr>
                <w:sz w:val="22"/>
                <w:szCs w:val="22"/>
              </w:rPr>
            </w:pPr>
            <w:r w:rsidRPr="00953054">
              <w:rPr>
                <w:sz w:val="22"/>
                <w:szCs w:val="22"/>
              </w:rPr>
              <w:t>Non- Current</w:t>
            </w:r>
          </w:p>
        </w:tc>
        <w:tc>
          <w:tcPr>
            <w:tcW w:w="1144" w:type="pct"/>
            <w:vAlign w:val="bottom"/>
          </w:tcPr>
          <w:p w14:paraId="276F3FA8" w14:textId="77777777" w:rsidR="0013440C" w:rsidRPr="00953054" w:rsidRDefault="0013440C" w:rsidP="00953054">
            <w:pPr>
              <w:autoSpaceDE/>
              <w:autoSpaceDN/>
              <w:spacing w:line="276" w:lineRule="auto"/>
              <w:jc w:val="both"/>
              <w:rPr>
                <w:sz w:val="22"/>
                <w:szCs w:val="22"/>
              </w:rPr>
            </w:pPr>
            <w:r w:rsidRPr="00953054">
              <w:rPr>
                <w:sz w:val="22"/>
                <w:szCs w:val="22"/>
              </w:rPr>
              <w:t>xxx</w:t>
            </w:r>
          </w:p>
        </w:tc>
      </w:tr>
      <w:tr w:rsidR="0013440C" w:rsidRPr="00953054" w14:paraId="1618E72B" w14:textId="77777777">
        <w:trPr>
          <w:trHeight w:val="340"/>
        </w:trPr>
        <w:tc>
          <w:tcPr>
            <w:tcW w:w="3856" w:type="pct"/>
            <w:vAlign w:val="bottom"/>
          </w:tcPr>
          <w:p w14:paraId="3170F337" w14:textId="77777777" w:rsidR="0013440C" w:rsidRPr="00953054" w:rsidRDefault="0013440C" w:rsidP="00953054">
            <w:pPr>
              <w:autoSpaceDE/>
              <w:autoSpaceDN/>
              <w:spacing w:line="276" w:lineRule="auto"/>
              <w:jc w:val="both"/>
              <w:rPr>
                <w:b/>
                <w:bCs/>
                <w:sz w:val="22"/>
                <w:szCs w:val="22"/>
              </w:rPr>
            </w:pPr>
            <w:r w:rsidRPr="00953054">
              <w:rPr>
                <w:b/>
                <w:bCs/>
                <w:sz w:val="22"/>
                <w:szCs w:val="22"/>
              </w:rPr>
              <w:t>Total</w:t>
            </w:r>
          </w:p>
        </w:tc>
        <w:tc>
          <w:tcPr>
            <w:tcW w:w="1144" w:type="pct"/>
            <w:vAlign w:val="bottom"/>
          </w:tcPr>
          <w:p w14:paraId="552F63EA" w14:textId="77777777" w:rsidR="0013440C" w:rsidRPr="00953054" w:rsidRDefault="0013440C" w:rsidP="00953054">
            <w:pPr>
              <w:autoSpaceDE/>
              <w:autoSpaceDN/>
              <w:spacing w:line="276" w:lineRule="auto"/>
              <w:jc w:val="both"/>
              <w:rPr>
                <w:b/>
                <w:bCs/>
                <w:sz w:val="22"/>
                <w:szCs w:val="22"/>
              </w:rPr>
            </w:pPr>
            <w:r w:rsidRPr="00953054">
              <w:rPr>
                <w:b/>
                <w:bCs/>
                <w:sz w:val="22"/>
                <w:szCs w:val="22"/>
              </w:rPr>
              <w:t>xxx</w:t>
            </w:r>
          </w:p>
        </w:tc>
      </w:tr>
    </w:tbl>
    <w:p w14:paraId="3CEC7973" w14:textId="77777777" w:rsidR="0034513C" w:rsidRPr="00953054" w:rsidRDefault="0034513C" w:rsidP="00953054">
      <w:pPr>
        <w:autoSpaceDE/>
        <w:autoSpaceDN/>
        <w:jc w:val="both"/>
        <w:rPr>
          <w:b/>
          <w:sz w:val="22"/>
          <w:szCs w:val="22"/>
        </w:rPr>
      </w:pPr>
    </w:p>
    <w:p w14:paraId="616479E3" w14:textId="7735B148" w:rsidR="00192C7E"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Employee Benefit Obligations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43"/>
        <w:gridCol w:w="950"/>
        <w:gridCol w:w="1842"/>
        <w:gridCol w:w="974"/>
        <w:gridCol w:w="938"/>
        <w:gridCol w:w="1583"/>
      </w:tblGrid>
      <w:tr w:rsidR="00483C59" w:rsidRPr="00953054" w14:paraId="646BF1C3" w14:textId="77777777" w:rsidTr="00915177">
        <w:trPr>
          <w:trHeight w:val="576"/>
        </w:trPr>
        <w:tc>
          <w:tcPr>
            <w:tcW w:w="2743" w:type="dxa"/>
            <w:shd w:val="clear" w:color="auto" w:fill="0070C0"/>
            <w:noWrap/>
            <w:vAlign w:val="bottom"/>
            <w:hideMark/>
          </w:tcPr>
          <w:p w14:paraId="66A4F0E6" w14:textId="77777777" w:rsidR="00483C59" w:rsidRPr="00953054" w:rsidRDefault="00483C5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950" w:type="dxa"/>
            <w:shd w:val="clear" w:color="auto" w:fill="0070C0"/>
            <w:vAlign w:val="bottom"/>
          </w:tcPr>
          <w:p w14:paraId="60BA95EC" w14:textId="77777777" w:rsidR="00483C59" w:rsidRPr="00953054" w:rsidRDefault="00483C59" w:rsidP="00953054">
            <w:pPr>
              <w:autoSpaceDE/>
              <w:autoSpaceDN/>
              <w:spacing w:line="276" w:lineRule="auto"/>
              <w:jc w:val="both"/>
              <w:rPr>
                <w:b/>
                <w:bCs/>
                <w:sz w:val="22"/>
                <w:szCs w:val="22"/>
                <w:lang w:val="en-US"/>
              </w:rPr>
            </w:pPr>
            <w:r w:rsidRPr="00953054">
              <w:rPr>
                <w:b/>
                <w:bCs/>
                <w:sz w:val="22"/>
                <w:szCs w:val="22"/>
                <w:lang w:val="en-US"/>
              </w:rPr>
              <w:t>Defined benefit plan</w:t>
            </w:r>
          </w:p>
        </w:tc>
        <w:tc>
          <w:tcPr>
            <w:tcW w:w="0" w:type="auto"/>
            <w:shd w:val="clear" w:color="auto" w:fill="0070C0"/>
            <w:vAlign w:val="bottom"/>
          </w:tcPr>
          <w:p w14:paraId="71166DED" w14:textId="77777777" w:rsidR="00483C59" w:rsidRPr="00953054" w:rsidRDefault="00483C59" w:rsidP="00953054">
            <w:pPr>
              <w:autoSpaceDE/>
              <w:autoSpaceDN/>
              <w:spacing w:line="276" w:lineRule="auto"/>
              <w:jc w:val="both"/>
              <w:rPr>
                <w:b/>
                <w:bCs/>
                <w:sz w:val="22"/>
                <w:szCs w:val="22"/>
                <w:lang w:val="en-US"/>
              </w:rPr>
            </w:pPr>
            <w:r w:rsidRPr="00953054">
              <w:rPr>
                <w:b/>
                <w:bCs/>
                <w:sz w:val="22"/>
                <w:szCs w:val="22"/>
                <w:lang w:val="en-US"/>
              </w:rPr>
              <w:t>Post-employment medical benefits</w:t>
            </w:r>
          </w:p>
        </w:tc>
        <w:tc>
          <w:tcPr>
            <w:tcW w:w="974" w:type="dxa"/>
            <w:shd w:val="clear" w:color="auto" w:fill="0070C0"/>
            <w:vAlign w:val="bottom"/>
          </w:tcPr>
          <w:p w14:paraId="04840C38" w14:textId="45D680F4" w:rsidR="00483C59" w:rsidRPr="00953054" w:rsidRDefault="00483C59" w:rsidP="00953054">
            <w:pPr>
              <w:autoSpaceDE/>
              <w:autoSpaceDN/>
              <w:spacing w:line="276" w:lineRule="auto"/>
              <w:jc w:val="both"/>
              <w:rPr>
                <w:b/>
                <w:bCs/>
                <w:sz w:val="22"/>
                <w:szCs w:val="22"/>
                <w:lang w:val="en-US"/>
              </w:rPr>
            </w:pPr>
            <w:r w:rsidRPr="00953054">
              <w:rPr>
                <w:b/>
                <w:bCs/>
                <w:sz w:val="22"/>
                <w:szCs w:val="22"/>
                <w:lang w:val="en-US"/>
              </w:rPr>
              <w:t>Other Benefits</w:t>
            </w:r>
          </w:p>
        </w:tc>
        <w:tc>
          <w:tcPr>
            <w:tcW w:w="938" w:type="dxa"/>
            <w:shd w:val="clear" w:color="auto" w:fill="0070C0"/>
            <w:noWrap/>
            <w:vAlign w:val="center"/>
          </w:tcPr>
          <w:p w14:paraId="58D58234" w14:textId="263EC7D3" w:rsidR="00483C59" w:rsidRPr="00953054" w:rsidRDefault="00483C59"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0" w:type="auto"/>
            <w:shd w:val="clear" w:color="auto" w:fill="0070C0"/>
            <w:vAlign w:val="center"/>
          </w:tcPr>
          <w:p w14:paraId="11F0F822" w14:textId="2879C927" w:rsidR="00483C59" w:rsidRPr="00953054" w:rsidRDefault="00915177" w:rsidP="00953054">
            <w:pPr>
              <w:autoSpaceDE/>
              <w:autoSpaceDN/>
              <w:spacing w:line="276" w:lineRule="auto"/>
              <w:jc w:val="both"/>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650C14" w:rsidRPr="00953054" w14:paraId="497BED7E" w14:textId="77777777" w:rsidTr="00915177">
        <w:trPr>
          <w:trHeight w:val="397"/>
        </w:trPr>
        <w:tc>
          <w:tcPr>
            <w:tcW w:w="2743" w:type="dxa"/>
            <w:shd w:val="clear" w:color="auto" w:fill="auto"/>
            <w:noWrap/>
            <w:vAlign w:val="bottom"/>
            <w:hideMark/>
          </w:tcPr>
          <w:p w14:paraId="1C26B5A3" w14:textId="77777777" w:rsidR="0006119D" w:rsidRPr="00953054" w:rsidRDefault="0006119D" w:rsidP="00953054">
            <w:pPr>
              <w:autoSpaceDE/>
              <w:autoSpaceDN/>
              <w:spacing w:line="276" w:lineRule="auto"/>
              <w:jc w:val="both"/>
              <w:rPr>
                <w:b/>
                <w:bCs/>
                <w:sz w:val="22"/>
                <w:szCs w:val="22"/>
                <w:lang w:eastAsia="en-GB"/>
              </w:rPr>
            </w:pPr>
          </w:p>
        </w:tc>
        <w:tc>
          <w:tcPr>
            <w:tcW w:w="950" w:type="dxa"/>
            <w:vAlign w:val="bottom"/>
          </w:tcPr>
          <w:p w14:paraId="1412E1FE" w14:textId="0C41AE05" w:rsidR="0006119D" w:rsidRPr="00953054" w:rsidRDefault="00277188" w:rsidP="00953054">
            <w:pPr>
              <w:autoSpaceDE/>
              <w:autoSpaceDN/>
              <w:spacing w:line="276" w:lineRule="auto"/>
              <w:jc w:val="both"/>
              <w:rPr>
                <w:b/>
                <w:bCs/>
                <w:sz w:val="22"/>
                <w:szCs w:val="22"/>
                <w:lang w:val="en-US"/>
              </w:rPr>
            </w:pPr>
            <w:r w:rsidRPr="00953054">
              <w:rPr>
                <w:b/>
                <w:bCs/>
                <w:sz w:val="22"/>
                <w:szCs w:val="22"/>
                <w:lang w:val="en-US"/>
              </w:rPr>
              <w:t>Kshs</w:t>
            </w:r>
          </w:p>
        </w:tc>
        <w:tc>
          <w:tcPr>
            <w:tcW w:w="0" w:type="auto"/>
            <w:vAlign w:val="bottom"/>
          </w:tcPr>
          <w:p w14:paraId="33749475" w14:textId="5EE61EF7" w:rsidR="0006119D" w:rsidRPr="00953054" w:rsidRDefault="00277188" w:rsidP="00953054">
            <w:pPr>
              <w:autoSpaceDE/>
              <w:autoSpaceDN/>
              <w:spacing w:line="276" w:lineRule="auto"/>
              <w:jc w:val="both"/>
              <w:rPr>
                <w:b/>
                <w:bCs/>
                <w:sz w:val="22"/>
                <w:szCs w:val="22"/>
                <w:lang w:val="en-US"/>
              </w:rPr>
            </w:pPr>
            <w:r w:rsidRPr="00953054">
              <w:rPr>
                <w:b/>
                <w:bCs/>
                <w:sz w:val="22"/>
                <w:szCs w:val="22"/>
                <w:lang w:val="en-US"/>
              </w:rPr>
              <w:t>Kshs</w:t>
            </w:r>
          </w:p>
        </w:tc>
        <w:tc>
          <w:tcPr>
            <w:tcW w:w="974" w:type="dxa"/>
            <w:vAlign w:val="bottom"/>
          </w:tcPr>
          <w:p w14:paraId="1A701569" w14:textId="2F3FE2EA" w:rsidR="0006119D" w:rsidRPr="00953054" w:rsidRDefault="00277188" w:rsidP="00953054">
            <w:pPr>
              <w:autoSpaceDE/>
              <w:autoSpaceDN/>
              <w:spacing w:line="276" w:lineRule="auto"/>
              <w:jc w:val="both"/>
              <w:rPr>
                <w:b/>
                <w:bCs/>
                <w:sz w:val="22"/>
                <w:szCs w:val="22"/>
                <w:lang w:val="en-US"/>
              </w:rPr>
            </w:pPr>
            <w:r w:rsidRPr="00953054">
              <w:rPr>
                <w:b/>
                <w:bCs/>
                <w:sz w:val="22"/>
                <w:szCs w:val="22"/>
                <w:lang w:val="en-US"/>
              </w:rPr>
              <w:t>Kshs</w:t>
            </w:r>
          </w:p>
        </w:tc>
        <w:tc>
          <w:tcPr>
            <w:tcW w:w="938" w:type="dxa"/>
            <w:shd w:val="clear" w:color="auto" w:fill="auto"/>
            <w:noWrap/>
            <w:vAlign w:val="bottom"/>
          </w:tcPr>
          <w:p w14:paraId="58F22CDE" w14:textId="4C1E5065" w:rsidR="0006119D" w:rsidRPr="00953054" w:rsidRDefault="00277188" w:rsidP="00953054">
            <w:pPr>
              <w:autoSpaceDE/>
              <w:autoSpaceDN/>
              <w:spacing w:line="276" w:lineRule="auto"/>
              <w:jc w:val="both"/>
              <w:rPr>
                <w:b/>
                <w:bCs/>
                <w:sz w:val="22"/>
                <w:szCs w:val="22"/>
                <w:lang w:val="en-US"/>
              </w:rPr>
            </w:pPr>
            <w:r w:rsidRPr="00953054">
              <w:rPr>
                <w:b/>
                <w:bCs/>
                <w:sz w:val="22"/>
                <w:szCs w:val="22"/>
                <w:lang w:val="en-US"/>
              </w:rPr>
              <w:t>Kshs</w:t>
            </w:r>
          </w:p>
        </w:tc>
        <w:tc>
          <w:tcPr>
            <w:tcW w:w="0" w:type="auto"/>
            <w:vAlign w:val="bottom"/>
          </w:tcPr>
          <w:p w14:paraId="5DB024AD" w14:textId="4E15555A" w:rsidR="0006119D" w:rsidRPr="00953054" w:rsidRDefault="00277188"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39F3F98B" w14:textId="77777777" w:rsidTr="00915177">
        <w:trPr>
          <w:trHeight w:val="397"/>
        </w:trPr>
        <w:tc>
          <w:tcPr>
            <w:tcW w:w="2743" w:type="dxa"/>
            <w:shd w:val="clear" w:color="auto" w:fill="auto"/>
            <w:noWrap/>
            <w:vAlign w:val="bottom"/>
            <w:hideMark/>
          </w:tcPr>
          <w:p w14:paraId="3252E326" w14:textId="37B311FB" w:rsidR="0006119D" w:rsidRPr="00953054" w:rsidRDefault="0006119D" w:rsidP="00953054">
            <w:pPr>
              <w:autoSpaceDE/>
              <w:autoSpaceDN/>
              <w:spacing w:line="276" w:lineRule="auto"/>
              <w:jc w:val="both"/>
              <w:rPr>
                <w:sz w:val="22"/>
                <w:szCs w:val="22"/>
                <w:lang w:val="en-US"/>
              </w:rPr>
            </w:pPr>
            <w:r w:rsidRPr="00953054">
              <w:rPr>
                <w:sz w:val="22"/>
                <w:szCs w:val="22"/>
                <w:lang w:val="en-US"/>
              </w:rPr>
              <w:t xml:space="preserve">Current </w:t>
            </w:r>
            <w:r w:rsidR="00277188" w:rsidRPr="00953054">
              <w:rPr>
                <w:sz w:val="22"/>
                <w:szCs w:val="22"/>
                <w:lang w:val="en-US"/>
              </w:rPr>
              <w:t>Benefit Obligation</w:t>
            </w:r>
          </w:p>
        </w:tc>
        <w:tc>
          <w:tcPr>
            <w:tcW w:w="950" w:type="dxa"/>
            <w:vAlign w:val="bottom"/>
          </w:tcPr>
          <w:p w14:paraId="30E1039E"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0" w:type="auto"/>
            <w:vAlign w:val="bottom"/>
          </w:tcPr>
          <w:p w14:paraId="4354A3EF"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974" w:type="dxa"/>
            <w:vAlign w:val="bottom"/>
          </w:tcPr>
          <w:p w14:paraId="2121D201"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938" w:type="dxa"/>
            <w:shd w:val="clear" w:color="auto" w:fill="auto"/>
            <w:noWrap/>
            <w:vAlign w:val="bottom"/>
            <w:hideMark/>
          </w:tcPr>
          <w:p w14:paraId="29824376" w14:textId="702C66E2"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0" w:type="auto"/>
            <w:vAlign w:val="bottom"/>
          </w:tcPr>
          <w:p w14:paraId="0562CA35"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1EC18D48" w14:textId="77777777" w:rsidTr="00915177">
        <w:trPr>
          <w:trHeight w:val="397"/>
        </w:trPr>
        <w:tc>
          <w:tcPr>
            <w:tcW w:w="2743" w:type="dxa"/>
            <w:shd w:val="clear" w:color="auto" w:fill="auto"/>
            <w:noWrap/>
            <w:vAlign w:val="bottom"/>
            <w:hideMark/>
          </w:tcPr>
          <w:p w14:paraId="5FB91C5D" w14:textId="4470DD00" w:rsidR="0006119D" w:rsidRPr="00953054" w:rsidRDefault="0006119D" w:rsidP="00953054">
            <w:pPr>
              <w:autoSpaceDE/>
              <w:autoSpaceDN/>
              <w:spacing w:line="276" w:lineRule="auto"/>
              <w:jc w:val="both"/>
              <w:rPr>
                <w:sz w:val="22"/>
                <w:szCs w:val="22"/>
                <w:lang w:val="en-US"/>
              </w:rPr>
            </w:pPr>
            <w:r w:rsidRPr="00953054">
              <w:rPr>
                <w:sz w:val="22"/>
                <w:szCs w:val="22"/>
                <w:lang w:val="en-US"/>
              </w:rPr>
              <w:t>Non</w:t>
            </w:r>
            <w:r w:rsidR="00277188" w:rsidRPr="00953054">
              <w:rPr>
                <w:sz w:val="22"/>
                <w:szCs w:val="22"/>
                <w:lang w:val="en-US"/>
              </w:rPr>
              <w:t>-Current Benefit Obligation</w:t>
            </w:r>
          </w:p>
        </w:tc>
        <w:tc>
          <w:tcPr>
            <w:tcW w:w="950" w:type="dxa"/>
            <w:vAlign w:val="bottom"/>
          </w:tcPr>
          <w:p w14:paraId="5B8217F1"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0" w:type="auto"/>
            <w:vAlign w:val="bottom"/>
          </w:tcPr>
          <w:p w14:paraId="28DD5191"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974" w:type="dxa"/>
            <w:vAlign w:val="bottom"/>
          </w:tcPr>
          <w:p w14:paraId="4D8EF96C"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938" w:type="dxa"/>
            <w:shd w:val="clear" w:color="auto" w:fill="auto"/>
            <w:noWrap/>
            <w:vAlign w:val="bottom"/>
            <w:hideMark/>
          </w:tcPr>
          <w:p w14:paraId="01038499" w14:textId="300C0471"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0" w:type="auto"/>
            <w:vAlign w:val="bottom"/>
          </w:tcPr>
          <w:p w14:paraId="7F028552"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22716F5A" w14:textId="77777777" w:rsidTr="00915177">
        <w:trPr>
          <w:trHeight w:val="397"/>
        </w:trPr>
        <w:tc>
          <w:tcPr>
            <w:tcW w:w="2743" w:type="dxa"/>
            <w:shd w:val="clear" w:color="auto" w:fill="auto"/>
            <w:noWrap/>
            <w:vAlign w:val="bottom"/>
            <w:hideMark/>
          </w:tcPr>
          <w:p w14:paraId="0255D728" w14:textId="52A0403D" w:rsidR="0006119D" w:rsidRPr="00953054" w:rsidRDefault="0006119D"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00277188" w:rsidRPr="00953054">
              <w:rPr>
                <w:b/>
                <w:bCs/>
                <w:sz w:val="22"/>
                <w:szCs w:val="22"/>
                <w:lang w:eastAsia="en-GB"/>
              </w:rPr>
              <w:t>Employee Benefits Obligation</w:t>
            </w:r>
          </w:p>
        </w:tc>
        <w:tc>
          <w:tcPr>
            <w:tcW w:w="950" w:type="dxa"/>
            <w:vAlign w:val="bottom"/>
          </w:tcPr>
          <w:p w14:paraId="322BBE66"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0" w:type="auto"/>
            <w:vAlign w:val="bottom"/>
          </w:tcPr>
          <w:p w14:paraId="5334109E"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974" w:type="dxa"/>
            <w:vAlign w:val="bottom"/>
          </w:tcPr>
          <w:p w14:paraId="0F6E6BC5"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938" w:type="dxa"/>
            <w:shd w:val="clear" w:color="auto" w:fill="auto"/>
            <w:noWrap/>
            <w:vAlign w:val="bottom"/>
            <w:hideMark/>
          </w:tcPr>
          <w:p w14:paraId="1A292D66" w14:textId="2C3C37DA"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c>
          <w:tcPr>
            <w:tcW w:w="0" w:type="auto"/>
            <w:vAlign w:val="bottom"/>
          </w:tcPr>
          <w:p w14:paraId="38BF6AD0" w14:textId="77777777" w:rsidR="0006119D" w:rsidRPr="00953054" w:rsidRDefault="0006119D" w:rsidP="00953054">
            <w:pPr>
              <w:autoSpaceDE/>
              <w:autoSpaceDN/>
              <w:spacing w:line="276" w:lineRule="auto"/>
              <w:jc w:val="both"/>
              <w:rPr>
                <w:sz w:val="22"/>
                <w:szCs w:val="22"/>
                <w:lang w:val="en-US"/>
              </w:rPr>
            </w:pPr>
            <w:r w:rsidRPr="00953054">
              <w:rPr>
                <w:sz w:val="22"/>
                <w:szCs w:val="22"/>
                <w:lang w:val="en-US"/>
              </w:rPr>
              <w:t>xxx</w:t>
            </w:r>
          </w:p>
        </w:tc>
      </w:tr>
    </w:tbl>
    <w:p w14:paraId="74C9959A" w14:textId="271005C6" w:rsidR="00421EFD" w:rsidRPr="00953054" w:rsidRDefault="00421EFD" w:rsidP="00953054">
      <w:pPr>
        <w:autoSpaceDE/>
        <w:autoSpaceDN/>
        <w:spacing w:line="360" w:lineRule="auto"/>
        <w:jc w:val="both"/>
        <w:rPr>
          <w:b/>
          <w:sz w:val="22"/>
          <w:szCs w:val="22"/>
        </w:rPr>
      </w:pPr>
    </w:p>
    <w:p w14:paraId="2CBA47A2" w14:textId="0338FCDB" w:rsidR="00A40FC8" w:rsidRPr="00953054" w:rsidRDefault="00A40FC8" w:rsidP="00953054">
      <w:pPr>
        <w:autoSpaceDE/>
        <w:autoSpaceDN/>
        <w:spacing w:line="360" w:lineRule="auto"/>
        <w:jc w:val="both"/>
        <w:rPr>
          <w:b/>
          <w:i/>
          <w:iCs/>
          <w:sz w:val="22"/>
          <w:szCs w:val="22"/>
        </w:rPr>
      </w:pPr>
      <w:r w:rsidRPr="00953054">
        <w:rPr>
          <w:b/>
          <w:sz w:val="22"/>
          <w:szCs w:val="22"/>
        </w:rPr>
        <w:t>Retirement benefit</w:t>
      </w:r>
      <w:r w:rsidR="00434F35" w:rsidRPr="00953054">
        <w:rPr>
          <w:b/>
          <w:sz w:val="22"/>
          <w:szCs w:val="22"/>
        </w:rPr>
        <w:t xml:space="preserve"> Asset/ Liability</w:t>
      </w:r>
      <w:r w:rsidR="004B4CDA" w:rsidRPr="00953054">
        <w:rPr>
          <w:b/>
          <w:sz w:val="22"/>
          <w:szCs w:val="22"/>
        </w:rPr>
        <w:t xml:space="preserve"> </w:t>
      </w:r>
      <w:r w:rsidR="004B4CDA" w:rsidRPr="00953054">
        <w:rPr>
          <w:b/>
          <w:i/>
          <w:iCs/>
          <w:sz w:val="22"/>
          <w:szCs w:val="22"/>
        </w:rPr>
        <w:t>(Applicable to Pensions)</w:t>
      </w:r>
    </w:p>
    <w:p w14:paraId="3D0CC7C3" w14:textId="7AEBEC7A" w:rsidR="00D475F6" w:rsidRPr="00953054" w:rsidRDefault="0006119D" w:rsidP="00953054">
      <w:pPr>
        <w:numPr>
          <w:ilvl w:val="12"/>
          <w:numId w:val="0"/>
        </w:numPr>
        <w:tabs>
          <w:tab w:val="decimal" w:pos="7938"/>
        </w:tabs>
        <w:spacing w:line="360"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operates a defined benefit scheme for all full-time employees from July 1, 20XX.</w:t>
      </w:r>
      <w:r w:rsidR="00095037" w:rsidRPr="00953054">
        <w:rPr>
          <w:sz w:val="22"/>
          <w:szCs w:val="22"/>
        </w:rPr>
        <w:t xml:space="preserve"> The scheme is administered by xxx</w:t>
      </w:r>
      <w:r w:rsidR="00D2669B" w:rsidRPr="00953054">
        <w:rPr>
          <w:sz w:val="22"/>
          <w:szCs w:val="22"/>
        </w:rPr>
        <w:t xml:space="preserve"> while xxx are the custodians of the scheme</w:t>
      </w:r>
      <w:r w:rsidR="00D475F6" w:rsidRPr="00953054">
        <w:rPr>
          <w:sz w:val="22"/>
          <w:szCs w:val="22"/>
        </w:rPr>
        <w:t xml:space="preserve">. </w:t>
      </w:r>
      <w:r w:rsidRPr="00953054">
        <w:rPr>
          <w:sz w:val="22"/>
          <w:szCs w:val="22"/>
        </w:rPr>
        <w:t xml:space="preserve">The scheme is based on xxx percentage of salary of an employee at the time of retirement. </w:t>
      </w:r>
    </w:p>
    <w:p w14:paraId="6C297198" w14:textId="006D87A3" w:rsidR="001372A7" w:rsidRPr="00953054" w:rsidRDefault="003E04F9" w:rsidP="00953054">
      <w:pPr>
        <w:numPr>
          <w:ilvl w:val="12"/>
          <w:numId w:val="0"/>
        </w:numPr>
        <w:tabs>
          <w:tab w:val="decimal" w:pos="7938"/>
        </w:tabs>
        <w:spacing w:line="360" w:lineRule="auto"/>
        <w:jc w:val="both"/>
        <w:rPr>
          <w:sz w:val="22"/>
          <w:szCs w:val="22"/>
        </w:rPr>
      </w:pPr>
      <w:r w:rsidRPr="00953054">
        <w:rPr>
          <w:sz w:val="22"/>
          <w:szCs w:val="22"/>
        </w:rPr>
        <w:t xml:space="preserve">An actuarial valuation </w:t>
      </w:r>
      <w:r w:rsidR="00527820" w:rsidRPr="00953054">
        <w:rPr>
          <w:sz w:val="22"/>
          <w:szCs w:val="22"/>
        </w:rPr>
        <w:t xml:space="preserve">to fulfil the </w:t>
      </w:r>
      <w:r w:rsidR="00AC188B" w:rsidRPr="00953054">
        <w:rPr>
          <w:sz w:val="22"/>
          <w:szCs w:val="22"/>
        </w:rPr>
        <w:t>f</w:t>
      </w:r>
      <w:r w:rsidR="00527820" w:rsidRPr="00953054">
        <w:rPr>
          <w:sz w:val="22"/>
          <w:szCs w:val="22"/>
        </w:rPr>
        <w:t xml:space="preserve">inancial reporting disclosure requirements of </w:t>
      </w:r>
      <w:r w:rsidR="00527820" w:rsidRPr="00953054">
        <w:rPr>
          <w:sz w:val="22"/>
          <w:szCs w:val="22"/>
        </w:rPr>
        <w:tab/>
        <w:t>IPSAS</w:t>
      </w:r>
      <w:r w:rsidR="001D5211" w:rsidRPr="00953054">
        <w:rPr>
          <w:sz w:val="22"/>
          <w:szCs w:val="22"/>
        </w:rPr>
        <w:t xml:space="preserve"> </w:t>
      </w:r>
      <w:r w:rsidR="00527820" w:rsidRPr="00953054">
        <w:rPr>
          <w:sz w:val="22"/>
          <w:szCs w:val="22"/>
        </w:rPr>
        <w:t>39</w:t>
      </w:r>
      <w:r w:rsidR="001D5211" w:rsidRPr="00953054">
        <w:rPr>
          <w:sz w:val="22"/>
          <w:szCs w:val="22"/>
        </w:rPr>
        <w:t xml:space="preserve"> </w:t>
      </w:r>
      <w:r w:rsidR="00D7467F" w:rsidRPr="00953054">
        <w:rPr>
          <w:sz w:val="22"/>
          <w:szCs w:val="22"/>
        </w:rPr>
        <w:t>was carried out as at xxx June xxx</w:t>
      </w:r>
      <w:r w:rsidR="0050576F" w:rsidRPr="00953054">
        <w:rPr>
          <w:sz w:val="22"/>
          <w:szCs w:val="22"/>
        </w:rPr>
        <w:t xml:space="preserve"> by xxx actuarial valuers On this basis the present value of the defined benefit obligation </w:t>
      </w:r>
      <w:r w:rsidR="00323311" w:rsidRPr="00953054">
        <w:rPr>
          <w:sz w:val="22"/>
          <w:szCs w:val="22"/>
        </w:rPr>
        <w:t xml:space="preserve">and the related current service cost and past service cost were measured using the </w:t>
      </w:r>
      <w:r w:rsidR="00AC188B" w:rsidRPr="00953054">
        <w:rPr>
          <w:sz w:val="22"/>
          <w:szCs w:val="22"/>
        </w:rPr>
        <w:t>Projected Unit Credit Method. The principal assumption</w:t>
      </w:r>
      <w:r w:rsidR="009D73F7" w:rsidRPr="00953054">
        <w:rPr>
          <w:sz w:val="22"/>
          <w:szCs w:val="22"/>
        </w:rPr>
        <w:t>s used for the purposes of valuation are as follows:</w:t>
      </w:r>
    </w:p>
    <w:p w14:paraId="3DCFA4DC" w14:textId="77777777" w:rsidR="00DF63E2" w:rsidRPr="00953054" w:rsidRDefault="00DF63E2" w:rsidP="00953054">
      <w:pPr>
        <w:numPr>
          <w:ilvl w:val="12"/>
          <w:numId w:val="0"/>
        </w:numPr>
        <w:tabs>
          <w:tab w:val="decimal" w:pos="7938"/>
        </w:tabs>
        <w:spacing w:line="360" w:lineRule="auto"/>
        <w:jc w:val="both"/>
        <w:rPr>
          <w:sz w:val="22"/>
          <w:szCs w:val="22"/>
        </w:rPr>
      </w:pPr>
    </w:p>
    <w:p w14:paraId="1E9438BD" w14:textId="77777777" w:rsidR="00C77F34" w:rsidRDefault="00C77F34" w:rsidP="00953054">
      <w:pPr>
        <w:numPr>
          <w:ilvl w:val="12"/>
          <w:numId w:val="0"/>
        </w:numPr>
        <w:tabs>
          <w:tab w:val="decimal" w:pos="7938"/>
        </w:tabs>
        <w:spacing w:line="360" w:lineRule="auto"/>
        <w:jc w:val="both"/>
        <w:rPr>
          <w:sz w:val="22"/>
          <w:szCs w:val="22"/>
        </w:rPr>
      </w:pPr>
    </w:p>
    <w:p w14:paraId="5712BF63" w14:textId="6A033287" w:rsidR="003E690F" w:rsidRPr="00953054" w:rsidRDefault="00A14644" w:rsidP="00953054">
      <w:pPr>
        <w:autoSpaceDE/>
        <w:autoSpaceDN/>
        <w:spacing w:line="360" w:lineRule="auto"/>
        <w:jc w:val="both"/>
        <w:rPr>
          <w:b/>
          <w:sz w:val="22"/>
          <w:szCs w:val="22"/>
        </w:rPr>
      </w:pPr>
      <w:r w:rsidRPr="00953054">
        <w:rPr>
          <w:b/>
          <w:sz w:val="22"/>
          <w:szCs w:val="22"/>
        </w:rPr>
        <w:lastRenderedPageBreak/>
        <w:t>Notes to t</w:t>
      </w:r>
      <w:r w:rsidR="003E690F" w:rsidRPr="00953054">
        <w:rPr>
          <w:b/>
          <w:sz w:val="22"/>
          <w:szCs w:val="22"/>
        </w:rPr>
        <w:t>he Financial Statements (Continued)</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78"/>
        <w:gridCol w:w="2075"/>
        <w:gridCol w:w="2077"/>
      </w:tblGrid>
      <w:tr w:rsidR="00483C59" w:rsidRPr="00953054" w14:paraId="13466C3C" w14:textId="77777777" w:rsidTr="00C77F34">
        <w:trPr>
          <w:trHeight w:val="340"/>
        </w:trPr>
        <w:tc>
          <w:tcPr>
            <w:tcW w:w="2701" w:type="pct"/>
            <w:shd w:val="clear" w:color="auto" w:fill="0070C0"/>
          </w:tcPr>
          <w:p w14:paraId="34CF7995" w14:textId="77777777" w:rsidR="00483C59" w:rsidRPr="00953054" w:rsidRDefault="00483C59" w:rsidP="00953054">
            <w:pPr>
              <w:pStyle w:val="Header"/>
              <w:tabs>
                <w:tab w:val="clear" w:pos="4320"/>
                <w:tab w:val="clear" w:pos="8640"/>
              </w:tabs>
              <w:spacing w:line="276" w:lineRule="auto"/>
              <w:jc w:val="both"/>
              <w:rPr>
                <w:sz w:val="22"/>
                <w:szCs w:val="22"/>
              </w:rPr>
            </w:pPr>
          </w:p>
        </w:tc>
        <w:tc>
          <w:tcPr>
            <w:tcW w:w="1149" w:type="pct"/>
            <w:shd w:val="clear" w:color="auto" w:fill="0070C0"/>
            <w:vAlign w:val="center"/>
          </w:tcPr>
          <w:p w14:paraId="16781D0D" w14:textId="4948316E" w:rsidR="00483C59" w:rsidRPr="00953054" w:rsidRDefault="00483C59"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150" w:type="pct"/>
            <w:shd w:val="clear" w:color="auto" w:fill="0070C0"/>
            <w:vAlign w:val="center"/>
          </w:tcPr>
          <w:p w14:paraId="18FF3FFC" w14:textId="08E2F688" w:rsidR="00483C59" w:rsidRPr="00953054" w:rsidRDefault="00C77F34" w:rsidP="00953054">
            <w:pPr>
              <w:autoSpaceDE/>
              <w:autoSpaceDN/>
              <w:spacing w:line="276" w:lineRule="auto"/>
              <w:jc w:val="both"/>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9D73F7" w:rsidRPr="00953054" w14:paraId="4968A643" w14:textId="77777777" w:rsidTr="00C77F34">
        <w:trPr>
          <w:trHeight w:val="340"/>
        </w:trPr>
        <w:tc>
          <w:tcPr>
            <w:tcW w:w="2701" w:type="pct"/>
            <w:shd w:val="clear" w:color="auto" w:fill="0070C0"/>
          </w:tcPr>
          <w:p w14:paraId="0FB2EA6E" w14:textId="77777777" w:rsidR="009D73F7" w:rsidRPr="00953054" w:rsidRDefault="009D73F7" w:rsidP="00953054">
            <w:pPr>
              <w:pStyle w:val="Header"/>
              <w:tabs>
                <w:tab w:val="clear" w:pos="4320"/>
                <w:tab w:val="clear" w:pos="8640"/>
              </w:tabs>
              <w:spacing w:line="276" w:lineRule="auto"/>
              <w:jc w:val="both"/>
              <w:rPr>
                <w:sz w:val="22"/>
                <w:szCs w:val="22"/>
              </w:rPr>
            </w:pPr>
          </w:p>
        </w:tc>
        <w:tc>
          <w:tcPr>
            <w:tcW w:w="1149" w:type="pct"/>
            <w:shd w:val="clear" w:color="auto" w:fill="0070C0"/>
            <w:vAlign w:val="bottom"/>
          </w:tcPr>
          <w:p w14:paraId="5DD82D04" w14:textId="603FDD41" w:rsidR="009D73F7" w:rsidRPr="00953054" w:rsidRDefault="009D73F7" w:rsidP="00953054">
            <w:pPr>
              <w:spacing w:line="276" w:lineRule="auto"/>
              <w:jc w:val="both"/>
              <w:rPr>
                <w:b/>
                <w:sz w:val="22"/>
                <w:szCs w:val="22"/>
              </w:rPr>
            </w:pPr>
          </w:p>
        </w:tc>
        <w:tc>
          <w:tcPr>
            <w:tcW w:w="1150" w:type="pct"/>
            <w:shd w:val="clear" w:color="auto" w:fill="0070C0"/>
            <w:vAlign w:val="bottom"/>
          </w:tcPr>
          <w:p w14:paraId="4943CEFD" w14:textId="14DC975E" w:rsidR="009D73F7" w:rsidRPr="00953054" w:rsidRDefault="009D73F7" w:rsidP="00953054">
            <w:pPr>
              <w:spacing w:line="276" w:lineRule="auto"/>
              <w:jc w:val="both"/>
              <w:rPr>
                <w:sz w:val="22"/>
                <w:szCs w:val="22"/>
              </w:rPr>
            </w:pPr>
          </w:p>
        </w:tc>
      </w:tr>
      <w:tr w:rsidR="009D73F7" w:rsidRPr="00953054" w14:paraId="72E75E7C" w14:textId="77777777" w:rsidTr="00C77F34">
        <w:trPr>
          <w:trHeight w:val="340"/>
        </w:trPr>
        <w:tc>
          <w:tcPr>
            <w:tcW w:w="2701" w:type="pct"/>
            <w:shd w:val="clear" w:color="auto" w:fill="auto"/>
            <w:vAlign w:val="bottom"/>
          </w:tcPr>
          <w:p w14:paraId="1F50F122" w14:textId="65A5CF2A" w:rsidR="009D73F7" w:rsidRPr="00953054" w:rsidRDefault="009D73F7" w:rsidP="00953054">
            <w:pPr>
              <w:pStyle w:val="Header"/>
              <w:tabs>
                <w:tab w:val="clear" w:pos="4320"/>
                <w:tab w:val="clear" w:pos="8640"/>
              </w:tabs>
              <w:spacing w:line="276" w:lineRule="auto"/>
              <w:jc w:val="both"/>
              <w:rPr>
                <w:sz w:val="22"/>
                <w:szCs w:val="22"/>
              </w:rPr>
            </w:pPr>
            <w:r w:rsidRPr="00953054">
              <w:rPr>
                <w:sz w:val="22"/>
                <w:szCs w:val="22"/>
              </w:rPr>
              <w:t xml:space="preserve">Discount </w:t>
            </w:r>
            <w:r w:rsidR="001D5211" w:rsidRPr="00953054">
              <w:rPr>
                <w:sz w:val="22"/>
                <w:szCs w:val="22"/>
              </w:rPr>
              <w:t>Rates</w:t>
            </w:r>
          </w:p>
        </w:tc>
        <w:tc>
          <w:tcPr>
            <w:tcW w:w="1149" w:type="pct"/>
            <w:shd w:val="clear" w:color="auto" w:fill="auto"/>
            <w:vAlign w:val="bottom"/>
          </w:tcPr>
          <w:p w14:paraId="7F3F65C9" w14:textId="58DB1898" w:rsidR="009D7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50" w:type="pct"/>
            <w:shd w:val="clear" w:color="auto" w:fill="auto"/>
            <w:vAlign w:val="bottom"/>
          </w:tcPr>
          <w:p w14:paraId="3E30D851" w14:textId="2BB30EE5" w:rsidR="009D7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CB3BA6" w:rsidRPr="00953054" w14:paraId="12369D97" w14:textId="77777777" w:rsidTr="00C77F34">
        <w:trPr>
          <w:trHeight w:val="340"/>
        </w:trPr>
        <w:tc>
          <w:tcPr>
            <w:tcW w:w="2701" w:type="pct"/>
            <w:shd w:val="clear" w:color="auto" w:fill="auto"/>
            <w:vAlign w:val="bottom"/>
          </w:tcPr>
          <w:p w14:paraId="37C1CD22" w14:textId="404234F0" w:rsidR="00CB3BA6" w:rsidRPr="00953054" w:rsidRDefault="00CB3BA6" w:rsidP="00953054">
            <w:pPr>
              <w:pStyle w:val="Header"/>
              <w:tabs>
                <w:tab w:val="clear" w:pos="4320"/>
                <w:tab w:val="clear" w:pos="8640"/>
              </w:tabs>
              <w:spacing w:line="276" w:lineRule="auto"/>
              <w:jc w:val="both"/>
              <w:rPr>
                <w:sz w:val="22"/>
                <w:szCs w:val="22"/>
              </w:rPr>
            </w:pPr>
            <w:r w:rsidRPr="00953054">
              <w:rPr>
                <w:sz w:val="22"/>
                <w:szCs w:val="22"/>
              </w:rPr>
              <w:t xml:space="preserve">Future </w:t>
            </w:r>
            <w:r w:rsidR="001D5211" w:rsidRPr="00953054">
              <w:rPr>
                <w:sz w:val="22"/>
                <w:szCs w:val="22"/>
              </w:rPr>
              <w:t>Salary Increases</w:t>
            </w:r>
          </w:p>
        </w:tc>
        <w:tc>
          <w:tcPr>
            <w:tcW w:w="1149" w:type="pct"/>
            <w:shd w:val="clear" w:color="auto" w:fill="auto"/>
            <w:vAlign w:val="bottom"/>
          </w:tcPr>
          <w:p w14:paraId="20E75936" w14:textId="7991D2EB" w:rsidR="00CB3BA6"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50" w:type="pct"/>
            <w:shd w:val="clear" w:color="auto" w:fill="auto"/>
            <w:vAlign w:val="bottom"/>
          </w:tcPr>
          <w:p w14:paraId="66562782" w14:textId="385774E6" w:rsidR="00CB3BA6"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CB3BA6" w:rsidRPr="00953054" w14:paraId="149DA31E" w14:textId="77777777" w:rsidTr="00C77F34">
        <w:trPr>
          <w:trHeight w:val="340"/>
        </w:trPr>
        <w:tc>
          <w:tcPr>
            <w:tcW w:w="2701" w:type="pct"/>
            <w:shd w:val="clear" w:color="auto" w:fill="auto"/>
            <w:vAlign w:val="bottom"/>
          </w:tcPr>
          <w:p w14:paraId="0FE56C95" w14:textId="732A184B" w:rsidR="00CB3BA6" w:rsidRPr="00953054" w:rsidRDefault="00CB3BA6" w:rsidP="00953054">
            <w:pPr>
              <w:pStyle w:val="Header"/>
              <w:tabs>
                <w:tab w:val="clear" w:pos="4320"/>
                <w:tab w:val="clear" w:pos="8640"/>
              </w:tabs>
              <w:spacing w:line="276" w:lineRule="auto"/>
              <w:jc w:val="both"/>
              <w:rPr>
                <w:sz w:val="22"/>
                <w:szCs w:val="22"/>
              </w:rPr>
            </w:pPr>
            <w:r w:rsidRPr="00953054">
              <w:rPr>
                <w:sz w:val="22"/>
                <w:szCs w:val="22"/>
              </w:rPr>
              <w:t xml:space="preserve">Future </w:t>
            </w:r>
            <w:r w:rsidR="001D5211" w:rsidRPr="00953054">
              <w:rPr>
                <w:sz w:val="22"/>
                <w:szCs w:val="22"/>
              </w:rPr>
              <w:t>Pension Increases</w:t>
            </w:r>
          </w:p>
        </w:tc>
        <w:tc>
          <w:tcPr>
            <w:tcW w:w="1149" w:type="pct"/>
            <w:shd w:val="clear" w:color="auto" w:fill="auto"/>
            <w:vAlign w:val="bottom"/>
          </w:tcPr>
          <w:p w14:paraId="6F835A88" w14:textId="73FD47C1" w:rsidR="00CB3BA6"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50" w:type="pct"/>
            <w:shd w:val="clear" w:color="auto" w:fill="auto"/>
            <w:vAlign w:val="bottom"/>
          </w:tcPr>
          <w:p w14:paraId="1D34FB69" w14:textId="67263D62" w:rsidR="00CB3BA6"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A27DEA" w:rsidRPr="00953054" w14:paraId="5321D549" w14:textId="77777777" w:rsidTr="00C77F34">
        <w:trPr>
          <w:trHeight w:val="340"/>
        </w:trPr>
        <w:tc>
          <w:tcPr>
            <w:tcW w:w="2701" w:type="pct"/>
            <w:shd w:val="clear" w:color="auto" w:fill="auto"/>
            <w:vAlign w:val="bottom"/>
          </w:tcPr>
          <w:p w14:paraId="25E736AF" w14:textId="05921C30" w:rsidR="00A27DEA" w:rsidRPr="00953054" w:rsidRDefault="00A27DEA" w:rsidP="00953054">
            <w:pPr>
              <w:pStyle w:val="Header"/>
              <w:tabs>
                <w:tab w:val="clear" w:pos="4320"/>
                <w:tab w:val="clear" w:pos="8640"/>
              </w:tabs>
              <w:spacing w:line="276" w:lineRule="auto"/>
              <w:jc w:val="both"/>
              <w:rPr>
                <w:sz w:val="22"/>
                <w:szCs w:val="22"/>
              </w:rPr>
            </w:pPr>
            <w:r w:rsidRPr="00953054">
              <w:rPr>
                <w:sz w:val="22"/>
                <w:szCs w:val="22"/>
              </w:rPr>
              <w:t xml:space="preserve">Mortality </w:t>
            </w:r>
            <w:r w:rsidR="001D5211" w:rsidRPr="00953054">
              <w:rPr>
                <w:sz w:val="22"/>
                <w:szCs w:val="22"/>
              </w:rPr>
              <w:t>(</w:t>
            </w:r>
            <w:r w:rsidRPr="00953054">
              <w:rPr>
                <w:sz w:val="22"/>
                <w:szCs w:val="22"/>
              </w:rPr>
              <w:t>Pre</w:t>
            </w:r>
            <w:r w:rsidR="001D5211" w:rsidRPr="00953054">
              <w:rPr>
                <w:sz w:val="22"/>
                <w:szCs w:val="22"/>
              </w:rPr>
              <w:t>- Retirement)</w:t>
            </w:r>
          </w:p>
        </w:tc>
        <w:tc>
          <w:tcPr>
            <w:tcW w:w="1149" w:type="pct"/>
            <w:shd w:val="clear" w:color="auto" w:fill="auto"/>
            <w:vAlign w:val="bottom"/>
          </w:tcPr>
          <w:p w14:paraId="3229AFEA" w14:textId="76944CD8"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50" w:type="pct"/>
            <w:shd w:val="clear" w:color="auto" w:fill="auto"/>
            <w:vAlign w:val="bottom"/>
          </w:tcPr>
          <w:p w14:paraId="044E83C5" w14:textId="67CAD0E9"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A27DEA" w:rsidRPr="00953054" w14:paraId="3532C8BF" w14:textId="77777777" w:rsidTr="00C77F34">
        <w:trPr>
          <w:trHeight w:val="340"/>
        </w:trPr>
        <w:tc>
          <w:tcPr>
            <w:tcW w:w="2701" w:type="pct"/>
            <w:shd w:val="clear" w:color="auto" w:fill="auto"/>
            <w:vAlign w:val="bottom"/>
          </w:tcPr>
          <w:p w14:paraId="79935175" w14:textId="20FEE7D6" w:rsidR="00A27DEA" w:rsidRPr="00953054" w:rsidRDefault="00A27DEA" w:rsidP="00953054">
            <w:pPr>
              <w:pStyle w:val="Header"/>
              <w:tabs>
                <w:tab w:val="clear" w:pos="4320"/>
                <w:tab w:val="clear" w:pos="8640"/>
              </w:tabs>
              <w:spacing w:line="276" w:lineRule="auto"/>
              <w:jc w:val="both"/>
              <w:rPr>
                <w:sz w:val="22"/>
                <w:szCs w:val="22"/>
              </w:rPr>
            </w:pPr>
            <w:r w:rsidRPr="00953054">
              <w:rPr>
                <w:sz w:val="22"/>
                <w:szCs w:val="22"/>
              </w:rPr>
              <w:t xml:space="preserve">Mortality </w:t>
            </w:r>
            <w:r w:rsidR="001D5211" w:rsidRPr="00953054">
              <w:rPr>
                <w:sz w:val="22"/>
                <w:szCs w:val="22"/>
              </w:rPr>
              <w:t>(</w:t>
            </w:r>
            <w:r w:rsidRPr="00953054">
              <w:rPr>
                <w:sz w:val="22"/>
                <w:szCs w:val="22"/>
              </w:rPr>
              <w:t>Post</w:t>
            </w:r>
            <w:r w:rsidR="001D5211" w:rsidRPr="00953054">
              <w:rPr>
                <w:sz w:val="22"/>
                <w:szCs w:val="22"/>
              </w:rPr>
              <w:t>- Retirement)</w:t>
            </w:r>
          </w:p>
        </w:tc>
        <w:tc>
          <w:tcPr>
            <w:tcW w:w="1149" w:type="pct"/>
            <w:shd w:val="clear" w:color="auto" w:fill="auto"/>
            <w:vAlign w:val="bottom"/>
          </w:tcPr>
          <w:p w14:paraId="23A8E6CC" w14:textId="3967BF48"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50" w:type="pct"/>
            <w:shd w:val="clear" w:color="auto" w:fill="auto"/>
            <w:vAlign w:val="bottom"/>
          </w:tcPr>
          <w:p w14:paraId="21AAEC2A" w14:textId="25FC4969"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1433F7" w:rsidRPr="00953054" w14:paraId="5994EFA6" w14:textId="77777777" w:rsidTr="00C77F34">
        <w:trPr>
          <w:trHeight w:val="340"/>
        </w:trPr>
        <w:tc>
          <w:tcPr>
            <w:tcW w:w="2701" w:type="pct"/>
            <w:shd w:val="clear" w:color="auto" w:fill="auto"/>
            <w:vAlign w:val="bottom"/>
          </w:tcPr>
          <w:p w14:paraId="24501443" w14:textId="27BC17D8" w:rsidR="001433F7" w:rsidRPr="00953054" w:rsidRDefault="001433F7" w:rsidP="00953054">
            <w:pPr>
              <w:pStyle w:val="Header"/>
              <w:tabs>
                <w:tab w:val="clear" w:pos="4320"/>
                <w:tab w:val="clear" w:pos="8640"/>
              </w:tabs>
              <w:spacing w:line="276" w:lineRule="auto"/>
              <w:jc w:val="both"/>
              <w:rPr>
                <w:sz w:val="22"/>
                <w:szCs w:val="22"/>
              </w:rPr>
            </w:pPr>
            <w:r w:rsidRPr="00953054">
              <w:rPr>
                <w:sz w:val="22"/>
                <w:szCs w:val="22"/>
              </w:rPr>
              <w:t>Withdrawals</w:t>
            </w:r>
          </w:p>
        </w:tc>
        <w:tc>
          <w:tcPr>
            <w:tcW w:w="1149" w:type="pct"/>
            <w:shd w:val="clear" w:color="auto" w:fill="auto"/>
            <w:vAlign w:val="bottom"/>
          </w:tcPr>
          <w:p w14:paraId="2F26106E" w14:textId="438FA38F" w:rsidR="00143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w:t>
            </w:r>
          </w:p>
        </w:tc>
        <w:tc>
          <w:tcPr>
            <w:tcW w:w="1150" w:type="pct"/>
            <w:shd w:val="clear" w:color="auto" w:fill="auto"/>
            <w:vAlign w:val="bottom"/>
          </w:tcPr>
          <w:p w14:paraId="62510761" w14:textId="133A7FAB" w:rsidR="00143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w:t>
            </w:r>
          </w:p>
        </w:tc>
      </w:tr>
      <w:tr w:rsidR="001433F7" w:rsidRPr="00953054" w14:paraId="77381F54" w14:textId="77777777" w:rsidTr="00C77F34">
        <w:trPr>
          <w:trHeight w:val="340"/>
        </w:trPr>
        <w:tc>
          <w:tcPr>
            <w:tcW w:w="2701" w:type="pct"/>
            <w:shd w:val="clear" w:color="auto" w:fill="auto"/>
            <w:vAlign w:val="bottom"/>
          </w:tcPr>
          <w:p w14:paraId="37522B13" w14:textId="11A121E1" w:rsidR="001433F7" w:rsidRPr="00953054" w:rsidRDefault="001433F7" w:rsidP="00953054">
            <w:pPr>
              <w:pStyle w:val="Header"/>
              <w:tabs>
                <w:tab w:val="clear" w:pos="4320"/>
                <w:tab w:val="clear" w:pos="8640"/>
              </w:tabs>
              <w:spacing w:line="276" w:lineRule="auto"/>
              <w:jc w:val="both"/>
              <w:rPr>
                <w:sz w:val="22"/>
                <w:szCs w:val="22"/>
              </w:rPr>
            </w:pPr>
            <w:r w:rsidRPr="00953054">
              <w:rPr>
                <w:sz w:val="22"/>
                <w:szCs w:val="22"/>
              </w:rPr>
              <w:t xml:space="preserve">Ill </w:t>
            </w:r>
            <w:r w:rsidR="001D5211" w:rsidRPr="00953054">
              <w:rPr>
                <w:sz w:val="22"/>
                <w:szCs w:val="22"/>
              </w:rPr>
              <w:t>Health</w:t>
            </w:r>
          </w:p>
        </w:tc>
        <w:tc>
          <w:tcPr>
            <w:tcW w:w="1149" w:type="pct"/>
            <w:shd w:val="clear" w:color="auto" w:fill="auto"/>
            <w:vAlign w:val="bottom"/>
          </w:tcPr>
          <w:p w14:paraId="664B4AB2" w14:textId="034EAC68" w:rsidR="00143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w:t>
            </w:r>
          </w:p>
        </w:tc>
        <w:tc>
          <w:tcPr>
            <w:tcW w:w="1150" w:type="pct"/>
            <w:shd w:val="clear" w:color="auto" w:fill="auto"/>
            <w:vAlign w:val="bottom"/>
          </w:tcPr>
          <w:p w14:paraId="717D83D9" w14:textId="206DA66F" w:rsidR="00143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w:t>
            </w:r>
          </w:p>
        </w:tc>
      </w:tr>
      <w:tr w:rsidR="00A27DEA" w:rsidRPr="00953054" w14:paraId="37867AD2" w14:textId="77777777" w:rsidTr="00C77F34">
        <w:trPr>
          <w:trHeight w:val="340"/>
        </w:trPr>
        <w:tc>
          <w:tcPr>
            <w:tcW w:w="2701" w:type="pct"/>
            <w:shd w:val="clear" w:color="auto" w:fill="auto"/>
            <w:vAlign w:val="bottom"/>
          </w:tcPr>
          <w:p w14:paraId="3120AAB1" w14:textId="340645AE" w:rsidR="00A27DEA" w:rsidRPr="00953054" w:rsidRDefault="001433F7" w:rsidP="00953054">
            <w:pPr>
              <w:pStyle w:val="Header"/>
              <w:tabs>
                <w:tab w:val="clear" w:pos="4320"/>
                <w:tab w:val="clear" w:pos="8640"/>
              </w:tabs>
              <w:spacing w:line="276" w:lineRule="auto"/>
              <w:jc w:val="both"/>
              <w:rPr>
                <w:sz w:val="22"/>
                <w:szCs w:val="22"/>
              </w:rPr>
            </w:pPr>
            <w:r w:rsidRPr="00953054">
              <w:rPr>
                <w:sz w:val="22"/>
                <w:szCs w:val="22"/>
              </w:rPr>
              <w:t>Retirement</w:t>
            </w:r>
          </w:p>
        </w:tc>
        <w:tc>
          <w:tcPr>
            <w:tcW w:w="1149" w:type="pct"/>
            <w:shd w:val="clear" w:color="auto" w:fill="auto"/>
            <w:vAlign w:val="bottom"/>
          </w:tcPr>
          <w:p w14:paraId="4D4114A7" w14:textId="689CBFEF"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 years</w:t>
            </w:r>
          </w:p>
        </w:tc>
        <w:tc>
          <w:tcPr>
            <w:tcW w:w="1150" w:type="pct"/>
            <w:shd w:val="clear" w:color="auto" w:fill="auto"/>
            <w:vAlign w:val="bottom"/>
          </w:tcPr>
          <w:p w14:paraId="54C22807" w14:textId="31E45F38"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 years</w:t>
            </w:r>
          </w:p>
        </w:tc>
      </w:tr>
    </w:tbl>
    <w:p w14:paraId="252D2C98" w14:textId="2125C322" w:rsidR="00AB70CF" w:rsidRPr="00953054" w:rsidRDefault="00AB70CF" w:rsidP="00953054">
      <w:pPr>
        <w:autoSpaceDE/>
        <w:autoSpaceDN/>
        <w:jc w:val="both"/>
        <w:rPr>
          <w:b/>
          <w:sz w:val="22"/>
          <w:szCs w:val="22"/>
        </w:rPr>
      </w:pPr>
    </w:p>
    <w:p w14:paraId="6DD5E7A6" w14:textId="2F018A2A" w:rsidR="00964F17" w:rsidRPr="00953054" w:rsidRDefault="00434F35" w:rsidP="00953054">
      <w:pPr>
        <w:autoSpaceDE/>
        <w:autoSpaceDN/>
        <w:spacing w:line="360" w:lineRule="auto"/>
        <w:jc w:val="both"/>
        <w:rPr>
          <w:b/>
          <w:sz w:val="22"/>
          <w:szCs w:val="22"/>
        </w:rPr>
      </w:pPr>
      <w:r w:rsidRPr="00953054">
        <w:rPr>
          <w:b/>
          <w:sz w:val="22"/>
          <w:szCs w:val="22"/>
        </w:rPr>
        <w:t>Recognition of Retirement Benefit Asset/ Liability</w:t>
      </w:r>
    </w:p>
    <w:p w14:paraId="1393294B" w14:textId="5854483D" w:rsidR="00442475" w:rsidRPr="00953054" w:rsidRDefault="00442475" w:rsidP="00D5252C">
      <w:pPr>
        <w:pStyle w:val="ListParagraph"/>
        <w:numPr>
          <w:ilvl w:val="0"/>
          <w:numId w:val="23"/>
        </w:numPr>
        <w:tabs>
          <w:tab w:val="decimal" w:pos="7938"/>
        </w:tabs>
        <w:spacing w:line="360" w:lineRule="auto"/>
        <w:ind w:left="540" w:hanging="450"/>
        <w:jc w:val="both"/>
        <w:rPr>
          <w:sz w:val="22"/>
          <w:szCs w:val="22"/>
        </w:rPr>
      </w:pPr>
      <w:r w:rsidRPr="00953054">
        <w:rPr>
          <w:sz w:val="22"/>
          <w:szCs w:val="22"/>
        </w:rPr>
        <w:t>Amounts recognised under other gains/ Losses in the statement of Financial Performance: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3"/>
        <w:gridCol w:w="2129"/>
        <w:gridCol w:w="1808"/>
      </w:tblGrid>
      <w:tr w:rsidR="00753264" w:rsidRPr="00953054" w14:paraId="7344EC9B" w14:textId="77777777" w:rsidTr="00C77F34">
        <w:trPr>
          <w:trHeight w:val="576"/>
        </w:trPr>
        <w:tc>
          <w:tcPr>
            <w:tcW w:w="2820" w:type="pct"/>
            <w:shd w:val="clear" w:color="auto" w:fill="0070C0"/>
          </w:tcPr>
          <w:p w14:paraId="1151DA41" w14:textId="77777777" w:rsidR="00753264" w:rsidRPr="00953054" w:rsidRDefault="00753264" w:rsidP="00953054">
            <w:pPr>
              <w:pStyle w:val="Header"/>
              <w:tabs>
                <w:tab w:val="clear" w:pos="4320"/>
                <w:tab w:val="clear" w:pos="8640"/>
              </w:tabs>
              <w:spacing w:line="276" w:lineRule="auto"/>
              <w:jc w:val="both"/>
              <w:rPr>
                <w:sz w:val="22"/>
                <w:szCs w:val="22"/>
              </w:rPr>
            </w:pPr>
          </w:p>
        </w:tc>
        <w:tc>
          <w:tcPr>
            <w:tcW w:w="1179" w:type="pct"/>
            <w:shd w:val="clear" w:color="auto" w:fill="0070C0"/>
            <w:vAlign w:val="center"/>
          </w:tcPr>
          <w:p w14:paraId="0C2EAE7C" w14:textId="24D51C3B" w:rsidR="00753264" w:rsidRPr="00953054" w:rsidRDefault="00753264"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001" w:type="pct"/>
            <w:shd w:val="clear" w:color="auto" w:fill="0070C0"/>
            <w:vAlign w:val="center"/>
          </w:tcPr>
          <w:p w14:paraId="75E87E5F" w14:textId="69144E7C" w:rsidR="00753264" w:rsidRPr="00953054" w:rsidRDefault="00C77F34" w:rsidP="00953054">
            <w:pPr>
              <w:autoSpaceDE/>
              <w:autoSpaceDN/>
              <w:spacing w:line="276" w:lineRule="auto"/>
              <w:jc w:val="both"/>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442475" w:rsidRPr="00953054" w14:paraId="25116324" w14:textId="77777777" w:rsidTr="00C77F34">
        <w:trPr>
          <w:trHeight w:val="576"/>
        </w:trPr>
        <w:tc>
          <w:tcPr>
            <w:tcW w:w="2820" w:type="pct"/>
            <w:shd w:val="clear" w:color="auto" w:fill="0070C0"/>
            <w:vAlign w:val="bottom"/>
          </w:tcPr>
          <w:p w14:paraId="3635FE4E" w14:textId="7EFA46F9" w:rsidR="00442475" w:rsidRPr="00953054" w:rsidRDefault="00AE7054" w:rsidP="00953054">
            <w:pPr>
              <w:pStyle w:val="Header"/>
              <w:tabs>
                <w:tab w:val="clear" w:pos="4320"/>
                <w:tab w:val="clear" w:pos="8640"/>
              </w:tabs>
              <w:spacing w:line="276" w:lineRule="auto"/>
              <w:jc w:val="both"/>
              <w:rPr>
                <w:b/>
                <w:bCs/>
                <w:sz w:val="22"/>
                <w:szCs w:val="22"/>
              </w:rPr>
            </w:pPr>
            <w:r w:rsidRPr="00953054">
              <w:rPr>
                <w:b/>
                <w:bCs/>
                <w:sz w:val="22"/>
                <w:szCs w:val="22"/>
              </w:rPr>
              <w:t>Description</w:t>
            </w:r>
          </w:p>
        </w:tc>
        <w:tc>
          <w:tcPr>
            <w:tcW w:w="1179" w:type="pct"/>
            <w:shd w:val="clear" w:color="auto" w:fill="0070C0"/>
            <w:vAlign w:val="bottom"/>
          </w:tcPr>
          <w:p w14:paraId="5069C3E3" w14:textId="11C67F89" w:rsidR="00442475" w:rsidRPr="00953054" w:rsidRDefault="00442475" w:rsidP="00953054">
            <w:pPr>
              <w:spacing w:line="276" w:lineRule="auto"/>
              <w:jc w:val="both"/>
              <w:rPr>
                <w:b/>
                <w:sz w:val="22"/>
                <w:szCs w:val="22"/>
              </w:rPr>
            </w:pPr>
            <w:r w:rsidRPr="00953054">
              <w:rPr>
                <w:b/>
                <w:sz w:val="22"/>
                <w:szCs w:val="22"/>
              </w:rPr>
              <w:t>Kshs</w:t>
            </w:r>
          </w:p>
        </w:tc>
        <w:tc>
          <w:tcPr>
            <w:tcW w:w="1001" w:type="pct"/>
            <w:shd w:val="clear" w:color="auto" w:fill="0070C0"/>
            <w:vAlign w:val="bottom"/>
          </w:tcPr>
          <w:p w14:paraId="048CB53C" w14:textId="77777777" w:rsidR="00442475" w:rsidRPr="00953054" w:rsidRDefault="00442475" w:rsidP="00953054">
            <w:pPr>
              <w:spacing w:line="276" w:lineRule="auto"/>
              <w:jc w:val="both"/>
              <w:rPr>
                <w:sz w:val="22"/>
                <w:szCs w:val="22"/>
              </w:rPr>
            </w:pPr>
            <w:r w:rsidRPr="00953054">
              <w:rPr>
                <w:b/>
                <w:sz w:val="22"/>
                <w:szCs w:val="22"/>
              </w:rPr>
              <w:t>Kshs</w:t>
            </w:r>
          </w:p>
        </w:tc>
      </w:tr>
      <w:tr w:rsidR="00A866A2" w:rsidRPr="00953054" w14:paraId="3B3E5ECE" w14:textId="77777777" w:rsidTr="00C77F34">
        <w:trPr>
          <w:trHeight w:val="576"/>
        </w:trPr>
        <w:tc>
          <w:tcPr>
            <w:tcW w:w="2820" w:type="pct"/>
            <w:shd w:val="clear" w:color="auto" w:fill="auto"/>
            <w:vAlign w:val="bottom"/>
          </w:tcPr>
          <w:p w14:paraId="42E7C0F7" w14:textId="0D4422EC" w:rsidR="00A866A2" w:rsidRPr="00953054" w:rsidRDefault="00A866A2" w:rsidP="00953054">
            <w:pPr>
              <w:pStyle w:val="Header"/>
              <w:tabs>
                <w:tab w:val="clear" w:pos="4320"/>
                <w:tab w:val="clear" w:pos="8640"/>
              </w:tabs>
              <w:spacing w:line="276" w:lineRule="auto"/>
              <w:jc w:val="both"/>
              <w:rPr>
                <w:sz w:val="22"/>
                <w:szCs w:val="22"/>
              </w:rPr>
            </w:pPr>
            <w:r w:rsidRPr="00953054">
              <w:rPr>
                <w:sz w:val="22"/>
                <w:szCs w:val="22"/>
              </w:rPr>
              <w:t xml:space="preserve">The </w:t>
            </w:r>
            <w:r w:rsidR="003E690F" w:rsidRPr="00953054">
              <w:rPr>
                <w:sz w:val="22"/>
                <w:szCs w:val="22"/>
              </w:rPr>
              <w:t>return on defined plan assets</w:t>
            </w:r>
          </w:p>
        </w:tc>
        <w:tc>
          <w:tcPr>
            <w:tcW w:w="1179" w:type="pct"/>
            <w:shd w:val="clear" w:color="auto" w:fill="auto"/>
            <w:vAlign w:val="bottom"/>
          </w:tcPr>
          <w:p w14:paraId="4FE29BFF" w14:textId="2E0D3EC2" w:rsidR="00A866A2" w:rsidRPr="00953054" w:rsidRDefault="00A509CA" w:rsidP="00953054">
            <w:pPr>
              <w:spacing w:line="276" w:lineRule="auto"/>
              <w:jc w:val="both"/>
              <w:rPr>
                <w:b/>
                <w:sz w:val="22"/>
                <w:szCs w:val="22"/>
              </w:rPr>
            </w:pPr>
            <w:r w:rsidRPr="00953054">
              <w:rPr>
                <w:sz w:val="22"/>
                <w:szCs w:val="22"/>
              </w:rPr>
              <w:t>xxx</w:t>
            </w:r>
          </w:p>
        </w:tc>
        <w:tc>
          <w:tcPr>
            <w:tcW w:w="1001" w:type="pct"/>
            <w:shd w:val="clear" w:color="auto" w:fill="auto"/>
            <w:vAlign w:val="bottom"/>
          </w:tcPr>
          <w:p w14:paraId="43875E6D" w14:textId="7796C1F1" w:rsidR="00A866A2" w:rsidRPr="00953054" w:rsidRDefault="00A509CA" w:rsidP="00953054">
            <w:pPr>
              <w:spacing w:line="276" w:lineRule="auto"/>
              <w:jc w:val="both"/>
              <w:rPr>
                <w:b/>
                <w:sz w:val="22"/>
                <w:szCs w:val="22"/>
              </w:rPr>
            </w:pPr>
            <w:r w:rsidRPr="00953054">
              <w:rPr>
                <w:sz w:val="22"/>
                <w:szCs w:val="22"/>
              </w:rPr>
              <w:t>xxx</w:t>
            </w:r>
          </w:p>
        </w:tc>
      </w:tr>
      <w:tr w:rsidR="001D3836" w:rsidRPr="00953054" w14:paraId="2E84FACB" w14:textId="77777777" w:rsidTr="00C77F34">
        <w:trPr>
          <w:trHeight w:val="576"/>
        </w:trPr>
        <w:tc>
          <w:tcPr>
            <w:tcW w:w="2820" w:type="pct"/>
            <w:shd w:val="clear" w:color="auto" w:fill="auto"/>
            <w:vAlign w:val="bottom"/>
          </w:tcPr>
          <w:p w14:paraId="72A4A337" w14:textId="34EBB9CE" w:rsidR="001D3836" w:rsidRPr="00953054" w:rsidRDefault="001D3836" w:rsidP="00953054">
            <w:pPr>
              <w:pStyle w:val="Header"/>
              <w:tabs>
                <w:tab w:val="clear" w:pos="4320"/>
                <w:tab w:val="clear" w:pos="8640"/>
              </w:tabs>
              <w:spacing w:line="276" w:lineRule="auto"/>
              <w:jc w:val="both"/>
              <w:rPr>
                <w:sz w:val="22"/>
                <w:szCs w:val="22"/>
              </w:rPr>
            </w:pPr>
            <w:r w:rsidRPr="00953054">
              <w:rPr>
                <w:sz w:val="22"/>
                <w:szCs w:val="22"/>
              </w:rPr>
              <w:t xml:space="preserve">Actuarial </w:t>
            </w:r>
            <w:r w:rsidR="003E690F" w:rsidRPr="00953054">
              <w:rPr>
                <w:sz w:val="22"/>
                <w:szCs w:val="22"/>
              </w:rPr>
              <w:t>gains/ losses arising from changes in demographic assumptions</w:t>
            </w:r>
          </w:p>
        </w:tc>
        <w:tc>
          <w:tcPr>
            <w:tcW w:w="1179" w:type="pct"/>
            <w:shd w:val="clear" w:color="auto" w:fill="auto"/>
            <w:vAlign w:val="bottom"/>
          </w:tcPr>
          <w:p w14:paraId="311675DC" w14:textId="53649F3F" w:rsidR="001D3836" w:rsidRPr="00953054" w:rsidRDefault="00A509CA" w:rsidP="00953054">
            <w:pPr>
              <w:tabs>
                <w:tab w:val="left" w:pos="1255"/>
              </w:tabs>
              <w:spacing w:line="276" w:lineRule="auto"/>
              <w:jc w:val="both"/>
              <w:rPr>
                <w:sz w:val="22"/>
                <w:szCs w:val="22"/>
              </w:rPr>
            </w:pPr>
            <w:r w:rsidRPr="00953054">
              <w:rPr>
                <w:sz w:val="22"/>
                <w:szCs w:val="22"/>
              </w:rPr>
              <w:t>xxx</w:t>
            </w:r>
          </w:p>
        </w:tc>
        <w:tc>
          <w:tcPr>
            <w:tcW w:w="1001" w:type="pct"/>
            <w:shd w:val="clear" w:color="auto" w:fill="auto"/>
            <w:vAlign w:val="bottom"/>
          </w:tcPr>
          <w:p w14:paraId="45B43C95" w14:textId="112DB25C" w:rsidR="001D3836" w:rsidRPr="00953054" w:rsidRDefault="00A509CA" w:rsidP="00953054">
            <w:pPr>
              <w:spacing w:line="276" w:lineRule="auto"/>
              <w:jc w:val="both"/>
              <w:rPr>
                <w:b/>
                <w:sz w:val="22"/>
                <w:szCs w:val="22"/>
              </w:rPr>
            </w:pPr>
            <w:r w:rsidRPr="00953054">
              <w:rPr>
                <w:sz w:val="22"/>
                <w:szCs w:val="22"/>
              </w:rPr>
              <w:t>xxx</w:t>
            </w:r>
          </w:p>
        </w:tc>
      </w:tr>
      <w:tr w:rsidR="001D3836" w:rsidRPr="00953054" w14:paraId="7EB90E05" w14:textId="77777777" w:rsidTr="00C77F34">
        <w:trPr>
          <w:trHeight w:val="576"/>
        </w:trPr>
        <w:tc>
          <w:tcPr>
            <w:tcW w:w="2820" w:type="pct"/>
            <w:shd w:val="clear" w:color="auto" w:fill="auto"/>
            <w:vAlign w:val="bottom"/>
          </w:tcPr>
          <w:p w14:paraId="4F571C73" w14:textId="75320E51" w:rsidR="001D3836" w:rsidRPr="00953054" w:rsidRDefault="001D3836" w:rsidP="00953054">
            <w:pPr>
              <w:pStyle w:val="Header"/>
              <w:tabs>
                <w:tab w:val="clear" w:pos="4320"/>
                <w:tab w:val="clear" w:pos="8640"/>
              </w:tabs>
              <w:spacing w:line="276" w:lineRule="auto"/>
              <w:jc w:val="both"/>
              <w:rPr>
                <w:sz w:val="22"/>
                <w:szCs w:val="22"/>
              </w:rPr>
            </w:pPr>
            <w:r w:rsidRPr="00953054">
              <w:rPr>
                <w:sz w:val="22"/>
                <w:szCs w:val="22"/>
              </w:rPr>
              <w:t xml:space="preserve">Actuarial </w:t>
            </w:r>
            <w:r w:rsidR="003E690F" w:rsidRPr="00953054">
              <w:rPr>
                <w:sz w:val="22"/>
                <w:szCs w:val="22"/>
              </w:rPr>
              <w:t>gains/ losses arising from</w:t>
            </w:r>
            <w:r w:rsidR="00252EC2" w:rsidRPr="00953054">
              <w:rPr>
                <w:sz w:val="22"/>
                <w:szCs w:val="22"/>
              </w:rPr>
              <w:t xml:space="preserve"> </w:t>
            </w:r>
            <w:r w:rsidR="003E690F" w:rsidRPr="00953054">
              <w:rPr>
                <w:sz w:val="22"/>
                <w:szCs w:val="22"/>
              </w:rPr>
              <w:t>changes in financial assumptions</w:t>
            </w:r>
          </w:p>
        </w:tc>
        <w:tc>
          <w:tcPr>
            <w:tcW w:w="1179" w:type="pct"/>
            <w:shd w:val="clear" w:color="auto" w:fill="auto"/>
            <w:vAlign w:val="bottom"/>
          </w:tcPr>
          <w:p w14:paraId="5BEB45A9" w14:textId="0D97C82A"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01" w:type="pct"/>
            <w:shd w:val="clear" w:color="auto" w:fill="auto"/>
            <w:vAlign w:val="bottom"/>
          </w:tcPr>
          <w:p w14:paraId="6BDC5516" w14:textId="527DFB46"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1D3836" w:rsidRPr="00953054" w14:paraId="3226131C" w14:textId="77777777" w:rsidTr="00C77F34">
        <w:trPr>
          <w:trHeight w:val="576"/>
        </w:trPr>
        <w:tc>
          <w:tcPr>
            <w:tcW w:w="2820" w:type="pct"/>
            <w:shd w:val="clear" w:color="auto" w:fill="auto"/>
            <w:vAlign w:val="bottom"/>
          </w:tcPr>
          <w:p w14:paraId="1C5BDEB7" w14:textId="28964A3A" w:rsidR="001D3836" w:rsidRPr="00953054" w:rsidRDefault="001D3836" w:rsidP="00953054">
            <w:pPr>
              <w:pStyle w:val="Header"/>
              <w:tabs>
                <w:tab w:val="clear" w:pos="4320"/>
                <w:tab w:val="clear" w:pos="8640"/>
              </w:tabs>
              <w:spacing w:line="276" w:lineRule="auto"/>
              <w:jc w:val="both"/>
              <w:rPr>
                <w:sz w:val="22"/>
                <w:szCs w:val="22"/>
              </w:rPr>
            </w:pPr>
            <w:r w:rsidRPr="00953054">
              <w:rPr>
                <w:sz w:val="22"/>
                <w:szCs w:val="22"/>
              </w:rPr>
              <w:t xml:space="preserve">Actuarial </w:t>
            </w:r>
            <w:r w:rsidR="003E690F" w:rsidRPr="00953054">
              <w:rPr>
                <w:sz w:val="22"/>
                <w:szCs w:val="22"/>
              </w:rPr>
              <w:t>gains and losses arising from experience adjustments</w:t>
            </w:r>
          </w:p>
        </w:tc>
        <w:tc>
          <w:tcPr>
            <w:tcW w:w="1179" w:type="pct"/>
            <w:shd w:val="clear" w:color="auto" w:fill="auto"/>
            <w:vAlign w:val="bottom"/>
          </w:tcPr>
          <w:p w14:paraId="0B7BC091" w14:textId="537D689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01" w:type="pct"/>
            <w:shd w:val="clear" w:color="auto" w:fill="auto"/>
            <w:vAlign w:val="bottom"/>
          </w:tcPr>
          <w:p w14:paraId="259722FD" w14:textId="154458DE"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1D3836" w:rsidRPr="00953054" w14:paraId="3E7FE08B" w14:textId="77777777" w:rsidTr="00C77F34">
        <w:trPr>
          <w:trHeight w:val="576"/>
        </w:trPr>
        <w:tc>
          <w:tcPr>
            <w:tcW w:w="2820" w:type="pct"/>
            <w:shd w:val="clear" w:color="auto" w:fill="auto"/>
            <w:vAlign w:val="bottom"/>
          </w:tcPr>
          <w:p w14:paraId="637013C0" w14:textId="2802334A" w:rsidR="001D3836" w:rsidRPr="00953054" w:rsidRDefault="003E690F" w:rsidP="00953054">
            <w:pPr>
              <w:pStyle w:val="Header"/>
              <w:tabs>
                <w:tab w:val="clear" w:pos="4320"/>
                <w:tab w:val="clear" w:pos="8640"/>
              </w:tabs>
              <w:spacing w:line="276" w:lineRule="auto"/>
              <w:jc w:val="both"/>
              <w:rPr>
                <w:sz w:val="22"/>
                <w:szCs w:val="22"/>
              </w:rPr>
            </w:pPr>
            <w:r w:rsidRPr="00953054">
              <w:rPr>
                <w:sz w:val="22"/>
                <w:szCs w:val="22"/>
              </w:rPr>
              <w:t>Others (specify)</w:t>
            </w:r>
          </w:p>
        </w:tc>
        <w:tc>
          <w:tcPr>
            <w:tcW w:w="1179" w:type="pct"/>
            <w:shd w:val="clear" w:color="auto" w:fill="auto"/>
            <w:vAlign w:val="bottom"/>
          </w:tcPr>
          <w:p w14:paraId="5DB2A768" w14:textId="2610F8BF"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01" w:type="pct"/>
            <w:shd w:val="clear" w:color="auto" w:fill="auto"/>
            <w:vAlign w:val="bottom"/>
          </w:tcPr>
          <w:p w14:paraId="29CD27E2" w14:textId="3AC1AC8F"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1D3836" w:rsidRPr="00953054" w14:paraId="35AD7F97" w14:textId="77777777" w:rsidTr="00C77F34">
        <w:trPr>
          <w:trHeight w:val="576"/>
        </w:trPr>
        <w:tc>
          <w:tcPr>
            <w:tcW w:w="2820" w:type="pct"/>
            <w:shd w:val="clear" w:color="auto" w:fill="auto"/>
            <w:vAlign w:val="bottom"/>
          </w:tcPr>
          <w:p w14:paraId="600F2037" w14:textId="16B387B1" w:rsidR="001D3836" w:rsidRPr="00953054" w:rsidRDefault="001D3836" w:rsidP="00953054">
            <w:pPr>
              <w:pStyle w:val="Header"/>
              <w:tabs>
                <w:tab w:val="clear" w:pos="4320"/>
                <w:tab w:val="clear" w:pos="8640"/>
              </w:tabs>
              <w:spacing w:line="276" w:lineRule="auto"/>
              <w:jc w:val="both"/>
              <w:rPr>
                <w:sz w:val="22"/>
                <w:szCs w:val="22"/>
              </w:rPr>
            </w:pPr>
            <w:r w:rsidRPr="00953054">
              <w:rPr>
                <w:sz w:val="22"/>
                <w:szCs w:val="22"/>
              </w:rPr>
              <w:t xml:space="preserve">Adjustments </w:t>
            </w:r>
            <w:r w:rsidR="003E690F" w:rsidRPr="00953054">
              <w:rPr>
                <w:sz w:val="22"/>
                <w:szCs w:val="22"/>
              </w:rPr>
              <w:t>for restrictions on the defined benefit asset</w:t>
            </w:r>
          </w:p>
        </w:tc>
        <w:tc>
          <w:tcPr>
            <w:tcW w:w="1179" w:type="pct"/>
            <w:shd w:val="clear" w:color="auto" w:fill="auto"/>
            <w:vAlign w:val="bottom"/>
          </w:tcPr>
          <w:p w14:paraId="3F53DAE3" w14:textId="4BD8F16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01" w:type="pct"/>
            <w:shd w:val="clear" w:color="auto" w:fill="auto"/>
            <w:vAlign w:val="bottom"/>
          </w:tcPr>
          <w:p w14:paraId="0F010871" w14:textId="728B73A2"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1D3836" w:rsidRPr="00953054" w14:paraId="523641EC" w14:textId="77777777" w:rsidTr="00C77F34">
        <w:trPr>
          <w:trHeight w:val="576"/>
        </w:trPr>
        <w:tc>
          <w:tcPr>
            <w:tcW w:w="2820" w:type="pct"/>
            <w:shd w:val="clear" w:color="auto" w:fill="auto"/>
            <w:vAlign w:val="bottom"/>
          </w:tcPr>
          <w:p w14:paraId="79B7F2C8" w14:textId="6454B75F" w:rsidR="001D3836" w:rsidRPr="00953054" w:rsidRDefault="001D3836" w:rsidP="00953054">
            <w:pPr>
              <w:pStyle w:val="Header"/>
              <w:tabs>
                <w:tab w:val="clear" w:pos="4320"/>
                <w:tab w:val="clear" w:pos="8640"/>
              </w:tabs>
              <w:spacing w:line="276" w:lineRule="auto"/>
              <w:jc w:val="both"/>
              <w:rPr>
                <w:b/>
                <w:bCs/>
                <w:sz w:val="22"/>
                <w:szCs w:val="22"/>
              </w:rPr>
            </w:pPr>
            <w:r w:rsidRPr="00953054">
              <w:rPr>
                <w:b/>
                <w:bCs/>
                <w:sz w:val="22"/>
                <w:szCs w:val="22"/>
              </w:rPr>
              <w:t xml:space="preserve">Remeasurement </w:t>
            </w:r>
            <w:r w:rsidR="003E690F" w:rsidRPr="00953054">
              <w:rPr>
                <w:b/>
                <w:bCs/>
                <w:sz w:val="22"/>
                <w:szCs w:val="22"/>
              </w:rPr>
              <w:t>of the net defined benefit liability (asset)</w:t>
            </w:r>
          </w:p>
        </w:tc>
        <w:tc>
          <w:tcPr>
            <w:tcW w:w="1179" w:type="pct"/>
            <w:shd w:val="clear" w:color="auto" w:fill="auto"/>
            <w:vAlign w:val="bottom"/>
          </w:tcPr>
          <w:p w14:paraId="20E9EC27" w14:textId="3F029326"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01" w:type="pct"/>
            <w:shd w:val="clear" w:color="auto" w:fill="auto"/>
            <w:vAlign w:val="bottom"/>
          </w:tcPr>
          <w:p w14:paraId="491553A2" w14:textId="6D7D1684"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bl>
    <w:p w14:paraId="56D23E52" w14:textId="71318910" w:rsidR="00442475" w:rsidRPr="00953054" w:rsidRDefault="00442475" w:rsidP="00953054">
      <w:pPr>
        <w:numPr>
          <w:ilvl w:val="12"/>
          <w:numId w:val="0"/>
        </w:numPr>
        <w:tabs>
          <w:tab w:val="decimal" w:pos="7938"/>
        </w:tabs>
        <w:spacing w:line="360" w:lineRule="auto"/>
        <w:jc w:val="both"/>
        <w:rPr>
          <w:sz w:val="22"/>
          <w:szCs w:val="22"/>
        </w:rPr>
      </w:pPr>
    </w:p>
    <w:p w14:paraId="14640BD9" w14:textId="5D273FFF" w:rsidR="003E690F" w:rsidRPr="00953054" w:rsidRDefault="003E690F" w:rsidP="00953054">
      <w:pPr>
        <w:numPr>
          <w:ilvl w:val="12"/>
          <w:numId w:val="0"/>
        </w:numPr>
        <w:tabs>
          <w:tab w:val="decimal" w:pos="7938"/>
        </w:tabs>
        <w:spacing w:line="360" w:lineRule="auto"/>
        <w:jc w:val="both"/>
        <w:rPr>
          <w:sz w:val="22"/>
          <w:szCs w:val="22"/>
        </w:rPr>
      </w:pPr>
    </w:p>
    <w:p w14:paraId="45CF145F" w14:textId="344D4838" w:rsidR="003E690F" w:rsidRPr="00953054" w:rsidRDefault="003E690F" w:rsidP="00953054">
      <w:pPr>
        <w:numPr>
          <w:ilvl w:val="12"/>
          <w:numId w:val="0"/>
        </w:numPr>
        <w:tabs>
          <w:tab w:val="decimal" w:pos="7938"/>
        </w:tabs>
        <w:spacing w:line="360" w:lineRule="auto"/>
        <w:jc w:val="both"/>
        <w:rPr>
          <w:sz w:val="22"/>
          <w:szCs w:val="22"/>
        </w:rPr>
      </w:pPr>
    </w:p>
    <w:p w14:paraId="69D932B5" w14:textId="4C7B2970" w:rsidR="003E690F" w:rsidRPr="00953054" w:rsidRDefault="003E690F" w:rsidP="00953054">
      <w:pPr>
        <w:numPr>
          <w:ilvl w:val="12"/>
          <w:numId w:val="0"/>
        </w:numPr>
        <w:tabs>
          <w:tab w:val="decimal" w:pos="7938"/>
        </w:tabs>
        <w:spacing w:line="360" w:lineRule="auto"/>
        <w:jc w:val="both"/>
        <w:rPr>
          <w:sz w:val="22"/>
          <w:szCs w:val="22"/>
        </w:rPr>
      </w:pPr>
    </w:p>
    <w:p w14:paraId="2639EDBA" w14:textId="1761BBC9" w:rsidR="003E690F" w:rsidRPr="00953054" w:rsidRDefault="003E690F" w:rsidP="00953054">
      <w:pPr>
        <w:numPr>
          <w:ilvl w:val="12"/>
          <w:numId w:val="0"/>
        </w:numPr>
        <w:tabs>
          <w:tab w:val="decimal" w:pos="7938"/>
        </w:tabs>
        <w:spacing w:line="360" w:lineRule="auto"/>
        <w:jc w:val="both"/>
        <w:rPr>
          <w:sz w:val="22"/>
          <w:szCs w:val="22"/>
        </w:rPr>
      </w:pPr>
    </w:p>
    <w:p w14:paraId="1B51D834" w14:textId="77777777" w:rsidR="00C77F34" w:rsidRDefault="00C77F34" w:rsidP="00953054">
      <w:pPr>
        <w:numPr>
          <w:ilvl w:val="12"/>
          <w:numId w:val="0"/>
        </w:numPr>
        <w:tabs>
          <w:tab w:val="decimal" w:pos="7938"/>
        </w:tabs>
        <w:spacing w:line="360" w:lineRule="auto"/>
        <w:jc w:val="both"/>
        <w:rPr>
          <w:sz w:val="22"/>
          <w:szCs w:val="22"/>
        </w:rPr>
      </w:pPr>
    </w:p>
    <w:p w14:paraId="04460276" w14:textId="77777777" w:rsidR="00C77F34" w:rsidRDefault="00C77F34" w:rsidP="00953054">
      <w:pPr>
        <w:numPr>
          <w:ilvl w:val="12"/>
          <w:numId w:val="0"/>
        </w:numPr>
        <w:tabs>
          <w:tab w:val="decimal" w:pos="7938"/>
        </w:tabs>
        <w:spacing w:line="360" w:lineRule="auto"/>
        <w:jc w:val="both"/>
        <w:rPr>
          <w:sz w:val="22"/>
          <w:szCs w:val="22"/>
        </w:rPr>
      </w:pPr>
    </w:p>
    <w:p w14:paraId="0140A0B6" w14:textId="77777777" w:rsidR="00C77F34" w:rsidRPr="00953054" w:rsidRDefault="00C77F34" w:rsidP="00953054">
      <w:pPr>
        <w:numPr>
          <w:ilvl w:val="12"/>
          <w:numId w:val="0"/>
        </w:numPr>
        <w:tabs>
          <w:tab w:val="decimal" w:pos="7938"/>
        </w:tabs>
        <w:spacing w:line="360" w:lineRule="auto"/>
        <w:jc w:val="both"/>
        <w:rPr>
          <w:sz w:val="22"/>
          <w:szCs w:val="22"/>
        </w:rPr>
      </w:pPr>
    </w:p>
    <w:p w14:paraId="1D2BEE78" w14:textId="2BEDC90A" w:rsidR="003E690F" w:rsidRPr="00953054" w:rsidRDefault="00287471" w:rsidP="00953054">
      <w:pPr>
        <w:autoSpaceDE/>
        <w:autoSpaceDN/>
        <w:spacing w:line="360" w:lineRule="auto"/>
        <w:jc w:val="both"/>
        <w:rPr>
          <w:b/>
          <w:sz w:val="22"/>
          <w:szCs w:val="22"/>
        </w:rPr>
      </w:pPr>
      <w:r w:rsidRPr="00953054">
        <w:rPr>
          <w:b/>
          <w:sz w:val="22"/>
          <w:szCs w:val="22"/>
        </w:rPr>
        <w:lastRenderedPageBreak/>
        <w:t>Notes to t</w:t>
      </w:r>
      <w:r w:rsidR="003E690F" w:rsidRPr="00953054">
        <w:rPr>
          <w:b/>
          <w:sz w:val="22"/>
          <w:szCs w:val="22"/>
        </w:rPr>
        <w:t>he Financial Statements (Continued)</w:t>
      </w:r>
    </w:p>
    <w:p w14:paraId="5556BFE1" w14:textId="25310C53" w:rsidR="00442475" w:rsidRPr="00366E51" w:rsidRDefault="00D04472" w:rsidP="00366E51">
      <w:pPr>
        <w:pStyle w:val="ListParagraph"/>
        <w:numPr>
          <w:ilvl w:val="0"/>
          <w:numId w:val="23"/>
        </w:numPr>
        <w:tabs>
          <w:tab w:val="decimal" w:pos="7938"/>
        </w:tabs>
        <w:spacing w:line="360" w:lineRule="auto"/>
        <w:ind w:left="450"/>
        <w:jc w:val="both"/>
        <w:rPr>
          <w:b/>
          <w:sz w:val="22"/>
          <w:szCs w:val="22"/>
        </w:rPr>
      </w:pPr>
      <w:r w:rsidRPr="00953054">
        <w:rPr>
          <w:b/>
          <w:bCs/>
          <w:sz w:val="22"/>
          <w:szCs w:val="22"/>
        </w:rPr>
        <w:t>Amounts recognised in the Statement of Financial Position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62"/>
        <w:gridCol w:w="2135"/>
        <w:gridCol w:w="2133"/>
      </w:tblGrid>
      <w:tr w:rsidR="00753264" w:rsidRPr="00953054" w14:paraId="609F5D9A" w14:textId="77777777" w:rsidTr="00C77F34">
        <w:trPr>
          <w:trHeight w:val="340"/>
        </w:trPr>
        <w:tc>
          <w:tcPr>
            <w:tcW w:w="2637" w:type="pct"/>
            <w:shd w:val="clear" w:color="auto" w:fill="0070C0"/>
          </w:tcPr>
          <w:p w14:paraId="1FF310BE" w14:textId="77777777" w:rsidR="00753264" w:rsidRPr="00953054" w:rsidRDefault="00753264" w:rsidP="00953054">
            <w:pPr>
              <w:pStyle w:val="Header"/>
              <w:tabs>
                <w:tab w:val="clear" w:pos="4320"/>
                <w:tab w:val="clear" w:pos="8640"/>
              </w:tabs>
              <w:spacing w:line="276" w:lineRule="auto"/>
              <w:jc w:val="both"/>
              <w:rPr>
                <w:sz w:val="22"/>
                <w:szCs w:val="22"/>
              </w:rPr>
            </w:pPr>
          </w:p>
        </w:tc>
        <w:tc>
          <w:tcPr>
            <w:tcW w:w="1182" w:type="pct"/>
            <w:shd w:val="clear" w:color="auto" w:fill="0070C0"/>
            <w:vAlign w:val="center"/>
          </w:tcPr>
          <w:p w14:paraId="4AD60F88" w14:textId="7C5C1CF8" w:rsidR="00753264" w:rsidRPr="00953054" w:rsidRDefault="00753264"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182" w:type="pct"/>
            <w:shd w:val="clear" w:color="auto" w:fill="0070C0"/>
            <w:vAlign w:val="center"/>
          </w:tcPr>
          <w:p w14:paraId="111EAB54" w14:textId="712C9696" w:rsidR="00753264" w:rsidRPr="00953054" w:rsidRDefault="00C77F34" w:rsidP="00953054">
            <w:pPr>
              <w:autoSpaceDE/>
              <w:autoSpaceDN/>
              <w:spacing w:line="276" w:lineRule="auto"/>
              <w:jc w:val="both"/>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D04472" w:rsidRPr="00953054" w14:paraId="24F757FB" w14:textId="77777777" w:rsidTr="00C77F34">
        <w:trPr>
          <w:trHeight w:val="340"/>
        </w:trPr>
        <w:tc>
          <w:tcPr>
            <w:tcW w:w="2637" w:type="pct"/>
            <w:shd w:val="clear" w:color="auto" w:fill="0070C0"/>
            <w:vAlign w:val="bottom"/>
          </w:tcPr>
          <w:p w14:paraId="5CD6BD9A" w14:textId="24EB21C8" w:rsidR="00D04472" w:rsidRPr="00953054" w:rsidRDefault="00AE7054" w:rsidP="00953054">
            <w:pPr>
              <w:pStyle w:val="Header"/>
              <w:tabs>
                <w:tab w:val="clear" w:pos="4320"/>
                <w:tab w:val="clear" w:pos="8640"/>
              </w:tabs>
              <w:spacing w:line="276" w:lineRule="auto"/>
              <w:jc w:val="both"/>
              <w:rPr>
                <w:sz w:val="22"/>
                <w:szCs w:val="22"/>
              </w:rPr>
            </w:pPr>
            <w:r w:rsidRPr="00953054">
              <w:rPr>
                <w:b/>
                <w:bCs/>
                <w:sz w:val="22"/>
                <w:szCs w:val="22"/>
              </w:rPr>
              <w:t>Description</w:t>
            </w:r>
          </w:p>
        </w:tc>
        <w:tc>
          <w:tcPr>
            <w:tcW w:w="1182" w:type="pct"/>
            <w:shd w:val="clear" w:color="auto" w:fill="0070C0"/>
            <w:vAlign w:val="bottom"/>
          </w:tcPr>
          <w:p w14:paraId="3534A2EC" w14:textId="7CAB0CCF" w:rsidR="00D04472" w:rsidRPr="00953054" w:rsidRDefault="00D04472" w:rsidP="00953054">
            <w:pPr>
              <w:spacing w:line="276" w:lineRule="auto"/>
              <w:jc w:val="both"/>
              <w:rPr>
                <w:b/>
                <w:sz w:val="22"/>
                <w:szCs w:val="22"/>
              </w:rPr>
            </w:pPr>
            <w:r w:rsidRPr="00953054">
              <w:rPr>
                <w:b/>
                <w:sz w:val="22"/>
                <w:szCs w:val="22"/>
              </w:rPr>
              <w:t>Kshs</w:t>
            </w:r>
          </w:p>
        </w:tc>
        <w:tc>
          <w:tcPr>
            <w:tcW w:w="1182" w:type="pct"/>
            <w:shd w:val="clear" w:color="auto" w:fill="0070C0"/>
            <w:vAlign w:val="bottom"/>
          </w:tcPr>
          <w:p w14:paraId="3F5B19BE" w14:textId="77777777" w:rsidR="00D04472" w:rsidRPr="00953054" w:rsidRDefault="00D04472" w:rsidP="00953054">
            <w:pPr>
              <w:spacing w:line="276" w:lineRule="auto"/>
              <w:jc w:val="both"/>
              <w:rPr>
                <w:sz w:val="22"/>
                <w:szCs w:val="22"/>
              </w:rPr>
            </w:pPr>
            <w:r w:rsidRPr="00953054">
              <w:rPr>
                <w:b/>
                <w:sz w:val="22"/>
                <w:szCs w:val="22"/>
              </w:rPr>
              <w:t>Kshs</w:t>
            </w:r>
          </w:p>
        </w:tc>
      </w:tr>
      <w:tr w:rsidR="00D04472" w:rsidRPr="00953054" w14:paraId="016D58AC" w14:textId="77777777" w:rsidTr="00C77F34">
        <w:trPr>
          <w:trHeight w:val="340"/>
        </w:trPr>
        <w:tc>
          <w:tcPr>
            <w:tcW w:w="2637" w:type="pct"/>
            <w:shd w:val="clear" w:color="auto" w:fill="auto"/>
            <w:vAlign w:val="bottom"/>
          </w:tcPr>
          <w:p w14:paraId="07340ECF" w14:textId="38E5DFC2" w:rsidR="00D04472" w:rsidRPr="00953054" w:rsidRDefault="00C710A2" w:rsidP="00953054">
            <w:pPr>
              <w:pStyle w:val="Header"/>
              <w:tabs>
                <w:tab w:val="clear" w:pos="4320"/>
                <w:tab w:val="clear" w:pos="8640"/>
              </w:tabs>
              <w:spacing w:line="276" w:lineRule="auto"/>
              <w:jc w:val="both"/>
              <w:rPr>
                <w:sz w:val="22"/>
                <w:szCs w:val="22"/>
              </w:rPr>
            </w:pPr>
            <w:r w:rsidRPr="00953054">
              <w:rPr>
                <w:sz w:val="22"/>
                <w:szCs w:val="22"/>
              </w:rPr>
              <w:t xml:space="preserve">Present </w:t>
            </w:r>
            <w:r w:rsidR="003E690F" w:rsidRPr="00953054">
              <w:rPr>
                <w:sz w:val="22"/>
                <w:szCs w:val="22"/>
              </w:rPr>
              <w:t>value of defined benefit obligations(a)</w:t>
            </w:r>
          </w:p>
        </w:tc>
        <w:tc>
          <w:tcPr>
            <w:tcW w:w="1182" w:type="pct"/>
            <w:shd w:val="clear" w:color="auto" w:fill="auto"/>
            <w:vAlign w:val="bottom"/>
          </w:tcPr>
          <w:p w14:paraId="7328CB60" w14:textId="71AD3E4E" w:rsidR="00D04472"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182" w:type="pct"/>
            <w:shd w:val="clear" w:color="auto" w:fill="auto"/>
            <w:vAlign w:val="bottom"/>
          </w:tcPr>
          <w:p w14:paraId="7F0F1A35" w14:textId="3C745241" w:rsidR="00D04472"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3C27CF" w:rsidRPr="00953054" w14:paraId="08513EAD" w14:textId="77777777" w:rsidTr="00C77F34">
        <w:trPr>
          <w:trHeight w:val="340"/>
        </w:trPr>
        <w:tc>
          <w:tcPr>
            <w:tcW w:w="2637" w:type="pct"/>
            <w:shd w:val="clear" w:color="auto" w:fill="auto"/>
            <w:vAlign w:val="bottom"/>
          </w:tcPr>
          <w:p w14:paraId="0CCCE23C" w14:textId="772434F4" w:rsidR="003C27CF" w:rsidRPr="00953054" w:rsidRDefault="003C27CF" w:rsidP="00953054">
            <w:pPr>
              <w:pStyle w:val="Header"/>
              <w:tabs>
                <w:tab w:val="clear" w:pos="4320"/>
                <w:tab w:val="clear" w:pos="8640"/>
              </w:tabs>
              <w:spacing w:line="276" w:lineRule="auto"/>
              <w:jc w:val="both"/>
              <w:rPr>
                <w:sz w:val="22"/>
                <w:szCs w:val="22"/>
              </w:rPr>
            </w:pPr>
            <w:r w:rsidRPr="00953054">
              <w:rPr>
                <w:sz w:val="22"/>
                <w:szCs w:val="22"/>
              </w:rPr>
              <w:t xml:space="preserve">Fair </w:t>
            </w:r>
            <w:r w:rsidR="003E690F" w:rsidRPr="00953054">
              <w:rPr>
                <w:sz w:val="22"/>
                <w:szCs w:val="22"/>
              </w:rPr>
              <w:t>value of plan assets(b)</w:t>
            </w:r>
          </w:p>
        </w:tc>
        <w:tc>
          <w:tcPr>
            <w:tcW w:w="1182" w:type="pct"/>
            <w:shd w:val="clear" w:color="auto" w:fill="auto"/>
            <w:vAlign w:val="bottom"/>
          </w:tcPr>
          <w:p w14:paraId="2B0FDBD5" w14:textId="06BB1EB7" w:rsidR="003C27CF"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182" w:type="pct"/>
            <w:shd w:val="clear" w:color="auto" w:fill="auto"/>
            <w:vAlign w:val="bottom"/>
          </w:tcPr>
          <w:p w14:paraId="1A715186" w14:textId="77AB2ABC" w:rsidR="003C27CF"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3C27CF" w:rsidRPr="00953054" w14:paraId="3DEF9118" w14:textId="77777777" w:rsidTr="00C77F34">
        <w:trPr>
          <w:trHeight w:val="340"/>
        </w:trPr>
        <w:tc>
          <w:tcPr>
            <w:tcW w:w="2637" w:type="pct"/>
            <w:shd w:val="clear" w:color="auto" w:fill="auto"/>
            <w:vAlign w:val="bottom"/>
          </w:tcPr>
          <w:p w14:paraId="2813B612" w14:textId="74CD1709" w:rsidR="003C27CF" w:rsidRPr="00953054" w:rsidRDefault="003E690F" w:rsidP="00953054">
            <w:pPr>
              <w:pStyle w:val="Header"/>
              <w:tabs>
                <w:tab w:val="clear" w:pos="4320"/>
                <w:tab w:val="clear" w:pos="8640"/>
              </w:tabs>
              <w:spacing w:line="276" w:lineRule="auto"/>
              <w:jc w:val="both"/>
              <w:rPr>
                <w:sz w:val="22"/>
                <w:szCs w:val="22"/>
              </w:rPr>
            </w:pPr>
            <w:r w:rsidRPr="00953054">
              <w:rPr>
                <w:sz w:val="22"/>
                <w:szCs w:val="22"/>
              </w:rPr>
              <w:t>Funded status(=a-b)</w:t>
            </w:r>
          </w:p>
        </w:tc>
        <w:tc>
          <w:tcPr>
            <w:tcW w:w="1182" w:type="pct"/>
            <w:shd w:val="clear" w:color="auto" w:fill="auto"/>
            <w:vAlign w:val="bottom"/>
          </w:tcPr>
          <w:p w14:paraId="173CA045" w14:textId="239AFAE1" w:rsidR="003C27CF" w:rsidRPr="00953054" w:rsidRDefault="00A509CA" w:rsidP="00953054">
            <w:pPr>
              <w:pStyle w:val="Header"/>
              <w:tabs>
                <w:tab w:val="clear" w:pos="4320"/>
                <w:tab w:val="clear" w:pos="8640"/>
              </w:tabs>
              <w:spacing w:line="276" w:lineRule="auto"/>
              <w:jc w:val="both"/>
              <w:rPr>
                <w:b/>
                <w:bCs/>
                <w:sz w:val="22"/>
                <w:szCs w:val="22"/>
              </w:rPr>
            </w:pPr>
            <w:r w:rsidRPr="00953054">
              <w:rPr>
                <w:b/>
                <w:bCs/>
                <w:sz w:val="22"/>
                <w:szCs w:val="22"/>
              </w:rPr>
              <w:t>xxx</w:t>
            </w:r>
          </w:p>
        </w:tc>
        <w:tc>
          <w:tcPr>
            <w:tcW w:w="1182" w:type="pct"/>
            <w:shd w:val="clear" w:color="auto" w:fill="auto"/>
            <w:vAlign w:val="bottom"/>
          </w:tcPr>
          <w:p w14:paraId="0BDD2560" w14:textId="50146057" w:rsidR="003C27CF" w:rsidRPr="00953054" w:rsidRDefault="00A509CA" w:rsidP="00953054">
            <w:pPr>
              <w:pStyle w:val="Header"/>
              <w:tabs>
                <w:tab w:val="clear" w:pos="4320"/>
                <w:tab w:val="clear" w:pos="8640"/>
              </w:tabs>
              <w:spacing w:line="276" w:lineRule="auto"/>
              <w:jc w:val="both"/>
              <w:rPr>
                <w:b/>
                <w:bCs/>
                <w:sz w:val="22"/>
                <w:szCs w:val="22"/>
              </w:rPr>
            </w:pPr>
            <w:r w:rsidRPr="00953054">
              <w:rPr>
                <w:b/>
                <w:bCs/>
                <w:sz w:val="22"/>
                <w:szCs w:val="22"/>
              </w:rPr>
              <w:t>xxx</w:t>
            </w:r>
          </w:p>
        </w:tc>
      </w:tr>
      <w:tr w:rsidR="005974B9" w:rsidRPr="00953054" w14:paraId="21E69F01" w14:textId="77777777" w:rsidTr="00C77F34">
        <w:trPr>
          <w:trHeight w:val="340"/>
        </w:trPr>
        <w:tc>
          <w:tcPr>
            <w:tcW w:w="2637" w:type="pct"/>
            <w:shd w:val="clear" w:color="auto" w:fill="auto"/>
            <w:vAlign w:val="bottom"/>
          </w:tcPr>
          <w:p w14:paraId="4D170B5B" w14:textId="55379E30" w:rsidR="005974B9" w:rsidRPr="00953054" w:rsidRDefault="005974B9" w:rsidP="00953054">
            <w:pPr>
              <w:pStyle w:val="Header"/>
              <w:tabs>
                <w:tab w:val="clear" w:pos="4320"/>
                <w:tab w:val="clear" w:pos="8640"/>
              </w:tabs>
              <w:spacing w:line="276" w:lineRule="auto"/>
              <w:jc w:val="both"/>
              <w:rPr>
                <w:sz w:val="22"/>
                <w:szCs w:val="22"/>
              </w:rPr>
            </w:pPr>
            <w:r w:rsidRPr="00953054">
              <w:rPr>
                <w:sz w:val="22"/>
                <w:szCs w:val="22"/>
              </w:rPr>
              <w:t xml:space="preserve">Restrictions </w:t>
            </w:r>
            <w:r w:rsidR="003E690F" w:rsidRPr="00953054">
              <w:rPr>
                <w:sz w:val="22"/>
                <w:szCs w:val="22"/>
              </w:rPr>
              <w:t>on asset recognised</w:t>
            </w:r>
          </w:p>
        </w:tc>
        <w:tc>
          <w:tcPr>
            <w:tcW w:w="1182" w:type="pct"/>
            <w:shd w:val="clear" w:color="auto" w:fill="auto"/>
            <w:vAlign w:val="bottom"/>
          </w:tcPr>
          <w:p w14:paraId="081B71F0" w14:textId="2CC94B0A" w:rsidR="005974B9"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182" w:type="pct"/>
            <w:shd w:val="clear" w:color="auto" w:fill="auto"/>
            <w:vAlign w:val="bottom"/>
          </w:tcPr>
          <w:p w14:paraId="1FEEA96E" w14:textId="7C44351E" w:rsidR="005974B9"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5974B9" w:rsidRPr="00953054" w14:paraId="39518B80" w14:textId="77777777" w:rsidTr="00C77F34">
        <w:trPr>
          <w:trHeight w:val="340"/>
        </w:trPr>
        <w:tc>
          <w:tcPr>
            <w:tcW w:w="2637" w:type="pct"/>
            <w:shd w:val="clear" w:color="auto" w:fill="auto"/>
            <w:vAlign w:val="bottom"/>
          </w:tcPr>
          <w:p w14:paraId="5AEF63DF" w14:textId="47B59333" w:rsidR="005974B9" w:rsidRPr="00953054" w:rsidRDefault="003F24CD" w:rsidP="00953054">
            <w:pPr>
              <w:pStyle w:val="Header"/>
              <w:tabs>
                <w:tab w:val="clear" w:pos="4320"/>
                <w:tab w:val="clear" w:pos="8640"/>
              </w:tabs>
              <w:spacing w:line="276" w:lineRule="auto"/>
              <w:jc w:val="both"/>
              <w:rPr>
                <w:sz w:val="22"/>
                <w:szCs w:val="22"/>
              </w:rPr>
            </w:pPr>
            <w:r w:rsidRPr="00953054">
              <w:rPr>
                <w:sz w:val="22"/>
                <w:szCs w:val="22"/>
              </w:rPr>
              <w:t>Others</w:t>
            </w:r>
          </w:p>
        </w:tc>
        <w:tc>
          <w:tcPr>
            <w:tcW w:w="1182" w:type="pct"/>
            <w:shd w:val="clear" w:color="auto" w:fill="auto"/>
            <w:vAlign w:val="bottom"/>
          </w:tcPr>
          <w:p w14:paraId="2CD7545B" w14:textId="54838C8B" w:rsidR="005974B9"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182" w:type="pct"/>
            <w:shd w:val="clear" w:color="auto" w:fill="auto"/>
            <w:vAlign w:val="bottom"/>
          </w:tcPr>
          <w:p w14:paraId="5BCBED0A" w14:textId="43032292" w:rsidR="005974B9"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5974B9" w:rsidRPr="00953054" w14:paraId="3A5A6FBA" w14:textId="77777777" w:rsidTr="00C77F34">
        <w:trPr>
          <w:trHeight w:val="340"/>
        </w:trPr>
        <w:tc>
          <w:tcPr>
            <w:tcW w:w="2637" w:type="pct"/>
            <w:shd w:val="clear" w:color="auto" w:fill="auto"/>
            <w:vAlign w:val="bottom"/>
          </w:tcPr>
          <w:p w14:paraId="08617270" w14:textId="0C3944C1" w:rsidR="005974B9" w:rsidRPr="00953054" w:rsidRDefault="003E690F" w:rsidP="00953054">
            <w:pPr>
              <w:pStyle w:val="Header"/>
              <w:tabs>
                <w:tab w:val="clear" w:pos="4320"/>
                <w:tab w:val="clear" w:pos="8640"/>
              </w:tabs>
              <w:spacing w:line="276" w:lineRule="auto"/>
              <w:jc w:val="both"/>
              <w:rPr>
                <w:sz w:val="22"/>
                <w:szCs w:val="22"/>
              </w:rPr>
            </w:pPr>
            <w:r w:rsidRPr="00953054">
              <w:rPr>
                <w:sz w:val="22"/>
                <w:szCs w:val="22"/>
              </w:rPr>
              <w:t>Net asset or liability arising from defined benefit obligation</w:t>
            </w:r>
          </w:p>
        </w:tc>
        <w:tc>
          <w:tcPr>
            <w:tcW w:w="1182" w:type="pct"/>
            <w:shd w:val="clear" w:color="auto" w:fill="auto"/>
            <w:vAlign w:val="bottom"/>
          </w:tcPr>
          <w:p w14:paraId="1D6FEA5D" w14:textId="24AC4BDF" w:rsidR="005974B9" w:rsidRPr="00953054" w:rsidRDefault="00A509CA" w:rsidP="00953054">
            <w:pPr>
              <w:pStyle w:val="Header"/>
              <w:tabs>
                <w:tab w:val="clear" w:pos="4320"/>
                <w:tab w:val="clear" w:pos="8640"/>
              </w:tabs>
              <w:spacing w:line="276" w:lineRule="auto"/>
              <w:jc w:val="both"/>
              <w:rPr>
                <w:b/>
                <w:bCs/>
                <w:sz w:val="22"/>
                <w:szCs w:val="22"/>
              </w:rPr>
            </w:pPr>
            <w:r w:rsidRPr="00953054">
              <w:rPr>
                <w:b/>
                <w:bCs/>
                <w:sz w:val="22"/>
                <w:szCs w:val="22"/>
              </w:rPr>
              <w:t>xxx</w:t>
            </w:r>
          </w:p>
        </w:tc>
        <w:tc>
          <w:tcPr>
            <w:tcW w:w="1182" w:type="pct"/>
            <w:shd w:val="clear" w:color="auto" w:fill="auto"/>
            <w:vAlign w:val="bottom"/>
          </w:tcPr>
          <w:p w14:paraId="697EA3AF" w14:textId="784B266D" w:rsidR="005974B9" w:rsidRPr="00953054" w:rsidRDefault="00A509CA" w:rsidP="00953054">
            <w:pPr>
              <w:pStyle w:val="Header"/>
              <w:tabs>
                <w:tab w:val="clear" w:pos="4320"/>
                <w:tab w:val="clear" w:pos="8640"/>
              </w:tabs>
              <w:spacing w:line="276" w:lineRule="auto"/>
              <w:jc w:val="both"/>
              <w:rPr>
                <w:b/>
                <w:bCs/>
                <w:sz w:val="22"/>
                <w:szCs w:val="22"/>
              </w:rPr>
            </w:pPr>
            <w:r w:rsidRPr="00953054">
              <w:rPr>
                <w:b/>
                <w:bCs/>
                <w:sz w:val="22"/>
                <w:szCs w:val="22"/>
              </w:rPr>
              <w:t>xxx</w:t>
            </w:r>
          </w:p>
        </w:tc>
      </w:tr>
    </w:tbl>
    <w:p w14:paraId="6B74DA13" w14:textId="77777777" w:rsidR="00A509CA" w:rsidRPr="00953054" w:rsidRDefault="00A509CA" w:rsidP="00953054">
      <w:pPr>
        <w:pStyle w:val="Header"/>
        <w:tabs>
          <w:tab w:val="clear" w:pos="4320"/>
          <w:tab w:val="clear" w:pos="8640"/>
          <w:tab w:val="decimal" w:pos="5760"/>
          <w:tab w:val="decimal" w:pos="7200"/>
          <w:tab w:val="decimal" w:pos="7938"/>
          <w:tab w:val="decimal" w:pos="9000"/>
        </w:tabs>
        <w:spacing w:line="360" w:lineRule="auto"/>
        <w:jc w:val="both"/>
        <w:rPr>
          <w:sz w:val="22"/>
          <w:szCs w:val="22"/>
        </w:rPr>
      </w:pPr>
    </w:p>
    <w:p w14:paraId="2678AC29" w14:textId="3F4815F4" w:rsidR="0006119D" w:rsidRPr="00953054" w:rsidRDefault="0006119D" w:rsidP="00953054">
      <w:pPr>
        <w:pStyle w:val="Header"/>
        <w:tabs>
          <w:tab w:val="clear" w:pos="4320"/>
          <w:tab w:val="clear" w:pos="8640"/>
          <w:tab w:val="decimal" w:pos="5760"/>
          <w:tab w:val="decimal" w:pos="7200"/>
          <w:tab w:val="decimal" w:pos="7938"/>
          <w:tab w:val="decimal" w:pos="9000"/>
        </w:tabs>
        <w:spacing w:line="276"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also contributes to the statutory National Social Security Fund (NSSF). This is a defined contribution scheme registered under the National Social Security Act. The </w:t>
      </w:r>
      <w:r w:rsidR="00E80625" w:rsidRPr="00953054">
        <w:rPr>
          <w:sz w:val="22"/>
          <w:szCs w:val="22"/>
        </w:rPr>
        <w:t>Entity</w:t>
      </w:r>
      <w:r w:rsidRPr="00953054">
        <w:rPr>
          <w:sz w:val="22"/>
          <w:szCs w:val="22"/>
        </w:rPr>
        <w:t xml:space="preserve">’s obligation under the scheme is limited to specific contributions legislated from time to time and is currently at </w:t>
      </w:r>
      <w:r w:rsidR="00041BE1" w:rsidRPr="00953054">
        <w:rPr>
          <w:sz w:val="22"/>
          <w:szCs w:val="22"/>
        </w:rPr>
        <w:t>KShs. XXX</w:t>
      </w:r>
      <w:r w:rsidRPr="00953054">
        <w:rPr>
          <w:sz w:val="22"/>
          <w:szCs w:val="22"/>
        </w:rPr>
        <w:t xml:space="preserve"> per employee per month.</w:t>
      </w:r>
      <w:r w:rsidR="00537E3E" w:rsidRPr="00953054">
        <w:rPr>
          <w:sz w:val="22"/>
          <w:szCs w:val="22"/>
        </w:rPr>
        <w:t xml:space="preserve">  Other than NSSF the </w:t>
      </w:r>
      <w:r w:rsidR="00E80625" w:rsidRPr="00953054">
        <w:rPr>
          <w:sz w:val="22"/>
          <w:szCs w:val="22"/>
        </w:rPr>
        <w:t>Entity</w:t>
      </w:r>
      <w:r w:rsidR="00537E3E" w:rsidRPr="00953054">
        <w:rPr>
          <w:sz w:val="22"/>
          <w:szCs w:val="22"/>
        </w:rPr>
        <w:t xml:space="preserve"> also </w:t>
      </w:r>
      <w:r w:rsidR="007A2505" w:rsidRPr="00953054">
        <w:rPr>
          <w:sz w:val="22"/>
          <w:szCs w:val="22"/>
        </w:rPr>
        <w:t>has a defined contribution schem</w:t>
      </w:r>
      <w:r w:rsidR="006B53AF" w:rsidRPr="00953054">
        <w:rPr>
          <w:sz w:val="22"/>
          <w:szCs w:val="22"/>
        </w:rPr>
        <w:t>e operated by XXX</w:t>
      </w:r>
      <w:r w:rsidR="00041BE1" w:rsidRPr="00953054">
        <w:rPr>
          <w:sz w:val="22"/>
          <w:szCs w:val="22"/>
        </w:rPr>
        <w:t xml:space="preserve"> Pension Fund. Employees contribute xx% while employers </w:t>
      </w:r>
      <w:r w:rsidR="006E4268" w:rsidRPr="00953054">
        <w:rPr>
          <w:sz w:val="22"/>
          <w:szCs w:val="22"/>
        </w:rPr>
        <w:t>contribute xx% of basic salary. Employer contributions are recognised as expenses in the statement of financial performance within the period they are incurred.</w:t>
      </w:r>
    </w:p>
    <w:p w14:paraId="237EF237" w14:textId="63A73A3A" w:rsidR="00BF47C5"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Borrowings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40"/>
        <w:gridCol w:w="2090"/>
      </w:tblGrid>
      <w:tr w:rsidR="00753264" w:rsidRPr="00953054" w14:paraId="73FC67BC" w14:textId="77777777" w:rsidTr="008A473B">
        <w:trPr>
          <w:trHeight w:val="340"/>
        </w:trPr>
        <w:tc>
          <w:tcPr>
            <w:tcW w:w="3843" w:type="pct"/>
            <w:shd w:val="clear" w:color="auto" w:fill="0070C0"/>
            <w:noWrap/>
            <w:vAlign w:val="bottom"/>
            <w:hideMark/>
          </w:tcPr>
          <w:p w14:paraId="25724DAF" w14:textId="77777777" w:rsidR="00753264" w:rsidRPr="00953054" w:rsidRDefault="00753264"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157" w:type="pct"/>
            <w:shd w:val="clear" w:color="auto" w:fill="0070C0"/>
            <w:vAlign w:val="center"/>
          </w:tcPr>
          <w:p w14:paraId="2D1B01B3" w14:textId="6D554BBB" w:rsidR="00753264" w:rsidRPr="00953054" w:rsidRDefault="00753264" w:rsidP="00953054">
            <w:pPr>
              <w:autoSpaceDE/>
              <w:autoSpaceDN/>
              <w:spacing w:line="276" w:lineRule="auto"/>
              <w:jc w:val="both"/>
              <w:rPr>
                <w:b/>
                <w:bCs/>
                <w:sz w:val="22"/>
                <w:szCs w:val="22"/>
                <w:lang w:val="en-US"/>
              </w:rPr>
            </w:pPr>
            <w:r w:rsidRPr="00953054">
              <w:rPr>
                <w:b/>
                <w:i/>
                <w:iCs/>
                <w:sz w:val="22"/>
                <w:szCs w:val="22"/>
                <w:lang w:val="en-US"/>
              </w:rPr>
              <w:t>Insert Current FY</w:t>
            </w:r>
          </w:p>
        </w:tc>
      </w:tr>
      <w:tr w:rsidR="00650C14" w:rsidRPr="00953054" w14:paraId="5B1DDD68" w14:textId="77777777" w:rsidTr="008A473B">
        <w:trPr>
          <w:trHeight w:val="340"/>
        </w:trPr>
        <w:tc>
          <w:tcPr>
            <w:tcW w:w="3843" w:type="pct"/>
            <w:shd w:val="clear" w:color="auto" w:fill="0070C0"/>
            <w:noWrap/>
            <w:vAlign w:val="bottom"/>
            <w:hideMark/>
          </w:tcPr>
          <w:p w14:paraId="35247CAD" w14:textId="77777777" w:rsidR="00282880" w:rsidRPr="00953054" w:rsidRDefault="00282880" w:rsidP="00953054">
            <w:pPr>
              <w:autoSpaceDE/>
              <w:autoSpaceDN/>
              <w:spacing w:line="276" w:lineRule="auto"/>
              <w:jc w:val="both"/>
              <w:rPr>
                <w:b/>
                <w:bCs/>
                <w:sz w:val="22"/>
                <w:szCs w:val="22"/>
                <w:lang w:eastAsia="en-GB"/>
              </w:rPr>
            </w:pPr>
          </w:p>
        </w:tc>
        <w:tc>
          <w:tcPr>
            <w:tcW w:w="1157" w:type="pct"/>
            <w:shd w:val="clear" w:color="auto" w:fill="0070C0"/>
            <w:noWrap/>
            <w:vAlign w:val="bottom"/>
            <w:hideMark/>
          </w:tcPr>
          <w:p w14:paraId="53CFD7EE" w14:textId="3050471D"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Kshs</w:t>
            </w:r>
          </w:p>
        </w:tc>
      </w:tr>
      <w:tr w:rsidR="00BF47C5" w:rsidRPr="00953054" w14:paraId="241D880C" w14:textId="77777777" w:rsidTr="008A473B">
        <w:trPr>
          <w:trHeight w:val="340"/>
        </w:trPr>
        <w:tc>
          <w:tcPr>
            <w:tcW w:w="3843" w:type="pct"/>
            <w:shd w:val="clear" w:color="auto" w:fill="auto"/>
            <w:noWrap/>
            <w:vAlign w:val="bottom"/>
          </w:tcPr>
          <w:p w14:paraId="2AA63D20" w14:textId="3DAE5965" w:rsidR="00BF47C5" w:rsidRPr="00953054" w:rsidRDefault="00B61A06" w:rsidP="00D5252C">
            <w:pPr>
              <w:pStyle w:val="ListParagraph"/>
              <w:numPr>
                <w:ilvl w:val="0"/>
                <w:numId w:val="24"/>
              </w:numPr>
              <w:autoSpaceDE/>
              <w:autoSpaceDN/>
              <w:spacing w:line="276" w:lineRule="auto"/>
              <w:ind w:left="250"/>
              <w:jc w:val="both"/>
              <w:rPr>
                <w:b/>
                <w:bCs/>
                <w:sz w:val="22"/>
                <w:szCs w:val="22"/>
                <w:lang w:val="en-US"/>
              </w:rPr>
            </w:pPr>
            <w:r w:rsidRPr="00953054">
              <w:rPr>
                <w:b/>
                <w:bCs/>
                <w:sz w:val="22"/>
                <w:szCs w:val="22"/>
                <w:lang w:val="en-US"/>
              </w:rPr>
              <w:t>External borrowings</w:t>
            </w:r>
          </w:p>
        </w:tc>
        <w:tc>
          <w:tcPr>
            <w:tcW w:w="1157" w:type="pct"/>
            <w:shd w:val="clear" w:color="auto" w:fill="auto"/>
            <w:noWrap/>
            <w:vAlign w:val="bottom"/>
          </w:tcPr>
          <w:p w14:paraId="4683B54A" w14:textId="77777777" w:rsidR="00BF47C5" w:rsidRPr="00953054" w:rsidRDefault="00BF47C5" w:rsidP="00953054">
            <w:pPr>
              <w:autoSpaceDE/>
              <w:autoSpaceDN/>
              <w:spacing w:line="276" w:lineRule="auto"/>
              <w:jc w:val="both"/>
              <w:rPr>
                <w:sz w:val="22"/>
                <w:szCs w:val="22"/>
                <w:lang w:val="en-US"/>
              </w:rPr>
            </w:pPr>
          </w:p>
        </w:tc>
      </w:tr>
      <w:tr w:rsidR="00650C14" w:rsidRPr="00953054" w14:paraId="136A2640" w14:textId="77777777" w:rsidTr="008A473B">
        <w:trPr>
          <w:trHeight w:val="340"/>
        </w:trPr>
        <w:tc>
          <w:tcPr>
            <w:tcW w:w="3843" w:type="pct"/>
            <w:shd w:val="clear" w:color="auto" w:fill="auto"/>
            <w:noWrap/>
            <w:vAlign w:val="bottom"/>
            <w:hideMark/>
          </w:tcPr>
          <w:p w14:paraId="23C3C73C" w14:textId="27C2A64A"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Balance </w:t>
            </w:r>
            <w:r w:rsidR="00B61A06" w:rsidRPr="00953054">
              <w:rPr>
                <w:sz w:val="22"/>
                <w:szCs w:val="22"/>
                <w:lang w:val="en-US"/>
              </w:rPr>
              <w:t>at beginning of the year</w:t>
            </w:r>
          </w:p>
        </w:tc>
        <w:tc>
          <w:tcPr>
            <w:tcW w:w="1157" w:type="pct"/>
            <w:shd w:val="clear" w:color="auto" w:fill="auto"/>
            <w:noWrap/>
            <w:vAlign w:val="bottom"/>
            <w:hideMark/>
          </w:tcPr>
          <w:p w14:paraId="28BF0437" w14:textId="77777777" w:rsidR="00282880" w:rsidRPr="00953054" w:rsidRDefault="00282880"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4623367D" w14:textId="77777777" w:rsidTr="008A473B">
        <w:trPr>
          <w:trHeight w:val="340"/>
        </w:trPr>
        <w:tc>
          <w:tcPr>
            <w:tcW w:w="3843" w:type="pct"/>
            <w:shd w:val="clear" w:color="auto" w:fill="auto"/>
            <w:noWrap/>
            <w:vAlign w:val="bottom"/>
          </w:tcPr>
          <w:p w14:paraId="17935404" w14:textId="41F20986" w:rsidR="00482463" w:rsidRPr="00953054" w:rsidRDefault="00482463" w:rsidP="00953054">
            <w:pPr>
              <w:autoSpaceDE/>
              <w:autoSpaceDN/>
              <w:spacing w:line="276" w:lineRule="auto"/>
              <w:jc w:val="both"/>
              <w:rPr>
                <w:sz w:val="22"/>
                <w:szCs w:val="22"/>
                <w:lang w:val="en-US"/>
              </w:rPr>
            </w:pPr>
            <w:r w:rsidRPr="00953054">
              <w:rPr>
                <w:sz w:val="22"/>
                <w:szCs w:val="22"/>
                <w:lang w:val="en-US"/>
              </w:rPr>
              <w:t xml:space="preserve">External </w:t>
            </w:r>
            <w:r w:rsidR="00B61A06" w:rsidRPr="00953054">
              <w:rPr>
                <w:sz w:val="22"/>
                <w:szCs w:val="22"/>
                <w:lang w:val="en-US"/>
              </w:rPr>
              <w:t>borrowings during the year</w:t>
            </w:r>
          </w:p>
        </w:tc>
        <w:tc>
          <w:tcPr>
            <w:tcW w:w="1157" w:type="pct"/>
            <w:shd w:val="clear" w:color="auto" w:fill="auto"/>
            <w:noWrap/>
            <w:vAlign w:val="bottom"/>
          </w:tcPr>
          <w:p w14:paraId="0A0ACAF0" w14:textId="3A5CB3D5" w:rsidR="00482463" w:rsidRPr="00953054" w:rsidRDefault="00482463"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22681B75" w14:textId="77777777" w:rsidTr="008A473B">
        <w:trPr>
          <w:trHeight w:val="340"/>
        </w:trPr>
        <w:tc>
          <w:tcPr>
            <w:tcW w:w="3843" w:type="pct"/>
            <w:shd w:val="clear" w:color="auto" w:fill="auto"/>
            <w:noWrap/>
            <w:vAlign w:val="bottom"/>
            <w:hideMark/>
          </w:tcPr>
          <w:p w14:paraId="6A4A0E75" w14:textId="05FD2900" w:rsidR="00482463" w:rsidRPr="00953054" w:rsidRDefault="00482463" w:rsidP="00953054">
            <w:pPr>
              <w:autoSpaceDE/>
              <w:autoSpaceDN/>
              <w:spacing w:line="276" w:lineRule="auto"/>
              <w:jc w:val="both"/>
              <w:rPr>
                <w:sz w:val="22"/>
                <w:szCs w:val="22"/>
                <w:lang w:val="en-US"/>
              </w:rPr>
            </w:pPr>
            <w:r w:rsidRPr="00953054">
              <w:rPr>
                <w:sz w:val="22"/>
                <w:szCs w:val="22"/>
                <w:lang w:val="en-US"/>
              </w:rPr>
              <w:t xml:space="preserve">Repayments </w:t>
            </w:r>
            <w:r w:rsidR="00B61A06" w:rsidRPr="00953054">
              <w:rPr>
                <w:sz w:val="22"/>
                <w:szCs w:val="22"/>
                <w:lang w:val="en-US"/>
              </w:rPr>
              <w:t>of during the year</w:t>
            </w:r>
          </w:p>
        </w:tc>
        <w:tc>
          <w:tcPr>
            <w:tcW w:w="1157" w:type="pct"/>
            <w:shd w:val="clear" w:color="auto" w:fill="auto"/>
            <w:noWrap/>
            <w:vAlign w:val="bottom"/>
            <w:hideMark/>
          </w:tcPr>
          <w:p w14:paraId="36199AF6" w14:textId="6A2BF1E9" w:rsidR="00482463" w:rsidRPr="00953054" w:rsidRDefault="00482463"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7C044C99" w14:textId="77777777" w:rsidTr="008A473B">
        <w:trPr>
          <w:trHeight w:val="340"/>
        </w:trPr>
        <w:tc>
          <w:tcPr>
            <w:tcW w:w="3843" w:type="pct"/>
            <w:shd w:val="clear" w:color="auto" w:fill="auto"/>
            <w:noWrap/>
            <w:vAlign w:val="bottom"/>
          </w:tcPr>
          <w:p w14:paraId="12140655" w14:textId="0C947A98" w:rsidR="001E041C" w:rsidRPr="00953054" w:rsidRDefault="001E041C" w:rsidP="00953054">
            <w:pPr>
              <w:autoSpaceDE/>
              <w:autoSpaceDN/>
              <w:spacing w:line="276" w:lineRule="auto"/>
              <w:jc w:val="both"/>
              <w:rPr>
                <w:b/>
                <w:bCs/>
                <w:sz w:val="22"/>
                <w:szCs w:val="22"/>
                <w:lang w:val="en-US"/>
              </w:rPr>
            </w:pPr>
            <w:r w:rsidRPr="00953054">
              <w:rPr>
                <w:b/>
                <w:bCs/>
                <w:sz w:val="22"/>
                <w:szCs w:val="22"/>
                <w:lang w:val="en-US"/>
              </w:rPr>
              <w:t xml:space="preserve">Balance </w:t>
            </w:r>
            <w:r w:rsidR="00B61A06" w:rsidRPr="00953054">
              <w:rPr>
                <w:b/>
                <w:bCs/>
                <w:sz w:val="22"/>
                <w:szCs w:val="22"/>
                <w:lang w:val="en-US"/>
              </w:rPr>
              <w:t>at end of the year</w:t>
            </w:r>
          </w:p>
        </w:tc>
        <w:tc>
          <w:tcPr>
            <w:tcW w:w="1157" w:type="pct"/>
            <w:shd w:val="clear" w:color="auto" w:fill="auto"/>
            <w:noWrap/>
            <w:vAlign w:val="bottom"/>
          </w:tcPr>
          <w:p w14:paraId="2543B369" w14:textId="24CE5F78" w:rsidR="001E041C" w:rsidRPr="00953054" w:rsidRDefault="001E041C" w:rsidP="00953054">
            <w:pPr>
              <w:autoSpaceDE/>
              <w:autoSpaceDN/>
              <w:spacing w:line="276" w:lineRule="auto"/>
              <w:jc w:val="both"/>
              <w:rPr>
                <w:b/>
                <w:bCs/>
                <w:sz w:val="22"/>
                <w:szCs w:val="22"/>
                <w:lang w:val="en-US"/>
              </w:rPr>
            </w:pPr>
            <w:r w:rsidRPr="00953054">
              <w:rPr>
                <w:b/>
                <w:bCs/>
                <w:sz w:val="22"/>
                <w:szCs w:val="22"/>
                <w:lang w:val="en-US"/>
              </w:rPr>
              <w:t>xxx</w:t>
            </w:r>
          </w:p>
        </w:tc>
      </w:tr>
      <w:tr w:rsidR="00AE7153" w:rsidRPr="00953054" w14:paraId="6F9D3C2E" w14:textId="77777777" w:rsidTr="008A473B">
        <w:trPr>
          <w:trHeight w:val="340"/>
        </w:trPr>
        <w:tc>
          <w:tcPr>
            <w:tcW w:w="3843" w:type="pct"/>
            <w:shd w:val="clear" w:color="auto" w:fill="auto"/>
            <w:noWrap/>
            <w:vAlign w:val="bottom"/>
          </w:tcPr>
          <w:p w14:paraId="6A76130A" w14:textId="77777777" w:rsidR="00AE7153" w:rsidRPr="00953054" w:rsidRDefault="00AE7153" w:rsidP="00953054">
            <w:pPr>
              <w:autoSpaceDE/>
              <w:autoSpaceDN/>
              <w:spacing w:line="276" w:lineRule="auto"/>
              <w:jc w:val="both"/>
              <w:rPr>
                <w:b/>
                <w:bCs/>
                <w:sz w:val="22"/>
                <w:szCs w:val="22"/>
                <w:lang w:val="en-US"/>
              </w:rPr>
            </w:pPr>
          </w:p>
        </w:tc>
        <w:tc>
          <w:tcPr>
            <w:tcW w:w="1157" w:type="pct"/>
            <w:shd w:val="clear" w:color="auto" w:fill="auto"/>
            <w:noWrap/>
            <w:vAlign w:val="bottom"/>
          </w:tcPr>
          <w:p w14:paraId="4EC54D49" w14:textId="77777777" w:rsidR="00AE7153" w:rsidRPr="00953054" w:rsidRDefault="00AE7153" w:rsidP="00953054">
            <w:pPr>
              <w:autoSpaceDE/>
              <w:autoSpaceDN/>
              <w:spacing w:line="276" w:lineRule="auto"/>
              <w:jc w:val="both"/>
              <w:rPr>
                <w:b/>
                <w:bCs/>
                <w:sz w:val="22"/>
                <w:szCs w:val="22"/>
                <w:lang w:val="en-US"/>
              </w:rPr>
            </w:pPr>
          </w:p>
        </w:tc>
      </w:tr>
      <w:tr w:rsidR="00BF47C5" w:rsidRPr="00953054" w14:paraId="2BF734C0" w14:textId="77777777" w:rsidTr="008A473B">
        <w:trPr>
          <w:trHeight w:val="340"/>
        </w:trPr>
        <w:tc>
          <w:tcPr>
            <w:tcW w:w="3843" w:type="pct"/>
            <w:shd w:val="clear" w:color="auto" w:fill="auto"/>
            <w:noWrap/>
            <w:vAlign w:val="bottom"/>
          </w:tcPr>
          <w:p w14:paraId="13968A65" w14:textId="431C942F" w:rsidR="00BF47C5" w:rsidRPr="00953054" w:rsidRDefault="00B61A06" w:rsidP="00D5252C">
            <w:pPr>
              <w:pStyle w:val="ListParagraph"/>
              <w:numPr>
                <w:ilvl w:val="0"/>
                <w:numId w:val="24"/>
              </w:numPr>
              <w:autoSpaceDE/>
              <w:autoSpaceDN/>
              <w:spacing w:line="276" w:lineRule="auto"/>
              <w:ind w:left="250"/>
              <w:jc w:val="both"/>
              <w:rPr>
                <w:b/>
                <w:bCs/>
                <w:sz w:val="22"/>
                <w:szCs w:val="22"/>
                <w:lang w:val="en-US"/>
              </w:rPr>
            </w:pPr>
            <w:r w:rsidRPr="00953054">
              <w:rPr>
                <w:b/>
                <w:bCs/>
                <w:sz w:val="22"/>
                <w:szCs w:val="22"/>
                <w:lang w:val="en-US"/>
              </w:rPr>
              <w:t>Domestic borrowings</w:t>
            </w:r>
          </w:p>
        </w:tc>
        <w:tc>
          <w:tcPr>
            <w:tcW w:w="1157" w:type="pct"/>
            <w:shd w:val="clear" w:color="auto" w:fill="auto"/>
            <w:noWrap/>
            <w:vAlign w:val="bottom"/>
          </w:tcPr>
          <w:p w14:paraId="1147FCE4" w14:textId="77777777" w:rsidR="00BF47C5" w:rsidRPr="00953054" w:rsidRDefault="00BF47C5" w:rsidP="00953054">
            <w:pPr>
              <w:autoSpaceDE/>
              <w:autoSpaceDN/>
              <w:spacing w:line="276" w:lineRule="auto"/>
              <w:jc w:val="both"/>
              <w:rPr>
                <w:b/>
                <w:bCs/>
                <w:sz w:val="22"/>
                <w:szCs w:val="22"/>
                <w:lang w:val="en-US"/>
              </w:rPr>
            </w:pPr>
          </w:p>
        </w:tc>
      </w:tr>
      <w:tr w:rsidR="00650C14" w:rsidRPr="00953054" w14:paraId="6B421032" w14:textId="77777777" w:rsidTr="008A473B">
        <w:trPr>
          <w:trHeight w:val="340"/>
        </w:trPr>
        <w:tc>
          <w:tcPr>
            <w:tcW w:w="3843" w:type="pct"/>
            <w:shd w:val="clear" w:color="auto" w:fill="auto"/>
            <w:noWrap/>
            <w:vAlign w:val="bottom"/>
            <w:hideMark/>
          </w:tcPr>
          <w:p w14:paraId="0EF21300" w14:textId="4FC24731" w:rsidR="001E041C" w:rsidRPr="00953054" w:rsidRDefault="001E041C" w:rsidP="00953054">
            <w:pPr>
              <w:autoSpaceDE/>
              <w:autoSpaceDN/>
              <w:spacing w:line="276" w:lineRule="auto"/>
              <w:jc w:val="both"/>
              <w:rPr>
                <w:sz w:val="22"/>
                <w:szCs w:val="22"/>
                <w:lang w:val="en-US"/>
              </w:rPr>
            </w:pPr>
            <w:r w:rsidRPr="00953054">
              <w:rPr>
                <w:sz w:val="22"/>
                <w:szCs w:val="22"/>
                <w:lang w:val="en-US"/>
              </w:rPr>
              <w:t xml:space="preserve">Balance </w:t>
            </w:r>
            <w:r w:rsidR="00B61A06" w:rsidRPr="00953054">
              <w:rPr>
                <w:sz w:val="22"/>
                <w:szCs w:val="22"/>
                <w:lang w:val="en-US"/>
              </w:rPr>
              <w:t>at beginning of the year</w:t>
            </w:r>
          </w:p>
        </w:tc>
        <w:tc>
          <w:tcPr>
            <w:tcW w:w="1157" w:type="pct"/>
            <w:shd w:val="clear" w:color="auto" w:fill="auto"/>
            <w:noWrap/>
            <w:vAlign w:val="bottom"/>
            <w:hideMark/>
          </w:tcPr>
          <w:p w14:paraId="77CFA304" w14:textId="77777777" w:rsidR="001E041C" w:rsidRPr="00953054" w:rsidRDefault="001E041C"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74B69ACA" w14:textId="77777777" w:rsidTr="008A473B">
        <w:trPr>
          <w:trHeight w:val="340"/>
        </w:trPr>
        <w:tc>
          <w:tcPr>
            <w:tcW w:w="3843" w:type="pct"/>
            <w:shd w:val="clear" w:color="auto" w:fill="auto"/>
            <w:noWrap/>
            <w:vAlign w:val="bottom"/>
          </w:tcPr>
          <w:p w14:paraId="42BE04FD" w14:textId="7B172A52" w:rsidR="001E041C" w:rsidRPr="00953054" w:rsidRDefault="001E041C" w:rsidP="00953054">
            <w:pPr>
              <w:autoSpaceDE/>
              <w:autoSpaceDN/>
              <w:spacing w:line="276" w:lineRule="auto"/>
              <w:jc w:val="both"/>
              <w:rPr>
                <w:sz w:val="22"/>
                <w:szCs w:val="22"/>
                <w:lang w:val="en-US"/>
              </w:rPr>
            </w:pPr>
            <w:r w:rsidRPr="00953054">
              <w:rPr>
                <w:sz w:val="22"/>
                <w:szCs w:val="22"/>
                <w:lang w:val="en-US"/>
              </w:rPr>
              <w:t xml:space="preserve">Domestic </w:t>
            </w:r>
            <w:r w:rsidR="00B61A06" w:rsidRPr="00953054">
              <w:rPr>
                <w:sz w:val="22"/>
                <w:szCs w:val="22"/>
                <w:lang w:val="en-US"/>
              </w:rPr>
              <w:t>borrowings during the year</w:t>
            </w:r>
          </w:p>
        </w:tc>
        <w:tc>
          <w:tcPr>
            <w:tcW w:w="1157" w:type="pct"/>
            <w:shd w:val="clear" w:color="auto" w:fill="auto"/>
            <w:noWrap/>
            <w:vAlign w:val="bottom"/>
          </w:tcPr>
          <w:p w14:paraId="0ED230C9" w14:textId="17C8B0DE" w:rsidR="001E041C" w:rsidRPr="00953054" w:rsidRDefault="001E041C"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39E06486" w14:textId="77777777" w:rsidTr="008A473B">
        <w:trPr>
          <w:trHeight w:val="340"/>
        </w:trPr>
        <w:tc>
          <w:tcPr>
            <w:tcW w:w="3843" w:type="pct"/>
            <w:shd w:val="clear" w:color="auto" w:fill="auto"/>
            <w:vAlign w:val="bottom"/>
            <w:hideMark/>
          </w:tcPr>
          <w:p w14:paraId="7C8BA837" w14:textId="3D72ADC4" w:rsidR="001E041C" w:rsidRPr="00953054" w:rsidRDefault="001E041C" w:rsidP="00953054">
            <w:pPr>
              <w:autoSpaceDE/>
              <w:autoSpaceDN/>
              <w:spacing w:line="276" w:lineRule="auto"/>
              <w:jc w:val="both"/>
              <w:rPr>
                <w:sz w:val="22"/>
                <w:szCs w:val="22"/>
                <w:lang w:val="en-US"/>
              </w:rPr>
            </w:pPr>
            <w:r w:rsidRPr="00953054">
              <w:rPr>
                <w:sz w:val="22"/>
                <w:szCs w:val="22"/>
                <w:lang w:val="en-US"/>
              </w:rPr>
              <w:t xml:space="preserve">Repayments </w:t>
            </w:r>
            <w:r w:rsidR="00B61A06" w:rsidRPr="00953054">
              <w:rPr>
                <w:sz w:val="22"/>
                <w:szCs w:val="22"/>
                <w:lang w:val="en-US"/>
              </w:rPr>
              <w:t>during the year</w:t>
            </w:r>
          </w:p>
        </w:tc>
        <w:tc>
          <w:tcPr>
            <w:tcW w:w="1157" w:type="pct"/>
            <w:shd w:val="clear" w:color="auto" w:fill="auto"/>
            <w:noWrap/>
            <w:vAlign w:val="bottom"/>
            <w:hideMark/>
          </w:tcPr>
          <w:p w14:paraId="14C14A62" w14:textId="5E8E5F67" w:rsidR="001E041C" w:rsidRPr="00953054" w:rsidRDefault="001E041C"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5B145E64" w14:textId="77777777" w:rsidTr="008A473B">
        <w:trPr>
          <w:trHeight w:val="340"/>
        </w:trPr>
        <w:tc>
          <w:tcPr>
            <w:tcW w:w="3843" w:type="pct"/>
            <w:shd w:val="clear" w:color="auto" w:fill="auto"/>
            <w:noWrap/>
            <w:vAlign w:val="bottom"/>
            <w:hideMark/>
          </w:tcPr>
          <w:p w14:paraId="707D47C3" w14:textId="7D2AC8CC" w:rsidR="001E041C" w:rsidRPr="00953054" w:rsidRDefault="00AE7153" w:rsidP="00953054">
            <w:pPr>
              <w:autoSpaceDE/>
              <w:autoSpaceDN/>
              <w:spacing w:line="276" w:lineRule="auto"/>
              <w:jc w:val="both"/>
              <w:rPr>
                <w:b/>
                <w:bCs/>
                <w:sz w:val="22"/>
                <w:szCs w:val="22"/>
                <w:lang w:val="en-US"/>
              </w:rPr>
            </w:pPr>
            <w:r w:rsidRPr="00953054">
              <w:rPr>
                <w:b/>
                <w:bCs/>
                <w:sz w:val="22"/>
                <w:szCs w:val="22"/>
                <w:lang w:val="en-US"/>
              </w:rPr>
              <w:t xml:space="preserve">Balance </w:t>
            </w:r>
            <w:r w:rsidR="00B61A06" w:rsidRPr="00953054">
              <w:rPr>
                <w:b/>
                <w:bCs/>
                <w:sz w:val="22"/>
                <w:szCs w:val="22"/>
                <w:lang w:val="en-US"/>
              </w:rPr>
              <w:t>at end of the year</w:t>
            </w:r>
          </w:p>
        </w:tc>
        <w:tc>
          <w:tcPr>
            <w:tcW w:w="1157" w:type="pct"/>
            <w:shd w:val="clear" w:color="auto" w:fill="auto"/>
            <w:noWrap/>
            <w:vAlign w:val="bottom"/>
            <w:hideMark/>
          </w:tcPr>
          <w:p w14:paraId="1136F0F0" w14:textId="77777777" w:rsidR="001E041C" w:rsidRPr="00953054" w:rsidRDefault="001E041C" w:rsidP="00953054">
            <w:pPr>
              <w:autoSpaceDE/>
              <w:autoSpaceDN/>
              <w:spacing w:line="276" w:lineRule="auto"/>
              <w:jc w:val="both"/>
              <w:rPr>
                <w:b/>
                <w:bCs/>
                <w:sz w:val="22"/>
                <w:szCs w:val="22"/>
              </w:rPr>
            </w:pPr>
            <w:r w:rsidRPr="00953054">
              <w:rPr>
                <w:b/>
                <w:bCs/>
                <w:sz w:val="22"/>
                <w:szCs w:val="22"/>
              </w:rPr>
              <w:t>xxx</w:t>
            </w:r>
          </w:p>
        </w:tc>
      </w:tr>
      <w:tr w:rsidR="00AE7153" w:rsidRPr="00953054" w14:paraId="20BE5C2A" w14:textId="77777777" w:rsidTr="008A473B">
        <w:trPr>
          <w:trHeight w:val="340"/>
        </w:trPr>
        <w:tc>
          <w:tcPr>
            <w:tcW w:w="3843" w:type="pct"/>
            <w:shd w:val="clear" w:color="auto" w:fill="auto"/>
            <w:noWrap/>
            <w:vAlign w:val="bottom"/>
          </w:tcPr>
          <w:p w14:paraId="01A5DAC8" w14:textId="77777777" w:rsidR="00AE7153" w:rsidRPr="00953054" w:rsidRDefault="00AE7153" w:rsidP="00953054">
            <w:pPr>
              <w:autoSpaceDE/>
              <w:autoSpaceDN/>
              <w:spacing w:line="276" w:lineRule="auto"/>
              <w:jc w:val="both"/>
              <w:rPr>
                <w:b/>
                <w:bCs/>
                <w:sz w:val="22"/>
                <w:szCs w:val="22"/>
                <w:lang w:val="en-US"/>
              </w:rPr>
            </w:pPr>
          </w:p>
        </w:tc>
        <w:tc>
          <w:tcPr>
            <w:tcW w:w="1157" w:type="pct"/>
            <w:shd w:val="clear" w:color="auto" w:fill="auto"/>
            <w:noWrap/>
            <w:vAlign w:val="bottom"/>
          </w:tcPr>
          <w:p w14:paraId="52C6E852" w14:textId="77777777" w:rsidR="00AE7153" w:rsidRPr="00953054" w:rsidRDefault="00AE7153" w:rsidP="00953054">
            <w:pPr>
              <w:autoSpaceDE/>
              <w:autoSpaceDN/>
              <w:spacing w:line="276" w:lineRule="auto"/>
              <w:jc w:val="both"/>
              <w:rPr>
                <w:b/>
                <w:bCs/>
                <w:sz w:val="22"/>
                <w:szCs w:val="22"/>
              </w:rPr>
            </w:pPr>
          </w:p>
        </w:tc>
      </w:tr>
      <w:tr w:rsidR="001E041C" w:rsidRPr="00953054" w14:paraId="6320EABC" w14:textId="77777777" w:rsidTr="008A473B">
        <w:trPr>
          <w:trHeight w:val="340"/>
        </w:trPr>
        <w:tc>
          <w:tcPr>
            <w:tcW w:w="3843" w:type="pct"/>
            <w:shd w:val="clear" w:color="auto" w:fill="auto"/>
            <w:noWrap/>
            <w:vAlign w:val="bottom"/>
          </w:tcPr>
          <w:p w14:paraId="5E018A00" w14:textId="60213BA6" w:rsidR="00AA5AB1" w:rsidRPr="00953054" w:rsidRDefault="001E041C" w:rsidP="00953054">
            <w:pPr>
              <w:autoSpaceDE/>
              <w:autoSpaceDN/>
              <w:spacing w:line="276" w:lineRule="auto"/>
              <w:jc w:val="both"/>
              <w:rPr>
                <w:b/>
                <w:bCs/>
                <w:sz w:val="22"/>
                <w:szCs w:val="22"/>
                <w:lang w:val="en-US"/>
              </w:rPr>
            </w:pPr>
            <w:r w:rsidRPr="00953054">
              <w:rPr>
                <w:b/>
                <w:bCs/>
                <w:sz w:val="22"/>
                <w:szCs w:val="22"/>
                <w:lang w:val="en-US"/>
              </w:rPr>
              <w:t xml:space="preserve">Balance </w:t>
            </w:r>
            <w:r w:rsidR="00B61A06" w:rsidRPr="00953054">
              <w:rPr>
                <w:b/>
                <w:bCs/>
                <w:sz w:val="22"/>
                <w:szCs w:val="22"/>
                <w:lang w:val="en-US"/>
              </w:rPr>
              <w:t xml:space="preserve">at end of the period- domestic and </w:t>
            </w:r>
          </w:p>
          <w:p w14:paraId="1CD1301A" w14:textId="443C4946" w:rsidR="001E041C" w:rsidRPr="00953054" w:rsidRDefault="001E041C" w:rsidP="00953054">
            <w:pPr>
              <w:autoSpaceDE/>
              <w:autoSpaceDN/>
              <w:spacing w:line="276" w:lineRule="auto"/>
              <w:jc w:val="both"/>
              <w:rPr>
                <w:b/>
                <w:bCs/>
                <w:sz w:val="22"/>
                <w:szCs w:val="22"/>
                <w:lang w:val="en-US"/>
              </w:rPr>
            </w:pPr>
            <w:r w:rsidRPr="00953054">
              <w:rPr>
                <w:b/>
                <w:bCs/>
                <w:sz w:val="22"/>
                <w:szCs w:val="22"/>
                <w:lang w:val="en-US"/>
              </w:rPr>
              <w:t xml:space="preserve">External </w:t>
            </w:r>
            <w:r w:rsidR="00B61A06" w:rsidRPr="00953054">
              <w:rPr>
                <w:b/>
                <w:bCs/>
                <w:sz w:val="22"/>
                <w:szCs w:val="22"/>
                <w:lang w:val="en-US"/>
              </w:rPr>
              <w:t xml:space="preserve">borrowings c = </w:t>
            </w:r>
            <w:r w:rsidR="00947DDF">
              <w:rPr>
                <w:b/>
                <w:bCs/>
                <w:sz w:val="22"/>
                <w:szCs w:val="22"/>
                <w:lang w:val="en-US"/>
              </w:rPr>
              <w:t>(</w:t>
            </w:r>
            <w:r w:rsidR="00B61A06" w:rsidRPr="00953054">
              <w:rPr>
                <w:b/>
                <w:bCs/>
                <w:sz w:val="22"/>
                <w:szCs w:val="22"/>
                <w:lang w:val="en-US"/>
              </w:rPr>
              <w:t>a+b</w:t>
            </w:r>
            <w:r w:rsidR="00947DDF">
              <w:rPr>
                <w:b/>
                <w:bCs/>
                <w:sz w:val="22"/>
                <w:szCs w:val="22"/>
                <w:lang w:val="en-US"/>
              </w:rPr>
              <w:t>)</w:t>
            </w:r>
          </w:p>
        </w:tc>
        <w:tc>
          <w:tcPr>
            <w:tcW w:w="1157" w:type="pct"/>
            <w:shd w:val="clear" w:color="auto" w:fill="auto"/>
            <w:noWrap/>
            <w:vAlign w:val="bottom"/>
          </w:tcPr>
          <w:p w14:paraId="202F0E05" w14:textId="5F854987" w:rsidR="001E041C" w:rsidRPr="00953054" w:rsidRDefault="001E041C" w:rsidP="00953054">
            <w:pPr>
              <w:autoSpaceDE/>
              <w:autoSpaceDN/>
              <w:spacing w:line="276" w:lineRule="auto"/>
              <w:jc w:val="both"/>
              <w:rPr>
                <w:b/>
                <w:bCs/>
                <w:sz w:val="22"/>
                <w:szCs w:val="22"/>
                <w:lang w:val="en-US"/>
              </w:rPr>
            </w:pPr>
            <w:r w:rsidRPr="00953054">
              <w:rPr>
                <w:b/>
                <w:bCs/>
                <w:sz w:val="22"/>
                <w:szCs w:val="22"/>
              </w:rPr>
              <w:t>xxx</w:t>
            </w:r>
          </w:p>
        </w:tc>
      </w:tr>
    </w:tbl>
    <w:p w14:paraId="300B2351" w14:textId="6C690116" w:rsidR="003E7D09" w:rsidRDefault="003E7D09" w:rsidP="00953054">
      <w:pPr>
        <w:autoSpaceDE/>
        <w:autoSpaceDN/>
        <w:spacing w:line="360" w:lineRule="auto"/>
        <w:jc w:val="both"/>
        <w:rPr>
          <w:sz w:val="22"/>
          <w:szCs w:val="22"/>
          <w:lang w:val="en-US"/>
        </w:rPr>
      </w:pPr>
    </w:p>
    <w:p w14:paraId="135B87B4" w14:textId="77777777" w:rsidR="003E7D09" w:rsidRDefault="003E7D09">
      <w:pPr>
        <w:autoSpaceDE/>
        <w:autoSpaceDN/>
        <w:rPr>
          <w:sz w:val="22"/>
          <w:szCs w:val="22"/>
          <w:lang w:val="en-US"/>
        </w:rPr>
      </w:pPr>
      <w:r>
        <w:rPr>
          <w:sz w:val="22"/>
          <w:szCs w:val="22"/>
          <w:lang w:val="en-US"/>
        </w:rPr>
        <w:br w:type="page"/>
      </w:r>
    </w:p>
    <w:p w14:paraId="3CF3B4B9" w14:textId="60E57D1D" w:rsidR="000F2281" w:rsidRPr="003E7D09" w:rsidRDefault="003E7D09" w:rsidP="00953054">
      <w:pPr>
        <w:autoSpaceDE/>
        <w:autoSpaceDN/>
        <w:spacing w:line="360" w:lineRule="auto"/>
        <w:jc w:val="both"/>
        <w:rPr>
          <w:b/>
          <w:sz w:val="22"/>
          <w:szCs w:val="22"/>
        </w:rPr>
      </w:pPr>
      <w:r w:rsidRPr="00953054">
        <w:rPr>
          <w:b/>
          <w:sz w:val="22"/>
          <w:szCs w:val="22"/>
        </w:rPr>
        <w:lastRenderedPageBreak/>
        <w:t>Notes to the Financial Statements (Continued)</w:t>
      </w:r>
    </w:p>
    <w:p w14:paraId="20E0220C" w14:textId="3888852A" w:rsidR="00282880" w:rsidRPr="00953054" w:rsidRDefault="00282880" w:rsidP="00953054">
      <w:pPr>
        <w:autoSpaceDE/>
        <w:autoSpaceDN/>
        <w:spacing w:line="360" w:lineRule="auto"/>
        <w:jc w:val="both"/>
        <w:rPr>
          <w:sz w:val="22"/>
          <w:szCs w:val="22"/>
          <w:lang w:val="en-US"/>
        </w:rPr>
      </w:pPr>
      <w:r w:rsidRPr="00953054">
        <w:rPr>
          <w:sz w:val="22"/>
          <w:szCs w:val="22"/>
          <w:lang w:val="en-US"/>
        </w:rPr>
        <w:t>The analyses of both external and domestic borrowings are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098"/>
        <w:gridCol w:w="1844"/>
        <w:gridCol w:w="2088"/>
      </w:tblGrid>
      <w:tr w:rsidR="00753264" w:rsidRPr="00953054" w14:paraId="302A28D2" w14:textId="77777777" w:rsidTr="00832BD0">
        <w:trPr>
          <w:trHeight w:val="397"/>
        </w:trPr>
        <w:tc>
          <w:tcPr>
            <w:tcW w:w="282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186F5EF" w14:textId="77777777" w:rsidR="00753264" w:rsidRPr="00953054" w:rsidRDefault="00753264" w:rsidP="00953054">
            <w:pPr>
              <w:autoSpaceDE/>
              <w:autoSpaceDN/>
              <w:spacing w:line="276" w:lineRule="auto"/>
              <w:jc w:val="both"/>
              <w:rPr>
                <w:sz w:val="22"/>
                <w:szCs w:val="22"/>
                <w:lang w:val="en-US"/>
              </w:rPr>
            </w:pPr>
          </w:p>
        </w:tc>
        <w:tc>
          <w:tcPr>
            <w:tcW w:w="1021" w:type="pct"/>
            <w:shd w:val="clear" w:color="auto" w:fill="0070C0"/>
            <w:noWrap/>
            <w:vAlign w:val="center"/>
            <w:hideMark/>
          </w:tcPr>
          <w:p w14:paraId="4195A7EB" w14:textId="51CA919D" w:rsidR="00753264" w:rsidRPr="00953054" w:rsidRDefault="00753264"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156" w:type="pct"/>
            <w:shd w:val="clear" w:color="auto" w:fill="0070C0"/>
            <w:noWrap/>
            <w:vAlign w:val="center"/>
            <w:hideMark/>
          </w:tcPr>
          <w:p w14:paraId="2557B0E6" w14:textId="4A5BD212" w:rsidR="00753264" w:rsidRPr="00953054" w:rsidRDefault="00832BD0" w:rsidP="00953054">
            <w:pPr>
              <w:autoSpaceDE/>
              <w:autoSpaceDN/>
              <w:spacing w:line="276" w:lineRule="auto"/>
              <w:jc w:val="both"/>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650C14" w:rsidRPr="00953054" w14:paraId="4C2F6420" w14:textId="77777777" w:rsidTr="00832BD0">
        <w:trPr>
          <w:trHeight w:val="397"/>
        </w:trPr>
        <w:tc>
          <w:tcPr>
            <w:tcW w:w="282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C6CBBC8" w14:textId="77777777" w:rsidR="00282880" w:rsidRPr="00953054" w:rsidRDefault="00282880" w:rsidP="00953054">
            <w:pPr>
              <w:autoSpaceDE/>
              <w:autoSpaceDN/>
              <w:spacing w:line="276" w:lineRule="auto"/>
              <w:jc w:val="both"/>
              <w:rPr>
                <w:sz w:val="22"/>
                <w:szCs w:val="22"/>
                <w:lang w:val="en-US"/>
              </w:rPr>
            </w:pPr>
          </w:p>
        </w:tc>
        <w:tc>
          <w:tcPr>
            <w:tcW w:w="102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26CCA09" w14:textId="32FE230B"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Kshs</w:t>
            </w:r>
          </w:p>
        </w:tc>
        <w:tc>
          <w:tcPr>
            <w:tcW w:w="115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28FA811" w14:textId="1D536E83"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1FE1AF42" w14:textId="77777777" w:rsidTr="00832BD0">
        <w:trPr>
          <w:trHeight w:val="397"/>
        </w:trPr>
        <w:tc>
          <w:tcPr>
            <w:tcW w:w="2823" w:type="pct"/>
            <w:shd w:val="clear" w:color="auto" w:fill="auto"/>
            <w:noWrap/>
            <w:vAlign w:val="bottom"/>
            <w:hideMark/>
          </w:tcPr>
          <w:p w14:paraId="5120F232" w14:textId="35547D23"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External Borrowings</w:t>
            </w:r>
          </w:p>
        </w:tc>
        <w:tc>
          <w:tcPr>
            <w:tcW w:w="1021" w:type="pct"/>
            <w:shd w:val="clear" w:color="auto" w:fill="auto"/>
            <w:noWrap/>
            <w:vAlign w:val="bottom"/>
            <w:hideMark/>
          </w:tcPr>
          <w:p w14:paraId="77F84872" w14:textId="23D7EBDD" w:rsidR="00282880" w:rsidRPr="00953054" w:rsidRDefault="00282880" w:rsidP="00953054">
            <w:pPr>
              <w:autoSpaceDE/>
              <w:autoSpaceDN/>
              <w:spacing w:line="276" w:lineRule="auto"/>
              <w:jc w:val="both"/>
              <w:rPr>
                <w:sz w:val="22"/>
                <w:szCs w:val="22"/>
                <w:lang w:val="en-US"/>
              </w:rPr>
            </w:pPr>
          </w:p>
        </w:tc>
        <w:tc>
          <w:tcPr>
            <w:tcW w:w="1156" w:type="pct"/>
            <w:shd w:val="clear" w:color="auto" w:fill="auto"/>
            <w:noWrap/>
            <w:vAlign w:val="bottom"/>
            <w:hideMark/>
          </w:tcPr>
          <w:p w14:paraId="0B0026EB" w14:textId="77777777" w:rsidR="00282880" w:rsidRPr="00953054" w:rsidRDefault="00282880" w:rsidP="00953054">
            <w:pPr>
              <w:autoSpaceDE/>
              <w:autoSpaceDN/>
              <w:spacing w:line="276" w:lineRule="auto"/>
              <w:jc w:val="both"/>
              <w:rPr>
                <w:sz w:val="22"/>
                <w:szCs w:val="22"/>
                <w:lang w:val="en-US"/>
              </w:rPr>
            </w:pPr>
          </w:p>
        </w:tc>
      </w:tr>
      <w:tr w:rsidR="00650C14" w:rsidRPr="00953054" w14:paraId="082FD7A1" w14:textId="77777777" w:rsidTr="00832BD0">
        <w:trPr>
          <w:trHeight w:val="397"/>
        </w:trPr>
        <w:tc>
          <w:tcPr>
            <w:tcW w:w="2823" w:type="pct"/>
            <w:shd w:val="clear" w:color="auto" w:fill="auto"/>
            <w:noWrap/>
            <w:vAlign w:val="bottom"/>
            <w:hideMark/>
          </w:tcPr>
          <w:p w14:paraId="300D3F0F" w14:textId="5E27F082"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Dollar </w:t>
            </w:r>
            <w:r w:rsidR="000F2281" w:rsidRPr="00953054">
              <w:rPr>
                <w:sz w:val="22"/>
                <w:szCs w:val="22"/>
                <w:lang w:val="en-US"/>
              </w:rPr>
              <w:t>Denominated Loan From ‘X Organisation’</w:t>
            </w:r>
          </w:p>
        </w:tc>
        <w:tc>
          <w:tcPr>
            <w:tcW w:w="1021" w:type="pct"/>
            <w:shd w:val="clear" w:color="auto" w:fill="auto"/>
            <w:noWrap/>
            <w:vAlign w:val="bottom"/>
            <w:hideMark/>
          </w:tcPr>
          <w:p w14:paraId="0738F240" w14:textId="7232D206"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2EB245E3" w14:textId="5F241A94"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4AF536C6" w14:textId="77777777" w:rsidTr="00832BD0">
        <w:trPr>
          <w:trHeight w:val="397"/>
        </w:trPr>
        <w:tc>
          <w:tcPr>
            <w:tcW w:w="2823" w:type="pct"/>
            <w:shd w:val="clear" w:color="auto" w:fill="auto"/>
            <w:vAlign w:val="bottom"/>
            <w:hideMark/>
          </w:tcPr>
          <w:p w14:paraId="2E6FFDE0" w14:textId="693E527F"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Sterling Pound </w:t>
            </w:r>
            <w:r w:rsidR="000F2281" w:rsidRPr="00953054">
              <w:rPr>
                <w:sz w:val="22"/>
                <w:szCs w:val="22"/>
                <w:lang w:val="en-US"/>
              </w:rPr>
              <w:t>Denominated Loan From ‘Y Organisation’</w:t>
            </w:r>
          </w:p>
        </w:tc>
        <w:tc>
          <w:tcPr>
            <w:tcW w:w="1021" w:type="pct"/>
            <w:shd w:val="clear" w:color="auto" w:fill="auto"/>
            <w:noWrap/>
            <w:vAlign w:val="bottom"/>
            <w:hideMark/>
          </w:tcPr>
          <w:p w14:paraId="196B51AB" w14:textId="15CF57FF"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4528D80D" w14:textId="5049542E"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178C6C5E" w14:textId="77777777" w:rsidTr="00832BD0">
        <w:trPr>
          <w:trHeight w:val="397"/>
        </w:trPr>
        <w:tc>
          <w:tcPr>
            <w:tcW w:w="2823" w:type="pct"/>
            <w:shd w:val="clear" w:color="auto" w:fill="auto"/>
            <w:noWrap/>
            <w:vAlign w:val="bottom"/>
            <w:hideMark/>
          </w:tcPr>
          <w:p w14:paraId="3C4331C8" w14:textId="095521C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Euro </w:t>
            </w:r>
            <w:r w:rsidR="000F2281" w:rsidRPr="00953054">
              <w:rPr>
                <w:sz w:val="22"/>
                <w:szCs w:val="22"/>
                <w:lang w:val="en-US"/>
              </w:rPr>
              <w:t xml:space="preserve">Denominated Loan </w:t>
            </w:r>
            <w:r w:rsidR="00832BD0" w:rsidRPr="00953054">
              <w:rPr>
                <w:sz w:val="22"/>
                <w:szCs w:val="22"/>
                <w:lang w:val="en-US"/>
              </w:rPr>
              <w:t>from</w:t>
            </w:r>
            <w:r w:rsidR="000F2281" w:rsidRPr="00953054">
              <w:rPr>
                <w:sz w:val="22"/>
                <w:szCs w:val="22"/>
                <w:lang w:val="en-US"/>
              </w:rPr>
              <w:t xml:space="preserve"> Z Organisation’</w:t>
            </w:r>
          </w:p>
        </w:tc>
        <w:tc>
          <w:tcPr>
            <w:tcW w:w="1021" w:type="pct"/>
            <w:shd w:val="clear" w:color="auto" w:fill="auto"/>
            <w:noWrap/>
            <w:vAlign w:val="bottom"/>
            <w:hideMark/>
          </w:tcPr>
          <w:p w14:paraId="78D9960D" w14:textId="2A0C1DA6"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4E5E6D1A" w14:textId="1D66A10A"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476F43B0" w14:textId="77777777" w:rsidTr="00832BD0">
        <w:trPr>
          <w:trHeight w:val="397"/>
        </w:trPr>
        <w:tc>
          <w:tcPr>
            <w:tcW w:w="2823" w:type="pct"/>
            <w:shd w:val="clear" w:color="auto" w:fill="auto"/>
            <w:noWrap/>
            <w:vAlign w:val="bottom"/>
            <w:hideMark/>
          </w:tcPr>
          <w:p w14:paraId="01261789" w14:textId="67AE5A78"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Domestic Borrowings</w:t>
            </w:r>
          </w:p>
        </w:tc>
        <w:tc>
          <w:tcPr>
            <w:tcW w:w="1021" w:type="pct"/>
            <w:shd w:val="clear" w:color="auto" w:fill="auto"/>
            <w:noWrap/>
            <w:vAlign w:val="bottom"/>
            <w:hideMark/>
          </w:tcPr>
          <w:p w14:paraId="2D619DE4" w14:textId="2422D955" w:rsidR="00282880" w:rsidRPr="00953054" w:rsidRDefault="00282880" w:rsidP="00953054">
            <w:pPr>
              <w:autoSpaceDE/>
              <w:autoSpaceDN/>
              <w:spacing w:line="276" w:lineRule="auto"/>
              <w:jc w:val="both"/>
              <w:rPr>
                <w:sz w:val="22"/>
                <w:szCs w:val="22"/>
                <w:lang w:val="en-US"/>
              </w:rPr>
            </w:pPr>
          </w:p>
        </w:tc>
        <w:tc>
          <w:tcPr>
            <w:tcW w:w="1156" w:type="pct"/>
            <w:shd w:val="clear" w:color="auto" w:fill="auto"/>
            <w:noWrap/>
            <w:vAlign w:val="bottom"/>
            <w:hideMark/>
          </w:tcPr>
          <w:p w14:paraId="14F2F35F" w14:textId="77777777" w:rsidR="00282880" w:rsidRPr="00953054" w:rsidRDefault="00282880" w:rsidP="00953054">
            <w:pPr>
              <w:autoSpaceDE/>
              <w:autoSpaceDN/>
              <w:spacing w:line="276" w:lineRule="auto"/>
              <w:jc w:val="both"/>
              <w:rPr>
                <w:sz w:val="22"/>
                <w:szCs w:val="22"/>
                <w:lang w:val="en-US"/>
              </w:rPr>
            </w:pPr>
          </w:p>
        </w:tc>
      </w:tr>
      <w:tr w:rsidR="00650C14" w:rsidRPr="00953054" w14:paraId="73BB6259" w14:textId="77777777" w:rsidTr="00832BD0">
        <w:trPr>
          <w:trHeight w:val="397"/>
        </w:trPr>
        <w:tc>
          <w:tcPr>
            <w:tcW w:w="2823" w:type="pct"/>
            <w:shd w:val="clear" w:color="auto" w:fill="auto"/>
            <w:noWrap/>
            <w:vAlign w:val="bottom"/>
            <w:hideMark/>
          </w:tcPr>
          <w:p w14:paraId="128493AA" w14:textId="0B66EF7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Kenya Shilling </w:t>
            </w:r>
            <w:r w:rsidR="000F2281" w:rsidRPr="00953054">
              <w:rPr>
                <w:sz w:val="22"/>
                <w:szCs w:val="22"/>
                <w:lang w:val="en-US"/>
              </w:rPr>
              <w:t xml:space="preserve">Loan From </w:t>
            </w:r>
            <w:r w:rsidRPr="00953054">
              <w:rPr>
                <w:sz w:val="22"/>
                <w:szCs w:val="22"/>
                <w:lang w:val="en-US"/>
              </w:rPr>
              <w:t>KCB</w:t>
            </w:r>
          </w:p>
        </w:tc>
        <w:tc>
          <w:tcPr>
            <w:tcW w:w="1021" w:type="pct"/>
            <w:shd w:val="clear" w:color="auto" w:fill="auto"/>
            <w:noWrap/>
            <w:vAlign w:val="bottom"/>
            <w:hideMark/>
          </w:tcPr>
          <w:p w14:paraId="03219EF4" w14:textId="1B8CEA70"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3BDBA0FA" w14:textId="1F62A072"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27627A18" w14:textId="77777777" w:rsidTr="00832BD0">
        <w:trPr>
          <w:trHeight w:val="397"/>
        </w:trPr>
        <w:tc>
          <w:tcPr>
            <w:tcW w:w="2823" w:type="pct"/>
            <w:shd w:val="clear" w:color="auto" w:fill="auto"/>
            <w:vAlign w:val="bottom"/>
            <w:hideMark/>
          </w:tcPr>
          <w:p w14:paraId="76B8E4C5" w14:textId="2AD9BE9C"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Kenya Shilling </w:t>
            </w:r>
            <w:r w:rsidR="000F2281" w:rsidRPr="00953054">
              <w:rPr>
                <w:sz w:val="22"/>
                <w:szCs w:val="22"/>
                <w:lang w:val="en-US"/>
              </w:rPr>
              <w:t xml:space="preserve">Loan </w:t>
            </w:r>
            <w:r w:rsidR="00832BD0" w:rsidRPr="00953054">
              <w:rPr>
                <w:sz w:val="22"/>
                <w:szCs w:val="22"/>
                <w:lang w:val="en-US"/>
              </w:rPr>
              <w:t>from</w:t>
            </w:r>
            <w:r w:rsidR="000F2281" w:rsidRPr="00953054">
              <w:rPr>
                <w:sz w:val="22"/>
                <w:szCs w:val="22"/>
                <w:lang w:val="en-US"/>
              </w:rPr>
              <w:t xml:space="preserve"> </w:t>
            </w:r>
            <w:r w:rsidRPr="00953054">
              <w:rPr>
                <w:sz w:val="22"/>
                <w:szCs w:val="22"/>
                <w:lang w:val="en-US"/>
              </w:rPr>
              <w:t>Barclays Bank</w:t>
            </w:r>
          </w:p>
        </w:tc>
        <w:tc>
          <w:tcPr>
            <w:tcW w:w="1021" w:type="pct"/>
            <w:shd w:val="clear" w:color="auto" w:fill="auto"/>
            <w:noWrap/>
            <w:vAlign w:val="bottom"/>
            <w:hideMark/>
          </w:tcPr>
          <w:p w14:paraId="2E2D3DE6" w14:textId="5D019DF5"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18AC5C6D" w14:textId="08392CF1"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14C8E5EF" w14:textId="77777777" w:rsidTr="00832BD0">
        <w:trPr>
          <w:trHeight w:val="397"/>
        </w:trPr>
        <w:tc>
          <w:tcPr>
            <w:tcW w:w="2823" w:type="pct"/>
            <w:shd w:val="clear" w:color="auto" w:fill="auto"/>
            <w:vAlign w:val="bottom"/>
            <w:hideMark/>
          </w:tcPr>
          <w:p w14:paraId="07F2C2EA" w14:textId="7C58FED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Kenya Shilling </w:t>
            </w:r>
            <w:r w:rsidR="000F2281" w:rsidRPr="00953054">
              <w:rPr>
                <w:sz w:val="22"/>
                <w:szCs w:val="22"/>
                <w:lang w:val="en-US"/>
              </w:rPr>
              <w:t xml:space="preserve">Loan </w:t>
            </w:r>
            <w:r w:rsidR="00832BD0" w:rsidRPr="00953054">
              <w:rPr>
                <w:sz w:val="22"/>
                <w:szCs w:val="22"/>
                <w:lang w:val="en-US"/>
              </w:rPr>
              <w:t>from</w:t>
            </w:r>
            <w:r w:rsidR="000F2281" w:rsidRPr="00953054">
              <w:rPr>
                <w:sz w:val="22"/>
                <w:szCs w:val="22"/>
                <w:lang w:val="en-US"/>
              </w:rPr>
              <w:t xml:space="preserve"> </w:t>
            </w:r>
            <w:r w:rsidRPr="00953054">
              <w:rPr>
                <w:sz w:val="22"/>
                <w:szCs w:val="22"/>
                <w:lang w:val="en-US"/>
              </w:rPr>
              <w:t>Consolidated Bank</w:t>
            </w:r>
          </w:p>
        </w:tc>
        <w:tc>
          <w:tcPr>
            <w:tcW w:w="1021" w:type="pct"/>
            <w:shd w:val="clear" w:color="auto" w:fill="auto"/>
            <w:noWrap/>
            <w:vAlign w:val="bottom"/>
            <w:hideMark/>
          </w:tcPr>
          <w:p w14:paraId="072C3678" w14:textId="1B62A08C"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46325A8E" w14:textId="01B53731"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473C81" w:rsidRPr="00953054" w14:paraId="26A991D4" w14:textId="77777777" w:rsidTr="00832BD0">
        <w:trPr>
          <w:trHeight w:val="397"/>
        </w:trPr>
        <w:tc>
          <w:tcPr>
            <w:tcW w:w="2823" w:type="pct"/>
            <w:shd w:val="clear" w:color="auto" w:fill="auto"/>
            <w:noWrap/>
            <w:vAlign w:val="bottom"/>
            <w:hideMark/>
          </w:tcPr>
          <w:p w14:paraId="7A29CE53" w14:textId="13E3D9B7" w:rsidR="00282880" w:rsidRPr="00882A77" w:rsidRDefault="00282880" w:rsidP="00953054">
            <w:pPr>
              <w:autoSpaceDE/>
              <w:autoSpaceDN/>
              <w:spacing w:line="276" w:lineRule="auto"/>
              <w:jc w:val="both"/>
              <w:rPr>
                <w:b/>
                <w:sz w:val="22"/>
                <w:szCs w:val="22"/>
                <w:lang w:val="en-US"/>
              </w:rPr>
            </w:pPr>
            <w:r w:rsidRPr="00882A77">
              <w:rPr>
                <w:b/>
                <w:sz w:val="22"/>
                <w:szCs w:val="22"/>
                <w:lang w:val="en-US"/>
              </w:rPr>
              <w:t xml:space="preserve">Total </w:t>
            </w:r>
            <w:r w:rsidR="00832BD0" w:rsidRPr="00882A77">
              <w:rPr>
                <w:b/>
                <w:bCs/>
                <w:sz w:val="22"/>
                <w:szCs w:val="22"/>
                <w:lang w:val="en-US"/>
              </w:rPr>
              <w:t>/</w:t>
            </w:r>
            <w:r w:rsidR="000F2281" w:rsidRPr="00882A77">
              <w:rPr>
                <w:b/>
                <w:sz w:val="22"/>
                <w:szCs w:val="22"/>
                <w:lang w:val="en-US"/>
              </w:rPr>
              <w:t xml:space="preserve">Balance </w:t>
            </w:r>
            <w:r w:rsidR="00832BD0" w:rsidRPr="00882A77">
              <w:rPr>
                <w:b/>
                <w:bCs/>
                <w:sz w:val="22"/>
                <w:szCs w:val="22"/>
                <w:lang w:val="en-US"/>
              </w:rPr>
              <w:t xml:space="preserve">at </w:t>
            </w:r>
            <w:r w:rsidR="00832BD0">
              <w:rPr>
                <w:b/>
                <w:bCs/>
                <w:sz w:val="22"/>
                <w:szCs w:val="22"/>
                <w:lang w:val="en-US"/>
              </w:rPr>
              <w:t>e</w:t>
            </w:r>
            <w:r w:rsidR="00832BD0" w:rsidRPr="00882A77">
              <w:rPr>
                <w:b/>
                <w:bCs/>
                <w:sz w:val="22"/>
                <w:szCs w:val="22"/>
                <w:lang w:val="en-US"/>
              </w:rPr>
              <w:t>nd of</w:t>
            </w:r>
            <w:r w:rsidR="000F2281" w:rsidRPr="00882A77">
              <w:rPr>
                <w:b/>
                <w:sz w:val="22"/>
                <w:szCs w:val="22"/>
                <w:lang w:val="en-US"/>
              </w:rPr>
              <w:t xml:space="preserve"> The Year</w:t>
            </w:r>
          </w:p>
        </w:tc>
        <w:tc>
          <w:tcPr>
            <w:tcW w:w="1021" w:type="pct"/>
            <w:shd w:val="clear" w:color="auto" w:fill="auto"/>
            <w:noWrap/>
            <w:vAlign w:val="bottom"/>
            <w:hideMark/>
          </w:tcPr>
          <w:p w14:paraId="30DD3173" w14:textId="42A31071"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xxx</w:t>
            </w:r>
          </w:p>
        </w:tc>
        <w:tc>
          <w:tcPr>
            <w:tcW w:w="1156" w:type="pct"/>
            <w:shd w:val="clear" w:color="auto" w:fill="auto"/>
            <w:noWrap/>
            <w:vAlign w:val="bottom"/>
            <w:hideMark/>
          </w:tcPr>
          <w:p w14:paraId="30BEE6D0" w14:textId="2F0C1848"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xxx</w:t>
            </w:r>
          </w:p>
        </w:tc>
      </w:tr>
    </w:tbl>
    <w:p w14:paraId="74F583AE" w14:textId="77777777" w:rsidR="00BD301C" w:rsidRPr="00953054" w:rsidRDefault="00BD301C" w:rsidP="00953054">
      <w:pPr>
        <w:autoSpaceDE/>
        <w:autoSpaceDN/>
        <w:spacing w:line="360" w:lineRule="auto"/>
        <w:jc w:val="both"/>
        <w:rPr>
          <w:b/>
          <w:sz w:val="22"/>
          <w:szCs w:val="22"/>
        </w:rPr>
      </w:pPr>
    </w:p>
    <w:p w14:paraId="524C4ACE" w14:textId="479F1D3D" w:rsidR="00282880" w:rsidRPr="00953054" w:rsidRDefault="00282880" w:rsidP="00953054">
      <w:pPr>
        <w:autoSpaceDE/>
        <w:autoSpaceDN/>
        <w:spacing w:line="360" w:lineRule="auto"/>
        <w:jc w:val="both"/>
        <w:rPr>
          <w:b/>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30"/>
        <w:gridCol w:w="1754"/>
        <w:gridCol w:w="2046"/>
      </w:tblGrid>
      <w:tr w:rsidR="00753264" w:rsidRPr="00953054" w14:paraId="17379254" w14:textId="77777777" w:rsidTr="00B1614A">
        <w:trPr>
          <w:trHeight w:hRule="exact" w:val="379"/>
        </w:trPr>
        <w:tc>
          <w:tcPr>
            <w:tcW w:w="2895" w:type="pct"/>
            <w:shd w:val="clear" w:color="auto" w:fill="0070C0"/>
            <w:noWrap/>
            <w:hideMark/>
          </w:tcPr>
          <w:p w14:paraId="53DEA40A" w14:textId="77777777" w:rsidR="00753264" w:rsidRPr="00953054" w:rsidRDefault="00753264" w:rsidP="00953054">
            <w:pPr>
              <w:autoSpaceDE/>
              <w:autoSpaceDN/>
              <w:spacing w:line="276" w:lineRule="auto"/>
              <w:jc w:val="both"/>
              <w:rPr>
                <w:b/>
                <w:bCs/>
                <w:sz w:val="22"/>
                <w:szCs w:val="22"/>
                <w:lang w:eastAsia="en-GB"/>
              </w:rPr>
            </w:pPr>
            <w:r w:rsidRPr="00953054">
              <w:rPr>
                <w:b/>
                <w:bCs/>
                <w:sz w:val="22"/>
                <w:szCs w:val="22"/>
                <w:lang w:val="en-US"/>
              </w:rPr>
              <w:t>Description</w:t>
            </w:r>
          </w:p>
        </w:tc>
        <w:tc>
          <w:tcPr>
            <w:tcW w:w="971" w:type="pct"/>
            <w:shd w:val="clear" w:color="auto" w:fill="0070C0"/>
          </w:tcPr>
          <w:p w14:paraId="1F48005B" w14:textId="37AAEFEB" w:rsidR="00753264" w:rsidRPr="00953054" w:rsidRDefault="00753264"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133" w:type="pct"/>
            <w:shd w:val="clear" w:color="auto" w:fill="0070C0"/>
            <w:noWrap/>
          </w:tcPr>
          <w:p w14:paraId="6C0CF850" w14:textId="77777777" w:rsidR="00A43B9B" w:rsidRDefault="00A43B9B" w:rsidP="00953054">
            <w:pPr>
              <w:autoSpaceDE/>
              <w:autoSpaceDN/>
              <w:spacing w:line="276" w:lineRule="auto"/>
              <w:jc w:val="both"/>
              <w:rPr>
                <w:b/>
                <w:i/>
                <w:iCs/>
                <w:sz w:val="22"/>
                <w:szCs w:val="22"/>
                <w:lang w:val="en-US"/>
              </w:rPr>
            </w:pPr>
            <w:r>
              <w:rPr>
                <w:b/>
                <w:i/>
                <w:iCs/>
                <w:sz w:val="22"/>
                <w:szCs w:val="22"/>
                <w:lang w:val="en-US"/>
              </w:rPr>
              <w:t xml:space="preserve">Opening </w:t>
            </w:r>
          </w:p>
          <w:p w14:paraId="197E4933" w14:textId="77777777" w:rsidR="00A43B9B" w:rsidRDefault="00A43B9B" w:rsidP="00953054">
            <w:pPr>
              <w:autoSpaceDE/>
              <w:autoSpaceDN/>
              <w:spacing w:line="276" w:lineRule="auto"/>
              <w:jc w:val="both"/>
              <w:rPr>
                <w:b/>
                <w:i/>
                <w:iCs/>
                <w:sz w:val="22"/>
                <w:szCs w:val="22"/>
                <w:lang w:val="en-US"/>
              </w:rPr>
            </w:pPr>
            <w:r>
              <w:rPr>
                <w:b/>
                <w:i/>
                <w:iCs/>
                <w:sz w:val="22"/>
                <w:szCs w:val="22"/>
                <w:lang w:val="en-US"/>
              </w:rPr>
              <w:t xml:space="preserve">Statement </w:t>
            </w:r>
          </w:p>
          <w:p w14:paraId="28426C0A" w14:textId="489F11E5" w:rsidR="00753264" w:rsidRPr="00953054" w:rsidRDefault="00A43B9B" w:rsidP="00953054">
            <w:pPr>
              <w:autoSpaceDE/>
              <w:autoSpaceDN/>
              <w:spacing w:line="276" w:lineRule="auto"/>
              <w:jc w:val="both"/>
              <w:rPr>
                <w:b/>
                <w:bCs/>
                <w:sz w:val="22"/>
                <w:szCs w:val="22"/>
                <w:lang w:val="en-US"/>
              </w:rPr>
            </w:pPr>
            <w:r>
              <w:rPr>
                <w:b/>
                <w:i/>
                <w:iCs/>
                <w:sz w:val="22"/>
                <w:szCs w:val="22"/>
                <w:lang w:val="en-US"/>
              </w:rPr>
              <w:t>1</w:t>
            </w:r>
            <w:r w:rsidRPr="00A927AD">
              <w:rPr>
                <w:b/>
                <w:i/>
                <w:iCs/>
                <w:sz w:val="22"/>
                <w:szCs w:val="22"/>
                <w:vertAlign w:val="superscript"/>
                <w:lang w:val="en-US"/>
              </w:rPr>
              <w:t>st</w:t>
            </w:r>
            <w:r>
              <w:rPr>
                <w:b/>
                <w:i/>
                <w:iCs/>
                <w:sz w:val="22"/>
                <w:szCs w:val="22"/>
                <w:lang w:val="en-US"/>
              </w:rPr>
              <w:t xml:space="preserve"> July 20xx</w:t>
            </w:r>
          </w:p>
        </w:tc>
      </w:tr>
      <w:tr w:rsidR="00650C14" w:rsidRPr="00953054" w14:paraId="1F15AFFD" w14:textId="77777777" w:rsidTr="003E7D09">
        <w:trPr>
          <w:trHeight w:hRule="exact" w:val="288"/>
        </w:trPr>
        <w:tc>
          <w:tcPr>
            <w:tcW w:w="2895" w:type="pct"/>
            <w:shd w:val="clear" w:color="auto" w:fill="0070C0"/>
            <w:noWrap/>
            <w:hideMark/>
          </w:tcPr>
          <w:p w14:paraId="49F55A0F" w14:textId="77777777" w:rsidR="00AD4F19" w:rsidRPr="00953054" w:rsidRDefault="00AD4F19" w:rsidP="00953054">
            <w:pPr>
              <w:autoSpaceDE/>
              <w:autoSpaceDN/>
              <w:spacing w:line="276" w:lineRule="auto"/>
              <w:jc w:val="both"/>
              <w:rPr>
                <w:b/>
                <w:bCs/>
                <w:sz w:val="22"/>
                <w:szCs w:val="22"/>
                <w:lang w:eastAsia="en-GB"/>
              </w:rPr>
            </w:pPr>
          </w:p>
        </w:tc>
        <w:tc>
          <w:tcPr>
            <w:tcW w:w="971" w:type="pct"/>
            <w:shd w:val="clear" w:color="auto" w:fill="0070C0"/>
            <w:noWrap/>
            <w:hideMark/>
          </w:tcPr>
          <w:p w14:paraId="648CDE78" w14:textId="19B7877A" w:rsidR="00AD4F19" w:rsidRPr="00953054" w:rsidRDefault="006C41C3" w:rsidP="00953054">
            <w:pPr>
              <w:autoSpaceDE/>
              <w:autoSpaceDN/>
              <w:spacing w:line="276" w:lineRule="auto"/>
              <w:jc w:val="both"/>
              <w:rPr>
                <w:b/>
                <w:bCs/>
                <w:sz w:val="22"/>
                <w:szCs w:val="22"/>
                <w:lang w:val="en-US"/>
              </w:rPr>
            </w:pPr>
            <w:r w:rsidRPr="00953054">
              <w:rPr>
                <w:b/>
                <w:bCs/>
                <w:sz w:val="22"/>
                <w:szCs w:val="22"/>
                <w:lang w:val="en-US"/>
              </w:rPr>
              <w:t>Kshs</w:t>
            </w:r>
          </w:p>
        </w:tc>
        <w:tc>
          <w:tcPr>
            <w:tcW w:w="1133" w:type="pct"/>
            <w:shd w:val="clear" w:color="auto" w:fill="0070C0"/>
            <w:noWrap/>
            <w:hideMark/>
          </w:tcPr>
          <w:p w14:paraId="0B3F8673" w14:textId="41909D8D" w:rsidR="00AD4F19" w:rsidRPr="00953054" w:rsidRDefault="006C41C3"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0CF12A2B" w14:textId="77777777" w:rsidTr="003E7D09">
        <w:trPr>
          <w:trHeight w:hRule="exact" w:val="288"/>
        </w:trPr>
        <w:tc>
          <w:tcPr>
            <w:tcW w:w="2895" w:type="pct"/>
            <w:shd w:val="clear" w:color="auto" w:fill="auto"/>
            <w:noWrap/>
            <w:hideMark/>
          </w:tcPr>
          <w:p w14:paraId="1E0D37F5" w14:textId="6C6E1300" w:rsidR="00AD4F19" w:rsidRPr="00953054" w:rsidRDefault="00AD4F19" w:rsidP="00953054">
            <w:pPr>
              <w:autoSpaceDE/>
              <w:autoSpaceDN/>
              <w:spacing w:line="276" w:lineRule="auto"/>
              <w:jc w:val="both"/>
              <w:rPr>
                <w:sz w:val="22"/>
                <w:szCs w:val="22"/>
                <w:lang w:val="en-US"/>
              </w:rPr>
            </w:pPr>
            <w:r w:rsidRPr="00953054">
              <w:rPr>
                <w:sz w:val="22"/>
                <w:szCs w:val="22"/>
                <w:lang w:val="en-US"/>
              </w:rPr>
              <w:t xml:space="preserve">Short </w:t>
            </w:r>
            <w:r w:rsidR="006C41C3" w:rsidRPr="00953054">
              <w:rPr>
                <w:sz w:val="22"/>
                <w:szCs w:val="22"/>
                <w:lang w:val="en-US"/>
              </w:rPr>
              <w:t>Term Borrowings (Current Portion)</w:t>
            </w:r>
          </w:p>
        </w:tc>
        <w:tc>
          <w:tcPr>
            <w:tcW w:w="971" w:type="pct"/>
            <w:shd w:val="clear" w:color="auto" w:fill="auto"/>
            <w:noWrap/>
            <w:hideMark/>
          </w:tcPr>
          <w:p w14:paraId="7C286A92" w14:textId="4F151398" w:rsidR="00AD4F19" w:rsidRPr="00953054" w:rsidRDefault="00AD4F19" w:rsidP="00953054">
            <w:pPr>
              <w:autoSpaceDE/>
              <w:autoSpaceDN/>
              <w:spacing w:line="276" w:lineRule="auto"/>
              <w:jc w:val="both"/>
              <w:rPr>
                <w:sz w:val="22"/>
                <w:szCs w:val="22"/>
                <w:lang w:val="en-US"/>
              </w:rPr>
            </w:pPr>
            <w:r w:rsidRPr="00953054">
              <w:rPr>
                <w:sz w:val="22"/>
                <w:szCs w:val="22"/>
                <w:lang w:val="en-US"/>
              </w:rPr>
              <w:t>xxx</w:t>
            </w:r>
          </w:p>
        </w:tc>
        <w:tc>
          <w:tcPr>
            <w:tcW w:w="1133" w:type="pct"/>
            <w:shd w:val="clear" w:color="auto" w:fill="auto"/>
            <w:noWrap/>
            <w:hideMark/>
          </w:tcPr>
          <w:p w14:paraId="358D6890" w14:textId="77777777" w:rsidR="00AD4F19" w:rsidRPr="00953054" w:rsidRDefault="00F24F0D"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19E49A80" w14:textId="77777777" w:rsidTr="003E7D09">
        <w:trPr>
          <w:trHeight w:hRule="exact" w:val="288"/>
        </w:trPr>
        <w:tc>
          <w:tcPr>
            <w:tcW w:w="2895" w:type="pct"/>
            <w:shd w:val="clear" w:color="auto" w:fill="auto"/>
            <w:noWrap/>
            <w:hideMark/>
          </w:tcPr>
          <w:p w14:paraId="1AEB5C89" w14:textId="65CF8C16" w:rsidR="00AD4F19" w:rsidRPr="00953054" w:rsidRDefault="00AD4F19" w:rsidP="00953054">
            <w:pPr>
              <w:autoSpaceDE/>
              <w:autoSpaceDN/>
              <w:spacing w:line="276" w:lineRule="auto"/>
              <w:jc w:val="both"/>
              <w:rPr>
                <w:sz w:val="22"/>
                <w:szCs w:val="22"/>
                <w:lang w:val="en-US"/>
              </w:rPr>
            </w:pPr>
            <w:r w:rsidRPr="00953054">
              <w:rPr>
                <w:sz w:val="22"/>
                <w:szCs w:val="22"/>
                <w:lang w:val="en-US"/>
              </w:rPr>
              <w:t xml:space="preserve">Long </w:t>
            </w:r>
            <w:r w:rsidR="006C41C3" w:rsidRPr="00953054">
              <w:rPr>
                <w:sz w:val="22"/>
                <w:szCs w:val="22"/>
                <w:lang w:val="en-US"/>
              </w:rPr>
              <w:t>Term Borrowings</w:t>
            </w:r>
          </w:p>
        </w:tc>
        <w:tc>
          <w:tcPr>
            <w:tcW w:w="971" w:type="pct"/>
            <w:shd w:val="clear" w:color="auto" w:fill="auto"/>
            <w:noWrap/>
            <w:hideMark/>
          </w:tcPr>
          <w:p w14:paraId="5249ADFD" w14:textId="2F7014ED" w:rsidR="00AD4F19" w:rsidRPr="00953054" w:rsidRDefault="00AD4F19" w:rsidP="00953054">
            <w:pPr>
              <w:autoSpaceDE/>
              <w:autoSpaceDN/>
              <w:spacing w:line="276" w:lineRule="auto"/>
              <w:jc w:val="both"/>
              <w:rPr>
                <w:sz w:val="22"/>
                <w:szCs w:val="22"/>
                <w:lang w:val="en-US"/>
              </w:rPr>
            </w:pPr>
            <w:r w:rsidRPr="00953054">
              <w:rPr>
                <w:sz w:val="22"/>
                <w:szCs w:val="22"/>
                <w:lang w:val="en-US"/>
              </w:rPr>
              <w:t>xxx</w:t>
            </w:r>
          </w:p>
        </w:tc>
        <w:tc>
          <w:tcPr>
            <w:tcW w:w="1133" w:type="pct"/>
            <w:shd w:val="clear" w:color="auto" w:fill="auto"/>
            <w:noWrap/>
            <w:hideMark/>
          </w:tcPr>
          <w:p w14:paraId="6FA4A1EB" w14:textId="77777777" w:rsidR="00AD4F19" w:rsidRPr="00953054" w:rsidRDefault="00F24F0D"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6D402B3E" w14:textId="77777777" w:rsidTr="003E7D09">
        <w:trPr>
          <w:trHeight w:hRule="exact" w:val="288"/>
        </w:trPr>
        <w:tc>
          <w:tcPr>
            <w:tcW w:w="2895" w:type="pct"/>
            <w:shd w:val="clear" w:color="auto" w:fill="auto"/>
            <w:noWrap/>
            <w:hideMark/>
          </w:tcPr>
          <w:p w14:paraId="7207EA27" w14:textId="77777777" w:rsidR="00AD4F19" w:rsidRPr="00953054" w:rsidRDefault="00AD4F19" w:rsidP="00953054">
            <w:pPr>
              <w:autoSpaceDE/>
              <w:autoSpaceDN/>
              <w:spacing w:line="276" w:lineRule="auto"/>
              <w:jc w:val="both"/>
              <w:rPr>
                <w:sz w:val="22"/>
                <w:szCs w:val="22"/>
                <w:lang w:val="en-US"/>
              </w:rPr>
            </w:pPr>
            <w:r w:rsidRPr="00953054">
              <w:rPr>
                <w:sz w:val="22"/>
                <w:szCs w:val="22"/>
                <w:lang w:val="en-US"/>
              </w:rPr>
              <w:t>Total</w:t>
            </w:r>
          </w:p>
        </w:tc>
        <w:tc>
          <w:tcPr>
            <w:tcW w:w="971" w:type="pct"/>
            <w:shd w:val="clear" w:color="auto" w:fill="auto"/>
            <w:noWrap/>
            <w:hideMark/>
          </w:tcPr>
          <w:p w14:paraId="34AEC936" w14:textId="6E2D59EE" w:rsidR="00AD4F19" w:rsidRPr="00953054" w:rsidRDefault="00AD4F19" w:rsidP="00953054">
            <w:pPr>
              <w:autoSpaceDE/>
              <w:autoSpaceDN/>
              <w:spacing w:line="276" w:lineRule="auto"/>
              <w:jc w:val="both"/>
              <w:rPr>
                <w:b/>
                <w:bCs/>
                <w:sz w:val="22"/>
                <w:szCs w:val="22"/>
                <w:lang w:val="en-US"/>
              </w:rPr>
            </w:pPr>
            <w:r w:rsidRPr="00953054">
              <w:rPr>
                <w:b/>
                <w:bCs/>
                <w:sz w:val="22"/>
                <w:szCs w:val="22"/>
                <w:lang w:val="en-US"/>
              </w:rPr>
              <w:t>xxx</w:t>
            </w:r>
          </w:p>
        </w:tc>
        <w:tc>
          <w:tcPr>
            <w:tcW w:w="1133" w:type="pct"/>
            <w:shd w:val="clear" w:color="auto" w:fill="auto"/>
            <w:noWrap/>
            <w:hideMark/>
          </w:tcPr>
          <w:p w14:paraId="3069FDF3" w14:textId="77777777" w:rsidR="00AD4F19" w:rsidRPr="00953054" w:rsidRDefault="00F24F0D" w:rsidP="00953054">
            <w:pPr>
              <w:autoSpaceDE/>
              <w:autoSpaceDN/>
              <w:spacing w:line="276" w:lineRule="auto"/>
              <w:jc w:val="both"/>
              <w:rPr>
                <w:b/>
                <w:bCs/>
                <w:sz w:val="22"/>
                <w:szCs w:val="22"/>
                <w:lang w:val="en-US"/>
              </w:rPr>
            </w:pPr>
            <w:r w:rsidRPr="00953054">
              <w:rPr>
                <w:b/>
                <w:bCs/>
                <w:sz w:val="22"/>
                <w:szCs w:val="22"/>
                <w:lang w:val="en-US"/>
              </w:rPr>
              <w:t>xxx</w:t>
            </w:r>
          </w:p>
        </w:tc>
      </w:tr>
    </w:tbl>
    <w:p w14:paraId="4162FCA1" w14:textId="043738D2" w:rsidR="008E57EB" w:rsidRDefault="00F24F0D" w:rsidP="003E7D09">
      <w:pPr>
        <w:autoSpaceDE/>
        <w:autoSpaceDN/>
        <w:jc w:val="both"/>
        <w:rPr>
          <w:bCs/>
          <w:i/>
          <w:sz w:val="22"/>
          <w:szCs w:val="22"/>
        </w:rPr>
      </w:pPr>
      <w:r w:rsidRPr="00953054">
        <w:rPr>
          <w:bCs/>
          <w:i/>
          <w:sz w:val="22"/>
          <w:szCs w:val="22"/>
        </w:rPr>
        <w:t xml:space="preserve">(NB: the total of this statement should tie to note </w:t>
      </w:r>
      <w:r w:rsidR="0088053A" w:rsidRPr="00953054">
        <w:rPr>
          <w:bCs/>
          <w:i/>
          <w:sz w:val="22"/>
          <w:szCs w:val="22"/>
        </w:rPr>
        <w:t>4</w:t>
      </w:r>
      <w:r w:rsidR="003D3EC3">
        <w:rPr>
          <w:bCs/>
          <w:i/>
          <w:sz w:val="22"/>
          <w:szCs w:val="22"/>
        </w:rPr>
        <w:t>1</w:t>
      </w:r>
      <w:r w:rsidRPr="00953054">
        <w:rPr>
          <w:bCs/>
          <w:i/>
          <w:sz w:val="22"/>
          <w:szCs w:val="22"/>
        </w:rPr>
        <w:t xml:space="preserve"> totals. Current portion of borrowings are those borrowings that are payable within one year or the next financial year. Additional disclosures on terms of borrowings, nature of borrowings, security and interest rates should be disclosed).</w:t>
      </w:r>
    </w:p>
    <w:p w14:paraId="0FDDBC9A" w14:textId="77777777" w:rsidR="003E7D09" w:rsidRPr="00953054" w:rsidRDefault="003E7D09" w:rsidP="003E7D09">
      <w:pPr>
        <w:autoSpaceDE/>
        <w:autoSpaceDN/>
        <w:jc w:val="both"/>
        <w:rPr>
          <w:bCs/>
          <w:i/>
          <w:sz w:val="22"/>
          <w:szCs w:val="22"/>
        </w:rPr>
      </w:pPr>
    </w:p>
    <w:p w14:paraId="6F3197DA" w14:textId="36507F08" w:rsidR="00F24F0D" w:rsidRPr="00953054" w:rsidRDefault="009A07FD" w:rsidP="00D5252C">
      <w:pPr>
        <w:pStyle w:val="ListParagraph"/>
        <w:numPr>
          <w:ilvl w:val="0"/>
          <w:numId w:val="27"/>
        </w:numPr>
        <w:spacing w:line="360" w:lineRule="auto"/>
        <w:ind w:left="630" w:right="-302" w:hanging="630"/>
        <w:jc w:val="both"/>
        <w:rPr>
          <w:rFonts w:eastAsia="Arial"/>
          <w:b/>
          <w:bCs/>
          <w:spacing w:val="3"/>
          <w:sz w:val="22"/>
          <w:szCs w:val="22"/>
        </w:rPr>
      </w:pPr>
      <w:r w:rsidRPr="00953054">
        <w:rPr>
          <w:rFonts w:eastAsia="Arial"/>
          <w:b/>
          <w:bCs/>
          <w:spacing w:val="3"/>
          <w:sz w:val="22"/>
          <w:szCs w:val="22"/>
        </w:rPr>
        <w:t>Service Concession Arrangements</w:t>
      </w:r>
      <w:r w:rsidR="001F1501" w:rsidRPr="00953054">
        <w:rPr>
          <w:rFonts w:eastAsia="Arial"/>
          <w:b/>
          <w:bCs/>
          <w:spacing w:val="3"/>
          <w:sz w:val="22"/>
          <w:szCs w:val="22"/>
        </w:rPr>
        <w:t xml:space="preserve"> Liability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617"/>
        <w:gridCol w:w="1706"/>
        <w:gridCol w:w="1707"/>
      </w:tblGrid>
      <w:tr w:rsidR="00B1614A" w:rsidRPr="00953054" w14:paraId="11759749" w14:textId="77777777" w:rsidTr="00DF7E71">
        <w:trPr>
          <w:trHeight w:val="340"/>
        </w:trPr>
        <w:tc>
          <w:tcPr>
            <w:tcW w:w="3110" w:type="pct"/>
            <w:shd w:val="clear" w:color="auto" w:fill="0070C0"/>
            <w:noWrap/>
            <w:vAlign w:val="bottom"/>
            <w:hideMark/>
          </w:tcPr>
          <w:p w14:paraId="5C9B8952" w14:textId="77777777" w:rsidR="00B1614A" w:rsidRPr="00953054" w:rsidRDefault="00B1614A" w:rsidP="00B1614A">
            <w:pPr>
              <w:autoSpaceDE/>
              <w:autoSpaceDN/>
              <w:spacing w:line="276" w:lineRule="auto"/>
              <w:jc w:val="both"/>
              <w:rPr>
                <w:b/>
                <w:bCs/>
                <w:sz w:val="22"/>
                <w:szCs w:val="22"/>
                <w:lang w:eastAsia="en-GB"/>
              </w:rPr>
            </w:pPr>
            <w:r w:rsidRPr="00953054">
              <w:rPr>
                <w:b/>
                <w:bCs/>
                <w:sz w:val="22"/>
                <w:szCs w:val="22"/>
                <w:lang w:val="en-US"/>
              </w:rPr>
              <w:t>Description</w:t>
            </w:r>
          </w:p>
        </w:tc>
        <w:tc>
          <w:tcPr>
            <w:tcW w:w="945" w:type="pct"/>
            <w:shd w:val="clear" w:color="auto" w:fill="0070C0"/>
            <w:vAlign w:val="center"/>
          </w:tcPr>
          <w:p w14:paraId="6E4E186F" w14:textId="031E3E95" w:rsidR="00B1614A" w:rsidRPr="00953054" w:rsidRDefault="00B1614A" w:rsidP="00B1614A">
            <w:pPr>
              <w:autoSpaceDE/>
              <w:autoSpaceDN/>
              <w:spacing w:line="276" w:lineRule="auto"/>
              <w:jc w:val="both"/>
              <w:rPr>
                <w:b/>
                <w:i/>
                <w:iCs/>
                <w:sz w:val="22"/>
                <w:szCs w:val="22"/>
                <w:lang w:val="en-US"/>
              </w:rPr>
            </w:pPr>
            <w:r w:rsidRPr="00953054">
              <w:rPr>
                <w:b/>
                <w:i/>
                <w:iCs/>
                <w:sz w:val="22"/>
                <w:szCs w:val="22"/>
                <w:lang w:val="en-US"/>
              </w:rPr>
              <w:t>Insert Current FY</w:t>
            </w:r>
          </w:p>
        </w:tc>
        <w:tc>
          <w:tcPr>
            <w:tcW w:w="945" w:type="pct"/>
            <w:shd w:val="clear" w:color="auto" w:fill="0070C0"/>
            <w:vAlign w:val="center"/>
          </w:tcPr>
          <w:p w14:paraId="55EFE3D5" w14:textId="5AB57945" w:rsidR="00B1614A" w:rsidRPr="00953054" w:rsidRDefault="00B1614A" w:rsidP="00B1614A">
            <w:pPr>
              <w:autoSpaceDE/>
              <w:autoSpaceDN/>
              <w:spacing w:line="276" w:lineRule="auto"/>
              <w:jc w:val="both"/>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B1614A" w:rsidRPr="00953054" w14:paraId="6304D649" w14:textId="77777777" w:rsidTr="00DF7E71">
        <w:trPr>
          <w:trHeight w:val="340"/>
        </w:trPr>
        <w:tc>
          <w:tcPr>
            <w:tcW w:w="3110" w:type="pct"/>
            <w:shd w:val="clear" w:color="auto" w:fill="0070C0"/>
            <w:noWrap/>
            <w:vAlign w:val="bottom"/>
            <w:hideMark/>
          </w:tcPr>
          <w:p w14:paraId="673981D7" w14:textId="77777777" w:rsidR="00B1614A" w:rsidRPr="00953054" w:rsidRDefault="00B1614A" w:rsidP="00B1614A">
            <w:pPr>
              <w:autoSpaceDE/>
              <w:autoSpaceDN/>
              <w:spacing w:line="276" w:lineRule="auto"/>
              <w:jc w:val="both"/>
              <w:rPr>
                <w:b/>
                <w:bCs/>
                <w:sz w:val="22"/>
                <w:szCs w:val="22"/>
                <w:lang w:eastAsia="en-GB"/>
              </w:rPr>
            </w:pPr>
          </w:p>
        </w:tc>
        <w:tc>
          <w:tcPr>
            <w:tcW w:w="945" w:type="pct"/>
            <w:shd w:val="clear" w:color="auto" w:fill="0070C0"/>
            <w:vAlign w:val="bottom"/>
          </w:tcPr>
          <w:p w14:paraId="1BA3D1D6" w14:textId="3A539134" w:rsidR="00B1614A" w:rsidRPr="00953054" w:rsidRDefault="00B1614A" w:rsidP="00B1614A">
            <w:pPr>
              <w:autoSpaceDE/>
              <w:autoSpaceDN/>
              <w:spacing w:line="276" w:lineRule="auto"/>
              <w:jc w:val="both"/>
              <w:rPr>
                <w:b/>
                <w:bCs/>
                <w:sz w:val="22"/>
                <w:szCs w:val="22"/>
                <w:lang w:val="en-US"/>
              </w:rPr>
            </w:pPr>
            <w:r w:rsidRPr="00953054">
              <w:rPr>
                <w:b/>
                <w:bCs/>
                <w:sz w:val="22"/>
                <w:szCs w:val="22"/>
                <w:lang w:val="en-US"/>
              </w:rPr>
              <w:t>Kshs</w:t>
            </w:r>
          </w:p>
        </w:tc>
        <w:tc>
          <w:tcPr>
            <w:tcW w:w="945" w:type="pct"/>
            <w:shd w:val="clear" w:color="auto" w:fill="0070C0"/>
            <w:noWrap/>
            <w:vAlign w:val="bottom"/>
            <w:hideMark/>
          </w:tcPr>
          <w:p w14:paraId="24370965" w14:textId="442D5F0A" w:rsidR="00B1614A" w:rsidRPr="00953054" w:rsidRDefault="00B1614A" w:rsidP="00B1614A">
            <w:pPr>
              <w:autoSpaceDE/>
              <w:autoSpaceDN/>
              <w:spacing w:line="276" w:lineRule="auto"/>
              <w:jc w:val="both"/>
              <w:rPr>
                <w:b/>
                <w:bCs/>
                <w:sz w:val="22"/>
                <w:szCs w:val="22"/>
                <w:lang w:val="en-US"/>
              </w:rPr>
            </w:pPr>
            <w:r w:rsidRPr="00953054">
              <w:rPr>
                <w:b/>
                <w:bCs/>
                <w:sz w:val="22"/>
                <w:szCs w:val="22"/>
                <w:lang w:val="en-US"/>
              </w:rPr>
              <w:t>Kshs</w:t>
            </w:r>
          </w:p>
        </w:tc>
      </w:tr>
      <w:tr w:rsidR="00B1614A" w:rsidRPr="00953054" w14:paraId="114494E3" w14:textId="77777777" w:rsidTr="00102789">
        <w:trPr>
          <w:trHeight w:val="340"/>
        </w:trPr>
        <w:tc>
          <w:tcPr>
            <w:tcW w:w="3110" w:type="pct"/>
            <w:shd w:val="clear" w:color="auto" w:fill="auto"/>
            <w:noWrap/>
            <w:vAlign w:val="bottom"/>
            <w:hideMark/>
          </w:tcPr>
          <w:p w14:paraId="4B9D8E0D" w14:textId="4DC6B744" w:rsidR="00B1614A" w:rsidRPr="00953054" w:rsidRDefault="00B1614A" w:rsidP="00B1614A">
            <w:pPr>
              <w:autoSpaceDE/>
              <w:autoSpaceDN/>
              <w:spacing w:line="276" w:lineRule="auto"/>
              <w:jc w:val="both"/>
              <w:rPr>
                <w:sz w:val="22"/>
                <w:szCs w:val="22"/>
                <w:lang w:val="en-US"/>
              </w:rPr>
            </w:pPr>
            <w:r w:rsidRPr="00953054">
              <w:rPr>
                <w:sz w:val="22"/>
                <w:szCs w:val="22"/>
                <w:lang w:val="en-US"/>
              </w:rPr>
              <w:t>Fair value of service concession assets recognized under PPE</w:t>
            </w:r>
          </w:p>
        </w:tc>
        <w:tc>
          <w:tcPr>
            <w:tcW w:w="945" w:type="pct"/>
            <w:shd w:val="clear" w:color="auto" w:fill="auto"/>
            <w:vAlign w:val="bottom"/>
          </w:tcPr>
          <w:p w14:paraId="0DD4751D" w14:textId="7B363CBD"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c>
          <w:tcPr>
            <w:tcW w:w="945" w:type="pct"/>
            <w:noWrap/>
            <w:vAlign w:val="bottom"/>
            <w:hideMark/>
          </w:tcPr>
          <w:p w14:paraId="765F7943" w14:textId="5C1ADE71"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r>
      <w:tr w:rsidR="00B1614A" w:rsidRPr="00953054" w14:paraId="6438EE7A" w14:textId="77777777" w:rsidTr="00102789">
        <w:trPr>
          <w:trHeight w:val="340"/>
        </w:trPr>
        <w:tc>
          <w:tcPr>
            <w:tcW w:w="3110" w:type="pct"/>
            <w:shd w:val="clear" w:color="auto" w:fill="auto"/>
            <w:noWrap/>
            <w:vAlign w:val="bottom"/>
            <w:hideMark/>
          </w:tcPr>
          <w:p w14:paraId="0F1075BA" w14:textId="232E2CE7" w:rsidR="00B1614A" w:rsidRPr="00953054" w:rsidRDefault="00B1614A" w:rsidP="00B1614A">
            <w:pPr>
              <w:autoSpaceDE/>
              <w:autoSpaceDN/>
              <w:spacing w:line="276" w:lineRule="auto"/>
              <w:jc w:val="both"/>
              <w:rPr>
                <w:sz w:val="22"/>
                <w:szCs w:val="22"/>
                <w:lang w:val="en-US"/>
              </w:rPr>
            </w:pPr>
            <w:r w:rsidRPr="00953054">
              <w:rPr>
                <w:sz w:val="22"/>
                <w:szCs w:val="22"/>
                <w:lang w:val="en-US"/>
              </w:rPr>
              <w:t>Accumulated depreciation to date</w:t>
            </w:r>
          </w:p>
        </w:tc>
        <w:tc>
          <w:tcPr>
            <w:tcW w:w="945" w:type="pct"/>
            <w:shd w:val="clear" w:color="auto" w:fill="auto"/>
            <w:vAlign w:val="bottom"/>
          </w:tcPr>
          <w:p w14:paraId="3806668A" w14:textId="6AC52348"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c>
          <w:tcPr>
            <w:tcW w:w="945" w:type="pct"/>
            <w:noWrap/>
            <w:vAlign w:val="bottom"/>
            <w:hideMark/>
          </w:tcPr>
          <w:p w14:paraId="058108F6" w14:textId="399F86E2"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r>
      <w:tr w:rsidR="00B1614A" w:rsidRPr="00953054" w14:paraId="67F7866D" w14:textId="77777777" w:rsidTr="00102789">
        <w:trPr>
          <w:trHeight w:val="340"/>
        </w:trPr>
        <w:tc>
          <w:tcPr>
            <w:tcW w:w="3110" w:type="pct"/>
            <w:shd w:val="clear" w:color="auto" w:fill="auto"/>
            <w:noWrap/>
            <w:vAlign w:val="bottom"/>
            <w:hideMark/>
          </w:tcPr>
          <w:p w14:paraId="7721A1D2" w14:textId="65B8BD48" w:rsidR="00B1614A" w:rsidRPr="00953054" w:rsidRDefault="00B1614A" w:rsidP="00B1614A">
            <w:pPr>
              <w:autoSpaceDE/>
              <w:autoSpaceDN/>
              <w:spacing w:line="276" w:lineRule="auto"/>
              <w:jc w:val="both"/>
              <w:rPr>
                <w:sz w:val="22"/>
                <w:szCs w:val="22"/>
                <w:lang w:val="en-US"/>
              </w:rPr>
            </w:pPr>
            <w:r w:rsidRPr="00953054">
              <w:rPr>
                <w:sz w:val="22"/>
                <w:szCs w:val="22"/>
                <w:lang w:val="en-US"/>
              </w:rPr>
              <w:t>Net carrying amount</w:t>
            </w:r>
          </w:p>
        </w:tc>
        <w:tc>
          <w:tcPr>
            <w:tcW w:w="945" w:type="pct"/>
            <w:shd w:val="clear" w:color="auto" w:fill="auto"/>
            <w:vAlign w:val="bottom"/>
          </w:tcPr>
          <w:p w14:paraId="74383A67" w14:textId="27E76E54" w:rsidR="00B1614A" w:rsidRPr="00953054" w:rsidRDefault="00B1614A" w:rsidP="00B1614A">
            <w:pPr>
              <w:autoSpaceDE/>
              <w:autoSpaceDN/>
              <w:spacing w:line="276" w:lineRule="auto"/>
              <w:jc w:val="both"/>
              <w:rPr>
                <w:b/>
                <w:sz w:val="22"/>
                <w:szCs w:val="22"/>
                <w:u w:val="single"/>
                <w:lang w:val="en-US"/>
              </w:rPr>
            </w:pPr>
            <w:r w:rsidRPr="00953054">
              <w:rPr>
                <w:b/>
                <w:sz w:val="22"/>
                <w:szCs w:val="22"/>
                <w:u w:val="single"/>
                <w:lang w:val="en-US"/>
              </w:rPr>
              <w:t>xxx</w:t>
            </w:r>
          </w:p>
        </w:tc>
        <w:tc>
          <w:tcPr>
            <w:tcW w:w="945" w:type="pct"/>
            <w:noWrap/>
            <w:vAlign w:val="bottom"/>
            <w:hideMark/>
          </w:tcPr>
          <w:p w14:paraId="6049FDE2" w14:textId="59F702EE" w:rsidR="00B1614A" w:rsidRPr="00953054" w:rsidRDefault="00B1614A" w:rsidP="00B1614A">
            <w:pPr>
              <w:autoSpaceDE/>
              <w:autoSpaceDN/>
              <w:spacing w:line="276" w:lineRule="auto"/>
              <w:jc w:val="both"/>
              <w:rPr>
                <w:b/>
                <w:sz w:val="22"/>
                <w:szCs w:val="22"/>
                <w:u w:val="single"/>
                <w:lang w:val="en-US"/>
              </w:rPr>
            </w:pPr>
            <w:r w:rsidRPr="00953054">
              <w:rPr>
                <w:b/>
                <w:sz w:val="22"/>
                <w:szCs w:val="22"/>
                <w:u w:val="single"/>
                <w:lang w:val="en-US"/>
              </w:rPr>
              <w:t>xxx</w:t>
            </w:r>
          </w:p>
        </w:tc>
      </w:tr>
      <w:tr w:rsidR="00B1614A" w:rsidRPr="00953054" w14:paraId="3E72B5C2" w14:textId="77777777" w:rsidTr="00102789">
        <w:trPr>
          <w:trHeight w:val="340"/>
        </w:trPr>
        <w:tc>
          <w:tcPr>
            <w:tcW w:w="3110" w:type="pct"/>
            <w:shd w:val="clear" w:color="auto" w:fill="auto"/>
            <w:vAlign w:val="bottom"/>
            <w:hideMark/>
          </w:tcPr>
          <w:p w14:paraId="1DECF7AA" w14:textId="3B960D08" w:rsidR="00B1614A" w:rsidRPr="00953054" w:rsidRDefault="00B1614A" w:rsidP="00B1614A">
            <w:pPr>
              <w:autoSpaceDE/>
              <w:autoSpaceDN/>
              <w:spacing w:line="276" w:lineRule="auto"/>
              <w:jc w:val="both"/>
              <w:rPr>
                <w:sz w:val="22"/>
                <w:szCs w:val="22"/>
                <w:lang w:eastAsia="en-GB"/>
              </w:rPr>
            </w:pPr>
            <w:r w:rsidRPr="00953054">
              <w:rPr>
                <w:sz w:val="22"/>
                <w:szCs w:val="22"/>
                <w:lang w:eastAsia="en-GB"/>
              </w:rPr>
              <w:t>Service concession liability at beginning of the year</w:t>
            </w:r>
          </w:p>
        </w:tc>
        <w:tc>
          <w:tcPr>
            <w:tcW w:w="945" w:type="pct"/>
            <w:shd w:val="clear" w:color="auto" w:fill="auto"/>
            <w:vAlign w:val="bottom"/>
          </w:tcPr>
          <w:p w14:paraId="72C4675F" w14:textId="74805904"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c>
          <w:tcPr>
            <w:tcW w:w="945" w:type="pct"/>
            <w:noWrap/>
            <w:vAlign w:val="bottom"/>
            <w:hideMark/>
          </w:tcPr>
          <w:p w14:paraId="26E5F619" w14:textId="55E9508F"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r>
      <w:tr w:rsidR="00B1614A" w:rsidRPr="00953054" w14:paraId="2E2252C1" w14:textId="77777777" w:rsidTr="00102789">
        <w:trPr>
          <w:trHeight w:val="340"/>
        </w:trPr>
        <w:tc>
          <w:tcPr>
            <w:tcW w:w="3110" w:type="pct"/>
            <w:shd w:val="clear" w:color="auto" w:fill="auto"/>
            <w:vAlign w:val="bottom"/>
            <w:hideMark/>
          </w:tcPr>
          <w:p w14:paraId="51B39A48" w14:textId="467B18D2" w:rsidR="00B1614A" w:rsidRPr="00953054" w:rsidRDefault="00B1614A" w:rsidP="00B1614A">
            <w:pPr>
              <w:autoSpaceDE/>
              <w:autoSpaceDN/>
              <w:spacing w:line="276" w:lineRule="auto"/>
              <w:jc w:val="both"/>
              <w:rPr>
                <w:sz w:val="22"/>
                <w:szCs w:val="22"/>
                <w:lang w:eastAsia="en-GB"/>
              </w:rPr>
            </w:pPr>
            <w:r w:rsidRPr="00953054">
              <w:rPr>
                <w:sz w:val="22"/>
                <w:szCs w:val="22"/>
                <w:lang w:eastAsia="en-GB"/>
              </w:rPr>
              <w:t>Service concession revenue recognized</w:t>
            </w:r>
          </w:p>
        </w:tc>
        <w:tc>
          <w:tcPr>
            <w:tcW w:w="945" w:type="pct"/>
            <w:shd w:val="clear" w:color="auto" w:fill="auto"/>
            <w:vAlign w:val="bottom"/>
          </w:tcPr>
          <w:p w14:paraId="02E41D50" w14:textId="7AE3D9BF"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c>
          <w:tcPr>
            <w:tcW w:w="945" w:type="pct"/>
            <w:noWrap/>
            <w:vAlign w:val="bottom"/>
            <w:hideMark/>
          </w:tcPr>
          <w:p w14:paraId="7232AEF2" w14:textId="7A17ECCB"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r>
      <w:tr w:rsidR="00B1614A" w:rsidRPr="00953054" w14:paraId="2EBF88E6" w14:textId="77777777" w:rsidTr="00102789">
        <w:trPr>
          <w:trHeight w:val="340"/>
        </w:trPr>
        <w:tc>
          <w:tcPr>
            <w:tcW w:w="3110" w:type="pct"/>
            <w:shd w:val="clear" w:color="auto" w:fill="auto"/>
            <w:noWrap/>
            <w:vAlign w:val="bottom"/>
            <w:hideMark/>
          </w:tcPr>
          <w:p w14:paraId="75CD94F8" w14:textId="2D1A2CA5" w:rsidR="00B1614A" w:rsidRPr="00953054" w:rsidRDefault="00B1614A" w:rsidP="00B1614A">
            <w:pPr>
              <w:autoSpaceDE/>
              <w:autoSpaceDN/>
              <w:spacing w:line="276" w:lineRule="auto"/>
              <w:jc w:val="both"/>
              <w:rPr>
                <w:sz w:val="22"/>
                <w:szCs w:val="22"/>
                <w:lang w:eastAsia="en-GB"/>
              </w:rPr>
            </w:pPr>
            <w:r w:rsidRPr="00953054">
              <w:rPr>
                <w:sz w:val="22"/>
                <w:szCs w:val="22"/>
                <w:lang w:eastAsia="en-GB"/>
              </w:rPr>
              <w:t>Service concession liability at end of the year</w:t>
            </w:r>
          </w:p>
        </w:tc>
        <w:tc>
          <w:tcPr>
            <w:tcW w:w="945" w:type="pct"/>
            <w:shd w:val="clear" w:color="auto" w:fill="auto"/>
            <w:vAlign w:val="bottom"/>
          </w:tcPr>
          <w:p w14:paraId="6212D52E" w14:textId="122578CA" w:rsidR="00B1614A" w:rsidRPr="00953054" w:rsidRDefault="00B1614A" w:rsidP="00B1614A">
            <w:pPr>
              <w:autoSpaceDE/>
              <w:autoSpaceDN/>
              <w:spacing w:line="276" w:lineRule="auto"/>
              <w:jc w:val="both"/>
              <w:rPr>
                <w:b/>
                <w:bCs/>
                <w:sz w:val="22"/>
                <w:szCs w:val="22"/>
                <w:u w:val="single"/>
                <w:lang w:val="en-US"/>
              </w:rPr>
            </w:pPr>
            <w:r w:rsidRPr="00953054">
              <w:rPr>
                <w:b/>
                <w:bCs/>
                <w:sz w:val="22"/>
                <w:szCs w:val="22"/>
                <w:u w:val="single"/>
                <w:lang w:val="en-US"/>
              </w:rPr>
              <w:t>xxx</w:t>
            </w:r>
          </w:p>
        </w:tc>
        <w:tc>
          <w:tcPr>
            <w:tcW w:w="945" w:type="pct"/>
            <w:noWrap/>
            <w:vAlign w:val="bottom"/>
            <w:hideMark/>
          </w:tcPr>
          <w:p w14:paraId="6AD8ECA5" w14:textId="0F12DF72" w:rsidR="00B1614A" w:rsidRPr="00953054" w:rsidRDefault="00B1614A" w:rsidP="00B1614A">
            <w:pPr>
              <w:autoSpaceDE/>
              <w:autoSpaceDN/>
              <w:spacing w:line="276" w:lineRule="auto"/>
              <w:jc w:val="both"/>
              <w:rPr>
                <w:b/>
                <w:bCs/>
                <w:sz w:val="22"/>
                <w:szCs w:val="22"/>
                <w:u w:val="single"/>
                <w:lang w:val="en-US"/>
              </w:rPr>
            </w:pPr>
            <w:r w:rsidRPr="00953054">
              <w:rPr>
                <w:b/>
                <w:bCs/>
                <w:sz w:val="22"/>
                <w:szCs w:val="22"/>
                <w:u w:val="single"/>
                <w:lang w:val="en-US"/>
              </w:rPr>
              <w:t>xxx</w:t>
            </w:r>
          </w:p>
        </w:tc>
      </w:tr>
    </w:tbl>
    <w:p w14:paraId="755AA48B" w14:textId="6648E06C" w:rsidR="00154840" w:rsidRPr="00953054" w:rsidRDefault="00154840" w:rsidP="00953054">
      <w:pPr>
        <w:autoSpaceDE/>
        <w:autoSpaceDN/>
        <w:spacing w:line="360" w:lineRule="auto"/>
        <w:jc w:val="both"/>
        <w:rPr>
          <w:b/>
          <w:bCs/>
          <w:sz w:val="22"/>
          <w:szCs w:val="22"/>
          <w:lang w:eastAsia="en-GB"/>
        </w:rPr>
      </w:pPr>
    </w:p>
    <w:p w14:paraId="72C9B0C1" w14:textId="0E50D197" w:rsidR="00154840" w:rsidRPr="00953054" w:rsidRDefault="00154840" w:rsidP="00953054">
      <w:pPr>
        <w:autoSpaceDE/>
        <w:autoSpaceDN/>
        <w:jc w:val="both"/>
        <w:rPr>
          <w:b/>
          <w:bCs/>
          <w:sz w:val="22"/>
          <w:szCs w:val="22"/>
          <w:lang w:eastAsia="en-GB"/>
        </w:rPr>
      </w:pPr>
      <w:r w:rsidRPr="00953054">
        <w:rPr>
          <w:b/>
          <w:bCs/>
          <w:sz w:val="22"/>
          <w:szCs w:val="22"/>
          <w:lang w:eastAsia="en-GB"/>
        </w:rPr>
        <w:br w:type="page"/>
      </w:r>
    </w:p>
    <w:p w14:paraId="3434BD24" w14:textId="58352D25" w:rsidR="001B6329" w:rsidRPr="00953054" w:rsidRDefault="00287471" w:rsidP="00953054">
      <w:pPr>
        <w:autoSpaceDE/>
        <w:autoSpaceDN/>
        <w:spacing w:line="360" w:lineRule="auto"/>
        <w:jc w:val="both"/>
        <w:rPr>
          <w:b/>
          <w:sz w:val="22"/>
          <w:szCs w:val="22"/>
        </w:rPr>
      </w:pPr>
      <w:r w:rsidRPr="00953054">
        <w:rPr>
          <w:b/>
          <w:sz w:val="22"/>
          <w:szCs w:val="22"/>
        </w:rPr>
        <w:lastRenderedPageBreak/>
        <w:t>Notes to t</w:t>
      </w:r>
      <w:r w:rsidR="00DB570F" w:rsidRPr="00953054">
        <w:rPr>
          <w:b/>
          <w:sz w:val="22"/>
          <w:szCs w:val="22"/>
        </w:rPr>
        <w:t>he Financial Statements (Continued)</w:t>
      </w:r>
    </w:p>
    <w:p w14:paraId="641D6FBF" w14:textId="1BE92A99" w:rsidR="00F24F0D"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Cash Generated from Operations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00"/>
        <w:gridCol w:w="2230"/>
      </w:tblGrid>
      <w:tr w:rsidR="00753264" w:rsidRPr="00953054" w14:paraId="03648314" w14:textId="77777777" w:rsidTr="00543150">
        <w:trPr>
          <w:trHeight w:val="340"/>
          <w:tblHeader/>
        </w:trPr>
        <w:tc>
          <w:tcPr>
            <w:tcW w:w="3765" w:type="pct"/>
            <w:shd w:val="clear" w:color="auto" w:fill="0070C0"/>
            <w:noWrap/>
            <w:hideMark/>
          </w:tcPr>
          <w:p w14:paraId="5854D00C" w14:textId="77777777" w:rsidR="00753264" w:rsidRPr="00953054" w:rsidRDefault="00753264" w:rsidP="00953054">
            <w:pPr>
              <w:autoSpaceDE/>
              <w:autoSpaceDN/>
              <w:spacing w:line="276" w:lineRule="auto"/>
              <w:jc w:val="both"/>
              <w:rPr>
                <w:b/>
                <w:bCs/>
                <w:sz w:val="22"/>
                <w:szCs w:val="22"/>
                <w:lang w:eastAsia="en-GB"/>
              </w:rPr>
            </w:pPr>
          </w:p>
        </w:tc>
        <w:tc>
          <w:tcPr>
            <w:tcW w:w="1235" w:type="pct"/>
            <w:shd w:val="clear" w:color="auto" w:fill="0070C0"/>
            <w:vAlign w:val="center"/>
          </w:tcPr>
          <w:p w14:paraId="48BE3825" w14:textId="3106C900" w:rsidR="00753264" w:rsidRPr="00953054" w:rsidRDefault="00753264" w:rsidP="00953054">
            <w:pPr>
              <w:autoSpaceDE/>
              <w:autoSpaceDN/>
              <w:spacing w:line="276" w:lineRule="auto"/>
              <w:jc w:val="both"/>
              <w:rPr>
                <w:b/>
                <w:bCs/>
                <w:sz w:val="22"/>
                <w:szCs w:val="22"/>
                <w:lang w:val="en-US"/>
              </w:rPr>
            </w:pPr>
            <w:r w:rsidRPr="00953054">
              <w:rPr>
                <w:b/>
                <w:i/>
                <w:iCs/>
                <w:sz w:val="22"/>
                <w:szCs w:val="22"/>
                <w:lang w:val="en-US"/>
              </w:rPr>
              <w:t>Insert Current FY</w:t>
            </w:r>
          </w:p>
        </w:tc>
      </w:tr>
      <w:tr w:rsidR="00650C14" w:rsidRPr="00953054" w14:paraId="1F0A473F" w14:textId="77777777" w:rsidTr="00543150">
        <w:trPr>
          <w:trHeight w:val="340"/>
          <w:tblHeader/>
        </w:trPr>
        <w:tc>
          <w:tcPr>
            <w:tcW w:w="3765" w:type="pct"/>
            <w:shd w:val="clear" w:color="auto" w:fill="0070C0"/>
            <w:noWrap/>
            <w:hideMark/>
          </w:tcPr>
          <w:p w14:paraId="420547DE" w14:textId="77777777" w:rsidR="00F24F0D" w:rsidRPr="00953054" w:rsidRDefault="00F24F0D" w:rsidP="00953054">
            <w:pPr>
              <w:autoSpaceDE/>
              <w:autoSpaceDN/>
              <w:spacing w:line="276" w:lineRule="auto"/>
              <w:jc w:val="both"/>
              <w:rPr>
                <w:b/>
                <w:bCs/>
                <w:sz w:val="22"/>
                <w:szCs w:val="22"/>
                <w:lang w:eastAsia="en-GB"/>
              </w:rPr>
            </w:pPr>
          </w:p>
        </w:tc>
        <w:tc>
          <w:tcPr>
            <w:tcW w:w="1235" w:type="pct"/>
            <w:shd w:val="clear" w:color="auto" w:fill="0070C0"/>
            <w:noWrap/>
            <w:vAlign w:val="bottom"/>
            <w:hideMark/>
          </w:tcPr>
          <w:p w14:paraId="5FA2F2ED" w14:textId="1A4B78B8" w:rsidR="00F24F0D" w:rsidRPr="00953054" w:rsidRDefault="00B1235F"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5E98F8EA" w14:textId="77777777" w:rsidTr="00543150">
        <w:trPr>
          <w:trHeight w:val="340"/>
        </w:trPr>
        <w:tc>
          <w:tcPr>
            <w:tcW w:w="3765" w:type="pct"/>
            <w:shd w:val="clear" w:color="auto" w:fill="auto"/>
            <w:noWrap/>
            <w:vAlign w:val="bottom"/>
          </w:tcPr>
          <w:p w14:paraId="685BEC97" w14:textId="6EC90C14" w:rsidR="0088053A" w:rsidRPr="00953054" w:rsidRDefault="0088053A" w:rsidP="00953054">
            <w:pPr>
              <w:autoSpaceDE/>
              <w:autoSpaceDN/>
              <w:spacing w:line="276" w:lineRule="auto"/>
              <w:jc w:val="both"/>
              <w:rPr>
                <w:b/>
                <w:bCs/>
                <w:sz w:val="22"/>
                <w:szCs w:val="22"/>
                <w:lang w:val="en-US"/>
              </w:rPr>
            </w:pPr>
            <w:r w:rsidRPr="00953054">
              <w:rPr>
                <w:b/>
                <w:bCs/>
                <w:sz w:val="22"/>
                <w:szCs w:val="22"/>
                <w:lang w:val="en-US"/>
              </w:rPr>
              <w:t xml:space="preserve">Surplus </w:t>
            </w:r>
            <w:r w:rsidR="004E1238" w:rsidRPr="00953054">
              <w:rPr>
                <w:b/>
                <w:bCs/>
                <w:sz w:val="22"/>
                <w:szCs w:val="22"/>
                <w:lang w:val="en-US"/>
              </w:rPr>
              <w:t>for the year before tax</w:t>
            </w:r>
          </w:p>
        </w:tc>
        <w:tc>
          <w:tcPr>
            <w:tcW w:w="1235" w:type="pct"/>
            <w:shd w:val="clear" w:color="auto" w:fill="auto"/>
            <w:noWrap/>
            <w:vAlign w:val="bottom"/>
          </w:tcPr>
          <w:p w14:paraId="2990393E" w14:textId="77777777" w:rsidR="0088053A" w:rsidRPr="00953054" w:rsidRDefault="0088053A" w:rsidP="00953054">
            <w:pPr>
              <w:autoSpaceDE/>
              <w:autoSpaceDN/>
              <w:spacing w:line="276" w:lineRule="auto"/>
              <w:jc w:val="both"/>
              <w:rPr>
                <w:b/>
                <w:sz w:val="22"/>
                <w:szCs w:val="22"/>
                <w:lang w:val="en-US"/>
              </w:rPr>
            </w:pPr>
            <w:r w:rsidRPr="00953054">
              <w:rPr>
                <w:b/>
                <w:sz w:val="22"/>
                <w:szCs w:val="22"/>
                <w:lang w:val="en-US"/>
              </w:rPr>
              <w:t>xxx</w:t>
            </w:r>
          </w:p>
        </w:tc>
      </w:tr>
      <w:tr w:rsidR="00650C14" w:rsidRPr="00953054" w14:paraId="029484E2" w14:textId="77777777" w:rsidTr="00543150">
        <w:trPr>
          <w:trHeight w:val="340"/>
        </w:trPr>
        <w:tc>
          <w:tcPr>
            <w:tcW w:w="3765" w:type="pct"/>
            <w:shd w:val="clear" w:color="auto" w:fill="auto"/>
            <w:noWrap/>
            <w:vAlign w:val="bottom"/>
            <w:hideMark/>
          </w:tcPr>
          <w:p w14:paraId="2D9203F9" w14:textId="2D53BE35" w:rsidR="0088053A" w:rsidRPr="00953054" w:rsidRDefault="0088053A" w:rsidP="00953054">
            <w:pPr>
              <w:autoSpaceDE/>
              <w:autoSpaceDN/>
              <w:spacing w:line="276" w:lineRule="auto"/>
              <w:jc w:val="both"/>
              <w:rPr>
                <w:b/>
                <w:sz w:val="22"/>
                <w:szCs w:val="22"/>
                <w:lang w:eastAsia="en-GB"/>
              </w:rPr>
            </w:pPr>
            <w:r w:rsidRPr="00953054">
              <w:rPr>
                <w:b/>
                <w:sz w:val="22"/>
                <w:szCs w:val="22"/>
                <w:lang w:eastAsia="en-GB"/>
              </w:rPr>
              <w:t xml:space="preserve">Adjusted </w:t>
            </w:r>
            <w:r w:rsidR="004E1238" w:rsidRPr="00953054">
              <w:rPr>
                <w:b/>
                <w:sz w:val="22"/>
                <w:szCs w:val="22"/>
                <w:lang w:eastAsia="en-GB"/>
              </w:rPr>
              <w:t>for:</w:t>
            </w:r>
          </w:p>
        </w:tc>
        <w:tc>
          <w:tcPr>
            <w:tcW w:w="1235" w:type="pct"/>
            <w:shd w:val="clear" w:color="auto" w:fill="auto"/>
            <w:noWrap/>
            <w:vAlign w:val="bottom"/>
            <w:hideMark/>
          </w:tcPr>
          <w:p w14:paraId="55AF2E90" w14:textId="77777777" w:rsidR="0088053A" w:rsidRPr="00953054" w:rsidRDefault="0088053A" w:rsidP="00953054">
            <w:pPr>
              <w:autoSpaceDE/>
              <w:autoSpaceDN/>
              <w:spacing w:line="276" w:lineRule="auto"/>
              <w:jc w:val="both"/>
              <w:rPr>
                <w:sz w:val="22"/>
                <w:szCs w:val="22"/>
                <w:lang w:val="en-US"/>
              </w:rPr>
            </w:pPr>
          </w:p>
        </w:tc>
      </w:tr>
      <w:tr w:rsidR="00650C14" w:rsidRPr="00953054" w14:paraId="3CA8FA5A" w14:textId="77777777" w:rsidTr="00543150">
        <w:trPr>
          <w:trHeight w:val="340"/>
        </w:trPr>
        <w:tc>
          <w:tcPr>
            <w:tcW w:w="3765" w:type="pct"/>
            <w:shd w:val="clear" w:color="auto" w:fill="auto"/>
            <w:noWrap/>
            <w:vAlign w:val="bottom"/>
            <w:hideMark/>
          </w:tcPr>
          <w:p w14:paraId="16BA8F65" w14:textId="77777777"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Depreciation</w:t>
            </w:r>
          </w:p>
        </w:tc>
        <w:tc>
          <w:tcPr>
            <w:tcW w:w="1235" w:type="pct"/>
            <w:shd w:val="clear" w:color="auto" w:fill="auto"/>
            <w:noWrap/>
            <w:vAlign w:val="bottom"/>
            <w:hideMark/>
          </w:tcPr>
          <w:p w14:paraId="0E1BDF80"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001D87C1" w14:textId="77777777" w:rsidTr="00543150">
        <w:trPr>
          <w:trHeight w:val="340"/>
        </w:trPr>
        <w:tc>
          <w:tcPr>
            <w:tcW w:w="3765" w:type="pct"/>
            <w:shd w:val="clear" w:color="auto" w:fill="auto"/>
            <w:noWrap/>
            <w:vAlign w:val="bottom"/>
            <w:hideMark/>
          </w:tcPr>
          <w:p w14:paraId="39991A4C" w14:textId="317911E7"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Non</w:t>
            </w:r>
            <w:r w:rsidR="004E1238" w:rsidRPr="00953054">
              <w:rPr>
                <w:sz w:val="22"/>
                <w:szCs w:val="22"/>
                <w:lang w:eastAsia="en-GB"/>
              </w:rPr>
              <w:t>-cash grants received</w:t>
            </w:r>
          </w:p>
        </w:tc>
        <w:tc>
          <w:tcPr>
            <w:tcW w:w="1235" w:type="pct"/>
            <w:shd w:val="clear" w:color="auto" w:fill="auto"/>
            <w:noWrap/>
            <w:vAlign w:val="bottom"/>
            <w:hideMark/>
          </w:tcPr>
          <w:p w14:paraId="4192BA03"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5907FB69" w14:textId="77777777" w:rsidTr="00543150">
        <w:trPr>
          <w:trHeight w:val="340"/>
        </w:trPr>
        <w:tc>
          <w:tcPr>
            <w:tcW w:w="3765" w:type="pct"/>
            <w:shd w:val="clear" w:color="auto" w:fill="auto"/>
            <w:vAlign w:val="bottom"/>
            <w:hideMark/>
          </w:tcPr>
          <w:p w14:paraId="07EDAD71" w14:textId="6FBBE300"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Contributed </w:t>
            </w:r>
            <w:r w:rsidR="004E1238" w:rsidRPr="00953054">
              <w:rPr>
                <w:sz w:val="22"/>
                <w:szCs w:val="22"/>
                <w:lang w:eastAsia="en-GB"/>
              </w:rPr>
              <w:t>assets</w:t>
            </w:r>
          </w:p>
        </w:tc>
        <w:tc>
          <w:tcPr>
            <w:tcW w:w="1235" w:type="pct"/>
            <w:shd w:val="clear" w:color="auto" w:fill="auto"/>
            <w:noWrap/>
            <w:vAlign w:val="bottom"/>
            <w:hideMark/>
          </w:tcPr>
          <w:p w14:paraId="44236F9D"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781084C7" w14:textId="77777777" w:rsidTr="00543150">
        <w:trPr>
          <w:trHeight w:val="340"/>
        </w:trPr>
        <w:tc>
          <w:tcPr>
            <w:tcW w:w="3765" w:type="pct"/>
            <w:shd w:val="clear" w:color="auto" w:fill="auto"/>
            <w:vAlign w:val="bottom"/>
            <w:hideMark/>
          </w:tcPr>
          <w:p w14:paraId="2244D6D2" w14:textId="77777777"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Impairment</w:t>
            </w:r>
          </w:p>
        </w:tc>
        <w:tc>
          <w:tcPr>
            <w:tcW w:w="1235" w:type="pct"/>
            <w:shd w:val="clear" w:color="auto" w:fill="auto"/>
            <w:noWrap/>
            <w:vAlign w:val="bottom"/>
            <w:hideMark/>
          </w:tcPr>
          <w:p w14:paraId="45F1EA70"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79CFE812" w14:textId="77777777" w:rsidTr="00543150">
        <w:trPr>
          <w:trHeight w:val="340"/>
        </w:trPr>
        <w:tc>
          <w:tcPr>
            <w:tcW w:w="3765" w:type="pct"/>
            <w:shd w:val="clear" w:color="auto" w:fill="auto"/>
            <w:vAlign w:val="bottom"/>
            <w:hideMark/>
          </w:tcPr>
          <w:p w14:paraId="2CC2BE68" w14:textId="29F412A9"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Gains </w:t>
            </w:r>
            <w:r w:rsidR="004E1238" w:rsidRPr="00953054">
              <w:rPr>
                <w:sz w:val="22"/>
                <w:szCs w:val="22"/>
                <w:lang w:eastAsia="en-GB"/>
              </w:rPr>
              <w:t>and losses on disposal of assets</w:t>
            </w:r>
          </w:p>
        </w:tc>
        <w:tc>
          <w:tcPr>
            <w:tcW w:w="1235" w:type="pct"/>
            <w:shd w:val="clear" w:color="auto" w:fill="auto"/>
            <w:noWrap/>
            <w:vAlign w:val="bottom"/>
            <w:hideMark/>
          </w:tcPr>
          <w:p w14:paraId="460F55DA"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08237370" w14:textId="77777777" w:rsidTr="00543150">
        <w:trPr>
          <w:trHeight w:val="340"/>
        </w:trPr>
        <w:tc>
          <w:tcPr>
            <w:tcW w:w="3765" w:type="pct"/>
            <w:shd w:val="clear" w:color="auto" w:fill="auto"/>
            <w:noWrap/>
            <w:vAlign w:val="bottom"/>
            <w:hideMark/>
          </w:tcPr>
          <w:p w14:paraId="3806E9BC" w14:textId="2E529B3A"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Contribution </w:t>
            </w:r>
            <w:r w:rsidR="004E1238" w:rsidRPr="00953054">
              <w:rPr>
                <w:sz w:val="22"/>
                <w:szCs w:val="22"/>
                <w:lang w:eastAsia="en-GB"/>
              </w:rPr>
              <w:t>to provisions</w:t>
            </w:r>
          </w:p>
        </w:tc>
        <w:tc>
          <w:tcPr>
            <w:tcW w:w="1235" w:type="pct"/>
            <w:shd w:val="clear" w:color="auto" w:fill="auto"/>
            <w:noWrap/>
            <w:vAlign w:val="bottom"/>
            <w:hideMark/>
          </w:tcPr>
          <w:p w14:paraId="7C419A0D"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688B0A63" w14:textId="77777777" w:rsidTr="00543150">
        <w:trPr>
          <w:trHeight w:val="340"/>
        </w:trPr>
        <w:tc>
          <w:tcPr>
            <w:tcW w:w="3765" w:type="pct"/>
            <w:shd w:val="clear" w:color="auto" w:fill="auto"/>
            <w:noWrap/>
            <w:vAlign w:val="bottom"/>
            <w:hideMark/>
          </w:tcPr>
          <w:p w14:paraId="53103CDE" w14:textId="21D59355"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Contribution </w:t>
            </w:r>
            <w:r w:rsidR="004E1238" w:rsidRPr="00953054">
              <w:rPr>
                <w:sz w:val="22"/>
                <w:szCs w:val="22"/>
                <w:lang w:eastAsia="en-GB"/>
              </w:rPr>
              <w:t>to impairment allowance</w:t>
            </w:r>
          </w:p>
        </w:tc>
        <w:tc>
          <w:tcPr>
            <w:tcW w:w="1235" w:type="pct"/>
            <w:shd w:val="clear" w:color="auto" w:fill="auto"/>
            <w:noWrap/>
            <w:vAlign w:val="bottom"/>
            <w:hideMark/>
          </w:tcPr>
          <w:p w14:paraId="30FBFECB"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5CCDF7F6" w14:textId="77777777" w:rsidTr="00543150">
        <w:trPr>
          <w:trHeight w:val="340"/>
        </w:trPr>
        <w:tc>
          <w:tcPr>
            <w:tcW w:w="3765" w:type="pct"/>
            <w:shd w:val="clear" w:color="auto" w:fill="auto"/>
            <w:noWrap/>
            <w:vAlign w:val="bottom"/>
            <w:hideMark/>
          </w:tcPr>
          <w:p w14:paraId="2F1A0366" w14:textId="54140DEA" w:rsidR="0088053A" w:rsidRPr="00953054" w:rsidRDefault="004E1238" w:rsidP="00953054">
            <w:pPr>
              <w:autoSpaceDE/>
              <w:autoSpaceDN/>
              <w:spacing w:line="276" w:lineRule="auto"/>
              <w:jc w:val="both"/>
              <w:rPr>
                <w:b/>
                <w:sz w:val="22"/>
                <w:szCs w:val="22"/>
                <w:lang w:eastAsia="en-GB"/>
              </w:rPr>
            </w:pPr>
            <w:r w:rsidRPr="00953054">
              <w:rPr>
                <w:b/>
                <w:sz w:val="22"/>
                <w:szCs w:val="22"/>
                <w:lang w:eastAsia="en-GB"/>
              </w:rPr>
              <w:t>Working capital adjustments</w:t>
            </w:r>
          </w:p>
        </w:tc>
        <w:tc>
          <w:tcPr>
            <w:tcW w:w="1235" w:type="pct"/>
            <w:shd w:val="clear" w:color="auto" w:fill="auto"/>
            <w:noWrap/>
            <w:vAlign w:val="bottom"/>
            <w:hideMark/>
          </w:tcPr>
          <w:p w14:paraId="140129F0" w14:textId="77777777" w:rsidR="0088053A" w:rsidRPr="00953054" w:rsidRDefault="0088053A" w:rsidP="00953054">
            <w:pPr>
              <w:autoSpaceDE/>
              <w:autoSpaceDN/>
              <w:spacing w:line="276" w:lineRule="auto"/>
              <w:jc w:val="both"/>
              <w:rPr>
                <w:sz w:val="22"/>
                <w:szCs w:val="22"/>
                <w:lang w:val="en-US"/>
              </w:rPr>
            </w:pPr>
          </w:p>
        </w:tc>
      </w:tr>
      <w:tr w:rsidR="00650C14" w:rsidRPr="00953054" w14:paraId="46B0DEB6" w14:textId="77777777" w:rsidTr="00543150">
        <w:trPr>
          <w:trHeight w:val="340"/>
        </w:trPr>
        <w:tc>
          <w:tcPr>
            <w:tcW w:w="3765" w:type="pct"/>
            <w:shd w:val="clear" w:color="auto" w:fill="auto"/>
            <w:noWrap/>
            <w:vAlign w:val="bottom"/>
            <w:hideMark/>
          </w:tcPr>
          <w:p w14:paraId="64AE89E2" w14:textId="14CDC4BA"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Increase </w:t>
            </w:r>
            <w:r w:rsidR="004E1238" w:rsidRPr="00953054">
              <w:rPr>
                <w:sz w:val="22"/>
                <w:szCs w:val="22"/>
                <w:lang w:eastAsia="en-GB"/>
              </w:rPr>
              <w:t>in inventory</w:t>
            </w:r>
          </w:p>
        </w:tc>
        <w:tc>
          <w:tcPr>
            <w:tcW w:w="1235" w:type="pct"/>
            <w:shd w:val="clear" w:color="auto" w:fill="auto"/>
            <w:noWrap/>
            <w:vAlign w:val="bottom"/>
            <w:hideMark/>
          </w:tcPr>
          <w:p w14:paraId="16EC8410" w14:textId="77777777"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(xxx)</w:t>
            </w:r>
          </w:p>
        </w:tc>
      </w:tr>
      <w:tr w:rsidR="00650C14" w:rsidRPr="00953054" w14:paraId="30575A75" w14:textId="77777777" w:rsidTr="00543150">
        <w:trPr>
          <w:trHeight w:val="340"/>
        </w:trPr>
        <w:tc>
          <w:tcPr>
            <w:tcW w:w="3765" w:type="pct"/>
            <w:shd w:val="clear" w:color="auto" w:fill="auto"/>
            <w:noWrap/>
            <w:vAlign w:val="bottom"/>
            <w:hideMark/>
          </w:tcPr>
          <w:p w14:paraId="0A5CB793" w14:textId="79B2EB19"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Increase </w:t>
            </w:r>
            <w:r w:rsidR="004E1238" w:rsidRPr="00953054">
              <w:rPr>
                <w:sz w:val="22"/>
                <w:szCs w:val="22"/>
                <w:lang w:eastAsia="en-GB"/>
              </w:rPr>
              <w:t>in receivables</w:t>
            </w:r>
          </w:p>
        </w:tc>
        <w:tc>
          <w:tcPr>
            <w:tcW w:w="1235" w:type="pct"/>
            <w:shd w:val="clear" w:color="auto" w:fill="auto"/>
            <w:noWrap/>
            <w:vAlign w:val="bottom"/>
            <w:hideMark/>
          </w:tcPr>
          <w:p w14:paraId="21FB3282" w14:textId="77777777"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(xxx)</w:t>
            </w:r>
          </w:p>
        </w:tc>
      </w:tr>
      <w:tr w:rsidR="00650C14" w:rsidRPr="00953054" w14:paraId="40615445" w14:textId="77777777" w:rsidTr="00543150">
        <w:trPr>
          <w:trHeight w:val="340"/>
        </w:trPr>
        <w:tc>
          <w:tcPr>
            <w:tcW w:w="3765" w:type="pct"/>
            <w:shd w:val="clear" w:color="auto" w:fill="auto"/>
            <w:noWrap/>
            <w:vAlign w:val="bottom"/>
            <w:hideMark/>
          </w:tcPr>
          <w:p w14:paraId="2235F7DF" w14:textId="64D17BAA"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Increase </w:t>
            </w:r>
            <w:r w:rsidR="004E1238" w:rsidRPr="00953054">
              <w:rPr>
                <w:sz w:val="22"/>
                <w:szCs w:val="22"/>
                <w:lang w:eastAsia="en-GB"/>
              </w:rPr>
              <w:t>in deferred income</w:t>
            </w:r>
          </w:p>
        </w:tc>
        <w:tc>
          <w:tcPr>
            <w:tcW w:w="1235" w:type="pct"/>
            <w:shd w:val="clear" w:color="auto" w:fill="auto"/>
            <w:noWrap/>
            <w:vAlign w:val="bottom"/>
            <w:hideMark/>
          </w:tcPr>
          <w:p w14:paraId="0B72F6CA"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316811AA" w14:textId="77777777" w:rsidTr="00543150">
        <w:trPr>
          <w:trHeight w:val="340"/>
        </w:trPr>
        <w:tc>
          <w:tcPr>
            <w:tcW w:w="3765" w:type="pct"/>
            <w:shd w:val="clear" w:color="auto" w:fill="auto"/>
            <w:noWrap/>
            <w:vAlign w:val="bottom"/>
            <w:hideMark/>
          </w:tcPr>
          <w:p w14:paraId="70EAA252" w14:textId="3F4B4681"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Increase </w:t>
            </w:r>
            <w:r w:rsidR="004E1238" w:rsidRPr="00953054">
              <w:rPr>
                <w:sz w:val="22"/>
                <w:szCs w:val="22"/>
                <w:lang w:eastAsia="en-GB"/>
              </w:rPr>
              <w:t>in payables</w:t>
            </w:r>
          </w:p>
        </w:tc>
        <w:tc>
          <w:tcPr>
            <w:tcW w:w="1235" w:type="pct"/>
            <w:shd w:val="clear" w:color="auto" w:fill="auto"/>
            <w:noWrap/>
            <w:vAlign w:val="bottom"/>
            <w:hideMark/>
          </w:tcPr>
          <w:p w14:paraId="74621A06"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0A8ED082" w14:textId="77777777" w:rsidTr="00543150">
        <w:trPr>
          <w:trHeight w:val="340"/>
        </w:trPr>
        <w:tc>
          <w:tcPr>
            <w:tcW w:w="3765" w:type="pct"/>
            <w:shd w:val="clear" w:color="auto" w:fill="auto"/>
            <w:noWrap/>
            <w:vAlign w:val="bottom"/>
          </w:tcPr>
          <w:p w14:paraId="007A6853" w14:textId="38133DFE" w:rsidR="0088053A" w:rsidRPr="00953054" w:rsidRDefault="0088053A" w:rsidP="00953054">
            <w:pPr>
              <w:autoSpaceDE/>
              <w:autoSpaceDN/>
              <w:spacing w:line="276" w:lineRule="auto"/>
              <w:jc w:val="both"/>
              <w:rPr>
                <w:sz w:val="22"/>
                <w:szCs w:val="22"/>
                <w:lang w:eastAsia="en-GB"/>
              </w:rPr>
            </w:pPr>
            <w:r w:rsidRPr="00953054">
              <w:rPr>
                <w:sz w:val="22"/>
                <w:szCs w:val="22"/>
                <w:lang w:eastAsia="en-GB"/>
              </w:rPr>
              <w:t xml:space="preserve">Increase </w:t>
            </w:r>
            <w:r w:rsidR="004E1238" w:rsidRPr="00953054">
              <w:rPr>
                <w:sz w:val="22"/>
                <w:szCs w:val="22"/>
                <w:lang w:eastAsia="en-GB"/>
              </w:rPr>
              <w:t>in payments received in advance</w:t>
            </w:r>
          </w:p>
        </w:tc>
        <w:tc>
          <w:tcPr>
            <w:tcW w:w="1235" w:type="pct"/>
            <w:shd w:val="clear" w:color="auto" w:fill="auto"/>
            <w:noWrap/>
            <w:vAlign w:val="bottom"/>
          </w:tcPr>
          <w:p w14:paraId="7300E927" w14:textId="77777777" w:rsidR="0088053A" w:rsidRPr="00953054" w:rsidRDefault="0088053A" w:rsidP="00953054">
            <w:pPr>
              <w:autoSpaceDE/>
              <w:autoSpaceDN/>
              <w:spacing w:line="276" w:lineRule="auto"/>
              <w:jc w:val="both"/>
              <w:rPr>
                <w:sz w:val="22"/>
                <w:szCs w:val="22"/>
                <w:lang w:val="en-US"/>
              </w:rPr>
            </w:pPr>
            <w:r w:rsidRPr="00953054">
              <w:rPr>
                <w:sz w:val="22"/>
                <w:szCs w:val="22"/>
                <w:lang w:val="en-US"/>
              </w:rPr>
              <w:t>xxx</w:t>
            </w:r>
          </w:p>
        </w:tc>
      </w:tr>
      <w:tr w:rsidR="0088053A" w:rsidRPr="00953054" w14:paraId="02B77C12" w14:textId="77777777" w:rsidTr="00543150">
        <w:trPr>
          <w:trHeight w:val="340"/>
        </w:trPr>
        <w:tc>
          <w:tcPr>
            <w:tcW w:w="3765" w:type="pct"/>
            <w:shd w:val="clear" w:color="auto" w:fill="auto"/>
            <w:noWrap/>
            <w:vAlign w:val="bottom"/>
          </w:tcPr>
          <w:p w14:paraId="23E1D303" w14:textId="458A9E15" w:rsidR="0088053A" w:rsidRPr="00953054" w:rsidRDefault="0088053A" w:rsidP="00953054">
            <w:pPr>
              <w:autoSpaceDE/>
              <w:autoSpaceDN/>
              <w:spacing w:line="276" w:lineRule="auto"/>
              <w:jc w:val="both"/>
              <w:rPr>
                <w:b/>
                <w:sz w:val="22"/>
                <w:szCs w:val="22"/>
                <w:lang w:eastAsia="en-GB"/>
              </w:rPr>
            </w:pPr>
            <w:r w:rsidRPr="00953054">
              <w:rPr>
                <w:b/>
                <w:sz w:val="22"/>
                <w:szCs w:val="22"/>
                <w:lang w:eastAsia="en-GB"/>
              </w:rPr>
              <w:t xml:space="preserve">Net </w:t>
            </w:r>
            <w:r w:rsidR="004E1238" w:rsidRPr="00953054">
              <w:rPr>
                <w:b/>
                <w:sz w:val="22"/>
                <w:szCs w:val="22"/>
                <w:lang w:eastAsia="en-GB"/>
              </w:rPr>
              <w:t>cash flow from operating activities</w:t>
            </w:r>
          </w:p>
        </w:tc>
        <w:tc>
          <w:tcPr>
            <w:tcW w:w="1235" w:type="pct"/>
            <w:shd w:val="clear" w:color="auto" w:fill="auto"/>
            <w:noWrap/>
            <w:vAlign w:val="bottom"/>
          </w:tcPr>
          <w:p w14:paraId="2968CE04" w14:textId="77777777" w:rsidR="0088053A" w:rsidRPr="00953054" w:rsidRDefault="0088053A" w:rsidP="00953054">
            <w:pPr>
              <w:autoSpaceDE/>
              <w:autoSpaceDN/>
              <w:spacing w:line="276" w:lineRule="auto"/>
              <w:jc w:val="both"/>
              <w:rPr>
                <w:b/>
                <w:sz w:val="22"/>
                <w:szCs w:val="22"/>
                <w:lang w:val="en-US"/>
              </w:rPr>
            </w:pPr>
            <w:r w:rsidRPr="00953054">
              <w:rPr>
                <w:b/>
                <w:sz w:val="22"/>
                <w:szCs w:val="22"/>
                <w:lang w:val="en-US"/>
              </w:rPr>
              <w:t>xxx</w:t>
            </w:r>
          </w:p>
        </w:tc>
      </w:tr>
    </w:tbl>
    <w:p w14:paraId="69ED3AFF" w14:textId="226BC7AF" w:rsidR="007D72A4" w:rsidRPr="00953054" w:rsidRDefault="007D72A4" w:rsidP="00953054">
      <w:pPr>
        <w:autoSpaceDE/>
        <w:autoSpaceDN/>
        <w:spacing w:line="360" w:lineRule="auto"/>
        <w:jc w:val="both"/>
        <w:rPr>
          <w:bCs/>
          <w:i/>
          <w:sz w:val="22"/>
          <w:szCs w:val="22"/>
        </w:rPr>
      </w:pPr>
      <w:r w:rsidRPr="00953054">
        <w:rPr>
          <w:bCs/>
          <w:i/>
          <w:sz w:val="22"/>
          <w:szCs w:val="22"/>
        </w:rPr>
        <w:t>(The total of this statement should tie to the cash flow section on net cash flows from/ used in operations)</w:t>
      </w:r>
    </w:p>
    <w:p w14:paraId="1947D346" w14:textId="23F539B1" w:rsidR="007D72A4" w:rsidRPr="00953054" w:rsidRDefault="009A07FD"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Financial Risk Management</w:t>
      </w:r>
    </w:p>
    <w:p w14:paraId="355CDD9D" w14:textId="24FA49BC" w:rsidR="007D72A4" w:rsidRPr="00953054" w:rsidRDefault="007D72A4" w:rsidP="00953054">
      <w:pPr>
        <w:tabs>
          <w:tab w:val="left" w:pos="720"/>
          <w:tab w:val="left" w:pos="1260"/>
          <w:tab w:val="decimal" w:pos="5220"/>
          <w:tab w:val="decimal" w:pos="7200"/>
          <w:tab w:val="decimal" w:pos="8640"/>
        </w:tabs>
        <w:spacing w:line="360"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’s activities expose it to a variety of financial risks including credit and liquidity risks and effects of changes in foreign currency. The </w:t>
      </w:r>
      <w:r w:rsidR="00E80625" w:rsidRPr="00953054">
        <w:rPr>
          <w:sz w:val="22"/>
          <w:szCs w:val="22"/>
        </w:rPr>
        <w:t>Entity</w:t>
      </w:r>
      <w:r w:rsidRPr="00953054">
        <w:rPr>
          <w:sz w:val="22"/>
          <w:szCs w:val="22"/>
        </w:rPr>
        <w:t xml:space="preserve">’s overall risk management programme focuses on unpredictability of changes in the business environment and seeks to minimise the potential adverse effect of such risks on its performance by setting acceptable levels of risk. The </w:t>
      </w:r>
      <w:r w:rsidR="00E80625" w:rsidRPr="00953054">
        <w:rPr>
          <w:sz w:val="22"/>
          <w:szCs w:val="22"/>
        </w:rPr>
        <w:t>Entity</w:t>
      </w:r>
      <w:r w:rsidRPr="00953054">
        <w:rPr>
          <w:sz w:val="22"/>
          <w:szCs w:val="22"/>
        </w:rPr>
        <w:t xml:space="preserve"> does not hedge any risks and has in place policies to ensure that credit is only extended to customers with an established credit history.</w:t>
      </w:r>
    </w:p>
    <w:p w14:paraId="011E457E" w14:textId="4C62BB5E" w:rsidR="009934AF" w:rsidRPr="00953054" w:rsidRDefault="007D72A4" w:rsidP="00953054">
      <w:pPr>
        <w:pStyle w:val="CommentText"/>
        <w:tabs>
          <w:tab w:val="left" w:pos="720"/>
          <w:tab w:val="left" w:pos="1440"/>
          <w:tab w:val="decimal" w:pos="7200"/>
          <w:tab w:val="decimal" w:pos="8640"/>
        </w:tabs>
        <w:spacing w:line="360"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’s financial risk management objectives and policies are detailed below:</w:t>
      </w:r>
    </w:p>
    <w:p w14:paraId="6445D0B6" w14:textId="77777777" w:rsidR="002B031C" w:rsidRPr="00953054" w:rsidRDefault="002B031C" w:rsidP="00953054">
      <w:pPr>
        <w:pStyle w:val="CommentText"/>
        <w:tabs>
          <w:tab w:val="left" w:pos="720"/>
          <w:tab w:val="left" w:pos="1440"/>
          <w:tab w:val="decimal" w:pos="7200"/>
          <w:tab w:val="decimal" w:pos="8640"/>
        </w:tabs>
        <w:spacing w:line="360" w:lineRule="auto"/>
        <w:jc w:val="both"/>
        <w:rPr>
          <w:sz w:val="22"/>
          <w:szCs w:val="22"/>
        </w:rPr>
      </w:pPr>
    </w:p>
    <w:p w14:paraId="5BC448D8" w14:textId="0A93B2B7" w:rsidR="007D72A4" w:rsidRPr="00953054" w:rsidRDefault="007D72A4" w:rsidP="00D5252C">
      <w:pPr>
        <w:pStyle w:val="ListParagraph"/>
        <w:numPr>
          <w:ilvl w:val="1"/>
          <w:numId w:val="22"/>
        </w:numPr>
        <w:tabs>
          <w:tab w:val="left" w:pos="900"/>
        </w:tabs>
        <w:spacing w:line="360" w:lineRule="auto"/>
        <w:ind w:hanging="1517"/>
        <w:jc w:val="both"/>
        <w:rPr>
          <w:b/>
          <w:sz w:val="22"/>
          <w:szCs w:val="22"/>
        </w:rPr>
      </w:pPr>
      <w:r w:rsidRPr="00953054">
        <w:rPr>
          <w:b/>
          <w:sz w:val="22"/>
          <w:szCs w:val="22"/>
        </w:rPr>
        <w:t>Credit risk</w:t>
      </w:r>
    </w:p>
    <w:p w14:paraId="60F34C79" w14:textId="677035A1" w:rsidR="00D83F1C" w:rsidRPr="00953054" w:rsidRDefault="007D72A4" w:rsidP="00953054">
      <w:pPr>
        <w:pStyle w:val="CommentText"/>
        <w:tabs>
          <w:tab w:val="left" w:pos="1440"/>
          <w:tab w:val="decimal" w:pos="7200"/>
          <w:tab w:val="decimal" w:pos="8640"/>
        </w:tabs>
        <w:spacing w:line="360"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has exposure to credit risk, which is the risk that a counterparty will be unable to pay amounts in full when due. Credit risk arises from cash and cash equivalents, and deposits with banks, as well as trade and other receivables and available-for-sale financial investments.</w:t>
      </w:r>
      <w:r w:rsidR="00154840" w:rsidRPr="00953054">
        <w:rPr>
          <w:sz w:val="22"/>
          <w:szCs w:val="22"/>
        </w:rPr>
        <w:t xml:space="preserve"> </w:t>
      </w:r>
      <w:r w:rsidRPr="00953054">
        <w:rPr>
          <w:sz w:val="22"/>
          <w:szCs w:val="22"/>
        </w:rPr>
        <w:t>Management assesses the credit quality of each customer, taking into account its financial position, past experience and other factors. Individual risk limits are set based on internal or external assessment in accordance with limits set by the directors. The amounts presented in the statement of financial position</w:t>
      </w:r>
      <w:r w:rsidRPr="00953054">
        <w:rPr>
          <w:snapToGrid w:val="0"/>
          <w:sz w:val="22"/>
          <w:szCs w:val="22"/>
        </w:rPr>
        <w:t xml:space="preserve"> are net of allowances for </w:t>
      </w:r>
      <w:r w:rsidRPr="00953054">
        <w:rPr>
          <w:snapToGrid w:val="0"/>
          <w:sz w:val="22"/>
          <w:szCs w:val="22"/>
        </w:rPr>
        <w:lastRenderedPageBreak/>
        <w:t xml:space="preserve">doubtful receivables, estimated by the </w:t>
      </w:r>
      <w:r w:rsidR="00E80625" w:rsidRPr="00953054">
        <w:rPr>
          <w:snapToGrid w:val="0"/>
          <w:sz w:val="22"/>
          <w:szCs w:val="22"/>
        </w:rPr>
        <w:t>Entity</w:t>
      </w:r>
      <w:r w:rsidRPr="00953054">
        <w:rPr>
          <w:snapToGrid w:val="0"/>
          <w:sz w:val="22"/>
          <w:szCs w:val="22"/>
        </w:rPr>
        <w:t>’s management based on prior experience and their assessment of the current economic environment.</w:t>
      </w:r>
    </w:p>
    <w:p w14:paraId="4041F785" w14:textId="6D91F6E2" w:rsidR="00952CC7" w:rsidRPr="00953054" w:rsidRDefault="00952CC7" w:rsidP="00953054">
      <w:pPr>
        <w:autoSpaceDE/>
        <w:autoSpaceDN/>
        <w:jc w:val="both"/>
        <w:rPr>
          <w:sz w:val="22"/>
          <w:szCs w:val="22"/>
        </w:rPr>
      </w:pPr>
    </w:p>
    <w:p w14:paraId="7D1389BE" w14:textId="79CDC255" w:rsidR="00D83F1C" w:rsidRPr="00953054" w:rsidRDefault="00952CC7" w:rsidP="00953054">
      <w:pPr>
        <w:tabs>
          <w:tab w:val="left" w:pos="720"/>
          <w:tab w:val="decimal" w:pos="5220"/>
          <w:tab w:val="decimal" w:pos="7200"/>
          <w:tab w:val="decimal" w:pos="8640"/>
        </w:tabs>
        <w:spacing w:line="360" w:lineRule="auto"/>
        <w:jc w:val="both"/>
        <w:rPr>
          <w:sz w:val="22"/>
          <w:szCs w:val="22"/>
        </w:rPr>
      </w:pPr>
      <w:r w:rsidRPr="00953054">
        <w:rPr>
          <w:snapToGrid w:val="0"/>
          <w:sz w:val="22"/>
          <w:szCs w:val="22"/>
        </w:rPr>
        <w:t xml:space="preserve">The carrying amount of financial assets recorded in the financial statements representing the </w:t>
      </w:r>
      <w:r w:rsidR="00E80625" w:rsidRPr="00953054">
        <w:rPr>
          <w:snapToGrid w:val="0"/>
          <w:sz w:val="22"/>
          <w:szCs w:val="22"/>
        </w:rPr>
        <w:t>Entity</w:t>
      </w:r>
      <w:r w:rsidRPr="00953054">
        <w:rPr>
          <w:snapToGrid w:val="0"/>
          <w:sz w:val="22"/>
          <w:szCs w:val="22"/>
        </w:rPr>
        <w:t>’s maximum exposure to credit risk without taking account of the value of any collateral obtained is made up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230"/>
        <w:gridCol w:w="1450"/>
        <w:gridCol w:w="1450"/>
        <w:gridCol w:w="1450"/>
        <w:gridCol w:w="1450"/>
      </w:tblGrid>
      <w:tr w:rsidR="00650C14" w:rsidRPr="00953054" w14:paraId="39D25F1F" w14:textId="77777777" w:rsidTr="004E1238">
        <w:trPr>
          <w:trHeight w:val="340"/>
        </w:trPr>
        <w:tc>
          <w:tcPr>
            <w:tcW w:w="1788" w:type="pct"/>
            <w:shd w:val="clear" w:color="auto" w:fill="0070C0"/>
            <w:vAlign w:val="bottom"/>
            <w:hideMark/>
          </w:tcPr>
          <w:p w14:paraId="04E78FB6" w14:textId="77777777" w:rsidR="00D83F1C" w:rsidRPr="00953054" w:rsidRDefault="00D83F1C" w:rsidP="00953054">
            <w:pPr>
              <w:spacing w:line="276" w:lineRule="auto"/>
              <w:jc w:val="both"/>
              <w:rPr>
                <w:sz w:val="22"/>
                <w:szCs w:val="22"/>
              </w:rPr>
            </w:pPr>
          </w:p>
        </w:tc>
        <w:tc>
          <w:tcPr>
            <w:tcW w:w="803" w:type="pct"/>
            <w:shd w:val="clear" w:color="auto" w:fill="0070C0"/>
            <w:vAlign w:val="center"/>
          </w:tcPr>
          <w:p w14:paraId="66605C21" w14:textId="20418DBB" w:rsidR="00D83F1C" w:rsidRPr="00953054" w:rsidRDefault="00D83F1C" w:rsidP="00953054">
            <w:pPr>
              <w:spacing w:line="276" w:lineRule="auto"/>
              <w:jc w:val="both"/>
              <w:rPr>
                <w:b/>
                <w:sz w:val="22"/>
                <w:szCs w:val="22"/>
              </w:rPr>
            </w:pPr>
            <w:r w:rsidRPr="00953054">
              <w:rPr>
                <w:b/>
                <w:sz w:val="22"/>
                <w:szCs w:val="22"/>
              </w:rPr>
              <w:t>Total amount</w:t>
            </w:r>
          </w:p>
        </w:tc>
        <w:tc>
          <w:tcPr>
            <w:tcW w:w="803" w:type="pct"/>
            <w:shd w:val="clear" w:color="auto" w:fill="0070C0"/>
            <w:vAlign w:val="center"/>
            <w:hideMark/>
          </w:tcPr>
          <w:p w14:paraId="19BB5E58" w14:textId="77777777" w:rsidR="00D83F1C" w:rsidRPr="00953054" w:rsidRDefault="00D83F1C" w:rsidP="00953054">
            <w:pPr>
              <w:spacing w:line="276" w:lineRule="auto"/>
              <w:jc w:val="both"/>
              <w:rPr>
                <w:b/>
                <w:sz w:val="22"/>
                <w:szCs w:val="22"/>
              </w:rPr>
            </w:pPr>
            <w:r w:rsidRPr="00953054">
              <w:rPr>
                <w:b/>
                <w:sz w:val="22"/>
                <w:szCs w:val="22"/>
              </w:rPr>
              <w:t>Fully performing</w:t>
            </w:r>
          </w:p>
          <w:p w14:paraId="441F0F37" w14:textId="4C9078B8" w:rsidR="00D83F1C" w:rsidRPr="00953054" w:rsidRDefault="00D83F1C" w:rsidP="00953054">
            <w:pPr>
              <w:spacing w:line="276" w:lineRule="auto"/>
              <w:jc w:val="both"/>
              <w:rPr>
                <w:b/>
                <w:sz w:val="22"/>
                <w:szCs w:val="22"/>
              </w:rPr>
            </w:pPr>
          </w:p>
        </w:tc>
        <w:tc>
          <w:tcPr>
            <w:tcW w:w="803" w:type="pct"/>
            <w:shd w:val="clear" w:color="auto" w:fill="0070C0"/>
            <w:vAlign w:val="center"/>
            <w:hideMark/>
          </w:tcPr>
          <w:p w14:paraId="76978220" w14:textId="77777777" w:rsidR="00D83F1C" w:rsidRPr="00953054" w:rsidRDefault="00D83F1C" w:rsidP="00953054">
            <w:pPr>
              <w:spacing w:line="276" w:lineRule="auto"/>
              <w:jc w:val="both"/>
              <w:rPr>
                <w:b/>
                <w:sz w:val="22"/>
                <w:szCs w:val="22"/>
              </w:rPr>
            </w:pPr>
            <w:r w:rsidRPr="00953054">
              <w:rPr>
                <w:b/>
                <w:sz w:val="22"/>
                <w:szCs w:val="22"/>
              </w:rPr>
              <w:t>Past due</w:t>
            </w:r>
          </w:p>
          <w:p w14:paraId="2D67FAF7" w14:textId="5D74067B" w:rsidR="00D83F1C" w:rsidRPr="00953054" w:rsidRDefault="00D83F1C" w:rsidP="00953054">
            <w:pPr>
              <w:spacing w:line="276" w:lineRule="auto"/>
              <w:jc w:val="both"/>
              <w:rPr>
                <w:b/>
                <w:sz w:val="22"/>
                <w:szCs w:val="22"/>
              </w:rPr>
            </w:pPr>
          </w:p>
        </w:tc>
        <w:tc>
          <w:tcPr>
            <w:tcW w:w="803" w:type="pct"/>
            <w:shd w:val="clear" w:color="auto" w:fill="0070C0"/>
            <w:vAlign w:val="center"/>
            <w:hideMark/>
          </w:tcPr>
          <w:p w14:paraId="09139A98" w14:textId="77777777" w:rsidR="00D83F1C" w:rsidRPr="00953054" w:rsidRDefault="00D83F1C" w:rsidP="00953054">
            <w:pPr>
              <w:spacing w:line="276" w:lineRule="auto"/>
              <w:jc w:val="both"/>
              <w:rPr>
                <w:b/>
                <w:sz w:val="22"/>
                <w:szCs w:val="22"/>
              </w:rPr>
            </w:pPr>
            <w:r w:rsidRPr="00953054">
              <w:rPr>
                <w:b/>
                <w:sz w:val="22"/>
                <w:szCs w:val="22"/>
              </w:rPr>
              <w:t>Impaired</w:t>
            </w:r>
          </w:p>
          <w:p w14:paraId="501E69EC" w14:textId="47297C24" w:rsidR="00D83F1C" w:rsidRPr="00953054" w:rsidRDefault="00D83F1C" w:rsidP="00953054">
            <w:pPr>
              <w:spacing w:line="276" w:lineRule="auto"/>
              <w:jc w:val="both"/>
              <w:rPr>
                <w:b/>
                <w:sz w:val="22"/>
                <w:szCs w:val="22"/>
              </w:rPr>
            </w:pPr>
          </w:p>
        </w:tc>
      </w:tr>
      <w:tr w:rsidR="00543770" w:rsidRPr="00953054" w14:paraId="51B8E7CC" w14:textId="77777777" w:rsidTr="004E1238">
        <w:trPr>
          <w:trHeight w:val="340"/>
        </w:trPr>
        <w:tc>
          <w:tcPr>
            <w:tcW w:w="1788" w:type="pct"/>
            <w:shd w:val="clear" w:color="auto" w:fill="0070C0"/>
            <w:noWrap/>
            <w:vAlign w:val="bottom"/>
            <w:hideMark/>
          </w:tcPr>
          <w:p w14:paraId="569800AD" w14:textId="77777777" w:rsidR="00543770" w:rsidRPr="00953054" w:rsidRDefault="00543770" w:rsidP="00953054">
            <w:pPr>
              <w:spacing w:line="276" w:lineRule="auto"/>
              <w:jc w:val="both"/>
              <w:rPr>
                <w:b/>
                <w:sz w:val="22"/>
                <w:szCs w:val="22"/>
              </w:rPr>
            </w:pPr>
          </w:p>
        </w:tc>
        <w:tc>
          <w:tcPr>
            <w:tcW w:w="803" w:type="pct"/>
            <w:shd w:val="clear" w:color="auto" w:fill="0070C0"/>
            <w:vAlign w:val="center"/>
          </w:tcPr>
          <w:p w14:paraId="205ED394" w14:textId="4BF53393" w:rsidR="00543770" w:rsidRPr="00953054" w:rsidRDefault="00543770" w:rsidP="00953054">
            <w:pPr>
              <w:spacing w:line="276" w:lineRule="auto"/>
              <w:jc w:val="both"/>
              <w:rPr>
                <w:sz w:val="22"/>
                <w:szCs w:val="22"/>
              </w:rPr>
            </w:pPr>
            <w:r w:rsidRPr="00953054">
              <w:rPr>
                <w:b/>
                <w:sz w:val="22"/>
                <w:szCs w:val="22"/>
              </w:rPr>
              <w:t>Kshs</w:t>
            </w:r>
          </w:p>
        </w:tc>
        <w:tc>
          <w:tcPr>
            <w:tcW w:w="803" w:type="pct"/>
            <w:shd w:val="clear" w:color="auto" w:fill="0070C0"/>
            <w:vAlign w:val="center"/>
            <w:hideMark/>
          </w:tcPr>
          <w:p w14:paraId="70E7895D" w14:textId="18C87A9A" w:rsidR="00543770" w:rsidRPr="00953054" w:rsidRDefault="00543770" w:rsidP="00953054">
            <w:pPr>
              <w:spacing w:line="276" w:lineRule="auto"/>
              <w:jc w:val="both"/>
              <w:rPr>
                <w:sz w:val="22"/>
                <w:szCs w:val="22"/>
              </w:rPr>
            </w:pPr>
            <w:r w:rsidRPr="00953054">
              <w:rPr>
                <w:b/>
                <w:sz w:val="22"/>
                <w:szCs w:val="22"/>
              </w:rPr>
              <w:t>Kshs</w:t>
            </w:r>
          </w:p>
        </w:tc>
        <w:tc>
          <w:tcPr>
            <w:tcW w:w="803" w:type="pct"/>
            <w:shd w:val="clear" w:color="auto" w:fill="0070C0"/>
            <w:vAlign w:val="center"/>
            <w:hideMark/>
          </w:tcPr>
          <w:p w14:paraId="7D8DA241" w14:textId="5E142482" w:rsidR="00543770" w:rsidRPr="00953054" w:rsidRDefault="00543770" w:rsidP="00953054">
            <w:pPr>
              <w:spacing w:line="276" w:lineRule="auto"/>
              <w:jc w:val="both"/>
              <w:rPr>
                <w:sz w:val="22"/>
                <w:szCs w:val="22"/>
              </w:rPr>
            </w:pPr>
            <w:r w:rsidRPr="00953054">
              <w:rPr>
                <w:b/>
                <w:sz w:val="22"/>
                <w:szCs w:val="22"/>
              </w:rPr>
              <w:t>Kshs</w:t>
            </w:r>
          </w:p>
        </w:tc>
        <w:tc>
          <w:tcPr>
            <w:tcW w:w="803" w:type="pct"/>
            <w:shd w:val="clear" w:color="auto" w:fill="0070C0"/>
            <w:vAlign w:val="center"/>
            <w:hideMark/>
          </w:tcPr>
          <w:p w14:paraId="3D967FFD" w14:textId="45C982C4" w:rsidR="00543770" w:rsidRPr="00953054" w:rsidRDefault="00543770" w:rsidP="00953054">
            <w:pPr>
              <w:spacing w:line="276" w:lineRule="auto"/>
              <w:jc w:val="both"/>
              <w:rPr>
                <w:sz w:val="22"/>
                <w:szCs w:val="22"/>
              </w:rPr>
            </w:pPr>
            <w:r w:rsidRPr="00953054">
              <w:rPr>
                <w:b/>
                <w:sz w:val="22"/>
                <w:szCs w:val="22"/>
              </w:rPr>
              <w:t>Kshs</w:t>
            </w:r>
          </w:p>
        </w:tc>
      </w:tr>
      <w:tr w:rsidR="00650C14" w:rsidRPr="00953054" w14:paraId="5BCCE6F0" w14:textId="77777777" w:rsidTr="004E1238">
        <w:trPr>
          <w:trHeight w:val="340"/>
        </w:trPr>
        <w:tc>
          <w:tcPr>
            <w:tcW w:w="1788" w:type="pct"/>
            <w:shd w:val="clear" w:color="auto" w:fill="auto"/>
            <w:noWrap/>
            <w:vAlign w:val="bottom"/>
            <w:hideMark/>
          </w:tcPr>
          <w:p w14:paraId="3DA1639D" w14:textId="4DF04070" w:rsidR="00D83F1C" w:rsidRPr="00953054" w:rsidRDefault="008E57EB" w:rsidP="00953054">
            <w:pPr>
              <w:spacing w:line="276" w:lineRule="auto"/>
              <w:jc w:val="both"/>
              <w:rPr>
                <w:sz w:val="22"/>
                <w:szCs w:val="22"/>
              </w:rPr>
            </w:pPr>
            <w:r w:rsidRPr="00953054">
              <w:rPr>
                <w:b/>
                <w:sz w:val="22"/>
                <w:szCs w:val="22"/>
              </w:rPr>
              <w:t xml:space="preserve">As </w:t>
            </w:r>
            <w:r w:rsidR="004E1238" w:rsidRPr="00953054">
              <w:rPr>
                <w:b/>
                <w:sz w:val="22"/>
                <w:szCs w:val="22"/>
              </w:rPr>
              <w:t xml:space="preserve">at 30 June </w:t>
            </w:r>
            <w:r w:rsidR="00543770" w:rsidRPr="00953054">
              <w:rPr>
                <w:b/>
                <w:sz w:val="22"/>
                <w:szCs w:val="22"/>
              </w:rPr>
              <w:t>20</w:t>
            </w:r>
            <w:r w:rsidR="009934AF" w:rsidRPr="00953054">
              <w:rPr>
                <w:b/>
                <w:sz w:val="22"/>
                <w:szCs w:val="22"/>
              </w:rPr>
              <w:t>xx</w:t>
            </w:r>
          </w:p>
        </w:tc>
        <w:tc>
          <w:tcPr>
            <w:tcW w:w="803" w:type="pct"/>
            <w:vAlign w:val="center"/>
          </w:tcPr>
          <w:p w14:paraId="73774417" w14:textId="77777777" w:rsidR="00D83F1C" w:rsidRPr="00953054" w:rsidRDefault="00D83F1C" w:rsidP="00953054">
            <w:pPr>
              <w:spacing w:line="276" w:lineRule="auto"/>
              <w:jc w:val="both"/>
              <w:rPr>
                <w:sz w:val="22"/>
                <w:szCs w:val="22"/>
              </w:rPr>
            </w:pPr>
          </w:p>
        </w:tc>
        <w:tc>
          <w:tcPr>
            <w:tcW w:w="803" w:type="pct"/>
            <w:shd w:val="clear" w:color="auto" w:fill="auto"/>
            <w:vAlign w:val="center"/>
            <w:hideMark/>
          </w:tcPr>
          <w:p w14:paraId="417C2030" w14:textId="77777777" w:rsidR="00D83F1C" w:rsidRPr="00953054" w:rsidRDefault="00D83F1C" w:rsidP="00953054">
            <w:pPr>
              <w:spacing w:line="276" w:lineRule="auto"/>
              <w:jc w:val="both"/>
              <w:rPr>
                <w:sz w:val="22"/>
                <w:szCs w:val="22"/>
              </w:rPr>
            </w:pPr>
          </w:p>
        </w:tc>
        <w:tc>
          <w:tcPr>
            <w:tcW w:w="803" w:type="pct"/>
            <w:shd w:val="clear" w:color="auto" w:fill="auto"/>
            <w:vAlign w:val="center"/>
            <w:hideMark/>
          </w:tcPr>
          <w:p w14:paraId="51EBB8C3" w14:textId="77777777" w:rsidR="00D83F1C" w:rsidRPr="00953054" w:rsidRDefault="00D83F1C" w:rsidP="00953054">
            <w:pPr>
              <w:spacing w:line="276" w:lineRule="auto"/>
              <w:jc w:val="both"/>
              <w:rPr>
                <w:sz w:val="22"/>
                <w:szCs w:val="22"/>
              </w:rPr>
            </w:pPr>
          </w:p>
        </w:tc>
        <w:tc>
          <w:tcPr>
            <w:tcW w:w="803" w:type="pct"/>
            <w:shd w:val="clear" w:color="auto" w:fill="auto"/>
            <w:vAlign w:val="center"/>
            <w:hideMark/>
          </w:tcPr>
          <w:p w14:paraId="5B1BFD2F" w14:textId="77777777" w:rsidR="00D83F1C" w:rsidRPr="00953054" w:rsidRDefault="00D83F1C" w:rsidP="00953054">
            <w:pPr>
              <w:spacing w:line="276" w:lineRule="auto"/>
              <w:jc w:val="both"/>
              <w:rPr>
                <w:sz w:val="22"/>
                <w:szCs w:val="22"/>
              </w:rPr>
            </w:pPr>
          </w:p>
        </w:tc>
      </w:tr>
      <w:tr w:rsidR="00650C14" w:rsidRPr="00953054" w14:paraId="11C5F7B0" w14:textId="77777777" w:rsidTr="004E1238">
        <w:trPr>
          <w:trHeight w:val="340"/>
        </w:trPr>
        <w:tc>
          <w:tcPr>
            <w:tcW w:w="1788" w:type="pct"/>
            <w:shd w:val="clear" w:color="auto" w:fill="auto"/>
            <w:vAlign w:val="bottom"/>
            <w:hideMark/>
          </w:tcPr>
          <w:p w14:paraId="5EC4707C" w14:textId="1EC3A8FC" w:rsidR="00D83F1C" w:rsidRPr="00953054" w:rsidRDefault="00D83F1C" w:rsidP="00953054">
            <w:pPr>
              <w:spacing w:line="276" w:lineRule="auto"/>
              <w:jc w:val="both"/>
              <w:rPr>
                <w:sz w:val="22"/>
                <w:szCs w:val="22"/>
              </w:rPr>
            </w:pPr>
            <w:r w:rsidRPr="00953054">
              <w:rPr>
                <w:sz w:val="22"/>
                <w:szCs w:val="22"/>
              </w:rPr>
              <w:t xml:space="preserve">Receivables </w:t>
            </w:r>
            <w:r w:rsidR="004E1238" w:rsidRPr="00953054">
              <w:rPr>
                <w:sz w:val="22"/>
                <w:szCs w:val="22"/>
              </w:rPr>
              <w:t>from exchange transactions</w:t>
            </w:r>
          </w:p>
        </w:tc>
        <w:tc>
          <w:tcPr>
            <w:tcW w:w="803" w:type="pct"/>
            <w:vAlign w:val="center"/>
          </w:tcPr>
          <w:p w14:paraId="311C2315"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1F7AB4E6"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417A8DFB"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15A5B964" w14:textId="77777777" w:rsidR="00D83F1C" w:rsidRPr="00953054" w:rsidRDefault="00D83F1C" w:rsidP="00953054">
            <w:pPr>
              <w:spacing w:line="276" w:lineRule="auto"/>
              <w:jc w:val="both"/>
              <w:rPr>
                <w:sz w:val="22"/>
                <w:szCs w:val="22"/>
              </w:rPr>
            </w:pPr>
            <w:r w:rsidRPr="00953054">
              <w:rPr>
                <w:sz w:val="22"/>
                <w:szCs w:val="22"/>
              </w:rPr>
              <w:t>xxx</w:t>
            </w:r>
          </w:p>
        </w:tc>
      </w:tr>
      <w:tr w:rsidR="00650C14" w:rsidRPr="00953054" w14:paraId="64CD377D" w14:textId="77777777" w:rsidTr="004E1238">
        <w:trPr>
          <w:trHeight w:val="340"/>
        </w:trPr>
        <w:tc>
          <w:tcPr>
            <w:tcW w:w="1788" w:type="pct"/>
            <w:shd w:val="clear" w:color="auto" w:fill="auto"/>
            <w:vAlign w:val="bottom"/>
            <w:hideMark/>
          </w:tcPr>
          <w:p w14:paraId="72BBE3EA" w14:textId="3EF0D3AE" w:rsidR="00D83F1C" w:rsidRPr="00953054" w:rsidRDefault="00D83F1C" w:rsidP="00953054">
            <w:pPr>
              <w:spacing w:line="276" w:lineRule="auto"/>
              <w:jc w:val="both"/>
              <w:rPr>
                <w:sz w:val="22"/>
                <w:szCs w:val="22"/>
              </w:rPr>
            </w:pPr>
            <w:r w:rsidRPr="00953054">
              <w:rPr>
                <w:sz w:val="22"/>
                <w:szCs w:val="22"/>
              </w:rPr>
              <w:t xml:space="preserve">Receivables </w:t>
            </w:r>
            <w:r w:rsidR="004E1238" w:rsidRPr="00953054">
              <w:rPr>
                <w:sz w:val="22"/>
                <w:szCs w:val="22"/>
              </w:rPr>
              <w:t>from non-exchange transactions</w:t>
            </w:r>
          </w:p>
        </w:tc>
        <w:tc>
          <w:tcPr>
            <w:tcW w:w="803" w:type="pct"/>
            <w:vAlign w:val="center"/>
          </w:tcPr>
          <w:p w14:paraId="2D238511"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46B496CC"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1909DDBD"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2A8C5608" w14:textId="77777777" w:rsidR="00D83F1C" w:rsidRPr="00953054" w:rsidRDefault="00D83F1C" w:rsidP="00953054">
            <w:pPr>
              <w:spacing w:line="276" w:lineRule="auto"/>
              <w:jc w:val="both"/>
              <w:rPr>
                <w:sz w:val="22"/>
                <w:szCs w:val="22"/>
              </w:rPr>
            </w:pPr>
            <w:r w:rsidRPr="00953054">
              <w:rPr>
                <w:sz w:val="22"/>
                <w:szCs w:val="22"/>
              </w:rPr>
              <w:t>xxx</w:t>
            </w:r>
          </w:p>
        </w:tc>
      </w:tr>
      <w:tr w:rsidR="00650C14" w:rsidRPr="00953054" w14:paraId="4A065D05" w14:textId="77777777" w:rsidTr="004E1238">
        <w:trPr>
          <w:trHeight w:val="340"/>
        </w:trPr>
        <w:tc>
          <w:tcPr>
            <w:tcW w:w="1788" w:type="pct"/>
            <w:shd w:val="clear" w:color="auto" w:fill="auto"/>
            <w:vAlign w:val="bottom"/>
            <w:hideMark/>
          </w:tcPr>
          <w:p w14:paraId="2FD6944C" w14:textId="777B95CB" w:rsidR="00D83F1C" w:rsidRPr="00953054" w:rsidRDefault="00D83F1C" w:rsidP="00953054">
            <w:pPr>
              <w:spacing w:line="276" w:lineRule="auto"/>
              <w:jc w:val="both"/>
              <w:rPr>
                <w:sz w:val="22"/>
                <w:szCs w:val="22"/>
              </w:rPr>
            </w:pPr>
            <w:r w:rsidRPr="00953054">
              <w:rPr>
                <w:sz w:val="22"/>
                <w:szCs w:val="22"/>
              </w:rPr>
              <w:t xml:space="preserve">Bank </w:t>
            </w:r>
            <w:r w:rsidR="004E1238" w:rsidRPr="00953054">
              <w:rPr>
                <w:sz w:val="22"/>
                <w:szCs w:val="22"/>
              </w:rPr>
              <w:t>balances</w:t>
            </w:r>
          </w:p>
        </w:tc>
        <w:tc>
          <w:tcPr>
            <w:tcW w:w="803" w:type="pct"/>
            <w:vAlign w:val="center"/>
          </w:tcPr>
          <w:p w14:paraId="5603F1F0"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70656538"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7CE8F7CC"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10774107" w14:textId="77777777" w:rsidR="00D83F1C" w:rsidRPr="00953054" w:rsidRDefault="00D83F1C" w:rsidP="00953054">
            <w:pPr>
              <w:spacing w:line="276" w:lineRule="auto"/>
              <w:jc w:val="both"/>
              <w:rPr>
                <w:sz w:val="22"/>
                <w:szCs w:val="22"/>
              </w:rPr>
            </w:pPr>
            <w:r w:rsidRPr="00953054">
              <w:rPr>
                <w:sz w:val="22"/>
                <w:szCs w:val="22"/>
              </w:rPr>
              <w:t>xxx</w:t>
            </w:r>
          </w:p>
        </w:tc>
      </w:tr>
      <w:tr w:rsidR="00650C14" w:rsidRPr="00953054" w14:paraId="64EB7DEF" w14:textId="77777777" w:rsidTr="004E1238">
        <w:trPr>
          <w:trHeight w:val="340"/>
        </w:trPr>
        <w:tc>
          <w:tcPr>
            <w:tcW w:w="1788" w:type="pct"/>
            <w:shd w:val="clear" w:color="auto" w:fill="auto"/>
            <w:vAlign w:val="bottom"/>
            <w:hideMark/>
          </w:tcPr>
          <w:p w14:paraId="712B5A7C" w14:textId="77777777" w:rsidR="00D83F1C" w:rsidRPr="00953054" w:rsidRDefault="00D83F1C" w:rsidP="00953054">
            <w:pPr>
              <w:spacing w:line="276" w:lineRule="auto"/>
              <w:jc w:val="both"/>
              <w:rPr>
                <w:b/>
                <w:sz w:val="22"/>
                <w:szCs w:val="22"/>
              </w:rPr>
            </w:pPr>
            <w:r w:rsidRPr="00953054">
              <w:rPr>
                <w:b/>
                <w:sz w:val="22"/>
                <w:szCs w:val="22"/>
              </w:rPr>
              <w:t>Total</w:t>
            </w:r>
          </w:p>
        </w:tc>
        <w:tc>
          <w:tcPr>
            <w:tcW w:w="803" w:type="pct"/>
            <w:vAlign w:val="center"/>
          </w:tcPr>
          <w:p w14:paraId="273B46CD" w14:textId="77777777" w:rsidR="00D83F1C" w:rsidRPr="00953054" w:rsidRDefault="00D83F1C" w:rsidP="00953054">
            <w:pPr>
              <w:spacing w:line="276" w:lineRule="auto"/>
              <w:jc w:val="both"/>
              <w:rPr>
                <w:b/>
                <w:sz w:val="22"/>
                <w:szCs w:val="22"/>
              </w:rPr>
            </w:pPr>
            <w:r w:rsidRPr="00953054">
              <w:rPr>
                <w:b/>
                <w:sz w:val="22"/>
                <w:szCs w:val="22"/>
              </w:rPr>
              <w:t>xxx</w:t>
            </w:r>
          </w:p>
        </w:tc>
        <w:tc>
          <w:tcPr>
            <w:tcW w:w="803" w:type="pct"/>
            <w:shd w:val="clear" w:color="auto" w:fill="auto"/>
            <w:vAlign w:val="center"/>
            <w:hideMark/>
          </w:tcPr>
          <w:p w14:paraId="2817F4C6" w14:textId="77777777" w:rsidR="00D83F1C" w:rsidRPr="00953054" w:rsidRDefault="00D83F1C" w:rsidP="00953054">
            <w:pPr>
              <w:spacing w:line="276" w:lineRule="auto"/>
              <w:jc w:val="both"/>
              <w:rPr>
                <w:b/>
                <w:sz w:val="22"/>
                <w:szCs w:val="22"/>
              </w:rPr>
            </w:pPr>
            <w:r w:rsidRPr="00953054">
              <w:rPr>
                <w:b/>
                <w:sz w:val="22"/>
                <w:szCs w:val="22"/>
              </w:rPr>
              <w:t>xxx</w:t>
            </w:r>
          </w:p>
        </w:tc>
        <w:tc>
          <w:tcPr>
            <w:tcW w:w="803" w:type="pct"/>
            <w:shd w:val="clear" w:color="auto" w:fill="auto"/>
            <w:vAlign w:val="center"/>
            <w:hideMark/>
          </w:tcPr>
          <w:p w14:paraId="3A1622A7" w14:textId="77777777" w:rsidR="00D83F1C" w:rsidRPr="00953054" w:rsidRDefault="00D83F1C" w:rsidP="00953054">
            <w:pPr>
              <w:spacing w:line="276" w:lineRule="auto"/>
              <w:jc w:val="both"/>
              <w:rPr>
                <w:b/>
                <w:sz w:val="22"/>
                <w:szCs w:val="22"/>
              </w:rPr>
            </w:pPr>
            <w:r w:rsidRPr="00953054">
              <w:rPr>
                <w:b/>
                <w:sz w:val="22"/>
                <w:szCs w:val="22"/>
              </w:rPr>
              <w:t>xxx</w:t>
            </w:r>
          </w:p>
        </w:tc>
        <w:tc>
          <w:tcPr>
            <w:tcW w:w="803" w:type="pct"/>
            <w:shd w:val="clear" w:color="auto" w:fill="auto"/>
            <w:vAlign w:val="center"/>
            <w:hideMark/>
          </w:tcPr>
          <w:p w14:paraId="7E3C2885" w14:textId="77777777" w:rsidR="00D83F1C" w:rsidRPr="00953054" w:rsidRDefault="00D83F1C" w:rsidP="00953054">
            <w:pPr>
              <w:spacing w:line="276" w:lineRule="auto"/>
              <w:jc w:val="both"/>
              <w:rPr>
                <w:b/>
                <w:sz w:val="22"/>
                <w:szCs w:val="22"/>
              </w:rPr>
            </w:pPr>
            <w:r w:rsidRPr="00953054">
              <w:rPr>
                <w:b/>
                <w:sz w:val="22"/>
                <w:szCs w:val="22"/>
              </w:rPr>
              <w:t>xxx</w:t>
            </w:r>
          </w:p>
        </w:tc>
      </w:tr>
    </w:tbl>
    <w:p w14:paraId="7A3B7424" w14:textId="0FD72004" w:rsidR="00D83F1C" w:rsidRPr="00953054" w:rsidRDefault="00D83F1C" w:rsidP="00953054">
      <w:pPr>
        <w:spacing w:line="360" w:lineRule="auto"/>
        <w:jc w:val="both"/>
        <w:rPr>
          <w:bCs/>
          <w:i/>
          <w:sz w:val="22"/>
          <w:szCs w:val="22"/>
        </w:rPr>
      </w:pPr>
      <w:r w:rsidRPr="00953054">
        <w:rPr>
          <w:bCs/>
          <w:i/>
          <w:sz w:val="22"/>
          <w:szCs w:val="22"/>
        </w:rPr>
        <w:t xml:space="preserve">(NB: The totals column should tie to the individual elements of credit risk disclosed in the </w:t>
      </w:r>
      <w:r w:rsidR="00E80625" w:rsidRPr="00953054">
        <w:rPr>
          <w:bCs/>
          <w:i/>
          <w:sz w:val="22"/>
          <w:szCs w:val="22"/>
        </w:rPr>
        <w:t>Entity</w:t>
      </w:r>
      <w:r w:rsidRPr="00953054">
        <w:rPr>
          <w:bCs/>
          <w:i/>
          <w:sz w:val="22"/>
          <w:szCs w:val="22"/>
        </w:rPr>
        <w:t>’s statement of financial position)</w:t>
      </w:r>
    </w:p>
    <w:p w14:paraId="12F16BA4" w14:textId="77777777" w:rsidR="00952CC7" w:rsidRPr="00953054" w:rsidRDefault="00952CC7" w:rsidP="00953054">
      <w:pPr>
        <w:spacing w:line="360" w:lineRule="auto"/>
        <w:ind w:left="720"/>
        <w:jc w:val="both"/>
        <w:rPr>
          <w:sz w:val="22"/>
          <w:szCs w:val="22"/>
        </w:rPr>
      </w:pPr>
    </w:p>
    <w:p w14:paraId="0F3661FF" w14:textId="77777777" w:rsidR="00781E6A" w:rsidRPr="00953054" w:rsidRDefault="00781E6A" w:rsidP="00953054">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4E91FD93" w14:textId="6564B187" w:rsidR="00952CC7" w:rsidRPr="00953054" w:rsidRDefault="00D83F1C" w:rsidP="00953054">
      <w:pPr>
        <w:spacing w:line="360" w:lineRule="auto"/>
        <w:jc w:val="both"/>
        <w:rPr>
          <w:sz w:val="22"/>
          <w:szCs w:val="22"/>
        </w:rPr>
      </w:pPr>
      <w:r w:rsidRPr="00953054">
        <w:rPr>
          <w:sz w:val="22"/>
          <w:szCs w:val="22"/>
        </w:rPr>
        <w:t xml:space="preserve">The customers under the fully performing category are paying their debts as they continue trading. The credit risk associated with these receivables is minimal and the allowance for uncollectible amounts that the </w:t>
      </w:r>
      <w:r w:rsidR="00E80625" w:rsidRPr="00953054">
        <w:rPr>
          <w:sz w:val="22"/>
          <w:szCs w:val="22"/>
        </w:rPr>
        <w:t>Entity</w:t>
      </w:r>
      <w:r w:rsidRPr="00953054">
        <w:rPr>
          <w:sz w:val="22"/>
          <w:szCs w:val="22"/>
        </w:rPr>
        <w:t xml:space="preserve"> has recognised in the financial statements is considered adequate to cover any potentially irrecoverable amounts.</w:t>
      </w:r>
      <w:r w:rsidR="0088053A" w:rsidRPr="00953054">
        <w:rPr>
          <w:sz w:val="22"/>
          <w:szCs w:val="22"/>
        </w:rPr>
        <w:t xml:space="preserve"> </w:t>
      </w:r>
      <w:r w:rsidR="000518CE" w:rsidRPr="00953054">
        <w:rPr>
          <w:sz w:val="22"/>
          <w:szCs w:val="22"/>
        </w:rPr>
        <w:t xml:space="preserve">The </w:t>
      </w:r>
      <w:r w:rsidR="00E80625" w:rsidRPr="00953054">
        <w:rPr>
          <w:sz w:val="22"/>
          <w:szCs w:val="22"/>
        </w:rPr>
        <w:t>Entity</w:t>
      </w:r>
      <w:r w:rsidRPr="00953054">
        <w:rPr>
          <w:sz w:val="22"/>
          <w:szCs w:val="22"/>
        </w:rPr>
        <w:t xml:space="preserve"> has significant concentration of credit risk on amounts due from xxxx</w:t>
      </w:r>
      <w:r w:rsidR="0088053A" w:rsidRPr="00953054">
        <w:rPr>
          <w:sz w:val="22"/>
          <w:szCs w:val="22"/>
        </w:rPr>
        <w:t>.</w:t>
      </w:r>
      <w:r w:rsidR="00683CB2" w:rsidRPr="00953054">
        <w:rPr>
          <w:sz w:val="22"/>
          <w:szCs w:val="22"/>
        </w:rPr>
        <w:t xml:space="preserve"> </w:t>
      </w:r>
      <w:r w:rsidR="000518CE" w:rsidRPr="00953054">
        <w:rPr>
          <w:sz w:val="22"/>
          <w:szCs w:val="22"/>
        </w:rPr>
        <w:t>T</w:t>
      </w:r>
      <w:r w:rsidRPr="00953054">
        <w:rPr>
          <w:sz w:val="22"/>
          <w:szCs w:val="22"/>
        </w:rPr>
        <w:t xml:space="preserve">he board of directors sets the </w:t>
      </w:r>
      <w:r w:rsidR="00E80625" w:rsidRPr="00953054">
        <w:rPr>
          <w:sz w:val="22"/>
          <w:szCs w:val="22"/>
        </w:rPr>
        <w:t>Entity</w:t>
      </w:r>
      <w:r w:rsidRPr="00953054">
        <w:rPr>
          <w:sz w:val="22"/>
          <w:szCs w:val="22"/>
        </w:rPr>
        <w:t xml:space="preserve">’s credit policies and objectives and lays down parameters within which the various aspects of credit risk management are operated. </w:t>
      </w:r>
    </w:p>
    <w:p w14:paraId="3B180E89" w14:textId="78ACB0AC" w:rsidR="00BC2BD9" w:rsidRPr="00953054" w:rsidRDefault="00BC2BD9" w:rsidP="00953054">
      <w:pPr>
        <w:autoSpaceDE/>
        <w:autoSpaceDN/>
        <w:jc w:val="both"/>
        <w:rPr>
          <w:b/>
          <w:sz w:val="22"/>
          <w:szCs w:val="22"/>
        </w:rPr>
      </w:pPr>
    </w:p>
    <w:p w14:paraId="68DA9F2D" w14:textId="306AF658" w:rsidR="000518CE" w:rsidRPr="00953054" w:rsidRDefault="000518CE" w:rsidP="00D5252C">
      <w:pPr>
        <w:pStyle w:val="ListParagraph"/>
        <w:numPr>
          <w:ilvl w:val="1"/>
          <w:numId w:val="22"/>
        </w:numPr>
        <w:tabs>
          <w:tab w:val="left" w:pos="891"/>
        </w:tabs>
        <w:spacing w:line="360" w:lineRule="auto"/>
        <w:ind w:hanging="2138"/>
        <w:jc w:val="both"/>
        <w:rPr>
          <w:b/>
          <w:sz w:val="22"/>
          <w:szCs w:val="22"/>
        </w:rPr>
      </w:pPr>
      <w:r w:rsidRPr="00953054">
        <w:rPr>
          <w:b/>
          <w:sz w:val="22"/>
          <w:szCs w:val="22"/>
        </w:rPr>
        <w:t>Liquidity risk management</w:t>
      </w:r>
    </w:p>
    <w:p w14:paraId="3A2A3FCD" w14:textId="5756E4EA" w:rsidR="000518CE" w:rsidRPr="00953054" w:rsidRDefault="000518CE" w:rsidP="00953054">
      <w:pPr>
        <w:tabs>
          <w:tab w:val="left" w:pos="426"/>
          <w:tab w:val="decimal" w:pos="5220"/>
          <w:tab w:val="decimal" w:pos="7200"/>
          <w:tab w:val="decimal" w:pos="8640"/>
        </w:tabs>
        <w:spacing w:line="360" w:lineRule="auto"/>
        <w:jc w:val="both"/>
        <w:rPr>
          <w:sz w:val="22"/>
          <w:szCs w:val="22"/>
        </w:rPr>
      </w:pPr>
      <w:r w:rsidRPr="00953054">
        <w:rPr>
          <w:sz w:val="22"/>
          <w:szCs w:val="22"/>
        </w:rPr>
        <w:t xml:space="preserve">Ultimate responsibility for liquidity risk management rests with the </w:t>
      </w:r>
      <w:r w:rsidR="00E80625" w:rsidRPr="00953054">
        <w:rPr>
          <w:sz w:val="22"/>
          <w:szCs w:val="22"/>
        </w:rPr>
        <w:t>Entity</w:t>
      </w:r>
      <w:r w:rsidRPr="00953054">
        <w:rPr>
          <w:sz w:val="22"/>
          <w:szCs w:val="22"/>
        </w:rPr>
        <w:t xml:space="preserve">’s directors, who have built an appropriate liquidity risk management framework for the management of the </w:t>
      </w:r>
      <w:r w:rsidR="00E80625" w:rsidRPr="00953054">
        <w:rPr>
          <w:sz w:val="22"/>
          <w:szCs w:val="22"/>
        </w:rPr>
        <w:t>Entity</w:t>
      </w:r>
      <w:r w:rsidRPr="00953054">
        <w:rPr>
          <w:sz w:val="22"/>
          <w:szCs w:val="22"/>
        </w:rPr>
        <w:t xml:space="preserve">’s short, medium and long-term funding and liquidity management requirements. The </w:t>
      </w:r>
      <w:r w:rsidR="00E80625" w:rsidRPr="00953054">
        <w:rPr>
          <w:sz w:val="22"/>
          <w:szCs w:val="22"/>
        </w:rPr>
        <w:t>Entity</w:t>
      </w:r>
      <w:r w:rsidRPr="00953054">
        <w:rPr>
          <w:sz w:val="22"/>
          <w:szCs w:val="22"/>
        </w:rPr>
        <w:t xml:space="preserve"> manages liquidity risk through continuous monitoring of forecasts and actual cash flows.</w:t>
      </w:r>
    </w:p>
    <w:p w14:paraId="3DD0A0FF" w14:textId="5E174949" w:rsidR="003E7D09" w:rsidRDefault="000518CE" w:rsidP="00953054">
      <w:pPr>
        <w:tabs>
          <w:tab w:val="left" w:pos="284"/>
          <w:tab w:val="left" w:pos="720"/>
        </w:tabs>
        <w:spacing w:line="360" w:lineRule="auto"/>
        <w:jc w:val="both"/>
        <w:rPr>
          <w:sz w:val="22"/>
          <w:szCs w:val="22"/>
        </w:rPr>
      </w:pPr>
      <w:r w:rsidRPr="00953054">
        <w:rPr>
          <w:sz w:val="22"/>
          <w:szCs w:val="22"/>
        </w:rPr>
        <w:t xml:space="preserve">The table below represents cash flows payable by the </w:t>
      </w:r>
      <w:r w:rsidR="00E80625" w:rsidRPr="00953054">
        <w:rPr>
          <w:sz w:val="22"/>
          <w:szCs w:val="22"/>
        </w:rPr>
        <w:t>Entity</w:t>
      </w:r>
      <w:r w:rsidRPr="00953054">
        <w:rPr>
          <w:sz w:val="22"/>
          <w:szCs w:val="22"/>
        </w:rPr>
        <w:t xml:space="preserve"> under non-derivative financial liabilities by their remaining contractual maturities at the reporting date. The amounts disclosed in the table are the contractual undiscounted cash flows.  Balances due within 12 months equal their carrying balances, as the impact of discounting is not significant.</w:t>
      </w:r>
    </w:p>
    <w:p w14:paraId="3E6355A7" w14:textId="77777777" w:rsidR="003E7D09" w:rsidRDefault="003E7D09">
      <w:pPr>
        <w:autoSpaceDE/>
        <w:autoSpaceDN/>
        <w:rPr>
          <w:sz w:val="22"/>
          <w:szCs w:val="22"/>
        </w:rPr>
      </w:pPr>
      <w:r>
        <w:rPr>
          <w:sz w:val="22"/>
          <w:szCs w:val="22"/>
        </w:rPr>
        <w:br w:type="page"/>
      </w:r>
    </w:p>
    <w:p w14:paraId="71FBF96D" w14:textId="77777777" w:rsidR="003E7D09" w:rsidRPr="006A2852" w:rsidRDefault="003E7D09" w:rsidP="003E7D09">
      <w:pPr>
        <w:autoSpaceDE/>
        <w:autoSpaceDN/>
        <w:spacing w:line="360" w:lineRule="auto"/>
        <w:jc w:val="both"/>
        <w:rPr>
          <w:b/>
          <w:sz w:val="22"/>
          <w:szCs w:val="22"/>
        </w:rPr>
      </w:pPr>
      <w:r w:rsidRPr="00953054">
        <w:rPr>
          <w:b/>
          <w:sz w:val="22"/>
          <w:szCs w:val="22"/>
        </w:rPr>
        <w:lastRenderedPageBreak/>
        <w:t>Notes to the Financial Statements (Continued)</w:t>
      </w:r>
    </w:p>
    <w:p w14:paraId="73D8C555" w14:textId="542386EC" w:rsidR="00952CC7" w:rsidRPr="00953054" w:rsidRDefault="00952CC7" w:rsidP="00953054">
      <w:pPr>
        <w:tabs>
          <w:tab w:val="left" w:pos="284"/>
          <w:tab w:val="left" w:pos="720"/>
        </w:tabs>
        <w:spacing w:line="360" w:lineRule="auto"/>
        <w:jc w:val="both"/>
        <w:rPr>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14"/>
        <w:gridCol w:w="1454"/>
        <w:gridCol w:w="1454"/>
        <w:gridCol w:w="1454"/>
        <w:gridCol w:w="1454"/>
      </w:tblGrid>
      <w:tr w:rsidR="00CA2DA0" w:rsidRPr="00953054" w14:paraId="151FB977" w14:textId="77777777" w:rsidTr="00CC03CD">
        <w:trPr>
          <w:trHeight w:val="634"/>
          <w:tblHeader/>
        </w:trPr>
        <w:tc>
          <w:tcPr>
            <w:tcW w:w="1780" w:type="pct"/>
            <w:vMerge w:val="restart"/>
            <w:tcBorders>
              <w:bottom w:val="single" w:sz="4" w:space="0" w:color="auto"/>
            </w:tcBorders>
            <w:shd w:val="clear" w:color="auto" w:fill="0070C0"/>
            <w:noWrap/>
            <w:vAlign w:val="bottom"/>
            <w:hideMark/>
          </w:tcPr>
          <w:p w14:paraId="4311F0ED" w14:textId="77777777" w:rsidR="00CA2DA0" w:rsidRPr="00953054" w:rsidRDefault="00CA2DA0" w:rsidP="00953054">
            <w:pPr>
              <w:tabs>
                <w:tab w:val="left" w:pos="2020"/>
              </w:tabs>
              <w:spacing w:line="276" w:lineRule="auto"/>
              <w:jc w:val="both"/>
              <w:rPr>
                <w:sz w:val="22"/>
                <w:szCs w:val="22"/>
              </w:rPr>
            </w:pPr>
            <w:r w:rsidRPr="00953054">
              <w:rPr>
                <w:sz w:val="22"/>
                <w:szCs w:val="22"/>
              </w:rPr>
              <w:tab/>
            </w:r>
          </w:p>
          <w:p w14:paraId="3A7360A0" w14:textId="77777777" w:rsidR="00CA2DA0" w:rsidRPr="00953054" w:rsidRDefault="00CA2DA0" w:rsidP="00953054">
            <w:pPr>
              <w:spacing w:line="276" w:lineRule="auto"/>
              <w:jc w:val="both"/>
              <w:rPr>
                <w:sz w:val="22"/>
                <w:szCs w:val="22"/>
              </w:rPr>
            </w:pPr>
          </w:p>
        </w:tc>
        <w:tc>
          <w:tcPr>
            <w:tcW w:w="805" w:type="pct"/>
            <w:tcBorders>
              <w:bottom w:val="single" w:sz="4" w:space="0" w:color="auto"/>
            </w:tcBorders>
            <w:shd w:val="clear" w:color="auto" w:fill="0070C0"/>
            <w:hideMark/>
          </w:tcPr>
          <w:p w14:paraId="774EBC21" w14:textId="77777777" w:rsidR="00CA2DA0" w:rsidRPr="00953054" w:rsidRDefault="00CA2DA0" w:rsidP="00953054">
            <w:pPr>
              <w:spacing w:line="276" w:lineRule="auto"/>
              <w:jc w:val="both"/>
              <w:rPr>
                <w:b/>
                <w:sz w:val="22"/>
                <w:szCs w:val="22"/>
              </w:rPr>
            </w:pPr>
            <w:r w:rsidRPr="00953054">
              <w:rPr>
                <w:b/>
                <w:sz w:val="22"/>
                <w:szCs w:val="22"/>
              </w:rPr>
              <w:t>Less than 1 month</w:t>
            </w:r>
          </w:p>
        </w:tc>
        <w:tc>
          <w:tcPr>
            <w:tcW w:w="805" w:type="pct"/>
            <w:tcBorders>
              <w:bottom w:val="single" w:sz="4" w:space="0" w:color="auto"/>
            </w:tcBorders>
            <w:shd w:val="clear" w:color="auto" w:fill="0070C0"/>
            <w:hideMark/>
          </w:tcPr>
          <w:p w14:paraId="22942E4F" w14:textId="77777777" w:rsidR="00CA2DA0" w:rsidRPr="00953054" w:rsidRDefault="00CA2DA0" w:rsidP="00953054">
            <w:pPr>
              <w:spacing w:line="276" w:lineRule="auto"/>
              <w:jc w:val="both"/>
              <w:rPr>
                <w:b/>
                <w:sz w:val="22"/>
                <w:szCs w:val="22"/>
              </w:rPr>
            </w:pPr>
            <w:r w:rsidRPr="00953054">
              <w:rPr>
                <w:b/>
                <w:sz w:val="22"/>
                <w:szCs w:val="22"/>
              </w:rPr>
              <w:t>Between 1-3 months</w:t>
            </w:r>
          </w:p>
        </w:tc>
        <w:tc>
          <w:tcPr>
            <w:tcW w:w="805" w:type="pct"/>
            <w:tcBorders>
              <w:bottom w:val="single" w:sz="4" w:space="0" w:color="auto"/>
            </w:tcBorders>
            <w:shd w:val="clear" w:color="auto" w:fill="0070C0"/>
            <w:hideMark/>
          </w:tcPr>
          <w:p w14:paraId="29C14AF7" w14:textId="77777777" w:rsidR="00CA2DA0" w:rsidRPr="00953054" w:rsidRDefault="00CA2DA0" w:rsidP="00953054">
            <w:pPr>
              <w:spacing w:line="276" w:lineRule="auto"/>
              <w:jc w:val="both"/>
              <w:rPr>
                <w:b/>
                <w:sz w:val="22"/>
                <w:szCs w:val="22"/>
              </w:rPr>
            </w:pPr>
            <w:r w:rsidRPr="00953054">
              <w:rPr>
                <w:b/>
                <w:sz w:val="22"/>
                <w:szCs w:val="22"/>
              </w:rPr>
              <w:t>Over 5 months</w:t>
            </w:r>
          </w:p>
        </w:tc>
        <w:tc>
          <w:tcPr>
            <w:tcW w:w="805" w:type="pct"/>
            <w:tcBorders>
              <w:bottom w:val="single" w:sz="4" w:space="0" w:color="auto"/>
            </w:tcBorders>
            <w:shd w:val="clear" w:color="auto" w:fill="0070C0"/>
            <w:hideMark/>
          </w:tcPr>
          <w:p w14:paraId="7765BD65" w14:textId="04C27A77" w:rsidR="00CA2DA0" w:rsidRPr="00953054" w:rsidRDefault="00CA2DA0" w:rsidP="00953054">
            <w:pPr>
              <w:spacing w:line="276" w:lineRule="auto"/>
              <w:jc w:val="both"/>
              <w:rPr>
                <w:b/>
                <w:sz w:val="22"/>
                <w:szCs w:val="22"/>
              </w:rPr>
            </w:pPr>
            <w:r w:rsidRPr="00953054">
              <w:rPr>
                <w:b/>
                <w:sz w:val="22"/>
                <w:szCs w:val="22"/>
              </w:rPr>
              <w:t>Total</w:t>
            </w:r>
          </w:p>
        </w:tc>
      </w:tr>
      <w:tr w:rsidR="00CA2DA0" w:rsidRPr="00953054" w14:paraId="07C8DC04" w14:textId="77777777" w:rsidTr="00ED0036">
        <w:trPr>
          <w:trHeight w:val="377"/>
          <w:tblHeader/>
        </w:trPr>
        <w:tc>
          <w:tcPr>
            <w:tcW w:w="1780" w:type="pct"/>
            <w:vMerge/>
            <w:shd w:val="clear" w:color="auto" w:fill="0070C0"/>
            <w:hideMark/>
          </w:tcPr>
          <w:p w14:paraId="5EFC2743" w14:textId="72DBB237" w:rsidR="00CA2DA0" w:rsidRPr="00953054" w:rsidRDefault="00CA2DA0" w:rsidP="00953054">
            <w:pPr>
              <w:spacing w:line="276" w:lineRule="auto"/>
              <w:jc w:val="both"/>
              <w:rPr>
                <w:sz w:val="22"/>
                <w:szCs w:val="22"/>
              </w:rPr>
            </w:pPr>
          </w:p>
        </w:tc>
        <w:tc>
          <w:tcPr>
            <w:tcW w:w="805" w:type="pct"/>
            <w:shd w:val="clear" w:color="auto" w:fill="0070C0"/>
            <w:vAlign w:val="bottom"/>
            <w:hideMark/>
          </w:tcPr>
          <w:p w14:paraId="0A7B122E" w14:textId="77777777" w:rsidR="00CA2DA0" w:rsidRPr="00953054" w:rsidRDefault="00CA2DA0" w:rsidP="00953054">
            <w:pPr>
              <w:spacing w:line="276" w:lineRule="auto"/>
              <w:jc w:val="both"/>
              <w:rPr>
                <w:b/>
                <w:sz w:val="22"/>
                <w:szCs w:val="22"/>
              </w:rPr>
            </w:pPr>
            <w:r w:rsidRPr="00953054">
              <w:rPr>
                <w:b/>
                <w:sz w:val="22"/>
                <w:szCs w:val="22"/>
              </w:rPr>
              <w:t>Kshs</w:t>
            </w:r>
          </w:p>
        </w:tc>
        <w:tc>
          <w:tcPr>
            <w:tcW w:w="805" w:type="pct"/>
            <w:shd w:val="clear" w:color="auto" w:fill="0070C0"/>
            <w:vAlign w:val="bottom"/>
            <w:hideMark/>
          </w:tcPr>
          <w:p w14:paraId="2E752436" w14:textId="77777777" w:rsidR="00CA2DA0" w:rsidRPr="00953054" w:rsidRDefault="00CA2DA0" w:rsidP="00953054">
            <w:pPr>
              <w:spacing w:line="276" w:lineRule="auto"/>
              <w:jc w:val="both"/>
              <w:rPr>
                <w:b/>
                <w:sz w:val="22"/>
                <w:szCs w:val="22"/>
              </w:rPr>
            </w:pPr>
            <w:r w:rsidRPr="00953054">
              <w:rPr>
                <w:b/>
                <w:sz w:val="22"/>
                <w:szCs w:val="22"/>
              </w:rPr>
              <w:t>Kshs</w:t>
            </w:r>
          </w:p>
        </w:tc>
        <w:tc>
          <w:tcPr>
            <w:tcW w:w="805" w:type="pct"/>
            <w:shd w:val="clear" w:color="auto" w:fill="0070C0"/>
            <w:vAlign w:val="bottom"/>
            <w:hideMark/>
          </w:tcPr>
          <w:p w14:paraId="5EFAF99E" w14:textId="77777777" w:rsidR="00CA2DA0" w:rsidRPr="00953054" w:rsidRDefault="00CA2DA0" w:rsidP="00953054">
            <w:pPr>
              <w:spacing w:line="276" w:lineRule="auto"/>
              <w:jc w:val="both"/>
              <w:rPr>
                <w:b/>
                <w:sz w:val="22"/>
                <w:szCs w:val="22"/>
              </w:rPr>
            </w:pPr>
            <w:r w:rsidRPr="00953054">
              <w:rPr>
                <w:b/>
                <w:sz w:val="22"/>
                <w:szCs w:val="22"/>
              </w:rPr>
              <w:t>Kshs</w:t>
            </w:r>
          </w:p>
        </w:tc>
        <w:tc>
          <w:tcPr>
            <w:tcW w:w="805" w:type="pct"/>
            <w:shd w:val="clear" w:color="auto" w:fill="0070C0"/>
            <w:vAlign w:val="bottom"/>
            <w:hideMark/>
          </w:tcPr>
          <w:p w14:paraId="5D46FF9C" w14:textId="77777777" w:rsidR="00CA2DA0" w:rsidRPr="00953054" w:rsidRDefault="00CA2DA0" w:rsidP="00953054">
            <w:pPr>
              <w:spacing w:line="276" w:lineRule="auto"/>
              <w:jc w:val="both"/>
              <w:rPr>
                <w:b/>
                <w:sz w:val="22"/>
                <w:szCs w:val="22"/>
              </w:rPr>
            </w:pPr>
            <w:r w:rsidRPr="00953054">
              <w:rPr>
                <w:b/>
                <w:sz w:val="22"/>
                <w:szCs w:val="22"/>
              </w:rPr>
              <w:t>Kshs</w:t>
            </w:r>
          </w:p>
        </w:tc>
      </w:tr>
      <w:tr w:rsidR="00650C14" w:rsidRPr="00953054" w14:paraId="7DDB16F3" w14:textId="77777777" w:rsidTr="004E1238">
        <w:trPr>
          <w:trHeight w:val="340"/>
        </w:trPr>
        <w:tc>
          <w:tcPr>
            <w:tcW w:w="1780" w:type="pct"/>
            <w:shd w:val="clear" w:color="auto" w:fill="auto"/>
            <w:noWrap/>
            <w:vAlign w:val="bottom"/>
            <w:hideMark/>
          </w:tcPr>
          <w:p w14:paraId="3FAD3ED9" w14:textId="2C1C3DFB" w:rsidR="000518CE" w:rsidRPr="00953054" w:rsidRDefault="003769AA" w:rsidP="00953054">
            <w:pPr>
              <w:spacing w:line="276" w:lineRule="auto"/>
              <w:ind w:left="-159" w:firstLine="159"/>
              <w:jc w:val="both"/>
              <w:rPr>
                <w:b/>
                <w:sz w:val="22"/>
                <w:szCs w:val="22"/>
              </w:rPr>
            </w:pPr>
            <w:r w:rsidRPr="00953054">
              <w:rPr>
                <w:b/>
                <w:sz w:val="22"/>
                <w:szCs w:val="22"/>
              </w:rPr>
              <w:t>A</w:t>
            </w:r>
            <w:r w:rsidR="008E57EB" w:rsidRPr="00953054">
              <w:rPr>
                <w:b/>
                <w:sz w:val="22"/>
                <w:szCs w:val="22"/>
              </w:rPr>
              <w:t xml:space="preserve">s </w:t>
            </w:r>
            <w:r w:rsidR="004E1238" w:rsidRPr="00953054">
              <w:rPr>
                <w:b/>
                <w:sz w:val="22"/>
                <w:szCs w:val="22"/>
              </w:rPr>
              <w:t xml:space="preserve">at 30 June </w:t>
            </w:r>
            <w:r w:rsidR="00ED0036" w:rsidRPr="00953054">
              <w:rPr>
                <w:b/>
                <w:sz w:val="22"/>
                <w:szCs w:val="22"/>
              </w:rPr>
              <w:t>20</w:t>
            </w:r>
            <w:r w:rsidR="009934AF" w:rsidRPr="00953054">
              <w:rPr>
                <w:b/>
                <w:sz w:val="22"/>
                <w:szCs w:val="22"/>
              </w:rPr>
              <w:t>xx</w:t>
            </w:r>
          </w:p>
        </w:tc>
        <w:tc>
          <w:tcPr>
            <w:tcW w:w="805" w:type="pct"/>
            <w:shd w:val="clear" w:color="auto" w:fill="auto"/>
            <w:noWrap/>
            <w:vAlign w:val="bottom"/>
            <w:hideMark/>
          </w:tcPr>
          <w:p w14:paraId="7450E9EA" w14:textId="77777777" w:rsidR="000518CE" w:rsidRPr="00953054" w:rsidRDefault="000518CE" w:rsidP="00953054">
            <w:pPr>
              <w:spacing w:line="276" w:lineRule="auto"/>
              <w:jc w:val="both"/>
              <w:rPr>
                <w:sz w:val="22"/>
                <w:szCs w:val="22"/>
              </w:rPr>
            </w:pPr>
          </w:p>
        </w:tc>
        <w:tc>
          <w:tcPr>
            <w:tcW w:w="805" w:type="pct"/>
            <w:shd w:val="clear" w:color="auto" w:fill="auto"/>
            <w:noWrap/>
            <w:vAlign w:val="bottom"/>
            <w:hideMark/>
          </w:tcPr>
          <w:p w14:paraId="5F2AA31A" w14:textId="77777777" w:rsidR="000518CE" w:rsidRPr="00953054" w:rsidRDefault="000518CE" w:rsidP="00953054">
            <w:pPr>
              <w:spacing w:line="276" w:lineRule="auto"/>
              <w:jc w:val="both"/>
              <w:rPr>
                <w:sz w:val="22"/>
                <w:szCs w:val="22"/>
              </w:rPr>
            </w:pPr>
          </w:p>
        </w:tc>
        <w:tc>
          <w:tcPr>
            <w:tcW w:w="805" w:type="pct"/>
            <w:shd w:val="clear" w:color="auto" w:fill="auto"/>
            <w:noWrap/>
            <w:vAlign w:val="bottom"/>
            <w:hideMark/>
          </w:tcPr>
          <w:p w14:paraId="01C00845" w14:textId="77777777" w:rsidR="000518CE" w:rsidRPr="00953054" w:rsidRDefault="000518CE" w:rsidP="00953054">
            <w:pPr>
              <w:spacing w:line="276" w:lineRule="auto"/>
              <w:jc w:val="both"/>
              <w:rPr>
                <w:sz w:val="22"/>
                <w:szCs w:val="22"/>
              </w:rPr>
            </w:pPr>
          </w:p>
        </w:tc>
        <w:tc>
          <w:tcPr>
            <w:tcW w:w="805" w:type="pct"/>
            <w:shd w:val="clear" w:color="auto" w:fill="auto"/>
            <w:vAlign w:val="bottom"/>
            <w:hideMark/>
          </w:tcPr>
          <w:p w14:paraId="3F0A0127" w14:textId="77777777" w:rsidR="000518CE" w:rsidRPr="00953054" w:rsidRDefault="000518CE" w:rsidP="00953054">
            <w:pPr>
              <w:spacing w:line="276" w:lineRule="auto"/>
              <w:jc w:val="both"/>
              <w:rPr>
                <w:sz w:val="22"/>
                <w:szCs w:val="22"/>
              </w:rPr>
            </w:pPr>
          </w:p>
        </w:tc>
      </w:tr>
      <w:tr w:rsidR="00650C14" w:rsidRPr="00953054" w14:paraId="264DDA77" w14:textId="77777777" w:rsidTr="004E1238">
        <w:trPr>
          <w:trHeight w:val="340"/>
        </w:trPr>
        <w:tc>
          <w:tcPr>
            <w:tcW w:w="1780" w:type="pct"/>
            <w:shd w:val="clear" w:color="auto" w:fill="auto"/>
            <w:vAlign w:val="bottom"/>
            <w:hideMark/>
          </w:tcPr>
          <w:p w14:paraId="590C5AB1" w14:textId="1FADB604" w:rsidR="000518CE" w:rsidRPr="00953054" w:rsidRDefault="000518CE" w:rsidP="00953054">
            <w:pPr>
              <w:spacing w:line="276" w:lineRule="auto"/>
              <w:jc w:val="both"/>
              <w:rPr>
                <w:sz w:val="22"/>
                <w:szCs w:val="22"/>
              </w:rPr>
            </w:pPr>
            <w:r w:rsidRPr="00953054">
              <w:rPr>
                <w:sz w:val="22"/>
                <w:szCs w:val="22"/>
              </w:rPr>
              <w:t xml:space="preserve">Trade </w:t>
            </w:r>
            <w:r w:rsidR="004E1238" w:rsidRPr="00953054">
              <w:rPr>
                <w:sz w:val="22"/>
                <w:szCs w:val="22"/>
              </w:rPr>
              <w:t>payables</w:t>
            </w:r>
          </w:p>
        </w:tc>
        <w:tc>
          <w:tcPr>
            <w:tcW w:w="805" w:type="pct"/>
            <w:shd w:val="clear" w:color="auto" w:fill="auto"/>
            <w:vAlign w:val="bottom"/>
          </w:tcPr>
          <w:p w14:paraId="4A00203A"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tcPr>
          <w:p w14:paraId="01E12871"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tcPr>
          <w:p w14:paraId="35D92296"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noWrap/>
            <w:vAlign w:val="bottom"/>
          </w:tcPr>
          <w:p w14:paraId="66109C6C" w14:textId="77777777" w:rsidR="000518CE" w:rsidRPr="00953054" w:rsidRDefault="000518CE" w:rsidP="00953054">
            <w:pPr>
              <w:spacing w:line="276" w:lineRule="auto"/>
              <w:jc w:val="both"/>
              <w:rPr>
                <w:sz w:val="22"/>
                <w:szCs w:val="22"/>
              </w:rPr>
            </w:pPr>
            <w:r w:rsidRPr="00953054">
              <w:rPr>
                <w:sz w:val="22"/>
                <w:szCs w:val="22"/>
              </w:rPr>
              <w:t>xxx</w:t>
            </w:r>
          </w:p>
        </w:tc>
      </w:tr>
      <w:tr w:rsidR="00650C14" w:rsidRPr="00953054" w14:paraId="2CDAB42D" w14:textId="77777777" w:rsidTr="004E1238">
        <w:trPr>
          <w:trHeight w:val="340"/>
        </w:trPr>
        <w:tc>
          <w:tcPr>
            <w:tcW w:w="1780" w:type="pct"/>
            <w:shd w:val="clear" w:color="auto" w:fill="auto"/>
            <w:vAlign w:val="bottom"/>
            <w:hideMark/>
          </w:tcPr>
          <w:p w14:paraId="13C2CB0B" w14:textId="50CCE11B" w:rsidR="000518CE" w:rsidRPr="00953054" w:rsidRDefault="000518CE" w:rsidP="00953054">
            <w:pPr>
              <w:spacing w:line="276" w:lineRule="auto"/>
              <w:jc w:val="both"/>
              <w:rPr>
                <w:sz w:val="22"/>
                <w:szCs w:val="22"/>
              </w:rPr>
            </w:pPr>
            <w:r w:rsidRPr="00953054">
              <w:rPr>
                <w:sz w:val="22"/>
                <w:szCs w:val="22"/>
              </w:rPr>
              <w:t xml:space="preserve">Current </w:t>
            </w:r>
            <w:r w:rsidR="004E1238" w:rsidRPr="00953054">
              <w:rPr>
                <w:sz w:val="22"/>
                <w:szCs w:val="22"/>
              </w:rPr>
              <w:t>portion of borrowings</w:t>
            </w:r>
          </w:p>
        </w:tc>
        <w:tc>
          <w:tcPr>
            <w:tcW w:w="805" w:type="pct"/>
            <w:shd w:val="clear" w:color="auto" w:fill="auto"/>
            <w:vAlign w:val="bottom"/>
          </w:tcPr>
          <w:p w14:paraId="32F4273C"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tcPr>
          <w:p w14:paraId="5B91F226"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tcPr>
          <w:p w14:paraId="09039558"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noWrap/>
            <w:vAlign w:val="bottom"/>
          </w:tcPr>
          <w:p w14:paraId="6984F5E8" w14:textId="77777777" w:rsidR="000518CE" w:rsidRPr="00953054" w:rsidRDefault="000518CE" w:rsidP="00953054">
            <w:pPr>
              <w:spacing w:line="276" w:lineRule="auto"/>
              <w:jc w:val="both"/>
              <w:rPr>
                <w:sz w:val="22"/>
                <w:szCs w:val="22"/>
              </w:rPr>
            </w:pPr>
            <w:r w:rsidRPr="00953054">
              <w:rPr>
                <w:sz w:val="22"/>
                <w:szCs w:val="22"/>
              </w:rPr>
              <w:t>xxx</w:t>
            </w:r>
          </w:p>
        </w:tc>
      </w:tr>
      <w:tr w:rsidR="00650C14" w:rsidRPr="00953054" w14:paraId="2757ADAD" w14:textId="77777777" w:rsidTr="004E1238">
        <w:trPr>
          <w:trHeight w:val="340"/>
        </w:trPr>
        <w:tc>
          <w:tcPr>
            <w:tcW w:w="1780" w:type="pct"/>
            <w:shd w:val="clear" w:color="auto" w:fill="auto"/>
            <w:vAlign w:val="bottom"/>
            <w:hideMark/>
          </w:tcPr>
          <w:p w14:paraId="5D3EF597" w14:textId="77777777" w:rsidR="000518CE" w:rsidRPr="00953054" w:rsidRDefault="000518CE" w:rsidP="00953054">
            <w:pPr>
              <w:spacing w:line="276" w:lineRule="auto"/>
              <w:jc w:val="both"/>
              <w:rPr>
                <w:sz w:val="22"/>
                <w:szCs w:val="22"/>
              </w:rPr>
            </w:pPr>
            <w:r w:rsidRPr="00953054">
              <w:rPr>
                <w:sz w:val="22"/>
                <w:szCs w:val="22"/>
              </w:rPr>
              <w:t>Provisions</w:t>
            </w:r>
          </w:p>
        </w:tc>
        <w:tc>
          <w:tcPr>
            <w:tcW w:w="805" w:type="pct"/>
            <w:shd w:val="clear" w:color="auto" w:fill="auto"/>
            <w:vAlign w:val="bottom"/>
          </w:tcPr>
          <w:p w14:paraId="53609A7D"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tcPr>
          <w:p w14:paraId="3C13982F"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tcPr>
          <w:p w14:paraId="56C216B1"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noWrap/>
            <w:vAlign w:val="bottom"/>
          </w:tcPr>
          <w:p w14:paraId="6EED7969" w14:textId="77777777" w:rsidR="000518CE" w:rsidRPr="00953054" w:rsidRDefault="000518CE" w:rsidP="00953054">
            <w:pPr>
              <w:spacing w:line="276" w:lineRule="auto"/>
              <w:jc w:val="both"/>
              <w:rPr>
                <w:sz w:val="22"/>
                <w:szCs w:val="22"/>
              </w:rPr>
            </w:pPr>
            <w:r w:rsidRPr="00953054">
              <w:rPr>
                <w:sz w:val="22"/>
                <w:szCs w:val="22"/>
              </w:rPr>
              <w:t>xxx</w:t>
            </w:r>
          </w:p>
        </w:tc>
      </w:tr>
      <w:tr w:rsidR="00650C14" w:rsidRPr="00953054" w14:paraId="548C6841" w14:textId="77777777" w:rsidTr="004E1238">
        <w:trPr>
          <w:trHeight w:val="340"/>
        </w:trPr>
        <w:tc>
          <w:tcPr>
            <w:tcW w:w="1780" w:type="pct"/>
            <w:shd w:val="clear" w:color="auto" w:fill="auto"/>
            <w:vAlign w:val="bottom"/>
            <w:hideMark/>
          </w:tcPr>
          <w:p w14:paraId="69AE9B7D" w14:textId="06E40D97" w:rsidR="000518CE" w:rsidRPr="00953054" w:rsidRDefault="000518CE" w:rsidP="00953054">
            <w:pPr>
              <w:spacing w:line="276" w:lineRule="auto"/>
              <w:jc w:val="both"/>
              <w:rPr>
                <w:sz w:val="22"/>
                <w:szCs w:val="22"/>
              </w:rPr>
            </w:pPr>
            <w:r w:rsidRPr="00953054">
              <w:rPr>
                <w:sz w:val="22"/>
                <w:szCs w:val="22"/>
              </w:rPr>
              <w:t xml:space="preserve">Deferred </w:t>
            </w:r>
            <w:r w:rsidR="004E1238" w:rsidRPr="00953054">
              <w:rPr>
                <w:sz w:val="22"/>
                <w:szCs w:val="22"/>
              </w:rPr>
              <w:t>income</w:t>
            </w:r>
          </w:p>
        </w:tc>
        <w:tc>
          <w:tcPr>
            <w:tcW w:w="805" w:type="pct"/>
            <w:shd w:val="clear" w:color="auto" w:fill="auto"/>
            <w:vAlign w:val="bottom"/>
            <w:hideMark/>
          </w:tcPr>
          <w:p w14:paraId="6A8FFBD9"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hideMark/>
          </w:tcPr>
          <w:p w14:paraId="30BDB42F"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hideMark/>
          </w:tcPr>
          <w:p w14:paraId="78B64EAE"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hideMark/>
          </w:tcPr>
          <w:p w14:paraId="04F560BA" w14:textId="77777777" w:rsidR="000518CE" w:rsidRPr="00953054" w:rsidRDefault="000518CE" w:rsidP="00953054">
            <w:pPr>
              <w:spacing w:line="276" w:lineRule="auto"/>
              <w:jc w:val="both"/>
              <w:rPr>
                <w:sz w:val="22"/>
                <w:szCs w:val="22"/>
              </w:rPr>
            </w:pPr>
            <w:r w:rsidRPr="00953054">
              <w:rPr>
                <w:sz w:val="22"/>
                <w:szCs w:val="22"/>
              </w:rPr>
              <w:t>xxx</w:t>
            </w:r>
          </w:p>
        </w:tc>
      </w:tr>
      <w:tr w:rsidR="00650C14" w:rsidRPr="00953054" w14:paraId="2493EE54" w14:textId="77777777" w:rsidTr="004E1238">
        <w:trPr>
          <w:trHeight w:val="340"/>
        </w:trPr>
        <w:tc>
          <w:tcPr>
            <w:tcW w:w="1780" w:type="pct"/>
            <w:shd w:val="clear" w:color="auto" w:fill="auto"/>
            <w:vAlign w:val="bottom"/>
            <w:hideMark/>
          </w:tcPr>
          <w:p w14:paraId="298877A8" w14:textId="2D95B87E" w:rsidR="000518CE" w:rsidRPr="00953054" w:rsidRDefault="000518CE" w:rsidP="00953054">
            <w:pPr>
              <w:spacing w:line="276" w:lineRule="auto"/>
              <w:jc w:val="both"/>
              <w:rPr>
                <w:sz w:val="22"/>
                <w:szCs w:val="22"/>
              </w:rPr>
            </w:pPr>
            <w:r w:rsidRPr="00953054">
              <w:rPr>
                <w:sz w:val="22"/>
                <w:szCs w:val="22"/>
              </w:rPr>
              <w:t xml:space="preserve">Employee </w:t>
            </w:r>
            <w:r w:rsidR="004E1238" w:rsidRPr="00953054">
              <w:rPr>
                <w:sz w:val="22"/>
                <w:szCs w:val="22"/>
              </w:rPr>
              <w:t>benefit obligation</w:t>
            </w:r>
          </w:p>
        </w:tc>
        <w:tc>
          <w:tcPr>
            <w:tcW w:w="805" w:type="pct"/>
            <w:shd w:val="clear" w:color="auto" w:fill="auto"/>
            <w:vAlign w:val="bottom"/>
            <w:hideMark/>
          </w:tcPr>
          <w:p w14:paraId="73632D0A"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hideMark/>
          </w:tcPr>
          <w:p w14:paraId="3EC3BDA3"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hideMark/>
          </w:tcPr>
          <w:p w14:paraId="764EEA5B" w14:textId="77777777" w:rsidR="000518CE" w:rsidRPr="00953054" w:rsidRDefault="000518CE" w:rsidP="00953054">
            <w:pPr>
              <w:spacing w:line="276" w:lineRule="auto"/>
              <w:jc w:val="both"/>
              <w:rPr>
                <w:sz w:val="22"/>
                <w:szCs w:val="22"/>
              </w:rPr>
            </w:pPr>
            <w:r w:rsidRPr="00953054">
              <w:rPr>
                <w:sz w:val="22"/>
                <w:szCs w:val="22"/>
              </w:rPr>
              <w:t>xxx</w:t>
            </w:r>
          </w:p>
        </w:tc>
        <w:tc>
          <w:tcPr>
            <w:tcW w:w="805" w:type="pct"/>
            <w:shd w:val="clear" w:color="auto" w:fill="auto"/>
            <w:vAlign w:val="bottom"/>
            <w:hideMark/>
          </w:tcPr>
          <w:p w14:paraId="4C81A496" w14:textId="77777777" w:rsidR="000518CE" w:rsidRPr="00953054" w:rsidRDefault="000518CE" w:rsidP="00953054">
            <w:pPr>
              <w:spacing w:line="276" w:lineRule="auto"/>
              <w:jc w:val="both"/>
              <w:rPr>
                <w:sz w:val="22"/>
                <w:szCs w:val="22"/>
              </w:rPr>
            </w:pPr>
            <w:r w:rsidRPr="00953054">
              <w:rPr>
                <w:sz w:val="22"/>
                <w:szCs w:val="22"/>
              </w:rPr>
              <w:t>xxx</w:t>
            </w:r>
          </w:p>
        </w:tc>
      </w:tr>
      <w:tr w:rsidR="00650C14" w:rsidRPr="00953054" w14:paraId="51AED4E7" w14:textId="77777777" w:rsidTr="004E1238">
        <w:trPr>
          <w:trHeight w:val="340"/>
        </w:trPr>
        <w:tc>
          <w:tcPr>
            <w:tcW w:w="1780" w:type="pct"/>
            <w:shd w:val="clear" w:color="auto" w:fill="auto"/>
            <w:vAlign w:val="bottom"/>
            <w:hideMark/>
          </w:tcPr>
          <w:p w14:paraId="5A2ACC34" w14:textId="77777777" w:rsidR="000518CE" w:rsidRPr="00953054" w:rsidRDefault="000518CE" w:rsidP="00953054">
            <w:pPr>
              <w:spacing w:line="276" w:lineRule="auto"/>
              <w:jc w:val="both"/>
              <w:rPr>
                <w:b/>
                <w:sz w:val="22"/>
                <w:szCs w:val="22"/>
              </w:rPr>
            </w:pPr>
            <w:r w:rsidRPr="00953054">
              <w:rPr>
                <w:b/>
                <w:sz w:val="22"/>
                <w:szCs w:val="22"/>
              </w:rPr>
              <w:t>Total</w:t>
            </w:r>
          </w:p>
        </w:tc>
        <w:tc>
          <w:tcPr>
            <w:tcW w:w="805" w:type="pct"/>
            <w:shd w:val="clear" w:color="auto" w:fill="auto"/>
            <w:vAlign w:val="bottom"/>
            <w:hideMark/>
          </w:tcPr>
          <w:p w14:paraId="36E8CFDE" w14:textId="77777777" w:rsidR="000518CE" w:rsidRPr="00953054" w:rsidRDefault="000518CE" w:rsidP="00953054">
            <w:pPr>
              <w:spacing w:line="276" w:lineRule="auto"/>
              <w:jc w:val="both"/>
              <w:rPr>
                <w:b/>
                <w:sz w:val="22"/>
                <w:szCs w:val="22"/>
              </w:rPr>
            </w:pPr>
            <w:r w:rsidRPr="00953054">
              <w:rPr>
                <w:b/>
                <w:sz w:val="22"/>
                <w:szCs w:val="22"/>
              </w:rPr>
              <w:t>xxx</w:t>
            </w:r>
          </w:p>
        </w:tc>
        <w:tc>
          <w:tcPr>
            <w:tcW w:w="805" w:type="pct"/>
            <w:shd w:val="clear" w:color="auto" w:fill="auto"/>
            <w:vAlign w:val="bottom"/>
            <w:hideMark/>
          </w:tcPr>
          <w:p w14:paraId="1C7B3D7C" w14:textId="77777777" w:rsidR="000518CE" w:rsidRPr="00953054" w:rsidRDefault="000518CE" w:rsidP="00953054">
            <w:pPr>
              <w:spacing w:line="276" w:lineRule="auto"/>
              <w:jc w:val="both"/>
              <w:rPr>
                <w:b/>
                <w:sz w:val="22"/>
                <w:szCs w:val="22"/>
              </w:rPr>
            </w:pPr>
            <w:r w:rsidRPr="00953054">
              <w:rPr>
                <w:b/>
                <w:sz w:val="22"/>
                <w:szCs w:val="22"/>
              </w:rPr>
              <w:t>xxx</w:t>
            </w:r>
          </w:p>
        </w:tc>
        <w:tc>
          <w:tcPr>
            <w:tcW w:w="805" w:type="pct"/>
            <w:shd w:val="clear" w:color="auto" w:fill="auto"/>
            <w:vAlign w:val="bottom"/>
            <w:hideMark/>
          </w:tcPr>
          <w:p w14:paraId="3EF27C9D" w14:textId="77777777" w:rsidR="000518CE" w:rsidRPr="00953054" w:rsidRDefault="000518CE" w:rsidP="00953054">
            <w:pPr>
              <w:spacing w:line="276" w:lineRule="auto"/>
              <w:jc w:val="both"/>
              <w:rPr>
                <w:b/>
                <w:sz w:val="22"/>
                <w:szCs w:val="22"/>
              </w:rPr>
            </w:pPr>
            <w:r w:rsidRPr="00953054">
              <w:rPr>
                <w:b/>
                <w:sz w:val="22"/>
                <w:szCs w:val="22"/>
              </w:rPr>
              <w:t>xxx</w:t>
            </w:r>
          </w:p>
        </w:tc>
        <w:tc>
          <w:tcPr>
            <w:tcW w:w="805" w:type="pct"/>
            <w:shd w:val="clear" w:color="auto" w:fill="auto"/>
            <w:vAlign w:val="bottom"/>
            <w:hideMark/>
          </w:tcPr>
          <w:p w14:paraId="77A36035" w14:textId="77777777" w:rsidR="000518CE" w:rsidRPr="00953054" w:rsidRDefault="000518CE" w:rsidP="00953054">
            <w:pPr>
              <w:spacing w:line="276" w:lineRule="auto"/>
              <w:jc w:val="both"/>
              <w:rPr>
                <w:b/>
                <w:sz w:val="22"/>
                <w:szCs w:val="22"/>
              </w:rPr>
            </w:pPr>
            <w:r w:rsidRPr="00953054">
              <w:rPr>
                <w:b/>
                <w:sz w:val="22"/>
                <w:szCs w:val="22"/>
              </w:rPr>
              <w:t>xxx</w:t>
            </w:r>
          </w:p>
        </w:tc>
      </w:tr>
    </w:tbl>
    <w:p w14:paraId="3F92A2FE" w14:textId="77777777" w:rsidR="003E7D09" w:rsidRDefault="003E7D09" w:rsidP="00953054">
      <w:pPr>
        <w:spacing w:line="360" w:lineRule="auto"/>
        <w:ind w:right="-302"/>
        <w:jc w:val="both"/>
        <w:rPr>
          <w:b/>
          <w:sz w:val="22"/>
          <w:szCs w:val="22"/>
        </w:rPr>
      </w:pPr>
    </w:p>
    <w:p w14:paraId="569131C2" w14:textId="506EA3E7" w:rsidR="00781E6A" w:rsidRPr="00953054" w:rsidRDefault="00781E6A" w:rsidP="00953054">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485DC1B8" w14:textId="77777777" w:rsidR="00BC2BD9" w:rsidRPr="00953054" w:rsidRDefault="00BC2BD9" w:rsidP="00953054">
      <w:pPr>
        <w:autoSpaceDE/>
        <w:autoSpaceDN/>
        <w:jc w:val="both"/>
        <w:rPr>
          <w:b/>
          <w:sz w:val="22"/>
          <w:szCs w:val="22"/>
        </w:rPr>
      </w:pPr>
    </w:p>
    <w:p w14:paraId="4AAECF5D" w14:textId="79FF3EB9" w:rsidR="000518CE" w:rsidRPr="00953054" w:rsidRDefault="000518CE" w:rsidP="00D5252C">
      <w:pPr>
        <w:pStyle w:val="ListParagraph"/>
        <w:numPr>
          <w:ilvl w:val="1"/>
          <w:numId w:val="22"/>
        </w:numPr>
        <w:tabs>
          <w:tab w:val="left" w:pos="909"/>
        </w:tabs>
        <w:spacing w:line="360" w:lineRule="auto"/>
        <w:ind w:left="540" w:hanging="567"/>
        <w:jc w:val="both"/>
        <w:rPr>
          <w:b/>
          <w:sz w:val="22"/>
          <w:szCs w:val="22"/>
        </w:rPr>
      </w:pPr>
      <w:r w:rsidRPr="00953054">
        <w:rPr>
          <w:b/>
          <w:sz w:val="22"/>
          <w:szCs w:val="22"/>
        </w:rPr>
        <w:t>Market risk</w:t>
      </w:r>
    </w:p>
    <w:p w14:paraId="1386B83F" w14:textId="1307BF4B" w:rsidR="000518CE" w:rsidRPr="00953054" w:rsidRDefault="000518CE" w:rsidP="00953054">
      <w:pPr>
        <w:tabs>
          <w:tab w:val="left" w:pos="720"/>
          <w:tab w:val="decimal" w:pos="5220"/>
          <w:tab w:val="decimal" w:pos="7200"/>
          <w:tab w:val="decimal" w:pos="8640"/>
        </w:tabs>
        <w:spacing w:line="360"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has put in place an internal audit function to assist it in assessing the risk faced by the </w:t>
      </w:r>
      <w:r w:rsidR="00E80625" w:rsidRPr="00953054">
        <w:rPr>
          <w:sz w:val="22"/>
          <w:szCs w:val="22"/>
        </w:rPr>
        <w:t>Entity</w:t>
      </w:r>
      <w:r w:rsidRPr="00953054">
        <w:rPr>
          <w:sz w:val="22"/>
          <w:szCs w:val="22"/>
        </w:rPr>
        <w:t xml:space="preserve"> on an ongoing basis, evaluate and test the design and effectiveness of its internal accounting and operational controls.</w:t>
      </w:r>
    </w:p>
    <w:p w14:paraId="02287811" w14:textId="26527466" w:rsidR="006D100D" w:rsidRPr="00953054" w:rsidRDefault="000518CE" w:rsidP="00953054">
      <w:pPr>
        <w:tabs>
          <w:tab w:val="left" w:pos="720"/>
          <w:tab w:val="decimal" w:pos="5220"/>
          <w:tab w:val="decimal" w:pos="7200"/>
          <w:tab w:val="decimal" w:pos="8640"/>
        </w:tabs>
        <w:spacing w:line="360" w:lineRule="auto"/>
        <w:jc w:val="both"/>
        <w:rPr>
          <w:sz w:val="22"/>
          <w:szCs w:val="22"/>
        </w:rPr>
      </w:pPr>
      <w:r w:rsidRPr="00953054">
        <w:rPr>
          <w:sz w:val="22"/>
          <w:szCs w:val="22"/>
        </w:rPr>
        <w:t>Market risk is the risk arising from changes in market prices, such as interest rate, equity prices and foreign exchan</w:t>
      </w:r>
      <w:r w:rsidR="00997145" w:rsidRPr="00953054">
        <w:rPr>
          <w:sz w:val="22"/>
          <w:szCs w:val="22"/>
        </w:rPr>
        <w:t xml:space="preserve">ge rates which will affect the </w:t>
      </w:r>
      <w:r w:rsidR="00E80625" w:rsidRPr="00953054">
        <w:rPr>
          <w:sz w:val="22"/>
          <w:szCs w:val="22"/>
        </w:rPr>
        <w:t>Entity</w:t>
      </w:r>
      <w:r w:rsidRPr="00953054">
        <w:rPr>
          <w:sz w:val="22"/>
          <w:szCs w:val="22"/>
        </w:rPr>
        <w:t xml:space="preserve">’s income or the value of its holding of financial instruments. The objective of market risk management is to manage and control market risk exposures within acceptable parameters, while optimising the return. Overall responsibility for managing market risk rests with the Audit and Risk Management </w:t>
      </w:r>
      <w:r w:rsidR="003B0770" w:rsidRPr="00953054">
        <w:rPr>
          <w:sz w:val="22"/>
          <w:szCs w:val="22"/>
        </w:rPr>
        <w:t>Committee. The</w:t>
      </w:r>
      <w:r w:rsidRPr="00953054">
        <w:rPr>
          <w:sz w:val="22"/>
          <w:szCs w:val="22"/>
        </w:rPr>
        <w:t xml:space="preserve"> </w:t>
      </w:r>
      <w:r w:rsidR="00E80625" w:rsidRPr="00953054">
        <w:rPr>
          <w:sz w:val="22"/>
          <w:szCs w:val="22"/>
        </w:rPr>
        <w:t>Entity</w:t>
      </w:r>
      <w:r w:rsidRPr="00953054">
        <w:rPr>
          <w:sz w:val="22"/>
          <w:szCs w:val="22"/>
        </w:rPr>
        <w:t xml:space="preserve">’s Finance Department is responsible for the development of detailed risk management policies (subject to review and approval by Audit and Risk Management Committee) and for the </w:t>
      </w:r>
      <w:r w:rsidR="00954DDB" w:rsidRPr="00953054">
        <w:rPr>
          <w:sz w:val="22"/>
          <w:szCs w:val="22"/>
        </w:rPr>
        <w:t>day-to-day</w:t>
      </w:r>
      <w:r w:rsidRPr="00953054">
        <w:rPr>
          <w:sz w:val="22"/>
          <w:szCs w:val="22"/>
        </w:rPr>
        <w:t xml:space="preserve"> implementation of those </w:t>
      </w:r>
      <w:r w:rsidR="00ED0036" w:rsidRPr="00953054">
        <w:rPr>
          <w:sz w:val="22"/>
          <w:szCs w:val="22"/>
        </w:rPr>
        <w:t>policies. There</w:t>
      </w:r>
      <w:r w:rsidRPr="00953054">
        <w:rPr>
          <w:sz w:val="22"/>
          <w:szCs w:val="22"/>
        </w:rPr>
        <w:t xml:space="preserve"> has been no change to the</w:t>
      </w:r>
      <w:r w:rsidR="00997145" w:rsidRPr="00953054">
        <w:rPr>
          <w:sz w:val="22"/>
          <w:szCs w:val="22"/>
        </w:rPr>
        <w:t xml:space="preserve"> </w:t>
      </w:r>
      <w:r w:rsidR="00E80625" w:rsidRPr="00953054">
        <w:rPr>
          <w:sz w:val="22"/>
          <w:szCs w:val="22"/>
        </w:rPr>
        <w:t>Entity</w:t>
      </w:r>
      <w:r w:rsidR="00997145" w:rsidRPr="00953054">
        <w:rPr>
          <w:sz w:val="22"/>
          <w:szCs w:val="22"/>
        </w:rPr>
        <w:t>’s</w:t>
      </w:r>
      <w:r w:rsidRPr="00953054">
        <w:rPr>
          <w:sz w:val="22"/>
          <w:szCs w:val="22"/>
        </w:rPr>
        <w:t xml:space="preserve"> exposure to market risks or the manner in which it manages and measures the risk.</w:t>
      </w:r>
    </w:p>
    <w:p w14:paraId="797892CC" w14:textId="02FDD9D9" w:rsidR="00997145" w:rsidRPr="00953054" w:rsidRDefault="00997145" w:rsidP="00D5252C">
      <w:pPr>
        <w:pStyle w:val="ListParagraph"/>
        <w:numPr>
          <w:ilvl w:val="0"/>
          <w:numId w:val="11"/>
        </w:numPr>
        <w:autoSpaceDE/>
        <w:autoSpaceDN/>
        <w:spacing w:line="360" w:lineRule="auto"/>
        <w:ind w:left="810" w:hanging="810"/>
        <w:jc w:val="both"/>
        <w:rPr>
          <w:b/>
          <w:bCs/>
          <w:sz w:val="22"/>
          <w:szCs w:val="22"/>
        </w:rPr>
      </w:pPr>
      <w:r w:rsidRPr="00953054">
        <w:rPr>
          <w:b/>
          <w:bCs/>
          <w:sz w:val="22"/>
          <w:szCs w:val="22"/>
        </w:rPr>
        <w:t>Foreign currency risk</w:t>
      </w:r>
    </w:p>
    <w:p w14:paraId="7F7A10CB" w14:textId="4C4A800E" w:rsidR="00954DDB" w:rsidRPr="00953054" w:rsidRDefault="00997145" w:rsidP="00953054">
      <w:pPr>
        <w:tabs>
          <w:tab w:val="decimal" w:pos="5220"/>
          <w:tab w:val="decimal" w:pos="7200"/>
          <w:tab w:val="decimal" w:pos="8640"/>
        </w:tabs>
        <w:spacing w:line="360" w:lineRule="auto"/>
        <w:jc w:val="both"/>
        <w:rPr>
          <w:sz w:val="22"/>
          <w:szCs w:val="22"/>
        </w:rPr>
      </w:pPr>
      <w:r w:rsidRPr="00953054">
        <w:rPr>
          <w:sz w:val="22"/>
          <w:szCs w:val="22"/>
        </w:rPr>
        <w:t xml:space="preserve">The </w:t>
      </w:r>
      <w:r w:rsidR="00E80625" w:rsidRPr="00953054">
        <w:rPr>
          <w:i/>
          <w:iCs/>
          <w:sz w:val="22"/>
          <w:szCs w:val="22"/>
        </w:rPr>
        <w:t>Entity</w:t>
      </w:r>
      <w:r w:rsidRPr="00953054">
        <w:rPr>
          <w:sz w:val="22"/>
          <w:szCs w:val="22"/>
        </w:rPr>
        <w:t xml:space="preserve"> has transactional currency exposures. Such exposure arises through purchases of goods and services that are done in currencies other than the local currency. Invoices denominated in foreign currencies are paid after 30 days from the date of the invoice and conversion at the time of payment is done using the prevailing exchange rate.</w:t>
      </w:r>
      <w:r w:rsidR="006D100D" w:rsidRPr="00953054">
        <w:rPr>
          <w:sz w:val="22"/>
          <w:szCs w:val="22"/>
        </w:rPr>
        <w:t xml:space="preserve"> </w:t>
      </w:r>
      <w:r w:rsidR="002E14D7" w:rsidRPr="00953054">
        <w:rPr>
          <w:sz w:val="22"/>
          <w:szCs w:val="22"/>
        </w:rPr>
        <w:t xml:space="preserve">The </w:t>
      </w:r>
      <w:r w:rsidR="00E80625" w:rsidRPr="00953054">
        <w:rPr>
          <w:i/>
          <w:iCs/>
          <w:sz w:val="22"/>
          <w:szCs w:val="22"/>
        </w:rPr>
        <w:t>Entity</w:t>
      </w:r>
      <w:r w:rsidR="002E14D7" w:rsidRPr="00953054">
        <w:rPr>
          <w:sz w:val="22"/>
          <w:szCs w:val="22"/>
        </w:rPr>
        <w:t xml:space="preserve"> manages foreign exchange risk form future commercial transactions and recognised assets and liabilities by projecting for expected sales proceeds and matching the same with expected payments</w:t>
      </w:r>
      <w:r w:rsidR="004E1238" w:rsidRPr="00953054">
        <w:rPr>
          <w:sz w:val="22"/>
          <w:szCs w:val="22"/>
        </w:rPr>
        <w:t>.</w:t>
      </w:r>
    </w:p>
    <w:p w14:paraId="123D370F" w14:textId="501A0C19" w:rsidR="00921128" w:rsidRPr="00953054" w:rsidRDefault="00921128" w:rsidP="00953054">
      <w:pPr>
        <w:autoSpaceDE/>
        <w:autoSpaceDN/>
        <w:jc w:val="both"/>
        <w:rPr>
          <w:sz w:val="22"/>
          <w:szCs w:val="22"/>
        </w:rPr>
      </w:pPr>
      <w:r w:rsidRPr="00953054">
        <w:rPr>
          <w:sz w:val="22"/>
          <w:szCs w:val="22"/>
        </w:rPr>
        <w:br w:type="page"/>
      </w:r>
    </w:p>
    <w:p w14:paraId="79141F0B" w14:textId="3E3A38D0" w:rsidR="00921128" w:rsidRPr="00953054" w:rsidRDefault="00287471" w:rsidP="00953054">
      <w:pPr>
        <w:autoSpaceDE/>
        <w:autoSpaceDN/>
        <w:spacing w:line="360" w:lineRule="auto"/>
        <w:jc w:val="both"/>
        <w:rPr>
          <w:b/>
          <w:sz w:val="22"/>
          <w:szCs w:val="22"/>
        </w:rPr>
      </w:pPr>
      <w:r w:rsidRPr="00953054">
        <w:rPr>
          <w:b/>
          <w:sz w:val="22"/>
          <w:szCs w:val="22"/>
        </w:rPr>
        <w:lastRenderedPageBreak/>
        <w:t>Notes to t</w:t>
      </w:r>
      <w:r w:rsidR="00921128" w:rsidRPr="00953054">
        <w:rPr>
          <w:b/>
          <w:sz w:val="22"/>
          <w:szCs w:val="22"/>
        </w:rPr>
        <w:t>he Financial Statements (Continued)</w:t>
      </w:r>
    </w:p>
    <w:p w14:paraId="13F7DC04" w14:textId="77777777" w:rsidR="00921128" w:rsidRPr="00953054" w:rsidRDefault="00921128" w:rsidP="00953054">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470D9D90" w14:textId="5F836CCE" w:rsidR="00997145" w:rsidRPr="00953054" w:rsidRDefault="00997145" w:rsidP="00953054">
      <w:pPr>
        <w:tabs>
          <w:tab w:val="decimal" w:pos="5220"/>
          <w:tab w:val="decimal" w:pos="7200"/>
          <w:tab w:val="decimal" w:pos="8640"/>
        </w:tabs>
        <w:spacing w:line="360" w:lineRule="auto"/>
        <w:jc w:val="both"/>
        <w:rPr>
          <w:sz w:val="22"/>
          <w:szCs w:val="22"/>
        </w:rPr>
      </w:pPr>
      <w:r w:rsidRPr="00953054">
        <w:rPr>
          <w:sz w:val="22"/>
          <w:szCs w:val="22"/>
        </w:rPr>
        <w:t xml:space="preserve">The carrying amount of the </w:t>
      </w:r>
      <w:r w:rsidR="00E80625" w:rsidRPr="00953054">
        <w:rPr>
          <w:i/>
          <w:iCs/>
          <w:sz w:val="22"/>
          <w:szCs w:val="22"/>
        </w:rPr>
        <w:t>Entity</w:t>
      </w:r>
      <w:r w:rsidRPr="00953054">
        <w:rPr>
          <w:i/>
          <w:iCs/>
          <w:sz w:val="22"/>
          <w:szCs w:val="22"/>
        </w:rPr>
        <w:t>’s</w:t>
      </w:r>
      <w:r w:rsidRPr="00953054">
        <w:rPr>
          <w:sz w:val="22"/>
          <w:szCs w:val="22"/>
        </w:rPr>
        <w:t xml:space="preserve"> foreign currency denominated monetary assets and monetary liabilities at the end of the reporting period are as follows:</w:t>
      </w:r>
    </w:p>
    <w:p w14:paraId="706282B0" w14:textId="280483A4" w:rsidR="00997145" w:rsidRPr="00953054" w:rsidRDefault="0067563F" w:rsidP="00953054">
      <w:pPr>
        <w:tabs>
          <w:tab w:val="left" w:pos="720"/>
          <w:tab w:val="decimal" w:pos="5220"/>
          <w:tab w:val="decimal" w:pos="7200"/>
          <w:tab w:val="decimal" w:pos="8640"/>
        </w:tabs>
        <w:spacing w:line="360" w:lineRule="auto"/>
        <w:jc w:val="both"/>
        <w:rPr>
          <w:b/>
          <w:bCs/>
          <w:sz w:val="22"/>
          <w:szCs w:val="22"/>
          <w:u w:val="single"/>
        </w:rPr>
      </w:pPr>
      <w:r w:rsidRPr="00953054">
        <w:rPr>
          <w:b/>
          <w:bCs/>
          <w:sz w:val="22"/>
          <w:szCs w:val="22"/>
          <w:u w:val="single"/>
        </w:rPr>
        <w:t>Current FY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909"/>
        <w:gridCol w:w="1707"/>
        <w:gridCol w:w="1707"/>
        <w:gridCol w:w="1707"/>
      </w:tblGrid>
      <w:tr w:rsidR="00650C14" w:rsidRPr="00953054" w14:paraId="290B27C7" w14:textId="77777777" w:rsidTr="004E1238">
        <w:trPr>
          <w:trHeight w:val="340"/>
        </w:trPr>
        <w:tc>
          <w:tcPr>
            <w:tcW w:w="2164" w:type="pct"/>
            <w:shd w:val="clear" w:color="auto" w:fill="0070C0"/>
            <w:noWrap/>
            <w:vAlign w:val="center"/>
            <w:hideMark/>
          </w:tcPr>
          <w:p w14:paraId="0E3C90ED" w14:textId="77777777" w:rsidR="00997145" w:rsidRPr="00953054" w:rsidRDefault="00997145" w:rsidP="00953054">
            <w:pPr>
              <w:spacing w:line="276" w:lineRule="auto"/>
              <w:jc w:val="both"/>
              <w:rPr>
                <w:sz w:val="22"/>
                <w:szCs w:val="22"/>
                <w:lang w:val="en-US"/>
              </w:rPr>
            </w:pPr>
          </w:p>
        </w:tc>
        <w:tc>
          <w:tcPr>
            <w:tcW w:w="945" w:type="pct"/>
            <w:shd w:val="clear" w:color="auto" w:fill="0070C0"/>
            <w:noWrap/>
            <w:vAlign w:val="bottom"/>
            <w:hideMark/>
          </w:tcPr>
          <w:p w14:paraId="449098A8" w14:textId="1F67300E" w:rsidR="00997145" w:rsidRPr="00953054" w:rsidRDefault="00287471" w:rsidP="00953054">
            <w:pPr>
              <w:spacing w:line="276" w:lineRule="auto"/>
              <w:jc w:val="both"/>
              <w:rPr>
                <w:b/>
                <w:sz w:val="22"/>
                <w:szCs w:val="22"/>
                <w:lang w:val="en-US"/>
              </w:rPr>
            </w:pPr>
            <w:r w:rsidRPr="00953054">
              <w:rPr>
                <w:b/>
                <w:sz w:val="22"/>
                <w:szCs w:val="22"/>
              </w:rPr>
              <w:t xml:space="preserve">In </w:t>
            </w:r>
            <w:r w:rsidR="00997145" w:rsidRPr="00953054">
              <w:rPr>
                <w:b/>
                <w:sz w:val="22"/>
                <w:szCs w:val="22"/>
              </w:rPr>
              <w:t>Ksh</w:t>
            </w:r>
            <w:r w:rsidR="00767490" w:rsidRPr="00953054">
              <w:rPr>
                <w:b/>
                <w:sz w:val="22"/>
                <w:szCs w:val="22"/>
              </w:rPr>
              <w:t>s</w:t>
            </w:r>
          </w:p>
        </w:tc>
        <w:tc>
          <w:tcPr>
            <w:tcW w:w="945" w:type="pct"/>
            <w:shd w:val="clear" w:color="auto" w:fill="0070C0"/>
            <w:noWrap/>
            <w:vAlign w:val="bottom"/>
            <w:hideMark/>
          </w:tcPr>
          <w:p w14:paraId="7A3D4696" w14:textId="77777777" w:rsidR="00997145" w:rsidRPr="00953054" w:rsidRDefault="00997145" w:rsidP="00953054">
            <w:pPr>
              <w:spacing w:line="276" w:lineRule="auto"/>
              <w:jc w:val="both"/>
              <w:rPr>
                <w:b/>
                <w:sz w:val="22"/>
                <w:szCs w:val="22"/>
                <w:lang w:val="en-US"/>
              </w:rPr>
            </w:pPr>
            <w:r w:rsidRPr="00953054">
              <w:rPr>
                <w:b/>
                <w:sz w:val="22"/>
                <w:szCs w:val="22"/>
              </w:rPr>
              <w:t>Other currencies</w:t>
            </w:r>
          </w:p>
        </w:tc>
        <w:tc>
          <w:tcPr>
            <w:tcW w:w="945" w:type="pct"/>
            <w:shd w:val="clear" w:color="auto" w:fill="0070C0"/>
            <w:noWrap/>
            <w:vAlign w:val="bottom"/>
            <w:hideMark/>
          </w:tcPr>
          <w:p w14:paraId="1BC9D55E" w14:textId="77777777" w:rsidR="00997145" w:rsidRPr="00953054" w:rsidRDefault="00997145" w:rsidP="00953054">
            <w:pPr>
              <w:spacing w:line="276" w:lineRule="auto"/>
              <w:jc w:val="both"/>
              <w:rPr>
                <w:b/>
                <w:sz w:val="22"/>
                <w:szCs w:val="22"/>
                <w:lang w:val="en-US"/>
              </w:rPr>
            </w:pPr>
            <w:r w:rsidRPr="00953054">
              <w:rPr>
                <w:b/>
                <w:sz w:val="22"/>
                <w:szCs w:val="22"/>
              </w:rPr>
              <w:t>Total</w:t>
            </w:r>
          </w:p>
        </w:tc>
      </w:tr>
      <w:tr w:rsidR="00650C14" w:rsidRPr="00953054" w14:paraId="6991FCAF" w14:textId="77777777" w:rsidTr="004E1238">
        <w:trPr>
          <w:trHeight w:val="340"/>
        </w:trPr>
        <w:tc>
          <w:tcPr>
            <w:tcW w:w="2164" w:type="pct"/>
            <w:shd w:val="clear" w:color="auto" w:fill="0070C0"/>
            <w:noWrap/>
            <w:vAlign w:val="center"/>
            <w:hideMark/>
          </w:tcPr>
          <w:p w14:paraId="2C01D2B6" w14:textId="77777777" w:rsidR="00997145" w:rsidRPr="00953054" w:rsidRDefault="00997145" w:rsidP="00953054">
            <w:pPr>
              <w:spacing w:line="276" w:lineRule="auto"/>
              <w:jc w:val="both"/>
              <w:rPr>
                <w:sz w:val="22"/>
                <w:szCs w:val="22"/>
                <w:lang w:val="en-US"/>
              </w:rPr>
            </w:pPr>
          </w:p>
        </w:tc>
        <w:tc>
          <w:tcPr>
            <w:tcW w:w="945" w:type="pct"/>
            <w:shd w:val="clear" w:color="auto" w:fill="0070C0"/>
            <w:noWrap/>
            <w:vAlign w:val="bottom"/>
            <w:hideMark/>
          </w:tcPr>
          <w:p w14:paraId="5CFD6CA7" w14:textId="77777777" w:rsidR="00997145" w:rsidRPr="00953054" w:rsidRDefault="00997145" w:rsidP="00953054">
            <w:pPr>
              <w:spacing w:line="276" w:lineRule="auto"/>
              <w:jc w:val="both"/>
              <w:rPr>
                <w:b/>
                <w:sz w:val="22"/>
                <w:szCs w:val="22"/>
                <w:lang w:val="en-US"/>
              </w:rPr>
            </w:pPr>
            <w:r w:rsidRPr="00953054">
              <w:rPr>
                <w:b/>
                <w:sz w:val="22"/>
                <w:szCs w:val="22"/>
                <w:lang w:val="en-US"/>
              </w:rPr>
              <w:t>Kshs</w:t>
            </w:r>
          </w:p>
        </w:tc>
        <w:tc>
          <w:tcPr>
            <w:tcW w:w="945" w:type="pct"/>
            <w:shd w:val="clear" w:color="auto" w:fill="0070C0"/>
            <w:noWrap/>
            <w:vAlign w:val="bottom"/>
            <w:hideMark/>
          </w:tcPr>
          <w:p w14:paraId="013E2906" w14:textId="77777777" w:rsidR="00997145" w:rsidRPr="00953054" w:rsidRDefault="00997145" w:rsidP="00953054">
            <w:pPr>
              <w:spacing w:line="276" w:lineRule="auto"/>
              <w:jc w:val="both"/>
              <w:rPr>
                <w:b/>
                <w:sz w:val="22"/>
                <w:szCs w:val="22"/>
                <w:lang w:val="en-US"/>
              </w:rPr>
            </w:pPr>
            <w:r w:rsidRPr="00953054">
              <w:rPr>
                <w:b/>
                <w:sz w:val="22"/>
                <w:szCs w:val="22"/>
                <w:lang w:val="en-US"/>
              </w:rPr>
              <w:t>Kshs</w:t>
            </w:r>
          </w:p>
        </w:tc>
        <w:tc>
          <w:tcPr>
            <w:tcW w:w="945" w:type="pct"/>
            <w:shd w:val="clear" w:color="auto" w:fill="0070C0"/>
            <w:noWrap/>
            <w:vAlign w:val="bottom"/>
            <w:hideMark/>
          </w:tcPr>
          <w:p w14:paraId="48B8834D" w14:textId="77777777" w:rsidR="00997145" w:rsidRPr="00953054" w:rsidRDefault="00997145" w:rsidP="00953054">
            <w:pPr>
              <w:spacing w:line="276" w:lineRule="auto"/>
              <w:jc w:val="both"/>
              <w:rPr>
                <w:b/>
                <w:sz w:val="22"/>
                <w:szCs w:val="22"/>
                <w:lang w:val="en-US"/>
              </w:rPr>
            </w:pPr>
            <w:r w:rsidRPr="00953054">
              <w:rPr>
                <w:b/>
                <w:sz w:val="22"/>
                <w:szCs w:val="22"/>
                <w:lang w:val="en-US"/>
              </w:rPr>
              <w:t>Kshs</w:t>
            </w:r>
          </w:p>
        </w:tc>
      </w:tr>
      <w:tr w:rsidR="00650C14" w:rsidRPr="00953054" w14:paraId="1F34E76E" w14:textId="77777777" w:rsidTr="004E1238">
        <w:trPr>
          <w:trHeight w:val="340"/>
        </w:trPr>
        <w:tc>
          <w:tcPr>
            <w:tcW w:w="2164" w:type="pct"/>
            <w:shd w:val="clear" w:color="auto" w:fill="auto"/>
            <w:noWrap/>
            <w:vAlign w:val="bottom"/>
            <w:hideMark/>
          </w:tcPr>
          <w:p w14:paraId="2097B778" w14:textId="33DD532D" w:rsidR="00997145" w:rsidRPr="00953054" w:rsidRDefault="00997145" w:rsidP="00953054">
            <w:pPr>
              <w:spacing w:line="276" w:lineRule="auto"/>
              <w:jc w:val="both"/>
              <w:rPr>
                <w:b/>
                <w:sz w:val="22"/>
                <w:szCs w:val="22"/>
                <w:lang w:val="en-US"/>
              </w:rPr>
            </w:pPr>
            <w:r w:rsidRPr="00953054">
              <w:rPr>
                <w:b/>
                <w:sz w:val="22"/>
                <w:szCs w:val="22"/>
              </w:rPr>
              <w:t>A</w:t>
            </w:r>
            <w:r w:rsidR="008E57EB" w:rsidRPr="00953054">
              <w:rPr>
                <w:b/>
                <w:sz w:val="22"/>
                <w:szCs w:val="22"/>
              </w:rPr>
              <w:t xml:space="preserve">s </w:t>
            </w:r>
            <w:r w:rsidR="00043D46">
              <w:rPr>
                <w:b/>
                <w:sz w:val="22"/>
                <w:szCs w:val="22"/>
              </w:rPr>
              <w:t>a</w:t>
            </w:r>
            <w:r w:rsidR="00ED0036" w:rsidRPr="00953054">
              <w:rPr>
                <w:b/>
                <w:sz w:val="22"/>
                <w:szCs w:val="22"/>
              </w:rPr>
              <w:t xml:space="preserve">t 30 </w:t>
            </w:r>
            <w:r w:rsidRPr="00953054">
              <w:rPr>
                <w:b/>
                <w:sz w:val="22"/>
                <w:szCs w:val="22"/>
              </w:rPr>
              <w:t xml:space="preserve">June </w:t>
            </w:r>
            <w:r w:rsidR="00ED0036" w:rsidRPr="00953054">
              <w:rPr>
                <w:b/>
                <w:sz w:val="22"/>
                <w:szCs w:val="22"/>
              </w:rPr>
              <w:t>20</w:t>
            </w:r>
            <w:r w:rsidR="009934AF" w:rsidRPr="00953054">
              <w:rPr>
                <w:b/>
                <w:sz w:val="22"/>
                <w:szCs w:val="22"/>
              </w:rPr>
              <w:t>xx</w:t>
            </w:r>
          </w:p>
        </w:tc>
        <w:tc>
          <w:tcPr>
            <w:tcW w:w="945" w:type="pct"/>
            <w:shd w:val="clear" w:color="auto" w:fill="auto"/>
            <w:noWrap/>
            <w:vAlign w:val="bottom"/>
            <w:hideMark/>
          </w:tcPr>
          <w:p w14:paraId="77662DAA" w14:textId="77777777" w:rsidR="00997145" w:rsidRPr="00953054" w:rsidRDefault="00997145" w:rsidP="00953054">
            <w:pPr>
              <w:spacing w:line="276" w:lineRule="auto"/>
              <w:jc w:val="both"/>
              <w:rPr>
                <w:sz w:val="22"/>
                <w:szCs w:val="22"/>
                <w:lang w:val="en-US"/>
              </w:rPr>
            </w:pPr>
          </w:p>
        </w:tc>
        <w:tc>
          <w:tcPr>
            <w:tcW w:w="945" w:type="pct"/>
            <w:shd w:val="clear" w:color="auto" w:fill="auto"/>
            <w:noWrap/>
            <w:vAlign w:val="bottom"/>
            <w:hideMark/>
          </w:tcPr>
          <w:p w14:paraId="25F2C001" w14:textId="77777777" w:rsidR="00997145" w:rsidRPr="00953054" w:rsidRDefault="00997145" w:rsidP="00953054">
            <w:pPr>
              <w:spacing w:line="276" w:lineRule="auto"/>
              <w:jc w:val="both"/>
              <w:rPr>
                <w:sz w:val="22"/>
                <w:szCs w:val="22"/>
                <w:lang w:val="en-US"/>
              </w:rPr>
            </w:pPr>
          </w:p>
        </w:tc>
        <w:tc>
          <w:tcPr>
            <w:tcW w:w="945" w:type="pct"/>
            <w:shd w:val="clear" w:color="auto" w:fill="auto"/>
            <w:noWrap/>
            <w:vAlign w:val="bottom"/>
            <w:hideMark/>
          </w:tcPr>
          <w:p w14:paraId="6CBCB9E8" w14:textId="77777777" w:rsidR="00997145" w:rsidRPr="00953054" w:rsidRDefault="00997145" w:rsidP="00953054">
            <w:pPr>
              <w:spacing w:line="276" w:lineRule="auto"/>
              <w:jc w:val="both"/>
              <w:rPr>
                <w:sz w:val="22"/>
                <w:szCs w:val="22"/>
                <w:lang w:val="en-US"/>
              </w:rPr>
            </w:pPr>
          </w:p>
        </w:tc>
      </w:tr>
      <w:tr w:rsidR="00650C14" w:rsidRPr="00953054" w14:paraId="1BE2AF17" w14:textId="77777777" w:rsidTr="004E1238">
        <w:trPr>
          <w:trHeight w:val="340"/>
        </w:trPr>
        <w:tc>
          <w:tcPr>
            <w:tcW w:w="2164" w:type="pct"/>
            <w:shd w:val="clear" w:color="auto" w:fill="auto"/>
            <w:noWrap/>
            <w:vAlign w:val="bottom"/>
            <w:hideMark/>
          </w:tcPr>
          <w:p w14:paraId="4B9F1B09" w14:textId="59218F63" w:rsidR="00997145" w:rsidRPr="00953054" w:rsidRDefault="00997145" w:rsidP="00953054">
            <w:pPr>
              <w:spacing w:line="276" w:lineRule="auto"/>
              <w:jc w:val="both"/>
              <w:rPr>
                <w:b/>
                <w:sz w:val="22"/>
                <w:szCs w:val="22"/>
                <w:lang w:val="en-US"/>
              </w:rPr>
            </w:pPr>
            <w:r w:rsidRPr="00953054">
              <w:rPr>
                <w:b/>
                <w:sz w:val="22"/>
                <w:szCs w:val="22"/>
              </w:rPr>
              <w:t xml:space="preserve">Financial </w:t>
            </w:r>
            <w:r w:rsidR="00ED0036" w:rsidRPr="00953054">
              <w:rPr>
                <w:b/>
                <w:sz w:val="22"/>
                <w:szCs w:val="22"/>
              </w:rPr>
              <w:t>Assets</w:t>
            </w:r>
          </w:p>
        </w:tc>
        <w:tc>
          <w:tcPr>
            <w:tcW w:w="945" w:type="pct"/>
            <w:shd w:val="clear" w:color="auto" w:fill="auto"/>
            <w:noWrap/>
            <w:vAlign w:val="bottom"/>
          </w:tcPr>
          <w:p w14:paraId="31DD0B53" w14:textId="77777777" w:rsidR="00997145" w:rsidRPr="00953054" w:rsidRDefault="00997145"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tcPr>
          <w:p w14:paraId="08084DF1" w14:textId="77777777" w:rsidR="00997145" w:rsidRPr="00953054" w:rsidRDefault="00997145"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tcPr>
          <w:p w14:paraId="41A2C169" w14:textId="77777777" w:rsidR="00997145" w:rsidRPr="00953054" w:rsidRDefault="00997145" w:rsidP="00953054">
            <w:pPr>
              <w:spacing w:line="276" w:lineRule="auto"/>
              <w:jc w:val="both"/>
              <w:rPr>
                <w:sz w:val="22"/>
                <w:szCs w:val="22"/>
                <w:lang w:val="en-US"/>
              </w:rPr>
            </w:pPr>
            <w:r w:rsidRPr="00953054">
              <w:rPr>
                <w:sz w:val="22"/>
                <w:szCs w:val="22"/>
                <w:lang w:val="en-US"/>
              </w:rPr>
              <w:t>xxx</w:t>
            </w:r>
          </w:p>
        </w:tc>
      </w:tr>
      <w:tr w:rsidR="00650C14" w:rsidRPr="00953054" w14:paraId="182F212B" w14:textId="77777777" w:rsidTr="004E1238">
        <w:trPr>
          <w:trHeight w:val="340"/>
        </w:trPr>
        <w:tc>
          <w:tcPr>
            <w:tcW w:w="2164" w:type="pct"/>
            <w:shd w:val="clear" w:color="auto" w:fill="auto"/>
            <w:noWrap/>
            <w:vAlign w:val="bottom"/>
            <w:hideMark/>
          </w:tcPr>
          <w:p w14:paraId="6263C5F1" w14:textId="77777777" w:rsidR="0088053A" w:rsidRPr="00953054" w:rsidRDefault="0088053A" w:rsidP="00953054">
            <w:pPr>
              <w:spacing w:line="276" w:lineRule="auto"/>
              <w:jc w:val="both"/>
              <w:rPr>
                <w:sz w:val="22"/>
                <w:szCs w:val="22"/>
                <w:lang w:val="en-US"/>
              </w:rPr>
            </w:pPr>
            <w:r w:rsidRPr="00953054">
              <w:rPr>
                <w:sz w:val="22"/>
                <w:szCs w:val="22"/>
                <w:lang w:val="en-US"/>
              </w:rPr>
              <w:t>Investments</w:t>
            </w:r>
          </w:p>
        </w:tc>
        <w:tc>
          <w:tcPr>
            <w:tcW w:w="945" w:type="pct"/>
            <w:shd w:val="clear" w:color="auto" w:fill="auto"/>
            <w:noWrap/>
            <w:vAlign w:val="bottom"/>
            <w:hideMark/>
          </w:tcPr>
          <w:p w14:paraId="28AD9E6C"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hideMark/>
          </w:tcPr>
          <w:p w14:paraId="27A34FFB"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hideMark/>
          </w:tcPr>
          <w:p w14:paraId="3F40133F"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r>
      <w:tr w:rsidR="00650C14" w:rsidRPr="00953054" w14:paraId="6FB5D3E0" w14:textId="77777777" w:rsidTr="004E1238">
        <w:trPr>
          <w:trHeight w:val="340"/>
        </w:trPr>
        <w:tc>
          <w:tcPr>
            <w:tcW w:w="2164" w:type="pct"/>
            <w:shd w:val="clear" w:color="auto" w:fill="auto"/>
            <w:noWrap/>
            <w:vAlign w:val="bottom"/>
          </w:tcPr>
          <w:p w14:paraId="63183AD2" w14:textId="77777777" w:rsidR="0088053A" w:rsidRPr="00953054" w:rsidRDefault="0088053A" w:rsidP="00953054">
            <w:pPr>
              <w:spacing w:line="276" w:lineRule="auto"/>
              <w:jc w:val="both"/>
              <w:rPr>
                <w:sz w:val="22"/>
                <w:szCs w:val="22"/>
                <w:lang w:val="en-US"/>
              </w:rPr>
            </w:pPr>
            <w:r w:rsidRPr="00953054">
              <w:rPr>
                <w:sz w:val="22"/>
                <w:szCs w:val="22"/>
                <w:lang w:val="en-US"/>
              </w:rPr>
              <w:t>Cash</w:t>
            </w:r>
          </w:p>
        </w:tc>
        <w:tc>
          <w:tcPr>
            <w:tcW w:w="945" w:type="pct"/>
            <w:shd w:val="clear" w:color="auto" w:fill="auto"/>
            <w:noWrap/>
            <w:vAlign w:val="bottom"/>
          </w:tcPr>
          <w:p w14:paraId="33958014"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tcPr>
          <w:p w14:paraId="095F476D"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tcPr>
          <w:p w14:paraId="2743D101"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r>
      <w:tr w:rsidR="00650C14" w:rsidRPr="00953054" w14:paraId="394E67C5" w14:textId="77777777" w:rsidTr="004E1238">
        <w:trPr>
          <w:trHeight w:val="340"/>
        </w:trPr>
        <w:tc>
          <w:tcPr>
            <w:tcW w:w="2164" w:type="pct"/>
            <w:shd w:val="clear" w:color="auto" w:fill="auto"/>
            <w:noWrap/>
            <w:vAlign w:val="bottom"/>
          </w:tcPr>
          <w:p w14:paraId="2D8E2147" w14:textId="77777777" w:rsidR="0088053A" w:rsidRPr="00953054" w:rsidRDefault="0088053A" w:rsidP="00953054">
            <w:pPr>
              <w:spacing w:line="276" w:lineRule="auto"/>
              <w:jc w:val="both"/>
              <w:rPr>
                <w:sz w:val="22"/>
                <w:szCs w:val="22"/>
                <w:lang w:val="en-US"/>
              </w:rPr>
            </w:pPr>
            <w:r w:rsidRPr="00953054">
              <w:rPr>
                <w:sz w:val="22"/>
                <w:szCs w:val="22"/>
                <w:lang w:val="en-US"/>
              </w:rPr>
              <w:t>Debtors</w:t>
            </w:r>
          </w:p>
        </w:tc>
        <w:tc>
          <w:tcPr>
            <w:tcW w:w="945" w:type="pct"/>
            <w:shd w:val="clear" w:color="auto" w:fill="auto"/>
            <w:noWrap/>
            <w:vAlign w:val="bottom"/>
          </w:tcPr>
          <w:p w14:paraId="409F5FA8"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tcPr>
          <w:p w14:paraId="3D259915"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tcPr>
          <w:p w14:paraId="666E876E"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r>
      <w:tr w:rsidR="00650C14" w:rsidRPr="00953054" w14:paraId="1F814CF6" w14:textId="77777777" w:rsidTr="004E1238">
        <w:trPr>
          <w:trHeight w:val="340"/>
        </w:trPr>
        <w:tc>
          <w:tcPr>
            <w:tcW w:w="2164" w:type="pct"/>
            <w:shd w:val="clear" w:color="auto" w:fill="auto"/>
            <w:noWrap/>
            <w:vAlign w:val="bottom"/>
          </w:tcPr>
          <w:p w14:paraId="0FEFBE1F" w14:textId="354FF8FF" w:rsidR="0088053A" w:rsidRPr="00953054" w:rsidRDefault="0088053A" w:rsidP="00953054">
            <w:pPr>
              <w:spacing w:line="276" w:lineRule="auto"/>
              <w:jc w:val="both"/>
              <w:rPr>
                <w:b/>
                <w:sz w:val="22"/>
                <w:szCs w:val="22"/>
                <w:lang w:val="en-US"/>
              </w:rPr>
            </w:pPr>
            <w:r w:rsidRPr="00953054">
              <w:rPr>
                <w:b/>
                <w:sz w:val="22"/>
                <w:szCs w:val="22"/>
                <w:lang w:val="en-US"/>
              </w:rPr>
              <w:t xml:space="preserve">Total </w:t>
            </w:r>
            <w:r w:rsidR="00ED0036" w:rsidRPr="00953054">
              <w:rPr>
                <w:b/>
                <w:sz w:val="22"/>
                <w:szCs w:val="22"/>
                <w:lang w:val="en-US"/>
              </w:rPr>
              <w:t>Financial Assets</w:t>
            </w:r>
          </w:p>
        </w:tc>
        <w:tc>
          <w:tcPr>
            <w:tcW w:w="945" w:type="pct"/>
            <w:shd w:val="clear" w:color="auto" w:fill="auto"/>
            <w:noWrap/>
            <w:vAlign w:val="bottom"/>
          </w:tcPr>
          <w:p w14:paraId="7B5D5EA9"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c>
          <w:tcPr>
            <w:tcW w:w="945" w:type="pct"/>
            <w:shd w:val="clear" w:color="auto" w:fill="auto"/>
            <w:noWrap/>
            <w:vAlign w:val="bottom"/>
          </w:tcPr>
          <w:p w14:paraId="48056A76"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c>
          <w:tcPr>
            <w:tcW w:w="945" w:type="pct"/>
            <w:shd w:val="clear" w:color="auto" w:fill="auto"/>
            <w:noWrap/>
            <w:vAlign w:val="bottom"/>
          </w:tcPr>
          <w:p w14:paraId="12D20E75"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r>
      <w:tr w:rsidR="00650C14" w:rsidRPr="00953054" w14:paraId="011FABA6" w14:textId="77777777" w:rsidTr="004E1238">
        <w:trPr>
          <w:trHeight w:val="340"/>
        </w:trPr>
        <w:tc>
          <w:tcPr>
            <w:tcW w:w="2164" w:type="pct"/>
            <w:shd w:val="clear" w:color="auto" w:fill="auto"/>
            <w:noWrap/>
            <w:vAlign w:val="bottom"/>
            <w:hideMark/>
          </w:tcPr>
          <w:p w14:paraId="3E724485" w14:textId="7F7D5B86" w:rsidR="0088053A" w:rsidRPr="00953054" w:rsidRDefault="00ED0036" w:rsidP="00953054">
            <w:pPr>
              <w:spacing w:line="276" w:lineRule="auto"/>
              <w:jc w:val="both"/>
              <w:rPr>
                <w:b/>
                <w:sz w:val="22"/>
                <w:szCs w:val="22"/>
                <w:lang w:val="en-US"/>
              </w:rPr>
            </w:pPr>
            <w:r w:rsidRPr="00953054">
              <w:rPr>
                <w:b/>
                <w:sz w:val="22"/>
                <w:szCs w:val="22"/>
              </w:rPr>
              <w:t>Financial Liabilities</w:t>
            </w:r>
          </w:p>
        </w:tc>
        <w:tc>
          <w:tcPr>
            <w:tcW w:w="945" w:type="pct"/>
            <w:shd w:val="clear" w:color="auto" w:fill="auto"/>
            <w:noWrap/>
            <w:vAlign w:val="bottom"/>
            <w:hideMark/>
          </w:tcPr>
          <w:p w14:paraId="40BB8346" w14:textId="77777777" w:rsidR="0088053A" w:rsidRPr="00953054" w:rsidRDefault="0088053A" w:rsidP="00953054">
            <w:pPr>
              <w:spacing w:line="276" w:lineRule="auto"/>
              <w:jc w:val="both"/>
              <w:rPr>
                <w:sz w:val="22"/>
                <w:szCs w:val="22"/>
                <w:lang w:val="en-US"/>
              </w:rPr>
            </w:pPr>
          </w:p>
        </w:tc>
        <w:tc>
          <w:tcPr>
            <w:tcW w:w="945" w:type="pct"/>
            <w:shd w:val="clear" w:color="auto" w:fill="auto"/>
            <w:noWrap/>
            <w:vAlign w:val="bottom"/>
            <w:hideMark/>
          </w:tcPr>
          <w:p w14:paraId="74A7EFEA" w14:textId="77777777" w:rsidR="0088053A" w:rsidRPr="00953054" w:rsidRDefault="0088053A" w:rsidP="00953054">
            <w:pPr>
              <w:spacing w:line="276" w:lineRule="auto"/>
              <w:jc w:val="both"/>
              <w:rPr>
                <w:sz w:val="22"/>
                <w:szCs w:val="22"/>
                <w:lang w:val="en-US"/>
              </w:rPr>
            </w:pPr>
          </w:p>
        </w:tc>
        <w:tc>
          <w:tcPr>
            <w:tcW w:w="945" w:type="pct"/>
            <w:shd w:val="clear" w:color="auto" w:fill="auto"/>
            <w:noWrap/>
            <w:vAlign w:val="bottom"/>
            <w:hideMark/>
          </w:tcPr>
          <w:p w14:paraId="69ABDBE4" w14:textId="77777777" w:rsidR="0088053A" w:rsidRPr="00953054" w:rsidRDefault="0088053A" w:rsidP="00953054">
            <w:pPr>
              <w:spacing w:line="276" w:lineRule="auto"/>
              <w:jc w:val="both"/>
              <w:rPr>
                <w:sz w:val="22"/>
                <w:szCs w:val="22"/>
                <w:lang w:val="en-US"/>
              </w:rPr>
            </w:pPr>
          </w:p>
        </w:tc>
      </w:tr>
      <w:tr w:rsidR="00650C14" w:rsidRPr="00953054" w14:paraId="492C29A5" w14:textId="77777777" w:rsidTr="004E1238">
        <w:trPr>
          <w:trHeight w:val="340"/>
        </w:trPr>
        <w:tc>
          <w:tcPr>
            <w:tcW w:w="2164" w:type="pct"/>
            <w:shd w:val="clear" w:color="auto" w:fill="auto"/>
            <w:noWrap/>
            <w:vAlign w:val="bottom"/>
            <w:hideMark/>
          </w:tcPr>
          <w:p w14:paraId="3708AF69" w14:textId="0671C2F1" w:rsidR="0088053A" w:rsidRPr="00953054" w:rsidRDefault="0088053A" w:rsidP="00953054">
            <w:pPr>
              <w:spacing w:line="276" w:lineRule="auto"/>
              <w:jc w:val="both"/>
              <w:rPr>
                <w:sz w:val="22"/>
                <w:szCs w:val="22"/>
                <w:lang w:val="en-US"/>
              </w:rPr>
            </w:pPr>
            <w:r w:rsidRPr="00953054">
              <w:rPr>
                <w:sz w:val="22"/>
                <w:szCs w:val="22"/>
              </w:rPr>
              <w:t xml:space="preserve">Trade </w:t>
            </w:r>
            <w:r w:rsidR="00ED0036" w:rsidRPr="00953054">
              <w:rPr>
                <w:sz w:val="22"/>
                <w:szCs w:val="22"/>
              </w:rPr>
              <w:t>And Other Payables</w:t>
            </w:r>
          </w:p>
        </w:tc>
        <w:tc>
          <w:tcPr>
            <w:tcW w:w="945" w:type="pct"/>
            <w:shd w:val="clear" w:color="auto" w:fill="auto"/>
            <w:noWrap/>
            <w:vAlign w:val="bottom"/>
          </w:tcPr>
          <w:p w14:paraId="633E1A26"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tcPr>
          <w:p w14:paraId="607E024A"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tcPr>
          <w:p w14:paraId="5D2AAC98"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r>
      <w:tr w:rsidR="00650C14" w:rsidRPr="00953054" w14:paraId="12D7C82D" w14:textId="77777777" w:rsidTr="004E1238">
        <w:trPr>
          <w:trHeight w:val="340"/>
        </w:trPr>
        <w:tc>
          <w:tcPr>
            <w:tcW w:w="2164" w:type="pct"/>
            <w:shd w:val="clear" w:color="auto" w:fill="auto"/>
            <w:noWrap/>
            <w:vAlign w:val="bottom"/>
            <w:hideMark/>
          </w:tcPr>
          <w:p w14:paraId="3E468465" w14:textId="77777777" w:rsidR="0088053A" w:rsidRPr="00953054" w:rsidRDefault="0088053A" w:rsidP="00953054">
            <w:pPr>
              <w:spacing w:line="276" w:lineRule="auto"/>
              <w:jc w:val="both"/>
              <w:rPr>
                <w:sz w:val="22"/>
                <w:szCs w:val="22"/>
                <w:lang w:val="en-US"/>
              </w:rPr>
            </w:pPr>
            <w:r w:rsidRPr="00953054">
              <w:rPr>
                <w:sz w:val="22"/>
                <w:szCs w:val="22"/>
                <w:lang w:val="en-US"/>
              </w:rPr>
              <w:t>Borrowings</w:t>
            </w:r>
          </w:p>
        </w:tc>
        <w:tc>
          <w:tcPr>
            <w:tcW w:w="945" w:type="pct"/>
            <w:shd w:val="clear" w:color="auto" w:fill="auto"/>
            <w:noWrap/>
            <w:vAlign w:val="bottom"/>
            <w:hideMark/>
          </w:tcPr>
          <w:p w14:paraId="3251EE49"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hideMark/>
          </w:tcPr>
          <w:p w14:paraId="0C2F26F6"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c>
          <w:tcPr>
            <w:tcW w:w="945" w:type="pct"/>
            <w:shd w:val="clear" w:color="auto" w:fill="auto"/>
            <w:noWrap/>
            <w:vAlign w:val="bottom"/>
            <w:hideMark/>
          </w:tcPr>
          <w:p w14:paraId="07F666F0" w14:textId="77777777" w:rsidR="0088053A" w:rsidRPr="00953054" w:rsidRDefault="0088053A" w:rsidP="00953054">
            <w:pPr>
              <w:spacing w:line="276" w:lineRule="auto"/>
              <w:jc w:val="both"/>
              <w:rPr>
                <w:sz w:val="22"/>
                <w:szCs w:val="22"/>
                <w:lang w:val="en-US"/>
              </w:rPr>
            </w:pPr>
            <w:r w:rsidRPr="00953054">
              <w:rPr>
                <w:sz w:val="22"/>
                <w:szCs w:val="22"/>
                <w:lang w:val="en-US"/>
              </w:rPr>
              <w:t>xxx</w:t>
            </w:r>
          </w:p>
        </w:tc>
      </w:tr>
      <w:tr w:rsidR="00650C14" w:rsidRPr="00953054" w14:paraId="72EADC05" w14:textId="77777777" w:rsidTr="004E1238">
        <w:trPr>
          <w:trHeight w:val="340"/>
        </w:trPr>
        <w:tc>
          <w:tcPr>
            <w:tcW w:w="2164" w:type="pct"/>
            <w:shd w:val="clear" w:color="auto" w:fill="auto"/>
            <w:noWrap/>
            <w:vAlign w:val="bottom"/>
            <w:hideMark/>
          </w:tcPr>
          <w:p w14:paraId="7B2728A8" w14:textId="66C162A5" w:rsidR="0088053A" w:rsidRPr="00953054" w:rsidRDefault="0088053A" w:rsidP="00953054">
            <w:pPr>
              <w:spacing w:line="276" w:lineRule="auto"/>
              <w:jc w:val="both"/>
              <w:rPr>
                <w:b/>
                <w:sz w:val="22"/>
                <w:szCs w:val="22"/>
                <w:lang w:val="en-US"/>
              </w:rPr>
            </w:pPr>
            <w:r w:rsidRPr="00953054">
              <w:rPr>
                <w:b/>
                <w:sz w:val="22"/>
                <w:szCs w:val="22"/>
                <w:lang w:val="en-US"/>
              </w:rPr>
              <w:t xml:space="preserve">Total </w:t>
            </w:r>
            <w:r w:rsidR="00ED0036" w:rsidRPr="00953054">
              <w:rPr>
                <w:b/>
                <w:sz w:val="22"/>
                <w:szCs w:val="22"/>
                <w:lang w:val="en-US"/>
              </w:rPr>
              <w:t>Financial Liabilities</w:t>
            </w:r>
          </w:p>
        </w:tc>
        <w:tc>
          <w:tcPr>
            <w:tcW w:w="945" w:type="pct"/>
            <w:shd w:val="clear" w:color="auto" w:fill="auto"/>
            <w:noWrap/>
            <w:vAlign w:val="bottom"/>
            <w:hideMark/>
          </w:tcPr>
          <w:p w14:paraId="284FABB8"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c>
          <w:tcPr>
            <w:tcW w:w="945" w:type="pct"/>
            <w:shd w:val="clear" w:color="auto" w:fill="auto"/>
            <w:noWrap/>
            <w:vAlign w:val="bottom"/>
            <w:hideMark/>
          </w:tcPr>
          <w:p w14:paraId="137B80E5"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c>
          <w:tcPr>
            <w:tcW w:w="945" w:type="pct"/>
            <w:shd w:val="clear" w:color="auto" w:fill="auto"/>
            <w:noWrap/>
            <w:vAlign w:val="bottom"/>
            <w:hideMark/>
          </w:tcPr>
          <w:p w14:paraId="040C9CDF"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r>
      <w:tr w:rsidR="00CA2DA0" w:rsidRPr="00953054" w14:paraId="38DC5ED6" w14:textId="77777777" w:rsidTr="004E1238">
        <w:trPr>
          <w:trHeight w:val="340"/>
        </w:trPr>
        <w:tc>
          <w:tcPr>
            <w:tcW w:w="2164" w:type="pct"/>
            <w:shd w:val="clear" w:color="auto" w:fill="auto"/>
            <w:noWrap/>
            <w:vAlign w:val="bottom"/>
            <w:hideMark/>
          </w:tcPr>
          <w:p w14:paraId="370790D2" w14:textId="2522B424" w:rsidR="0088053A" w:rsidRPr="00953054" w:rsidRDefault="0088053A" w:rsidP="00953054">
            <w:pPr>
              <w:spacing w:line="276" w:lineRule="auto"/>
              <w:jc w:val="both"/>
              <w:rPr>
                <w:b/>
                <w:sz w:val="22"/>
                <w:szCs w:val="22"/>
                <w:lang w:val="en-US"/>
              </w:rPr>
            </w:pPr>
            <w:r w:rsidRPr="00953054">
              <w:rPr>
                <w:b/>
                <w:sz w:val="22"/>
                <w:szCs w:val="22"/>
              </w:rPr>
              <w:t xml:space="preserve">Net </w:t>
            </w:r>
            <w:r w:rsidR="00ED0036" w:rsidRPr="00953054">
              <w:rPr>
                <w:b/>
                <w:sz w:val="22"/>
                <w:szCs w:val="22"/>
              </w:rPr>
              <w:t>Foreign Currency Asset/(Liability)</w:t>
            </w:r>
          </w:p>
        </w:tc>
        <w:tc>
          <w:tcPr>
            <w:tcW w:w="945" w:type="pct"/>
            <w:shd w:val="clear" w:color="auto" w:fill="auto"/>
            <w:noWrap/>
            <w:vAlign w:val="bottom"/>
          </w:tcPr>
          <w:p w14:paraId="384B9C6F"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c>
          <w:tcPr>
            <w:tcW w:w="945" w:type="pct"/>
            <w:shd w:val="clear" w:color="auto" w:fill="auto"/>
            <w:noWrap/>
            <w:vAlign w:val="bottom"/>
          </w:tcPr>
          <w:p w14:paraId="47BD277D"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c>
          <w:tcPr>
            <w:tcW w:w="945" w:type="pct"/>
            <w:shd w:val="clear" w:color="auto" w:fill="auto"/>
            <w:noWrap/>
            <w:vAlign w:val="bottom"/>
          </w:tcPr>
          <w:p w14:paraId="3EA0C618" w14:textId="77777777" w:rsidR="0088053A" w:rsidRPr="00953054" w:rsidRDefault="0088053A" w:rsidP="00953054">
            <w:pPr>
              <w:spacing w:line="276" w:lineRule="auto"/>
              <w:jc w:val="both"/>
              <w:rPr>
                <w:b/>
                <w:sz w:val="22"/>
                <w:szCs w:val="22"/>
                <w:lang w:val="en-US"/>
              </w:rPr>
            </w:pPr>
            <w:r w:rsidRPr="00953054">
              <w:rPr>
                <w:b/>
                <w:sz w:val="22"/>
                <w:szCs w:val="22"/>
                <w:lang w:val="en-US"/>
              </w:rPr>
              <w:t>xxx</w:t>
            </w:r>
          </w:p>
        </w:tc>
      </w:tr>
    </w:tbl>
    <w:p w14:paraId="5932DC5D" w14:textId="72DEF4C3" w:rsidR="00570245" w:rsidRPr="00953054" w:rsidRDefault="00570245" w:rsidP="00953054">
      <w:pPr>
        <w:autoSpaceDE/>
        <w:autoSpaceDN/>
        <w:jc w:val="both"/>
        <w:rPr>
          <w:b/>
          <w:bCs/>
          <w:sz w:val="22"/>
          <w:szCs w:val="22"/>
          <w:u w:val="single"/>
        </w:rPr>
      </w:pPr>
    </w:p>
    <w:p w14:paraId="0CBABE60" w14:textId="0C19B322" w:rsidR="00BC2BD9" w:rsidRPr="00953054" w:rsidRDefault="00BC2BD9" w:rsidP="00953054">
      <w:pPr>
        <w:autoSpaceDE/>
        <w:autoSpaceDN/>
        <w:jc w:val="both"/>
        <w:rPr>
          <w:b/>
          <w:sz w:val="22"/>
          <w:szCs w:val="22"/>
        </w:rPr>
      </w:pPr>
    </w:p>
    <w:p w14:paraId="690A2D12" w14:textId="77777777" w:rsidR="00921128" w:rsidRPr="00953054" w:rsidRDefault="00921128" w:rsidP="00953054">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17448F5A" w14:textId="77777777" w:rsidR="00921128" w:rsidRPr="00953054" w:rsidRDefault="00921128" w:rsidP="00953054">
      <w:pPr>
        <w:tabs>
          <w:tab w:val="left" w:pos="720"/>
          <w:tab w:val="decimal" w:pos="5220"/>
          <w:tab w:val="decimal" w:pos="7200"/>
          <w:tab w:val="decimal" w:pos="8640"/>
        </w:tabs>
        <w:spacing w:line="360" w:lineRule="auto"/>
        <w:jc w:val="both"/>
        <w:rPr>
          <w:sz w:val="22"/>
          <w:szCs w:val="22"/>
        </w:rPr>
      </w:pPr>
    </w:p>
    <w:p w14:paraId="27F59FEC" w14:textId="6F652B8C" w:rsidR="00861667" w:rsidRPr="00953054" w:rsidRDefault="00861667" w:rsidP="00953054">
      <w:pPr>
        <w:tabs>
          <w:tab w:val="left" w:pos="720"/>
          <w:tab w:val="decimal" w:pos="5220"/>
          <w:tab w:val="decimal" w:pos="7200"/>
          <w:tab w:val="decimal" w:pos="8640"/>
        </w:tabs>
        <w:spacing w:line="360" w:lineRule="auto"/>
        <w:jc w:val="both"/>
        <w:rPr>
          <w:sz w:val="22"/>
          <w:szCs w:val="22"/>
        </w:rPr>
      </w:pPr>
      <w:r w:rsidRPr="00953054">
        <w:rPr>
          <w:sz w:val="22"/>
          <w:szCs w:val="22"/>
        </w:rPr>
        <w:t xml:space="preserve">The following table demonstrates the effect on the </w:t>
      </w:r>
      <w:r w:rsidR="00E80625" w:rsidRPr="00953054">
        <w:rPr>
          <w:sz w:val="22"/>
          <w:szCs w:val="22"/>
        </w:rPr>
        <w:t>Entity</w:t>
      </w:r>
      <w:r w:rsidRPr="00953054">
        <w:rPr>
          <w:sz w:val="22"/>
          <w:szCs w:val="22"/>
        </w:rPr>
        <w:t>’s statement of comprehensive income on applying the sensitivity for a reasonable possible change in the exchange rate of the three main transaction currencies, with all other variables held constant. The reverse would also occur if the Kenya Shilling appreciated with all other variables held constant</w:t>
      </w:r>
      <w:r w:rsidR="002E14D7" w:rsidRPr="00953054">
        <w:rPr>
          <w:sz w:val="22"/>
          <w:szCs w:val="22"/>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55"/>
        <w:gridCol w:w="2258"/>
        <w:gridCol w:w="2258"/>
        <w:gridCol w:w="2259"/>
      </w:tblGrid>
      <w:tr w:rsidR="00650C14" w:rsidRPr="00953054" w14:paraId="58BE86B3" w14:textId="77777777" w:rsidTr="00FD549E">
        <w:trPr>
          <w:trHeight w:val="340"/>
        </w:trPr>
        <w:tc>
          <w:tcPr>
            <w:tcW w:w="1249" w:type="pct"/>
            <w:shd w:val="clear" w:color="auto" w:fill="0070C0"/>
            <w:hideMark/>
          </w:tcPr>
          <w:p w14:paraId="54A4CAA7" w14:textId="77777777" w:rsidR="00861667" w:rsidRPr="00953054" w:rsidRDefault="00861667" w:rsidP="00953054">
            <w:pPr>
              <w:spacing w:line="276" w:lineRule="auto"/>
              <w:jc w:val="both"/>
              <w:rPr>
                <w:sz w:val="22"/>
                <w:szCs w:val="22"/>
                <w:lang w:val="en-US"/>
              </w:rPr>
            </w:pPr>
          </w:p>
          <w:p w14:paraId="6A87D3D4" w14:textId="77777777" w:rsidR="00473C81" w:rsidRPr="00953054" w:rsidRDefault="00473C81" w:rsidP="00953054">
            <w:pPr>
              <w:spacing w:line="276" w:lineRule="auto"/>
              <w:jc w:val="both"/>
              <w:rPr>
                <w:sz w:val="22"/>
                <w:szCs w:val="22"/>
                <w:lang w:val="en-US"/>
              </w:rPr>
            </w:pPr>
          </w:p>
          <w:p w14:paraId="1504D962" w14:textId="50FF3B03" w:rsidR="00473C81" w:rsidRPr="00953054" w:rsidRDefault="00473C81" w:rsidP="00953054">
            <w:pPr>
              <w:spacing w:line="276" w:lineRule="auto"/>
              <w:jc w:val="both"/>
              <w:rPr>
                <w:sz w:val="22"/>
                <w:szCs w:val="22"/>
                <w:lang w:val="en-US"/>
              </w:rPr>
            </w:pPr>
          </w:p>
        </w:tc>
        <w:tc>
          <w:tcPr>
            <w:tcW w:w="1250" w:type="pct"/>
            <w:shd w:val="clear" w:color="auto" w:fill="0070C0"/>
            <w:vAlign w:val="bottom"/>
            <w:hideMark/>
          </w:tcPr>
          <w:p w14:paraId="7614445D" w14:textId="2F87ABFE" w:rsidR="00861667" w:rsidRPr="00953054" w:rsidRDefault="00861667" w:rsidP="00953054">
            <w:pPr>
              <w:spacing w:line="276" w:lineRule="auto"/>
              <w:jc w:val="both"/>
              <w:rPr>
                <w:b/>
                <w:sz w:val="22"/>
                <w:szCs w:val="22"/>
                <w:lang w:val="en-US"/>
              </w:rPr>
            </w:pPr>
            <w:r w:rsidRPr="00953054">
              <w:rPr>
                <w:b/>
                <w:sz w:val="22"/>
                <w:szCs w:val="22"/>
                <w:lang w:val="en-US"/>
              </w:rPr>
              <w:t>Change in</w:t>
            </w:r>
          </w:p>
          <w:p w14:paraId="028F93BB" w14:textId="77777777" w:rsidR="00861667" w:rsidRPr="00953054" w:rsidRDefault="00861667" w:rsidP="00953054">
            <w:pPr>
              <w:spacing w:line="276" w:lineRule="auto"/>
              <w:jc w:val="both"/>
              <w:rPr>
                <w:b/>
                <w:sz w:val="22"/>
                <w:szCs w:val="22"/>
                <w:lang w:val="en-US"/>
              </w:rPr>
            </w:pPr>
            <w:r w:rsidRPr="00953054">
              <w:rPr>
                <w:b/>
                <w:sz w:val="22"/>
                <w:szCs w:val="22"/>
                <w:lang w:val="en-US"/>
              </w:rPr>
              <w:t>currency rate</w:t>
            </w:r>
          </w:p>
        </w:tc>
        <w:tc>
          <w:tcPr>
            <w:tcW w:w="1250" w:type="pct"/>
            <w:shd w:val="clear" w:color="auto" w:fill="0070C0"/>
            <w:vAlign w:val="bottom"/>
            <w:hideMark/>
          </w:tcPr>
          <w:p w14:paraId="59232ECB" w14:textId="48925060" w:rsidR="00861667" w:rsidRPr="00953054" w:rsidRDefault="00861667" w:rsidP="00953054">
            <w:pPr>
              <w:spacing w:line="276" w:lineRule="auto"/>
              <w:jc w:val="both"/>
              <w:rPr>
                <w:b/>
                <w:sz w:val="22"/>
                <w:szCs w:val="22"/>
                <w:lang w:val="en-US"/>
              </w:rPr>
            </w:pPr>
            <w:r w:rsidRPr="00953054">
              <w:rPr>
                <w:b/>
                <w:sz w:val="22"/>
                <w:szCs w:val="22"/>
                <w:lang w:val="en-US"/>
              </w:rPr>
              <w:t>Effect on Profit</w:t>
            </w:r>
          </w:p>
          <w:p w14:paraId="35C714FD" w14:textId="77777777" w:rsidR="00861667" w:rsidRPr="00953054" w:rsidRDefault="00861667" w:rsidP="00953054">
            <w:pPr>
              <w:spacing w:line="276" w:lineRule="auto"/>
              <w:jc w:val="both"/>
              <w:rPr>
                <w:b/>
                <w:sz w:val="22"/>
                <w:szCs w:val="22"/>
                <w:lang w:val="en-US"/>
              </w:rPr>
            </w:pPr>
            <w:r w:rsidRPr="00953054">
              <w:rPr>
                <w:b/>
                <w:sz w:val="22"/>
                <w:szCs w:val="22"/>
                <w:lang w:val="en-US"/>
              </w:rPr>
              <w:t>before tax</w:t>
            </w:r>
          </w:p>
        </w:tc>
        <w:tc>
          <w:tcPr>
            <w:tcW w:w="1251" w:type="pct"/>
            <w:shd w:val="clear" w:color="auto" w:fill="0070C0"/>
            <w:vAlign w:val="bottom"/>
            <w:hideMark/>
          </w:tcPr>
          <w:p w14:paraId="317D0654" w14:textId="5DB37D8B" w:rsidR="00861667" w:rsidRPr="00953054" w:rsidRDefault="00861667" w:rsidP="00953054">
            <w:pPr>
              <w:spacing w:line="276" w:lineRule="auto"/>
              <w:jc w:val="both"/>
              <w:rPr>
                <w:b/>
                <w:sz w:val="22"/>
                <w:szCs w:val="22"/>
                <w:lang w:val="en-US"/>
              </w:rPr>
            </w:pPr>
            <w:r w:rsidRPr="00953054">
              <w:rPr>
                <w:b/>
                <w:sz w:val="22"/>
                <w:szCs w:val="22"/>
                <w:lang w:val="en-US"/>
              </w:rPr>
              <w:t>Effect on</w:t>
            </w:r>
          </w:p>
          <w:p w14:paraId="246884E2" w14:textId="284FD35F" w:rsidR="00861667" w:rsidRPr="00953054" w:rsidRDefault="002E14D7" w:rsidP="00953054">
            <w:pPr>
              <w:spacing w:line="276" w:lineRule="auto"/>
              <w:jc w:val="both"/>
              <w:rPr>
                <w:b/>
                <w:sz w:val="22"/>
                <w:szCs w:val="22"/>
                <w:lang w:val="en-US"/>
              </w:rPr>
            </w:pPr>
            <w:r w:rsidRPr="00953054">
              <w:rPr>
                <w:b/>
                <w:sz w:val="22"/>
                <w:szCs w:val="22"/>
                <w:lang w:val="en-US"/>
              </w:rPr>
              <w:t>E</w:t>
            </w:r>
            <w:r w:rsidR="00861667" w:rsidRPr="00953054">
              <w:rPr>
                <w:b/>
                <w:sz w:val="22"/>
                <w:szCs w:val="22"/>
                <w:lang w:val="en-US"/>
              </w:rPr>
              <w:t>quity</w:t>
            </w:r>
            <w:r w:rsidRPr="00953054">
              <w:rPr>
                <w:b/>
                <w:sz w:val="22"/>
                <w:szCs w:val="22"/>
                <w:lang w:val="en-US"/>
              </w:rPr>
              <w:t>/Net assets</w:t>
            </w:r>
          </w:p>
        </w:tc>
      </w:tr>
      <w:tr w:rsidR="00650C14" w:rsidRPr="00953054" w14:paraId="0C6C3A9F" w14:textId="77777777" w:rsidTr="00FD549E">
        <w:trPr>
          <w:trHeight w:val="340"/>
        </w:trPr>
        <w:tc>
          <w:tcPr>
            <w:tcW w:w="1249" w:type="pct"/>
            <w:shd w:val="clear" w:color="auto" w:fill="0070C0"/>
            <w:hideMark/>
          </w:tcPr>
          <w:p w14:paraId="20426E80" w14:textId="77777777" w:rsidR="00861667" w:rsidRPr="00953054" w:rsidRDefault="00861667" w:rsidP="00953054">
            <w:pPr>
              <w:spacing w:line="276" w:lineRule="auto"/>
              <w:jc w:val="both"/>
              <w:rPr>
                <w:sz w:val="22"/>
                <w:szCs w:val="22"/>
                <w:lang w:val="en-US"/>
              </w:rPr>
            </w:pPr>
          </w:p>
        </w:tc>
        <w:tc>
          <w:tcPr>
            <w:tcW w:w="1250" w:type="pct"/>
            <w:shd w:val="clear" w:color="auto" w:fill="0070C0"/>
            <w:vAlign w:val="bottom"/>
            <w:hideMark/>
          </w:tcPr>
          <w:p w14:paraId="2F95E670" w14:textId="77777777" w:rsidR="00861667" w:rsidRPr="00953054" w:rsidRDefault="00861667" w:rsidP="00953054">
            <w:pPr>
              <w:spacing w:line="276" w:lineRule="auto"/>
              <w:jc w:val="both"/>
              <w:rPr>
                <w:b/>
                <w:sz w:val="22"/>
                <w:szCs w:val="22"/>
                <w:lang w:val="en-US"/>
              </w:rPr>
            </w:pPr>
            <w:r w:rsidRPr="00953054">
              <w:rPr>
                <w:b/>
                <w:sz w:val="22"/>
                <w:szCs w:val="22"/>
                <w:lang w:val="en-US"/>
              </w:rPr>
              <w:t>Kshs</w:t>
            </w:r>
          </w:p>
        </w:tc>
        <w:tc>
          <w:tcPr>
            <w:tcW w:w="1250" w:type="pct"/>
            <w:shd w:val="clear" w:color="auto" w:fill="0070C0"/>
            <w:vAlign w:val="bottom"/>
            <w:hideMark/>
          </w:tcPr>
          <w:p w14:paraId="24B62A89" w14:textId="77777777" w:rsidR="00861667" w:rsidRPr="00953054" w:rsidRDefault="00861667" w:rsidP="00953054">
            <w:pPr>
              <w:spacing w:line="276" w:lineRule="auto"/>
              <w:jc w:val="both"/>
              <w:rPr>
                <w:b/>
                <w:sz w:val="22"/>
                <w:szCs w:val="22"/>
                <w:lang w:val="en-US"/>
              </w:rPr>
            </w:pPr>
            <w:r w:rsidRPr="00953054">
              <w:rPr>
                <w:b/>
                <w:sz w:val="22"/>
                <w:szCs w:val="22"/>
                <w:lang w:val="en-US"/>
              </w:rPr>
              <w:t>Kshs</w:t>
            </w:r>
          </w:p>
        </w:tc>
        <w:tc>
          <w:tcPr>
            <w:tcW w:w="1251" w:type="pct"/>
            <w:shd w:val="clear" w:color="auto" w:fill="0070C0"/>
            <w:vAlign w:val="bottom"/>
            <w:hideMark/>
          </w:tcPr>
          <w:p w14:paraId="7B8A870F" w14:textId="77777777" w:rsidR="00861667" w:rsidRPr="00953054" w:rsidRDefault="00861667" w:rsidP="00953054">
            <w:pPr>
              <w:spacing w:line="276" w:lineRule="auto"/>
              <w:jc w:val="both"/>
              <w:rPr>
                <w:b/>
                <w:sz w:val="22"/>
                <w:szCs w:val="22"/>
                <w:lang w:val="en-US"/>
              </w:rPr>
            </w:pPr>
            <w:r w:rsidRPr="00953054">
              <w:rPr>
                <w:b/>
                <w:sz w:val="22"/>
                <w:szCs w:val="22"/>
                <w:lang w:val="en-US"/>
              </w:rPr>
              <w:t>Kshs</w:t>
            </w:r>
          </w:p>
        </w:tc>
      </w:tr>
      <w:tr w:rsidR="00650C14" w:rsidRPr="00953054" w14:paraId="0A169F01" w14:textId="77777777" w:rsidTr="00FD549E">
        <w:trPr>
          <w:trHeight w:val="340"/>
        </w:trPr>
        <w:tc>
          <w:tcPr>
            <w:tcW w:w="1249" w:type="pct"/>
            <w:shd w:val="clear" w:color="auto" w:fill="auto"/>
            <w:vAlign w:val="bottom"/>
          </w:tcPr>
          <w:p w14:paraId="2F119618" w14:textId="7F1CDBB9" w:rsidR="00861667" w:rsidRPr="00953054" w:rsidRDefault="00B8533E" w:rsidP="00953054">
            <w:pPr>
              <w:spacing w:line="276" w:lineRule="auto"/>
              <w:jc w:val="both"/>
              <w:rPr>
                <w:b/>
                <w:sz w:val="22"/>
                <w:szCs w:val="22"/>
                <w:lang w:val="en-US"/>
              </w:rPr>
            </w:pPr>
            <w:r w:rsidRPr="00953054">
              <w:rPr>
                <w:b/>
                <w:sz w:val="22"/>
                <w:szCs w:val="22"/>
                <w:lang w:val="en-US"/>
              </w:rPr>
              <w:t>20</w:t>
            </w:r>
            <w:r w:rsidR="009934AF" w:rsidRPr="00953054">
              <w:rPr>
                <w:b/>
                <w:sz w:val="22"/>
                <w:szCs w:val="22"/>
                <w:lang w:val="en-US"/>
              </w:rPr>
              <w:t>xx</w:t>
            </w:r>
          </w:p>
        </w:tc>
        <w:tc>
          <w:tcPr>
            <w:tcW w:w="1250" w:type="pct"/>
            <w:shd w:val="clear" w:color="auto" w:fill="auto"/>
            <w:vAlign w:val="bottom"/>
          </w:tcPr>
          <w:p w14:paraId="50B7D043" w14:textId="77777777" w:rsidR="00861667" w:rsidRPr="00953054" w:rsidRDefault="00861667" w:rsidP="00953054">
            <w:pPr>
              <w:spacing w:line="276" w:lineRule="auto"/>
              <w:jc w:val="both"/>
              <w:rPr>
                <w:sz w:val="22"/>
                <w:szCs w:val="22"/>
                <w:lang w:val="en-US"/>
              </w:rPr>
            </w:pPr>
          </w:p>
        </w:tc>
        <w:tc>
          <w:tcPr>
            <w:tcW w:w="1250" w:type="pct"/>
            <w:shd w:val="clear" w:color="auto" w:fill="auto"/>
            <w:vAlign w:val="bottom"/>
          </w:tcPr>
          <w:p w14:paraId="36BD875D" w14:textId="77777777" w:rsidR="00861667" w:rsidRPr="00953054" w:rsidRDefault="00861667" w:rsidP="00953054">
            <w:pPr>
              <w:spacing w:line="276" w:lineRule="auto"/>
              <w:jc w:val="both"/>
              <w:rPr>
                <w:sz w:val="22"/>
                <w:szCs w:val="22"/>
                <w:lang w:val="en-US"/>
              </w:rPr>
            </w:pPr>
          </w:p>
        </w:tc>
        <w:tc>
          <w:tcPr>
            <w:tcW w:w="1251" w:type="pct"/>
            <w:shd w:val="clear" w:color="auto" w:fill="auto"/>
            <w:vAlign w:val="bottom"/>
          </w:tcPr>
          <w:p w14:paraId="1FFEB947" w14:textId="77777777" w:rsidR="00861667" w:rsidRPr="00953054" w:rsidRDefault="00861667" w:rsidP="00953054">
            <w:pPr>
              <w:spacing w:line="276" w:lineRule="auto"/>
              <w:jc w:val="both"/>
              <w:rPr>
                <w:sz w:val="22"/>
                <w:szCs w:val="22"/>
                <w:lang w:val="en-US"/>
              </w:rPr>
            </w:pPr>
          </w:p>
        </w:tc>
      </w:tr>
      <w:tr w:rsidR="00650C14" w:rsidRPr="00953054" w14:paraId="5301D37E" w14:textId="77777777" w:rsidTr="00FD549E">
        <w:trPr>
          <w:trHeight w:val="340"/>
        </w:trPr>
        <w:tc>
          <w:tcPr>
            <w:tcW w:w="1249" w:type="pct"/>
            <w:shd w:val="clear" w:color="auto" w:fill="auto"/>
            <w:vAlign w:val="bottom"/>
          </w:tcPr>
          <w:p w14:paraId="20DEA469" w14:textId="77777777" w:rsidR="00861667" w:rsidRPr="00953054" w:rsidRDefault="00861667" w:rsidP="00953054">
            <w:pPr>
              <w:spacing w:line="276" w:lineRule="auto"/>
              <w:jc w:val="both"/>
              <w:rPr>
                <w:sz w:val="22"/>
                <w:szCs w:val="22"/>
                <w:lang w:val="en-US"/>
              </w:rPr>
            </w:pPr>
            <w:r w:rsidRPr="00953054">
              <w:rPr>
                <w:sz w:val="22"/>
                <w:szCs w:val="22"/>
                <w:lang w:val="en-US"/>
              </w:rPr>
              <w:t>Euro</w:t>
            </w:r>
          </w:p>
        </w:tc>
        <w:tc>
          <w:tcPr>
            <w:tcW w:w="1250" w:type="pct"/>
            <w:shd w:val="clear" w:color="auto" w:fill="auto"/>
            <w:vAlign w:val="bottom"/>
          </w:tcPr>
          <w:p w14:paraId="185608B8" w14:textId="77777777" w:rsidR="00861667" w:rsidRPr="00953054" w:rsidRDefault="00861667" w:rsidP="00953054">
            <w:pPr>
              <w:spacing w:line="276" w:lineRule="auto"/>
              <w:jc w:val="both"/>
              <w:rPr>
                <w:sz w:val="22"/>
                <w:szCs w:val="22"/>
                <w:lang w:val="en-US"/>
              </w:rPr>
            </w:pPr>
            <w:r w:rsidRPr="00953054">
              <w:rPr>
                <w:sz w:val="22"/>
                <w:szCs w:val="22"/>
                <w:lang w:val="en-US"/>
              </w:rPr>
              <w:t>10%</w:t>
            </w:r>
          </w:p>
        </w:tc>
        <w:tc>
          <w:tcPr>
            <w:tcW w:w="1250" w:type="pct"/>
            <w:shd w:val="clear" w:color="auto" w:fill="auto"/>
            <w:vAlign w:val="bottom"/>
          </w:tcPr>
          <w:p w14:paraId="379933A4" w14:textId="77777777" w:rsidR="00861667" w:rsidRPr="00953054" w:rsidRDefault="00861667" w:rsidP="00953054">
            <w:pPr>
              <w:spacing w:line="276" w:lineRule="auto"/>
              <w:jc w:val="both"/>
              <w:rPr>
                <w:sz w:val="22"/>
                <w:szCs w:val="22"/>
                <w:lang w:val="en-US"/>
              </w:rPr>
            </w:pPr>
            <w:r w:rsidRPr="00953054">
              <w:rPr>
                <w:sz w:val="22"/>
                <w:szCs w:val="22"/>
                <w:lang w:val="en-US"/>
              </w:rPr>
              <w:t>xxx</w:t>
            </w:r>
          </w:p>
        </w:tc>
        <w:tc>
          <w:tcPr>
            <w:tcW w:w="1251" w:type="pct"/>
            <w:shd w:val="clear" w:color="auto" w:fill="auto"/>
            <w:vAlign w:val="bottom"/>
          </w:tcPr>
          <w:p w14:paraId="0B5EE848" w14:textId="77777777" w:rsidR="00861667" w:rsidRPr="00953054" w:rsidRDefault="00861667" w:rsidP="00953054">
            <w:pPr>
              <w:spacing w:line="276" w:lineRule="auto"/>
              <w:jc w:val="both"/>
              <w:rPr>
                <w:sz w:val="22"/>
                <w:szCs w:val="22"/>
                <w:lang w:val="en-US"/>
              </w:rPr>
            </w:pPr>
            <w:r w:rsidRPr="00953054">
              <w:rPr>
                <w:sz w:val="22"/>
                <w:szCs w:val="22"/>
                <w:lang w:val="en-US"/>
              </w:rPr>
              <w:t>xxx</w:t>
            </w:r>
          </w:p>
        </w:tc>
      </w:tr>
      <w:tr w:rsidR="00650C14" w:rsidRPr="00953054" w14:paraId="4B253DAC" w14:textId="77777777" w:rsidTr="00FD549E">
        <w:trPr>
          <w:trHeight w:val="340"/>
        </w:trPr>
        <w:tc>
          <w:tcPr>
            <w:tcW w:w="1249" w:type="pct"/>
            <w:shd w:val="clear" w:color="auto" w:fill="auto"/>
            <w:vAlign w:val="bottom"/>
          </w:tcPr>
          <w:p w14:paraId="081B719A" w14:textId="77777777" w:rsidR="00861667" w:rsidRPr="00953054" w:rsidRDefault="00861667" w:rsidP="00953054">
            <w:pPr>
              <w:spacing w:line="276" w:lineRule="auto"/>
              <w:jc w:val="both"/>
              <w:rPr>
                <w:sz w:val="22"/>
                <w:szCs w:val="22"/>
                <w:lang w:val="en-US"/>
              </w:rPr>
            </w:pPr>
            <w:r w:rsidRPr="00953054">
              <w:rPr>
                <w:sz w:val="22"/>
                <w:szCs w:val="22"/>
                <w:lang w:val="en-US"/>
              </w:rPr>
              <w:t>USD</w:t>
            </w:r>
          </w:p>
        </w:tc>
        <w:tc>
          <w:tcPr>
            <w:tcW w:w="1250" w:type="pct"/>
            <w:shd w:val="clear" w:color="auto" w:fill="auto"/>
            <w:vAlign w:val="bottom"/>
          </w:tcPr>
          <w:p w14:paraId="1FE1D8D8" w14:textId="77777777" w:rsidR="00861667" w:rsidRPr="00953054" w:rsidRDefault="00861667" w:rsidP="00953054">
            <w:pPr>
              <w:spacing w:line="276" w:lineRule="auto"/>
              <w:jc w:val="both"/>
              <w:rPr>
                <w:sz w:val="22"/>
                <w:szCs w:val="22"/>
                <w:lang w:val="en-US"/>
              </w:rPr>
            </w:pPr>
            <w:r w:rsidRPr="00953054">
              <w:rPr>
                <w:sz w:val="22"/>
                <w:szCs w:val="22"/>
                <w:lang w:val="en-US"/>
              </w:rPr>
              <w:t>10%</w:t>
            </w:r>
          </w:p>
        </w:tc>
        <w:tc>
          <w:tcPr>
            <w:tcW w:w="1250" w:type="pct"/>
            <w:shd w:val="clear" w:color="auto" w:fill="auto"/>
            <w:vAlign w:val="bottom"/>
          </w:tcPr>
          <w:p w14:paraId="36489D47" w14:textId="77777777" w:rsidR="00861667" w:rsidRPr="00953054" w:rsidRDefault="00861667" w:rsidP="00953054">
            <w:pPr>
              <w:spacing w:line="276" w:lineRule="auto"/>
              <w:jc w:val="both"/>
              <w:rPr>
                <w:sz w:val="22"/>
                <w:szCs w:val="22"/>
                <w:lang w:val="en-US"/>
              </w:rPr>
            </w:pPr>
            <w:r w:rsidRPr="00953054">
              <w:rPr>
                <w:sz w:val="22"/>
                <w:szCs w:val="22"/>
                <w:lang w:val="en-US"/>
              </w:rPr>
              <w:t>xxx</w:t>
            </w:r>
          </w:p>
        </w:tc>
        <w:tc>
          <w:tcPr>
            <w:tcW w:w="1251" w:type="pct"/>
            <w:shd w:val="clear" w:color="auto" w:fill="auto"/>
            <w:vAlign w:val="bottom"/>
          </w:tcPr>
          <w:p w14:paraId="1AC67939" w14:textId="77777777" w:rsidR="00861667" w:rsidRPr="00953054" w:rsidRDefault="00861667" w:rsidP="00953054">
            <w:pPr>
              <w:spacing w:line="276" w:lineRule="auto"/>
              <w:jc w:val="both"/>
              <w:rPr>
                <w:sz w:val="22"/>
                <w:szCs w:val="22"/>
                <w:lang w:val="en-US"/>
              </w:rPr>
            </w:pPr>
            <w:r w:rsidRPr="00953054">
              <w:rPr>
                <w:sz w:val="22"/>
                <w:szCs w:val="22"/>
                <w:lang w:val="en-US"/>
              </w:rPr>
              <w:t>xxx</w:t>
            </w:r>
          </w:p>
        </w:tc>
      </w:tr>
      <w:tr w:rsidR="00650C14" w:rsidRPr="00953054" w14:paraId="7F87DC4E" w14:textId="77777777" w:rsidTr="00FD549E">
        <w:trPr>
          <w:trHeight w:val="340"/>
        </w:trPr>
        <w:tc>
          <w:tcPr>
            <w:tcW w:w="1249" w:type="pct"/>
            <w:shd w:val="clear" w:color="auto" w:fill="auto"/>
            <w:vAlign w:val="bottom"/>
          </w:tcPr>
          <w:p w14:paraId="6EBBD1A3" w14:textId="22BFEBA7" w:rsidR="00861667" w:rsidRPr="00953054" w:rsidRDefault="00B8533E" w:rsidP="00953054">
            <w:pPr>
              <w:spacing w:line="276" w:lineRule="auto"/>
              <w:jc w:val="both"/>
              <w:rPr>
                <w:b/>
                <w:sz w:val="22"/>
                <w:szCs w:val="22"/>
                <w:lang w:val="en-US"/>
              </w:rPr>
            </w:pPr>
            <w:r w:rsidRPr="00953054">
              <w:rPr>
                <w:b/>
                <w:sz w:val="22"/>
                <w:szCs w:val="22"/>
                <w:lang w:val="en-US"/>
              </w:rPr>
              <w:t>20</w:t>
            </w:r>
            <w:r w:rsidR="009934AF" w:rsidRPr="00953054">
              <w:rPr>
                <w:b/>
                <w:sz w:val="22"/>
                <w:szCs w:val="22"/>
                <w:lang w:val="en-US"/>
              </w:rPr>
              <w:t>xx-1</w:t>
            </w:r>
          </w:p>
        </w:tc>
        <w:tc>
          <w:tcPr>
            <w:tcW w:w="1250" w:type="pct"/>
            <w:shd w:val="clear" w:color="auto" w:fill="auto"/>
            <w:vAlign w:val="bottom"/>
          </w:tcPr>
          <w:p w14:paraId="36665878" w14:textId="77777777" w:rsidR="00861667" w:rsidRPr="00953054" w:rsidRDefault="00861667" w:rsidP="00953054">
            <w:pPr>
              <w:spacing w:line="276" w:lineRule="auto"/>
              <w:jc w:val="both"/>
              <w:rPr>
                <w:sz w:val="22"/>
                <w:szCs w:val="22"/>
                <w:lang w:val="en-US"/>
              </w:rPr>
            </w:pPr>
          </w:p>
        </w:tc>
        <w:tc>
          <w:tcPr>
            <w:tcW w:w="1250" w:type="pct"/>
            <w:shd w:val="clear" w:color="auto" w:fill="auto"/>
            <w:vAlign w:val="bottom"/>
          </w:tcPr>
          <w:p w14:paraId="0F5CCFFC" w14:textId="77777777" w:rsidR="00861667" w:rsidRPr="00953054" w:rsidRDefault="00861667" w:rsidP="00953054">
            <w:pPr>
              <w:spacing w:line="276" w:lineRule="auto"/>
              <w:jc w:val="both"/>
              <w:rPr>
                <w:sz w:val="22"/>
                <w:szCs w:val="22"/>
                <w:lang w:val="en-US"/>
              </w:rPr>
            </w:pPr>
          </w:p>
        </w:tc>
        <w:tc>
          <w:tcPr>
            <w:tcW w:w="1251" w:type="pct"/>
            <w:shd w:val="clear" w:color="auto" w:fill="auto"/>
            <w:vAlign w:val="bottom"/>
          </w:tcPr>
          <w:p w14:paraId="76A3A899" w14:textId="77777777" w:rsidR="00861667" w:rsidRPr="00953054" w:rsidRDefault="00861667" w:rsidP="00953054">
            <w:pPr>
              <w:spacing w:line="276" w:lineRule="auto"/>
              <w:jc w:val="both"/>
              <w:rPr>
                <w:sz w:val="22"/>
                <w:szCs w:val="22"/>
                <w:lang w:val="en-US"/>
              </w:rPr>
            </w:pPr>
          </w:p>
        </w:tc>
      </w:tr>
      <w:tr w:rsidR="00650C14" w:rsidRPr="00953054" w14:paraId="40746778" w14:textId="77777777" w:rsidTr="00FD549E">
        <w:trPr>
          <w:trHeight w:val="340"/>
        </w:trPr>
        <w:tc>
          <w:tcPr>
            <w:tcW w:w="1249" w:type="pct"/>
            <w:shd w:val="clear" w:color="auto" w:fill="auto"/>
            <w:vAlign w:val="bottom"/>
          </w:tcPr>
          <w:p w14:paraId="1A1B9DBD" w14:textId="77777777" w:rsidR="00861667" w:rsidRPr="00953054" w:rsidRDefault="00861667" w:rsidP="00953054">
            <w:pPr>
              <w:spacing w:line="276" w:lineRule="auto"/>
              <w:jc w:val="both"/>
              <w:rPr>
                <w:sz w:val="22"/>
                <w:szCs w:val="22"/>
                <w:lang w:val="en-US"/>
              </w:rPr>
            </w:pPr>
            <w:r w:rsidRPr="00953054">
              <w:rPr>
                <w:sz w:val="22"/>
                <w:szCs w:val="22"/>
                <w:lang w:val="en-US"/>
              </w:rPr>
              <w:t>Euro</w:t>
            </w:r>
          </w:p>
        </w:tc>
        <w:tc>
          <w:tcPr>
            <w:tcW w:w="1250" w:type="pct"/>
            <w:shd w:val="clear" w:color="auto" w:fill="auto"/>
            <w:vAlign w:val="bottom"/>
          </w:tcPr>
          <w:p w14:paraId="307F29D0" w14:textId="77777777" w:rsidR="00861667" w:rsidRPr="00953054" w:rsidRDefault="00861667" w:rsidP="00953054">
            <w:pPr>
              <w:spacing w:line="276" w:lineRule="auto"/>
              <w:jc w:val="both"/>
              <w:rPr>
                <w:sz w:val="22"/>
                <w:szCs w:val="22"/>
                <w:lang w:val="en-US"/>
              </w:rPr>
            </w:pPr>
            <w:r w:rsidRPr="00953054">
              <w:rPr>
                <w:sz w:val="22"/>
                <w:szCs w:val="22"/>
                <w:lang w:val="en-US"/>
              </w:rPr>
              <w:t>10%</w:t>
            </w:r>
          </w:p>
        </w:tc>
        <w:tc>
          <w:tcPr>
            <w:tcW w:w="1250" w:type="pct"/>
            <w:shd w:val="clear" w:color="auto" w:fill="auto"/>
            <w:vAlign w:val="bottom"/>
          </w:tcPr>
          <w:p w14:paraId="1973D559" w14:textId="77777777" w:rsidR="00861667" w:rsidRPr="00953054" w:rsidRDefault="00861667" w:rsidP="00953054">
            <w:pPr>
              <w:spacing w:line="276" w:lineRule="auto"/>
              <w:jc w:val="both"/>
              <w:rPr>
                <w:sz w:val="22"/>
                <w:szCs w:val="22"/>
                <w:lang w:val="en-US"/>
              </w:rPr>
            </w:pPr>
            <w:r w:rsidRPr="00953054">
              <w:rPr>
                <w:sz w:val="22"/>
                <w:szCs w:val="22"/>
                <w:lang w:val="en-US"/>
              </w:rPr>
              <w:t>xxx</w:t>
            </w:r>
          </w:p>
        </w:tc>
        <w:tc>
          <w:tcPr>
            <w:tcW w:w="1251" w:type="pct"/>
            <w:shd w:val="clear" w:color="auto" w:fill="auto"/>
            <w:vAlign w:val="bottom"/>
          </w:tcPr>
          <w:p w14:paraId="0BCC876F" w14:textId="77777777" w:rsidR="00861667" w:rsidRPr="00953054" w:rsidRDefault="00861667" w:rsidP="00953054">
            <w:pPr>
              <w:spacing w:line="276" w:lineRule="auto"/>
              <w:jc w:val="both"/>
              <w:rPr>
                <w:sz w:val="22"/>
                <w:szCs w:val="22"/>
                <w:lang w:val="en-US"/>
              </w:rPr>
            </w:pPr>
            <w:r w:rsidRPr="00953054">
              <w:rPr>
                <w:sz w:val="22"/>
                <w:szCs w:val="22"/>
                <w:lang w:val="en-US"/>
              </w:rPr>
              <w:t>xxx</w:t>
            </w:r>
          </w:p>
        </w:tc>
      </w:tr>
      <w:tr w:rsidR="00CA2DA0" w:rsidRPr="00953054" w14:paraId="04164156" w14:textId="77777777" w:rsidTr="00FD549E">
        <w:trPr>
          <w:trHeight w:val="340"/>
        </w:trPr>
        <w:tc>
          <w:tcPr>
            <w:tcW w:w="1249" w:type="pct"/>
            <w:shd w:val="clear" w:color="auto" w:fill="auto"/>
            <w:vAlign w:val="bottom"/>
          </w:tcPr>
          <w:p w14:paraId="4CB23EA2" w14:textId="77777777" w:rsidR="00861667" w:rsidRPr="00953054" w:rsidRDefault="00861667" w:rsidP="00953054">
            <w:pPr>
              <w:spacing w:line="276" w:lineRule="auto"/>
              <w:jc w:val="both"/>
              <w:rPr>
                <w:sz w:val="22"/>
                <w:szCs w:val="22"/>
                <w:lang w:val="en-US"/>
              </w:rPr>
            </w:pPr>
            <w:r w:rsidRPr="00953054">
              <w:rPr>
                <w:sz w:val="22"/>
                <w:szCs w:val="22"/>
                <w:lang w:val="en-US"/>
              </w:rPr>
              <w:t>USD</w:t>
            </w:r>
          </w:p>
        </w:tc>
        <w:tc>
          <w:tcPr>
            <w:tcW w:w="1250" w:type="pct"/>
            <w:shd w:val="clear" w:color="auto" w:fill="auto"/>
            <w:vAlign w:val="bottom"/>
          </w:tcPr>
          <w:p w14:paraId="6D19B719" w14:textId="77777777" w:rsidR="00861667" w:rsidRPr="00953054" w:rsidRDefault="00861667" w:rsidP="00953054">
            <w:pPr>
              <w:spacing w:line="276" w:lineRule="auto"/>
              <w:jc w:val="both"/>
              <w:rPr>
                <w:sz w:val="22"/>
                <w:szCs w:val="22"/>
                <w:lang w:val="en-US"/>
              </w:rPr>
            </w:pPr>
            <w:r w:rsidRPr="00953054">
              <w:rPr>
                <w:sz w:val="22"/>
                <w:szCs w:val="22"/>
                <w:lang w:val="en-US"/>
              </w:rPr>
              <w:t>10%</w:t>
            </w:r>
          </w:p>
        </w:tc>
        <w:tc>
          <w:tcPr>
            <w:tcW w:w="1250" w:type="pct"/>
            <w:shd w:val="clear" w:color="auto" w:fill="auto"/>
            <w:vAlign w:val="bottom"/>
          </w:tcPr>
          <w:p w14:paraId="0E9229A7" w14:textId="77777777" w:rsidR="00861667" w:rsidRPr="00953054" w:rsidRDefault="00861667" w:rsidP="00953054">
            <w:pPr>
              <w:spacing w:line="276" w:lineRule="auto"/>
              <w:jc w:val="both"/>
              <w:rPr>
                <w:sz w:val="22"/>
                <w:szCs w:val="22"/>
                <w:lang w:val="en-US"/>
              </w:rPr>
            </w:pPr>
            <w:r w:rsidRPr="00953054">
              <w:rPr>
                <w:sz w:val="22"/>
                <w:szCs w:val="22"/>
                <w:lang w:val="en-US"/>
              </w:rPr>
              <w:t>xxx</w:t>
            </w:r>
          </w:p>
        </w:tc>
        <w:tc>
          <w:tcPr>
            <w:tcW w:w="1251" w:type="pct"/>
            <w:shd w:val="clear" w:color="auto" w:fill="auto"/>
            <w:vAlign w:val="bottom"/>
          </w:tcPr>
          <w:p w14:paraId="1854B0FB" w14:textId="77777777" w:rsidR="00861667" w:rsidRPr="00953054" w:rsidRDefault="00861667" w:rsidP="00953054">
            <w:pPr>
              <w:spacing w:line="276" w:lineRule="auto"/>
              <w:jc w:val="both"/>
              <w:rPr>
                <w:sz w:val="22"/>
                <w:szCs w:val="22"/>
                <w:lang w:val="en-US"/>
              </w:rPr>
            </w:pPr>
            <w:r w:rsidRPr="00953054">
              <w:rPr>
                <w:sz w:val="22"/>
                <w:szCs w:val="22"/>
                <w:lang w:val="en-US"/>
              </w:rPr>
              <w:t>xxx</w:t>
            </w:r>
          </w:p>
        </w:tc>
      </w:tr>
    </w:tbl>
    <w:p w14:paraId="649ACF94" w14:textId="48AB058E" w:rsidR="003E7D09" w:rsidRDefault="003E7D09" w:rsidP="00953054">
      <w:pPr>
        <w:tabs>
          <w:tab w:val="left" w:pos="720"/>
          <w:tab w:val="decimal" w:pos="5220"/>
          <w:tab w:val="decimal" w:pos="7200"/>
          <w:tab w:val="decimal" w:pos="8640"/>
        </w:tabs>
        <w:spacing w:line="360" w:lineRule="auto"/>
        <w:jc w:val="both"/>
        <w:rPr>
          <w:sz w:val="22"/>
          <w:szCs w:val="22"/>
        </w:rPr>
      </w:pPr>
    </w:p>
    <w:p w14:paraId="6400F425" w14:textId="77777777" w:rsidR="003E7D09" w:rsidRDefault="003E7D09">
      <w:pPr>
        <w:autoSpaceDE/>
        <w:autoSpaceDN/>
        <w:rPr>
          <w:sz w:val="22"/>
          <w:szCs w:val="22"/>
        </w:rPr>
      </w:pPr>
      <w:r>
        <w:rPr>
          <w:sz w:val="22"/>
          <w:szCs w:val="22"/>
        </w:rPr>
        <w:br w:type="page"/>
      </w:r>
    </w:p>
    <w:p w14:paraId="13A32E4C" w14:textId="77777777" w:rsidR="003E7D09" w:rsidRPr="006A2852" w:rsidRDefault="003E7D09" w:rsidP="003E7D09">
      <w:pPr>
        <w:autoSpaceDE/>
        <w:autoSpaceDN/>
        <w:spacing w:line="360" w:lineRule="auto"/>
        <w:jc w:val="both"/>
        <w:rPr>
          <w:b/>
          <w:sz w:val="22"/>
          <w:szCs w:val="22"/>
        </w:rPr>
      </w:pPr>
      <w:r w:rsidRPr="00953054">
        <w:rPr>
          <w:b/>
          <w:sz w:val="22"/>
          <w:szCs w:val="22"/>
        </w:rPr>
        <w:lastRenderedPageBreak/>
        <w:t>Notes to the Financial Statements (Continued)</w:t>
      </w:r>
    </w:p>
    <w:p w14:paraId="16940C5D" w14:textId="77777777" w:rsidR="00997145" w:rsidRPr="00953054" w:rsidRDefault="00997145" w:rsidP="00953054">
      <w:pPr>
        <w:tabs>
          <w:tab w:val="left" w:pos="720"/>
          <w:tab w:val="decimal" w:pos="5220"/>
          <w:tab w:val="decimal" w:pos="7200"/>
          <w:tab w:val="decimal" w:pos="8640"/>
        </w:tabs>
        <w:spacing w:line="360" w:lineRule="auto"/>
        <w:jc w:val="both"/>
        <w:rPr>
          <w:sz w:val="22"/>
          <w:szCs w:val="22"/>
        </w:rPr>
      </w:pPr>
    </w:p>
    <w:p w14:paraId="67CAA9FD" w14:textId="7001D206" w:rsidR="00997145" w:rsidRPr="00953054" w:rsidRDefault="00997145" w:rsidP="00D5252C">
      <w:pPr>
        <w:numPr>
          <w:ilvl w:val="0"/>
          <w:numId w:val="11"/>
        </w:numPr>
        <w:autoSpaceDE/>
        <w:autoSpaceDN/>
        <w:spacing w:line="360" w:lineRule="auto"/>
        <w:ind w:left="426" w:hanging="426"/>
        <w:jc w:val="both"/>
        <w:rPr>
          <w:b/>
          <w:bCs/>
          <w:sz w:val="22"/>
          <w:szCs w:val="22"/>
        </w:rPr>
      </w:pPr>
      <w:r w:rsidRPr="00953054">
        <w:rPr>
          <w:b/>
          <w:bCs/>
          <w:sz w:val="22"/>
          <w:szCs w:val="22"/>
        </w:rPr>
        <w:t>Interest rate risk</w:t>
      </w:r>
    </w:p>
    <w:p w14:paraId="3E106A24" w14:textId="21084961" w:rsidR="00997145" w:rsidRPr="00953054" w:rsidRDefault="00997145" w:rsidP="00953054">
      <w:pPr>
        <w:tabs>
          <w:tab w:val="decimal" w:pos="5220"/>
          <w:tab w:val="decimal" w:pos="7200"/>
          <w:tab w:val="decimal" w:pos="8640"/>
        </w:tabs>
        <w:spacing w:line="360" w:lineRule="auto"/>
        <w:jc w:val="both"/>
        <w:rPr>
          <w:sz w:val="22"/>
          <w:szCs w:val="22"/>
        </w:rPr>
      </w:pPr>
      <w:r w:rsidRPr="00953054">
        <w:rPr>
          <w:sz w:val="22"/>
          <w:szCs w:val="22"/>
        </w:rPr>
        <w:t xml:space="preserve">Interest rate risk is the risk that the </w:t>
      </w:r>
      <w:r w:rsidR="00E80625" w:rsidRPr="00953054">
        <w:rPr>
          <w:sz w:val="22"/>
          <w:szCs w:val="22"/>
        </w:rPr>
        <w:t>Entity</w:t>
      </w:r>
      <w:r w:rsidR="00C424E3" w:rsidRPr="00953054">
        <w:rPr>
          <w:sz w:val="22"/>
          <w:szCs w:val="22"/>
        </w:rPr>
        <w:t>’</w:t>
      </w:r>
      <w:r w:rsidRPr="00953054">
        <w:rPr>
          <w:sz w:val="22"/>
          <w:szCs w:val="22"/>
        </w:rPr>
        <w:t xml:space="preserve">s financial condition may be adversely affected as a result of changes in interest rate levels. The </w:t>
      </w:r>
      <w:r w:rsidR="00E80625" w:rsidRPr="00953054">
        <w:rPr>
          <w:sz w:val="22"/>
          <w:szCs w:val="22"/>
        </w:rPr>
        <w:t>Entity</w:t>
      </w:r>
      <w:r w:rsidRPr="00953054">
        <w:rPr>
          <w:sz w:val="22"/>
          <w:szCs w:val="22"/>
        </w:rPr>
        <w:t xml:space="preserve">’s interest rate risk arises from bank deposits. This exposes the </w:t>
      </w:r>
      <w:r w:rsidR="00E80625" w:rsidRPr="00953054">
        <w:rPr>
          <w:sz w:val="22"/>
          <w:szCs w:val="22"/>
        </w:rPr>
        <w:t>Entity</w:t>
      </w:r>
      <w:r w:rsidRPr="00953054">
        <w:rPr>
          <w:sz w:val="22"/>
          <w:szCs w:val="22"/>
        </w:rPr>
        <w:t xml:space="preserve"> to cash flow interest rate risk. The interest rate risk exposure arises mainly from interest rate movements on the </w:t>
      </w:r>
      <w:r w:rsidR="00E80625" w:rsidRPr="00953054">
        <w:rPr>
          <w:sz w:val="22"/>
          <w:szCs w:val="22"/>
        </w:rPr>
        <w:t>Entity</w:t>
      </w:r>
      <w:r w:rsidRPr="00953054">
        <w:rPr>
          <w:sz w:val="22"/>
          <w:szCs w:val="22"/>
        </w:rPr>
        <w:t xml:space="preserve">’s deposits. </w:t>
      </w:r>
    </w:p>
    <w:p w14:paraId="4136FF72" w14:textId="77777777" w:rsidR="00AE719E" w:rsidRPr="00953054" w:rsidRDefault="00AE719E" w:rsidP="00953054">
      <w:pPr>
        <w:autoSpaceDE/>
        <w:autoSpaceDN/>
        <w:spacing w:line="360" w:lineRule="auto"/>
        <w:jc w:val="both"/>
        <w:rPr>
          <w:b/>
          <w:sz w:val="22"/>
          <w:szCs w:val="22"/>
        </w:rPr>
      </w:pPr>
    </w:p>
    <w:p w14:paraId="16C4B694" w14:textId="77777777" w:rsidR="00997145" w:rsidRPr="00953054" w:rsidRDefault="00997145" w:rsidP="00953054">
      <w:pPr>
        <w:tabs>
          <w:tab w:val="decimal" w:pos="5220"/>
          <w:tab w:val="decimal" w:pos="7200"/>
          <w:tab w:val="decimal" w:pos="8640"/>
        </w:tabs>
        <w:spacing w:line="360" w:lineRule="auto"/>
        <w:jc w:val="both"/>
        <w:rPr>
          <w:b/>
          <w:bCs/>
          <w:iCs/>
          <w:sz w:val="22"/>
          <w:szCs w:val="22"/>
          <w:u w:val="single"/>
        </w:rPr>
      </w:pPr>
      <w:r w:rsidRPr="00953054">
        <w:rPr>
          <w:b/>
          <w:bCs/>
          <w:iCs/>
          <w:sz w:val="22"/>
          <w:szCs w:val="22"/>
          <w:u w:val="single"/>
        </w:rPr>
        <w:t>Management of interest rate risk</w:t>
      </w:r>
    </w:p>
    <w:p w14:paraId="118DA6C0" w14:textId="59A35287" w:rsidR="002E14D7" w:rsidRPr="00953054" w:rsidRDefault="00997145" w:rsidP="00953054">
      <w:pPr>
        <w:tabs>
          <w:tab w:val="decimal" w:pos="5220"/>
          <w:tab w:val="decimal" w:pos="7200"/>
          <w:tab w:val="decimal" w:pos="8640"/>
        </w:tabs>
        <w:spacing w:line="360" w:lineRule="auto"/>
        <w:jc w:val="both"/>
        <w:rPr>
          <w:b/>
          <w:sz w:val="22"/>
          <w:szCs w:val="22"/>
        </w:rPr>
      </w:pPr>
      <w:r w:rsidRPr="00953054">
        <w:rPr>
          <w:sz w:val="22"/>
          <w:szCs w:val="22"/>
        </w:rPr>
        <w:t>To manage the interest rate risk, management has endeavoured to bank with institutions that offer favoura</w:t>
      </w:r>
      <w:r w:rsidR="00C424E3" w:rsidRPr="00953054">
        <w:rPr>
          <w:sz w:val="22"/>
          <w:szCs w:val="22"/>
        </w:rPr>
        <w:t>ble interest rates.</w:t>
      </w:r>
    </w:p>
    <w:p w14:paraId="0D1D6F7A" w14:textId="0606BA77" w:rsidR="00997145" w:rsidRPr="00953054" w:rsidRDefault="002E14D7" w:rsidP="00953054">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68C042A1" w14:textId="33D47BBE" w:rsidR="00997145" w:rsidRPr="00953054" w:rsidRDefault="00997145" w:rsidP="00953054">
      <w:pPr>
        <w:tabs>
          <w:tab w:val="decimal" w:pos="5220"/>
          <w:tab w:val="decimal" w:pos="7200"/>
          <w:tab w:val="decimal" w:pos="8640"/>
        </w:tabs>
        <w:spacing w:line="360" w:lineRule="auto"/>
        <w:jc w:val="both"/>
        <w:rPr>
          <w:b/>
          <w:bCs/>
          <w:iCs/>
          <w:sz w:val="22"/>
          <w:szCs w:val="22"/>
          <w:u w:val="single"/>
        </w:rPr>
      </w:pPr>
      <w:r w:rsidRPr="00953054">
        <w:rPr>
          <w:b/>
          <w:bCs/>
          <w:iCs/>
          <w:sz w:val="22"/>
          <w:szCs w:val="22"/>
          <w:u w:val="single"/>
        </w:rPr>
        <w:t>Sensitivity analysis</w:t>
      </w:r>
    </w:p>
    <w:p w14:paraId="272D801E" w14:textId="413CAD15" w:rsidR="005D708E" w:rsidRPr="00953054" w:rsidRDefault="00997145" w:rsidP="00953054">
      <w:pPr>
        <w:tabs>
          <w:tab w:val="decimal" w:pos="5220"/>
          <w:tab w:val="decimal" w:pos="7200"/>
          <w:tab w:val="decimal" w:pos="8640"/>
        </w:tabs>
        <w:spacing w:line="360"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analyses its interest rate exposure on a dynamic basis by conducting a sensitivity analysis. This involves determining the impact on profit or loss of defined rate shifts. The sensitivity analysis for interest rate risk assumes that all other variables, in particular foreign exchange rates, remain constant. The analysis has been performed on the same basis as the prior year.</w:t>
      </w:r>
      <w:r w:rsidR="002E14D7" w:rsidRPr="00953054">
        <w:rPr>
          <w:sz w:val="22"/>
          <w:szCs w:val="22"/>
        </w:rPr>
        <w:t xml:space="preserve"> </w:t>
      </w:r>
      <w:r w:rsidRPr="00953054">
        <w:rPr>
          <w:sz w:val="22"/>
          <w:szCs w:val="22"/>
        </w:rPr>
        <w:t xml:space="preserve">Using the end of the year figures, the sensitivity analysis indicates the impact on the statement of comprehensive income if current floating interest rates increase/decrease by one percentage point as a decrease/increase of KShs </w:t>
      </w:r>
      <w:r w:rsidR="00C424E3" w:rsidRPr="00953054">
        <w:rPr>
          <w:sz w:val="22"/>
          <w:szCs w:val="22"/>
        </w:rPr>
        <w:t>xxx</w:t>
      </w:r>
      <w:r w:rsidRPr="00953054">
        <w:rPr>
          <w:sz w:val="22"/>
          <w:szCs w:val="22"/>
        </w:rPr>
        <w:t xml:space="preserve"> (</w:t>
      </w:r>
      <w:r w:rsidR="00B8533E" w:rsidRPr="00953054">
        <w:rPr>
          <w:sz w:val="22"/>
          <w:szCs w:val="22"/>
        </w:rPr>
        <w:t>20</w:t>
      </w:r>
      <w:r w:rsidR="00E8223E">
        <w:rPr>
          <w:sz w:val="22"/>
          <w:szCs w:val="22"/>
        </w:rPr>
        <w:t>xx</w:t>
      </w:r>
      <w:r w:rsidRPr="00953054">
        <w:rPr>
          <w:sz w:val="22"/>
          <w:szCs w:val="22"/>
        </w:rPr>
        <w:t xml:space="preserve">: KShs </w:t>
      </w:r>
      <w:r w:rsidR="00570245" w:rsidRPr="00953054">
        <w:rPr>
          <w:sz w:val="22"/>
          <w:szCs w:val="22"/>
        </w:rPr>
        <w:t>xxx)</w:t>
      </w:r>
      <w:r w:rsidRPr="00953054">
        <w:rPr>
          <w:sz w:val="22"/>
          <w:szCs w:val="22"/>
        </w:rPr>
        <w:t xml:space="preserve">. A rate increase/decrease of 5% would result in a decrease/increase in profit before tax of KShs </w:t>
      </w:r>
      <w:r w:rsidR="00C424E3" w:rsidRPr="00953054">
        <w:rPr>
          <w:sz w:val="22"/>
          <w:szCs w:val="22"/>
        </w:rPr>
        <w:t>xxx</w:t>
      </w:r>
      <w:r w:rsidR="00861667" w:rsidRPr="00953054">
        <w:rPr>
          <w:sz w:val="22"/>
          <w:szCs w:val="22"/>
        </w:rPr>
        <w:t xml:space="preserve"> (</w:t>
      </w:r>
      <w:r w:rsidR="00B8533E" w:rsidRPr="00953054">
        <w:rPr>
          <w:sz w:val="22"/>
          <w:szCs w:val="22"/>
        </w:rPr>
        <w:t>20</w:t>
      </w:r>
      <w:r w:rsidR="00E8223E">
        <w:rPr>
          <w:sz w:val="22"/>
          <w:szCs w:val="22"/>
        </w:rPr>
        <w:t>xx</w:t>
      </w:r>
      <w:r w:rsidRPr="00953054">
        <w:rPr>
          <w:sz w:val="22"/>
          <w:szCs w:val="22"/>
        </w:rPr>
        <w:t xml:space="preserve"> – KShs </w:t>
      </w:r>
      <w:r w:rsidR="00C424E3" w:rsidRPr="00953054">
        <w:rPr>
          <w:sz w:val="22"/>
          <w:szCs w:val="22"/>
        </w:rPr>
        <w:t>xxx)</w:t>
      </w:r>
    </w:p>
    <w:p w14:paraId="498AC5E1" w14:textId="59A7D7BC" w:rsidR="00921128" w:rsidRPr="00953054" w:rsidRDefault="00921128" w:rsidP="00953054">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5A014343" w14:textId="69A1EC5E" w:rsidR="002E14D7" w:rsidRPr="00953054" w:rsidRDefault="00B00B06" w:rsidP="00953054">
      <w:pPr>
        <w:spacing w:line="360" w:lineRule="auto"/>
        <w:jc w:val="both"/>
        <w:rPr>
          <w:b/>
          <w:sz w:val="22"/>
          <w:szCs w:val="22"/>
          <w:u w:val="single"/>
        </w:rPr>
      </w:pPr>
      <w:r w:rsidRPr="00953054">
        <w:rPr>
          <w:b/>
          <w:sz w:val="22"/>
          <w:szCs w:val="22"/>
          <w:u w:val="single"/>
        </w:rPr>
        <w:t>Fair value of financial assets and liabilities</w:t>
      </w:r>
    </w:p>
    <w:p w14:paraId="4298892C" w14:textId="58074ACA" w:rsidR="00861667" w:rsidRPr="00953054" w:rsidRDefault="00861667" w:rsidP="00D5252C">
      <w:pPr>
        <w:numPr>
          <w:ilvl w:val="0"/>
          <w:numId w:val="16"/>
        </w:numPr>
        <w:autoSpaceDE/>
        <w:autoSpaceDN/>
        <w:spacing w:line="360" w:lineRule="auto"/>
        <w:ind w:left="426" w:hanging="426"/>
        <w:jc w:val="both"/>
        <w:rPr>
          <w:b/>
          <w:bCs/>
          <w:iCs/>
          <w:sz w:val="22"/>
          <w:szCs w:val="22"/>
        </w:rPr>
      </w:pPr>
      <w:r w:rsidRPr="00953054">
        <w:rPr>
          <w:b/>
          <w:bCs/>
          <w:iCs/>
          <w:sz w:val="22"/>
          <w:szCs w:val="22"/>
        </w:rPr>
        <w:t>Financial instruments measured at fair value</w:t>
      </w:r>
      <w:r w:rsidR="002E14D7" w:rsidRPr="00953054">
        <w:rPr>
          <w:b/>
          <w:bCs/>
          <w:iCs/>
          <w:sz w:val="22"/>
          <w:szCs w:val="22"/>
        </w:rPr>
        <w:t>.</w:t>
      </w:r>
    </w:p>
    <w:p w14:paraId="277B6A63" w14:textId="77777777" w:rsidR="002E14D7" w:rsidRPr="00953054" w:rsidRDefault="00861667" w:rsidP="00953054">
      <w:pPr>
        <w:spacing w:line="360" w:lineRule="auto"/>
        <w:jc w:val="both"/>
        <w:rPr>
          <w:rFonts w:eastAsia="Arial Unicode MS"/>
          <w:b/>
          <w:bCs/>
          <w:spacing w:val="-2"/>
          <w:sz w:val="22"/>
          <w:szCs w:val="22"/>
        </w:rPr>
      </w:pPr>
      <w:r w:rsidRPr="00953054">
        <w:rPr>
          <w:rFonts w:eastAsia="Arial Unicode MS"/>
          <w:b/>
          <w:bCs/>
          <w:spacing w:val="-2"/>
          <w:sz w:val="22"/>
          <w:szCs w:val="22"/>
        </w:rPr>
        <w:t xml:space="preserve">Determination of fair value and fair values hierarchy </w:t>
      </w:r>
    </w:p>
    <w:p w14:paraId="0EC53A72" w14:textId="110AD8A4" w:rsidR="00861667" w:rsidRPr="00953054" w:rsidRDefault="00861667" w:rsidP="00953054">
      <w:pPr>
        <w:spacing w:line="360" w:lineRule="auto"/>
        <w:jc w:val="both"/>
        <w:rPr>
          <w:rFonts w:eastAsia="Arial Unicode MS"/>
          <w:spacing w:val="-2"/>
          <w:sz w:val="22"/>
          <w:szCs w:val="22"/>
        </w:rPr>
      </w:pPr>
      <w:r w:rsidRPr="00953054">
        <w:rPr>
          <w:sz w:val="22"/>
          <w:szCs w:val="22"/>
        </w:rPr>
        <w:t xml:space="preserve">IPSAS </w:t>
      </w:r>
      <w:r w:rsidR="00002F3E" w:rsidRPr="00953054">
        <w:rPr>
          <w:sz w:val="22"/>
          <w:szCs w:val="22"/>
        </w:rPr>
        <w:t>30</w:t>
      </w:r>
      <w:r w:rsidRPr="00953054">
        <w:rPr>
          <w:sz w:val="22"/>
          <w:szCs w:val="22"/>
        </w:rPr>
        <w:t xml:space="preserve"> specifies a hierarchy of valuation techniques based on whether the inputs to those valuation techniques are observable or unobservable. Observable inputs reflect market data obtained from independent sources; unobservable inputs reflect the </w:t>
      </w:r>
      <w:r w:rsidR="00E80625" w:rsidRPr="00953054">
        <w:rPr>
          <w:i/>
          <w:sz w:val="22"/>
          <w:szCs w:val="22"/>
        </w:rPr>
        <w:t>Entity</w:t>
      </w:r>
      <w:r w:rsidRPr="00953054">
        <w:rPr>
          <w:i/>
          <w:sz w:val="22"/>
          <w:szCs w:val="22"/>
        </w:rPr>
        <w:t>’s</w:t>
      </w:r>
      <w:r w:rsidRPr="00953054">
        <w:rPr>
          <w:sz w:val="22"/>
          <w:szCs w:val="22"/>
        </w:rPr>
        <w:t xml:space="preserve"> market assumptions. These two types of inputs have created the following fair value hierarchy:</w:t>
      </w:r>
    </w:p>
    <w:p w14:paraId="3F5FEF45" w14:textId="77777777" w:rsidR="00861667" w:rsidRPr="00953054" w:rsidRDefault="00861667" w:rsidP="00953054">
      <w:pPr>
        <w:adjustRightInd w:val="0"/>
        <w:spacing w:line="360" w:lineRule="auto"/>
        <w:ind w:left="720"/>
        <w:jc w:val="both"/>
        <w:rPr>
          <w:sz w:val="22"/>
          <w:szCs w:val="22"/>
        </w:rPr>
      </w:pPr>
    </w:p>
    <w:p w14:paraId="5E6B0B52" w14:textId="77777777" w:rsidR="00861667" w:rsidRPr="00953054" w:rsidRDefault="00861667" w:rsidP="00D5252C">
      <w:pPr>
        <w:numPr>
          <w:ilvl w:val="0"/>
          <w:numId w:val="15"/>
        </w:numPr>
        <w:adjustRightInd w:val="0"/>
        <w:spacing w:line="360" w:lineRule="auto"/>
        <w:ind w:left="851" w:hanging="425"/>
        <w:jc w:val="both"/>
        <w:rPr>
          <w:sz w:val="22"/>
          <w:szCs w:val="22"/>
        </w:rPr>
      </w:pPr>
      <w:r w:rsidRPr="00953054">
        <w:rPr>
          <w:sz w:val="22"/>
          <w:szCs w:val="22"/>
        </w:rPr>
        <w:t>Level 1 – Quoted prices (unadjusted) in active markets for identical assets or liabilities. This level includes listed equity securities and debt instruments on exchanges.</w:t>
      </w:r>
    </w:p>
    <w:p w14:paraId="4B9E4026" w14:textId="77777777" w:rsidR="00861667" w:rsidRPr="00953054" w:rsidRDefault="00861667" w:rsidP="00D5252C">
      <w:pPr>
        <w:numPr>
          <w:ilvl w:val="0"/>
          <w:numId w:val="15"/>
        </w:numPr>
        <w:adjustRightInd w:val="0"/>
        <w:spacing w:line="360" w:lineRule="auto"/>
        <w:ind w:left="851" w:hanging="425"/>
        <w:jc w:val="both"/>
        <w:rPr>
          <w:sz w:val="22"/>
          <w:szCs w:val="22"/>
        </w:rPr>
      </w:pPr>
      <w:r w:rsidRPr="00953054">
        <w:rPr>
          <w:sz w:val="22"/>
          <w:szCs w:val="22"/>
        </w:rPr>
        <w:t>Level 2 – Inputs other than quoted prices included within Level 1 that are observable for the asset or liability, either directly (that is, as prices) or indirectly (that is, derived from prices).</w:t>
      </w:r>
    </w:p>
    <w:p w14:paraId="110FD935" w14:textId="0330A84A" w:rsidR="00921128" w:rsidRPr="00953054" w:rsidRDefault="00861667" w:rsidP="00D5252C">
      <w:pPr>
        <w:numPr>
          <w:ilvl w:val="0"/>
          <w:numId w:val="15"/>
        </w:numPr>
        <w:adjustRightInd w:val="0"/>
        <w:spacing w:line="360" w:lineRule="auto"/>
        <w:ind w:left="851" w:hanging="425"/>
        <w:jc w:val="both"/>
        <w:rPr>
          <w:sz w:val="22"/>
          <w:szCs w:val="22"/>
        </w:rPr>
      </w:pPr>
      <w:r w:rsidRPr="00953054">
        <w:rPr>
          <w:sz w:val="22"/>
          <w:szCs w:val="22"/>
        </w:rPr>
        <w:t xml:space="preserve">Level 3 – inputs for the asset or liability that are not based on observable market data (unobservable inputs). This level includes equity investments and debt instruments with </w:t>
      </w:r>
      <w:r w:rsidRPr="00953054">
        <w:rPr>
          <w:sz w:val="22"/>
          <w:szCs w:val="22"/>
        </w:rPr>
        <w:lastRenderedPageBreak/>
        <w:t xml:space="preserve">significant unobservable components. This hierarchy requires the use of observable market data when available. The </w:t>
      </w:r>
      <w:r w:rsidR="00E80625" w:rsidRPr="00953054">
        <w:rPr>
          <w:i/>
          <w:sz w:val="22"/>
          <w:szCs w:val="22"/>
        </w:rPr>
        <w:t>Entity</w:t>
      </w:r>
      <w:r w:rsidRPr="00953054">
        <w:rPr>
          <w:sz w:val="22"/>
          <w:szCs w:val="22"/>
        </w:rPr>
        <w:t xml:space="preserve"> considers relevant and observable market prices in its valuations where possible.</w:t>
      </w:r>
    </w:p>
    <w:p w14:paraId="779DFE46" w14:textId="32A019C6" w:rsidR="00861667" w:rsidRPr="00953054" w:rsidRDefault="00921128" w:rsidP="00953054">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199B9F28" w14:textId="07904ED2" w:rsidR="002E14D7" w:rsidRPr="00953054" w:rsidRDefault="002E14D7" w:rsidP="00953054">
      <w:pPr>
        <w:autoSpaceDE/>
        <w:autoSpaceDN/>
        <w:spacing w:line="360" w:lineRule="auto"/>
        <w:jc w:val="both"/>
        <w:rPr>
          <w:b/>
          <w:sz w:val="22"/>
          <w:szCs w:val="22"/>
        </w:rPr>
      </w:pPr>
      <w:r w:rsidRPr="00953054">
        <w:rPr>
          <w:rFonts w:eastAsia="Arial Unicode MS"/>
          <w:spacing w:val="-2"/>
          <w:sz w:val="22"/>
          <w:szCs w:val="22"/>
        </w:rPr>
        <w:t>The following table shows an analysis of financial and non- financial instruments recorded at fair value by level of the fair value hierarchy: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506"/>
        <w:gridCol w:w="1380"/>
        <w:gridCol w:w="1382"/>
        <w:gridCol w:w="1380"/>
        <w:gridCol w:w="1382"/>
      </w:tblGrid>
      <w:tr w:rsidR="00F83861" w:rsidRPr="00953054" w14:paraId="0B8BCF6D" w14:textId="77777777" w:rsidTr="00D40D6E">
        <w:trPr>
          <w:trHeight w:val="340"/>
        </w:trPr>
        <w:tc>
          <w:tcPr>
            <w:tcW w:w="1941" w:type="pct"/>
            <w:shd w:val="clear" w:color="auto" w:fill="0070C0"/>
            <w:vAlign w:val="center"/>
          </w:tcPr>
          <w:p w14:paraId="1915978A" w14:textId="77777777" w:rsidR="00F83861" w:rsidRPr="00953054" w:rsidRDefault="00F83861" w:rsidP="00953054">
            <w:pPr>
              <w:spacing w:line="276" w:lineRule="auto"/>
              <w:jc w:val="both"/>
              <w:rPr>
                <w:b/>
                <w:bCs/>
                <w:sz w:val="22"/>
                <w:szCs w:val="22"/>
              </w:rPr>
            </w:pPr>
          </w:p>
        </w:tc>
        <w:tc>
          <w:tcPr>
            <w:tcW w:w="764" w:type="pct"/>
            <w:shd w:val="clear" w:color="auto" w:fill="0070C0"/>
            <w:vAlign w:val="center"/>
          </w:tcPr>
          <w:p w14:paraId="6C633736" w14:textId="32B40A5E" w:rsidR="00F83861" w:rsidRPr="00953054" w:rsidRDefault="00F83861" w:rsidP="00953054">
            <w:pPr>
              <w:spacing w:line="276" w:lineRule="auto"/>
              <w:ind w:right="90"/>
              <w:jc w:val="both"/>
              <w:rPr>
                <w:b/>
                <w:bCs/>
                <w:sz w:val="22"/>
                <w:szCs w:val="22"/>
              </w:rPr>
            </w:pPr>
            <w:r w:rsidRPr="00953054">
              <w:rPr>
                <w:b/>
                <w:bCs/>
                <w:sz w:val="22"/>
                <w:szCs w:val="22"/>
              </w:rPr>
              <w:t>Level 1</w:t>
            </w:r>
          </w:p>
        </w:tc>
        <w:tc>
          <w:tcPr>
            <w:tcW w:w="765" w:type="pct"/>
            <w:shd w:val="clear" w:color="auto" w:fill="0070C0"/>
            <w:vAlign w:val="center"/>
          </w:tcPr>
          <w:p w14:paraId="354A07A8" w14:textId="3FFE8C85" w:rsidR="00F83861" w:rsidRPr="00953054" w:rsidRDefault="00F83861" w:rsidP="00953054">
            <w:pPr>
              <w:spacing w:line="276" w:lineRule="auto"/>
              <w:ind w:right="90"/>
              <w:jc w:val="both"/>
              <w:rPr>
                <w:b/>
                <w:bCs/>
                <w:sz w:val="22"/>
                <w:szCs w:val="22"/>
              </w:rPr>
            </w:pPr>
            <w:r w:rsidRPr="00953054">
              <w:rPr>
                <w:b/>
                <w:bCs/>
                <w:sz w:val="22"/>
                <w:szCs w:val="22"/>
              </w:rPr>
              <w:t>Level 2</w:t>
            </w:r>
          </w:p>
        </w:tc>
        <w:tc>
          <w:tcPr>
            <w:tcW w:w="764" w:type="pct"/>
            <w:shd w:val="clear" w:color="auto" w:fill="0070C0"/>
            <w:vAlign w:val="center"/>
          </w:tcPr>
          <w:p w14:paraId="74148761" w14:textId="23619206" w:rsidR="00F83861" w:rsidRPr="00953054" w:rsidRDefault="00F83861" w:rsidP="00953054">
            <w:pPr>
              <w:spacing w:line="276" w:lineRule="auto"/>
              <w:ind w:right="90"/>
              <w:jc w:val="both"/>
              <w:rPr>
                <w:b/>
                <w:bCs/>
                <w:sz w:val="22"/>
                <w:szCs w:val="22"/>
              </w:rPr>
            </w:pPr>
            <w:r w:rsidRPr="00953054">
              <w:rPr>
                <w:b/>
                <w:bCs/>
                <w:sz w:val="22"/>
                <w:szCs w:val="22"/>
              </w:rPr>
              <w:t>Level 3</w:t>
            </w:r>
          </w:p>
        </w:tc>
        <w:tc>
          <w:tcPr>
            <w:tcW w:w="765" w:type="pct"/>
            <w:shd w:val="clear" w:color="auto" w:fill="0070C0"/>
            <w:vAlign w:val="center"/>
          </w:tcPr>
          <w:p w14:paraId="529A7BCA" w14:textId="0368B37B" w:rsidR="00F83861" w:rsidRPr="00953054" w:rsidRDefault="00F83861" w:rsidP="00953054">
            <w:pPr>
              <w:spacing w:line="276" w:lineRule="auto"/>
              <w:ind w:right="90"/>
              <w:jc w:val="both"/>
              <w:rPr>
                <w:b/>
                <w:bCs/>
                <w:sz w:val="22"/>
                <w:szCs w:val="22"/>
              </w:rPr>
            </w:pPr>
            <w:r w:rsidRPr="00953054">
              <w:rPr>
                <w:b/>
                <w:bCs/>
                <w:sz w:val="22"/>
                <w:szCs w:val="22"/>
              </w:rPr>
              <w:t>Total</w:t>
            </w:r>
          </w:p>
        </w:tc>
      </w:tr>
      <w:tr w:rsidR="00650C14" w:rsidRPr="00953054" w14:paraId="63370D95" w14:textId="77777777" w:rsidTr="00D40D6E">
        <w:trPr>
          <w:trHeight w:val="340"/>
        </w:trPr>
        <w:tc>
          <w:tcPr>
            <w:tcW w:w="1941" w:type="pct"/>
            <w:shd w:val="clear" w:color="auto" w:fill="0070C0"/>
            <w:vAlign w:val="center"/>
            <w:hideMark/>
          </w:tcPr>
          <w:p w14:paraId="71A91005" w14:textId="77777777" w:rsidR="003769AA" w:rsidRPr="00953054" w:rsidRDefault="003769AA" w:rsidP="00953054">
            <w:pPr>
              <w:spacing w:line="276" w:lineRule="auto"/>
              <w:jc w:val="both"/>
              <w:rPr>
                <w:b/>
                <w:bCs/>
                <w:sz w:val="22"/>
                <w:szCs w:val="22"/>
              </w:rPr>
            </w:pPr>
            <w:r w:rsidRPr="00953054">
              <w:rPr>
                <w:b/>
                <w:bCs/>
                <w:sz w:val="22"/>
                <w:szCs w:val="22"/>
              </w:rPr>
              <w:t> </w:t>
            </w:r>
          </w:p>
        </w:tc>
        <w:tc>
          <w:tcPr>
            <w:tcW w:w="764" w:type="pct"/>
            <w:shd w:val="clear" w:color="auto" w:fill="0070C0"/>
            <w:vAlign w:val="center"/>
            <w:hideMark/>
          </w:tcPr>
          <w:p w14:paraId="7DD888AC" w14:textId="3BE20691" w:rsidR="003769AA" w:rsidRPr="00953054" w:rsidRDefault="003769AA" w:rsidP="00953054">
            <w:pPr>
              <w:spacing w:line="276" w:lineRule="auto"/>
              <w:ind w:right="90"/>
              <w:jc w:val="both"/>
              <w:rPr>
                <w:b/>
                <w:bCs/>
                <w:sz w:val="22"/>
                <w:szCs w:val="22"/>
              </w:rPr>
            </w:pPr>
            <w:r w:rsidRPr="00953054">
              <w:rPr>
                <w:b/>
                <w:bCs/>
                <w:sz w:val="22"/>
                <w:szCs w:val="22"/>
              </w:rPr>
              <w:t>Kshs</w:t>
            </w:r>
          </w:p>
        </w:tc>
        <w:tc>
          <w:tcPr>
            <w:tcW w:w="765" w:type="pct"/>
            <w:shd w:val="clear" w:color="auto" w:fill="0070C0"/>
            <w:vAlign w:val="center"/>
            <w:hideMark/>
          </w:tcPr>
          <w:p w14:paraId="77002E3C" w14:textId="722EBA6C" w:rsidR="003769AA" w:rsidRPr="00953054" w:rsidRDefault="003769AA" w:rsidP="00953054">
            <w:pPr>
              <w:spacing w:line="276" w:lineRule="auto"/>
              <w:ind w:right="90"/>
              <w:jc w:val="both"/>
              <w:rPr>
                <w:b/>
                <w:bCs/>
                <w:sz w:val="22"/>
                <w:szCs w:val="22"/>
              </w:rPr>
            </w:pPr>
            <w:r w:rsidRPr="00953054">
              <w:rPr>
                <w:b/>
                <w:bCs/>
                <w:sz w:val="22"/>
                <w:szCs w:val="22"/>
              </w:rPr>
              <w:t>Kshs</w:t>
            </w:r>
          </w:p>
        </w:tc>
        <w:tc>
          <w:tcPr>
            <w:tcW w:w="764" w:type="pct"/>
            <w:shd w:val="clear" w:color="auto" w:fill="0070C0"/>
            <w:vAlign w:val="center"/>
            <w:hideMark/>
          </w:tcPr>
          <w:p w14:paraId="5CFAA875" w14:textId="31302B6D" w:rsidR="003769AA" w:rsidRPr="00953054" w:rsidRDefault="003769AA" w:rsidP="00953054">
            <w:pPr>
              <w:spacing w:line="276" w:lineRule="auto"/>
              <w:ind w:right="90"/>
              <w:jc w:val="both"/>
              <w:rPr>
                <w:b/>
                <w:bCs/>
                <w:sz w:val="22"/>
                <w:szCs w:val="22"/>
              </w:rPr>
            </w:pPr>
            <w:r w:rsidRPr="00953054">
              <w:rPr>
                <w:b/>
                <w:bCs/>
                <w:sz w:val="22"/>
                <w:szCs w:val="22"/>
              </w:rPr>
              <w:t>Kshs</w:t>
            </w:r>
          </w:p>
        </w:tc>
        <w:tc>
          <w:tcPr>
            <w:tcW w:w="765" w:type="pct"/>
            <w:shd w:val="clear" w:color="auto" w:fill="0070C0"/>
            <w:vAlign w:val="center"/>
            <w:hideMark/>
          </w:tcPr>
          <w:p w14:paraId="171D89AA" w14:textId="098AFB2B" w:rsidR="003769AA" w:rsidRPr="00953054" w:rsidRDefault="003769AA" w:rsidP="00953054">
            <w:pPr>
              <w:spacing w:line="276" w:lineRule="auto"/>
              <w:ind w:right="90"/>
              <w:jc w:val="both"/>
              <w:rPr>
                <w:b/>
                <w:bCs/>
                <w:sz w:val="22"/>
                <w:szCs w:val="22"/>
              </w:rPr>
            </w:pPr>
            <w:r w:rsidRPr="00953054">
              <w:rPr>
                <w:b/>
                <w:bCs/>
                <w:sz w:val="22"/>
                <w:szCs w:val="22"/>
              </w:rPr>
              <w:t>Kshs</w:t>
            </w:r>
          </w:p>
        </w:tc>
      </w:tr>
      <w:tr w:rsidR="00650C14" w:rsidRPr="00953054" w14:paraId="1509D260" w14:textId="77777777" w:rsidTr="00D40D6E">
        <w:trPr>
          <w:trHeight w:val="340"/>
        </w:trPr>
        <w:tc>
          <w:tcPr>
            <w:tcW w:w="1941" w:type="pct"/>
            <w:shd w:val="clear" w:color="auto" w:fill="auto"/>
            <w:vAlign w:val="center"/>
          </w:tcPr>
          <w:p w14:paraId="5210EA44" w14:textId="25F7521E" w:rsidR="00002F3E" w:rsidRPr="00953054" w:rsidRDefault="00002F3E" w:rsidP="00953054">
            <w:pPr>
              <w:spacing w:line="276" w:lineRule="auto"/>
              <w:jc w:val="both"/>
              <w:rPr>
                <w:b/>
                <w:bCs/>
                <w:sz w:val="22"/>
                <w:szCs w:val="22"/>
              </w:rPr>
            </w:pPr>
            <w:r w:rsidRPr="00953054">
              <w:rPr>
                <w:b/>
                <w:bCs/>
                <w:sz w:val="22"/>
                <w:szCs w:val="22"/>
              </w:rPr>
              <w:t>A</w:t>
            </w:r>
            <w:r w:rsidR="0009561E" w:rsidRPr="00953054">
              <w:rPr>
                <w:b/>
                <w:bCs/>
                <w:sz w:val="22"/>
                <w:szCs w:val="22"/>
              </w:rPr>
              <w:t xml:space="preserve">s </w:t>
            </w:r>
            <w:r w:rsidR="00F934AC">
              <w:rPr>
                <w:b/>
                <w:bCs/>
                <w:sz w:val="22"/>
                <w:szCs w:val="22"/>
              </w:rPr>
              <w:t>a</w:t>
            </w:r>
            <w:r w:rsidR="00F83861" w:rsidRPr="00953054">
              <w:rPr>
                <w:b/>
                <w:bCs/>
                <w:sz w:val="22"/>
                <w:szCs w:val="22"/>
              </w:rPr>
              <w:t>t 30 </w:t>
            </w:r>
            <w:r w:rsidRPr="00953054">
              <w:rPr>
                <w:b/>
                <w:bCs/>
                <w:sz w:val="22"/>
                <w:szCs w:val="22"/>
              </w:rPr>
              <w:t>June </w:t>
            </w:r>
            <w:r w:rsidR="00F83861" w:rsidRPr="00953054">
              <w:rPr>
                <w:b/>
                <w:bCs/>
                <w:sz w:val="22"/>
                <w:szCs w:val="22"/>
              </w:rPr>
              <w:t>20</w:t>
            </w:r>
            <w:r w:rsidR="009934AF" w:rsidRPr="00953054">
              <w:rPr>
                <w:b/>
                <w:bCs/>
                <w:sz w:val="22"/>
                <w:szCs w:val="22"/>
              </w:rPr>
              <w:t>xx</w:t>
            </w:r>
          </w:p>
        </w:tc>
        <w:tc>
          <w:tcPr>
            <w:tcW w:w="764" w:type="pct"/>
            <w:shd w:val="clear" w:color="auto" w:fill="auto"/>
            <w:vAlign w:val="center"/>
          </w:tcPr>
          <w:p w14:paraId="6DF80413" w14:textId="77777777" w:rsidR="00002F3E" w:rsidRPr="00953054" w:rsidRDefault="00002F3E" w:rsidP="00953054">
            <w:pPr>
              <w:spacing w:line="276" w:lineRule="auto"/>
              <w:ind w:right="90"/>
              <w:jc w:val="both"/>
              <w:rPr>
                <w:b/>
                <w:bCs/>
                <w:sz w:val="22"/>
                <w:szCs w:val="22"/>
              </w:rPr>
            </w:pPr>
          </w:p>
        </w:tc>
        <w:tc>
          <w:tcPr>
            <w:tcW w:w="765" w:type="pct"/>
            <w:shd w:val="clear" w:color="auto" w:fill="auto"/>
            <w:vAlign w:val="center"/>
          </w:tcPr>
          <w:p w14:paraId="5EC130C8" w14:textId="77777777" w:rsidR="00002F3E" w:rsidRPr="00953054" w:rsidRDefault="00002F3E" w:rsidP="00953054">
            <w:pPr>
              <w:spacing w:line="276" w:lineRule="auto"/>
              <w:ind w:right="90"/>
              <w:jc w:val="both"/>
              <w:rPr>
                <w:b/>
                <w:bCs/>
                <w:sz w:val="22"/>
                <w:szCs w:val="22"/>
              </w:rPr>
            </w:pPr>
          </w:p>
        </w:tc>
        <w:tc>
          <w:tcPr>
            <w:tcW w:w="764" w:type="pct"/>
            <w:shd w:val="clear" w:color="auto" w:fill="auto"/>
            <w:vAlign w:val="center"/>
          </w:tcPr>
          <w:p w14:paraId="34794771" w14:textId="77777777" w:rsidR="00002F3E" w:rsidRPr="00953054" w:rsidRDefault="00002F3E" w:rsidP="00953054">
            <w:pPr>
              <w:spacing w:line="276" w:lineRule="auto"/>
              <w:ind w:right="90"/>
              <w:jc w:val="both"/>
              <w:rPr>
                <w:b/>
                <w:bCs/>
                <w:sz w:val="22"/>
                <w:szCs w:val="22"/>
              </w:rPr>
            </w:pPr>
          </w:p>
        </w:tc>
        <w:tc>
          <w:tcPr>
            <w:tcW w:w="765" w:type="pct"/>
            <w:shd w:val="clear" w:color="auto" w:fill="auto"/>
            <w:vAlign w:val="center"/>
          </w:tcPr>
          <w:p w14:paraId="2BB68B46" w14:textId="77777777" w:rsidR="00002F3E" w:rsidRPr="00953054" w:rsidRDefault="00002F3E" w:rsidP="00953054">
            <w:pPr>
              <w:spacing w:line="276" w:lineRule="auto"/>
              <w:ind w:right="90"/>
              <w:jc w:val="both"/>
              <w:rPr>
                <w:b/>
                <w:bCs/>
                <w:sz w:val="22"/>
                <w:szCs w:val="22"/>
              </w:rPr>
            </w:pPr>
          </w:p>
        </w:tc>
      </w:tr>
      <w:tr w:rsidR="00650C14" w:rsidRPr="00953054" w14:paraId="0582FCF5" w14:textId="77777777" w:rsidTr="00D40D6E">
        <w:trPr>
          <w:trHeight w:val="340"/>
        </w:trPr>
        <w:tc>
          <w:tcPr>
            <w:tcW w:w="1941" w:type="pct"/>
            <w:shd w:val="clear" w:color="000000" w:fill="FFFFFF"/>
            <w:noWrap/>
            <w:vAlign w:val="center"/>
            <w:hideMark/>
          </w:tcPr>
          <w:p w14:paraId="34D86D77" w14:textId="03B110ED" w:rsidR="003769AA" w:rsidRPr="00953054" w:rsidRDefault="00F83861" w:rsidP="00953054">
            <w:pPr>
              <w:spacing w:line="276" w:lineRule="auto"/>
              <w:jc w:val="both"/>
              <w:rPr>
                <w:b/>
                <w:bCs/>
                <w:sz w:val="22"/>
                <w:szCs w:val="22"/>
              </w:rPr>
            </w:pPr>
            <w:r w:rsidRPr="00953054">
              <w:rPr>
                <w:b/>
                <w:bCs/>
                <w:sz w:val="22"/>
                <w:szCs w:val="22"/>
              </w:rPr>
              <w:t>Financial Assets</w:t>
            </w:r>
          </w:p>
        </w:tc>
        <w:tc>
          <w:tcPr>
            <w:tcW w:w="764" w:type="pct"/>
            <w:shd w:val="clear" w:color="000000" w:fill="FFFFFF"/>
            <w:noWrap/>
            <w:vAlign w:val="center"/>
            <w:hideMark/>
          </w:tcPr>
          <w:p w14:paraId="6DEC37BC" w14:textId="33D26901" w:rsidR="003769AA" w:rsidRPr="00953054" w:rsidRDefault="003769AA" w:rsidP="00953054">
            <w:pPr>
              <w:spacing w:line="276" w:lineRule="auto"/>
              <w:ind w:right="90"/>
              <w:jc w:val="both"/>
              <w:rPr>
                <w:sz w:val="22"/>
                <w:szCs w:val="22"/>
              </w:rPr>
            </w:pPr>
          </w:p>
        </w:tc>
        <w:tc>
          <w:tcPr>
            <w:tcW w:w="765" w:type="pct"/>
            <w:shd w:val="clear" w:color="000000" w:fill="FFFFFF"/>
            <w:noWrap/>
            <w:vAlign w:val="center"/>
            <w:hideMark/>
          </w:tcPr>
          <w:p w14:paraId="1A230868" w14:textId="2A1310AC" w:rsidR="003769AA" w:rsidRPr="00953054" w:rsidRDefault="003769AA" w:rsidP="00953054">
            <w:pPr>
              <w:spacing w:line="276" w:lineRule="auto"/>
              <w:ind w:right="90"/>
              <w:jc w:val="both"/>
              <w:rPr>
                <w:sz w:val="22"/>
                <w:szCs w:val="22"/>
              </w:rPr>
            </w:pPr>
          </w:p>
        </w:tc>
        <w:tc>
          <w:tcPr>
            <w:tcW w:w="764" w:type="pct"/>
            <w:shd w:val="clear" w:color="000000" w:fill="FFFFFF"/>
            <w:noWrap/>
            <w:vAlign w:val="center"/>
            <w:hideMark/>
          </w:tcPr>
          <w:p w14:paraId="4D0640D7" w14:textId="38737100" w:rsidR="003769AA" w:rsidRPr="00953054" w:rsidRDefault="003769AA" w:rsidP="00953054">
            <w:pPr>
              <w:spacing w:line="276" w:lineRule="auto"/>
              <w:ind w:right="90"/>
              <w:jc w:val="both"/>
              <w:rPr>
                <w:sz w:val="22"/>
                <w:szCs w:val="22"/>
              </w:rPr>
            </w:pPr>
          </w:p>
        </w:tc>
        <w:tc>
          <w:tcPr>
            <w:tcW w:w="765" w:type="pct"/>
            <w:shd w:val="clear" w:color="000000" w:fill="FFFFFF"/>
            <w:noWrap/>
            <w:vAlign w:val="center"/>
            <w:hideMark/>
          </w:tcPr>
          <w:p w14:paraId="03F267C1" w14:textId="3FC2D0A9" w:rsidR="003769AA" w:rsidRPr="00953054" w:rsidRDefault="003769AA" w:rsidP="00953054">
            <w:pPr>
              <w:spacing w:line="276" w:lineRule="auto"/>
              <w:ind w:right="90"/>
              <w:jc w:val="both"/>
              <w:rPr>
                <w:sz w:val="22"/>
                <w:szCs w:val="22"/>
              </w:rPr>
            </w:pPr>
          </w:p>
        </w:tc>
      </w:tr>
      <w:tr w:rsidR="00650C14" w:rsidRPr="00953054" w14:paraId="01EC24E2" w14:textId="77777777" w:rsidTr="00D40D6E">
        <w:trPr>
          <w:trHeight w:val="340"/>
        </w:trPr>
        <w:tc>
          <w:tcPr>
            <w:tcW w:w="1941" w:type="pct"/>
            <w:shd w:val="clear" w:color="000000" w:fill="FFFFFF"/>
            <w:noWrap/>
            <w:vAlign w:val="center"/>
            <w:hideMark/>
          </w:tcPr>
          <w:p w14:paraId="0D2EEC11" w14:textId="0C6259EB" w:rsidR="003769AA" w:rsidRPr="00953054" w:rsidRDefault="003769AA" w:rsidP="00953054">
            <w:pPr>
              <w:spacing w:line="276" w:lineRule="auto"/>
              <w:jc w:val="both"/>
              <w:rPr>
                <w:sz w:val="22"/>
                <w:szCs w:val="22"/>
              </w:rPr>
            </w:pPr>
            <w:r w:rsidRPr="00953054">
              <w:rPr>
                <w:sz w:val="22"/>
                <w:szCs w:val="22"/>
              </w:rPr>
              <w:t xml:space="preserve">Quoted </w:t>
            </w:r>
            <w:r w:rsidR="00F83861" w:rsidRPr="00953054">
              <w:rPr>
                <w:sz w:val="22"/>
                <w:szCs w:val="22"/>
              </w:rPr>
              <w:t>Equity Investments</w:t>
            </w:r>
          </w:p>
        </w:tc>
        <w:tc>
          <w:tcPr>
            <w:tcW w:w="764" w:type="pct"/>
            <w:shd w:val="clear" w:color="000000" w:fill="FFFFFF"/>
            <w:noWrap/>
            <w:vAlign w:val="center"/>
          </w:tcPr>
          <w:p w14:paraId="5C231055" w14:textId="77777777" w:rsidR="003769AA" w:rsidRPr="00953054" w:rsidRDefault="00002F3E" w:rsidP="00953054">
            <w:pPr>
              <w:spacing w:line="276" w:lineRule="auto"/>
              <w:ind w:right="90"/>
              <w:jc w:val="both"/>
              <w:rPr>
                <w:sz w:val="22"/>
                <w:szCs w:val="22"/>
              </w:rPr>
            </w:pPr>
            <w:r w:rsidRPr="00953054">
              <w:rPr>
                <w:sz w:val="22"/>
                <w:szCs w:val="22"/>
              </w:rPr>
              <w:t>x</w:t>
            </w:r>
            <w:r w:rsidR="003769AA" w:rsidRPr="00953054">
              <w:rPr>
                <w:sz w:val="22"/>
                <w:szCs w:val="22"/>
              </w:rPr>
              <w:t>xx</w:t>
            </w:r>
          </w:p>
        </w:tc>
        <w:tc>
          <w:tcPr>
            <w:tcW w:w="765" w:type="pct"/>
            <w:shd w:val="clear" w:color="000000" w:fill="FFFFFF"/>
            <w:noWrap/>
            <w:vAlign w:val="center"/>
          </w:tcPr>
          <w:p w14:paraId="483663A5"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c>
          <w:tcPr>
            <w:tcW w:w="764" w:type="pct"/>
            <w:shd w:val="clear" w:color="000000" w:fill="FFFFFF"/>
            <w:noWrap/>
            <w:vAlign w:val="center"/>
          </w:tcPr>
          <w:p w14:paraId="699997D1"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c>
          <w:tcPr>
            <w:tcW w:w="765" w:type="pct"/>
            <w:shd w:val="clear" w:color="000000" w:fill="FFFFFF"/>
            <w:noWrap/>
            <w:vAlign w:val="center"/>
          </w:tcPr>
          <w:p w14:paraId="446215D3"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r>
      <w:tr w:rsidR="00650C14" w:rsidRPr="00953054" w14:paraId="5FE42B47" w14:textId="77777777" w:rsidTr="00D40D6E">
        <w:trPr>
          <w:trHeight w:val="340"/>
        </w:trPr>
        <w:tc>
          <w:tcPr>
            <w:tcW w:w="1941" w:type="pct"/>
            <w:shd w:val="clear" w:color="000000" w:fill="FFFFFF"/>
            <w:noWrap/>
            <w:vAlign w:val="center"/>
          </w:tcPr>
          <w:p w14:paraId="5B4FB4C9" w14:textId="7C323D28" w:rsidR="003769AA" w:rsidRPr="00953054" w:rsidRDefault="003769AA" w:rsidP="00953054">
            <w:pPr>
              <w:spacing w:line="276" w:lineRule="auto"/>
              <w:jc w:val="both"/>
              <w:rPr>
                <w:sz w:val="22"/>
                <w:szCs w:val="22"/>
              </w:rPr>
            </w:pPr>
            <w:r w:rsidRPr="00953054">
              <w:rPr>
                <w:b/>
                <w:bCs/>
                <w:sz w:val="22"/>
                <w:szCs w:val="22"/>
              </w:rPr>
              <w:t>Non</w:t>
            </w:r>
            <w:r w:rsidR="00F83861" w:rsidRPr="00953054">
              <w:rPr>
                <w:b/>
                <w:bCs/>
                <w:sz w:val="22"/>
                <w:szCs w:val="22"/>
              </w:rPr>
              <w:t xml:space="preserve">- Financial </w:t>
            </w:r>
            <w:r w:rsidRPr="00953054">
              <w:rPr>
                <w:b/>
                <w:bCs/>
                <w:sz w:val="22"/>
                <w:szCs w:val="22"/>
              </w:rPr>
              <w:t>Assets</w:t>
            </w:r>
          </w:p>
        </w:tc>
        <w:tc>
          <w:tcPr>
            <w:tcW w:w="764" w:type="pct"/>
            <w:shd w:val="clear" w:color="000000" w:fill="FFFFFF"/>
            <w:noWrap/>
            <w:vAlign w:val="center"/>
          </w:tcPr>
          <w:p w14:paraId="1BD77630" w14:textId="77777777" w:rsidR="003769AA" w:rsidRPr="00953054" w:rsidRDefault="003769AA" w:rsidP="00953054">
            <w:pPr>
              <w:spacing w:line="276" w:lineRule="auto"/>
              <w:ind w:right="90"/>
              <w:jc w:val="both"/>
              <w:rPr>
                <w:sz w:val="22"/>
                <w:szCs w:val="22"/>
              </w:rPr>
            </w:pPr>
          </w:p>
        </w:tc>
        <w:tc>
          <w:tcPr>
            <w:tcW w:w="765" w:type="pct"/>
            <w:shd w:val="clear" w:color="000000" w:fill="FFFFFF"/>
            <w:noWrap/>
            <w:vAlign w:val="center"/>
          </w:tcPr>
          <w:p w14:paraId="33DDE0E3" w14:textId="77777777" w:rsidR="003769AA" w:rsidRPr="00953054" w:rsidRDefault="003769AA" w:rsidP="00953054">
            <w:pPr>
              <w:spacing w:line="276" w:lineRule="auto"/>
              <w:ind w:right="90"/>
              <w:jc w:val="both"/>
              <w:rPr>
                <w:sz w:val="22"/>
                <w:szCs w:val="22"/>
              </w:rPr>
            </w:pPr>
          </w:p>
        </w:tc>
        <w:tc>
          <w:tcPr>
            <w:tcW w:w="764" w:type="pct"/>
            <w:shd w:val="clear" w:color="000000" w:fill="FFFFFF"/>
            <w:noWrap/>
            <w:vAlign w:val="center"/>
          </w:tcPr>
          <w:p w14:paraId="620928F3" w14:textId="77777777" w:rsidR="003769AA" w:rsidRPr="00953054" w:rsidRDefault="003769AA" w:rsidP="00953054">
            <w:pPr>
              <w:spacing w:line="276" w:lineRule="auto"/>
              <w:ind w:right="90"/>
              <w:jc w:val="both"/>
              <w:rPr>
                <w:sz w:val="22"/>
                <w:szCs w:val="22"/>
              </w:rPr>
            </w:pPr>
          </w:p>
        </w:tc>
        <w:tc>
          <w:tcPr>
            <w:tcW w:w="765" w:type="pct"/>
            <w:shd w:val="clear" w:color="000000" w:fill="FFFFFF"/>
            <w:noWrap/>
            <w:vAlign w:val="center"/>
          </w:tcPr>
          <w:p w14:paraId="1474CCDE" w14:textId="77777777" w:rsidR="003769AA" w:rsidRPr="00953054" w:rsidRDefault="003769AA" w:rsidP="00953054">
            <w:pPr>
              <w:spacing w:line="276" w:lineRule="auto"/>
              <w:ind w:right="90"/>
              <w:jc w:val="both"/>
              <w:rPr>
                <w:sz w:val="22"/>
                <w:szCs w:val="22"/>
              </w:rPr>
            </w:pPr>
          </w:p>
        </w:tc>
      </w:tr>
      <w:tr w:rsidR="00650C14" w:rsidRPr="00953054" w14:paraId="5E1EEF19" w14:textId="77777777" w:rsidTr="00D40D6E">
        <w:trPr>
          <w:trHeight w:val="340"/>
        </w:trPr>
        <w:tc>
          <w:tcPr>
            <w:tcW w:w="1941" w:type="pct"/>
            <w:shd w:val="clear" w:color="000000" w:fill="FFFFFF"/>
            <w:noWrap/>
            <w:vAlign w:val="center"/>
            <w:hideMark/>
          </w:tcPr>
          <w:p w14:paraId="4F5D1956" w14:textId="61691B98" w:rsidR="003769AA" w:rsidRPr="00953054" w:rsidRDefault="003769AA" w:rsidP="00953054">
            <w:pPr>
              <w:spacing w:line="276" w:lineRule="auto"/>
              <w:jc w:val="both"/>
              <w:rPr>
                <w:sz w:val="22"/>
                <w:szCs w:val="22"/>
              </w:rPr>
            </w:pPr>
            <w:r w:rsidRPr="00953054">
              <w:rPr>
                <w:sz w:val="22"/>
                <w:szCs w:val="22"/>
              </w:rPr>
              <w:t xml:space="preserve">Investment </w:t>
            </w:r>
            <w:r w:rsidR="00F83861" w:rsidRPr="00953054">
              <w:rPr>
                <w:sz w:val="22"/>
                <w:szCs w:val="22"/>
              </w:rPr>
              <w:t>Property</w:t>
            </w:r>
          </w:p>
        </w:tc>
        <w:tc>
          <w:tcPr>
            <w:tcW w:w="764" w:type="pct"/>
            <w:shd w:val="clear" w:color="000000" w:fill="FFFFFF"/>
            <w:noWrap/>
            <w:vAlign w:val="center"/>
          </w:tcPr>
          <w:p w14:paraId="41A1CA37"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c>
          <w:tcPr>
            <w:tcW w:w="765" w:type="pct"/>
            <w:shd w:val="clear" w:color="000000" w:fill="FFFFFF"/>
            <w:noWrap/>
            <w:vAlign w:val="center"/>
          </w:tcPr>
          <w:p w14:paraId="76D76EE0"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c>
          <w:tcPr>
            <w:tcW w:w="764" w:type="pct"/>
            <w:shd w:val="clear" w:color="000000" w:fill="FFFFFF"/>
            <w:noWrap/>
            <w:vAlign w:val="center"/>
          </w:tcPr>
          <w:p w14:paraId="41C591D8"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c>
          <w:tcPr>
            <w:tcW w:w="765" w:type="pct"/>
            <w:shd w:val="clear" w:color="000000" w:fill="FFFFFF"/>
            <w:noWrap/>
            <w:vAlign w:val="center"/>
          </w:tcPr>
          <w:p w14:paraId="5378D8B8"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r>
      <w:tr w:rsidR="00650C14" w:rsidRPr="00953054" w14:paraId="7C1B4CB1" w14:textId="77777777" w:rsidTr="00D40D6E">
        <w:trPr>
          <w:trHeight w:val="340"/>
        </w:trPr>
        <w:tc>
          <w:tcPr>
            <w:tcW w:w="1941" w:type="pct"/>
            <w:shd w:val="clear" w:color="000000" w:fill="FFFFFF"/>
            <w:noWrap/>
            <w:vAlign w:val="center"/>
          </w:tcPr>
          <w:p w14:paraId="63C76D45" w14:textId="546FD3B0" w:rsidR="003769AA" w:rsidRPr="00953054" w:rsidRDefault="003769AA" w:rsidP="00953054">
            <w:pPr>
              <w:spacing w:line="276" w:lineRule="auto"/>
              <w:jc w:val="both"/>
              <w:rPr>
                <w:sz w:val="22"/>
                <w:szCs w:val="22"/>
              </w:rPr>
            </w:pPr>
            <w:r w:rsidRPr="00953054">
              <w:rPr>
                <w:sz w:val="22"/>
                <w:szCs w:val="22"/>
              </w:rPr>
              <w:t xml:space="preserve">Land </w:t>
            </w:r>
            <w:r w:rsidR="00F83861" w:rsidRPr="00953054">
              <w:rPr>
                <w:sz w:val="22"/>
                <w:szCs w:val="22"/>
              </w:rPr>
              <w:t>And Buildings</w:t>
            </w:r>
          </w:p>
        </w:tc>
        <w:tc>
          <w:tcPr>
            <w:tcW w:w="764" w:type="pct"/>
            <w:shd w:val="clear" w:color="000000" w:fill="FFFFFF"/>
            <w:noWrap/>
            <w:vAlign w:val="center"/>
          </w:tcPr>
          <w:p w14:paraId="74B7CC13"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c>
          <w:tcPr>
            <w:tcW w:w="765" w:type="pct"/>
            <w:shd w:val="clear" w:color="000000" w:fill="FFFFFF"/>
            <w:noWrap/>
            <w:vAlign w:val="center"/>
          </w:tcPr>
          <w:p w14:paraId="4A1CF734"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c>
          <w:tcPr>
            <w:tcW w:w="764" w:type="pct"/>
            <w:shd w:val="clear" w:color="000000" w:fill="FFFFFF"/>
            <w:noWrap/>
            <w:vAlign w:val="center"/>
          </w:tcPr>
          <w:p w14:paraId="54445AEF"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c>
          <w:tcPr>
            <w:tcW w:w="765" w:type="pct"/>
            <w:shd w:val="clear" w:color="000000" w:fill="FFFFFF"/>
            <w:noWrap/>
            <w:vAlign w:val="center"/>
          </w:tcPr>
          <w:p w14:paraId="5D6162E1" w14:textId="77777777" w:rsidR="003769AA" w:rsidRPr="00953054" w:rsidRDefault="00002F3E" w:rsidP="00953054">
            <w:pPr>
              <w:spacing w:line="276" w:lineRule="auto"/>
              <w:jc w:val="both"/>
              <w:rPr>
                <w:sz w:val="22"/>
                <w:szCs w:val="22"/>
              </w:rPr>
            </w:pPr>
            <w:r w:rsidRPr="00953054">
              <w:rPr>
                <w:sz w:val="22"/>
                <w:szCs w:val="22"/>
              </w:rPr>
              <w:t>x</w:t>
            </w:r>
            <w:r w:rsidR="003769AA" w:rsidRPr="00953054">
              <w:rPr>
                <w:sz w:val="22"/>
                <w:szCs w:val="22"/>
              </w:rPr>
              <w:t>xx</w:t>
            </w:r>
          </w:p>
        </w:tc>
      </w:tr>
      <w:tr w:rsidR="00650C14" w:rsidRPr="00953054" w14:paraId="1E8A1DB8" w14:textId="77777777" w:rsidTr="00D40D6E">
        <w:trPr>
          <w:trHeight w:val="340"/>
        </w:trPr>
        <w:tc>
          <w:tcPr>
            <w:tcW w:w="1941" w:type="pct"/>
            <w:shd w:val="clear" w:color="000000" w:fill="FFFFFF"/>
            <w:noWrap/>
            <w:vAlign w:val="center"/>
            <w:hideMark/>
          </w:tcPr>
          <w:p w14:paraId="01ADFC90" w14:textId="169E73FD" w:rsidR="003769AA" w:rsidRPr="00953054" w:rsidRDefault="00F83861" w:rsidP="00953054">
            <w:pPr>
              <w:spacing w:line="276" w:lineRule="auto"/>
              <w:jc w:val="both"/>
              <w:rPr>
                <w:sz w:val="22"/>
                <w:szCs w:val="22"/>
              </w:rPr>
            </w:pPr>
            <w:r w:rsidRPr="00953054">
              <w:rPr>
                <w:sz w:val="22"/>
                <w:szCs w:val="22"/>
              </w:rPr>
              <w:t> </w:t>
            </w:r>
          </w:p>
        </w:tc>
        <w:tc>
          <w:tcPr>
            <w:tcW w:w="764" w:type="pct"/>
            <w:shd w:val="clear" w:color="000000" w:fill="FFFFFF"/>
            <w:noWrap/>
            <w:vAlign w:val="center"/>
          </w:tcPr>
          <w:p w14:paraId="0ABECF4C" w14:textId="77777777" w:rsidR="003769AA" w:rsidRPr="00953054" w:rsidRDefault="00002F3E" w:rsidP="00953054">
            <w:pPr>
              <w:spacing w:line="276" w:lineRule="auto"/>
              <w:jc w:val="both"/>
              <w:rPr>
                <w:b/>
                <w:sz w:val="22"/>
                <w:szCs w:val="22"/>
              </w:rPr>
            </w:pPr>
            <w:r w:rsidRPr="00953054">
              <w:rPr>
                <w:b/>
                <w:sz w:val="22"/>
                <w:szCs w:val="22"/>
              </w:rPr>
              <w:t>x</w:t>
            </w:r>
            <w:r w:rsidR="003769AA" w:rsidRPr="00953054">
              <w:rPr>
                <w:b/>
                <w:sz w:val="22"/>
                <w:szCs w:val="22"/>
              </w:rPr>
              <w:t>xx</w:t>
            </w:r>
          </w:p>
        </w:tc>
        <w:tc>
          <w:tcPr>
            <w:tcW w:w="765" w:type="pct"/>
            <w:shd w:val="clear" w:color="000000" w:fill="FFFFFF"/>
            <w:noWrap/>
            <w:vAlign w:val="center"/>
          </w:tcPr>
          <w:p w14:paraId="552345D1" w14:textId="77777777" w:rsidR="003769AA" w:rsidRPr="00953054" w:rsidRDefault="00002F3E" w:rsidP="00953054">
            <w:pPr>
              <w:spacing w:line="276" w:lineRule="auto"/>
              <w:jc w:val="both"/>
              <w:rPr>
                <w:b/>
                <w:sz w:val="22"/>
                <w:szCs w:val="22"/>
              </w:rPr>
            </w:pPr>
            <w:r w:rsidRPr="00953054">
              <w:rPr>
                <w:b/>
                <w:sz w:val="22"/>
                <w:szCs w:val="22"/>
              </w:rPr>
              <w:t>x</w:t>
            </w:r>
            <w:r w:rsidR="003769AA" w:rsidRPr="00953054">
              <w:rPr>
                <w:b/>
                <w:sz w:val="22"/>
                <w:szCs w:val="22"/>
              </w:rPr>
              <w:t>xx</w:t>
            </w:r>
          </w:p>
        </w:tc>
        <w:tc>
          <w:tcPr>
            <w:tcW w:w="764" w:type="pct"/>
            <w:shd w:val="clear" w:color="000000" w:fill="FFFFFF"/>
            <w:noWrap/>
            <w:vAlign w:val="center"/>
          </w:tcPr>
          <w:p w14:paraId="453A3E07" w14:textId="77777777" w:rsidR="003769AA" w:rsidRPr="00953054" w:rsidRDefault="00002F3E" w:rsidP="00953054">
            <w:pPr>
              <w:spacing w:line="276" w:lineRule="auto"/>
              <w:jc w:val="both"/>
              <w:rPr>
                <w:b/>
                <w:sz w:val="22"/>
                <w:szCs w:val="22"/>
              </w:rPr>
            </w:pPr>
            <w:r w:rsidRPr="00953054">
              <w:rPr>
                <w:b/>
                <w:sz w:val="22"/>
                <w:szCs w:val="22"/>
              </w:rPr>
              <w:t>x</w:t>
            </w:r>
            <w:r w:rsidR="003769AA" w:rsidRPr="00953054">
              <w:rPr>
                <w:b/>
                <w:sz w:val="22"/>
                <w:szCs w:val="22"/>
              </w:rPr>
              <w:t>xx</w:t>
            </w:r>
          </w:p>
        </w:tc>
        <w:tc>
          <w:tcPr>
            <w:tcW w:w="765" w:type="pct"/>
            <w:shd w:val="clear" w:color="000000" w:fill="FFFFFF"/>
            <w:noWrap/>
            <w:vAlign w:val="center"/>
          </w:tcPr>
          <w:p w14:paraId="666A7EAA" w14:textId="77777777" w:rsidR="003769AA" w:rsidRPr="00953054" w:rsidRDefault="00002F3E" w:rsidP="00953054">
            <w:pPr>
              <w:spacing w:line="276" w:lineRule="auto"/>
              <w:jc w:val="both"/>
              <w:rPr>
                <w:b/>
                <w:sz w:val="22"/>
                <w:szCs w:val="22"/>
              </w:rPr>
            </w:pPr>
            <w:r w:rsidRPr="00953054">
              <w:rPr>
                <w:b/>
                <w:sz w:val="22"/>
                <w:szCs w:val="22"/>
              </w:rPr>
              <w:t>x</w:t>
            </w:r>
            <w:r w:rsidR="003769AA" w:rsidRPr="00953054">
              <w:rPr>
                <w:b/>
                <w:sz w:val="22"/>
                <w:szCs w:val="22"/>
              </w:rPr>
              <w:t>xx</w:t>
            </w:r>
          </w:p>
        </w:tc>
      </w:tr>
    </w:tbl>
    <w:p w14:paraId="41B54ADB" w14:textId="77777777" w:rsidR="003769AA" w:rsidRPr="00953054" w:rsidRDefault="003769AA" w:rsidP="00953054">
      <w:pPr>
        <w:spacing w:line="360" w:lineRule="auto"/>
        <w:jc w:val="both"/>
        <w:rPr>
          <w:sz w:val="22"/>
          <w:szCs w:val="22"/>
        </w:rPr>
      </w:pPr>
    </w:p>
    <w:p w14:paraId="26F9254E" w14:textId="15B61163" w:rsidR="002E14D7" w:rsidRPr="00953054" w:rsidRDefault="00002F3E" w:rsidP="00953054">
      <w:pPr>
        <w:tabs>
          <w:tab w:val="decimal" w:pos="5220"/>
          <w:tab w:val="decimal" w:pos="7200"/>
          <w:tab w:val="decimal" w:pos="8640"/>
        </w:tabs>
        <w:spacing w:line="360" w:lineRule="auto"/>
        <w:jc w:val="both"/>
        <w:rPr>
          <w:sz w:val="22"/>
          <w:szCs w:val="22"/>
        </w:rPr>
      </w:pPr>
      <w:r w:rsidRPr="00953054">
        <w:rPr>
          <w:sz w:val="22"/>
          <w:szCs w:val="22"/>
        </w:rPr>
        <w:t>There were no transfers between levels 1, 2 and 3 during the year.</w:t>
      </w:r>
      <w:r w:rsidR="002E14D7" w:rsidRPr="00953054">
        <w:rPr>
          <w:sz w:val="22"/>
          <w:szCs w:val="22"/>
        </w:rPr>
        <w:t xml:space="preserve"> </w:t>
      </w:r>
      <w:r w:rsidR="003769AA" w:rsidRPr="00953054">
        <w:rPr>
          <w:sz w:val="22"/>
          <w:szCs w:val="22"/>
        </w:rPr>
        <w:t>Disclosures of fair values of financial instruments not measured at fair value have not been made because the carrying amounts are a reasonable approximation of their fair values.</w:t>
      </w:r>
    </w:p>
    <w:p w14:paraId="465E7603" w14:textId="4BB025B2" w:rsidR="002E14D7" w:rsidRPr="00953054" w:rsidRDefault="002E14D7" w:rsidP="00953054">
      <w:pPr>
        <w:tabs>
          <w:tab w:val="left" w:pos="900"/>
        </w:tabs>
        <w:autoSpaceDE/>
        <w:autoSpaceDN/>
        <w:spacing w:line="360" w:lineRule="auto"/>
        <w:ind w:left="360" w:hanging="360"/>
        <w:jc w:val="both"/>
        <w:rPr>
          <w:b/>
          <w:sz w:val="22"/>
          <w:szCs w:val="22"/>
        </w:rPr>
      </w:pPr>
      <w:r w:rsidRPr="00953054">
        <w:rPr>
          <w:b/>
          <w:sz w:val="22"/>
          <w:szCs w:val="22"/>
        </w:rPr>
        <w:t>iv)</w:t>
      </w:r>
      <w:r w:rsidRPr="00953054">
        <w:rPr>
          <w:b/>
          <w:sz w:val="22"/>
          <w:szCs w:val="22"/>
        </w:rPr>
        <w:tab/>
        <w:t>Capital Risk Management</w:t>
      </w:r>
    </w:p>
    <w:p w14:paraId="02AA8AF8" w14:textId="3F553F05" w:rsidR="002E14D7" w:rsidRPr="00953054" w:rsidRDefault="002E14D7" w:rsidP="00953054">
      <w:pPr>
        <w:autoSpaceDE/>
        <w:autoSpaceDN/>
        <w:spacing w:line="360" w:lineRule="auto"/>
        <w:jc w:val="both"/>
        <w:rPr>
          <w:sz w:val="22"/>
          <w:szCs w:val="22"/>
        </w:rPr>
      </w:pPr>
      <w:r w:rsidRPr="00953054">
        <w:rPr>
          <w:sz w:val="22"/>
          <w:szCs w:val="22"/>
        </w:rPr>
        <w:t xml:space="preserve">The objective of the </w:t>
      </w:r>
      <w:r w:rsidR="00E80625" w:rsidRPr="00953054">
        <w:rPr>
          <w:sz w:val="22"/>
          <w:szCs w:val="22"/>
        </w:rPr>
        <w:t>Entity</w:t>
      </w:r>
      <w:r w:rsidRPr="00953054">
        <w:rPr>
          <w:sz w:val="22"/>
          <w:szCs w:val="22"/>
        </w:rPr>
        <w:t xml:space="preserve">’s capital risk management is to safeguard the </w:t>
      </w:r>
      <w:r w:rsidR="00E80625" w:rsidRPr="00953054">
        <w:rPr>
          <w:sz w:val="22"/>
          <w:szCs w:val="22"/>
        </w:rPr>
        <w:t>Entity</w:t>
      </w:r>
      <w:r w:rsidRPr="00953054">
        <w:rPr>
          <w:sz w:val="22"/>
          <w:szCs w:val="22"/>
        </w:rPr>
        <w:t xml:space="preserve">’s ability to continue as a going concern. The </w:t>
      </w:r>
      <w:r w:rsidR="00E80625" w:rsidRPr="00953054">
        <w:rPr>
          <w:sz w:val="22"/>
          <w:szCs w:val="22"/>
        </w:rPr>
        <w:t>Entity</w:t>
      </w:r>
      <w:r w:rsidRPr="00953054">
        <w:rPr>
          <w:sz w:val="22"/>
          <w:szCs w:val="22"/>
        </w:rPr>
        <w:t xml:space="preserve"> capital structure comprises of the following funds: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22"/>
        <w:gridCol w:w="1904"/>
        <w:gridCol w:w="1904"/>
      </w:tblGrid>
      <w:tr w:rsidR="00753264" w:rsidRPr="00953054" w14:paraId="02C16590" w14:textId="77777777" w:rsidTr="00753264">
        <w:trPr>
          <w:trHeight w:val="340"/>
        </w:trPr>
        <w:tc>
          <w:tcPr>
            <w:tcW w:w="2891" w:type="pct"/>
            <w:shd w:val="clear" w:color="auto" w:fill="0070C0"/>
          </w:tcPr>
          <w:p w14:paraId="0ACEBAB2" w14:textId="77777777" w:rsidR="00753264" w:rsidRPr="00953054" w:rsidRDefault="00753264" w:rsidP="00953054">
            <w:pPr>
              <w:spacing w:line="276" w:lineRule="auto"/>
              <w:jc w:val="both"/>
              <w:rPr>
                <w:b/>
                <w:bCs/>
                <w:sz w:val="22"/>
                <w:szCs w:val="22"/>
              </w:rPr>
            </w:pPr>
          </w:p>
        </w:tc>
        <w:tc>
          <w:tcPr>
            <w:tcW w:w="1054" w:type="pct"/>
            <w:shd w:val="clear" w:color="auto" w:fill="0070C0"/>
            <w:vAlign w:val="center"/>
            <w:hideMark/>
          </w:tcPr>
          <w:p w14:paraId="37DCEC5F" w14:textId="59D75E23" w:rsidR="00753264" w:rsidRPr="00953054" w:rsidRDefault="00753264" w:rsidP="00953054">
            <w:pPr>
              <w:autoSpaceDE/>
              <w:autoSpaceDN/>
              <w:spacing w:line="276" w:lineRule="auto"/>
              <w:jc w:val="both"/>
              <w:rPr>
                <w:b/>
                <w:bCs/>
                <w:sz w:val="22"/>
                <w:szCs w:val="22"/>
                <w:lang w:val="en-US"/>
              </w:rPr>
            </w:pPr>
            <w:r w:rsidRPr="00953054">
              <w:rPr>
                <w:b/>
                <w:i/>
                <w:iCs/>
                <w:sz w:val="22"/>
                <w:szCs w:val="22"/>
                <w:lang w:val="en-US"/>
              </w:rPr>
              <w:t>Insert Current FY</w:t>
            </w:r>
          </w:p>
        </w:tc>
        <w:tc>
          <w:tcPr>
            <w:tcW w:w="1054" w:type="pct"/>
            <w:shd w:val="clear" w:color="auto" w:fill="0070C0"/>
            <w:vAlign w:val="center"/>
            <w:hideMark/>
          </w:tcPr>
          <w:p w14:paraId="33EB40E5" w14:textId="77777777" w:rsidR="00911615" w:rsidRPr="00953054" w:rsidRDefault="00911615" w:rsidP="00911615">
            <w:pPr>
              <w:autoSpaceDE/>
              <w:autoSpaceDN/>
              <w:spacing w:line="276" w:lineRule="auto"/>
              <w:jc w:val="both"/>
              <w:rPr>
                <w:b/>
                <w:i/>
                <w:iCs/>
                <w:sz w:val="22"/>
                <w:szCs w:val="22"/>
                <w:lang w:val="en-US"/>
              </w:rPr>
            </w:pPr>
            <w:r w:rsidRPr="00953054">
              <w:rPr>
                <w:b/>
                <w:i/>
                <w:iCs/>
                <w:sz w:val="22"/>
                <w:szCs w:val="22"/>
                <w:lang w:val="en-US"/>
              </w:rPr>
              <w:t>Opening Statement</w:t>
            </w:r>
          </w:p>
          <w:p w14:paraId="3164CAB6" w14:textId="6325591F" w:rsidR="00753264" w:rsidRPr="00953054" w:rsidRDefault="00911615"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650C14" w:rsidRPr="00953054" w14:paraId="200C9A2B" w14:textId="77777777" w:rsidTr="00753264">
        <w:trPr>
          <w:trHeight w:val="340"/>
        </w:trPr>
        <w:tc>
          <w:tcPr>
            <w:tcW w:w="2891" w:type="pct"/>
            <w:shd w:val="clear" w:color="auto" w:fill="0070C0"/>
          </w:tcPr>
          <w:p w14:paraId="5061F6B1" w14:textId="77777777" w:rsidR="003769AA" w:rsidRPr="00953054" w:rsidRDefault="003769AA" w:rsidP="00953054">
            <w:pPr>
              <w:spacing w:line="276" w:lineRule="auto"/>
              <w:jc w:val="both"/>
              <w:rPr>
                <w:b/>
                <w:bCs/>
                <w:sz w:val="22"/>
                <w:szCs w:val="22"/>
              </w:rPr>
            </w:pPr>
          </w:p>
        </w:tc>
        <w:tc>
          <w:tcPr>
            <w:tcW w:w="1054" w:type="pct"/>
            <w:shd w:val="clear" w:color="auto" w:fill="0070C0"/>
            <w:vAlign w:val="center"/>
            <w:hideMark/>
          </w:tcPr>
          <w:p w14:paraId="5941B2AD" w14:textId="77777777" w:rsidR="003769AA" w:rsidRPr="00953054" w:rsidRDefault="003769AA" w:rsidP="00953054">
            <w:pPr>
              <w:tabs>
                <w:tab w:val="decimal" w:pos="868"/>
              </w:tabs>
              <w:spacing w:line="276" w:lineRule="auto"/>
              <w:jc w:val="both"/>
              <w:rPr>
                <w:b/>
                <w:sz w:val="22"/>
                <w:szCs w:val="22"/>
              </w:rPr>
            </w:pPr>
            <w:r w:rsidRPr="00953054">
              <w:rPr>
                <w:b/>
                <w:sz w:val="22"/>
                <w:szCs w:val="22"/>
              </w:rPr>
              <w:t>Kshs</w:t>
            </w:r>
          </w:p>
        </w:tc>
        <w:tc>
          <w:tcPr>
            <w:tcW w:w="1054" w:type="pct"/>
            <w:shd w:val="clear" w:color="auto" w:fill="0070C0"/>
            <w:vAlign w:val="center"/>
            <w:hideMark/>
          </w:tcPr>
          <w:p w14:paraId="4870878A" w14:textId="77777777" w:rsidR="003769AA" w:rsidRPr="00953054" w:rsidRDefault="003769AA" w:rsidP="00953054">
            <w:pPr>
              <w:tabs>
                <w:tab w:val="decimal" w:pos="868"/>
              </w:tabs>
              <w:spacing w:line="276" w:lineRule="auto"/>
              <w:jc w:val="both"/>
              <w:rPr>
                <w:b/>
                <w:sz w:val="22"/>
                <w:szCs w:val="22"/>
              </w:rPr>
            </w:pPr>
            <w:r w:rsidRPr="00953054">
              <w:rPr>
                <w:b/>
                <w:sz w:val="22"/>
                <w:szCs w:val="22"/>
              </w:rPr>
              <w:t>Kshs</w:t>
            </w:r>
          </w:p>
        </w:tc>
      </w:tr>
      <w:tr w:rsidR="000E6E4C" w:rsidRPr="00953054" w14:paraId="09AB3E69" w14:textId="77777777" w:rsidTr="00753264">
        <w:trPr>
          <w:trHeight w:val="340"/>
        </w:trPr>
        <w:tc>
          <w:tcPr>
            <w:tcW w:w="2891" w:type="pct"/>
            <w:vAlign w:val="bottom"/>
            <w:hideMark/>
          </w:tcPr>
          <w:p w14:paraId="1E831FB7" w14:textId="1FEA7BD7" w:rsidR="000E6E4C" w:rsidRPr="00953054" w:rsidRDefault="000E6E4C" w:rsidP="00953054">
            <w:pPr>
              <w:spacing w:line="276" w:lineRule="auto"/>
              <w:jc w:val="both"/>
              <w:rPr>
                <w:bCs/>
                <w:sz w:val="22"/>
                <w:szCs w:val="22"/>
              </w:rPr>
            </w:pPr>
            <w:r w:rsidRPr="00953054">
              <w:rPr>
                <w:bCs/>
                <w:sz w:val="22"/>
                <w:szCs w:val="22"/>
              </w:rPr>
              <w:t xml:space="preserve">Revaluation </w:t>
            </w:r>
            <w:r w:rsidR="00F83861" w:rsidRPr="00953054">
              <w:rPr>
                <w:bCs/>
                <w:sz w:val="22"/>
                <w:szCs w:val="22"/>
              </w:rPr>
              <w:t>Reserve</w:t>
            </w:r>
          </w:p>
        </w:tc>
        <w:tc>
          <w:tcPr>
            <w:tcW w:w="1054" w:type="pct"/>
            <w:vAlign w:val="center"/>
          </w:tcPr>
          <w:p w14:paraId="27647CE2" w14:textId="77777777" w:rsidR="000E6E4C" w:rsidRPr="00953054" w:rsidRDefault="000E6E4C" w:rsidP="00953054">
            <w:pPr>
              <w:tabs>
                <w:tab w:val="decimal" w:pos="868"/>
              </w:tabs>
              <w:spacing w:line="276" w:lineRule="auto"/>
              <w:jc w:val="both"/>
              <w:rPr>
                <w:sz w:val="22"/>
                <w:szCs w:val="22"/>
              </w:rPr>
            </w:pPr>
            <w:r w:rsidRPr="00953054">
              <w:rPr>
                <w:sz w:val="22"/>
                <w:szCs w:val="22"/>
              </w:rPr>
              <w:t>xxx</w:t>
            </w:r>
          </w:p>
        </w:tc>
        <w:tc>
          <w:tcPr>
            <w:tcW w:w="1054" w:type="pct"/>
            <w:vAlign w:val="center"/>
            <w:hideMark/>
          </w:tcPr>
          <w:p w14:paraId="5517B5EE" w14:textId="2D83EE8F" w:rsidR="000E6E4C" w:rsidRPr="00953054" w:rsidRDefault="000E6E4C" w:rsidP="00953054">
            <w:pPr>
              <w:tabs>
                <w:tab w:val="decimal" w:pos="868"/>
              </w:tabs>
              <w:spacing w:line="276" w:lineRule="auto"/>
              <w:jc w:val="both"/>
              <w:rPr>
                <w:sz w:val="22"/>
                <w:szCs w:val="22"/>
              </w:rPr>
            </w:pPr>
            <w:r w:rsidRPr="00953054">
              <w:rPr>
                <w:sz w:val="22"/>
                <w:szCs w:val="22"/>
              </w:rPr>
              <w:t>xxx</w:t>
            </w:r>
          </w:p>
        </w:tc>
      </w:tr>
      <w:tr w:rsidR="000E6E4C" w:rsidRPr="00953054" w14:paraId="145C779E" w14:textId="77777777" w:rsidTr="00753264">
        <w:trPr>
          <w:trHeight w:val="340"/>
        </w:trPr>
        <w:tc>
          <w:tcPr>
            <w:tcW w:w="2891" w:type="pct"/>
            <w:vAlign w:val="bottom"/>
            <w:hideMark/>
          </w:tcPr>
          <w:p w14:paraId="0985F88C" w14:textId="1676B559" w:rsidR="000E6E4C" w:rsidRPr="00953054" w:rsidRDefault="000E6E4C" w:rsidP="00953054">
            <w:pPr>
              <w:spacing w:line="276" w:lineRule="auto"/>
              <w:jc w:val="both"/>
              <w:rPr>
                <w:bCs/>
                <w:sz w:val="22"/>
                <w:szCs w:val="22"/>
              </w:rPr>
            </w:pPr>
            <w:r w:rsidRPr="00953054">
              <w:rPr>
                <w:bCs/>
                <w:sz w:val="22"/>
                <w:szCs w:val="22"/>
              </w:rPr>
              <w:t xml:space="preserve">Retained </w:t>
            </w:r>
            <w:r w:rsidR="00F83861" w:rsidRPr="00953054">
              <w:rPr>
                <w:bCs/>
                <w:sz w:val="22"/>
                <w:szCs w:val="22"/>
              </w:rPr>
              <w:t>Earnings</w:t>
            </w:r>
          </w:p>
        </w:tc>
        <w:tc>
          <w:tcPr>
            <w:tcW w:w="1054" w:type="pct"/>
            <w:vAlign w:val="center"/>
          </w:tcPr>
          <w:p w14:paraId="739CC163" w14:textId="77777777" w:rsidR="000E6E4C" w:rsidRPr="00953054" w:rsidRDefault="000E6E4C" w:rsidP="00953054">
            <w:pPr>
              <w:tabs>
                <w:tab w:val="decimal" w:pos="868"/>
              </w:tabs>
              <w:spacing w:line="276" w:lineRule="auto"/>
              <w:jc w:val="both"/>
              <w:rPr>
                <w:sz w:val="22"/>
                <w:szCs w:val="22"/>
              </w:rPr>
            </w:pPr>
            <w:r w:rsidRPr="00953054">
              <w:rPr>
                <w:sz w:val="22"/>
                <w:szCs w:val="22"/>
              </w:rPr>
              <w:t>xxx</w:t>
            </w:r>
          </w:p>
        </w:tc>
        <w:tc>
          <w:tcPr>
            <w:tcW w:w="1054" w:type="pct"/>
            <w:vAlign w:val="center"/>
            <w:hideMark/>
          </w:tcPr>
          <w:p w14:paraId="5FB3EB73" w14:textId="410A9BDA" w:rsidR="000E6E4C" w:rsidRPr="00953054" w:rsidRDefault="000E6E4C" w:rsidP="00953054">
            <w:pPr>
              <w:tabs>
                <w:tab w:val="decimal" w:pos="868"/>
              </w:tabs>
              <w:spacing w:line="276" w:lineRule="auto"/>
              <w:jc w:val="both"/>
              <w:rPr>
                <w:sz w:val="22"/>
                <w:szCs w:val="22"/>
              </w:rPr>
            </w:pPr>
            <w:r w:rsidRPr="00953054">
              <w:rPr>
                <w:sz w:val="22"/>
                <w:szCs w:val="22"/>
              </w:rPr>
              <w:t>xxx</w:t>
            </w:r>
          </w:p>
        </w:tc>
      </w:tr>
      <w:tr w:rsidR="000E6E4C" w:rsidRPr="00953054" w14:paraId="2E9CBC74" w14:textId="77777777" w:rsidTr="00753264">
        <w:trPr>
          <w:trHeight w:val="340"/>
        </w:trPr>
        <w:tc>
          <w:tcPr>
            <w:tcW w:w="2891" w:type="pct"/>
            <w:vAlign w:val="bottom"/>
          </w:tcPr>
          <w:p w14:paraId="3A659DE6" w14:textId="227EA7DE" w:rsidR="000E6E4C" w:rsidRPr="00953054" w:rsidRDefault="000E6E4C" w:rsidP="00953054">
            <w:pPr>
              <w:spacing w:line="276" w:lineRule="auto"/>
              <w:jc w:val="both"/>
              <w:rPr>
                <w:bCs/>
                <w:sz w:val="22"/>
                <w:szCs w:val="22"/>
              </w:rPr>
            </w:pPr>
            <w:r w:rsidRPr="00953054">
              <w:rPr>
                <w:bCs/>
                <w:sz w:val="22"/>
                <w:szCs w:val="22"/>
              </w:rPr>
              <w:t xml:space="preserve">Capital </w:t>
            </w:r>
            <w:r w:rsidR="00F83861" w:rsidRPr="00953054">
              <w:rPr>
                <w:bCs/>
                <w:sz w:val="22"/>
                <w:szCs w:val="22"/>
              </w:rPr>
              <w:t>Reserve</w:t>
            </w:r>
          </w:p>
        </w:tc>
        <w:tc>
          <w:tcPr>
            <w:tcW w:w="1054" w:type="pct"/>
            <w:vAlign w:val="center"/>
          </w:tcPr>
          <w:p w14:paraId="67674E8E" w14:textId="77777777" w:rsidR="000E6E4C" w:rsidRPr="00953054" w:rsidRDefault="000E6E4C" w:rsidP="00953054">
            <w:pPr>
              <w:tabs>
                <w:tab w:val="decimal" w:pos="868"/>
              </w:tabs>
              <w:spacing w:line="276" w:lineRule="auto"/>
              <w:jc w:val="both"/>
              <w:rPr>
                <w:sz w:val="22"/>
                <w:szCs w:val="22"/>
              </w:rPr>
            </w:pPr>
            <w:r w:rsidRPr="00953054">
              <w:rPr>
                <w:sz w:val="22"/>
                <w:szCs w:val="22"/>
              </w:rPr>
              <w:t>xxx</w:t>
            </w:r>
          </w:p>
        </w:tc>
        <w:tc>
          <w:tcPr>
            <w:tcW w:w="1054" w:type="pct"/>
            <w:vAlign w:val="center"/>
          </w:tcPr>
          <w:p w14:paraId="013D7ACD" w14:textId="468B5547" w:rsidR="000E6E4C" w:rsidRPr="00953054" w:rsidRDefault="000E6E4C" w:rsidP="00953054">
            <w:pPr>
              <w:tabs>
                <w:tab w:val="decimal" w:pos="868"/>
              </w:tabs>
              <w:spacing w:line="276" w:lineRule="auto"/>
              <w:jc w:val="both"/>
              <w:rPr>
                <w:sz w:val="22"/>
                <w:szCs w:val="22"/>
              </w:rPr>
            </w:pPr>
            <w:r w:rsidRPr="00953054">
              <w:rPr>
                <w:sz w:val="22"/>
                <w:szCs w:val="22"/>
              </w:rPr>
              <w:t>xxx</w:t>
            </w:r>
          </w:p>
        </w:tc>
      </w:tr>
      <w:tr w:rsidR="000E6E4C" w:rsidRPr="00953054" w14:paraId="77DC9679" w14:textId="77777777" w:rsidTr="00753264">
        <w:trPr>
          <w:trHeight w:val="340"/>
        </w:trPr>
        <w:tc>
          <w:tcPr>
            <w:tcW w:w="2891" w:type="pct"/>
            <w:vAlign w:val="bottom"/>
            <w:hideMark/>
          </w:tcPr>
          <w:p w14:paraId="37886060" w14:textId="7EE06251" w:rsidR="000E6E4C" w:rsidRPr="00953054" w:rsidRDefault="000E6E4C" w:rsidP="00953054">
            <w:pPr>
              <w:spacing w:line="276" w:lineRule="auto"/>
              <w:jc w:val="both"/>
              <w:rPr>
                <w:b/>
                <w:bCs/>
                <w:sz w:val="22"/>
                <w:szCs w:val="22"/>
              </w:rPr>
            </w:pPr>
            <w:r w:rsidRPr="00953054">
              <w:rPr>
                <w:b/>
                <w:bCs/>
                <w:sz w:val="22"/>
                <w:szCs w:val="22"/>
              </w:rPr>
              <w:t xml:space="preserve">Total </w:t>
            </w:r>
            <w:r w:rsidR="00F83861" w:rsidRPr="00953054">
              <w:rPr>
                <w:b/>
                <w:bCs/>
                <w:sz w:val="22"/>
                <w:szCs w:val="22"/>
              </w:rPr>
              <w:t>Funds</w:t>
            </w:r>
          </w:p>
        </w:tc>
        <w:tc>
          <w:tcPr>
            <w:tcW w:w="1054" w:type="pct"/>
            <w:vAlign w:val="center"/>
          </w:tcPr>
          <w:p w14:paraId="05E61959" w14:textId="77777777" w:rsidR="000E6E4C" w:rsidRPr="00953054" w:rsidRDefault="000E6E4C" w:rsidP="00953054">
            <w:pPr>
              <w:tabs>
                <w:tab w:val="decimal" w:pos="868"/>
              </w:tabs>
              <w:spacing w:line="276" w:lineRule="auto"/>
              <w:jc w:val="both"/>
              <w:rPr>
                <w:b/>
                <w:sz w:val="22"/>
                <w:szCs w:val="22"/>
              </w:rPr>
            </w:pPr>
            <w:r w:rsidRPr="00953054">
              <w:rPr>
                <w:b/>
                <w:sz w:val="22"/>
                <w:szCs w:val="22"/>
              </w:rPr>
              <w:t>xxx</w:t>
            </w:r>
          </w:p>
        </w:tc>
        <w:tc>
          <w:tcPr>
            <w:tcW w:w="1054" w:type="pct"/>
            <w:vAlign w:val="center"/>
            <w:hideMark/>
          </w:tcPr>
          <w:p w14:paraId="67670FF8" w14:textId="1CD50DD8" w:rsidR="000E6E4C" w:rsidRPr="00953054" w:rsidRDefault="000E6E4C" w:rsidP="00953054">
            <w:pPr>
              <w:tabs>
                <w:tab w:val="decimal" w:pos="868"/>
              </w:tabs>
              <w:spacing w:line="276" w:lineRule="auto"/>
              <w:jc w:val="both"/>
              <w:rPr>
                <w:b/>
                <w:sz w:val="22"/>
                <w:szCs w:val="22"/>
              </w:rPr>
            </w:pPr>
            <w:r w:rsidRPr="00953054">
              <w:rPr>
                <w:b/>
                <w:sz w:val="22"/>
                <w:szCs w:val="22"/>
              </w:rPr>
              <w:t>xxx</w:t>
            </w:r>
          </w:p>
        </w:tc>
      </w:tr>
      <w:tr w:rsidR="000E6E4C" w:rsidRPr="00953054" w14:paraId="045C66A2" w14:textId="77777777" w:rsidTr="00753264">
        <w:trPr>
          <w:trHeight w:val="340"/>
        </w:trPr>
        <w:tc>
          <w:tcPr>
            <w:tcW w:w="2891" w:type="pct"/>
            <w:vAlign w:val="bottom"/>
            <w:hideMark/>
          </w:tcPr>
          <w:p w14:paraId="763AC641" w14:textId="1355D75C" w:rsidR="000E6E4C" w:rsidRPr="00953054" w:rsidRDefault="000E6E4C" w:rsidP="00953054">
            <w:pPr>
              <w:spacing w:line="276" w:lineRule="auto"/>
              <w:jc w:val="both"/>
              <w:rPr>
                <w:bCs/>
                <w:sz w:val="22"/>
                <w:szCs w:val="22"/>
              </w:rPr>
            </w:pPr>
            <w:r w:rsidRPr="00953054">
              <w:rPr>
                <w:bCs/>
                <w:sz w:val="22"/>
                <w:szCs w:val="22"/>
              </w:rPr>
              <w:t xml:space="preserve">Total </w:t>
            </w:r>
            <w:r w:rsidR="00F83861" w:rsidRPr="00953054">
              <w:rPr>
                <w:bCs/>
                <w:sz w:val="22"/>
                <w:szCs w:val="22"/>
              </w:rPr>
              <w:t>Borrowings</w:t>
            </w:r>
          </w:p>
        </w:tc>
        <w:tc>
          <w:tcPr>
            <w:tcW w:w="1054" w:type="pct"/>
            <w:vAlign w:val="center"/>
          </w:tcPr>
          <w:p w14:paraId="47D4B58E" w14:textId="77777777" w:rsidR="000E6E4C" w:rsidRPr="00953054" w:rsidRDefault="000E6E4C" w:rsidP="00953054">
            <w:pPr>
              <w:tabs>
                <w:tab w:val="decimal" w:pos="868"/>
              </w:tabs>
              <w:spacing w:line="276" w:lineRule="auto"/>
              <w:jc w:val="both"/>
              <w:rPr>
                <w:sz w:val="22"/>
                <w:szCs w:val="22"/>
              </w:rPr>
            </w:pPr>
            <w:r w:rsidRPr="00953054">
              <w:rPr>
                <w:sz w:val="22"/>
                <w:szCs w:val="22"/>
              </w:rPr>
              <w:t>xxx</w:t>
            </w:r>
          </w:p>
        </w:tc>
        <w:tc>
          <w:tcPr>
            <w:tcW w:w="1054" w:type="pct"/>
            <w:vAlign w:val="center"/>
            <w:hideMark/>
          </w:tcPr>
          <w:p w14:paraId="4645F1DC" w14:textId="4CB70EEC" w:rsidR="000E6E4C" w:rsidRPr="00953054" w:rsidRDefault="000E6E4C" w:rsidP="00953054">
            <w:pPr>
              <w:tabs>
                <w:tab w:val="decimal" w:pos="868"/>
              </w:tabs>
              <w:spacing w:line="276" w:lineRule="auto"/>
              <w:jc w:val="both"/>
              <w:rPr>
                <w:sz w:val="22"/>
                <w:szCs w:val="22"/>
              </w:rPr>
            </w:pPr>
            <w:r w:rsidRPr="00953054">
              <w:rPr>
                <w:sz w:val="22"/>
                <w:szCs w:val="22"/>
              </w:rPr>
              <w:t>xxx</w:t>
            </w:r>
          </w:p>
        </w:tc>
      </w:tr>
      <w:tr w:rsidR="000E6E4C" w:rsidRPr="00953054" w14:paraId="13B676A5" w14:textId="77777777" w:rsidTr="00753264">
        <w:trPr>
          <w:trHeight w:val="340"/>
        </w:trPr>
        <w:tc>
          <w:tcPr>
            <w:tcW w:w="2891" w:type="pct"/>
            <w:vAlign w:val="bottom"/>
            <w:hideMark/>
          </w:tcPr>
          <w:p w14:paraId="67DA02EE" w14:textId="2EEF1F93" w:rsidR="000E6E4C" w:rsidRPr="00953054" w:rsidRDefault="000E6E4C" w:rsidP="00953054">
            <w:pPr>
              <w:spacing w:line="276" w:lineRule="auto"/>
              <w:jc w:val="both"/>
              <w:rPr>
                <w:bCs/>
                <w:sz w:val="22"/>
                <w:szCs w:val="22"/>
              </w:rPr>
            </w:pPr>
            <w:r w:rsidRPr="00953054">
              <w:rPr>
                <w:bCs/>
                <w:sz w:val="22"/>
                <w:szCs w:val="22"/>
              </w:rPr>
              <w:t>Less</w:t>
            </w:r>
            <w:r w:rsidR="00F83861" w:rsidRPr="00953054">
              <w:rPr>
                <w:bCs/>
                <w:sz w:val="22"/>
                <w:szCs w:val="22"/>
              </w:rPr>
              <w:t>: Cash And Bank Balances</w:t>
            </w:r>
          </w:p>
        </w:tc>
        <w:tc>
          <w:tcPr>
            <w:tcW w:w="1054" w:type="pct"/>
            <w:vAlign w:val="center"/>
          </w:tcPr>
          <w:p w14:paraId="31AF5980" w14:textId="77777777" w:rsidR="000E6E4C" w:rsidRPr="00953054" w:rsidRDefault="000E6E4C" w:rsidP="00953054">
            <w:pPr>
              <w:tabs>
                <w:tab w:val="decimal" w:pos="868"/>
              </w:tabs>
              <w:spacing w:line="276" w:lineRule="auto"/>
              <w:jc w:val="both"/>
              <w:rPr>
                <w:sz w:val="22"/>
                <w:szCs w:val="22"/>
              </w:rPr>
            </w:pPr>
            <w:r w:rsidRPr="00953054">
              <w:rPr>
                <w:sz w:val="22"/>
                <w:szCs w:val="22"/>
              </w:rPr>
              <w:t>(xxx)</w:t>
            </w:r>
          </w:p>
        </w:tc>
        <w:tc>
          <w:tcPr>
            <w:tcW w:w="1054" w:type="pct"/>
            <w:vAlign w:val="center"/>
            <w:hideMark/>
          </w:tcPr>
          <w:p w14:paraId="2F0952B3" w14:textId="75AD3FE9" w:rsidR="000E6E4C" w:rsidRPr="00953054" w:rsidRDefault="000E6E4C" w:rsidP="00953054">
            <w:pPr>
              <w:tabs>
                <w:tab w:val="decimal" w:pos="868"/>
              </w:tabs>
              <w:spacing w:line="276" w:lineRule="auto"/>
              <w:jc w:val="both"/>
              <w:rPr>
                <w:sz w:val="22"/>
                <w:szCs w:val="22"/>
              </w:rPr>
            </w:pPr>
            <w:r w:rsidRPr="00953054">
              <w:rPr>
                <w:sz w:val="22"/>
                <w:szCs w:val="22"/>
              </w:rPr>
              <w:t>(xxx)</w:t>
            </w:r>
          </w:p>
        </w:tc>
      </w:tr>
      <w:tr w:rsidR="000E6E4C" w:rsidRPr="00953054" w14:paraId="28FC25D6" w14:textId="77777777" w:rsidTr="00753264">
        <w:trPr>
          <w:trHeight w:val="340"/>
        </w:trPr>
        <w:tc>
          <w:tcPr>
            <w:tcW w:w="2891" w:type="pct"/>
            <w:vAlign w:val="bottom"/>
            <w:hideMark/>
          </w:tcPr>
          <w:p w14:paraId="59F254B5" w14:textId="40237D21" w:rsidR="000E6E4C" w:rsidRPr="00953054" w:rsidRDefault="000E6E4C" w:rsidP="00953054">
            <w:pPr>
              <w:spacing w:line="276" w:lineRule="auto"/>
              <w:jc w:val="both"/>
              <w:rPr>
                <w:bCs/>
                <w:sz w:val="22"/>
                <w:szCs w:val="22"/>
              </w:rPr>
            </w:pPr>
            <w:r w:rsidRPr="00953054">
              <w:rPr>
                <w:bCs/>
                <w:sz w:val="22"/>
                <w:szCs w:val="22"/>
              </w:rPr>
              <w:t xml:space="preserve">Net </w:t>
            </w:r>
            <w:r w:rsidR="00F83861" w:rsidRPr="00953054">
              <w:rPr>
                <w:bCs/>
                <w:sz w:val="22"/>
                <w:szCs w:val="22"/>
              </w:rPr>
              <w:t>Debt/(Excess Cash And Cash Equivalents)</w:t>
            </w:r>
          </w:p>
        </w:tc>
        <w:tc>
          <w:tcPr>
            <w:tcW w:w="1054" w:type="pct"/>
            <w:vAlign w:val="center"/>
          </w:tcPr>
          <w:p w14:paraId="40A88982" w14:textId="77777777" w:rsidR="000E6E4C" w:rsidRPr="00953054" w:rsidRDefault="000E6E4C" w:rsidP="00953054">
            <w:pPr>
              <w:tabs>
                <w:tab w:val="decimal" w:pos="868"/>
              </w:tabs>
              <w:spacing w:line="276" w:lineRule="auto"/>
              <w:jc w:val="both"/>
              <w:rPr>
                <w:sz w:val="22"/>
                <w:szCs w:val="22"/>
              </w:rPr>
            </w:pPr>
            <w:r w:rsidRPr="00953054">
              <w:rPr>
                <w:sz w:val="22"/>
                <w:szCs w:val="22"/>
              </w:rPr>
              <w:t>xxx</w:t>
            </w:r>
          </w:p>
        </w:tc>
        <w:tc>
          <w:tcPr>
            <w:tcW w:w="1054" w:type="pct"/>
            <w:vAlign w:val="center"/>
            <w:hideMark/>
          </w:tcPr>
          <w:p w14:paraId="1CB00D55" w14:textId="62E111EC" w:rsidR="000E6E4C" w:rsidRPr="00953054" w:rsidRDefault="000E6E4C" w:rsidP="00953054">
            <w:pPr>
              <w:tabs>
                <w:tab w:val="decimal" w:pos="868"/>
              </w:tabs>
              <w:spacing w:line="276" w:lineRule="auto"/>
              <w:jc w:val="both"/>
              <w:rPr>
                <w:sz w:val="22"/>
                <w:szCs w:val="22"/>
              </w:rPr>
            </w:pPr>
            <w:r w:rsidRPr="00953054">
              <w:rPr>
                <w:sz w:val="22"/>
                <w:szCs w:val="22"/>
              </w:rPr>
              <w:t>xxx</w:t>
            </w:r>
          </w:p>
        </w:tc>
      </w:tr>
      <w:tr w:rsidR="000E6E4C" w:rsidRPr="00953054" w14:paraId="3433E464" w14:textId="77777777" w:rsidTr="00753264">
        <w:trPr>
          <w:trHeight w:val="340"/>
        </w:trPr>
        <w:tc>
          <w:tcPr>
            <w:tcW w:w="2891" w:type="pct"/>
            <w:vAlign w:val="bottom"/>
            <w:hideMark/>
          </w:tcPr>
          <w:p w14:paraId="6C443FCE" w14:textId="77777777" w:rsidR="000E6E4C" w:rsidRPr="00953054" w:rsidRDefault="000E6E4C" w:rsidP="00953054">
            <w:pPr>
              <w:spacing w:line="276" w:lineRule="auto"/>
              <w:jc w:val="both"/>
              <w:rPr>
                <w:b/>
                <w:bCs/>
                <w:sz w:val="22"/>
                <w:szCs w:val="22"/>
              </w:rPr>
            </w:pPr>
            <w:r w:rsidRPr="00953054">
              <w:rPr>
                <w:b/>
                <w:bCs/>
                <w:sz w:val="22"/>
                <w:szCs w:val="22"/>
              </w:rPr>
              <w:t>Gearing</w:t>
            </w:r>
          </w:p>
        </w:tc>
        <w:tc>
          <w:tcPr>
            <w:tcW w:w="1054" w:type="pct"/>
            <w:vAlign w:val="center"/>
          </w:tcPr>
          <w:p w14:paraId="1150C377" w14:textId="77777777" w:rsidR="000E6E4C" w:rsidRPr="00953054" w:rsidRDefault="000E6E4C" w:rsidP="00953054">
            <w:pPr>
              <w:tabs>
                <w:tab w:val="decimal" w:pos="868"/>
              </w:tabs>
              <w:spacing w:line="276" w:lineRule="auto"/>
              <w:jc w:val="both"/>
              <w:rPr>
                <w:sz w:val="22"/>
                <w:szCs w:val="22"/>
              </w:rPr>
            </w:pPr>
            <w:r w:rsidRPr="00953054">
              <w:rPr>
                <w:sz w:val="22"/>
                <w:szCs w:val="22"/>
              </w:rPr>
              <w:t>xx%</w:t>
            </w:r>
          </w:p>
        </w:tc>
        <w:tc>
          <w:tcPr>
            <w:tcW w:w="1054" w:type="pct"/>
            <w:vAlign w:val="center"/>
            <w:hideMark/>
          </w:tcPr>
          <w:p w14:paraId="626768FF" w14:textId="23C896E4" w:rsidR="000E6E4C" w:rsidRPr="00953054" w:rsidRDefault="000E6E4C" w:rsidP="00953054">
            <w:pPr>
              <w:tabs>
                <w:tab w:val="decimal" w:pos="868"/>
              </w:tabs>
              <w:spacing w:line="276" w:lineRule="auto"/>
              <w:jc w:val="both"/>
              <w:rPr>
                <w:sz w:val="22"/>
                <w:szCs w:val="22"/>
              </w:rPr>
            </w:pPr>
            <w:r w:rsidRPr="00953054">
              <w:rPr>
                <w:sz w:val="22"/>
                <w:szCs w:val="22"/>
              </w:rPr>
              <w:t>xx%</w:t>
            </w:r>
          </w:p>
        </w:tc>
      </w:tr>
    </w:tbl>
    <w:p w14:paraId="45CD9D6E" w14:textId="058E7A50" w:rsidR="0015779B" w:rsidRPr="00953054" w:rsidRDefault="0015779B" w:rsidP="00953054">
      <w:pPr>
        <w:autoSpaceDE/>
        <w:autoSpaceDN/>
        <w:spacing w:line="360" w:lineRule="auto"/>
        <w:jc w:val="both"/>
        <w:rPr>
          <w:b/>
          <w:sz w:val="22"/>
          <w:szCs w:val="22"/>
        </w:rPr>
      </w:pPr>
    </w:p>
    <w:p w14:paraId="1D04B8CD" w14:textId="46088CC8" w:rsidR="003E7D09" w:rsidRDefault="003E7D09">
      <w:pPr>
        <w:autoSpaceDE/>
        <w:autoSpaceDN/>
        <w:rPr>
          <w:b/>
          <w:sz w:val="22"/>
          <w:szCs w:val="22"/>
        </w:rPr>
      </w:pPr>
      <w:r>
        <w:rPr>
          <w:b/>
          <w:sz w:val="22"/>
          <w:szCs w:val="22"/>
        </w:rPr>
        <w:br w:type="page"/>
      </w:r>
    </w:p>
    <w:p w14:paraId="489D4023" w14:textId="36AD50E7" w:rsidR="00C972AB" w:rsidRPr="00953054" w:rsidRDefault="00287471" w:rsidP="00953054">
      <w:pPr>
        <w:autoSpaceDE/>
        <w:autoSpaceDN/>
        <w:spacing w:line="360" w:lineRule="auto"/>
        <w:jc w:val="both"/>
        <w:rPr>
          <w:b/>
          <w:sz w:val="22"/>
          <w:szCs w:val="22"/>
        </w:rPr>
      </w:pPr>
      <w:r w:rsidRPr="00953054">
        <w:rPr>
          <w:b/>
          <w:sz w:val="22"/>
          <w:szCs w:val="22"/>
        </w:rPr>
        <w:lastRenderedPageBreak/>
        <w:t>Notes to t</w:t>
      </w:r>
      <w:r w:rsidR="00C972AB" w:rsidRPr="00953054">
        <w:rPr>
          <w:b/>
          <w:sz w:val="22"/>
          <w:szCs w:val="22"/>
        </w:rPr>
        <w:t>he Financial Statements (Continued)</w:t>
      </w:r>
    </w:p>
    <w:p w14:paraId="0D43963A" w14:textId="07E8E9E4" w:rsidR="005D708E" w:rsidRPr="00953054" w:rsidRDefault="008C2718"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 xml:space="preserve">Related Party </w:t>
      </w:r>
      <w:r w:rsidR="00CB3B53" w:rsidRPr="00953054">
        <w:rPr>
          <w:rFonts w:eastAsia="Arial"/>
          <w:b/>
          <w:bCs/>
          <w:spacing w:val="3"/>
          <w:sz w:val="22"/>
          <w:szCs w:val="22"/>
        </w:rPr>
        <w:t>Disclosures</w:t>
      </w:r>
    </w:p>
    <w:p w14:paraId="58C763F2" w14:textId="4722186F" w:rsidR="005D708E" w:rsidRPr="00953054" w:rsidRDefault="005D708E" w:rsidP="00953054">
      <w:pPr>
        <w:tabs>
          <w:tab w:val="left" w:pos="990"/>
        </w:tabs>
        <w:autoSpaceDE/>
        <w:autoSpaceDN/>
        <w:spacing w:line="360" w:lineRule="auto"/>
        <w:jc w:val="both"/>
        <w:rPr>
          <w:b/>
          <w:sz w:val="22"/>
          <w:szCs w:val="22"/>
          <w:u w:val="single"/>
        </w:rPr>
      </w:pPr>
      <w:r w:rsidRPr="00953054">
        <w:rPr>
          <w:b/>
          <w:bCs/>
          <w:sz w:val="22"/>
          <w:szCs w:val="22"/>
          <w:u w:val="single"/>
          <w:lang w:val="en-US"/>
        </w:rPr>
        <w:t>Nature of related party relationships</w:t>
      </w:r>
    </w:p>
    <w:p w14:paraId="0B0D0C22" w14:textId="571F1EBB" w:rsidR="00F17633" w:rsidRPr="00953054" w:rsidRDefault="005D708E" w:rsidP="00953054">
      <w:pPr>
        <w:spacing w:line="360" w:lineRule="auto"/>
        <w:ind w:right="97"/>
        <w:jc w:val="both"/>
        <w:rPr>
          <w:sz w:val="22"/>
          <w:szCs w:val="22"/>
          <w:lang w:val="en-US"/>
        </w:rPr>
      </w:pPr>
      <w:r w:rsidRPr="00953054">
        <w:rPr>
          <w:sz w:val="22"/>
          <w:szCs w:val="22"/>
          <w:lang w:val="en-US"/>
        </w:rPr>
        <w:t>Entities and other parties related to the</w:t>
      </w:r>
      <w:r w:rsidRPr="00953054">
        <w:rPr>
          <w:i/>
          <w:iCs/>
          <w:sz w:val="22"/>
          <w:szCs w:val="22"/>
          <w:lang w:val="en-US"/>
        </w:rPr>
        <w:t xml:space="preserve"> </w:t>
      </w:r>
      <w:r w:rsidR="00E80625" w:rsidRPr="00953054">
        <w:rPr>
          <w:i/>
          <w:iCs/>
          <w:sz w:val="22"/>
          <w:szCs w:val="22"/>
          <w:lang w:val="en-US"/>
        </w:rPr>
        <w:t>Entity</w:t>
      </w:r>
      <w:r w:rsidRPr="00953054">
        <w:rPr>
          <w:sz w:val="22"/>
          <w:szCs w:val="22"/>
          <w:lang w:val="en-US"/>
        </w:rPr>
        <w:t xml:space="preserve"> include those parties who have ability to exercise control or exercise significant influence over its operating and financial decisions. Related parties include management personnel, their associates and close family members. </w:t>
      </w:r>
    </w:p>
    <w:p w14:paraId="5B3E1AE3" w14:textId="361EA640" w:rsidR="00F17633" w:rsidRPr="00953054" w:rsidRDefault="00F17633" w:rsidP="00953054">
      <w:pPr>
        <w:pStyle w:val="Header"/>
        <w:tabs>
          <w:tab w:val="clear" w:pos="4320"/>
          <w:tab w:val="clear" w:pos="8640"/>
          <w:tab w:val="left" w:pos="1418"/>
          <w:tab w:val="decimal" w:pos="7200"/>
          <w:tab w:val="decimal" w:pos="7938"/>
          <w:tab w:val="decimal" w:pos="9000"/>
        </w:tabs>
        <w:spacing w:line="360" w:lineRule="auto"/>
        <w:jc w:val="both"/>
        <w:rPr>
          <w:b/>
          <w:sz w:val="22"/>
          <w:szCs w:val="22"/>
          <w:u w:val="single"/>
        </w:rPr>
      </w:pPr>
      <w:r w:rsidRPr="00953054">
        <w:rPr>
          <w:b/>
          <w:sz w:val="22"/>
          <w:szCs w:val="22"/>
          <w:u w:val="single"/>
        </w:rPr>
        <w:t>Government of Kenya</w:t>
      </w:r>
    </w:p>
    <w:p w14:paraId="0177A7CB" w14:textId="682325D8" w:rsidR="00CB3B53" w:rsidRPr="00953054" w:rsidRDefault="00F17633" w:rsidP="00953054">
      <w:pPr>
        <w:pStyle w:val="Header"/>
        <w:tabs>
          <w:tab w:val="clear" w:pos="4320"/>
          <w:tab w:val="clear" w:pos="8640"/>
          <w:tab w:val="decimal" w:pos="5760"/>
          <w:tab w:val="decimal" w:pos="7200"/>
          <w:tab w:val="decimal" w:pos="7938"/>
          <w:tab w:val="decimal" w:pos="9000"/>
        </w:tabs>
        <w:spacing w:line="360" w:lineRule="auto"/>
        <w:jc w:val="both"/>
        <w:rPr>
          <w:sz w:val="22"/>
          <w:szCs w:val="22"/>
        </w:rPr>
      </w:pPr>
      <w:r w:rsidRPr="00953054">
        <w:rPr>
          <w:sz w:val="22"/>
          <w:szCs w:val="22"/>
        </w:rPr>
        <w:t xml:space="preserve">The Government of Kenya is the principal shareholder of the </w:t>
      </w:r>
      <w:r w:rsidR="00E80625" w:rsidRPr="00953054">
        <w:rPr>
          <w:i/>
          <w:sz w:val="22"/>
          <w:szCs w:val="22"/>
        </w:rPr>
        <w:t>Entity</w:t>
      </w:r>
      <w:r w:rsidRPr="00953054">
        <w:rPr>
          <w:sz w:val="22"/>
          <w:szCs w:val="22"/>
        </w:rPr>
        <w:t xml:space="preserve">, holding 100% of the </w:t>
      </w:r>
      <w:r w:rsidR="00E80625" w:rsidRPr="00953054">
        <w:rPr>
          <w:i/>
          <w:sz w:val="22"/>
          <w:szCs w:val="22"/>
        </w:rPr>
        <w:t>Entity</w:t>
      </w:r>
      <w:r w:rsidRPr="00953054">
        <w:rPr>
          <w:i/>
          <w:sz w:val="22"/>
          <w:szCs w:val="22"/>
        </w:rPr>
        <w:t>’s</w:t>
      </w:r>
      <w:r w:rsidRPr="00953054">
        <w:rPr>
          <w:sz w:val="22"/>
          <w:szCs w:val="22"/>
        </w:rPr>
        <w:t xml:space="preserve"> equity interest. The Government of Kenya has provided full guarantees to all long-term lenders of the </w:t>
      </w:r>
      <w:r w:rsidR="00E80625" w:rsidRPr="00953054">
        <w:rPr>
          <w:sz w:val="22"/>
          <w:szCs w:val="22"/>
        </w:rPr>
        <w:t>Entity</w:t>
      </w:r>
      <w:r w:rsidRPr="00953054">
        <w:rPr>
          <w:sz w:val="22"/>
          <w:szCs w:val="22"/>
        </w:rPr>
        <w:t xml:space="preserve">, both domestic and external. </w:t>
      </w:r>
    </w:p>
    <w:p w14:paraId="789A6D86" w14:textId="3A27A2C3" w:rsidR="00F17633" w:rsidRPr="00953054" w:rsidRDefault="00F17633" w:rsidP="00953054">
      <w:pPr>
        <w:pStyle w:val="Header"/>
        <w:tabs>
          <w:tab w:val="clear" w:pos="4320"/>
          <w:tab w:val="clear" w:pos="8640"/>
          <w:tab w:val="left" w:pos="1418"/>
          <w:tab w:val="decimal" w:pos="7200"/>
          <w:tab w:val="decimal" w:pos="7938"/>
          <w:tab w:val="decimal" w:pos="9000"/>
        </w:tabs>
        <w:spacing w:line="360" w:lineRule="auto"/>
        <w:jc w:val="both"/>
        <w:rPr>
          <w:sz w:val="22"/>
          <w:szCs w:val="22"/>
        </w:rPr>
      </w:pPr>
      <w:r w:rsidRPr="00953054">
        <w:rPr>
          <w:b/>
          <w:sz w:val="22"/>
          <w:szCs w:val="22"/>
          <w:u w:val="single"/>
        </w:rPr>
        <w:t>Other related parties include:</w:t>
      </w:r>
    </w:p>
    <w:p w14:paraId="0DEEB0C0" w14:textId="777D1DA6" w:rsidR="00CB3B53" w:rsidRPr="00953054" w:rsidRDefault="00CB3B53" w:rsidP="00D5252C">
      <w:pPr>
        <w:numPr>
          <w:ilvl w:val="0"/>
          <w:numId w:val="12"/>
        </w:numPr>
        <w:autoSpaceDE/>
        <w:autoSpaceDN/>
        <w:spacing w:line="360" w:lineRule="auto"/>
        <w:jc w:val="both"/>
        <w:rPr>
          <w:sz w:val="22"/>
          <w:szCs w:val="22"/>
          <w:lang w:val="en-US"/>
        </w:rPr>
      </w:pPr>
      <w:r w:rsidRPr="00953054">
        <w:rPr>
          <w:sz w:val="22"/>
          <w:szCs w:val="22"/>
          <w:lang w:val="en-US"/>
        </w:rPr>
        <w:t>County Governmen</w:t>
      </w:r>
      <w:r w:rsidR="00B97FBA" w:rsidRPr="00953054">
        <w:rPr>
          <w:sz w:val="22"/>
          <w:szCs w:val="22"/>
          <w:lang w:val="en-US"/>
        </w:rPr>
        <w:t>t Entities</w:t>
      </w:r>
    </w:p>
    <w:p w14:paraId="4F396A16" w14:textId="04FA7324" w:rsidR="00CB3B53" w:rsidRPr="00953054" w:rsidRDefault="00B97FBA" w:rsidP="00D5252C">
      <w:pPr>
        <w:numPr>
          <w:ilvl w:val="0"/>
          <w:numId w:val="12"/>
        </w:numPr>
        <w:autoSpaceDE/>
        <w:autoSpaceDN/>
        <w:spacing w:line="360" w:lineRule="auto"/>
        <w:jc w:val="both"/>
        <w:rPr>
          <w:sz w:val="22"/>
          <w:szCs w:val="22"/>
          <w:lang w:val="en-US"/>
        </w:rPr>
      </w:pPr>
      <w:r w:rsidRPr="00953054">
        <w:rPr>
          <w:sz w:val="22"/>
          <w:szCs w:val="22"/>
          <w:lang w:val="en-US"/>
        </w:rPr>
        <w:t xml:space="preserve">National </w:t>
      </w:r>
      <w:r w:rsidR="00B26552" w:rsidRPr="00953054">
        <w:rPr>
          <w:sz w:val="22"/>
          <w:szCs w:val="22"/>
          <w:lang w:val="en-US"/>
        </w:rPr>
        <w:t>Government</w:t>
      </w:r>
      <w:r w:rsidRPr="00953054">
        <w:rPr>
          <w:sz w:val="22"/>
          <w:szCs w:val="22"/>
          <w:lang w:val="en-US"/>
        </w:rPr>
        <w:t xml:space="preserve"> Entities</w:t>
      </w:r>
    </w:p>
    <w:p w14:paraId="7ABDCE7F" w14:textId="7718E5F1" w:rsidR="003769AA" w:rsidRPr="00B26552" w:rsidRDefault="005D708E" w:rsidP="00B26552">
      <w:pPr>
        <w:numPr>
          <w:ilvl w:val="0"/>
          <w:numId w:val="12"/>
        </w:numPr>
        <w:autoSpaceDE/>
        <w:autoSpaceDN/>
        <w:spacing w:line="360" w:lineRule="auto"/>
        <w:jc w:val="both"/>
        <w:rPr>
          <w:sz w:val="22"/>
          <w:szCs w:val="22"/>
          <w:lang w:val="en-US"/>
        </w:rPr>
      </w:pPr>
      <w:r w:rsidRPr="00953054">
        <w:rPr>
          <w:sz w:val="22"/>
          <w:szCs w:val="22"/>
          <w:lang w:val="en-US"/>
        </w:rPr>
        <w:t xml:space="preserve">Key </w:t>
      </w:r>
      <w:r w:rsidR="00085C49" w:rsidRPr="00953054">
        <w:rPr>
          <w:sz w:val="22"/>
          <w:szCs w:val="22"/>
          <w:lang w:val="en-US"/>
        </w:rPr>
        <w:t>management.</w:t>
      </w:r>
    </w:p>
    <w:tbl>
      <w:tblPr>
        <w:tblStyle w:val="TableGrid"/>
        <w:tblW w:w="5000" w:type="pct"/>
        <w:tblLook w:val="04A0" w:firstRow="1" w:lastRow="0" w:firstColumn="1" w:lastColumn="0" w:noHBand="0" w:noVBand="1"/>
      </w:tblPr>
      <w:tblGrid>
        <w:gridCol w:w="6451"/>
        <w:gridCol w:w="2579"/>
      </w:tblGrid>
      <w:tr w:rsidR="00B26552" w:rsidRPr="00953054" w14:paraId="05854CA4" w14:textId="77777777" w:rsidTr="00B26552">
        <w:trPr>
          <w:trHeight w:val="341"/>
          <w:tblHeader/>
        </w:trPr>
        <w:tc>
          <w:tcPr>
            <w:tcW w:w="3572" w:type="pct"/>
            <w:shd w:val="clear" w:color="auto" w:fill="0070C0"/>
          </w:tcPr>
          <w:p w14:paraId="5EA7CF5A" w14:textId="77777777" w:rsidR="00B26552" w:rsidRPr="00953054" w:rsidRDefault="00B26552" w:rsidP="00953054">
            <w:pPr>
              <w:pStyle w:val="Header"/>
              <w:tabs>
                <w:tab w:val="clear" w:pos="4320"/>
                <w:tab w:val="clear" w:pos="8640"/>
              </w:tabs>
              <w:spacing w:line="276" w:lineRule="auto"/>
              <w:jc w:val="both"/>
              <w:rPr>
                <w:b/>
                <w:sz w:val="22"/>
                <w:szCs w:val="22"/>
              </w:rPr>
            </w:pPr>
          </w:p>
        </w:tc>
        <w:tc>
          <w:tcPr>
            <w:tcW w:w="1428" w:type="pct"/>
            <w:shd w:val="clear" w:color="auto" w:fill="0070C0"/>
            <w:vAlign w:val="center"/>
          </w:tcPr>
          <w:p w14:paraId="66CA9B37" w14:textId="1EDA134D" w:rsidR="00B26552" w:rsidRPr="00953054" w:rsidRDefault="00B26552" w:rsidP="00953054">
            <w:pPr>
              <w:pStyle w:val="Header"/>
              <w:tabs>
                <w:tab w:val="clear" w:pos="4320"/>
                <w:tab w:val="clear" w:pos="8640"/>
                <w:tab w:val="decimal" w:pos="265"/>
              </w:tabs>
              <w:spacing w:line="276" w:lineRule="auto"/>
              <w:jc w:val="both"/>
              <w:rPr>
                <w:b/>
                <w:sz w:val="22"/>
                <w:szCs w:val="22"/>
              </w:rPr>
            </w:pPr>
            <w:r w:rsidRPr="00953054">
              <w:rPr>
                <w:b/>
                <w:i/>
                <w:iCs/>
                <w:sz w:val="22"/>
                <w:szCs w:val="22"/>
                <w:lang w:val="en-US"/>
              </w:rPr>
              <w:t>Insert Current FY</w:t>
            </w:r>
          </w:p>
        </w:tc>
      </w:tr>
      <w:tr w:rsidR="00B26552" w:rsidRPr="00953054" w14:paraId="5CA7EB3A" w14:textId="77777777" w:rsidTr="00B26552">
        <w:trPr>
          <w:trHeight w:val="341"/>
          <w:tblHeader/>
        </w:trPr>
        <w:tc>
          <w:tcPr>
            <w:tcW w:w="3572" w:type="pct"/>
            <w:shd w:val="clear" w:color="auto" w:fill="0070C0"/>
          </w:tcPr>
          <w:p w14:paraId="65D9E320" w14:textId="77777777" w:rsidR="00B26552" w:rsidRPr="00953054" w:rsidRDefault="00B26552" w:rsidP="00953054">
            <w:pPr>
              <w:pStyle w:val="Header"/>
              <w:tabs>
                <w:tab w:val="clear" w:pos="4320"/>
                <w:tab w:val="clear" w:pos="8640"/>
              </w:tabs>
              <w:spacing w:line="276" w:lineRule="auto"/>
              <w:jc w:val="both"/>
              <w:rPr>
                <w:b/>
                <w:sz w:val="22"/>
                <w:szCs w:val="22"/>
              </w:rPr>
            </w:pPr>
          </w:p>
        </w:tc>
        <w:tc>
          <w:tcPr>
            <w:tcW w:w="1428" w:type="pct"/>
            <w:shd w:val="clear" w:color="auto" w:fill="0070C0"/>
            <w:vAlign w:val="bottom"/>
          </w:tcPr>
          <w:p w14:paraId="72EB41A0" w14:textId="77777777" w:rsidR="00B26552" w:rsidRPr="00953054" w:rsidRDefault="00B26552" w:rsidP="00953054">
            <w:pPr>
              <w:pStyle w:val="Header"/>
              <w:tabs>
                <w:tab w:val="clear" w:pos="4320"/>
                <w:tab w:val="clear" w:pos="8640"/>
                <w:tab w:val="decimal" w:pos="265"/>
              </w:tabs>
              <w:spacing w:line="276" w:lineRule="auto"/>
              <w:jc w:val="both"/>
              <w:rPr>
                <w:b/>
                <w:sz w:val="22"/>
                <w:szCs w:val="22"/>
              </w:rPr>
            </w:pPr>
            <w:r w:rsidRPr="00953054">
              <w:rPr>
                <w:b/>
                <w:sz w:val="22"/>
                <w:szCs w:val="22"/>
              </w:rPr>
              <w:t>Kshs</w:t>
            </w:r>
          </w:p>
        </w:tc>
      </w:tr>
      <w:tr w:rsidR="00B26552" w:rsidRPr="00953054" w14:paraId="0F327B38" w14:textId="77777777" w:rsidTr="00B26552">
        <w:trPr>
          <w:trHeight w:val="341"/>
        </w:trPr>
        <w:tc>
          <w:tcPr>
            <w:tcW w:w="3572" w:type="pct"/>
            <w:vAlign w:val="bottom"/>
          </w:tcPr>
          <w:p w14:paraId="30F7E63D" w14:textId="24300CED" w:rsidR="00B26552" w:rsidRPr="00953054" w:rsidRDefault="00B26552" w:rsidP="00953054">
            <w:pPr>
              <w:pStyle w:val="Header"/>
              <w:tabs>
                <w:tab w:val="clear" w:pos="4320"/>
                <w:tab w:val="clear" w:pos="8640"/>
              </w:tabs>
              <w:spacing w:line="276" w:lineRule="auto"/>
              <w:jc w:val="both"/>
              <w:rPr>
                <w:b/>
                <w:sz w:val="22"/>
                <w:szCs w:val="22"/>
              </w:rPr>
            </w:pPr>
            <w:r w:rsidRPr="00953054">
              <w:rPr>
                <w:b/>
                <w:sz w:val="22"/>
                <w:szCs w:val="22"/>
              </w:rPr>
              <w:t>Transactions with related parties</w:t>
            </w:r>
          </w:p>
        </w:tc>
        <w:tc>
          <w:tcPr>
            <w:tcW w:w="1428" w:type="pct"/>
            <w:vAlign w:val="bottom"/>
          </w:tcPr>
          <w:p w14:paraId="314887A8" w14:textId="77777777" w:rsidR="00B26552" w:rsidRPr="00953054" w:rsidRDefault="00B26552" w:rsidP="00953054">
            <w:pPr>
              <w:pStyle w:val="Header"/>
              <w:tabs>
                <w:tab w:val="clear" w:pos="4320"/>
                <w:tab w:val="clear" w:pos="8640"/>
              </w:tabs>
              <w:spacing w:line="276" w:lineRule="auto"/>
              <w:jc w:val="both"/>
              <w:rPr>
                <w:b/>
                <w:sz w:val="22"/>
                <w:szCs w:val="22"/>
              </w:rPr>
            </w:pPr>
          </w:p>
        </w:tc>
      </w:tr>
      <w:tr w:rsidR="00B26552" w:rsidRPr="00953054" w14:paraId="2EA68C7B" w14:textId="77777777" w:rsidTr="00B26552">
        <w:trPr>
          <w:trHeight w:val="341"/>
        </w:trPr>
        <w:tc>
          <w:tcPr>
            <w:tcW w:w="3572" w:type="pct"/>
            <w:vAlign w:val="bottom"/>
          </w:tcPr>
          <w:p w14:paraId="468A7BDE" w14:textId="7FA7838C" w:rsidR="00B26552" w:rsidRPr="00953054" w:rsidRDefault="00B26552" w:rsidP="00D5252C">
            <w:pPr>
              <w:pStyle w:val="Header"/>
              <w:numPr>
                <w:ilvl w:val="0"/>
                <w:numId w:val="19"/>
              </w:numPr>
              <w:tabs>
                <w:tab w:val="clear" w:pos="4320"/>
                <w:tab w:val="clear" w:pos="8640"/>
              </w:tabs>
              <w:spacing w:line="276" w:lineRule="auto"/>
              <w:ind w:left="340"/>
              <w:jc w:val="both"/>
              <w:rPr>
                <w:b/>
                <w:sz w:val="22"/>
                <w:szCs w:val="22"/>
              </w:rPr>
            </w:pPr>
            <w:r w:rsidRPr="00953054">
              <w:rPr>
                <w:b/>
                <w:sz w:val="22"/>
                <w:szCs w:val="22"/>
              </w:rPr>
              <w:t>Sales to related parties</w:t>
            </w:r>
          </w:p>
        </w:tc>
        <w:tc>
          <w:tcPr>
            <w:tcW w:w="1428" w:type="pct"/>
            <w:vAlign w:val="bottom"/>
          </w:tcPr>
          <w:p w14:paraId="49BEC026" w14:textId="77777777" w:rsidR="00B26552" w:rsidRPr="00953054" w:rsidRDefault="00B26552" w:rsidP="00953054">
            <w:pPr>
              <w:pStyle w:val="Header"/>
              <w:tabs>
                <w:tab w:val="clear" w:pos="4320"/>
                <w:tab w:val="clear" w:pos="8640"/>
              </w:tabs>
              <w:spacing w:line="276" w:lineRule="auto"/>
              <w:jc w:val="both"/>
              <w:rPr>
                <w:b/>
                <w:sz w:val="22"/>
                <w:szCs w:val="22"/>
              </w:rPr>
            </w:pPr>
          </w:p>
        </w:tc>
      </w:tr>
      <w:tr w:rsidR="00B26552" w:rsidRPr="00953054" w14:paraId="615BA915" w14:textId="77777777" w:rsidTr="00B26552">
        <w:trPr>
          <w:trHeight w:val="341"/>
        </w:trPr>
        <w:tc>
          <w:tcPr>
            <w:tcW w:w="3572" w:type="pct"/>
            <w:vAlign w:val="bottom"/>
          </w:tcPr>
          <w:p w14:paraId="3D56E175" w14:textId="04130612"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lang w:val="en-US"/>
              </w:rPr>
              <w:t>Others (specify) e.g. interest and bank charges</w:t>
            </w:r>
          </w:p>
        </w:tc>
        <w:tc>
          <w:tcPr>
            <w:tcW w:w="1428" w:type="pct"/>
            <w:vAlign w:val="bottom"/>
          </w:tcPr>
          <w:p w14:paraId="491428DC" w14:textId="6B39CF4B"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2044EB76" w14:textId="77777777" w:rsidTr="00B26552">
        <w:trPr>
          <w:trHeight w:val="341"/>
        </w:trPr>
        <w:tc>
          <w:tcPr>
            <w:tcW w:w="3572" w:type="pct"/>
            <w:vAlign w:val="bottom"/>
          </w:tcPr>
          <w:p w14:paraId="14726213" w14:textId="77777777" w:rsidR="00B26552" w:rsidRPr="00953054" w:rsidRDefault="00B26552" w:rsidP="00953054">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03292568" w14:textId="5996B2A4" w:rsidR="00B26552" w:rsidRPr="00953054" w:rsidRDefault="00B26552" w:rsidP="00953054">
            <w:pPr>
              <w:pStyle w:val="Header"/>
              <w:tabs>
                <w:tab w:val="clear" w:pos="4320"/>
                <w:tab w:val="clear" w:pos="8640"/>
                <w:tab w:val="decimal" w:pos="306"/>
              </w:tabs>
              <w:spacing w:line="276" w:lineRule="auto"/>
              <w:jc w:val="both"/>
              <w:rPr>
                <w:b/>
                <w:sz w:val="22"/>
                <w:szCs w:val="22"/>
              </w:rPr>
            </w:pPr>
            <w:r w:rsidRPr="00953054">
              <w:rPr>
                <w:b/>
                <w:sz w:val="22"/>
                <w:szCs w:val="22"/>
              </w:rPr>
              <w:t>xxx</w:t>
            </w:r>
          </w:p>
        </w:tc>
      </w:tr>
      <w:tr w:rsidR="00B26552" w:rsidRPr="00953054" w14:paraId="3413B354" w14:textId="77777777" w:rsidTr="00B26552">
        <w:trPr>
          <w:trHeight w:val="341"/>
        </w:trPr>
        <w:tc>
          <w:tcPr>
            <w:tcW w:w="3572" w:type="pct"/>
            <w:vAlign w:val="bottom"/>
          </w:tcPr>
          <w:p w14:paraId="074A2B40" w14:textId="15F0105D" w:rsidR="00B26552" w:rsidRPr="00953054" w:rsidRDefault="00B26552" w:rsidP="00953054">
            <w:pPr>
              <w:pStyle w:val="Header"/>
              <w:tabs>
                <w:tab w:val="clear" w:pos="4320"/>
                <w:tab w:val="clear" w:pos="8640"/>
              </w:tabs>
              <w:spacing w:line="276" w:lineRule="auto"/>
              <w:jc w:val="both"/>
              <w:rPr>
                <w:b/>
                <w:sz w:val="22"/>
                <w:szCs w:val="22"/>
              </w:rPr>
            </w:pPr>
            <w:r w:rsidRPr="00953054">
              <w:rPr>
                <w:b/>
                <w:sz w:val="22"/>
                <w:szCs w:val="22"/>
                <w:lang w:val="x-none"/>
              </w:rPr>
              <w:t>B)</w:t>
            </w:r>
            <w:r w:rsidRPr="00953054">
              <w:rPr>
                <w:b/>
                <w:sz w:val="22"/>
                <w:szCs w:val="22"/>
                <w:lang w:val="en-US"/>
              </w:rPr>
              <w:t xml:space="preserve"> purchases from related parties</w:t>
            </w:r>
          </w:p>
        </w:tc>
        <w:tc>
          <w:tcPr>
            <w:tcW w:w="1428" w:type="pct"/>
            <w:vAlign w:val="bottom"/>
          </w:tcPr>
          <w:p w14:paraId="4369F677" w14:textId="77777777" w:rsidR="00B26552" w:rsidRPr="00953054" w:rsidRDefault="00B26552" w:rsidP="00953054">
            <w:pPr>
              <w:pStyle w:val="Header"/>
              <w:tabs>
                <w:tab w:val="clear" w:pos="4320"/>
                <w:tab w:val="clear" w:pos="8640"/>
                <w:tab w:val="decimal" w:pos="306"/>
              </w:tabs>
              <w:spacing w:line="276" w:lineRule="auto"/>
              <w:jc w:val="both"/>
              <w:rPr>
                <w:b/>
                <w:sz w:val="22"/>
                <w:szCs w:val="22"/>
              </w:rPr>
            </w:pPr>
          </w:p>
        </w:tc>
      </w:tr>
      <w:tr w:rsidR="00B26552" w:rsidRPr="00953054" w14:paraId="6792C4D7" w14:textId="77777777" w:rsidTr="00B26552">
        <w:trPr>
          <w:trHeight w:val="341"/>
        </w:trPr>
        <w:tc>
          <w:tcPr>
            <w:tcW w:w="3572" w:type="pct"/>
            <w:vAlign w:val="bottom"/>
          </w:tcPr>
          <w:p w14:paraId="76A6A741" w14:textId="31D6F21B" w:rsidR="00B26552" w:rsidRPr="00953054" w:rsidRDefault="00B26552" w:rsidP="00953054">
            <w:pPr>
              <w:pStyle w:val="Header"/>
              <w:tabs>
                <w:tab w:val="clear" w:pos="4320"/>
                <w:tab w:val="clear" w:pos="8640"/>
              </w:tabs>
              <w:spacing w:line="276" w:lineRule="auto"/>
              <w:jc w:val="both"/>
              <w:rPr>
                <w:b/>
                <w:sz w:val="22"/>
                <w:szCs w:val="22"/>
              </w:rPr>
            </w:pPr>
            <w:r w:rsidRPr="00953054">
              <w:rPr>
                <w:sz w:val="22"/>
                <w:szCs w:val="22"/>
                <w:lang w:val="en-US"/>
              </w:rPr>
              <w:t>Purchases of electricity from KPLC</w:t>
            </w:r>
          </w:p>
        </w:tc>
        <w:tc>
          <w:tcPr>
            <w:tcW w:w="1428" w:type="pct"/>
            <w:vAlign w:val="bottom"/>
          </w:tcPr>
          <w:p w14:paraId="726B4E23" w14:textId="0C4B9C4A" w:rsidR="00B26552" w:rsidRPr="00953054" w:rsidRDefault="00B26552" w:rsidP="00953054">
            <w:pPr>
              <w:pStyle w:val="Header"/>
              <w:tabs>
                <w:tab w:val="clear" w:pos="4320"/>
                <w:tab w:val="clear" w:pos="8640"/>
                <w:tab w:val="decimal" w:pos="306"/>
              </w:tabs>
              <w:spacing w:line="276" w:lineRule="auto"/>
              <w:jc w:val="both"/>
              <w:rPr>
                <w:b/>
                <w:sz w:val="22"/>
                <w:szCs w:val="22"/>
              </w:rPr>
            </w:pPr>
            <w:r w:rsidRPr="00953054">
              <w:rPr>
                <w:sz w:val="22"/>
                <w:szCs w:val="22"/>
              </w:rPr>
              <w:t>xxx</w:t>
            </w:r>
          </w:p>
        </w:tc>
      </w:tr>
      <w:tr w:rsidR="00B26552" w:rsidRPr="00953054" w14:paraId="5AE203F5" w14:textId="77777777" w:rsidTr="00B26552">
        <w:trPr>
          <w:trHeight w:val="341"/>
        </w:trPr>
        <w:tc>
          <w:tcPr>
            <w:tcW w:w="3572" w:type="pct"/>
            <w:vAlign w:val="bottom"/>
          </w:tcPr>
          <w:p w14:paraId="0F09C7DD" w14:textId="590BC3B0"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lang w:val="en-US"/>
              </w:rPr>
              <w:t>Purchase of water from govt service providers</w:t>
            </w:r>
          </w:p>
        </w:tc>
        <w:tc>
          <w:tcPr>
            <w:tcW w:w="1428" w:type="pct"/>
            <w:vAlign w:val="bottom"/>
          </w:tcPr>
          <w:p w14:paraId="05453365" w14:textId="6288489D"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03A679DF" w14:textId="77777777" w:rsidTr="00B26552">
        <w:trPr>
          <w:trHeight w:val="341"/>
        </w:trPr>
        <w:tc>
          <w:tcPr>
            <w:tcW w:w="3572" w:type="pct"/>
            <w:vAlign w:val="bottom"/>
          </w:tcPr>
          <w:p w14:paraId="14E14656" w14:textId="60F0F584"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lang w:val="en-US"/>
              </w:rPr>
              <w:t>Rent expenses paid to govt agencies</w:t>
            </w:r>
          </w:p>
        </w:tc>
        <w:tc>
          <w:tcPr>
            <w:tcW w:w="1428" w:type="pct"/>
            <w:vAlign w:val="bottom"/>
          </w:tcPr>
          <w:p w14:paraId="2154162E" w14:textId="7A2AE8CD"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78E56C5B" w14:textId="77777777" w:rsidTr="00B26552">
        <w:trPr>
          <w:trHeight w:val="341"/>
        </w:trPr>
        <w:tc>
          <w:tcPr>
            <w:tcW w:w="3572" w:type="pct"/>
            <w:vAlign w:val="bottom"/>
          </w:tcPr>
          <w:p w14:paraId="2DA964B7" w14:textId="1C95450E"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lang w:val="en-US"/>
              </w:rPr>
              <w:t>Training and conference fees paid to govt. Agencies</w:t>
            </w:r>
          </w:p>
        </w:tc>
        <w:tc>
          <w:tcPr>
            <w:tcW w:w="1428" w:type="pct"/>
            <w:vAlign w:val="bottom"/>
          </w:tcPr>
          <w:p w14:paraId="56898BDB" w14:textId="4CE86C2E"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5B486D7F" w14:textId="77777777" w:rsidTr="00B26552">
        <w:trPr>
          <w:trHeight w:val="341"/>
        </w:trPr>
        <w:tc>
          <w:tcPr>
            <w:tcW w:w="3572" w:type="pct"/>
            <w:vAlign w:val="bottom"/>
          </w:tcPr>
          <w:p w14:paraId="443AD85E" w14:textId="46277E5C"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lang w:val="en-US"/>
              </w:rPr>
              <w:t>Others (specify)</w:t>
            </w:r>
          </w:p>
        </w:tc>
        <w:tc>
          <w:tcPr>
            <w:tcW w:w="1428" w:type="pct"/>
            <w:vAlign w:val="bottom"/>
          </w:tcPr>
          <w:p w14:paraId="208B79D3" w14:textId="5256D984"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6106B24E" w14:textId="77777777" w:rsidTr="00B26552">
        <w:trPr>
          <w:trHeight w:val="341"/>
        </w:trPr>
        <w:tc>
          <w:tcPr>
            <w:tcW w:w="3572" w:type="pct"/>
            <w:vAlign w:val="bottom"/>
          </w:tcPr>
          <w:p w14:paraId="502A7FF6" w14:textId="0F7097EB" w:rsidR="00B26552" w:rsidRPr="00953054" w:rsidRDefault="00B26552" w:rsidP="00953054">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097BEA18" w14:textId="0FB84D54"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b/>
                <w:sz w:val="22"/>
                <w:szCs w:val="22"/>
              </w:rPr>
              <w:t>xxx</w:t>
            </w:r>
          </w:p>
        </w:tc>
      </w:tr>
      <w:tr w:rsidR="00B26552" w:rsidRPr="00953054" w14:paraId="5EBAF5EF" w14:textId="77777777" w:rsidTr="00B26552">
        <w:trPr>
          <w:trHeight w:val="341"/>
        </w:trPr>
        <w:tc>
          <w:tcPr>
            <w:tcW w:w="3572" w:type="pct"/>
            <w:vAlign w:val="bottom"/>
          </w:tcPr>
          <w:p w14:paraId="2BBEC0A5" w14:textId="23FF1824" w:rsidR="00B26552" w:rsidRPr="00953054" w:rsidRDefault="00B26552" w:rsidP="00D5252C">
            <w:pPr>
              <w:pStyle w:val="Header"/>
              <w:numPr>
                <w:ilvl w:val="0"/>
                <w:numId w:val="19"/>
              </w:numPr>
              <w:tabs>
                <w:tab w:val="clear" w:pos="4320"/>
                <w:tab w:val="clear" w:pos="8640"/>
              </w:tabs>
              <w:spacing w:line="276" w:lineRule="auto"/>
              <w:ind w:left="340"/>
              <w:jc w:val="both"/>
              <w:rPr>
                <w:b/>
                <w:sz w:val="22"/>
                <w:szCs w:val="22"/>
              </w:rPr>
            </w:pPr>
            <w:r w:rsidRPr="00953054">
              <w:rPr>
                <w:b/>
                <w:sz w:val="22"/>
                <w:szCs w:val="22"/>
              </w:rPr>
              <w:t>Grants /transfers from the government</w:t>
            </w:r>
          </w:p>
        </w:tc>
        <w:tc>
          <w:tcPr>
            <w:tcW w:w="1428" w:type="pct"/>
            <w:vAlign w:val="bottom"/>
          </w:tcPr>
          <w:p w14:paraId="4FF15055" w14:textId="77777777" w:rsidR="00B26552" w:rsidRPr="00953054" w:rsidRDefault="00B26552" w:rsidP="00953054">
            <w:pPr>
              <w:pStyle w:val="Header"/>
              <w:tabs>
                <w:tab w:val="clear" w:pos="4320"/>
                <w:tab w:val="clear" w:pos="8640"/>
              </w:tabs>
              <w:spacing w:line="276" w:lineRule="auto"/>
              <w:jc w:val="both"/>
              <w:rPr>
                <w:b/>
                <w:sz w:val="22"/>
                <w:szCs w:val="22"/>
              </w:rPr>
            </w:pPr>
          </w:p>
        </w:tc>
      </w:tr>
      <w:tr w:rsidR="00B26552" w:rsidRPr="00953054" w14:paraId="2FBB2E82" w14:textId="77777777" w:rsidTr="00B26552">
        <w:trPr>
          <w:trHeight w:val="341"/>
        </w:trPr>
        <w:tc>
          <w:tcPr>
            <w:tcW w:w="3572" w:type="pct"/>
            <w:vAlign w:val="bottom"/>
          </w:tcPr>
          <w:p w14:paraId="576689B8" w14:textId="2365C54F"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rPr>
              <w:t>Grants from national govt</w:t>
            </w:r>
          </w:p>
        </w:tc>
        <w:tc>
          <w:tcPr>
            <w:tcW w:w="1428" w:type="pct"/>
            <w:vAlign w:val="bottom"/>
          </w:tcPr>
          <w:p w14:paraId="13BE2D6A" w14:textId="309852EA"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3C8145F7" w14:textId="77777777" w:rsidTr="00B26552">
        <w:trPr>
          <w:trHeight w:val="341"/>
        </w:trPr>
        <w:tc>
          <w:tcPr>
            <w:tcW w:w="3572" w:type="pct"/>
            <w:vAlign w:val="bottom"/>
          </w:tcPr>
          <w:p w14:paraId="3AF41077" w14:textId="008A56BF"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rPr>
              <w:t>Grants from county government</w:t>
            </w:r>
          </w:p>
        </w:tc>
        <w:tc>
          <w:tcPr>
            <w:tcW w:w="1428" w:type="pct"/>
            <w:vAlign w:val="bottom"/>
          </w:tcPr>
          <w:p w14:paraId="40286A8A" w14:textId="1334CA25"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772A66AE" w14:textId="77777777" w:rsidTr="00B26552">
        <w:trPr>
          <w:trHeight w:val="341"/>
        </w:trPr>
        <w:tc>
          <w:tcPr>
            <w:tcW w:w="3572" w:type="pct"/>
            <w:vAlign w:val="bottom"/>
          </w:tcPr>
          <w:p w14:paraId="4665EF65" w14:textId="541EF875"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rPr>
              <w:t>Donations in kind</w:t>
            </w:r>
          </w:p>
        </w:tc>
        <w:tc>
          <w:tcPr>
            <w:tcW w:w="1428" w:type="pct"/>
            <w:vAlign w:val="bottom"/>
          </w:tcPr>
          <w:p w14:paraId="4F9DC74A" w14:textId="2301DEF1"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6B2AF5A1" w14:textId="77777777" w:rsidTr="00B26552">
        <w:trPr>
          <w:trHeight w:val="341"/>
        </w:trPr>
        <w:tc>
          <w:tcPr>
            <w:tcW w:w="3572" w:type="pct"/>
            <w:vAlign w:val="bottom"/>
          </w:tcPr>
          <w:p w14:paraId="30B21307" w14:textId="77777777" w:rsidR="00B26552" w:rsidRPr="00953054" w:rsidRDefault="00B26552" w:rsidP="00953054">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3A90CA16" w14:textId="082BF41B" w:rsidR="00B26552" w:rsidRPr="00953054" w:rsidRDefault="00B26552" w:rsidP="00953054">
            <w:pPr>
              <w:pStyle w:val="Header"/>
              <w:tabs>
                <w:tab w:val="clear" w:pos="4320"/>
                <w:tab w:val="clear" w:pos="8640"/>
                <w:tab w:val="decimal" w:pos="306"/>
              </w:tabs>
              <w:spacing w:line="276" w:lineRule="auto"/>
              <w:jc w:val="both"/>
              <w:rPr>
                <w:b/>
                <w:sz w:val="22"/>
                <w:szCs w:val="22"/>
              </w:rPr>
            </w:pPr>
            <w:r w:rsidRPr="00953054">
              <w:rPr>
                <w:b/>
                <w:sz w:val="22"/>
                <w:szCs w:val="22"/>
              </w:rPr>
              <w:t>xxx</w:t>
            </w:r>
          </w:p>
        </w:tc>
      </w:tr>
      <w:tr w:rsidR="00B26552" w:rsidRPr="00953054" w14:paraId="1BA491F8" w14:textId="77777777" w:rsidTr="00B26552">
        <w:trPr>
          <w:trHeight w:val="341"/>
        </w:trPr>
        <w:tc>
          <w:tcPr>
            <w:tcW w:w="3572" w:type="pct"/>
            <w:vAlign w:val="bottom"/>
          </w:tcPr>
          <w:p w14:paraId="53808BE7" w14:textId="696BAFE3" w:rsidR="00B26552" w:rsidRPr="00953054" w:rsidRDefault="00B26552" w:rsidP="00D5252C">
            <w:pPr>
              <w:pStyle w:val="Header"/>
              <w:numPr>
                <w:ilvl w:val="0"/>
                <w:numId w:val="19"/>
              </w:numPr>
              <w:tabs>
                <w:tab w:val="clear" w:pos="4320"/>
                <w:tab w:val="clear" w:pos="8640"/>
              </w:tabs>
              <w:spacing w:line="276" w:lineRule="auto"/>
              <w:ind w:left="340"/>
              <w:jc w:val="both"/>
              <w:rPr>
                <w:b/>
                <w:sz w:val="22"/>
                <w:szCs w:val="22"/>
              </w:rPr>
            </w:pPr>
            <w:r w:rsidRPr="00953054">
              <w:rPr>
                <w:b/>
                <w:sz w:val="22"/>
                <w:szCs w:val="22"/>
              </w:rPr>
              <w:t>Expenses incurred on behalf of related party</w:t>
            </w:r>
          </w:p>
        </w:tc>
        <w:tc>
          <w:tcPr>
            <w:tcW w:w="1428" w:type="pct"/>
            <w:vAlign w:val="bottom"/>
          </w:tcPr>
          <w:p w14:paraId="0583FFD4" w14:textId="77777777" w:rsidR="00B26552" w:rsidRPr="00953054" w:rsidRDefault="00B26552" w:rsidP="00953054">
            <w:pPr>
              <w:pStyle w:val="Header"/>
              <w:tabs>
                <w:tab w:val="clear" w:pos="4320"/>
                <w:tab w:val="clear" w:pos="8640"/>
              </w:tabs>
              <w:spacing w:line="276" w:lineRule="auto"/>
              <w:jc w:val="both"/>
              <w:rPr>
                <w:b/>
                <w:sz w:val="22"/>
                <w:szCs w:val="22"/>
              </w:rPr>
            </w:pPr>
          </w:p>
        </w:tc>
      </w:tr>
      <w:tr w:rsidR="00B26552" w:rsidRPr="00953054" w14:paraId="1B72B827" w14:textId="77777777" w:rsidTr="00B26552">
        <w:trPr>
          <w:trHeight w:val="341"/>
        </w:trPr>
        <w:tc>
          <w:tcPr>
            <w:tcW w:w="3572" w:type="pct"/>
            <w:vAlign w:val="bottom"/>
          </w:tcPr>
          <w:p w14:paraId="74520503" w14:textId="4BD77533"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rPr>
              <w:t>Payments of salaries and wages for xxx employees</w:t>
            </w:r>
          </w:p>
        </w:tc>
        <w:tc>
          <w:tcPr>
            <w:tcW w:w="1428" w:type="pct"/>
            <w:vAlign w:val="bottom"/>
          </w:tcPr>
          <w:p w14:paraId="099741F9" w14:textId="3DA351FB"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5A895EC8" w14:textId="77777777" w:rsidTr="00B26552">
        <w:trPr>
          <w:trHeight w:val="341"/>
        </w:trPr>
        <w:tc>
          <w:tcPr>
            <w:tcW w:w="3572" w:type="pct"/>
            <w:vAlign w:val="bottom"/>
          </w:tcPr>
          <w:p w14:paraId="1B0F72C8" w14:textId="64A16CC2"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rPr>
              <w:t>Payments for goods and services for xxx</w:t>
            </w:r>
          </w:p>
        </w:tc>
        <w:tc>
          <w:tcPr>
            <w:tcW w:w="1428" w:type="pct"/>
            <w:vAlign w:val="bottom"/>
          </w:tcPr>
          <w:p w14:paraId="3AB3287D" w14:textId="07E8BB3E"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6B0EAAA8" w14:textId="77777777" w:rsidTr="00B26552">
        <w:trPr>
          <w:trHeight w:val="341"/>
        </w:trPr>
        <w:tc>
          <w:tcPr>
            <w:tcW w:w="3572" w:type="pct"/>
            <w:vAlign w:val="bottom"/>
          </w:tcPr>
          <w:p w14:paraId="4778DA3A" w14:textId="77777777" w:rsidR="00B26552" w:rsidRPr="00953054" w:rsidRDefault="00B26552" w:rsidP="00953054">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0258B62B" w14:textId="77777777" w:rsidR="00B26552" w:rsidRPr="00953054" w:rsidRDefault="00B26552" w:rsidP="00953054">
            <w:pPr>
              <w:pStyle w:val="Header"/>
              <w:tabs>
                <w:tab w:val="clear" w:pos="4320"/>
                <w:tab w:val="clear" w:pos="8640"/>
                <w:tab w:val="decimal" w:pos="306"/>
              </w:tabs>
              <w:spacing w:line="276" w:lineRule="auto"/>
              <w:jc w:val="both"/>
              <w:rPr>
                <w:b/>
                <w:sz w:val="22"/>
                <w:szCs w:val="22"/>
              </w:rPr>
            </w:pPr>
          </w:p>
        </w:tc>
      </w:tr>
      <w:tr w:rsidR="00B26552" w:rsidRPr="00953054" w14:paraId="5B129A54" w14:textId="77777777" w:rsidTr="00B26552">
        <w:trPr>
          <w:trHeight w:val="341"/>
        </w:trPr>
        <w:tc>
          <w:tcPr>
            <w:tcW w:w="3572" w:type="pct"/>
            <w:vAlign w:val="bottom"/>
          </w:tcPr>
          <w:p w14:paraId="45AF5EED" w14:textId="7947F564" w:rsidR="00B26552" w:rsidRPr="00953054" w:rsidRDefault="00B26552" w:rsidP="00D5252C">
            <w:pPr>
              <w:pStyle w:val="Header"/>
              <w:numPr>
                <w:ilvl w:val="0"/>
                <w:numId w:val="19"/>
              </w:numPr>
              <w:tabs>
                <w:tab w:val="clear" w:pos="4320"/>
                <w:tab w:val="clear" w:pos="8640"/>
              </w:tabs>
              <w:spacing w:line="276" w:lineRule="auto"/>
              <w:ind w:left="340"/>
              <w:jc w:val="both"/>
              <w:rPr>
                <w:b/>
                <w:sz w:val="22"/>
                <w:szCs w:val="22"/>
              </w:rPr>
            </w:pPr>
            <w:r w:rsidRPr="00953054">
              <w:rPr>
                <w:b/>
                <w:sz w:val="22"/>
                <w:szCs w:val="22"/>
              </w:rPr>
              <w:t>Key management compensation</w:t>
            </w:r>
          </w:p>
        </w:tc>
        <w:tc>
          <w:tcPr>
            <w:tcW w:w="1428" w:type="pct"/>
            <w:vAlign w:val="bottom"/>
          </w:tcPr>
          <w:p w14:paraId="73D974F3" w14:textId="77777777" w:rsidR="00B26552" w:rsidRPr="00953054" w:rsidRDefault="00B26552" w:rsidP="00953054">
            <w:pPr>
              <w:pStyle w:val="Header"/>
              <w:tabs>
                <w:tab w:val="clear" w:pos="4320"/>
                <w:tab w:val="clear" w:pos="8640"/>
              </w:tabs>
              <w:spacing w:line="276" w:lineRule="auto"/>
              <w:jc w:val="both"/>
              <w:rPr>
                <w:b/>
                <w:sz w:val="22"/>
                <w:szCs w:val="22"/>
              </w:rPr>
            </w:pPr>
          </w:p>
        </w:tc>
      </w:tr>
      <w:tr w:rsidR="00B26552" w:rsidRPr="00953054" w14:paraId="6292BCCC" w14:textId="77777777" w:rsidTr="00B26552">
        <w:trPr>
          <w:trHeight w:val="341"/>
        </w:trPr>
        <w:tc>
          <w:tcPr>
            <w:tcW w:w="3572" w:type="pct"/>
            <w:vAlign w:val="bottom"/>
          </w:tcPr>
          <w:p w14:paraId="5A852FD3" w14:textId="323EDA72" w:rsidR="00B26552" w:rsidRPr="00953054" w:rsidRDefault="00B26552" w:rsidP="00953054">
            <w:pPr>
              <w:pStyle w:val="Header"/>
              <w:tabs>
                <w:tab w:val="clear" w:pos="4320"/>
                <w:tab w:val="clear" w:pos="8640"/>
              </w:tabs>
              <w:spacing w:line="276" w:lineRule="auto"/>
              <w:jc w:val="both"/>
              <w:rPr>
                <w:sz w:val="22"/>
                <w:szCs w:val="22"/>
              </w:rPr>
            </w:pPr>
            <w:r w:rsidRPr="00953054">
              <w:rPr>
                <w:sz w:val="22"/>
                <w:szCs w:val="22"/>
              </w:rPr>
              <w:t>Compensation to key management</w:t>
            </w:r>
          </w:p>
        </w:tc>
        <w:tc>
          <w:tcPr>
            <w:tcW w:w="1428" w:type="pct"/>
            <w:vAlign w:val="bottom"/>
          </w:tcPr>
          <w:p w14:paraId="4288A2CB" w14:textId="5845852C" w:rsidR="00B26552" w:rsidRPr="00953054" w:rsidRDefault="00B26552" w:rsidP="00953054">
            <w:pPr>
              <w:pStyle w:val="Header"/>
              <w:tabs>
                <w:tab w:val="clear" w:pos="4320"/>
                <w:tab w:val="clear" w:pos="8640"/>
                <w:tab w:val="decimal" w:pos="306"/>
              </w:tabs>
              <w:spacing w:line="276" w:lineRule="auto"/>
              <w:jc w:val="both"/>
              <w:rPr>
                <w:sz w:val="22"/>
                <w:szCs w:val="22"/>
              </w:rPr>
            </w:pPr>
            <w:r w:rsidRPr="00953054">
              <w:rPr>
                <w:sz w:val="22"/>
                <w:szCs w:val="22"/>
              </w:rPr>
              <w:t>xxx</w:t>
            </w:r>
          </w:p>
        </w:tc>
      </w:tr>
      <w:tr w:rsidR="00B26552" w:rsidRPr="00953054" w14:paraId="549DDC4B" w14:textId="77777777" w:rsidTr="00B26552">
        <w:trPr>
          <w:trHeight w:val="341"/>
        </w:trPr>
        <w:tc>
          <w:tcPr>
            <w:tcW w:w="3572" w:type="pct"/>
            <w:vAlign w:val="bottom"/>
          </w:tcPr>
          <w:p w14:paraId="0F3D73C7" w14:textId="77777777" w:rsidR="00B26552" w:rsidRPr="00953054" w:rsidRDefault="00B26552" w:rsidP="00953054">
            <w:pPr>
              <w:pStyle w:val="Header"/>
              <w:tabs>
                <w:tab w:val="clear" w:pos="4320"/>
                <w:tab w:val="clear" w:pos="8640"/>
              </w:tabs>
              <w:spacing w:line="276" w:lineRule="auto"/>
              <w:jc w:val="both"/>
              <w:rPr>
                <w:sz w:val="22"/>
                <w:szCs w:val="22"/>
              </w:rPr>
            </w:pPr>
            <w:r w:rsidRPr="00953054">
              <w:rPr>
                <w:b/>
                <w:sz w:val="22"/>
                <w:szCs w:val="22"/>
              </w:rPr>
              <w:lastRenderedPageBreak/>
              <w:t>Total</w:t>
            </w:r>
          </w:p>
        </w:tc>
        <w:tc>
          <w:tcPr>
            <w:tcW w:w="1428" w:type="pct"/>
            <w:vAlign w:val="bottom"/>
          </w:tcPr>
          <w:p w14:paraId="438F438E" w14:textId="1B4D23AE" w:rsidR="00B26552" w:rsidRPr="00953054" w:rsidRDefault="00B26552" w:rsidP="00953054">
            <w:pPr>
              <w:pStyle w:val="Header"/>
              <w:tabs>
                <w:tab w:val="clear" w:pos="4320"/>
                <w:tab w:val="clear" w:pos="8640"/>
                <w:tab w:val="decimal" w:pos="306"/>
              </w:tabs>
              <w:spacing w:line="276" w:lineRule="auto"/>
              <w:jc w:val="both"/>
              <w:rPr>
                <w:b/>
                <w:sz w:val="22"/>
                <w:szCs w:val="22"/>
              </w:rPr>
            </w:pPr>
            <w:r w:rsidRPr="00953054">
              <w:rPr>
                <w:b/>
                <w:sz w:val="22"/>
                <w:szCs w:val="22"/>
              </w:rPr>
              <w:t>xxx</w:t>
            </w:r>
          </w:p>
        </w:tc>
      </w:tr>
    </w:tbl>
    <w:p w14:paraId="720836B5" w14:textId="77777777" w:rsidR="00CB3B53" w:rsidRPr="00953054" w:rsidRDefault="00CB3B53" w:rsidP="00953054">
      <w:pPr>
        <w:autoSpaceDE/>
        <w:autoSpaceDN/>
        <w:spacing w:line="360" w:lineRule="auto"/>
        <w:jc w:val="both"/>
        <w:rPr>
          <w:b/>
          <w:sz w:val="22"/>
          <w:szCs w:val="22"/>
        </w:rPr>
      </w:pPr>
    </w:p>
    <w:p w14:paraId="2904D6AF" w14:textId="0BDDAC9B" w:rsidR="00770179" w:rsidRPr="00953054" w:rsidRDefault="00893492"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Segment Information</w:t>
      </w:r>
    </w:p>
    <w:p w14:paraId="35AB6407" w14:textId="6E1E9F53" w:rsidR="00770179" w:rsidRPr="00953054" w:rsidRDefault="00770179" w:rsidP="00953054">
      <w:pPr>
        <w:autoSpaceDE/>
        <w:autoSpaceDN/>
        <w:spacing w:line="360" w:lineRule="auto"/>
        <w:jc w:val="both"/>
        <w:rPr>
          <w:bCs/>
          <w:i/>
          <w:sz w:val="22"/>
          <w:szCs w:val="22"/>
          <w:lang w:eastAsia="en-GB"/>
        </w:rPr>
      </w:pPr>
      <w:r w:rsidRPr="00953054">
        <w:rPr>
          <w:bCs/>
          <w:i/>
          <w:sz w:val="22"/>
          <w:szCs w:val="22"/>
          <w:lang w:eastAsia="en-GB"/>
        </w:rPr>
        <w:t>(Where an organisation operates in different geographical regions or in departments, IPSAS 18</w:t>
      </w:r>
      <w:r w:rsidR="0004426C" w:rsidRPr="00953054">
        <w:rPr>
          <w:bCs/>
          <w:i/>
          <w:sz w:val="22"/>
          <w:szCs w:val="22"/>
          <w:lang w:eastAsia="en-GB"/>
        </w:rPr>
        <w:t xml:space="preserve"> on segmental reporting requires an </w:t>
      </w:r>
      <w:r w:rsidR="00E80625" w:rsidRPr="00953054">
        <w:rPr>
          <w:bCs/>
          <w:i/>
          <w:sz w:val="22"/>
          <w:szCs w:val="22"/>
          <w:lang w:eastAsia="en-GB"/>
        </w:rPr>
        <w:t>Entity</w:t>
      </w:r>
      <w:r w:rsidR="0004426C" w:rsidRPr="00953054">
        <w:rPr>
          <w:bCs/>
          <w:i/>
          <w:sz w:val="22"/>
          <w:szCs w:val="22"/>
          <w:lang w:eastAsia="en-GB"/>
        </w:rPr>
        <w:t xml:space="preserve"> to present segmental information of each geographic region or department to enable users understand the </w:t>
      </w:r>
      <w:r w:rsidR="00E80625" w:rsidRPr="00953054">
        <w:rPr>
          <w:bCs/>
          <w:i/>
          <w:sz w:val="22"/>
          <w:szCs w:val="22"/>
          <w:lang w:eastAsia="en-GB"/>
        </w:rPr>
        <w:t>Entity</w:t>
      </w:r>
      <w:r w:rsidR="0004426C" w:rsidRPr="00953054">
        <w:rPr>
          <w:bCs/>
          <w:i/>
          <w:sz w:val="22"/>
          <w:szCs w:val="22"/>
          <w:lang w:eastAsia="en-GB"/>
        </w:rPr>
        <w:t>’s performance and allocation of resources to different segments)</w:t>
      </w:r>
    </w:p>
    <w:p w14:paraId="0B292182" w14:textId="76B2EA30" w:rsidR="005D708E" w:rsidRPr="00953054" w:rsidRDefault="00893492"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Contingent Assets and Contingent Liabilities</w:t>
      </w:r>
    </w:p>
    <w:p w14:paraId="43F73E36" w14:textId="440FFB4F" w:rsidR="00770179" w:rsidRPr="00953054" w:rsidRDefault="00D63CF7" w:rsidP="00953054">
      <w:pPr>
        <w:autoSpaceDE/>
        <w:autoSpaceDN/>
        <w:spacing w:line="360" w:lineRule="auto"/>
        <w:jc w:val="both"/>
        <w:rPr>
          <w:b/>
          <w:iCs/>
          <w:sz w:val="22"/>
          <w:szCs w:val="22"/>
          <w:u w:val="single"/>
          <w:lang w:eastAsia="en-GB"/>
        </w:rPr>
      </w:pPr>
      <w:r w:rsidRPr="00953054">
        <w:rPr>
          <w:b/>
          <w:iCs/>
          <w:sz w:val="22"/>
          <w:szCs w:val="22"/>
          <w:u w:val="single"/>
          <w:lang w:eastAsia="en-GB"/>
        </w:rPr>
        <w:t>Contingent Assets</w:t>
      </w:r>
    </w:p>
    <w:tbl>
      <w:tblPr>
        <w:tblW w:w="4867"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227"/>
        <w:gridCol w:w="2563"/>
      </w:tblGrid>
      <w:tr w:rsidR="00B26552" w:rsidRPr="00953054" w14:paraId="256434CB" w14:textId="77777777" w:rsidTr="00B26552">
        <w:trPr>
          <w:trHeight w:val="438"/>
        </w:trPr>
        <w:tc>
          <w:tcPr>
            <w:tcW w:w="3542" w:type="pct"/>
            <w:shd w:val="clear" w:color="auto" w:fill="0070C0"/>
          </w:tcPr>
          <w:p w14:paraId="7F1A6A1E" w14:textId="3170B590" w:rsidR="00B26552" w:rsidRPr="00953054" w:rsidRDefault="00B26552" w:rsidP="00953054">
            <w:pPr>
              <w:spacing w:line="276" w:lineRule="auto"/>
              <w:jc w:val="both"/>
              <w:rPr>
                <w:b/>
                <w:bCs/>
                <w:sz w:val="22"/>
                <w:szCs w:val="22"/>
              </w:rPr>
            </w:pPr>
          </w:p>
        </w:tc>
        <w:tc>
          <w:tcPr>
            <w:tcW w:w="1458" w:type="pct"/>
            <w:shd w:val="clear" w:color="auto" w:fill="0070C0"/>
            <w:vAlign w:val="center"/>
          </w:tcPr>
          <w:p w14:paraId="3365EC32" w14:textId="3E1D0E8C" w:rsidR="00B26552" w:rsidRPr="00953054" w:rsidRDefault="00B26552" w:rsidP="00953054">
            <w:pPr>
              <w:jc w:val="both"/>
              <w:rPr>
                <w:b/>
                <w:bCs/>
                <w:sz w:val="22"/>
                <w:szCs w:val="22"/>
              </w:rPr>
            </w:pPr>
            <w:r w:rsidRPr="00953054">
              <w:rPr>
                <w:b/>
                <w:i/>
                <w:iCs/>
                <w:sz w:val="22"/>
                <w:szCs w:val="22"/>
                <w:lang w:val="en-US"/>
              </w:rPr>
              <w:t>Insert Current FY</w:t>
            </w:r>
          </w:p>
        </w:tc>
      </w:tr>
      <w:tr w:rsidR="00B26552" w:rsidRPr="00953054" w14:paraId="3892D8B1" w14:textId="77777777" w:rsidTr="00B26552">
        <w:trPr>
          <w:trHeight w:val="438"/>
        </w:trPr>
        <w:tc>
          <w:tcPr>
            <w:tcW w:w="3542" w:type="pct"/>
            <w:shd w:val="clear" w:color="auto" w:fill="0070C0"/>
          </w:tcPr>
          <w:p w14:paraId="104A288A" w14:textId="77777777" w:rsidR="00B26552" w:rsidRPr="00953054" w:rsidRDefault="00B26552" w:rsidP="00953054">
            <w:pPr>
              <w:spacing w:line="276" w:lineRule="auto"/>
              <w:jc w:val="both"/>
              <w:rPr>
                <w:b/>
                <w:bCs/>
                <w:sz w:val="22"/>
                <w:szCs w:val="22"/>
              </w:rPr>
            </w:pPr>
          </w:p>
        </w:tc>
        <w:tc>
          <w:tcPr>
            <w:tcW w:w="1458" w:type="pct"/>
            <w:shd w:val="clear" w:color="auto" w:fill="0070C0"/>
            <w:vAlign w:val="center"/>
          </w:tcPr>
          <w:p w14:paraId="0801F2FA" w14:textId="77777777" w:rsidR="00B26552" w:rsidRPr="00953054" w:rsidRDefault="00B26552" w:rsidP="00953054">
            <w:pPr>
              <w:jc w:val="both"/>
              <w:rPr>
                <w:b/>
                <w:bCs/>
                <w:sz w:val="22"/>
                <w:szCs w:val="22"/>
              </w:rPr>
            </w:pPr>
            <w:r w:rsidRPr="00953054">
              <w:rPr>
                <w:b/>
                <w:bCs/>
                <w:sz w:val="22"/>
                <w:szCs w:val="22"/>
              </w:rPr>
              <w:t>Kshs</w:t>
            </w:r>
          </w:p>
        </w:tc>
      </w:tr>
      <w:tr w:rsidR="00B26552" w:rsidRPr="00953054" w14:paraId="2FE30D08" w14:textId="77777777" w:rsidTr="00B26552">
        <w:trPr>
          <w:trHeight w:val="438"/>
        </w:trPr>
        <w:tc>
          <w:tcPr>
            <w:tcW w:w="3542" w:type="pct"/>
            <w:shd w:val="clear" w:color="auto" w:fill="auto"/>
            <w:vAlign w:val="bottom"/>
          </w:tcPr>
          <w:p w14:paraId="37436774" w14:textId="24A8C87F" w:rsidR="00B26552" w:rsidRPr="00953054" w:rsidRDefault="00B26552" w:rsidP="00953054">
            <w:pPr>
              <w:spacing w:line="276" w:lineRule="auto"/>
              <w:jc w:val="both"/>
              <w:rPr>
                <w:b/>
                <w:sz w:val="22"/>
                <w:szCs w:val="22"/>
              </w:rPr>
            </w:pPr>
            <w:r w:rsidRPr="00953054">
              <w:rPr>
                <w:b/>
                <w:sz w:val="22"/>
                <w:szCs w:val="22"/>
              </w:rPr>
              <w:t>Contingent Assets</w:t>
            </w:r>
          </w:p>
        </w:tc>
        <w:tc>
          <w:tcPr>
            <w:tcW w:w="1458" w:type="pct"/>
            <w:shd w:val="clear" w:color="auto" w:fill="auto"/>
            <w:vAlign w:val="center"/>
          </w:tcPr>
          <w:p w14:paraId="2FE4AF26" w14:textId="57A0F09F" w:rsidR="00B26552" w:rsidRPr="00953054" w:rsidRDefault="00B26552" w:rsidP="00953054">
            <w:pPr>
              <w:jc w:val="both"/>
              <w:rPr>
                <w:sz w:val="22"/>
                <w:szCs w:val="22"/>
              </w:rPr>
            </w:pPr>
          </w:p>
        </w:tc>
      </w:tr>
      <w:tr w:rsidR="00B26552" w:rsidRPr="00953054" w14:paraId="48FF6BC9" w14:textId="77777777" w:rsidTr="00B26552">
        <w:trPr>
          <w:trHeight w:val="438"/>
        </w:trPr>
        <w:tc>
          <w:tcPr>
            <w:tcW w:w="3542" w:type="pct"/>
            <w:shd w:val="clear" w:color="auto" w:fill="auto"/>
            <w:vAlign w:val="bottom"/>
          </w:tcPr>
          <w:p w14:paraId="748FD4FD" w14:textId="48B6E2E7" w:rsidR="00B26552" w:rsidRPr="00953054" w:rsidRDefault="00B26552" w:rsidP="00953054">
            <w:pPr>
              <w:spacing w:line="276" w:lineRule="auto"/>
              <w:jc w:val="both"/>
              <w:rPr>
                <w:bCs/>
                <w:sz w:val="22"/>
                <w:szCs w:val="22"/>
              </w:rPr>
            </w:pPr>
            <w:r w:rsidRPr="00953054">
              <w:rPr>
                <w:bCs/>
                <w:sz w:val="22"/>
                <w:szCs w:val="22"/>
              </w:rPr>
              <w:t>Insurance Reimbursements</w:t>
            </w:r>
          </w:p>
        </w:tc>
        <w:tc>
          <w:tcPr>
            <w:tcW w:w="1458" w:type="pct"/>
            <w:shd w:val="clear" w:color="auto" w:fill="auto"/>
            <w:vAlign w:val="center"/>
          </w:tcPr>
          <w:p w14:paraId="4CEAF42E" w14:textId="6CD868A2" w:rsidR="00B26552" w:rsidRPr="00953054" w:rsidRDefault="00B26552" w:rsidP="00953054">
            <w:pPr>
              <w:jc w:val="both"/>
              <w:rPr>
                <w:sz w:val="22"/>
                <w:szCs w:val="22"/>
              </w:rPr>
            </w:pPr>
            <w:r w:rsidRPr="00953054">
              <w:rPr>
                <w:sz w:val="22"/>
                <w:szCs w:val="22"/>
              </w:rPr>
              <w:t>xxx</w:t>
            </w:r>
          </w:p>
        </w:tc>
      </w:tr>
      <w:tr w:rsidR="00B26552" w:rsidRPr="00953054" w14:paraId="597645FE" w14:textId="77777777" w:rsidTr="00B26552">
        <w:trPr>
          <w:trHeight w:val="438"/>
        </w:trPr>
        <w:tc>
          <w:tcPr>
            <w:tcW w:w="3542" w:type="pct"/>
            <w:shd w:val="clear" w:color="auto" w:fill="auto"/>
            <w:vAlign w:val="bottom"/>
          </w:tcPr>
          <w:p w14:paraId="09D6EABE" w14:textId="22A552F1" w:rsidR="00B26552" w:rsidRPr="00953054" w:rsidRDefault="00B26552" w:rsidP="00953054">
            <w:pPr>
              <w:spacing w:line="276" w:lineRule="auto"/>
              <w:jc w:val="both"/>
              <w:rPr>
                <w:bCs/>
                <w:sz w:val="22"/>
                <w:szCs w:val="22"/>
              </w:rPr>
            </w:pPr>
            <w:r w:rsidRPr="00953054">
              <w:rPr>
                <w:bCs/>
                <w:sz w:val="22"/>
                <w:szCs w:val="22"/>
              </w:rPr>
              <w:t>Assets Arising from Determination Of Court Cases</w:t>
            </w:r>
          </w:p>
        </w:tc>
        <w:tc>
          <w:tcPr>
            <w:tcW w:w="1458" w:type="pct"/>
            <w:shd w:val="clear" w:color="auto" w:fill="auto"/>
            <w:vAlign w:val="center"/>
          </w:tcPr>
          <w:p w14:paraId="14F84402" w14:textId="4257EC15" w:rsidR="00B26552" w:rsidRPr="00953054" w:rsidRDefault="00B26552" w:rsidP="00953054">
            <w:pPr>
              <w:jc w:val="both"/>
              <w:rPr>
                <w:sz w:val="22"/>
                <w:szCs w:val="22"/>
              </w:rPr>
            </w:pPr>
            <w:r w:rsidRPr="00953054">
              <w:rPr>
                <w:sz w:val="22"/>
                <w:szCs w:val="22"/>
              </w:rPr>
              <w:t>xxx</w:t>
            </w:r>
          </w:p>
        </w:tc>
      </w:tr>
      <w:tr w:rsidR="00B26552" w:rsidRPr="00953054" w14:paraId="6F37AC42" w14:textId="77777777" w:rsidTr="00B26552">
        <w:trPr>
          <w:trHeight w:val="438"/>
        </w:trPr>
        <w:tc>
          <w:tcPr>
            <w:tcW w:w="3542" w:type="pct"/>
            <w:shd w:val="clear" w:color="auto" w:fill="auto"/>
            <w:vAlign w:val="bottom"/>
          </w:tcPr>
          <w:p w14:paraId="3ADF02F7" w14:textId="2D3AC9C8" w:rsidR="00B26552" w:rsidRPr="00953054" w:rsidRDefault="00B26552" w:rsidP="00953054">
            <w:pPr>
              <w:spacing w:line="276" w:lineRule="auto"/>
              <w:jc w:val="both"/>
              <w:rPr>
                <w:bCs/>
                <w:sz w:val="22"/>
                <w:szCs w:val="22"/>
              </w:rPr>
            </w:pPr>
            <w:r w:rsidRPr="00953054">
              <w:rPr>
                <w:bCs/>
                <w:sz w:val="22"/>
                <w:szCs w:val="22"/>
              </w:rPr>
              <w:t>Reimbursable Indemnities and Guarantees</w:t>
            </w:r>
          </w:p>
        </w:tc>
        <w:tc>
          <w:tcPr>
            <w:tcW w:w="1458" w:type="pct"/>
            <w:shd w:val="clear" w:color="auto" w:fill="auto"/>
            <w:vAlign w:val="center"/>
          </w:tcPr>
          <w:p w14:paraId="18819FF7" w14:textId="23E7E5C2" w:rsidR="00B26552" w:rsidRPr="00953054" w:rsidRDefault="00B26552" w:rsidP="00953054">
            <w:pPr>
              <w:jc w:val="both"/>
              <w:rPr>
                <w:sz w:val="22"/>
                <w:szCs w:val="22"/>
              </w:rPr>
            </w:pPr>
            <w:r w:rsidRPr="00953054">
              <w:rPr>
                <w:sz w:val="22"/>
                <w:szCs w:val="22"/>
              </w:rPr>
              <w:t>xxx</w:t>
            </w:r>
          </w:p>
        </w:tc>
      </w:tr>
      <w:tr w:rsidR="00B26552" w:rsidRPr="00953054" w14:paraId="1CD20B86" w14:textId="77777777" w:rsidTr="00B26552">
        <w:trPr>
          <w:trHeight w:val="438"/>
        </w:trPr>
        <w:tc>
          <w:tcPr>
            <w:tcW w:w="3542" w:type="pct"/>
            <w:shd w:val="clear" w:color="auto" w:fill="auto"/>
            <w:vAlign w:val="bottom"/>
          </w:tcPr>
          <w:p w14:paraId="0F81F0B5" w14:textId="2A62CE2B" w:rsidR="00B26552" w:rsidRPr="00953054" w:rsidRDefault="00B26552" w:rsidP="00953054">
            <w:pPr>
              <w:spacing w:line="276" w:lineRule="auto"/>
              <w:jc w:val="both"/>
              <w:rPr>
                <w:bCs/>
                <w:sz w:val="22"/>
                <w:szCs w:val="22"/>
              </w:rPr>
            </w:pPr>
            <w:r w:rsidRPr="00953054">
              <w:rPr>
                <w:bCs/>
                <w:sz w:val="22"/>
                <w:szCs w:val="22"/>
              </w:rPr>
              <w:t>Receivables From Other Government Entities</w:t>
            </w:r>
          </w:p>
        </w:tc>
        <w:tc>
          <w:tcPr>
            <w:tcW w:w="1458" w:type="pct"/>
            <w:shd w:val="clear" w:color="auto" w:fill="auto"/>
            <w:vAlign w:val="center"/>
          </w:tcPr>
          <w:p w14:paraId="06FC1A50" w14:textId="798EBA0F" w:rsidR="00B26552" w:rsidRPr="00953054" w:rsidRDefault="00B26552" w:rsidP="00953054">
            <w:pPr>
              <w:jc w:val="both"/>
              <w:rPr>
                <w:sz w:val="22"/>
                <w:szCs w:val="22"/>
              </w:rPr>
            </w:pPr>
            <w:r w:rsidRPr="00953054">
              <w:rPr>
                <w:sz w:val="22"/>
                <w:szCs w:val="22"/>
              </w:rPr>
              <w:t>xxx</w:t>
            </w:r>
          </w:p>
        </w:tc>
      </w:tr>
      <w:tr w:rsidR="00B26552" w:rsidRPr="00953054" w14:paraId="3D827876" w14:textId="77777777" w:rsidTr="00B26552">
        <w:trPr>
          <w:trHeight w:val="438"/>
        </w:trPr>
        <w:tc>
          <w:tcPr>
            <w:tcW w:w="3542" w:type="pct"/>
            <w:shd w:val="clear" w:color="auto" w:fill="auto"/>
            <w:vAlign w:val="bottom"/>
          </w:tcPr>
          <w:p w14:paraId="34551C53" w14:textId="35B0CE4C" w:rsidR="00B26552" w:rsidRPr="00953054" w:rsidRDefault="00B26552" w:rsidP="00953054">
            <w:pPr>
              <w:spacing w:line="276" w:lineRule="auto"/>
              <w:jc w:val="both"/>
              <w:rPr>
                <w:bCs/>
                <w:sz w:val="22"/>
                <w:szCs w:val="22"/>
              </w:rPr>
            </w:pPr>
            <w:r w:rsidRPr="00953054">
              <w:rPr>
                <w:bCs/>
                <w:sz w:val="22"/>
                <w:szCs w:val="22"/>
              </w:rPr>
              <w:t>Others (Specify)</w:t>
            </w:r>
          </w:p>
        </w:tc>
        <w:tc>
          <w:tcPr>
            <w:tcW w:w="1458" w:type="pct"/>
            <w:shd w:val="clear" w:color="auto" w:fill="auto"/>
            <w:vAlign w:val="center"/>
          </w:tcPr>
          <w:p w14:paraId="402C77F1" w14:textId="406DDE47" w:rsidR="00B26552" w:rsidRPr="00953054" w:rsidRDefault="00B26552" w:rsidP="00953054">
            <w:pPr>
              <w:jc w:val="both"/>
              <w:rPr>
                <w:sz w:val="22"/>
                <w:szCs w:val="22"/>
              </w:rPr>
            </w:pPr>
            <w:r w:rsidRPr="00953054">
              <w:rPr>
                <w:sz w:val="22"/>
                <w:szCs w:val="22"/>
              </w:rPr>
              <w:t>xxx</w:t>
            </w:r>
          </w:p>
        </w:tc>
      </w:tr>
      <w:tr w:rsidR="00B26552" w:rsidRPr="00953054" w14:paraId="4192B4A8" w14:textId="77777777" w:rsidTr="00B26552">
        <w:trPr>
          <w:trHeight w:val="438"/>
        </w:trPr>
        <w:tc>
          <w:tcPr>
            <w:tcW w:w="3542" w:type="pct"/>
            <w:shd w:val="clear" w:color="auto" w:fill="auto"/>
            <w:vAlign w:val="bottom"/>
          </w:tcPr>
          <w:p w14:paraId="6289C700" w14:textId="0C01D996" w:rsidR="00B26552" w:rsidRPr="00953054" w:rsidRDefault="00B26552" w:rsidP="00953054">
            <w:pPr>
              <w:spacing w:line="276" w:lineRule="auto"/>
              <w:jc w:val="both"/>
              <w:rPr>
                <w:b/>
                <w:sz w:val="22"/>
                <w:szCs w:val="22"/>
              </w:rPr>
            </w:pPr>
            <w:r w:rsidRPr="00953054">
              <w:rPr>
                <w:b/>
                <w:sz w:val="22"/>
                <w:szCs w:val="22"/>
              </w:rPr>
              <w:t>Total</w:t>
            </w:r>
          </w:p>
        </w:tc>
        <w:tc>
          <w:tcPr>
            <w:tcW w:w="1458" w:type="pct"/>
            <w:shd w:val="clear" w:color="auto" w:fill="auto"/>
            <w:vAlign w:val="center"/>
          </w:tcPr>
          <w:p w14:paraId="5AA42D14" w14:textId="356341DC" w:rsidR="00B26552" w:rsidRPr="00953054" w:rsidRDefault="00B26552" w:rsidP="00953054">
            <w:pPr>
              <w:jc w:val="both"/>
              <w:rPr>
                <w:sz w:val="22"/>
                <w:szCs w:val="22"/>
              </w:rPr>
            </w:pPr>
            <w:r w:rsidRPr="00953054">
              <w:rPr>
                <w:sz w:val="22"/>
                <w:szCs w:val="22"/>
              </w:rPr>
              <w:t>xxx</w:t>
            </w:r>
          </w:p>
        </w:tc>
      </w:tr>
    </w:tbl>
    <w:p w14:paraId="23700E05" w14:textId="6BDD373C" w:rsidR="00272616" w:rsidRPr="00953054" w:rsidRDefault="00770179" w:rsidP="00953054">
      <w:pPr>
        <w:autoSpaceDE/>
        <w:autoSpaceDN/>
        <w:spacing w:line="360" w:lineRule="auto"/>
        <w:jc w:val="both"/>
        <w:rPr>
          <w:bCs/>
          <w:i/>
          <w:sz w:val="22"/>
          <w:szCs w:val="22"/>
          <w:lang w:eastAsia="en-GB"/>
        </w:rPr>
      </w:pPr>
      <w:r w:rsidRPr="00953054">
        <w:rPr>
          <w:bCs/>
          <w:i/>
          <w:sz w:val="22"/>
          <w:szCs w:val="22"/>
          <w:lang w:eastAsia="en-GB"/>
        </w:rPr>
        <w:t>(Give details)</w:t>
      </w:r>
    </w:p>
    <w:p w14:paraId="209CDF3A" w14:textId="77777777" w:rsidR="00272616" w:rsidRPr="00953054" w:rsidRDefault="00272616" w:rsidP="00953054">
      <w:pPr>
        <w:autoSpaceDE/>
        <w:autoSpaceDN/>
        <w:jc w:val="both"/>
        <w:rPr>
          <w:bCs/>
          <w:i/>
          <w:sz w:val="22"/>
          <w:szCs w:val="22"/>
          <w:lang w:eastAsia="en-GB"/>
        </w:rPr>
      </w:pPr>
      <w:r w:rsidRPr="00953054">
        <w:rPr>
          <w:bCs/>
          <w:i/>
          <w:sz w:val="22"/>
          <w:szCs w:val="22"/>
          <w:lang w:eastAsia="en-GB"/>
        </w:rPr>
        <w:br w:type="page"/>
      </w:r>
    </w:p>
    <w:p w14:paraId="27BE424F" w14:textId="545F0F5C" w:rsidR="003E7D09" w:rsidRPr="003E7D09" w:rsidRDefault="003E7D09" w:rsidP="00953054">
      <w:pPr>
        <w:autoSpaceDE/>
        <w:autoSpaceDN/>
        <w:spacing w:line="360" w:lineRule="auto"/>
        <w:jc w:val="both"/>
        <w:rPr>
          <w:b/>
          <w:sz w:val="22"/>
          <w:szCs w:val="22"/>
        </w:rPr>
      </w:pPr>
      <w:r w:rsidRPr="00953054">
        <w:rPr>
          <w:b/>
          <w:sz w:val="22"/>
          <w:szCs w:val="22"/>
        </w:rPr>
        <w:lastRenderedPageBreak/>
        <w:t>Notes to the Financial Statements (Continued)</w:t>
      </w:r>
    </w:p>
    <w:p w14:paraId="72C475B6" w14:textId="7F4C2898" w:rsidR="00D63CF7" w:rsidRPr="00953054" w:rsidRDefault="00D63CF7" w:rsidP="00953054">
      <w:pPr>
        <w:autoSpaceDE/>
        <w:autoSpaceDN/>
        <w:spacing w:line="360" w:lineRule="auto"/>
        <w:jc w:val="both"/>
        <w:rPr>
          <w:b/>
          <w:iCs/>
          <w:sz w:val="22"/>
          <w:szCs w:val="22"/>
          <w:u w:val="single"/>
          <w:lang w:eastAsia="en-GB"/>
        </w:rPr>
      </w:pPr>
      <w:r w:rsidRPr="00953054">
        <w:rPr>
          <w:b/>
          <w:iCs/>
          <w:sz w:val="22"/>
          <w:szCs w:val="22"/>
          <w:u w:val="single"/>
          <w:lang w:eastAsia="en-GB"/>
        </w:rPr>
        <w:t>Contingent Liabilities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397"/>
        <w:gridCol w:w="2633"/>
      </w:tblGrid>
      <w:tr w:rsidR="00B26552" w:rsidRPr="00953054" w14:paraId="6F67FC28" w14:textId="77777777" w:rsidTr="00B26552">
        <w:trPr>
          <w:trHeight w:val="432"/>
        </w:trPr>
        <w:tc>
          <w:tcPr>
            <w:tcW w:w="3542" w:type="pct"/>
            <w:shd w:val="clear" w:color="auto" w:fill="0070C0"/>
          </w:tcPr>
          <w:p w14:paraId="2BDB8192" w14:textId="77777777" w:rsidR="00B26552" w:rsidRPr="00953054" w:rsidRDefault="00B26552" w:rsidP="00953054">
            <w:pPr>
              <w:spacing w:line="276" w:lineRule="auto"/>
              <w:jc w:val="both"/>
              <w:rPr>
                <w:b/>
                <w:bCs/>
                <w:sz w:val="22"/>
                <w:szCs w:val="22"/>
              </w:rPr>
            </w:pPr>
          </w:p>
        </w:tc>
        <w:tc>
          <w:tcPr>
            <w:tcW w:w="1458" w:type="pct"/>
            <w:shd w:val="clear" w:color="auto" w:fill="0070C0"/>
            <w:vAlign w:val="center"/>
          </w:tcPr>
          <w:p w14:paraId="1F069615" w14:textId="02D1A97C" w:rsidR="00B26552" w:rsidRPr="00953054" w:rsidRDefault="00B26552" w:rsidP="00953054">
            <w:pPr>
              <w:spacing w:line="276" w:lineRule="auto"/>
              <w:jc w:val="both"/>
              <w:rPr>
                <w:b/>
                <w:bCs/>
                <w:sz w:val="22"/>
                <w:szCs w:val="22"/>
              </w:rPr>
            </w:pPr>
            <w:r w:rsidRPr="00953054">
              <w:rPr>
                <w:b/>
                <w:i/>
                <w:iCs/>
                <w:sz w:val="22"/>
                <w:szCs w:val="22"/>
                <w:lang w:val="en-US"/>
              </w:rPr>
              <w:t>Insert Current FY</w:t>
            </w:r>
          </w:p>
        </w:tc>
      </w:tr>
      <w:tr w:rsidR="00B26552" w:rsidRPr="00953054" w14:paraId="38D1C082" w14:textId="77777777" w:rsidTr="00B26552">
        <w:trPr>
          <w:trHeight w:val="432"/>
        </w:trPr>
        <w:tc>
          <w:tcPr>
            <w:tcW w:w="3542" w:type="pct"/>
            <w:shd w:val="clear" w:color="auto" w:fill="0070C0"/>
          </w:tcPr>
          <w:p w14:paraId="03417622" w14:textId="77777777" w:rsidR="00B26552" w:rsidRPr="00953054" w:rsidRDefault="00B26552" w:rsidP="00953054">
            <w:pPr>
              <w:spacing w:line="276" w:lineRule="auto"/>
              <w:jc w:val="both"/>
              <w:rPr>
                <w:b/>
                <w:bCs/>
                <w:sz w:val="22"/>
                <w:szCs w:val="22"/>
              </w:rPr>
            </w:pPr>
          </w:p>
        </w:tc>
        <w:tc>
          <w:tcPr>
            <w:tcW w:w="1458" w:type="pct"/>
            <w:shd w:val="clear" w:color="auto" w:fill="0070C0"/>
            <w:vAlign w:val="bottom"/>
          </w:tcPr>
          <w:p w14:paraId="015DA38A" w14:textId="77777777" w:rsidR="00B26552" w:rsidRPr="00953054" w:rsidRDefault="00B26552" w:rsidP="00953054">
            <w:pPr>
              <w:spacing w:line="276" w:lineRule="auto"/>
              <w:jc w:val="both"/>
              <w:rPr>
                <w:b/>
                <w:sz w:val="22"/>
                <w:szCs w:val="22"/>
              </w:rPr>
            </w:pPr>
            <w:r w:rsidRPr="00953054">
              <w:rPr>
                <w:b/>
                <w:sz w:val="22"/>
                <w:szCs w:val="22"/>
              </w:rPr>
              <w:t>Kshs</w:t>
            </w:r>
          </w:p>
        </w:tc>
      </w:tr>
      <w:tr w:rsidR="00B26552" w:rsidRPr="00953054" w14:paraId="235C32DF" w14:textId="77777777" w:rsidTr="00B26552">
        <w:trPr>
          <w:trHeight w:val="432"/>
        </w:trPr>
        <w:tc>
          <w:tcPr>
            <w:tcW w:w="3542" w:type="pct"/>
            <w:shd w:val="clear" w:color="auto" w:fill="auto"/>
            <w:vAlign w:val="bottom"/>
          </w:tcPr>
          <w:p w14:paraId="0D2CBBA7" w14:textId="6AEDF676" w:rsidR="00B26552" w:rsidRPr="00953054" w:rsidRDefault="00B26552" w:rsidP="00953054">
            <w:pPr>
              <w:spacing w:line="276" w:lineRule="auto"/>
              <w:jc w:val="both"/>
              <w:rPr>
                <w:bCs/>
                <w:sz w:val="22"/>
                <w:szCs w:val="22"/>
              </w:rPr>
            </w:pPr>
            <w:r w:rsidRPr="00953054">
              <w:rPr>
                <w:b/>
                <w:bCs/>
                <w:sz w:val="22"/>
                <w:szCs w:val="22"/>
              </w:rPr>
              <w:t>Contingent Liabilities</w:t>
            </w:r>
          </w:p>
        </w:tc>
        <w:tc>
          <w:tcPr>
            <w:tcW w:w="1458" w:type="pct"/>
            <w:shd w:val="clear" w:color="auto" w:fill="auto"/>
            <w:vAlign w:val="bottom"/>
          </w:tcPr>
          <w:p w14:paraId="0827B4D6" w14:textId="2CF15415"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114B053C" w14:textId="77777777" w:rsidTr="00B26552">
        <w:trPr>
          <w:trHeight w:val="432"/>
        </w:trPr>
        <w:tc>
          <w:tcPr>
            <w:tcW w:w="3542" w:type="pct"/>
            <w:shd w:val="clear" w:color="auto" w:fill="auto"/>
            <w:vAlign w:val="bottom"/>
          </w:tcPr>
          <w:p w14:paraId="23185108" w14:textId="737BC1BE" w:rsidR="00B26552" w:rsidRPr="00953054" w:rsidRDefault="00B26552" w:rsidP="00953054">
            <w:pPr>
              <w:spacing w:line="276" w:lineRule="auto"/>
              <w:jc w:val="both"/>
              <w:rPr>
                <w:b/>
                <w:bCs/>
                <w:sz w:val="22"/>
                <w:szCs w:val="22"/>
              </w:rPr>
            </w:pPr>
            <w:r w:rsidRPr="00953054">
              <w:rPr>
                <w:bCs/>
                <w:sz w:val="22"/>
                <w:szCs w:val="22"/>
              </w:rPr>
              <w:t>Court Case xx against the Entity</w:t>
            </w:r>
          </w:p>
        </w:tc>
        <w:tc>
          <w:tcPr>
            <w:tcW w:w="1458" w:type="pct"/>
            <w:shd w:val="clear" w:color="auto" w:fill="auto"/>
            <w:vAlign w:val="bottom"/>
          </w:tcPr>
          <w:p w14:paraId="76E96656" w14:textId="22A7C19C"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73B4DB76" w14:textId="77777777" w:rsidTr="00B26552">
        <w:trPr>
          <w:trHeight w:val="432"/>
        </w:trPr>
        <w:tc>
          <w:tcPr>
            <w:tcW w:w="3542" w:type="pct"/>
            <w:shd w:val="clear" w:color="auto" w:fill="auto"/>
            <w:vAlign w:val="bottom"/>
          </w:tcPr>
          <w:p w14:paraId="06148FC3" w14:textId="37A60D0F" w:rsidR="00B26552" w:rsidRPr="00953054" w:rsidRDefault="00B26552" w:rsidP="00953054">
            <w:pPr>
              <w:spacing w:line="276" w:lineRule="auto"/>
              <w:jc w:val="both"/>
              <w:rPr>
                <w:b/>
                <w:bCs/>
                <w:sz w:val="22"/>
                <w:szCs w:val="22"/>
              </w:rPr>
            </w:pPr>
            <w:r w:rsidRPr="00953054">
              <w:rPr>
                <w:bCs/>
                <w:sz w:val="22"/>
                <w:szCs w:val="22"/>
              </w:rPr>
              <w:t>Bank Guarantees in Favour of Subsidiary</w:t>
            </w:r>
          </w:p>
        </w:tc>
        <w:tc>
          <w:tcPr>
            <w:tcW w:w="1458" w:type="pct"/>
            <w:shd w:val="clear" w:color="auto" w:fill="auto"/>
            <w:vAlign w:val="bottom"/>
          </w:tcPr>
          <w:p w14:paraId="5DDBF1D2" w14:textId="4B24877B"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73A6D3A8" w14:textId="77777777" w:rsidTr="00B26552">
        <w:trPr>
          <w:trHeight w:val="432"/>
        </w:trPr>
        <w:tc>
          <w:tcPr>
            <w:tcW w:w="3542" w:type="pct"/>
            <w:shd w:val="clear" w:color="auto" w:fill="auto"/>
            <w:vAlign w:val="bottom"/>
          </w:tcPr>
          <w:p w14:paraId="0B45B0D1" w14:textId="3CDE20D9" w:rsidR="00B26552" w:rsidRPr="00953054" w:rsidRDefault="00B26552" w:rsidP="00953054">
            <w:pPr>
              <w:spacing w:line="276" w:lineRule="auto"/>
              <w:jc w:val="both"/>
              <w:rPr>
                <w:bCs/>
                <w:sz w:val="22"/>
                <w:szCs w:val="22"/>
              </w:rPr>
            </w:pPr>
            <w:r w:rsidRPr="00953054">
              <w:rPr>
                <w:bCs/>
                <w:sz w:val="22"/>
                <w:szCs w:val="22"/>
              </w:rPr>
              <w:t>Contingent Liabilities arising from Contracts Including PPPs</w:t>
            </w:r>
          </w:p>
        </w:tc>
        <w:tc>
          <w:tcPr>
            <w:tcW w:w="1458" w:type="pct"/>
            <w:shd w:val="clear" w:color="auto" w:fill="auto"/>
            <w:vAlign w:val="bottom"/>
          </w:tcPr>
          <w:p w14:paraId="0B9D048A" w14:textId="17CF49FF"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52C1AAF1" w14:textId="77777777" w:rsidTr="00B26552">
        <w:trPr>
          <w:trHeight w:val="432"/>
        </w:trPr>
        <w:tc>
          <w:tcPr>
            <w:tcW w:w="3542" w:type="pct"/>
            <w:shd w:val="clear" w:color="auto" w:fill="auto"/>
            <w:vAlign w:val="bottom"/>
          </w:tcPr>
          <w:p w14:paraId="11C24C49" w14:textId="4894204D" w:rsidR="00B26552" w:rsidRPr="00953054" w:rsidRDefault="00B26552" w:rsidP="00953054">
            <w:pPr>
              <w:spacing w:line="276" w:lineRule="auto"/>
              <w:jc w:val="both"/>
              <w:rPr>
                <w:bCs/>
                <w:sz w:val="22"/>
                <w:szCs w:val="22"/>
              </w:rPr>
            </w:pPr>
            <w:r w:rsidRPr="00953054">
              <w:rPr>
                <w:bCs/>
                <w:sz w:val="22"/>
                <w:szCs w:val="22"/>
              </w:rPr>
              <w:t>Others (Specify)</w:t>
            </w:r>
          </w:p>
        </w:tc>
        <w:tc>
          <w:tcPr>
            <w:tcW w:w="1458" w:type="pct"/>
            <w:shd w:val="clear" w:color="auto" w:fill="auto"/>
            <w:vAlign w:val="bottom"/>
          </w:tcPr>
          <w:p w14:paraId="65F55606" w14:textId="6F9EEF8D"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3C215712" w14:textId="77777777" w:rsidTr="00B26552">
        <w:trPr>
          <w:trHeight w:val="432"/>
        </w:trPr>
        <w:tc>
          <w:tcPr>
            <w:tcW w:w="3542" w:type="pct"/>
            <w:shd w:val="clear" w:color="auto" w:fill="auto"/>
            <w:vAlign w:val="bottom"/>
          </w:tcPr>
          <w:p w14:paraId="7C544243" w14:textId="77777777" w:rsidR="00B26552" w:rsidRPr="00953054" w:rsidRDefault="00B26552" w:rsidP="00953054">
            <w:pPr>
              <w:spacing w:line="276" w:lineRule="auto"/>
              <w:jc w:val="both"/>
              <w:rPr>
                <w:b/>
                <w:bCs/>
                <w:sz w:val="22"/>
                <w:szCs w:val="22"/>
              </w:rPr>
            </w:pPr>
            <w:r w:rsidRPr="00953054">
              <w:rPr>
                <w:b/>
                <w:bCs/>
                <w:sz w:val="22"/>
                <w:szCs w:val="22"/>
              </w:rPr>
              <w:t>Total</w:t>
            </w:r>
          </w:p>
        </w:tc>
        <w:tc>
          <w:tcPr>
            <w:tcW w:w="1458" w:type="pct"/>
            <w:shd w:val="clear" w:color="auto" w:fill="auto"/>
            <w:vAlign w:val="bottom"/>
          </w:tcPr>
          <w:p w14:paraId="477F030B" w14:textId="1CACF4CD" w:rsidR="00B26552" w:rsidRPr="00953054" w:rsidRDefault="00B26552" w:rsidP="00953054">
            <w:pPr>
              <w:spacing w:line="276" w:lineRule="auto"/>
              <w:jc w:val="both"/>
              <w:rPr>
                <w:b/>
                <w:sz w:val="22"/>
                <w:szCs w:val="22"/>
              </w:rPr>
            </w:pPr>
            <w:r w:rsidRPr="00953054">
              <w:rPr>
                <w:b/>
                <w:sz w:val="22"/>
                <w:szCs w:val="22"/>
              </w:rPr>
              <w:t>xxx</w:t>
            </w:r>
          </w:p>
        </w:tc>
      </w:tr>
    </w:tbl>
    <w:p w14:paraId="4A509312" w14:textId="77777777" w:rsidR="00E73D9D" w:rsidRPr="00953054" w:rsidRDefault="00E73D9D" w:rsidP="00953054">
      <w:pPr>
        <w:autoSpaceDE/>
        <w:autoSpaceDN/>
        <w:spacing w:line="360" w:lineRule="auto"/>
        <w:jc w:val="both"/>
        <w:rPr>
          <w:bCs/>
          <w:i/>
          <w:sz w:val="22"/>
          <w:szCs w:val="22"/>
          <w:lang w:eastAsia="en-GB"/>
        </w:rPr>
      </w:pPr>
      <w:r w:rsidRPr="00953054">
        <w:rPr>
          <w:bCs/>
          <w:i/>
          <w:sz w:val="22"/>
          <w:szCs w:val="22"/>
          <w:lang w:eastAsia="en-GB"/>
        </w:rPr>
        <w:t>(Give details)</w:t>
      </w:r>
    </w:p>
    <w:p w14:paraId="722CA57F" w14:textId="77777777" w:rsidR="00E73D9D" w:rsidRPr="00953054" w:rsidRDefault="00E73D9D" w:rsidP="00953054">
      <w:pPr>
        <w:autoSpaceDE/>
        <w:autoSpaceDN/>
        <w:spacing w:line="360" w:lineRule="auto"/>
        <w:jc w:val="both"/>
        <w:rPr>
          <w:b/>
          <w:sz w:val="22"/>
          <w:szCs w:val="22"/>
        </w:rPr>
      </w:pPr>
    </w:p>
    <w:p w14:paraId="1C951E66" w14:textId="663EB413" w:rsidR="007D72A4" w:rsidRPr="00953054" w:rsidRDefault="00893492"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Capital Commitments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10"/>
        <w:gridCol w:w="3020"/>
      </w:tblGrid>
      <w:tr w:rsidR="00B26552" w:rsidRPr="00953054" w14:paraId="6DF6F88D" w14:textId="77777777" w:rsidTr="00B26552">
        <w:trPr>
          <w:trHeight w:val="345"/>
        </w:trPr>
        <w:tc>
          <w:tcPr>
            <w:tcW w:w="3328" w:type="pct"/>
            <w:shd w:val="clear" w:color="auto" w:fill="0070C0"/>
            <w:vAlign w:val="bottom"/>
          </w:tcPr>
          <w:p w14:paraId="1FBC0034" w14:textId="0A165F2E" w:rsidR="00B26552" w:rsidRPr="00953054" w:rsidRDefault="00B26552" w:rsidP="00953054">
            <w:pPr>
              <w:spacing w:line="276" w:lineRule="auto"/>
              <w:jc w:val="both"/>
              <w:rPr>
                <w:b/>
                <w:bCs/>
                <w:sz w:val="22"/>
                <w:szCs w:val="22"/>
              </w:rPr>
            </w:pPr>
            <w:r w:rsidRPr="00953054">
              <w:rPr>
                <w:b/>
                <w:bCs/>
                <w:sz w:val="22"/>
                <w:szCs w:val="22"/>
              </w:rPr>
              <w:t>Capital Commitments</w:t>
            </w:r>
          </w:p>
        </w:tc>
        <w:tc>
          <w:tcPr>
            <w:tcW w:w="1672" w:type="pct"/>
            <w:shd w:val="clear" w:color="auto" w:fill="0070C0"/>
            <w:vAlign w:val="center"/>
          </w:tcPr>
          <w:p w14:paraId="0A6099DE" w14:textId="15C6DB32" w:rsidR="00B26552" w:rsidRPr="00953054" w:rsidRDefault="00B26552" w:rsidP="00953054">
            <w:pPr>
              <w:spacing w:line="276" w:lineRule="auto"/>
              <w:jc w:val="both"/>
              <w:rPr>
                <w:b/>
                <w:bCs/>
                <w:sz w:val="22"/>
                <w:szCs w:val="22"/>
              </w:rPr>
            </w:pPr>
            <w:r w:rsidRPr="00953054">
              <w:rPr>
                <w:b/>
                <w:i/>
                <w:iCs/>
                <w:sz w:val="22"/>
                <w:szCs w:val="22"/>
                <w:lang w:val="en-US"/>
              </w:rPr>
              <w:t>Insert Current FY</w:t>
            </w:r>
          </w:p>
        </w:tc>
      </w:tr>
      <w:tr w:rsidR="00B26552" w:rsidRPr="00953054" w14:paraId="05C7A201" w14:textId="77777777" w:rsidTr="00B26552">
        <w:trPr>
          <w:trHeight w:val="345"/>
        </w:trPr>
        <w:tc>
          <w:tcPr>
            <w:tcW w:w="3328" w:type="pct"/>
            <w:shd w:val="clear" w:color="auto" w:fill="0070C0"/>
            <w:vAlign w:val="bottom"/>
          </w:tcPr>
          <w:p w14:paraId="36AA1DDA" w14:textId="77777777" w:rsidR="00B26552" w:rsidRPr="00953054" w:rsidRDefault="00B26552" w:rsidP="00953054">
            <w:pPr>
              <w:spacing w:line="276" w:lineRule="auto"/>
              <w:jc w:val="both"/>
              <w:rPr>
                <w:b/>
                <w:bCs/>
                <w:sz w:val="22"/>
                <w:szCs w:val="22"/>
              </w:rPr>
            </w:pPr>
          </w:p>
        </w:tc>
        <w:tc>
          <w:tcPr>
            <w:tcW w:w="1672" w:type="pct"/>
            <w:shd w:val="clear" w:color="auto" w:fill="0070C0"/>
            <w:vAlign w:val="bottom"/>
          </w:tcPr>
          <w:p w14:paraId="37480BF0" w14:textId="77777777" w:rsidR="00B26552" w:rsidRPr="00953054" w:rsidRDefault="00B26552" w:rsidP="00953054">
            <w:pPr>
              <w:spacing w:line="276" w:lineRule="auto"/>
              <w:jc w:val="both"/>
              <w:rPr>
                <w:b/>
                <w:sz w:val="22"/>
                <w:szCs w:val="22"/>
              </w:rPr>
            </w:pPr>
            <w:r w:rsidRPr="00953054">
              <w:rPr>
                <w:b/>
                <w:sz w:val="22"/>
                <w:szCs w:val="22"/>
              </w:rPr>
              <w:t>Kshs</w:t>
            </w:r>
          </w:p>
        </w:tc>
      </w:tr>
      <w:tr w:rsidR="00B26552" w:rsidRPr="00953054" w14:paraId="1DABB2CD" w14:textId="77777777" w:rsidTr="00B26552">
        <w:trPr>
          <w:trHeight w:val="345"/>
        </w:trPr>
        <w:tc>
          <w:tcPr>
            <w:tcW w:w="3328" w:type="pct"/>
            <w:shd w:val="clear" w:color="auto" w:fill="auto"/>
            <w:vAlign w:val="bottom"/>
          </w:tcPr>
          <w:p w14:paraId="569EC419" w14:textId="34A080D3" w:rsidR="00B26552" w:rsidRPr="00953054" w:rsidRDefault="00B26552" w:rsidP="00953054">
            <w:pPr>
              <w:spacing w:line="276" w:lineRule="auto"/>
              <w:jc w:val="both"/>
              <w:rPr>
                <w:bCs/>
                <w:sz w:val="22"/>
                <w:szCs w:val="22"/>
              </w:rPr>
            </w:pPr>
            <w:r w:rsidRPr="00953054">
              <w:rPr>
                <w:bCs/>
                <w:sz w:val="22"/>
                <w:szCs w:val="22"/>
              </w:rPr>
              <w:t>Authorised for</w:t>
            </w:r>
          </w:p>
        </w:tc>
        <w:tc>
          <w:tcPr>
            <w:tcW w:w="1672" w:type="pct"/>
            <w:shd w:val="clear" w:color="auto" w:fill="auto"/>
            <w:vAlign w:val="bottom"/>
          </w:tcPr>
          <w:p w14:paraId="23D5D4B7" w14:textId="2811EC7F" w:rsidR="00B26552" w:rsidRPr="00953054" w:rsidRDefault="00B26552" w:rsidP="00953054">
            <w:pPr>
              <w:tabs>
                <w:tab w:val="decimal" w:pos="612"/>
              </w:tabs>
              <w:spacing w:line="276" w:lineRule="auto"/>
              <w:jc w:val="both"/>
              <w:rPr>
                <w:sz w:val="22"/>
                <w:szCs w:val="22"/>
              </w:rPr>
            </w:pPr>
            <w:r w:rsidRPr="00953054">
              <w:rPr>
                <w:sz w:val="22"/>
                <w:szCs w:val="22"/>
              </w:rPr>
              <w:t>xxx</w:t>
            </w:r>
          </w:p>
        </w:tc>
      </w:tr>
      <w:tr w:rsidR="00B26552" w:rsidRPr="00953054" w14:paraId="693DDB5B" w14:textId="77777777" w:rsidTr="00B26552">
        <w:trPr>
          <w:trHeight w:val="345"/>
        </w:trPr>
        <w:tc>
          <w:tcPr>
            <w:tcW w:w="3328" w:type="pct"/>
            <w:shd w:val="clear" w:color="auto" w:fill="auto"/>
            <w:vAlign w:val="bottom"/>
          </w:tcPr>
          <w:p w14:paraId="5EF7314C" w14:textId="3AF2A1B9" w:rsidR="00B26552" w:rsidRPr="00953054" w:rsidRDefault="00B26552" w:rsidP="00953054">
            <w:pPr>
              <w:spacing w:line="276" w:lineRule="auto"/>
              <w:jc w:val="both"/>
              <w:rPr>
                <w:bCs/>
                <w:sz w:val="22"/>
                <w:szCs w:val="22"/>
              </w:rPr>
            </w:pPr>
            <w:r w:rsidRPr="00953054">
              <w:rPr>
                <w:bCs/>
                <w:sz w:val="22"/>
                <w:szCs w:val="22"/>
              </w:rPr>
              <w:t>Authorised and Contracted for</w:t>
            </w:r>
          </w:p>
        </w:tc>
        <w:tc>
          <w:tcPr>
            <w:tcW w:w="1672" w:type="pct"/>
            <w:shd w:val="clear" w:color="auto" w:fill="auto"/>
            <w:vAlign w:val="bottom"/>
          </w:tcPr>
          <w:p w14:paraId="4C2B0DBF" w14:textId="272BBD63"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4DD48446" w14:textId="77777777" w:rsidTr="00B26552">
        <w:trPr>
          <w:trHeight w:val="345"/>
        </w:trPr>
        <w:tc>
          <w:tcPr>
            <w:tcW w:w="3328" w:type="pct"/>
            <w:shd w:val="clear" w:color="auto" w:fill="auto"/>
            <w:vAlign w:val="bottom"/>
          </w:tcPr>
          <w:p w14:paraId="051510C6" w14:textId="77777777" w:rsidR="00B26552" w:rsidRPr="00953054" w:rsidRDefault="00B26552" w:rsidP="00953054">
            <w:pPr>
              <w:spacing w:line="276" w:lineRule="auto"/>
              <w:jc w:val="both"/>
              <w:rPr>
                <w:b/>
                <w:bCs/>
                <w:sz w:val="22"/>
                <w:szCs w:val="22"/>
              </w:rPr>
            </w:pPr>
            <w:r w:rsidRPr="00953054">
              <w:rPr>
                <w:b/>
                <w:bCs/>
                <w:sz w:val="22"/>
                <w:szCs w:val="22"/>
              </w:rPr>
              <w:t>Total</w:t>
            </w:r>
          </w:p>
        </w:tc>
        <w:tc>
          <w:tcPr>
            <w:tcW w:w="1672" w:type="pct"/>
            <w:shd w:val="clear" w:color="auto" w:fill="auto"/>
            <w:vAlign w:val="bottom"/>
          </w:tcPr>
          <w:p w14:paraId="14311FD3" w14:textId="4BBFAAFF" w:rsidR="00B26552" w:rsidRPr="00953054" w:rsidRDefault="00B26552" w:rsidP="00953054">
            <w:pPr>
              <w:spacing w:line="276" w:lineRule="auto"/>
              <w:jc w:val="both"/>
              <w:rPr>
                <w:b/>
                <w:sz w:val="22"/>
                <w:szCs w:val="22"/>
              </w:rPr>
            </w:pPr>
            <w:r w:rsidRPr="00953054">
              <w:rPr>
                <w:b/>
                <w:sz w:val="22"/>
                <w:szCs w:val="22"/>
              </w:rPr>
              <w:t>xxx</w:t>
            </w:r>
          </w:p>
        </w:tc>
      </w:tr>
      <w:tr w:rsidR="00B26552" w:rsidRPr="00953054" w14:paraId="41757343" w14:textId="77777777" w:rsidTr="00B26552">
        <w:trPr>
          <w:trHeight w:val="345"/>
        </w:trPr>
        <w:tc>
          <w:tcPr>
            <w:tcW w:w="3328" w:type="pct"/>
            <w:shd w:val="clear" w:color="auto" w:fill="auto"/>
            <w:vAlign w:val="bottom"/>
          </w:tcPr>
          <w:p w14:paraId="0FA863B0" w14:textId="77777777" w:rsidR="00B26552" w:rsidRPr="00953054" w:rsidRDefault="00B26552" w:rsidP="00953054">
            <w:pPr>
              <w:spacing w:line="276" w:lineRule="auto"/>
              <w:jc w:val="both"/>
              <w:rPr>
                <w:b/>
                <w:bCs/>
                <w:sz w:val="22"/>
                <w:szCs w:val="22"/>
              </w:rPr>
            </w:pPr>
          </w:p>
        </w:tc>
        <w:tc>
          <w:tcPr>
            <w:tcW w:w="1672" w:type="pct"/>
            <w:shd w:val="clear" w:color="auto" w:fill="auto"/>
            <w:vAlign w:val="bottom"/>
          </w:tcPr>
          <w:p w14:paraId="4A051EA5" w14:textId="77777777" w:rsidR="00B26552" w:rsidRPr="00953054" w:rsidRDefault="00B26552" w:rsidP="00953054">
            <w:pPr>
              <w:spacing w:line="276" w:lineRule="auto"/>
              <w:jc w:val="both"/>
              <w:rPr>
                <w:b/>
                <w:sz w:val="22"/>
                <w:szCs w:val="22"/>
              </w:rPr>
            </w:pPr>
          </w:p>
        </w:tc>
      </w:tr>
    </w:tbl>
    <w:p w14:paraId="3CD3C3CB" w14:textId="0E8F26C8" w:rsidR="00893492" w:rsidRPr="00953054" w:rsidRDefault="00770179" w:rsidP="00953054">
      <w:pPr>
        <w:autoSpaceDE/>
        <w:autoSpaceDN/>
        <w:spacing w:line="360" w:lineRule="auto"/>
        <w:jc w:val="both"/>
        <w:rPr>
          <w:bCs/>
          <w:i/>
          <w:sz w:val="22"/>
          <w:szCs w:val="22"/>
          <w:lang w:eastAsia="en-GB"/>
        </w:rPr>
      </w:pPr>
      <w:r w:rsidRPr="00953054">
        <w:rPr>
          <w:bCs/>
          <w:i/>
          <w:sz w:val="22"/>
          <w:szCs w:val="22"/>
          <w:lang w:eastAsia="en-GB"/>
        </w:rPr>
        <w:t>(NB: Capital commitments are commitments to be carried out in the next financial year and are disclosed in accordance with IPSAS 17. Capital commitments may be those that have been authorised by the board but at the end of the year had not been contracted or those already contracted for and ongoing)</w:t>
      </w:r>
    </w:p>
    <w:p w14:paraId="5A1F2894" w14:textId="77777777" w:rsidR="002160F5" w:rsidRPr="00953054" w:rsidRDefault="002160F5" w:rsidP="00953054">
      <w:pPr>
        <w:autoSpaceDE/>
        <w:autoSpaceDN/>
        <w:spacing w:line="360" w:lineRule="auto"/>
        <w:jc w:val="both"/>
        <w:rPr>
          <w:b/>
          <w:sz w:val="22"/>
          <w:szCs w:val="22"/>
        </w:rPr>
      </w:pPr>
    </w:p>
    <w:p w14:paraId="7AAB103C" w14:textId="70E71B2F" w:rsidR="00696310" w:rsidRPr="00953054" w:rsidRDefault="00893492"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Events after the Reporting Period</w:t>
      </w:r>
    </w:p>
    <w:p w14:paraId="748AF5ED" w14:textId="535C3370" w:rsidR="00893492" w:rsidRPr="00953054" w:rsidRDefault="006D19CB" w:rsidP="00953054">
      <w:pPr>
        <w:autoSpaceDE/>
        <w:autoSpaceDN/>
        <w:spacing w:line="360" w:lineRule="auto"/>
        <w:jc w:val="both"/>
        <w:rPr>
          <w:b/>
          <w:bCs/>
          <w:sz w:val="22"/>
          <w:szCs w:val="22"/>
          <w:lang w:eastAsia="en-GB"/>
        </w:rPr>
      </w:pPr>
      <w:r w:rsidRPr="00953054">
        <w:rPr>
          <w:bCs/>
          <w:sz w:val="22"/>
          <w:szCs w:val="22"/>
          <w:lang w:eastAsia="en-GB"/>
        </w:rPr>
        <w:t>There were no material adjusting and non- adjusting events after the reporting period</w:t>
      </w:r>
      <w:r w:rsidRPr="00953054">
        <w:rPr>
          <w:b/>
          <w:bCs/>
          <w:sz w:val="22"/>
          <w:szCs w:val="22"/>
          <w:lang w:eastAsia="en-GB"/>
        </w:rPr>
        <w:t>.</w:t>
      </w:r>
    </w:p>
    <w:p w14:paraId="08FE61C5" w14:textId="47AB3DF0" w:rsidR="00696310" w:rsidRPr="00953054" w:rsidRDefault="00893492"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 xml:space="preserve">Ultimate And Holding </w:t>
      </w:r>
      <w:r w:rsidR="00E80625" w:rsidRPr="00953054">
        <w:rPr>
          <w:rFonts w:eastAsia="Arial"/>
          <w:b/>
          <w:bCs/>
          <w:spacing w:val="3"/>
          <w:sz w:val="22"/>
          <w:szCs w:val="22"/>
        </w:rPr>
        <w:t>Entity</w:t>
      </w:r>
    </w:p>
    <w:p w14:paraId="2CACFA21" w14:textId="37A9C1E6" w:rsidR="006D19CB" w:rsidRPr="00953054" w:rsidRDefault="006D19CB" w:rsidP="00953054">
      <w:pPr>
        <w:autoSpaceDE/>
        <w:autoSpaceDN/>
        <w:spacing w:line="360" w:lineRule="auto"/>
        <w:jc w:val="both"/>
        <w:rPr>
          <w:bCs/>
          <w:sz w:val="22"/>
          <w:szCs w:val="22"/>
          <w:lang w:eastAsia="en-GB"/>
        </w:rPr>
      </w:pPr>
      <w:r w:rsidRPr="00953054">
        <w:rPr>
          <w:bCs/>
          <w:sz w:val="22"/>
          <w:szCs w:val="22"/>
          <w:lang w:eastAsia="en-GB"/>
        </w:rPr>
        <w:t xml:space="preserve">The </w:t>
      </w:r>
      <w:r w:rsidR="00E80625" w:rsidRPr="00953054">
        <w:rPr>
          <w:bCs/>
          <w:sz w:val="22"/>
          <w:szCs w:val="22"/>
          <w:lang w:eastAsia="en-GB"/>
        </w:rPr>
        <w:t>Entity</w:t>
      </w:r>
      <w:r w:rsidRPr="00953054">
        <w:rPr>
          <w:bCs/>
          <w:sz w:val="22"/>
          <w:szCs w:val="22"/>
          <w:lang w:eastAsia="en-GB"/>
        </w:rPr>
        <w:t xml:space="preserve"> ultimate parent is the Government of Kenya.</w:t>
      </w:r>
    </w:p>
    <w:p w14:paraId="3DDB4A68" w14:textId="1A383CE8" w:rsidR="00696310" w:rsidRPr="00953054" w:rsidRDefault="006D19CB" w:rsidP="00D5252C">
      <w:pPr>
        <w:pStyle w:val="ListParagraph"/>
        <w:numPr>
          <w:ilvl w:val="0"/>
          <w:numId w:val="27"/>
        </w:numPr>
        <w:spacing w:line="360" w:lineRule="auto"/>
        <w:ind w:left="567" w:right="-302" w:hanging="567"/>
        <w:jc w:val="both"/>
        <w:rPr>
          <w:rFonts w:eastAsia="Arial"/>
          <w:b/>
          <w:bCs/>
          <w:spacing w:val="3"/>
          <w:sz w:val="22"/>
          <w:szCs w:val="22"/>
        </w:rPr>
      </w:pPr>
      <w:r w:rsidRPr="00953054">
        <w:rPr>
          <w:rFonts w:eastAsia="Arial"/>
          <w:b/>
          <w:bCs/>
          <w:spacing w:val="3"/>
          <w:sz w:val="22"/>
          <w:szCs w:val="22"/>
        </w:rPr>
        <w:t>Currency</w:t>
      </w:r>
    </w:p>
    <w:p w14:paraId="3A6DBC8E" w14:textId="39996E50" w:rsidR="00B067B1" w:rsidRPr="00953054" w:rsidRDefault="006D19CB" w:rsidP="00953054">
      <w:pPr>
        <w:autoSpaceDE/>
        <w:autoSpaceDN/>
        <w:spacing w:line="360" w:lineRule="auto"/>
        <w:jc w:val="both"/>
        <w:rPr>
          <w:bCs/>
          <w:sz w:val="22"/>
          <w:szCs w:val="22"/>
          <w:lang w:eastAsia="en-GB"/>
        </w:rPr>
      </w:pPr>
      <w:r w:rsidRPr="00953054">
        <w:rPr>
          <w:bCs/>
          <w:sz w:val="22"/>
          <w:szCs w:val="22"/>
          <w:lang w:eastAsia="en-GB"/>
        </w:rPr>
        <w:t>The financial statements are presented in Kenya Shillings (Kshs).</w:t>
      </w:r>
    </w:p>
    <w:p w14:paraId="4E29BAEB" w14:textId="31F4AAA1" w:rsidR="00D02A00" w:rsidRPr="00953054" w:rsidRDefault="00D02A00" w:rsidP="00953054">
      <w:pPr>
        <w:autoSpaceDE/>
        <w:autoSpaceDN/>
        <w:spacing w:line="360" w:lineRule="auto"/>
        <w:jc w:val="both"/>
        <w:rPr>
          <w:bCs/>
          <w:sz w:val="22"/>
          <w:szCs w:val="22"/>
          <w:lang w:eastAsia="en-GB"/>
        </w:rPr>
      </w:pPr>
    </w:p>
    <w:p w14:paraId="5396F182" w14:textId="4354838D" w:rsidR="00D02A00" w:rsidRPr="00953054" w:rsidRDefault="00D02A00" w:rsidP="00953054">
      <w:pPr>
        <w:autoSpaceDE/>
        <w:autoSpaceDN/>
        <w:spacing w:line="360" w:lineRule="auto"/>
        <w:jc w:val="both"/>
        <w:rPr>
          <w:bCs/>
          <w:sz w:val="22"/>
          <w:szCs w:val="22"/>
          <w:lang w:eastAsia="en-GB"/>
        </w:rPr>
      </w:pPr>
    </w:p>
    <w:p w14:paraId="13FEFAFA" w14:textId="3E33C1D5" w:rsidR="009F7E0F" w:rsidRPr="00953054" w:rsidRDefault="009F7E0F" w:rsidP="00953054">
      <w:pPr>
        <w:autoSpaceDE/>
        <w:autoSpaceDN/>
        <w:spacing w:line="360" w:lineRule="auto"/>
        <w:jc w:val="both"/>
        <w:rPr>
          <w:bCs/>
          <w:sz w:val="22"/>
          <w:szCs w:val="22"/>
          <w:lang w:eastAsia="en-GB"/>
        </w:rPr>
      </w:pPr>
    </w:p>
    <w:p w14:paraId="057C288A" w14:textId="77777777" w:rsidR="00D02A00" w:rsidRPr="00953054" w:rsidRDefault="00D02A00" w:rsidP="00953054">
      <w:pPr>
        <w:autoSpaceDE/>
        <w:autoSpaceDN/>
        <w:spacing w:line="360" w:lineRule="auto"/>
        <w:jc w:val="both"/>
        <w:rPr>
          <w:sz w:val="22"/>
          <w:szCs w:val="22"/>
        </w:rPr>
        <w:sectPr w:rsidR="00D02A00" w:rsidRPr="00953054" w:rsidSect="00975D4F">
          <w:pgSz w:w="11920" w:h="16840"/>
          <w:pgMar w:top="1440" w:right="1440" w:bottom="1440" w:left="1440" w:header="743" w:footer="510" w:gutter="0"/>
          <w:cols w:space="720"/>
          <w:docGrid w:linePitch="326"/>
        </w:sectPr>
      </w:pPr>
    </w:p>
    <w:p w14:paraId="48F2A423" w14:textId="125DDF3F" w:rsidR="00893492" w:rsidRPr="00953054" w:rsidRDefault="004F0A02" w:rsidP="00953054">
      <w:pPr>
        <w:pStyle w:val="Heading1"/>
        <w:numPr>
          <w:ilvl w:val="0"/>
          <w:numId w:val="0"/>
        </w:numPr>
        <w:spacing w:line="360" w:lineRule="auto"/>
        <w:jc w:val="both"/>
        <w:rPr>
          <w:sz w:val="22"/>
          <w:szCs w:val="22"/>
        </w:rPr>
      </w:pPr>
      <w:bookmarkStart w:id="43" w:name="_Toc157509709"/>
      <w:bookmarkStart w:id="44" w:name="_Toc358752224"/>
      <w:bookmarkStart w:id="45" w:name="_Toc394333768"/>
      <w:r w:rsidRPr="00953054">
        <w:rPr>
          <w:sz w:val="22"/>
          <w:szCs w:val="22"/>
        </w:rPr>
        <w:lastRenderedPageBreak/>
        <w:t xml:space="preserve">19. </w:t>
      </w:r>
      <w:r w:rsidR="00303C75" w:rsidRPr="00953054">
        <w:rPr>
          <w:sz w:val="22"/>
          <w:szCs w:val="22"/>
        </w:rPr>
        <w:t>Appendix</w:t>
      </w:r>
      <w:bookmarkEnd w:id="43"/>
      <w:r w:rsidR="00303C75" w:rsidRPr="00953054">
        <w:rPr>
          <w:sz w:val="22"/>
          <w:szCs w:val="22"/>
        </w:rPr>
        <w:t xml:space="preserve"> </w:t>
      </w:r>
    </w:p>
    <w:p w14:paraId="3054F526" w14:textId="714D8FBC" w:rsidR="00F53825" w:rsidRPr="00953054" w:rsidRDefault="00303C75" w:rsidP="00953054">
      <w:pPr>
        <w:jc w:val="both"/>
        <w:rPr>
          <w:b/>
          <w:bCs/>
          <w:sz w:val="22"/>
          <w:szCs w:val="22"/>
        </w:rPr>
      </w:pPr>
      <w:r w:rsidRPr="00953054">
        <w:rPr>
          <w:b/>
          <w:bCs/>
          <w:sz w:val="22"/>
          <w:szCs w:val="22"/>
        </w:rPr>
        <w:t>Appendix</w:t>
      </w:r>
      <w:r w:rsidR="00893492" w:rsidRPr="00953054">
        <w:rPr>
          <w:b/>
          <w:bCs/>
          <w:sz w:val="22"/>
          <w:szCs w:val="22"/>
        </w:rPr>
        <w:t xml:space="preserve"> </w:t>
      </w:r>
      <w:r w:rsidR="00F17633" w:rsidRPr="00953054">
        <w:rPr>
          <w:b/>
          <w:bCs/>
          <w:sz w:val="22"/>
          <w:szCs w:val="22"/>
        </w:rPr>
        <w:t xml:space="preserve">1: </w:t>
      </w:r>
      <w:r w:rsidR="00287471" w:rsidRPr="00953054">
        <w:rPr>
          <w:b/>
          <w:bCs/>
          <w:sz w:val="22"/>
          <w:szCs w:val="22"/>
        </w:rPr>
        <w:t>Implementation Status o</w:t>
      </w:r>
      <w:r w:rsidR="008676FA" w:rsidRPr="00953054">
        <w:rPr>
          <w:b/>
          <w:bCs/>
          <w:sz w:val="22"/>
          <w:szCs w:val="22"/>
        </w:rPr>
        <w:t>f Auditor</w:t>
      </w:r>
      <w:r w:rsidR="00287471" w:rsidRPr="00953054">
        <w:rPr>
          <w:b/>
          <w:bCs/>
          <w:sz w:val="22"/>
          <w:szCs w:val="22"/>
        </w:rPr>
        <w:t>-General’s</w:t>
      </w:r>
      <w:r w:rsidR="008676FA" w:rsidRPr="00953054">
        <w:rPr>
          <w:b/>
          <w:bCs/>
          <w:sz w:val="22"/>
          <w:szCs w:val="22"/>
        </w:rPr>
        <w:t xml:space="preserve"> Recommendations</w:t>
      </w:r>
      <w:bookmarkEnd w:id="44"/>
      <w:bookmarkEnd w:id="45"/>
    </w:p>
    <w:p w14:paraId="26A9782B" w14:textId="0C17276A" w:rsidR="00F53825" w:rsidRPr="00953054" w:rsidRDefault="00F53825" w:rsidP="00953054">
      <w:pPr>
        <w:spacing w:line="360" w:lineRule="auto"/>
        <w:jc w:val="both"/>
        <w:rPr>
          <w:sz w:val="22"/>
          <w:szCs w:val="22"/>
        </w:rPr>
      </w:pPr>
      <w:r w:rsidRPr="00953054">
        <w:rPr>
          <w:sz w:val="22"/>
          <w:szCs w:val="22"/>
        </w:rPr>
        <w:t xml:space="preserve">The following is the summary of issues raised by the external auditor, and management comments that were provided to the auditor. </w:t>
      </w:r>
    </w:p>
    <w:tbl>
      <w:tblPr>
        <w:tblW w:w="5000" w:type="pct"/>
        <w:tblBorders>
          <w:top w:val="single" w:sz="4" w:space="0" w:color="1F497D"/>
          <w:left w:val="single" w:sz="4" w:space="0" w:color="1F497D"/>
          <w:bottom w:val="single" w:sz="4" w:space="0" w:color="1F497D"/>
          <w:right w:val="single" w:sz="4" w:space="0" w:color="1F497D"/>
          <w:insideH w:val="single" w:sz="4" w:space="0" w:color="1F497D"/>
          <w:insideV w:val="single" w:sz="4" w:space="0" w:color="1F497D"/>
        </w:tblBorders>
        <w:tblLook w:val="04A0" w:firstRow="1" w:lastRow="0" w:firstColumn="1" w:lastColumn="0" w:noHBand="0" w:noVBand="1"/>
      </w:tblPr>
      <w:tblGrid>
        <w:gridCol w:w="2095"/>
        <w:gridCol w:w="3099"/>
        <w:gridCol w:w="3858"/>
        <w:gridCol w:w="2226"/>
        <w:gridCol w:w="2669"/>
      </w:tblGrid>
      <w:tr w:rsidR="008676FA" w:rsidRPr="00953054" w14:paraId="2B476D97" w14:textId="77777777" w:rsidTr="00636E88">
        <w:trPr>
          <w:trHeight w:val="340"/>
          <w:tblHeader/>
        </w:trPr>
        <w:tc>
          <w:tcPr>
            <w:tcW w:w="751" w:type="pct"/>
            <w:tcBorders>
              <w:bottom w:val="single" w:sz="4" w:space="0" w:color="auto"/>
            </w:tcBorders>
            <w:shd w:val="clear" w:color="auto" w:fill="0070C0"/>
          </w:tcPr>
          <w:p w14:paraId="4E73D96B" w14:textId="77777777" w:rsidR="00C56ED1" w:rsidRPr="00953054" w:rsidRDefault="00C56ED1" w:rsidP="00953054">
            <w:pPr>
              <w:spacing w:line="276" w:lineRule="auto"/>
              <w:jc w:val="both"/>
              <w:rPr>
                <w:b/>
                <w:bCs/>
                <w:color w:val="000000" w:themeColor="text1"/>
                <w:sz w:val="22"/>
                <w:szCs w:val="22"/>
              </w:rPr>
            </w:pPr>
            <w:r w:rsidRPr="00953054">
              <w:rPr>
                <w:b/>
                <w:bCs/>
                <w:color w:val="000000" w:themeColor="text1"/>
                <w:sz w:val="22"/>
                <w:szCs w:val="22"/>
              </w:rPr>
              <w:t>Reference No. on the external audit Report</w:t>
            </w:r>
          </w:p>
        </w:tc>
        <w:tc>
          <w:tcPr>
            <w:tcW w:w="1111" w:type="pct"/>
            <w:tcBorders>
              <w:bottom w:val="single" w:sz="4" w:space="0" w:color="auto"/>
            </w:tcBorders>
            <w:shd w:val="clear" w:color="auto" w:fill="0070C0"/>
            <w:hideMark/>
          </w:tcPr>
          <w:p w14:paraId="4D68C8DE" w14:textId="77777777" w:rsidR="00C56ED1" w:rsidRPr="00953054" w:rsidRDefault="00C56ED1" w:rsidP="00953054">
            <w:pPr>
              <w:spacing w:line="276" w:lineRule="auto"/>
              <w:jc w:val="both"/>
              <w:rPr>
                <w:b/>
                <w:bCs/>
                <w:color w:val="000000" w:themeColor="text1"/>
                <w:sz w:val="22"/>
                <w:szCs w:val="22"/>
              </w:rPr>
            </w:pPr>
            <w:r w:rsidRPr="00953054">
              <w:rPr>
                <w:b/>
                <w:bCs/>
                <w:color w:val="000000" w:themeColor="text1"/>
                <w:sz w:val="22"/>
                <w:szCs w:val="22"/>
              </w:rPr>
              <w:t>Issue / Observations from Auditor</w:t>
            </w:r>
          </w:p>
        </w:tc>
        <w:tc>
          <w:tcPr>
            <w:tcW w:w="1383" w:type="pct"/>
            <w:tcBorders>
              <w:bottom w:val="single" w:sz="4" w:space="0" w:color="auto"/>
            </w:tcBorders>
            <w:shd w:val="clear" w:color="auto" w:fill="0070C0"/>
          </w:tcPr>
          <w:p w14:paraId="47EED52C" w14:textId="77777777" w:rsidR="00C56ED1" w:rsidRPr="00953054" w:rsidRDefault="00C56ED1" w:rsidP="00953054">
            <w:pPr>
              <w:spacing w:line="276" w:lineRule="auto"/>
              <w:ind w:right="13"/>
              <w:jc w:val="both"/>
              <w:rPr>
                <w:b/>
                <w:bCs/>
                <w:color w:val="000000" w:themeColor="text1"/>
                <w:sz w:val="22"/>
                <w:szCs w:val="22"/>
              </w:rPr>
            </w:pPr>
            <w:r w:rsidRPr="00953054">
              <w:rPr>
                <w:b/>
                <w:bCs/>
                <w:color w:val="000000" w:themeColor="text1"/>
                <w:sz w:val="22"/>
                <w:szCs w:val="22"/>
              </w:rPr>
              <w:t>Management comments</w:t>
            </w:r>
          </w:p>
        </w:tc>
        <w:tc>
          <w:tcPr>
            <w:tcW w:w="798" w:type="pct"/>
            <w:tcBorders>
              <w:bottom w:val="single" w:sz="4" w:space="0" w:color="auto"/>
            </w:tcBorders>
            <w:shd w:val="clear" w:color="auto" w:fill="0070C0"/>
            <w:hideMark/>
          </w:tcPr>
          <w:p w14:paraId="0F04C097" w14:textId="77777777" w:rsidR="00C56ED1" w:rsidRPr="00953054" w:rsidRDefault="00C56ED1" w:rsidP="00953054">
            <w:pPr>
              <w:spacing w:line="276" w:lineRule="auto"/>
              <w:jc w:val="both"/>
              <w:rPr>
                <w:b/>
                <w:bCs/>
                <w:color w:val="000000" w:themeColor="text1"/>
                <w:sz w:val="22"/>
                <w:szCs w:val="22"/>
              </w:rPr>
            </w:pPr>
            <w:r w:rsidRPr="00953054">
              <w:rPr>
                <w:b/>
                <w:bCs/>
                <w:color w:val="000000" w:themeColor="text1"/>
                <w:sz w:val="22"/>
                <w:szCs w:val="22"/>
              </w:rPr>
              <w:t>Status:</w:t>
            </w:r>
          </w:p>
          <w:p w14:paraId="445D2BC9" w14:textId="77777777" w:rsidR="00C56ED1" w:rsidRPr="00953054" w:rsidRDefault="00C56ED1" w:rsidP="00953054">
            <w:pPr>
              <w:spacing w:line="276" w:lineRule="auto"/>
              <w:jc w:val="both"/>
              <w:rPr>
                <w:b/>
                <w:bCs/>
                <w:i/>
                <w:color w:val="000000" w:themeColor="text1"/>
                <w:sz w:val="22"/>
                <w:szCs w:val="22"/>
              </w:rPr>
            </w:pPr>
            <w:r w:rsidRPr="00953054">
              <w:rPr>
                <w:b/>
                <w:bCs/>
                <w:i/>
                <w:color w:val="000000" w:themeColor="text1"/>
                <w:sz w:val="22"/>
                <w:szCs w:val="22"/>
              </w:rPr>
              <w:t>(Resolved / Not Resolved)</w:t>
            </w:r>
          </w:p>
          <w:p w14:paraId="45658A12" w14:textId="77777777" w:rsidR="00C56ED1" w:rsidRPr="00953054" w:rsidRDefault="00C56ED1" w:rsidP="00953054">
            <w:pPr>
              <w:spacing w:line="276" w:lineRule="auto"/>
              <w:jc w:val="both"/>
              <w:rPr>
                <w:b/>
                <w:bCs/>
                <w:color w:val="000000" w:themeColor="text1"/>
                <w:sz w:val="22"/>
                <w:szCs w:val="22"/>
              </w:rPr>
            </w:pPr>
          </w:p>
        </w:tc>
        <w:tc>
          <w:tcPr>
            <w:tcW w:w="957" w:type="pct"/>
            <w:tcBorders>
              <w:bottom w:val="single" w:sz="4" w:space="0" w:color="auto"/>
            </w:tcBorders>
            <w:shd w:val="clear" w:color="auto" w:fill="0070C0"/>
          </w:tcPr>
          <w:p w14:paraId="636EBC63" w14:textId="77777777" w:rsidR="00C56ED1" w:rsidRPr="00953054" w:rsidRDefault="00C56ED1" w:rsidP="00953054">
            <w:pPr>
              <w:spacing w:line="276" w:lineRule="auto"/>
              <w:jc w:val="both"/>
              <w:rPr>
                <w:b/>
                <w:bCs/>
                <w:color w:val="000000" w:themeColor="text1"/>
                <w:sz w:val="22"/>
                <w:szCs w:val="22"/>
              </w:rPr>
            </w:pPr>
            <w:r w:rsidRPr="00953054">
              <w:rPr>
                <w:b/>
                <w:bCs/>
                <w:color w:val="000000" w:themeColor="text1"/>
                <w:sz w:val="22"/>
                <w:szCs w:val="22"/>
              </w:rPr>
              <w:t>Timeframe:</w:t>
            </w:r>
          </w:p>
          <w:p w14:paraId="2A3E18BA" w14:textId="77777777" w:rsidR="00C56ED1" w:rsidRPr="00953054" w:rsidRDefault="00C56ED1" w:rsidP="00953054">
            <w:pPr>
              <w:spacing w:line="276" w:lineRule="auto"/>
              <w:jc w:val="both"/>
              <w:rPr>
                <w:b/>
                <w:bCs/>
                <w:i/>
                <w:color w:val="000000" w:themeColor="text1"/>
                <w:sz w:val="22"/>
                <w:szCs w:val="22"/>
              </w:rPr>
            </w:pPr>
            <w:r w:rsidRPr="00953054">
              <w:rPr>
                <w:b/>
                <w:bCs/>
                <w:i/>
                <w:color w:val="000000" w:themeColor="text1"/>
                <w:sz w:val="22"/>
                <w:szCs w:val="22"/>
              </w:rPr>
              <w:t>(Put a date when you expect the issue to be resolved)</w:t>
            </w:r>
          </w:p>
        </w:tc>
      </w:tr>
      <w:tr w:rsidR="008676FA" w:rsidRPr="00953054" w14:paraId="116E1DAF" w14:textId="77777777" w:rsidTr="00636E88">
        <w:trPr>
          <w:trHeight w:val="340"/>
        </w:trPr>
        <w:tc>
          <w:tcPr>
            <w:tcW w:w="751" w:type="pct"/>
            <w:tcBorders>
              <w:top w:val="single" w:sz="4" w:space="0" w:color="auto"/>
              <w:left w:val="single" w:sz="4" w:space="0" w:color="auto"/>
              <w:bottom w:val="single" w:sz="4" w:space="0" w:color="auto"/>
              <w:right w:val="single" w:sz="4" w:space="0" w:color="auto"/>
            </w:tcBorders>
            <w:vAlign w:val="center"/>
          </w:tcPr>
          <w:p w14:paraId="6E440169" w14:textId="77777777" w:rsidR="00C56ED1" w:rsidRPr="00953054" w:rsidRDefault="00C56ED1" w:rsidP="00953054">
            <w:pPr>
              <w:spacing w:line="276" w:lineRule="auto"/>
              <w:jc w:val="both"/>
              <w:rPr>
                <w:color w:val="000000" w:themeColor="text1"/>
                <w:sz w:val="22"/>
                <w:szCs w:val="22"/>
              </w:rPr>
            </w:pPr>
          </w:p>
        </w:tc>
        <w:tc>
          <w:tcPr>
            <w:tcW w:w="111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41F704E4" w14:textId="77777777" w:rsidR="00C56ED1" w:rsidRPr="00953054" w:rsidRDefault="00C56ED1" w:rsidP="00953054">
            <w:pPr>
              <w:spacing w:line="276" w:lineRule="auto"/>
              <w:jc w:val="both"/>
              <w:rPr>
                <w:color w:val="000000" w:themeColor="text1"/>
                <w:sz w:val="22"/>
                <w:szCs w:val="22"/>
              </w:rPr>
            </w:pPr>
          </w:p>
        </w:tc>
        <w:tc>
          <w:tcPr>
            <w:tcW w:w="1383" w:type="pct"/>
            <w:tcBorders>
              <w:top w:val="single" w:sz="4" w:space="0" w:color="auto"/>
              <w:left w:val="single" w:sz="4" w:space="0" w:color="auto"/>
              <w:bottom w:val="single" w:sz="4" w:space="0" w:color="auto"/>
              <w:right w:val="single" w:sz="4" w:space="0" w:color="auto"/>
            </w:tcBorders>
            <w:vAlign w:val="center"/>
          </w:tcPr>
          <w:p w14:paraId="3C838076" w14:textId="77777777" w:rsidR="00C56ED1" w:rsidRPr="00953054" w:rsidRDefault="00C56ED1" w:rsidP="00953054">
            <w:pPr>
              <w:spacing w:line="276" w:lineRule="auto"/>
              <w:jc w:val="both"/>
              <w:rPr>
                <w:color w:val="000000" w:themeColor="text1"/>
                <w:sz w:val="22"/>
                <w:szCs w:val="22"/>
              </w:rPr>
            </w:pPr>
          </w:p>
        </w:tc>
        <w:tc>
          <w:tcPr>
            <w:tcW w:w="798"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14548EC4" w14:textId="77777777" w:rsidR="00C56ED1" w:rsidRPr="00953054" w:rsidRDefault="00C56ED1" w:rsidP="00953054">
            <w:pPr>
              <w:spacing w:line="276" w:lineRule="auto"/>
              <w:jc w:val="both"/>
              <w:rPr>
                <w:color w:val="000000" w:themeColor="text1"/>
                <w:sz w:val="22"/>
                <w:szCs w:val="22"/>
              </w:rPr>
            </w:pPr>
          </w:p>
        </w:tc>
        <w:tc>
          <w:tcPr>
            <w:tcW w:w="957" w:type="pct"/>
            <w:tcBorders>
              <w:top w:val="single" w:sz="4" w:space="0" w:color="auto"/>
              <w:left w:val="single" w:sz="4" w:space="0" w:color="auto"/>
              <w:bottom w:val="single" w:sz="4" w:space="0" w:color="auto"/>
              <w:right w:val="single" w:sz="4" w:space="0" w:color="auto"/>
            </w:tcBorders>
            <w:vAlign w:val="center"/>
          </w:tcPr>
          <w:p w14:paraId="0AF5C408" w14:textId="77777777" w:rsidR="00C56ED1" w:rsidRPr="00953054" w:rsidRDefault="00C56ED1" w:rsidP="00953054">
            <w:pPr>
              <w:spacing w:line="276" w:lineRule="auto"/>
              <w:jc w:val="both"/>
              <w:rPr>
                <w:color w:val="000000" w:themeColor="text1"/>
                <w:sz w:val="22"/>
                <w:szCs w:val="22"/>
              </w:rPr>
            </w:pPr>
          </w:p>
        </w:tc>
      </w:tr>
      <w:tr w:rsidR="008676FA" w:rsidRPr="00953054" w14:paraId="0B4E0FF7" w14:textId="77777777" w:rsidTr="00636E88">
        <w:trPr>
          <w:trHeight w:val="340"/>
        </w:trPr>
        <w:tc>
          <w:tcPr>
            <w:tcW w:w="751" w:type="pct"/>
            <w:tcBorders>
              <w:top w:val="single" w:sz="4" w:space="0" w:color="auto"/>
              <w:left w:val="single" w:sz="4" w:space="0" w:color="auto"/>
              <w:bottom w:val="single" w:sz="4" w:space="0" w:color="auto"/>
              <w:right w:val="single" w:sz="4" w:space="0" w:color="auto"/>
            </w:tcBorders>
            <w:vAlign w:val="center"/>
          </w:tcPr>
          <w:p w14:paraId="37A9DC31" w14:textId="77777777" w:rsidR="00C56ED1" w:rsidRPr="00953054" w:rsidRDefault="00C56ED1" w:rsidP="00953054">
            <w:pPr>
              <w:spacing w:line="276" w:lineRule="auto"/>
              <w:jc w:val="both"/>
              <w:rPr>
                <w:color w:val="000000" w:themeColor="text1"/>
                <w:sz w:val="22"/>
                <w:szCs w:val="22"/>
              </w:rPr>
            </w:pPr>
          </w:p>
        </w:tc>
        <w:tc>
          <w:tcPr>
            <w:tcW w:w="111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0A711F24" w14:textId="77777777" w:rsidR="00C56ED1" w:rsidRPr="00953054" w:rsidRDefault="00C56ED1" w:rsidP="00953054">
            <w:pPr>
              <w:spacing w:line="276" w:lineRule="auto"/>
              <w:jc w:val="both"/>
              <w:rPr>
                <w:color w:val="000000" w:themeColor="text1"/>
                <w:sz w:val="22"/>
                <w:szCs w:val="22"/>
              </w:rPr>
            </w:pPr>
          </w:p>
        </w:tc>
        <w:tc>
          <w:tcPr>
            <w:tcW w:w="1383" w:type="pct"/>
            <w:tcBorders>
              <w:top w:val="single" w:sz="4" w:space="0" w:color="auto"/>
              <w:left w:val="single" w:sz="4" w:space="0" w:color="auto"/>
              <w:bottom w:val="single" w:sz="4" w:space="0" w:color="auto"/>
              <w:right w:val="single" w:sz="4" w:space="0" w:color="auto"/>
            </w:tcBorders>
            <w:vAlign w:val="center"/>
          </w:tcPr>
          <w:p w14:paraId="30C46BAA" w14:textId="77777777" w:rsidR="00C56ED1" w:rsidRPr="00953054" w:rsidRDefault="00C56ED1" w:rsidP="00953054">
            <w:pPr>
              <w:spacing w:line="276" w:lineRule="auto"/>
              <w:jc w:val="both"/>
              <w:rPr>
                <w:color w:val="000000" w:themeColor="text1"/>
                <w:sz w:val="22"/>
                <w:szCs w:val="22"/>
              </w:rPr>
            </w:pPr>
          </w:p>
        </w:tc>
        <w:tc>
          <w:tcPr>
            <w:tcW w:w="798"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49AD33DC" w14:textId="77777777" w:rsidR="00C56ED1" w:rsidRPr="00953054" w:rsidRDefault="00C56ED1" w:rsidP="00953054">
            <w:pPr>
              <w:spacing w:line="276" w:lineRule="auto"/>
              <w:jc w:val="both"/>
              <w:rPr>
                <w:color w:val="000000" w:themeColor="text1"/>
                <w:sz w:val="22"/>
                <w:szCs w:val="22"/>
              </w:rPr>
            </w:pPr>
          </w:p>
        </w:tc>
        <w:tc>
          <w:tcPr>
            <w:tcW w:w="957" w:type="pct"/>
            <w:tcBorders>
              <w:top w:val="single" w:sz="4" w:space="0" w:color="auto"/>
              <w:left w:val="single" w:sz="4" w:space="0" w:color="auto"/>
              <w:bottom w:val="single" w:sz="4" w:space="0" w:color="auto"/>
              <w:right w:val="single" w:sz="4" w:space="0" w:color="auto"/>
            </w:tcBorders>
            <w:vAlign w:val="center"/>
          </w:tcPr>
          <w:p w14:paraId="14AB50F9" w14:textId="77777777" w:rsidR="00C56ED1" w:rsidRPr="00953054" w:rsidRDefault="00C56ED1" w:rsidP="00953054">
            <w:pPr>
              <w:spacing w:line="276" w:lineRule="auto"/>
              <w:jc w:val="both"/>
              <w:rPr>
                <w:color w:val="000000" w:themeColor="text1"/>
                <w:sz w:val="22"/>
                <w:szCs w:val="22"/>
              </w:rPr>
            </w:pPr>
          </w:p>
        </w:tc>
      </w:tr>
      <w:tr w:rsidR="008676FA" w:rsidRPr="00953054" w14:paraId="7B5110C0" w14:textId="77777777" w:rsidTr="00636E88">
        <w:trPr>
          <w:trHeight w:val="340"/>
        </w:trPr>
        <w:tc>
          <w:tcPr>
            <w:tcW w:w="751" w:type="pct"/>
            <w:tcBorders>
              <w:top w:val="single" w:sz="4" w:space="0" w:color="auto"/>
              <w:left w:val="single" w:sz="4" w:space="0" w:color="auto"/>
              <w:bottom w:val="single" w:sz="4" w:space="0" w:color="auto"/>
              <w:right w:val="single" w:sz="4" w:space="0" w:color="auto"/>
            </w:tcBorders>
            <w:vAlign w:val="center"/>
          </w:tcPr>
          <w:p w14:paraId="18D229C7" w14:textId="77777777" w:rsidR="00C56ED1" w:rsidRPr="00953054" w:rsidRDefault="00C56ED1" w:rsidP="00953054">
            <w:pPr>
              <w:spacing w:line="276" w:lineRule="auto"/>
              <w:jc w:val="both"/>
              <w:rPr>
                <w:color w:val="000000" w:themeColor="text1"/>
                <w:sz w:val="22"/>
                <w:szCs w:val="22"/>
              </w:rPr>
            </w:pPr>
          </w:p>
        </w:tc>
        <w:tc>
          <w:tcPr>
            <w:tcW w:w="111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51996812" w14:textId="77777777" w:rsidR="00C56ED1" w:rsidRPr="00953054" w:rsidRDefault="00C56ED1" w:rsidP="00953054">
            <w:pPr>
              <w:spacing w:line="276" w:lineRule="auto"/>
              <w:jc w:val="both"/>
              <w:rPr>
                <w:color w:val="000000" w:themeColor="text1"/>
                <w:sz w:val="22"/>
                <w:szCs w:val="22"/>
              </w:rPr>
            </w:pPr>
          </w:p>
        </w:tc>
        <w:tc>
          <w:tcPr>
            <w:tcW w:w="1383" w:type="pct"/>
            <w:tcBorders>
              <w:top w:val="single" w:sz="4" w:space="0" w:color="auto"/>
              <w:left w:val="single" w:sz="4" w:space="0" w:color="auto"/>
              <w:bottom w:val="single" w:sz="4" w:space="0" w:color="auto"/>
              <w:right w:val="single" w:sz="4" w:space="0" w:color="auto"/>
            </w:tcBorders>
            <w:vAlign w:val="center"/>
          </w:tcPr>
          <w:p w14:paraId="053A5DE6" w14:textId="77777777" w:rsidR="00C56ED1" w:rsidRPr="00953054" w:rsidRDefault="00C56ED1" w:rsidP="00953054">
            <w:pPr>
              <w:spacing w:line="276" w:lineRule="auto"/>
              <w:jc w:val="both"/>
              <w:rPr>
                <w:color w:val="000000" w:themeColor="text1"/>
                <w:sz w:val="22"/>
                <w:szCs w:val="22"/>
              </w:rPr>
            </w:pPr>
          </w:p>
        </w:tc>
        <w:tc>
          <w:tcPr>
            <w:tcW w:w="798"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0F39F227" w14:textId="77777777" w:rsidR="00C56ED1" w:rsidRPr="00953054" w:rsidRDefault="00C56ED1" w:rsidP="00953054">
            <w:pPr>
              <w:spacing w:line="276" w:lineRule="auto"/>
              <w:jc w:val="both"/>
              <w:rPr>
                <w:color w:val="000000" w:themeColor="text1"/>
                <w:sz w:val="22"/>
                <w:szCs w:val="22"/>
              </w:rPr>
            </w:pPr>
          </w:p>
        </w:tc>
        <w:tc>
          <w:tcPr>
            <w:tcW w:w="957" w:type="pct"/>
            <w:tcBorders>
              <w:top w:val="single" w:sz="4" w:space="0" w:color="auto"/>
              <w:left w:val="single" w:sz="4" w:space="0" w:color="auto"/>
              <w:bottom w:val="single" w:sz="4" w:space="0" w:color="auto"/>
              <w:right w:val="single" w:sz="4" w:space="0" w:color="auto"/>
            </w:tcBorders>
            <w:vAlign w:val="center"/>
          </w:tcPr>
          <w:p w14:paraId="3D0B733F" w14:textId="77777777" w:rsidR="00C56ED1" w:rsidRPr="00953054" w:rsidRDefault="00C56ED1" w:rsidP="00953054">
            <w:pPr>
              <w:spacing w:line="276" w:lineRule="auto"/>
              <w:jc w:val="both"/>
              <w:rPr>
                <w:color w:val="000000" w:themeColor="text1"/>
                <w:sz w:val="22"/>
                <w:szCs w:val="22"/>
              </w:rPr>
            </w:pPr>
          </w:p>
        </w:tc>
      </w:tr>
    </w:tbl>
    <w:p w14:paraId="3E0CB18B" w14:textId="44A1CFC2" w:rsidR="00F53825" w:rsidRPr="00953054" w:rsidRDefault="00F53825" w:rsidP="00953054">
      <w:pPr>
        <w:spacing w:line="360" w:lineRule="auto"/>
        <w:jc w:val="both"/>
        <w:rPr>
          <w:b/>
          <w:i/>
          <w:sz w:val="22"/>
          <w:szCs w:val="22"/>
        </w:rPr>
      </w:pPr>
      <w:r w:rsidRPr="00953054">
        <w:rPr>
          <w:b/>
          <w:i/>
          <w:sz w:val="22"/>
          <w:szCs w:val="22"/>
        </w:rPr>
        <w:t>Guidance Notes:</w:t>
      </w:r>
    </w:p>
    <w:p w14:paraId="0803F784" w14:textId="77777777" w:rsidR="00F53825" w:rsidRPr="00953054" w:rsidRDefault="00F53825" w:rsidP="00D5252C">
      <w:pPr>
        <w:numPr>
          <w:ilvl w:val="0"/>
          <w:numId w:val="8"/>
        </w:numPr>
        <w:autoSpaceDE/>
        <w:autoSpaceDN/>
        <w:spacing w:line="360" w:lineRule="auto"/>
        <w:ind w:left="540" w:hanging="540"/>
        <w:jc w:val="both"/>
        <w:rPr>
          <w:sz w:val="22"/>
          <w:szCs w:val="22"/>
        </w:rPr>
      </w:pPr>
      <w:r w:rsidRPr="00953054">
        <w:rPr>
          <w:sz w:val="22"/>
          <w:szCs w:val="22"/>
        </w:rPr>
        <w:t>Use the same reference numbers as contained in the external audit report;</w:t>
      </w:r>
    </w:p>
    <w:p w14:paraId="1B3B4A83" w14:textId="77777777" w:rsidR="00F53825" w:rsidRPr="00953054" w:rsidRDefault="00F53825" w:rsidP="00D5252C">
      <w:pPr>
        <w:numPr>
          <w:ilvl w:val="0"/>
          <w:numId w:val="8"/>
        </w:numPr>
        <w:autoSpaceDE/>
        <w:autoSpaceDN/>
        <w:spacing w:line="360" w:lineRule="auto"/>
        <w:ind w:left="540" w:hanging="540"/>
        <w:jc w:val="both"/>
        <w:rPr>
          <w:sz w:val="22"/>
          <w:szCs w:val="22"/>
        </w:rPr>
      </w:pPr>
      <w:r w:rsidRPr="00953054">
        <w:rPr>
          <w:sz w:val="22"/>
          <w:szCs w:val="22"/>
        </w:rPr>
        <w:t>Obtain the “Issue/Observation” and “management comments”, required above, from final external audit report that is signed by Management;</w:t>
      </w:r>
    </w:p>
    <w:p w14:paraId="4CA648F9" w14:textId="73A73A5D" w:rsidR="00F53825" w:rsidRPr="00953054" w:rsidRDefault="00F53825" w:rsidP="00D5252C">
      <w:pPr>
        <w:numPr>
          <w:ilvl w:val="0"/>
          <w:numId w:val="8"/>
        </w:numPr>
        <w:autoSpaceDE/>
        <w:autoSpaceDN/>
        <w:spacing w:line="360" w:lineRule="auto"/>
        <w:ind w:left="540" w:hanging="540"/>
        <w:jc w:val="both"/>
        <w:rPr>
          <w:sz w:val="22"/>
          <w:szCs w:val="22"/>
        </w:rPr>
      </w:pPr>
      <w:r w:rsidRPr="00953054">
        <w:rPr>
          <w:sz w:val="22"/>
          <w:szCs w:val="22"/>
        </w:rPr>
        <w:t xml:space="preserve">Before approving the report, discuss the timeframe with the appointed Focal Point persons within your </w:t>
      </w:r>
      <w:r w:rsidR="00E80625" w:rsidRPr="00953054">
        <w:rPr>
          <w:sz w:val="22"/>
          <w:szCs w:val="22"/>
        </w:rPr>
        <w:t>Entity</w:t>
      </w:r>
      <w:r w:rsidRPr="00953054">
        <w:rPr>
          <w:sz w:val="22"/>
          <w:szCs w:val="22"/>
        </w:rPr>
        <w:t xml:space="preserve"> responsible for implementation of each issue;</w:t>
      </w:r>
    </w:p>
    <w:p w14:paraId="19693218" w14:textId="57C3B5EB" w:rsidR="00F53825" w:rsidRPr="00953054" w:rsidRDefault="00F53825" w:rsidP="00D5252C">
      <w:pPr>
        <w:numPr>
          <w:ilvl w:val="0"/>
          <w:numId w:val="8"/>
        </w:numPr>
        <w:autoSpaceDE/>
        <w:autoSpaceDN/>
        <w:spacing w:line="360" w:lineRule="auto"/>
        <w:ind w:left="540" w:hanging="540"/>
        <w:jc w:val="both"/>
        <w:rPr>
          <w:sz w:val="22"/>
          <w:szCs w:val="22"/>
        </w:rPr>
      </w:pPr>
      <w:r w:rsidRPr="00953054">
        <w:rPr>
          <w:sz w:val="22"/>
          <w:szCs w:val="22"/>
        </w:rPr>
        <w:t xml:space="preserve">Indicate the status of “Resolved” or “Not Resolved” by the date of submitting this report to </w:t>
      </w:r>
      <w:r w:rsidR="00061B41" w:rsidRPr="00953054">
        <w:rPr>
          <w:sz w:val="22"/>
          <w:szCs w:val="22"/>
        </w:rPr>
        <w:t>County</w:t>
      </w:r>
      <w:r w:rsidRPr="00953054">
        <w:rPr>
          <w:sz w:val="22"/>
          <w:szCs w:val="22"/>
        </w:rPr>
        <w:t xml:space="preserve"> Treasury.</w:t>
      </w:r>
    </w:p>
    <w:p w14:paraId="70CE7A85" w14:textId="3C3F2BEA" w:rsidR="00303C75" w:rsidRPr="00953054" w:rsidRDefault="00303C75" w:rsidP="00953054">
      <w:pPr>
        <w:spacing w:line="360" w:lineRule="auto"/>
        <w:ind w:left="540" w:hanging="540"/>
        <w:jc w:val="both"/>
        <w:rPr>
          <w:sz w:val="22"/>
          <w:szCs w:val="22"/>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957"/>
      </w:tblGrid>
      <w:tr w:rsidR="00303C75" w:rsidRPr="00953054" w14:paraId="57E5791E" w14:textId="77777777" w:rsidTr="00303C75">
        <w:tc>
          <w:tcPr>
            <w:tcW w:w="5000" w:type="pct"/>
          </w:tcPr>
          <w:p w14:paraId="07E42ED6" w14:textId="61990208" w:rsidR="00303C75" w:rsidRPr="00953054" w:rsidRDefault="00303C75" w:rsidP="00953054">
            <w:pPr>
              <w:spacing w:line="360" w:lineRule="auto"/>
              <w:jc w:val="both"/>
              <w:rPr>
                <w:sz w:val="22"/>
                <w:szCs w:val="22"/>
              </w:rPr>
            </w:pPr>
            <w:r w:rsidRPr="00953054">
              <w:rPr>
                <w:sz w:val="22"/>
                <w:szCs w:val="22"/>
              </w:rPr>
              <w:t>………………………………………</w:t>
            </w:r>
          </w:p>
        </w:tc>
      </w:tr>
      <w:tr w:rsidR="00303C75" w:rsidRPr="00953054" w14:paraId="6DF1BA41" w14:textId="77777777" w:rsidTr="00303C75">
        <w:tc>
          <w:tcPr>
            <w:tcW w:w="5000" w:type="pct"/>
          </w:tcPr>
          <w:p w14:paraId="3D9DE89E" w14:textId="515BE381" w:rsidR="00303C75" w:rsidRPr="00953054" w:rsidRDefault="00385774" w:rsidP="00953054">
            <w:pPr>
              <w:spacing w:line="360" w:lineRule="auto"/>
              <w:jc w:val="both"/>
              <w:rPr>
                <w:sz w:val="22"/>
                <w:szCs w:val="22"/>
                <w:lang w:val="en-US"/>
              </w:rPr>
            </w:pPr>
            <w:r w:rsidRPr="00953054">
              <w:rPr>
                <w:sz w:val="22"/>
                <w:szCs w:val="22"/>
                <w:lang w:val="en-US"/>
              </w:rPr>
              <w:t>Accounting Officer</w:t>
            </w:r>
            <w:r w:rsidR="00303C75" w:rsidRPr="00953054">
              <w:rPr>
                <w:sz w:val="22"/>
                <w:szCs w:val="22"/>
                <w:lang w:val="en-US"/>
              </w:rPr>
              <w:t xml:space="preserve"> </w:t>
            </w:r>
          </w:p>
        </w:tc>
      </w:tr>
      <w:tr w:rsidR="00303C75" w:rsidRPr="00953054" w14:paraId="612F7B88" w14:textId="77777777" w:rsidTr="00303C75">
        <w:tc>
          <w:tcPr>
            <w:tcW w:w="5000" w:type="pct"/>
          </w:tcPr>
          <w:p w14:paraId="6D834D0A" w14:textId="502CD678" w:rsidR="00303C75" w:rsidRPr="00953054" w:rsidRDefault="00303C75" w:rsidP="00953054">
            <w:pPr>
              <w:spacing w:line="360" w:lineRule="auto"/>
              <w:jc w:val="both"/>
              <w:rPr>
                <w:sz w:val="22"/>
                <w:szCs w:val="22"/>
              </w:rPr>
            </w:pPr>
            <w:r w:rsidRPr="00953054">
              <w:rPr>
                <w:sz w:val="22"/>
                <w:szCs w:val="22"/>
              </w:rPr>
              <w:t>Date</w:t>
            </w:r>
          </w:p>
        </w:tc>
      </w:tr>
    </w:tbl>
    <w:p w14:paraId="5A45E833" w14:textId="551333DF" w:rsidR="00A14546" w:rsidRPr="00953054" w:rsidRDefault="00A14546" w:rsidP="00953054">
      <w:pPr>
        <w:autoSpaceDE/>
        <w:autoSpaceDN/>
        <w:spacing w:line="360" w:lineRule="auto"/>
        <w:jc w:val="both"/>
        <w:rPr>
          <w:sz w:val="22"/>
          <w:szCs w:val="22"/>
        </w:rPr>
      </w:pPr>
    </w:p>
    <w:p w14:paraId="5CB9D2BE" w14:textId="77777777" w:rsidR="00A14546" w:rsidRPr="00953054" w:rsidRDefault="00A14546" w:rsidP="00953054">
      <w:pPr>
        <w:autoSpaceDE/>
        <w:autoSpaceDN/>
        <w:jc w:val="both"/>
        <w:rPr>
          <w:sz w:val="22"/>
          <w:szCs w:val="22"/>
        </w:rPr>
      </w:pPr>
      <w:r w:rsidRPr="00953054">
        <w:rPr>
          <w:sz w:val="22"/>
          <w:szCs w:val="22"/>
        </w:rPr>
        <w:br w:type="page"/>
      </w:r>
    </w:p>
    <w:p w14:paraId="01F412D2" w14:textId="38540270" w:rsidR="00696310" w:rsidRPr="00953054" w:rsidRDefault="00303C75" w:rsidP="00953054">
      <w:pPr>
        <w:jc w:val="both"/>
        <w:rPr>
          <w:b/>
          <w:bCs/>
          <w:sz w:val="22"/>
          <w:szCs w:val="22"/>
          <w:lang w:val="en-US"/>
        </w:rPr>
      </w:pPr>
      <w:r w:rsidRPr="00953054">
        <w:rPr>
          <w:b/>
          <w:bCs/>
          <w:sz w:val="22"/>
          <w:szCs w:val="22"/>
          <w:lang w:val="en-US"/>
        </w:rPr>
        <w:lastRenderedPageBreak/>
        <w:t>Appendix</w:t>
      </w:r>
      <w:r w:rsidR="00F17633" w:rsidRPr="00953054">
        <w:rPr>
          <w:b/>
          <w:bCs/>
          <w:sz w:val="22"/>
          <w:szCs w:val="22"/>
          <w:lang w:val="en-US"/>
        </w:rPr>
        <w:t xml:space="preserve"> II</w:t>
      </w:r>
      <w:r w:rsidR="00E33CDA" w:rsidRPr="00953054">
        <w:rPr>
          <w:b/>
          <w:bCs/>
          <w:sz w:val="22"/>
          <w:szCs w:val="22"/>
          <w:lang w:val="en-US"/>
        </w:rPr>
        <w:t xml:space="preserve">: </w:t>
      </w:r>
      <w:r w:rsidR="003B0770" w:rsidRPr="00953054">
        <w:rPr>
          <w:b/>
          <w:bCs/>
          <w:sz w:val="22"/>
          <w:szCs w:val="22"/>
          <w:lang w:val="en-US"/>
        </w:rPr>
        <w:t>Projects implemented b</w:t>
      </w:r>
      <w:r w:rsidRPr="00953054">
        <w:rPr>
          <w:b/>
          <w:bCs/>
          <w:sz w:val="22"/>
          <w:szCs w:val="22"/>
          <w:lang w:val="en-US"/>
        </w:rPr>
        <w:t xml:space="preserve">y </w:t>
      </w:r>
      <w:r w:rsidR="003B0770" w:rsidRPr="00953054">
        <w:rPr>
          <w:bCs/>
          <w:i/>
          <w:sz w:val="22"/>
          <w:szCs w:val="22"/>
          <w:lang w:val="en-US"/>
        </w:rPr>
        <w:t>(</w:t>
      </w:r>
      <w:r w:rsidRPr="00953054">
        <w:rPr>
          <w:bCs/>
          <w:i/>
          <w:sz w:val="22"/>
          <w:szCs w:val="22"/>
          <w:lang w:val="en-US"/>
        </w:rPr>
        <w:t xml:space="preserve">The </w:t>
      </w:r>
      <w:r w:rsidR="00E80625" w:rsidRPr="00953054">
        <w:rPr>
          <w:bCs/>
          <w:i/>
          <w:sz w:val="22"/>
          <w:szCs w:val="22"/>
          <w:lang w:val="en-US"/>
        </w:rPr>
        <w:t>Entity</w:t>
      </w:r>
      <w:r w:rsidR="003B0770" w:rsidRPr="00953054">
        <w:rPr>
          <w:bCs/>
          <w:i/>
          <w:sz w:val="22"/>
          <w:szCs w:val="22"/>
          <w:lang w:val="en-US"/>
        </w:rPr>
        <w:t>)</w:t>
      </w:r>
    </w:p>
    <w:p w14:paraId="4F15D79F" w14:textId="77777777" w:rsidR="00A14546" w:rsidRPr="00953054" w:rsidRDefault="00A14546" w:rsidP="00953054">
      <w:pPr>
        <w:tabs>
          <w:tab w:val="left" w:pos="630"/>
        </w:tabs>
        <w:spacing w:line="360" w:lineRule="auto"/>
        <w:jc w:val="both"/>
        <w:rPr>
          <w:sz w:val="22"/>
          <w:szCs w:val="22"/>
        </w:rPr>
      </w:pPr>
    </w:p>
    <w:tbl>
      <w:tblPr>
        <w:tblW w:w="5186" w:type="pct"/>
        <w:tblLook w:val="04A0" w:firstRow="1" w:lastRow="0" w:firstColumn="1" w:lastColumn="0" w:noHBand="0" w:noVBand="1"/>
      </w:tblPr>
      <w:tblGrid>
        <w:gridCol w:w="2054"/>
        <w:gridCol w:w="2702"/>
        <w:gridCol w:w="1267"/>
        <w:gridCol w:w="1612"/>
        <w:gridCol w:w="2179"/>
        <w:gridCol w:w="1875"/>
        <w:gridCol w:w="2777"/>
      </w:tblGrid>
      <w:tr w:rsidR="00104DCA" w:rsidRPr="00953054" w14:paraId="76AE1D12" w14:textId="77777777" w:rsidTr="003E7D09">
        <w:trPr>
          <w:trHeight w:hRule="exact" w:val="432"/>
        </w:trPr>
        <w:tc>
          <w:tcPr>
            <w:tcW w:w="710" w:type="pct"/>
            <w:tcBorders>
              <w:top w:val="single" w:sz="4" w:space="0" w:color="auto"/>
              <w:left w:val="single" w:sz="4" w:space="0" w:color="auto"/>
              <w:bottom w:val="single" w:sz="4" w:space="0" w:color="auto"/>
              <w:right w:val="single" w:sz="4" w:space="0" w:color="auto"/>
            </w:tcBorders>
            <w:shd w:val="clear" w:color="auto" w:fill="0070C0"/>
            <w:noWrap/>
            <w:hideMark/>
          </w:tcPr>
          <w:p w14:paraId="5BBF404A" w14:textId="77777777" w:rsidR="00E33CDA" w:rsidRPr="00953054" w:rsidRDefault="00E33CDA" w:rsidP="00953054">
            <w:pPr>
              <w:autoSpaceDE/>
              <w:autoSpaceDN/>
              <w:jc w:val="both"/>
              <w:rPr>
                <w:b/>
                <w:bCs/>
                <w:sz w:val="22"/>
                <w:szCs w:val="22"/>
                <w:lang w:eastAsia="en-GB"/>
              </w:rPr>
            </w:pPr>
            <w:r w:rsidRPr="00953054">
              <w:rPr>
                <w:b/>
                <w:bCs/>
                <w:sz w:val="22"/>
                <w:szCs w:val="22"/>
                <w:lang w:eastAsia="en-GB"/>
              </w:rPr>
              <w:t>Project title</w:t>
            </w:r>
          </w:p>
          <w:p w14:paraId="51160535" w14:textId="69A78C53" w:rsidR="00723BFE" w:rsidRPr="00953054" w:rsidRDefault="00723BFE" w:rsidP="00953054">
            <w:pPr>
              <w:autoSpaceDE/>
              <w:autoSpaceDN/>
              <w:jc w:val="both"/>
              <w:rPr>
                <w:b/>
                <w:bCs/>
                <w:sz w:val="22"/>
                <w:szCs w:val="22"/>
                <w:lang w:eastAsia="en-GB"/>
              </w:rPr>
            </w:pPr>
          </w:p>
        </w:tc>
        <w:tc>
          <w:tcPr>
            <w:tcW w:w="934" w:type="pct"/>
            <w:tcBorders>
              <w:top w:val="single" w:sz="4" w:space="0" w:color="auto"/>
              <w:left w:val="nil"/>
              <w:bottom w:val="single" w:sz="4" w:space="0" w:color="auto"/>
              <w:right w:val="single" w:sz="4" w:space="0" w:color="auto"/>
            </w:tcBorders>
            <w:shd w:val="clear" w:color="auto" w:fill="0070C0"/>
            <w:noWrap/>
            <w:hideMark/>
          </w:tcPr>
          <w:p w14:paraId="54D2A65C" w14:textId="1D3EDC7F" w:rsidR="00E33CDA" w:rsidRPr="00953054" w:rsidRDefault="00E33CDA" w:rsidP="00953054">
            <w:pPr>
              <w:autoSpaceDE/>
              <w:autoSpaceDN/>
              <w:jc w:val="both"/>
              <w:rPr>
                <w:b/>
                <w:bCs/>
                <w:sz w:val="22"/>
                <w:szCs w:val="22"/>
                <w:lang w:eastAsia="en-GB"/>
              </w:rPr>
            </w:pPr>
            <w:r w:rsidRPr="00953054">
              <w:rPr>
                <w:b/>
                <w:bCs/>
                <w:sz w:val="22"/>
                <w:szCs w:val="22"/>
                <w:lang w:eastAsia="en-GB"/>
              </w:rPr>
              <w:t>Project Number</w:t>
            </w:r>
            <w:r w:rsidR="00723BFE" w:rsidRPr="00953054">
              <w:rPr>
                <w:b/>
                <w:bCs/>
                <w:sz w:val="22"/>
                <w:szCs w:val="22"/>
                <w:lang w:eastAsia="en-GB"/>
              </w:rPr>
              <w:t xml:space="preserve"> </w:t>
            </w:r>
          </w:p>
        </w:tc>
        <w:tc>
          <w:tcPr>
            <w:tcW w:w="438" w:type="pct"/>
            <w:tcBorders>
              <w:top w:val="single" w:sz="4" w:space="0" w:color="auto"/>
              <w:left w:val="nil"/>
              <w:bottom w:val="single" w:sz="4" w:space="0" w:color="auto"/>
              <w:right w:val="single" w:sz="4" w:space="0" w:color="auto"/>
            </w:tcBorders>
            <w:shd w:val="clear" w:color="auto" w:fill="0070C0"/>
            <w:noWrap/>
            <w:hideMark/>
          </w:tcPr>
          <w:p w14:paraId="3044FBAD" w14:textId="77777777" w:rsidR="00E33CDA" w:rsidRPr="00953054" w:rsidRDefault="00E33CDA" w:rsidP="00953054">
            <w:pPr>
              <w:autoSpaceDE/>
              <w:autoSpaceDN/>
              <w:jc w:val="both"/>
              <w:rPr>
                <w:b/>
                <w:bCs/>
                <w:sz w:val="22"/>
                <w:szCs w:val="22"/>
                <w:lang w:eastAsia="en-GB"/>
              </w:rPr>
            </w:pPr>
            <w:r w:rsidRPr="00953054">
              <w:rPr>
                <w:b/>
                <w:bCs/>
                <w:sz w:val="22"/>
                <w:szCs w:val="22"/>
                <w:lang w:eastAsia="en-GB"/>
              </w:rPr>
              <w:t>Donor</w:t>
            </w:r>
          </w:p>
        </w:tc>
        <w:tc>
          <w:tcPr>
            <w:tcW w:w="557" w:type="pct"/>
            <w:tcBorders>
              <w:top w:val="single" w:sz="4" w:space="0" w:color="auto"/>
              <w:left w:val="nil"/>
              <w:bottom w:val="single" w:sz="4" w:space="0" w:color="auto"/>
              <w:right w:val="single" w:sz="4" w:space="0" w:color="auto"/>
            </w:tcBorders>
            <w:shd w:val="clear" w:color="auto" w:fill="0070C0"/>
            <w:hideMark/>
          </w:tcPr>
          <w:p w14:paraId="6177F709" w14:textId="77777777" w:rsidR="00E33CDA" w:rsidRPr="00953054" w:rsidRDefault="00E33CDA" w:rsidP="00953054">
            <w:pPr>
              <w:autoSpaceDE/>
              <w:autoSpaceDN/>
              <w:jc w:val="both"/>
              <w:rPr>
                <w:b/>
                <w:bCs/>
                <w:sz w:val="22"/>
                <w:szCs w:val="22"/>
                <w:lang w:eastAsia="en-GB"/>
              </w:rPr>
            </w:pPr>
            <w:r w:rsidRPr="00953054">
              <w:rPr>
                <w:b/>
                <w:bCs/>
                <w:sz w:val="22"/>
                <w:szCs w:val="22"/>
                <w:lang w:eastAsia="en-GB"/>
              </w:rPr>
              <w:t>Period/ duration</w:t>
            </w:r>
          </w:p>
        </w:tc>
        <w:tc>
          <w:tcPr>
            <w:tcW w:w="753" w:type="pct"/>
            <w:tcBorders>
              <w:top w:val="single" w:sz="4" w:space="0" w:color="auto"/>
              <w:left w:val="nil"/>
              <w:bottom w:val="single" w:sz="4" w:space="0" w:color="auto"/>
              <w:right w:val="single" w:sz="4" w:space="0" w:color="auto"/>
            </w:tcBorders>
            <w:shd w:val="clear" w:color="auto" w:fill="0070C0"/>
            <w:hideMark/>
          </w:tcPr>
          <w:p w14:paraId="524CF048" w14:textId="77777777" w:rsidR="00E33CDA" w:rsidRPr="00953054" w:rsidRDefault="00E33CDA" w:rsidP="00953054">
            <w:pPr>
              <w:autoSpaceDE/>
              <w:autoSpaceDN/>
              <w:jc w:val="both"/>
              <w:rPr>
                <w:b/>
                <w:bCs/>
                <w:sz w:val="22"/>
                <w:szCs w:val="22"/>
                <w:lang w:eastAsia="en-GB"/>
              </w:rPr>
            </w:pPr>
            <w:r w:rsidRPr="00953054">
              <w:rPr>
                <w:b/>
                <w:bCs/>
                <w:sz w:val="22"/>
                <w:szCs w:val="22"/>
                <w:lang w:eastAsia="en-GB"/>
              </w:rPr>
              <w:t>Donor commitment</w:t>
            </w:r>
          </w:p>
        </w:tc>
        <w:tc>
          <w:tcPr>
            <w:tcW w:w="648" w:type="pct"/>
            <w:tcBorders>
              <w:top w:val="single" w:sz="4" w:space="0" w:color="auto"/>
              <w:left w:val="nil"/>
              <w:bottom w:val="single" w:sz="4" w:space="0" w:color="auto"/>
              <w:right w:val="single" w:sz="4" w:space="0" w:color="auto"/>
            </w:tcBorders>
            <w:shd w:val="clear" w:color="auto" w:fill="0070C0"/>
            <w:hideMark/>
          </w:tcPr>
          <w:p w14:paraId="6CAAD617" w14:textId="77777777" w:rsidR="00E33CDA" w:rsidRPr="00953054" w:rsidRDefault="00E33CDA" w:rsidP="00953054">
            <w:pPr>
              <w:autoSpaceDE/>
              <w:autoSpaceDN/>
              <w:jc w:val="both"/>
              <w:rPr>
                <w:b/>
                <w:bCs/>
                <w:sz w:val="22"/>
                <w:szCs w:val="22"/>
                <w:lang w:eastAsia="en-GB"/>
              </w:rPr>
            </w:pPr>
            <w:r w:rsidRPr="00953054">
              <w:rPr>
                <w:b/>
                <w:bCs/>
                <w:sz w:val="22"/>
                <w:szCs w:val="22"/>
                <w:lang w:eastAsia="en-GB"/>
              </w:rPr>
              <w:t>Separate donor reporting required as per the donor agreement (Yes/No)</w:t>
            </w:r>
          </w:p>
        </w:tc>
        <w:tc>
          <w:tcPr>
            <w:tcW w:w="960" w:type="pct"/>
            <w:tcBorders>
              <w:top w:val="single" w:sz="4" w:space="0" w:color="auto"/>
              <w:left w:val="nil"/>
              <w:bottom w:val="single" w:sz="4" w:space="0" w:color="auto"/>
              <w:right w:val="single" w:sz="4" w:space="0" w:color="auto"/>
            </w:tcBorders>
            <w:shd w:val="clear" w:color="auto" w:fill="0070C0"/>
          </w:tcPr>
          <w:p w14:paraId="70E42BAF" w14:textId="77777777" w:rsidR="00E33CDA" w:rsidRPr="00953054" w:rsidRDefault="00E33CDA" w:rsidP="00953054">
            <w:pPr>
              <w:autoSpaceDE/>
              <w:autoSpaceDN/>
              <w:jc w:val="both"/>
              <w:rPr>
                <w:b/>
                <w:bCs/>
                <w:sz w:val="22"/>
                <w:szCs w:val="22"/>
                <w:lang w:eastAsia="en-GB"/>
              </w:rPr>
            </w:pPr>
            <w:r w:rsidRPr="00953054">
              <w:rPr>
                <w:b/>
                <w:bCs/>
                <w:sz w:val="22"/>
                <w:szCs w:val="22"/>
                <w:lang w:eastAsia="en-GB"/>
              </w:rPr>
              <w:t>Consolidated in these financial statements</w:t>
            </w:r>
          </w:p>
          <w:p w14:paraId="7C6CD82C" w14:textId="77777777" w:rsidR="00E33CDA" w:rsidRPr="00953054" w:rsidRDefault="00E33CDA" w:rsidP="00953054">
            <w:pPr>
              <w:autoSpaceDE/>
              <w:autoSpaceDN/>
              <w:jc w:val="both"/>
              <w:rPr>
                <w:b/>
                <w:bCs/>
                <w:sz w:val="22"/>
                <w:szCs w:val="22"/>
                <w:lang w:eastAsia="en-GB"/>
              </w:rPr>
            </w:pPr>
            <w:r w:rsidRPr="00953054">
              <w:rPr>
                <w:b/>
                <w:bCs/>
                <w:sz w:val="22"/>
                <w:szCs w:val="22"/>
                <w:lang w:eastAsia="en-GB"/>
              </w:rPr>
              <w:t>(Yes/No)</w:t>
            </w:r>
          </w:p>
        </w:tc>
      </w:tr>
      <w:tr w:rsidR="00723BFE" w:rsidRPr="00953054" w14:paraId="046D24CA" w14:textId="77777777" w:rsidTr="003E7D09">
        <w:trPr>
          <w:trHeight w:hRule="exact" w:val="432"/>
        </w:trPr>
        <w:tc>
          <w:tcPr>
            <w:tcW w:w="710" w:type="pct"/>
            <w:tcBorders>
              <w:top w:val="nil"/>
              <w:left w:val="single" w:sz="4" w:space="0" w:color="auto"/>
              <w:bottom w:val="single" w:sz="4" w:space="0" w:color="auto"/>
              <w:right w:val="single" w:sz="4" w:space="0" w:color="auto"/>
            </w:tcBorders>
            <w:shd w:val="clear" w:color="auto" w:fill="auto"/>
            <w:noWrap/>
          </w:tcPr>
          <w:p w14:paraId="109E3CF2" w14:textId="6943C150" w:rsidR="00E33CDA" w:rsidRPr="00953054" w:rsidRDefault="00E33CDA" w:rsidP="00953054">
            <w:pPr>
              <w:tabs>
                <w:tab w:val="left" w:pos="840"/>
              </w:tabs>
              <w:autoSpaceDE/>
              <w:autoSpaceDN/>
              <w:spacing w:line="360" w:lineRule="auto"/>
              <w:jc w:val="both"/>
              <w:rPr>
                <w:sz w:val="22"/>
                <w:szCs w:val="22"/>
                <w:lang w:eastAsia="en-GB"/>
              </w:rPr>
            </w:pPr>
          </w:p>
        </w:tc>
        <w:tc>
          <w:tcPr>
            <w:tcW w:w="934" w:type="pct"/>
            <w:tcBorders>
              <w:top w:val="nil"/>
              <w:left w:val="nil"/>
              <w:bottom w:val="single" w:sz="4" w:space="0" w:color="auto"/>
              <w:right w:val="single" w:sz="4" w:space="0" w:color="auto"/>
            </w:tcBorders>
            <w:shd w:val="clear" w:color="auto" w:fill="auto"/>
            <w:noWrap/>
            <w:hideMark/>
          </w:tcPr>
          <w:p w14:paraId="2194B7B4"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438" w:type="pct"/>
            <w:tcBorders>
              <w:top w:val="nil"/>
              <w:left w:val="nil"/>
              <w:bottom w:val="single" w:sz="4" w:space="0" w:color="auto"/>
              <w:right w:val="single" w:sz="4" w:space="0" w:color="auto"/>
            </w:tcBorders>
            <w:shd w:val="clear" w:color="auto" w:fill="auto"/>
            <w:noWrap/>
            <w:hideMark/>
          </w:tcPr>
          <w:p w14:paraId="6158392C"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557" w:type="pct"/>
            <w:tcBorders>
              <w:top w:val="nil"/>
              <w:left w:val="nil"/>
              <w:bottom w:val="single" w:sz="4" w:space="0" w:color="auto"/>
              <w:right w:val="single" w:sz="4" w:space="0" w:color="auto"/>
            </w:tcBorders>
            <w:shd w:val="clear" w:color="auto" w:fill="auto"/>
            <w:noWrap/>
            <w:hideMark/>
          </w:tcPr>
          <w:p w14:paraId="10964373"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753" w:type="pct"/>
            <w:tcBorders>
              <w:top w:val="nil"/>
              <w:left w:val="nil"/>
              <w:bottom w:val="single" w:sz="4" w:space="0" w:color="auto"/>
              <w:right w:val="single" w:sz="4" w:space="0" w:color="auto"/>
            </w:tcBorders>
            <w:shd w:val="clear" w:color="auto" w:fill="auto"/>
            <w:noWrap/>
            <w:hideMark/>
          </w:tcPr>
          <w:p w14:paraId="6FA64CEB"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648" w:type="pct"/>
            <w:tcBorders>
              <w:top w:val="nil"/>
              <w:left w:val="nil"/>
              <w:bottom w:val="single" w:sz="4" w:space="0" w:color="auto"/>
              <w:right w:val="single" w:sz="4" w:space="0" w:color="auto"/>
            </w:tcBorders>
            <w:shd w:val="clear" w:color="auto" w:fill="auto"/>
            <w:noWrap/>
            <w:hideMark/>
          </w:tcPr>
          <w:p w14:paraId="59E1D1C6"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960" w:type="pct"/>
            <w:tcBorders>
              <w:top w:val="nil"/>
              <w:left w:val="nil"/>
              <w:bottom w:val="single" w:sz="4" w:space="0" w:color="auto"/>
              <w:right w:val="single" w:sz="4" w:space="0" w:color="auto"/>
            </w:tcBorders>
          </w:tcPr>
          <w:p w14:paraId="47398341" w14:textId="77777777" w:rsidR="00E33CDA" w:rsidRPr="00953054" w:rsidRDefault="00E33CDA" w:rsidP="00953054">
            <w:pPr>
              <w:autoSpaceDE/>
              <w:autoSpaceDN/>
              <w:spacing w:line="360" w:lineRule="auto"/>
              <w:jc w:val="both"/>
              <w:rPr>
                <w:sz w:val="22"/>
                <w:szCs w:val="22"/>
                <w:lang w:eastAsia="en-GB"/>
              </w:rPr>
            </w:pPr>
          </w:p>
        </w:tc>
      </w:tr>
      <w:tr w:rsidR="00723BFE" w:rsidRPr="00953054" w14:paraId="416B0F75" w14:textId="77777777" w:rsidTr="003E7D09">
        <w:trPr>
          <w:trHeight w:hRule="exact" w:val="432"/>
        </w:trPr>
        <w:tc>
          <w:tcPr>
            <w:tcW w:w="710" w:type="pct"/>
            <w:tcBorders>
              <w:top w:val="single" w:sz="4" w:space="0" w:color="auto"/>
              <w:left w:val="single" w:sz="4" w:space="0" w:color="auto"/>
              <w:bottom w:val="single" w:sz="4" w:space="0" w:color="auto"/>
              <w:right w:val="single" w:sz="4" w:space="0" w:color="auto"/>
            </w:tcBorders>
            <w:shd w:val="clear" w:color="auto" w:fill="auto"/>
            <w:noWrap/>
          </w:tcPr>
          <w:p w14:paraId="6A291A7E" w14:textId="675BFCD1" w:rsidR="00E33CDA" w:rsidRPr="00953054" w:rsidRDefault="00E33CDA" w:rsidP="00953054">
            <w:pPr>
              <w:autoSpaceDE/>
              <w:autoSpaceDN/>
              <w:spacing w:line="360" w:lineRule="auto"/>
              <w:jc w:val="both"/>
              <w:rPr>
                <w:sz w:val="22"/>
                <w:szCs w:val="22"/>
                <w:lang w:eastAsia="en-GB"/>
              </w:rPr>
            </w:pPr>
          </w:p>
        </w:tc>
        <w:tc>
          <w:tcPr>
            <w:tcW w:w="934" w:type="pct"/>
            <w:tcBorders>
              <w:top w:val="single" w:sz="4" w:space="0" w:color="auto"/>
              <w:left w:val="nil"/>
              <w:bottom w:val="single" w:sz="4" w:space="0" w:color="auto"/>
              <w:right w:val="single" w:sz="4" w:space="0" w:color="auto"/>
            </w:tcBorders>
            <w:shd w:val="clear" w:color="auto" w:fill="auto"/>
            <w:noWrap/>
            <w:hideMark/>
          </w:tcPr>
          <w:p w14:paraId="45EA4E0E"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438" w:type="pct"/>
            <w:tcBorders>
              <w:top w:val="single" w:sz="4" w:space="0" w:color="auto"/>
              <w:left w:val="nil"/>
              <w:bottom w:val="single" w:sz="4" w:space="0" w:color="auto"/>
              <w:right w:val="single" w:sz="4" w:space="0" w:color="auto"/>
            </w:tcBorders>
            <w:shd w:val="clear" w:color="auto" w:fill="auto"/>
            <w:noWrap/>
            <w:hideMark/>
          </w:tcPr>
          <w:p w14:paraId="48C159B5"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557" w:type="pct"/>
            <w:tcBorders>
              <w:top w:val="single" w:sz="4" w:space="0" w:color="auto"/>
              <w:left w:val="nil"/>
              <w:bottom w:val="single" w:sz="4" w:space="0" w:color="auto"/>
              <w:right w:val="single" w:sz="4" w:space="0" w:color="auto"/>
            </w:tcBorders>
            <w:shd w:val="clear" w:color="auto" w:fill="auto"/>
            <w:noWrap/>
            <w:hideMark/>
          </w:tcPr>
          <w:p w14:paraId="3C9B60CD"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753" w:type="pct"/>
            <w:tcBorders>
              <w:top w:val="single" w:sz="4" w:space="0" w:color="auto"/>
              <w:left w:val="nil"/>
              <w:bottom w:val="single" w:sz="4" w:space="0" w:color="auto"/>
              <w:right w:val="single" w:sz="4" w:space="0" w:color="auto"/>
            </w:tcBorders>
            <w:shd w:val="clear" w:color="auto" w:fill="auto"/>
            <w:noWrap/>
            <w:hideMark/>
          </w:tcPr>
          <w:p w14:paraId="2FDD6F77"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648" w:type="pct"/>
            <w:tcBorders>
              <w:top w:val="single" w:sz="4" w:space="0" w:color="auto"/>
              <w:left w:val="nil"/>
              <w:bottom w:val="single" w:sz="4" w:space="0" w:color="auto"/>
              <w:right w:val="single" w:sz="4" w:space="0" w:color="auto"/>
            </w:tcBorders>
            <w:shd w:val="clear" w:color="auto" w:fill="auto"/>
            <w:noWrap/>
            <w:hideMark/>
          </w:tcPr>
          <w:p w14:paraId="5D09FDA6" w14:textId="77777777" w:rsidR="00E33CDA" w:rsidRPr="00953054" w:rsidRDefault="00E33CDA" w:rsidP="00953054">
            <w:pPr>
              <w:autoSpaceDE/>
              <w:autoSpaceDN/>
              <w:spacing w:line="360" w:lineRule="auto"/>
              <w:jc w:val="both"/>
              <w:rPr>
                <w:sz w:val="22"/>
                <w:szCs w:val="22"/>
                <w:lang w:eastAsia="en-GB"/>
              </w:rPr>
            </w:pPr>
            <w:r w:rsidRPr="00953054">
              <w:rPr>
                <w:sz w:val="22"/>
                <w:szCs w:val="22"/>
                <w:lang w:eastAsia="en-GB"/>
              </w:rPr>
              <w:t> </w:t>
            </w:r>
          </w:p>
        </w:tc>
        <w:tc>
          <w:tcPr>
            <w:tcW w:w="960" w:type="pct"/>
            <w:tcBorders>
              <w:top w:val="single" w:sz="4" w:space="0" w:color="auto"/>
              <w:left w:val="nil"/>
              <w:bottom w:val="single" w:sz="4" w:space="0" w:color="auto"/>
              <w:right w:val="single" w:sz="4" w:space="0" w:color="auto"/>
            </w:tcBorders>
          </w:tcPr>
          <w:p w14:paraId="6354A5D7" w14:textId="77777777" w:rsidR="00E33CDA" w:rsidRPr="00953054" w:rsidRDefault="00E33CDA" w:rsidP="00953054">
            <w:pPr>
              <w:autoSpaceDE/>
              <w:autoSpaceDN/>
              <w:spacing w:line="360" w:lineRule="auto"/>
              <w:jc w:val="both"/>
              <w:rPr>
                <w:sz w:val="22"/>
                <w:szCs w:val="22"/>
                <w:lang w:eastAsia="en-GB"/>
              </w:rPr>
            </w:pPr>
          </w:p>
        </w:tc>
      </w:tr>
    </w:tbl>
    <w:p w14:paraId="5286FD79" w14:textId="77777777" w:rsidR="00872C36" w:rsidRPr="00953054" w:rsidRDefault="00872C36" w:rsidP="00953054">
      <w:pPr>
        <w:tabs>
          <w:tab w:val="left" w:pos="630"/>
        </w:tabs>
        <w:spacing w:line="360" w:lineRule="auto"/>
        <w:jc w:val="both"/>
        <w:rPr>
          <w:b/>
          <w:sz w:val="22"/>
          <w:szCs w:val="22"/>
        </w:rPr>
      </w:pPr>
    </w:p>
    <w:p w14:paraId="23CFAC31" w14:textId="49295AA3" w:rsidR="00E33CDA" w:rsidRPr="00953054" w:rsidRDefault="00E33CDA" w:rsidP="00953054">
      <w:pPr>
        <w:tabs>
          <w:tab w:val="left" w:pos="630"/>
        </w:tabs>
        <w:spacing w:line="360" w:lineRule="auto"/>
        <w:jc w:val="both"/>
        <w:rPr>
          <w:b/>
          <w:sz w:val="22"/>
          <w:szCs w:val="22"/>
        </w:rPr>
      </w:pPr>
      <w:r w:rsidRPr="00953054">
        <w:rPr>
          <w:b/>
          <w:sz w:val="22"/>
          <w:szCs w:val="22"/>
        </w:rPr>
        <w:t xml:space="preserve">Status of Projects completion </w:t>
      </w:r>
    </w:p>
    <w:p w14:paraId="30C90C6C" w14:textId="650B5875" w:rsidR="00E33CDA" w:rsidRPr="00953054" w:rsidRDefault="00E33CDA" w:rsidP="00953054">
      <w:pPr>
        <w:tabs>
          <w:tab w:val="left" w:pos="630"/>
        </w:tabs>
        <w:spacing w:line="360" w:lineRule="auto"/>
        <w:jc w:val="both"/>
        <w:rPr>
          <w:i/>
          <w:sz w:val="22"/>
          <w:szCs w:val="22"/>
        </w:rPr>
      </w:pPr>
      <w:r w:rsidRPr="00953054">
        <w:rPr>
          <w:i/>
          <w:sz w:val="22"/>
          <w:szCs w:val="22"/>
        </w:rPr>
        <w:t xml:space="preserve">(Summarise the status of project completion at the end of each quarter, </w:t>
      </w:r>
      <w:r w:rsidR="003B0770" w:rsidRPr="00953054">
        <w:rPr>
          <w:i/>
          <w:sz w:val="22"/>
          <w:szCs w:val="22"/>
        </w:rPr>
        <w:t>i.e.</w:t>
      </w:r>
      <w:r w:rsidRPr="00953054">
        <w:rPr>
          <w:i/>
          <w:sz w:val="22"/>
          <w:szCs w:val="22"/>
        </w:rPr>
        <w:t xml:space="preserve"> total costs incurred, stage which the project is etc)</w:t>
      </w:r>
    </w:p>
    <w:tbl>
      <w:tblPr>
        <w:tblStyle w:val="TableGrid"/>
        <w:tblpPr w:leftFromText="180" w:rightFromText="180" w:vertAnchor="text" w:horzAnchor="page" w:tblpX="1443" w:tblpY="145"/>
        <w:tblW w:w="5271" w:type="pct"/>
        <w:tblLook w:val="04A0" w:firstRow="1" w:lastRow="0" w:firstColumn="1" w:lastColumn="0" w:noHBand="0" w:noVBand="1"/>
      </w:tblPr>
      <w:tblGrid>
        <w:gridCol w:w="2009"/>
        <w:gridCol w:w="1873"/>
        <w:gridCol w:w="2441"/>
        <w:gridCol w:w="2738"/>
        <w:gridCol w:w="1873"/>
        <w:gridCol w:w="1814"/>
        <w:gridCol w:w="1955"/>
      </w:tblGrid>
      <w:tr w:rsidR="003E7D09" w:rsidRPr="00953054" w14:paraId="429A389D" w14:textId="77777777" w:rsidTr="003E7D09">
        <w:trPr>
          <w:trHeight w:hRule="exact" w:val="338"/>
        </w:trPr>
        <w:tc>
          <w:tcPr>
            <w:tcW w:w="683" w:type="pct"/>
            <w:shd w:val="clear" w:color="auto" w:fill="0070C0"/>
          </w:tcPr>
          <w:p w14:paraId="6FDCC749" w14:textId="77777777" w:rsidR="00606FEA" w:rsidRPr="00953054" w:rsidRDefault="00606FEA" w:rsidP="00953054">
            <w:pPr>
              <w:jc w:val="both"/>
              <w:rPr>
                <w:b/>
                <w:bCs/>
                <w:sz w:val="22"/>
                <w:szCs w:val="22"/>
              </w:rPr>
            </w:pPr>
            <w:r w:rsidRPr="00953054">
              <w:rPr>
                <w:b/>
                <w:bCs/>
                <w:sz w:val="22"/>
                <w:szCs w:val="22"/>
              </w:rPr>
              <w:t>Project</w:t>
            </w:r>
          </w:p>
        </w:tc>
        <w:tc>
          <w:tcPr>
            <w:tcW w:w="637" w:type="pct"/>
            <w:shd w:val="clear" w:color="auto" w:fill="0070C0"/>
          </w:tcPr>
          <w:p w14:paraId="03D620C0" w14:textId="77777777" w:rsidR="00606FEA" w:rsidRPr="00953054" w:rsidRDefault="00606FEA" w:rsidP="00953054">
            <w:pPr>
              <w:jc w:val="both"/>
              <w:rPr>
                <w:b/>
                <w:bCs/>
                <w:sz w:val="22"/>
                <w:szCs w:val="22"/>
              </w:rPr>
            </w:pPr>
            <w:r w:rsidRPr="00953054">
              <w:rPr>
                <w:b/>
                <w:bCs/>
                <w:sz w:val="22"/>
                <w:szCs w:val="22"/>
              </w:rPr>
              <w:t>Total project Cost</w:t>
            </w:r>
          </w:p>
        </w:tc>
        <w:tc>
          <w:tcPr>
            <w:tcW w:w="830" w:type="pct"/>
            <w:shd w:val="clear" w:color="auto" w:fill="0070C0"/>
          </w:tcPr>
          <w:p w14:paraId="48B32883" w14:textId="77777777" w:rsidR="00606FEA" w:rsidRPr="00953054" w:rsidRDefault="00606FEA" w:rsidP="00953054">
            <w:pPr>
              <w:jc w:val="both"/>
              <w:rPr>
                <w:b/>
                <w:bCs/>
                <w:sz w:val="22"/>
                <w:szCs w:val="22"/>
              </w:rPr>
            </w:pPr>
            <w:r w:rsidRPr="00953054">
              <w:rPr>
                <w:b/>
                <w:bCs/>
                <w:sz w:val="22"/>
                <w:szCs w:val="22"/>
              </w:rPr>
              <w:t>Total expended to date</w:t>
            </w:r>
          </w:p>
        </w:tc>
        <w:tc>
          <w:tcPr>
            <w:tcW w:w="931" w:type="pct"/>
            <w:shd w:val="clear" w:color="auto" w:fill="0070C0"/>
          </w:tcPr>
          <w:p w14:paraId="1C25FD5D" w14:textId="77777777" w:rsidR="00606FEA" w:rsidRPr="00953054" w:rsidRDefault="00606FEA" w:rsidP="00953054">
            <w:pPr>
              <w:jc w:val="both"/>
              <w:rPr>
                <w:b/>
                <w:bCs/>
                <w:sz w:val="22"/>
                <w:szCs w:val="22"/>
              </w:rPr>
            </w:pPr>
            <w:r w:rsidRPr="00953054">
              <w:rPr>
                <w:b/>
                <w:bCs/>
                <w:sz w:val="22"/>
                <w:szCs w:val="22"/>
              </w:rPr>
              <w:t>Completion %  to date</w:t>
            </w:r>
          </w:p>
        </w:tc>
        <w:tc>
          <w:tcPr>
            <w:tcW w:w="637" w:type="pct"/>
            <w:shd w:val="clear" w:color="auto" w:fill="0070C0"/>
          </w:tcPr>
          <w:p w14:paraId="78758F1B" w14:textId="77777777" w:rsidR="00606FEA" w:rsidRPr="00953054" w:rsidRDefault="00606FEA" w:rsidP="00953054">
            <w:pPr>
              <w:jc w:val="both"/>
              <w:rPr>
                <w:b/>
                <w:bCs/>
                <w:sz w:val="22"/>
                <w:szCs w:val="22"/>
              </w:rPr>
            </w:pPr>
            <w:r w:rsidRPr="00953054">
              <w:rPr>
                <w:b/>
                <w:bCs/>
                <w:sz w:val="22"/>
                <w:szCs w:val="22"/>
              </w:rPr>
              <w:t>Budget</w:t>
            </w:r>
          </w:p>
        </w:tc>
        <w:tc>
          <w:tcPr>
            <w:tcW w:w="617" w:type="pct"/>
            <w:shd w:val="clear" w:color="auto" w:fill="0070C0"/>
          </w:tcPr>
          <w:p w14:paraId="50FFF319" w14:textId="77777777" w:rsidR="00606FEA" w:rsidRPr="00953054" w:rsidRDefault="00606FEA" w:rsidP="00953054">
            <w:pPr>
              <w:jc w:val="both"/>
              <w:rPr>
                <w:b/>
                <w:bCs/>
                <w:sz w:val="22"/>
                <w:szCs w:val="22"/>
              </w:rPr>
            </w:pPr>
            <w:r w:rsidRPr="00953054">
              <w:rPr>
                <w:b/>
                <w:bCs/>
                <w:sz w:val="22"/>
                <w:szCs w:val="22"/>
              </w:rPr>
              <w:t xml:space="preserve">Actual  </w:t>
            </w:r>
          </w:p>
        </w:tc>
        <w:tc>
          <w:tcPr>
            <w:tcW w:w="665" w:type="pct"/>
            <w:shd w:val="clear" w:color="auto" w:fill="0070C0"/>
          </w:tcPr>
          <w:p w14:paraId="061DDC54" w14:textId="77777777" w:rsidR="00606FEA" w:rsidRPr="00953054" w:rsidRDefault="00606FEA" w:rsidP="00953054">
            <w:pPr>
              <w:jc w:val="both"/>
              <w:rPr>
                <w:b/>
                <w:bCs/>
                <w:sz w:val="22"/>
                <w:szCs w:val="22"/>
              </w:rPr>
            </w:pPr>
            <w:r w:rsidRPr="00953054">
              <w:rPr>
                <w:b/>
                <w:bCs/>
                <w:sz w:val="22"/>
                <w:szCs w:val="22"/>
              </w:rPr>
              <w:t>Sources of funds</w:t>
            </w:r>
          </w:p>
        </w:tc>
      </w:tr>
      <w:tr w:rsidR="003E7D09" w:rsidRPr="00953054" w14:paraId="54A32182" w14:textId="77777777" w:rsidTr="003E7D09">
        <w:trPr>
          <w:trHeight w:hRule="exact" w:val="338"/>
        </w:trPr>
        <w:tc>
          <w:tcPr>
            <w:tcW w:w="683" w:type="pct"/>
          </w:tcPr>
          <w:p w14:paraId="4CE7F17A" w14:textId="77777777" w:rsidR="00606FEA" w:rsidRPr="00953054" w:rsidRDefault="00606FEA" w:rsidP="00953054">
            <w:pPr>
              <w:jc w:val="both"/>
              <w:rPr>
                <w:sz w:val="22"/>
                <w:szCs w:val="22"/>
              </w:rPr>
            </w:pPr>
          </w:p>
        </w:tc>
        <w:tc>
          <w:tcPr>
            <w:tcW w:w="637" w:type="pct"/>
          </w:tcPr>
          <w:p w14:paraId="7927B0A8" w14:textId="77777777" w:rsidR="00606FEA" w:rsidRPr="00953054" w:rsidRDefault="00606FEA" w:rsidP="00953054">
            <w:pPr>
              <w:jc w:val="both"/>
              <w:rPr>
                <w:sz w:val="22"/>
                <w:szCs w:val="22"/>
              </w:rPr>
            </w:pPr>
          </w:p>
        </w:tc>
        <w:tc>
          <w:tcPr>
            <w:tcW w:w="830" w:type="pct"/>
          </w:tcPr>
          <w:p w14:paraId="02B106FC" w14:textId="77777777" w:rsidR="00606FEA" w:rsidRPr="00953054" w:rsidRDefault="00606FEA" w:rsidP="00953054">
            <w:pPr>
              <w:jc w:val="both"/>
              <w:rPr>
                <w:sz w:val="22"/>
                <w:szCs w:val="22"/>
              </w:rPr>
            </w:pPr>
          </w:p>
        </w:tc>
        <w:tc>
          <w:tcPr>
            <w:tcW w:w="931" w:type="pct"/>
          </w:tcPr>
          <w:p w14:paraId="5C659F07" w14:textId="77777777" w:rsidR="00606FEA" w:rsidRPr="00953054" w:rsidRDefault="00606FEA" w:rsidP="00953054">
            <w:pPr>
              <w:jc w:val="both"/>
              <w:rPr>
                <w:sz w:val="22"/>
                <w:szCs w:val="22"/>
              </w:rPr>
            </w:pPr>
          </w:p>
        </w:tc>
        <w:tc>
          <w:tcPr>
            <w:tcW w:w="637" w:type="pct"/>
          </w:tcPr>
          <w:p w14:paraId="4192B333" w14:textId="77777777" w:rsidR="00606FEA" w:rsidRPr="00953054" w:rsidRDefault="00606FEA" w:rsidP="00953054">
            <w:pPr>
              <w:jc w:val="both"/>
              <w:rPr>
                <w:sz w:val="22"/>
                <w:szCs w:val="22"/>
              </w:rPr>
            </w:pPr>
          </w:p>
        </w:tc>
        <w:tc>
          <w:tcPr>
            <w:tcW w:w="617" w:type="pct"/>
          </w:tcPr>
          <w:p w14:paraId="33F18C56" w14:textId="77777777" w:rsidR="00606FEA" w:rsidRPr="00953054" w:rsidRDefault="00606FEA" w:rsidP="00953054">
            <w:pPr>
              <w:jc w:val="both"/>
              <w:rPr>
                <w:sz w:val="22"/>
                <w:szCs w:val="22"/>
              </w:rPr>
            </w:pPr>
          </w:p>
        </w:tc>
        <w:tc>
          <w:tcPr>
            <w:tcW w:w="665" w:type="pct"/>
          </w:tcPr>
          <w:p w14:paraId="54A18CCB" w14:textId="77777777" w:rsidR="00606FEA" w:rsidRPr="00953054" w:rsidRDefault="00606FEA" w:rsidP="00953054">
            <w:pPr>
              <w:jc w:val="both"/>
              <w:rPr>
                <w:sz w:val="22"/>
                <w:szCs w:val="22"/>
              </w:rPr>
            </w:pPr>
          </w:p>
        </w:tc>
      </w:tr>
      <w:tr w:rsidR="003E7D09" w:rsidRPr="00953054" w14:paraId="41CFDE50" w14:textId="77777777" w:rsidTr="003E7D09">
        <w:trPr>
          <w:trHeight w:hRule="exact" w:val="338"/>
        </w:trPr>
        <w:tc>
          <w:tcPr>
            <w:tcW w:w="683" w:type="pct"/>
          </w:tcPr>
          <w:p w14:paraId="48593FC2" w14:textId="77777777" w:rsidR="00606FEA" w:rsidRPr="00953054" w:rsidRDefault="00606FEA" w:rsidP="00953054">
            <w:pPr>
              <w:jc w:val="both"/>
              <w:rPr>
                <w:sz w:val="22"/>
                <w:szCs w:val="22"/>
              </w:rPr>
            </w:pPr>
          </w:p>
        </w:tc>
        <w:tc>
          <w:tcPr>
            <w:tcW w:w="637" w:type="pct"/>
          </w:tcPr>
          <w:p w14:paraId="22EFC354" w14:textId="77777777" w:rsidR="00606FEA" w:rsidRPr="00953054" w:rsidRDefault="00606FEA" w:rsidP="00953054">
            <w:pPr>
              <w:jc w:val="both"/>
              <w:rPr>
                <w:sz w:val="22"/>
                <w:szCs w:val="22"/>
              </w:rPr>
            </w:pPr>
          </w:p>
        </w:tc>
        <w:tc>
          <w:tcPr>
            <w:tcW w:w="830" w:type="pct"/>
          </w:tcPr>
          <w:p w14:paraId="63253CCA" w14:textId="77777777" w:rsidR="00606FEA" w:rsidRPr="00953054" w:rsidRDefault="00606FEA" w:rsidP="00953054">
            <w:pPr>
              <w:jc w:val="both"/>
              <w:rPr>
                <w:sz w:val="22"/>
                <w:szCs w:val="22"/>
              </w:rPr>
            </w:pPr>
          </w:p>
        </w:tc>
        <w:tc>
          <w:tcPr>
            <w:tcW w:w="931" w:type="pct"/>
          </w:tcPr>
          <w:p w14:paraId="2699F1F8" w14:textId="77777777" w:rsidR="00606FEA" w:rsidRPr="00953054" w:rsidRDefault="00606FEA" w:rsidP="00953054">
            <w:pPr>
              <w:jc w:val="both"/>
              <w:rPr>
                <w:sz w:val="22"/>
                <w:szCs w:val="22"/>
              </w:rPr>
            </w:pPr>
          </w:p>
        </w:tc>
        <w:tc>
          <w:tcPr>
            <w:tcW w:w="637" w:type="pct"/>
          </w:tcPr>
          <w:p w14:paraId="7AE46FBC" w14:textId="77777777" w:rsidR="00606FEA" w:rsidRPr="00953054" w:rsidRDefault="00606FEA" w:rsidP="00953054">
            <w:pPr>
              <w:jc w:val="both"/>
              <w:rPr>
                <w:sz w:val="22"/>
                <w:szCs w:val="22"/>
              </w:rPr>
            </w:pPr>
          </w:p>
        </w:tc>
        <w:tc>
          <w:tcPr>
            <w:tcW w:w="617" w:type="pct"/>
          </w:tcPr>
          <w:p w14:paraId="289F8BCA" w14:textId="77777777" w:rsidR="00606FEA" w:rsidRPr="00953054" w:rsidRDefault="00606FEA" w:rsidP="00953054">
            <w:pPr>
              <w:jc w:val="both"/>
              <w:rPr>
                <w:sz w:val="22"/>
                <w:szCs w:val="22"/>
              </w:rPr>
            </w:pPr>
          </w:p>
        </w:tc>
        <w:tc>
          <w:tcPr>
            <w:tcW w:w="665" w:type="pct"/>
          </w:tcPr>
          <w:p w14:paraId="0BC28E0A" w14:textId="77777777" w:rsidR="00606FEA" w:rsidRPr="00953054" w:rsidRDefault="00606FEA" w:rsidP="00953054">
            <w:pPr>
              <w:jc w:val="both"/>
              <w:rPr>
                <w:sz w:val="22"/>
                <w:szCs w:val="22"/>
              </w:rPr>
            </w:pPr>
          </w:p>
        </w:tc>
      </w:tr>
      <w:tr w:rsidR="003E7D09" w:rsidRPr="00953054" w14:paraId="092B31E4" w14:textId="77777777" w:rsidTr="003E7D09">
        <w:trPr>
          <w:trHeight w:hRule="exact" w:val="338"/>
        </w:trPr>
        <w:tc>
          <w:tcPr>
            <w:tcW w:w="683" w:type="pct"/>
          </w:tcPr>
          <w:p w14:paraId="692E2EEA" w14:textId="77777777" w:rsidR="00606FEA" w:rsidRPr="00953054" w:rsidRDefault="00606FEA" w:rsidP="00953054">
            <w:pPr>
              <w:jc w:val="both"/>
              <w:rPr>
                <w:sz w:val="22"/>
                <w:szCs w:val="22"/>
              </w:rPr>
            </w:pPr>
          </w:p>
        </w:tc>
        <w:tc>
          <w:tcPr>
            <w:tcW w:w="637" w:type="pct"/>
          </w:tcPr>
          <w:p w14:paraId="2BCAB288" w14:textId="77777777" w:rsidR="00606FEA" w:rsidRPr="00953054" w:rsidRDefault="00606FEA" w:rsidP="00953054">
            <w:pPr>
              <w:jc w:val="both"/>
              <w:rPr>
                <w:sz w:val="22"/>
                <w:szCs w:val="22"/>
              </w:rPr>
            </w:pPr>
          </w:p>
        </w:tc>
        <w:tc>
          <w:tcPr>
            <w:tcW w:w="830" w:type="pct"/>
          </w:tcPr>
          <w:p w14:paraId="1A2FD7FC" w14:textId="77777777" w:rsidR="00606FEA" w:rsidRPr="00953054" w:rsidRDefault="00606FEA" w:rsidP="00953054">
            <w:pPr>
              <w:jc w:val="both"/>
              <w:rPr>
                <w:sz w:val="22"/>
                <w:szCs w:val="22"/>
              </w:rPr>
            </w:pPr>
          </w:p>
        </w:tc>
        <w:tc>
          <w:tcPr>
            <w:tcW w:w="931" w:type="pct"/>
          </w:tcPr>
          <w:p w14:paraId="387DAA73" w14:textId="77777777" w:rsidR="00606FEA" w:rsidRPr="00953054" w:rsidRDefault="00606FEA" w:rsidP="00953054">
            <w:pPr>
              <w:jc w:val="both"/>
              <w:rPr>
                <w:sz w:val="22"/>
                <w:szCs w:val="22"/>
              </w:rPr>
            </w:pPr>
          </w:p>
        </w:tc>
        <w:tc>
          <w:tcPr>
            <w:tcW w:w="637" w:type="pct"/>
          </w:tcPr>
          <w:p w14:paraId="4800D7B1" w14:textId="77777777" w:rsidR="00606FEA" w:rsidRPr="00953054" w:rsidRDefault="00606FEA" w:rsidP="00953054">
            <w:pPr>
              <w:jc w:val="both"/>
              <w:rPr>
                <w:sz w:val="22"/>
                <w:szCs w:val="22"/>
              </w:rPr>
            </w:pPr>
          </w:p>
        </w:tc>
        <w:tc>
          <w:tcPr>
            <w:tcW w:w="617" w:type="pct"/>
          </w:tcPr>
          <w:p w14:paraId="635F79F0" w14:textId="77777777" w:rsidR="00606FEA" w:rsidRPr="00953054" w:rsidRDefault="00606FEA" w:rsidP="00953054">
            <w:pPr>
              <w:jc w:val="both"/>
              <w:rPr>
                <w:sz w:val="22"/>
                <w:szCs w:val="22"/>
              </w:rPr>
            </w:pPr>
          </w:p>
        </w:tc>
        <w:tc>
          <w:tcPr>
            <w:tcW w:w="665" w:type="pct"/>
          </w:tcPr>
          <w:p w14:paraId="60D5E7D1" w14:textId="77777777" w:rsidR="00606FEA" w:rsidRPr="00953054" w:rsidRDefault="00606FEA" w:rsidP="00953054">
            <w:pPr>
              <w:jc w:val="both"/>
              <w:rPr>
                <w:sz w:val="22"/>
                <w:szCs w:val="22"/>
              </w:rPr>
            </w:pPr>
          </w:p>
        </w:tc>
      </w:tr>
    </w:tbl>
    <w:p w14:paraId="5925C00F" w14:textId="090E91A7" w:rsidR="003E7D09" w:rsidRDefault="003E7D09" w:rsidP="00953054">
      <w:pPr>
        <w:spacing w:line="360" w:lineRule="auto"/>
        <w:jc w:val="both"/>
        <w:rPr>
          <w:sz w:val="22"/>
          <w:szCs w:val="22"/>
          <w:lang w:val="en-US"/>
        </w:rPr>
      </w:pPr>
    </w:p>
    <w:p w14:paraId="0EF6766F" w14:textId="77777777" w:rsidR="003E7D09" w:rsidRDefault="003E7D09">
      <w:pPr>
        <w:autoSpaceDE/>
        <w:autoSpaceDN/>
        <w:rPr>
          <w:sz w:val="22"/>
          <w:szCs w:val="22"/>
          <w:lang w:val="en-US"/>
        </w:rPr>
      </w:pPr>
      <w:r>
        <w:rPr>
          <w:sz w:val="22"/>
          <w:szCs w:val="22"/>
          <w:lang w:val="en-US"/>
        </w:rPr>
        <w:br w:type="page"/>
      </w:r>
    </w:p>
    <w:p w14:paraId="6FB53917" w14:textId="4F8CA6A0" w:rsidR="00F54DAD" w:rsidRPr="00953054" w:rsidRDefault="00693EBF" w:rsidP="00953054">
      <w:pPr>
        <w:jc w:val="both"/>
        <w:rPr>
          <w:b/>
          <w:bCs/>
          <w:sz w:val="22"/>
          <w:szCs w:val="22"/>
          <w:lang w:val="en-US"/>
        </w:rPr>
      </w:pPr>
      <w:r w:rsidRPr="00953054">
        <w:rPr>
          <w:b/>
          <w:bCs/>
          <w:sz w:val="22"/>
          <w:szCs w:val="22"/>
          <w:lang w:val="en-US"/>
        </w:rPr>
        <w:lastRenderedPageBreak/>
        <w:t>Appendix</w:t>
      </w:r>
      <w:r w:rsidR="00F17633" w:rsidRPr="00953054">
        <w:rPr>
          <w:b/>
          <w:bCs/>
          <w:sz w:val="22"/>
          <w:szCs w:val="22"/>
          <w:lang w:val="en-US"/>
        </w:rPr>
        <w:t xml:space="preserve"> IV: </w:t>
      </w:r>
      <w:r w:rsidRPr="00953054">
        <w:rPr>
          <w:b/>
          <w:bCs/>
          <w:sz w:val="22"/>
          <w:szCs w:val="22"/>
          <w:lang w:val="en-US"/>
        </w:rPr>
        <w:t xml:space="preserve">Transfers </w:t>
      </w:r>
      <w:r w:rsidR="003B0770" w:rsidRPr="00953054">
        <w:rPr>
          <w:b/>
          <w:bCs/>
          <w:sz w:val="22"/>
          <w:szCs w:val="22"/>
          <w:lang w:val="en-US"/>
        </w:rPr>
        <w:t>from</w:t>
      </w:r>
      <w:r w:rsidRPr="00953054">
        <w:rPr>
          <w:b/>
          <w:bCs/>
          <w:sz w:val="22"/>
          <w:szCs w:val="22"/>
          <w:lang w:val="en-US"/>
        </w:rPr>
        <w:t xml:space="preserve"> Other Government Entities</w:t>
      </w:r>
    </w:p>
    <w:p w14:paraId="22953C9C" w14:textId="77777777" w:rsidR="00FB688B" w:rsidRPr="00953054" w:rsidRDefault="00FB688B" w:rsidP="00953054">
      <w:pPr>
        <w:jc w:val="both"/>
        <w:rPr>
          <w:b/>
          <w:bCs/>
          <w:sz w:val="22"/>
          <w:szCs w:val="22"/>
          <w:lang w:val="en-U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53"/>
        <w:gridCol w:w="1319"/>
        <w:gridCol w:w="1336"/>
        <w:gridCol w:w="1113"/>
        <w:gridCol w:w="1347"/>
        <w:gridCol w:w="1347"/>
        <w:gridCol w:w="1152"/>
        <w:gridCol w:w="1250"/>
        <w:gridCol w:w="1250"/>
        <w:gridCol w:w="1314"/>
        <w:gridCol w:w="1166"/>
      </w:tblGrid>
      <w:tr w:rsidR="00B1614A" w:rsidRPr="00953054" w14:paraId="0D8733BE" w14:textId="77777777" w:rsidTr="00B1614A">
        <w:trPr>
          <w:trHeight w:hRule="exact" w:val="432"/>
        </w:trPr>
        <w:tc>
          <w:tcPr>
            <w:tcW w:w="485" w:type="pct"/>
            <w:vMerge w:val="restart"/>
            <w:shd w:val="clear" w:color="auto" w:fill="0070C0"/>
            <w:hideMark/>
          </w:tcPr>
          <w:p w14:paraId="165C15E1"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Name of the MDA/Donor Transferring the funds</w:t>
            </w:r>
          </w:p>
        </w:tc>
        <w:tc>
          <w:tcPr>
            <w:tcW w:w="473" w:type="pct"/>
            <w:shd w:val="clear" w:color="auto" w:fill="0070C0"/>
            <w:hideMark/>
          </w:tcPr>
          <w:p w14:paraId="65C00937" w14:textId="2DA7580B" w:rsidR="00B1614A" w:rsidRPr="00953054" w:rsidRDefault="00B1614A" w:rsidP="00953054">
            <w:pPr>
              <w:autoSpaceDE/>
              <w:autoSpaceDN/>
              <w:spacing w:line="276" w:lineRule="auto"/>
              <w:jc w:val="both"/>
              <w:rPr>
                <w:b/>
                <w:bCs/>
                <w:sz w:val="22"/>
                <w:szCs w:val="22"/>
                <w:lang w:eastAsia="en-GB"/>
              </w:rPr>
            </w:pPr>
          </w:p>
        </w:tc>
        <w:tc>
          <w:tcPr>
            <w:tcW w:w="878" w:type="pct"/>
            <w:gridSpan w:val="2"/>
            <w:shd w:val="clear" w:color="auto" w:fill="0070C0"/>
            <w:hideMark/>
          </w:tcPr>
          <w:p w14:paraId="132E70D4"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 </w:t>
            </w:r>
          </w:p>
        </w:tc>
        <w:tc>
          <w:tcPr>
            <w:tcW w:w="483" w:type="pct"/>
            <w:shd w:val="clear" w:color="auto" w:fill="0070C0"/>
          </w:tcPr>
          <w:p w14:paraId="45C98A51" w14:textId="77777777" w:rsidR="00B1614A" w:rsidRPr="00953054" w:rsidRDefault="00B1614A" w:rsidP="00953054">
            <w:pPr>
              <w:autoSpaceDE/>
              <w:autoSpaceDN/>
              <w:spacing w:line="276" w:lineRule="auto"/>
              <w:jc w:val="both"/>
              <w:rPr>
                <w:b/>
                <w:bCs/>
                <w:sz w:val="22"/>
                <w:szCs w:val="22"/>
                <w:lang w:eastAsia="en-GB"/>
              </w:rPr>
            </w:pPr>
          </w:p>
        </w:tc>
        <w:tc>
          <w:tcPr>
            <w:tcW w:w="483" w:type="pct"/>
            <w:shd w:val="clear" w:color="auto" w:fill="0070C0"/>
            <w:hideMark/>
          </w:tcPr>
          <w:p w14:paraId="77AB336E" w14:textId="03B4AFD1"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 </w:t>
            </w:r>
          </w:p>
        </w:tc>
        <w:tc>
          <w:tcPr>
            <w:tcW w:w="1780" w:type="pct"/>
            <w:gridSpan w:val="4"/>
            <w:shd w:val="clear" w:color="auto" w:fill="0070C0"/>
            <w:hideMark/>
          </w:tcPr>
          <w:p w14:paraId="7DE0E88F"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Where Recorded/recognized</w:t>
            </w:r>
          </w:p>
        </w:tc>
        <w:tc>
          <w:tcPr>
            <w:tcW w:w="418" w:type="pct"/>
            <w:shd w:val="clear" w:color="auto" w:fill="0070C0"/>
            <w:hideMark/>
          </w:tcPr>
          <w:p w14:paraId="3846C1D7"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 </w:t>
            </w:r>
          </w:p>
        </w:tc>
      </w:tr>
      <w:tr w:rsidR="00B1614A" w:rsidRPr="00953054" w14:paraId="5139C6A2" w14:textId="77777777" w:rsidTr="00B1614A">
        <w:trPr>
          <w:trHeight w:hRule="exact" w:val="1324"/>
        </w:trPr>
        <w:tc>
          <w:tcPr>
            <w:tcW w:w="485" w:type="pct"/>
            <w:vMerge/>
            <w:shd w:val="clear" w:color="auto" w:fill="0070C0"/>
            <w:hideMark/>
          </w:tcPr>
          <w:p w14:paraId="16D8C350" w14:textId="77777777" w:rsidR="00B1614A" w:rsidRPr="00953054" w:rsidRDefault="00B1614A" w:rsidP="00953054">
            <w:pPr>
              <w:autoSpaceDE/>
              <w:autoSpaceDN/>
              <w:spacing w:line="276" w:lineRule="auto"/>
              <w:jc w:val="both"/>
              <w:rPr>
                <w:b/>
                <w:bCs/>
                <w:sz w:val="22"/>
                <w:szCs w:val="22"/>
                <w:lang w:eastAsia="en-GB"/>
              </w:rPr>
            </w:pPr>
          </w:p>
        </w:tc>
        <w:tc>
          <w:tcPr>
            <w:tcW w:w="473" w:type="pct"/>
            <w:shd w:val="clear" w:color="auto" w:fill="0070C0"/>
            <w:hideMark/>
          </w:tcPr>
          <w:p w14:paraId="14C98BE3" w14:textId="381F8E6A"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Date received as per bank statement</w:t>
            </w:r>
          </w:p>
        </w:tc>
        <w:tc>
          <w:tcPr>
            <w:tcW w:w="479" w:type="pct"/>
            <w:shd w:val="clear" w:color="auto" w:fill="0070C0"/>
            <w:hideMark/>
          </w:tcPr>
          <w:p w14:paraId="1308434F"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Nature: Recurrent/Development/Others</w:t>
            </w:r>
          </w:p>
        </w:tc>
        <w:tc>
          <w:tcPr>
            <w:tcW w:w="399" w:type="pct"/>
            <w:shd w:val="clear" w:color="auto" w:fill="0070C0"/>
            <w:hideMark/>
          </w:tcPr>
          <w:p w14:paraId="3F0AD7E2"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Total Amount - KES</w:t>
            </w:r>
          </w:p>
        </w:tc>
        <w:tc>
          <w:tcPr>
            <w:tcW w:w="483" w:type="pct"/>
            <w:shd w:val="clear" w:color="auto" w:fill="0070C0"/>
          </w:tcPr>
          <w:p w14:paraId="407D026B" w14:textId="77777777" w:rsidR="00B1614A" w:rsidRPr="00953054" w:rsidRDefault="00B1614A" w:rsidP="00953054">
            <w:pPr>
              <w:autoSpaceDE/>
              <w:autoSpaceDN/>
              <w:spacing w:line="276" w:lineRule="auto"/>
              <w:jc w:val="both"/>
              <w:rPr>
                <w:b/>
                <w:bCs/>
                <w:sz w:val="22"/>
                <w:szCs w:val="22"/>
                <w:lang w:eastAsia="en-GB"/>
              </w:rPr>
            </w:pPr>
          </w:p>
        </w:tc>
        <w:tc>
          <w:tcPr>
            <w:tcW w:w="483" w:type="pct"/>
            <w:shd w:val="clear" w:color="auto" w:fill="0070C0"/>
            <w:hideMark/>
          </w:tcPr>
          <w:p w14:paraId="1E08DD0F" w14:textId="3707C77E"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Statement of Financial Performance</w:t>
            </w:r>
          </w:p>
        </w:tc>
        <w:tc>
          <w:tcPr>
            <w:tcW w:w="413" w:type="pct"/>
            <w:shd w:val="clear" w:color="auto" w:fill="0070C0"/>
          </w:tcPr>
          <w:p w14:paraId="551547C3" w14:textId="3C545E28" w:rsidR="00B1614A" w:rsidRPr="00953054" w:rsidRDefault="00B1614A" w:rsidP="00953054">
            <w:pPr>
              <w:autoSpaceDE/>
              <w:autoSpaceDN/>
              <w:spacing w:line="276" w:lineRule="auto"/>
              <w:jc w:val="both"/>
              <w:rPr>
                <w:b/>
                <w:bCs/>
                <w:sz w:val="22"/>
                <w:szCs w:val="22"/>
                <w:lang w:eastAsia="en-GB"/>
              </w:rPr>
            </w:pPr>
          </w:p>
        </w:tc>
        <w:tc>
          <w:tcPr>
            <w:tcW w:w="448" w:type="pct"/>
            <w:shd w:val="clear" w:color="auto" w:fill="0070C0"/>
            <w:hideMark/>
          </w:tcPr>
          <w:p w14:paraId="2C6EF056"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Deferred Income</w:t>
            </w:r>
          </w:p>
        </w:tc>
        <w:tc>
          <w:tcPr>
            <w:tcW w:w="448" w:type="pct"/>
            <w:shd w:val="clear" w:color="auto" w:fill="0070C0"/>
            <w:hideMark/>
          </w:tcPr>
          <w:p w14:paraId="3706EDAE"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Receivables</w:t>
            </w:r>
          </w:p>
        </w:tc>
        <w:tc>
          <w:tcPr>
            <w:tcW w:w="471" w:type="pct"/>
            <w:shd w:val="clear" w:color="auto" w:fill="0070C0"/>
            <w:hideMark/>
          </w:tcPr>
          <w:p w14:paraId="1FD90F45"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Others - must be specific</w:t>
            </w:r>
          </w:p>
        </w:tc>
        <w:tc>
          <w:tcPr>
            <w:tcW w:w="418" w:type="pct"/>
            <w:shd w:val="clear" w:color="auto" w:fill="0070C0"/>
            <w:hideMark/>
          </w:tcPr>
          <w:p w14:paraId="652B827C" w14:textId="77777777" w:rsidR="00B1614A" w:rsidRPr="00953054" w:rsidRDefault="00B1614A" w:rsidP="00953054">
            <w:pPr>
              <w:autoSpaceDE/>
              <w:autoSpaceDN/>
              <w:spacing w:line="276" w:lineRule="auto"/>
              <w:jc w:val="both"/>
              <w:rPr>
                <w:b/>
                <w:bCs/>
                <w:sz w:val="22"/>
                <w:szCs w:val="22"/>
                <w:lang w:eastAsia="en-GB"/>
              </w:rPr>
            </w:pPr>
            <w:r w:rsidRPr="00953054">
              <w:rPr>
                <w:b/>
                <w:bCs/>
                <w:sz w:val="22"/>
                <w:szCs w:val="22"/>
                <w:lang w:eastAsia="en-GB"/>
              </w:rPr>
              <w:t>Total Transfers during the Year</w:t>
            </w:r>
          </w:p>
        </w:tc>
      </w:tr>
      <w:tr w:rsidR="00B1614A" w:rsidRPr="00953054" w14:paraId="53FA089D" w14:textId="77777777" w:rsidTr="00B1614A">
        <w:trPr>
          <w:trHeight w:hRule="exact" w:val="432"/>
        </w:trPr>
        <w:tc>
          <w:tcPr>
            <w:tcW w:w="485" w:type="pct"/>
            <w:shd w:val="clear" w:color="auto" w:fill="auto"/>
          </w:tcPr>
          <w:p w14:paraId="30860ACC" w14:textId="576FB79D" w:rsidR="00B1614A" w:rsidRPr="00953054" w:rsidRDefault="00B1614A" w:rsidP="00953054">
            <w:pPr>
              <w:autoSpaceDE/>
              <w:autoSpaceDN/>
              <w:spacing w:line="276" w:lineRule="auto"/>
              <w:jc w:val="both"/>
              <w:rPr>
                <w:sz w:val="22"/>
                <w:szCs w:val="22"/>
                <w:lang w:eastAsia="en-GB"/>
              </w:rPr>
            </w:pPr>
          </w:p>
        </w:tc>
        <w:tc>
          <w:tcPr>
            <w:tcW w:w="473" w:type="pct"/>
            <w:shd w:val="clear" w:color="auto" w:fill="auto"/>
          </w:tcPr>
          <w:p w14:paraId="2158F4B3" w14:textId="0A0AB288" w:rsidR="00B1614A" w:rsidRPr="00953054" w:rsidRDefault="00B1614A" w:rsidP="00953054">
            <w:pPr>
              <w:autoSpaceDE/>
              <w:autoSpaceDN/>
              <w:spacing w:line="276" w:lineRule="auto"/>
              <w:jc w:val="both"/>
              <w:rPr>
                <w:sz w:val="22"/>
                <w:szCs w:val="22"/>
                <w:lang w:eastAsia="en-GB"/>
              </w:rPr>
            </w:pPr>
          </w:p>
        </w:tc>
        <w:tc>
          <w:tcPr>
            <w:tcW w:w="479" w:type="pct"/>
            <w:shd w:val="clear" w:color="auto" w:fill="auto"/>
          </w:tcPr>
          <w:p w14:paraId="6CB04088" w14:textId="05A79BA5" w:rsidR="00B1614A" w:rsidRPr="00953054" w:rsidRDefault="00B1614A" w:rsidP="00953054">
            <w:pPr>
              <w:autoSpaceDE/>
              <w:autoSpaceDN/>
              <w:spacing w:line="276" w:lineRule="auto"/>
              <w:jc w:val="both"/>
              <w:rPr>
                <w:sz w:val="22"/>
                <w:szCs w:val="22"/>
                <w:lang w:eastAsia="en-GB"/>
              </w:rPr>
            </w:pPr>
          </w:p>
        </w:tc>
        <w:tc>
          <w:tcPr>
            <w:tcW w:w="399" w:type="pct"/>
            <w:shd w:val="clear" w:color="auto" w:fill="auto"/>
          </w:tcPr>
          <w:p w14:paraId="40A88283" w14:textId="7C7DEADA" w:rsidR="00B1614A" w:rsidRPr="00953054" w:rsidRDefault="00B1614A" w:rsidP="00953054">
            <w:pPr>
              <w:autoSpaceDE/>
              <w:autoSpaceDN/>
              <w:spacing w:line="276" w:lineRule="auto"/>
              <w:jc w:val="both"/>
              <w:rPr>
                <w:sz w:val="22"/>
                <w:szCs w:val="22"/>
                <w:lang w:eastAsia="en-GB"/>
              </w:rPr>
            </w:pPr>
          </w:p>
        </w:tc>
        <w:tc>
          <w:tcPr>
            <w:tcW w:w="483" w:type="pct"/>
          </w:tcPr>
          <w:p w14:paraId="7B00C335" w14:textId="77777777" w:rsidR="00B1614A" w:rsidRPr="00953054" w:rsidRDefault="00B1614A" w:rsidP="00953054">
            <w:pPr>
              <w:autoSpaceDE/>
              <w:autoSpaceDN/>
              <w:spacing w:line="276" w:lineRule="auto"/>
              <w:jc w:val="both"/>
              <w:rPr>
                <w:sz w:val="22"/>
                <w:szCs w:val="22"/>
                <w:lang w:eastAsia="en-GB"/>
              </w:rPr>
            </w:pPr>
          </w:p>
        </w:tc>
        <w:tc>
          <w:tcPr>
            <w:tcW w:w="483" w:type="pct"/>
            <w:shd w:val="clear" w:color="auto" w:fill="auto"/>
          </w:tcPr>
          <w:p w14:paraId="1BA3C504" w14:textId="5C7E794F" w:rsidR="00B1614A" w:rsidRPr="00953054" w:rsidRDefault="00B1614A" w:rsidP="00953054">
            <w:pPr>
              <w:autoSpaceDE/>
              <w:autoSpaceDN/>
              <w:spacing w:line="276" w:lineRule="auto"/>
              <w:jc w:val="both"/>
              <w:rPr>
                <w:sz w:val="22"/>
                <w:szCs w:val="22"/>
                <w:lang w:eastAsia="en-GB"/>
              </w:rPr>
            </w:pPr>
          </w:p>
        </w:tc>
        <w:tc>
          <w:tcPr>
            <w:tcW w:w="413" w:type="pct"/>
            <w:shd w:val="clear" w:color="auto" w:fill="auto"/>
          </w:tcPr>
          <w:p w14:paraId="74C9F3BB" w14:textId="01E8DAFA" w:rsidR="00B1614A" w:rsidRPr="00953054" w:rsidRDefault="00B1614A" w:rsidP="00953054">
            <w:pPr>
              <w:autoSpaceDE/>
              <w:autoSpaceDN/>
              <w:spacing w:line="276" w:lineRule="auto"/>
              <w:jc w:val="both"/>
              <w:rPr>
                <w:sz w:val="22"/>
                <w:szCs w:val="22"/>
                <w:lang w:eastAsia="en-GB"/>
              </w:rPr>
            </w:pPr>
          </w:p>
        </w:tc>
        <w:tc>
          <w:tcPr>
            <w:tcW w:w="448" w:type="pct"/>
            <w:shd w:val="clear" w:color="auto" w:fill="auto"/>
          </w:tcPr>
          <w:p w14:paraId="02983F81" w14:textId="31256037" w:rsidR="00B1614A" w:rsidRPr="00953054" w:rsidRDefault="00B1614A" w:rsidP="00953054">
            <w:pPr>
              <w:autoSpaceDE/>
              <w:autoSpaceDN/>
              <w:spacing w:line="276" w:lineRule="auto"/>
              <w:jc w:val="both"/>
              <w:rPr>
                <w:sz w:val="22"/>
                <w:szCs w:val="22"/>
                <w:lang w:eastAsia="en-GB"/>
              </w:rPr>
            </w:pPr>
          </w:p>
        </w:tc>
        <w:tc>
          <w:tcPr>
            <w:tcW w:w="448" w:type="pct"/>
            <w:shd w:val="clear" w:color="auto" w:fill="auto"/>
          </w:tcPr>
          <w:p w14:paraId="25C8E100" w14:textId="22A1B83A" w:rsidR="00B1614A" w:rsidRPr="00953054" w:rsidRDefault="00B1614A" w:rsidP="00953054">
            <w:pPr>
              <w:autoSpaceDE/>
              <w:autoSpaceDN/>
              <w:spacing w:line="276" w:lineRule="auto"/>
              <w:jc w:val="both"/>
              <w:rPr>
                <w:sz w:val="22"/>
                <w:szCs w:val="22"/>
                <w:lang w:eastAsia="en-GB"/>
              </w:rPr>
            </w:pPr>
          </w:p>
        </w:tc>
        <w:tc>
          <w:tcPr>
            <w:tcW w:w="471" w:type="pct"/>
            <w:shd w:val="clear" w:color="auto" w:fill="auto"/>
          </w:tcPr>
          <w:p w14:paraId="266C8C21" w14:textId="5A6CFFE4" w:rsidR="00B1614A" w:rsidRPr="00953054" w:rsidRDefault="00B1614A" w:rsidP="00953054">
            <w:pPr>
              <w:autoSpaceDE/>
              <w:autoSpaceDN/>
              <w:spacing w:line="276" w:lineRule="auto"/>
              <w:jc w:val="both"/>
              <w:rPr>
                <w:sz w:val="22"/>
                <w:szCs w:val="22"/>
                <w:lang w:eastAsia="en-GB"/>
              </w:rPr>
            </w:pPr>
          </w:p>
        </w:tc>
        <w:tc>
          <w:tcPr>
            <w:tcW w:w="418" w:type="pct"/>
            <w:shd w:val="clear" w:color="auto" w:fill="auto"/>
          </w:tcPr>
          <w:p w14:paraId="2D489146" w14:textId="245B3780" w:rsidR="00B1614A" w:rsidRPr="00953054" w:rsidRDefault="00B1614A" w:rsidP="00953054">
            <w:pPr>
              <w:autoSpaceDE/>
              <w:autoSpaceDN/>
              <w:spacing w:line="276" w:lineRule="auto"/>
              <w:jc w:val="both"/>
              <w:rPr>
                <w:sz w:val="22"/>
                <w:szCs w:val="22"/>
                <w:lang w:eastAsia="en-GB"/>
              </w:rPr>
            </w:pPr>
          </w:p>
        </w:tc>
      </w:tr>
      <w:tr w:rsidR="00B1614A" w:rsidRPr="00953054" w14:paraId="10D72CBB" w14:textId="77777777" w:rsidTr="00B1614A">
        <w:trPr>
          <w:trHeight w:hRule="exact" w:val="432"/>
        </w:trPr>
        <w:tc>
          <w:tcPr>
            <w:tcW w:w="485" w:type="pct"/>
            <w:shd w:val="clear" w:color="auto" w:fill="auto"/>
          </w:tcPr>
          <w:p w14:paraId="3A29553D" w14:textId="5C05394E" w:rsidR="00B1614A" w:rsidRPr="00953054" w:rsidRDefault="00B1614A" w:rsidP="00953054">
            <w:pPr>
              <w:autoSpaceDE/>
              <w:autoSpaceDN/>
              <w:spacing w:line="276" w:lineRule="auto"/>
              <w:jc w:val="both"/>
              <w:rPr>
                <w:sz w:val="22"/>
                <w:szCs w:val="22"/>
                <w:lang w:eastAsia="en-GB"/>
              </w:rPr>
            </w:pPr>
          </w:p>
        </w:tc>
        <w:tc>
          <w:tcPr>
            <w:tcW w:w="473" w:type="pct"/>
            <w:shd w:val="clear" w:color="auto" w:fill="auto"/>
          </w:tcPr>
          <w:p w14:paraId="5EB7D5B5" w14:textId="553E8F1D" w:rsidR="00B1614A" w:rsidRPr="00953054" w:rsidRDefault="00B1614A" w:rsidP="00953054">
            <w:pPr>
              <w:spacing w:line="276" w:lineRule="auto"/>
              <w:jc w:val="both"/>
              <w:rPr>
                <w:sz w:val="22"/>
                <w:szCs w:val="22"/>
              </w:rPr>
            </w:pPr>
          </w:p>
        </w:tc>
        <w:tc>
          <w:tcPr>
            <w:tcW w:w="479" w:type="pct"/>
            <w:shd w:val="clear" w:color="auto" w:fill="auto"/>
          </w:tcPr>
          <w:p w14:paraId="4D8E64B5" w14:textId="2205D80F" w:rsidR="00B1614A" w:rsidRPr="00953054" w:rsidRDefault="00B1614A" w:rsidP="00953054">
            <w:pPr>
              <w:autoSpaceDE/>
              <w:autoSpaceDN/>
              <w:spacing w:line="276" w:lineRule="auto"/>
              <w:jc w:val="both"/>
              <w:rPr>
                <w:sz w:val="22"/>
                <w:szCs w:val="22"/>
                <w:lang w:eastAsia="en-GB"/>
              </w:rPr>
            </w:pPr>
          </w:p>
        </w:tc>
        <w:tc>
          <w:tcPr>
            <w:tcW w:w="399" w:type="pct"/>
            <w:shd w:val="clear" w:color="auto" w:fill="auto"/>
          </w:tcPr>
          <w:p w14:paraId="6ABA596E" w14:textId="3414EE47" w:rsidR="00B1614A" w:rsidRPr="00953054" w:rsidRDefault="00B1614A" w:rsidP="00953054">
            <w:pPr>
              <w:spacing w:line="276" w:lineRule="auto"/>
              <w:jc w:val="both"/>
              <w:rPr>
                <w:sz w:val="22"/>
                <w:szCs w:val="22"/>
              </w:rPr>
            </w:pPr>
          </w:p>
        </w:tc>
        <w:tc>
          <w:tcPr>
            <w:tcW w:w="483" w:type="pct"/>
          </w:tcPr>
          <w:p w14:paraId="7583207B" w14:textId="77777777" w:rsidR="00B1614A" w:rsidRPr="00953054" w:rsidRDefault="00B1614A" w:rsidP="00953054">
            <w:pPr>
              <w:spacing w:line="276" w:lineRule="auto"/>
              <w:jc w:val="both"/>
              <w:rPr>
                <w:sz w:val="22"/>
                <w:szCs w:val="22"/>
              </w:rPr>
            </w:pPr>
          </w:p>
        </w:tc>
        <w:tc>
          <w:tcPr>
            <w:tcW w:w="483" w:type="pct"/>
            <w:shd w:val="clear" w:color="auto" w:fill="auto"/>
          </w:tcPr>
          <w:p w14:paraId="0A05BD76" w14:textId="414E5797" w:rsidR="00B1614A" w:rsidRPr="00953054" w:rsidRDefault="00B1614A" w:rsidP="00953054">
            <w:pPr>
              <w:spacing w:line="276" w:lineRule="auto"/>
              <w:jc w:val="both"/>
              <w:rPr>
                <w:sz w:val="22"/>
                <w:szCs w:val="22"/>
              </w:rPr>
            </w:pPr>
          </w:p>
        </w:tc>
        <w:tc>
          <w:tcPr>
            <w:tcW w:w="413" w:type="pct"/>
            <w:shd w:val="clear" w:color="auto" w:fill="auto"/>
          </w:tcPr>
          <w:p w14:paraId="19420BF2" w14:textId="10DA4A4F" w:rsidR="00B1614A" w:rsidRPr="00953054" w:rsidRDefault="00B1614A" w:rsidP="00953054">
            <w:pPr>
              <w:spacing w:line="276" w:lineRule="auto"/>
              <w:jc w:val="both"/>
              <w:rPr>
                <w:sz w:val="22"/>
                <w:szCs w:val="22"/>
              </w:rPr>
            </w:pPr>
          </w:p>
        </w:tc>
        <w:tc>
          <w:tcPr>
            <w:tcW w:w="448" w:type="pct"/>
            <w:shd w:val="clear" w:color="auto" w:fill="auto"/>
          </w:tcPr>
          <w:p w14:paraId="15D0FF9C" w14:textId="72AA7869" w:rsidR="00B1614A" w:rsidRPr="00953054" w:rsidRDefault="00B1614A" w:rsidP="00953054">
            <w:pPr>
              <w:spacing w:line="276" w:lineRule="auto"/>
              <w:jc w:val="both"/>
              <w:rPr>
                <w:sz w:val="22"/>
                <w:szCs w:val="22"/>
              </w:rPr>
            </w:pPr>
          </w:p>
        </w:tc>
        <w:tc>
          <w:tcPr>
            <w:tcW w:w="448" w:type="pct"/>
            <w:shd w:val="clear" w:color="auto" w:fill="auto"/>
          </w:tcPr>
          <w:p w14:paraId="0DEABC19" w14:textId="04D8225A" w:rsidR="00B1614A" w:rsidRPr="00953054" w:rsidRDefault="00B1614A" w:rsidP="00953054">
            <w:pPr>
              <w:spacing w:line="276" w:lineRule="auto"/>
              <w:jc w:val="both"/>
              <w:rPr>
                <w:sz w:val="22"/>
                <w:szCs w:val="22"/>
              </w:rPr>
            </w:pPr>
          </w:p>
        </w:tc>
        <w:tc>
          <w:tcPr>
            <w:tcW w:w="471" w:type="pct"/>
            <w:shd w:val="clear" w:color="auto" w:fill="auto"/>
          </w:tcPr>
          <w:p w14:paraId="013EB5F2" w14:textId="086E26EE" w:rsidR="00B1614A" w:rsidRPr="00953054" w:rsidRDefault="00B1614A" w:rsidP="00953054">
            <w:pPr>
              <w:spacing w:line="276" w:lineRule="auto"/>
              <w:jc w:val="both"/>
              <w:rPr>
                <w:sz w:val="22"/>
                <w:szCs w:val="22"/>
              </w:rPr>
            </w:pPr>
          </w:p>
        </w:tc>
        <w:tc>
          <w:tcPr>
            <w:tcW w:w="418" w:type="pct"/>
            <w:shd w:val="clear" w:color="auto" w:fill="auto"/>
          </w:tcPr>
          <w:p w14:paraId="5DD6B47E" w14:textId="73E3E251" w:rsidR="00B1614A" w:rsidRPr="00953054" w:rsidRDefault="00B1614A" w:rsidP="00953054">
            <w:pPr>
              <w:spacing w:line="276" w:lineRule="auto"/>
              <w:jc w:val="both"/>
              <w:rPr>
                <w:sz w:val="22"/>
                <w:szCs w:val="22"/>
              </w:rPr>
            </w:pPr>
          </w:p>
        </w:tc>
      </w:tr>
      <w:tr w:rsidR="00B1614A" w:rsidRPr="00953054" w14:paraId="54882E65" w14:textId="77777777" w:rsidTr="00B1614A">
        <w:trPr>
          <w:trHeight w:hRule="exact" w:val="432"/>
        </w:trPr>
        <w:tc>
          <w:tcPr>
            <w:tcW w:w="485" w:type="pct"/>
            <w:shd w:val="clear" w:color="auto" w:fill="auto"/>
          </w:tcPr>
          <w:p w14:paraId="29DBB08A" w14:textId="09943AD9" w:rsidR="00B1614A" w:rsidRPr="00953054" w:rsidRDefault="00B1614A" w:rsidP="00953054">
            <w:pPr>
              <w:autoSpaceDE/>
              <w:autoSpaceDN/>
              <w:spacing w:line="276" w:lineRule="auto"/>
              <w:jc w:val="both"/>
              <w:rPr>
                <w:sz w:val="22"/>
                <w:szCs w:val="22"/>
                <w:lang w:eastAsia="en-GB"/>
              </w:rPr>
            </w:pPr>
          </w:p>
        </w:tc>
        <w:tc>
          <w:tcPr>
            <w:tcW w:w="473" w:type="pct"/>
            <w:shd w:val="clear" w:color="auto" w:fill="auto"/>
          </w:tcPr>
          <w:p w14:paraId="6C107738" w14:textId="70550B02" w:rsidR="00B1614A" w:rsidRPr="00953054" w:rsidRDefault="00B1614A" w:rsidP="00953054">
            <w:pPr>
              <w:spacing w:line="276" w:lineRule="auto"/>
              <w:jc w:val="both"/>
              <w:rPr>
                <w:sz w:val="22"/>
                <w:szCs w:val="22"/>
              </w:rPr>
            </w:pPr>
          </w:p>
        </w:tc>
        <w:tc>
          <w:tcPr>
            <w:tcW w:w="479" w:type="pct"/>
            <w:shd w:val="clear" w:color="auto" w:fill="auto"/>
          </w:tcPr>
          <w:p w14:paraId="4EBA9E6C" w14:textId="13B70C06" w:rsidR="00B1614A" w:rsidRPr="00953054" w:rsidRDefault="00B1614A" w:rsidP="00953054">
            <w:pPr>
              <w:autoSpaceDE/>
              <w:autoSpaceDN/>
              <w:spacing w:line="276" w:lineRule="auto"/>
              <w:jc w:val="both"/>
              <w:rPr>
                <w:sz w:val="22"/>
                <w:szCs w:val="22"/>
                <w:lang w:eastAsia="en-GB"/>
              </w:rPr>
            </w:pPr>
          </w:p>
        </w:tc>
        <w:tc>
          <w:tcPr>
            <w:tcW w:w="399" w:type="pct"/>
            <w:shd w:val="clear" w:color="auto" w:fill="auto"/>
          </w:tcPr>
          <w:p w14:paraId="685C7178" w14:textId="0B2E8BD4" w:rsidR="00B1614A" w:rsidRPr="00953054" w:rsidRDefault="00B1614A" w:rsidP="00953054">
            <w:pPr>
              <w:spacing w:line="276" w:lineRule="auto"/>
              <w:jc w:val="both"/>
              <w:rPr>
                <w:sz w:val="22"/>
                <w:szCs w:val="22"/>
              </w:rPr>
            </w:pPr>
          </w:p>
        </w:tc>
        <w:tc>
          <w:tcPr>
            <w:tcW w:w="483" w:type="pct"/>
          </w:tcPr>
          <w:p w14:paraId="47CCC827" w14:textId="77777777" w:rsidR="00B1614A" w:rsidRPr="00953054" w:rsidRDefault="00B1614A" w:rsidP="00953054">
            <w:pPr>
              <w:spacing w:line="276" w:lineRule="auto"/>
              <w:jc w:val="both"/>
              <w:rPr>
                <w:sz w:val="22"/>
                <w:szCs w:val="22"/>
              </w:rPr>
            </w:pPr>
          </w:p>
        </w:tc>
        <w:tc>
          <w:tcPr>
            <w:tcW w:w="483" w:type="pct"/>
            <w:shd w:val="clear" w:color="auto" w:fill="auto"/>
          </w:tcPr>
          <w:p w14:paraId="3D79F970" w14:textId="1F52D547" w:rsidR="00B1614A" w:rsidRPr="00953054" w:rsidRDefault="00B1614A" w:rsidP="00953054">
            <w:pPr>
              <w:spacing w:line="276" w:lineRule="auto"/>
              <w:jc w:val="both"/>
              <w:rPr>
                <w:sz w:val="22"/>
                <w:szCs w:val="22"/>
              </w:rPr>
            </w:pPr>
          </w:p>
        </w:tc>
        <w:tc>
          <w:tcPr>
            <w:tcW w:w="413" w:type="pct"/>
            <w:shd w:val="clear" w:color="auto" w:fill="auto"/>
          </w:tcPr>
          <w:p w14:paraId="0B63064C" w14:textId="571393FE" w:rsidR="00B1614A" w:rsidRPr="00953054" w:rsidRDefault="00B1614A" w:rsidP="00953054">
            <w:pPr>
              <w:spacing w:line="276" w:lineRule="auto"/>
              <w:jc w:val="both"/>
              <w:rPr>
                <w:sz w:val="22"/>
                <w:szCs w:val="22"/>
              </w:rPr>
            </w:pPr>
          </w:p>
        </w:tc>
        <w:tc>
          <w:tcPr>
            <w:tcW w:w="448" w:type="pct"/>
            <w:shd w:val="clear" w:color="auto" w:fill="auto"/>
          </w:tcPr>
          <w:p w14:paraId="70F54575" w14:textId="11B13A3B" w:rsidR="00B1614A" w:rsidRPr="00953054" w:rsidRDefault="00B1614A" w:rsidP="00953054">
            <w:pPr>
              <w:spacing w:line="276" w:lineRule="auto"/>
              <w:jc w:val="both"/>
              <w:rPr>
                <w:sz w:val="22"/>
                <w:szCs w:val="22"/>
              </w:rPr>
            </w:pPr>
          </w:p>
        </w:tc>
        <w:tc>
          <w:tcPr>
            <w:tcW w:w="448" w:type="pct"/>
            <w:shd w:val="clear" w:color="auto" w:fill="auto"/>
          </w:tcPr>
          <w:p w14:paraId="0C768E05" w14:textId="62E54C69" w:rsidR="00B1614A" w:rsidRPr="00953054" w:rsidRDefault="00B1614A" w:rsidP="00953054">
            <w:pPr>
              <w:spacing w:line="276" w:lineRule="auto"/>
              <w:jc w:val="both"/>
              <w:rPr>
                <w:sz w:val="22"/>
                <w:szCs w:val="22"/>
              </w:rPr>
            </w:pPr>
          </w:p>
        </w:tc>
        <w:tc>
          <w:tcPr>
            <w:tcW w:w="471" w:type="pct"/>
            <w:shd w:val="clear" w:color="auto" w:fill="auto"/>
          </w:tcPr>
          <w:p w14:paraId="3B331AAD" w14:textId="3A40CC2A" w:rsidR="00B1614A" w:rsidRPr="00953054" w:rsidRDefault="00B1614A" w:rsidP="00953054">
            <w:pPr>
              <w:spacing w:line="276" w:lineRule="auto"/>
              <w:jc w:val="both"/>
              <w:rPr>
                <w:sz w:val="22"/>
                <w:szCs w:val="22"/>
              </w:rPr>
            </w:pPr>
          </w:p>
        </w:tc>
        <w:tc>
          <w:tcPr>
            <w:tcW w:w="418" w:type="pct"/>
            <w:shd w:val="clear" w:color="auto" w:fill="auto"/>
          </w:tcPr>
          <w:p w14:paraId="329335EA" w14:textId="4F744325" w:rsidR="00B1614A" w:rsidRPr="00953054" w:rsidRDefault="00B1614A" w:rsidP="00953054">
            <w:pPr>
              <w:spacing w:line="276" w:lineRule="auto"/>
              <w:jc w:val="both"/>
              <w:rPr>
                <w:sz w:val="22"/>
                <w:szCs w:val="22"/>
              </w:rPr>
            </w:pPr>
          </w:p>
        </w:tc>
      </w:tr>
      <w:tr w:rsidR="00B1614A" w:rsidRPr="00953054" w14:paraId="06426B65" w14:textId="77777777" w:rsidTr="00B1614A">
        <w:trPr>
          <w:trHeight w:hRule="exact" w:val="432"/>
        </w:trPr>
        <w:tc>
          <w:tcPr>
            <w:tcW w:w="485" w:type="pct"/>
            <w:shd w:val="clear" w:color="auto" w:fill="auto"/>
          </w:tcPr>
          <w:p w14:paraId="0768B11C" w14:textId="7B0EA0AE" w:rsidR="00B1614A" w:rsidRPr="00953054" w:rsidRDefault="00B1614A" w:rsidP="00953054">
            <w:pPr>
              <w:autoSpaceDE/>
              <w:autoSpaceDN/>
              <w:spacing w:line="276" w:lineRule="auto"/>
              <w:jc w:val="both"/>
              <w:rPr>
                <w:sz w:val="22"/>
                <w:szCs w:val="22"/>
                <w:lang w:eastAsia="en-GB"/>
              </w:rPr>
            </w:pPr>
          </w:p>
        </w:tc>
        <w:tc>
          <w:tcPr>
            <w:tcW w:w="473" w:type="pct"/>
            <w:shd w:val="clear" w:color="auto" w:fill="auto"/>
          </w:tcPr>
          <w:p w14:paraId="565F3F89" w14:textId="0D57C433" w:rsidR="00B1614A" w:rsidRPr="00953054" w:rsidRDefault="00B1614A" w:rsidP="00953054">
            <w:pPr>
              <w:spacing w:line="276" w:lineRule="auto"/>
              <w:jc w:val="both"/>
              <w:rPr>
                <w:sz w:val="22"/>
                <w:szCs w:val="22"/>
              </w:rPr>
            </w:pPr>
          </w:p>
        </w:tc>
        <w:tc>
          <w:tcPr>
            <w:tcW w:w="479" w:type="pct"/>
            <w:shd w:val="clear" w:color="auto" w:fill="auto"/>
          </w:tcPr>
          <w:p w14:paraId="1F1545BC" w14:textId="6B112F7D" w:rsidR="00B1614A" w:rsidRPr="00953054" w:rsidRDefault="00B1614A" w:rsidP="00953054">
            <w:pPr>
              <w:autoSpaceDE/>
              <w:autoSpaceDN/>
              <w:spacing w:line="276" w:lineRule="auto"/>
              <w:jc w:val="both"/>
              <w:rPr>
                <w:sz w:val="22"/>
                <w:szCs w:val="22"/>
                <w:lang w:eastAsia="en-GB"/>
              </w:rPr>
            </w:pPr>
          </w:p>
        </w:tc>
        <w:tc>
          <w:tcPr>
            <w:tcW w:w="399" w:type="pct"/>
            <w:shd w:val="clear" w:color="auto" w:fill="auto"/>
          </w:tcPr>
          <w:p w14:paraId="0E210468" w14:textId="1FF3E7D2" w:rsidR="00B1614A" w:rsidRPr="00953054" w:rsidRDefault="00B1614A" w:rsidP="00953054">
            <w:pPr>
              <w:spacing w:line="276" w:lineRule="auto"/>
              <w:jc w:val="both"/>
              <w:rPr>
                <w:sz w:val="22"/>
                <w:szCs w:val="22"/>
              </w:rPr>
            </w:pPr>
          </w:p>
        </w:tc>
        <w:tc>
          <w:tcPr>
            <w:tcW w:w="483" w:type="pct"/>
          </w:tcPr>
          <w:p w14:paraId="3CECDC42" w14:textId="77777777" w:rsidR="00B1614A" w:rsidRPr="00953054" w:rsidRDefault="00B1614A" w:rsidP="00953054">
            <w:pPr>
              <w:spacing w:line="276" w:lineRule="auto"/>
              <w:jc w:val="both"/>
              <w:rPr>
                <w:sz w:val="22"/>
                <w:szCs w:val="22"/>
              </w:rPr>
            </w:pPr>
          </w:p>
        </w:tc>
        <w:tc>
          <w:tcPr>
            <w:tcW w:w="483" w:type="pct"/>
            <w:shd w:val="clear" w:color="auto" w:fill="auto"/>
          </w:tcPr>
          <w:p w14:paraId="23B2CBB8" w14:textId="053427F0" w:rsidR="00B1614A" w:rsidRPr="00953054" w:rsidRDefault="00B1614A" w:rsidP="00953054">
            <w:pPr>
              <w:spacing w:line="276" w:lineRule="auto"/>
              <w:jc w:val="both"/>
              <w:rPr>
                <w:sz w:val="22"/>
                <w:szCs w:val="22"/>
              </w:rPr>
            </w:pPr>
          </w:p>
        </w:tc>
        <w:tc>
          <w:tcPr>
            <w:tcW w:w="413" w:type="pct"/>
            <w:shd w:val="clear" w:color="auto" w:fill="auto"/>
          </w:tcPr>
          <w:p w14:paraId="1D3E25B1" w14:textId="38BD28EA" w:rsidR="00B1614A" w:rsidRPr="00953054" w:rsidRDefault="00B1614A" w:rsidP="00953054">
            <w:pPr>
              <w:spacing w:line="276" w:lineRule="auto"/>
              <w:jc w:val="both"/>
              <w:rPr>
                <w:sz w:val="22"/>
                <w:szCs w:val="22"/>
              </w:rPr>
            </w:pPr>
          </w:p>
        </w:tc>
        <w:tc>
          <w:tcPr>
            <w:tcW w:w="448" w:type="pct"/>
            <w:shd w:val="clear" w:color="auto" w:fill="auto"/>
          </w:tcPr>
          <w:p w14:paraId="7438B497" w14:textId="7DBF8E25" w:rsidR="00B1614A" w:rsidRPr="00953054" w:rsidRDefault="00B1614A" w:rsidP="00953054">
            <w:pPr>
              <w:spacing w:line="276" w:lineRule="auto"/>
              <w:jc w:val="both"/>
              <w:rPr>
                <w:sz w:val="22"/>
                <w:szCs w:val="22"/>
              </w:rPr>
            </w:pPr>
          </w:p>
        </w:tc>
        <w:tc>
          <w:tcPr>
            <w:tcW w:w="448" w:type="pct"/>
            <w:shd w:val="clear" w:color="auto" w:fill="auto"/>
          </w:tcPr>
          <w:p w14:paraId="3E74F506" w14:textId="1CDDA2E9" w:rsidR="00B1614A" w:rsidRPr="00953054" w:rsidRDefault="00B1614A" w:rsidP="00953054">
            <w:pPr>
              <w:spacing w:line="276" w:lineRule="auto"/>
              <w:jc w:val="both"/>
              <w:rPr>
                <w:sz w:val="22"/>
                <w:szCs w:val="22"/>
              </w:rPr>
            </w:pPr>
          </w:p>
        </w:tc>
        <w:tc>
          <w:tcPr>
            <w:tcW w:w="471" w:type="pct"/>
            <w:shd w:val="clear" w:color="auto" w:fill="auto"/>
          </w:tcPr>
          <w:p w14:paraId="27E8BDE0" w14:textId="6D31718A" w:rsidR="00B1614A" w:rsidRPr="00953054" w:rsidRDefault="00B1614A" w:rsidP="00953054">
            <w:pPr>
              <w:spacing w:line="276" w:lineRule="auto"/>
              <w:jc w:val="both"/>
              <w:rPr>
                <w:sz w:val="22"/>
                <w:szCs w:val="22"/>
              </w:rPr>
            </w:pPr>
          </w:p>
        </w:tc>
        <w:tc>
          <w:tcPr>
            <w:tcW w:w="418" w:type="pct"/>
            <w:shd w:val="clear" w:color="auto" w:fill="auto"/>
          </w:tcPr>
          <w:p w14:paraId="26C8F3EC" w14:textId="16A258B2" w:rsidR="00B1614A" w:rsidRPr="00953054" w:rsidRDefault="00B1614A" w:rsidP="00953054">
            <w:pPr>
              <w:spacing w:line="276" w:lineRule="auto"/>
              <w:jc w:val="both"/>
              <w:rPr>
                <w:sz w:val="22"/>
                <w:szCs w:val="22"/>
              </w:rPr>
            </w:pPr>
          </w:p>
        </w:tc>
      </w:tr>
      <w:tr w:rsidR="00B1614A" w:rsidRPr="00953054" w14:paraId="7DA78CAA" w14:textId="77777777" w:rsidTr="00B1614A">
        <w:trPr>
          <w:trHeight w:hRule="exact" w:val="432"/>
        </w:trPr>
        <w:tc>
          <w:tcPr>
            <w:tcW w:w="485" w:type="pct"/>
            <w:shd w:val="clear" w:color="auto" w:fill="auto"/>
          </w:tcPr>
          <w:p w14:paraId="6691381C" w14:textId="66622C78" w:rsidR="00B1614A" w:rsidRPr="00953054" w:rsidRDefault="00B1614A" w:rsidP="00953054">
            <w:pPr>
              <w:autoSpaceDE/>
              <w:autoSpaceDN/>
              <w:spacing w:line="276" w:lineRule="auto"/>
              <w:jc w:val="both"/>
              <w:rPr>
                <w:b/>
                <w:bCs/>
                <w:sz w:val="22"/>
                <w:szCs w:val="22"/>
                <w:lang w:eastAsia="en-GB"/>
              </w:rPr>
            </w:pPr>
          </w:p>
        </w:tc>
        <w:tc>
          <w:tcPr>
            <w:tcW w:w="473" w:type="pct"/>
            <w:shd w:val="clear" w:color="auto" w:fill="auto"/>
          </w:tcPr>
          <w:p w14:paraId="6C226E33" w14:textId="77777777" w:rsidR="00B1614A" w:rsidRPr="00953054" w:rsidRDefault="00B1614A" w:rsidP="00953054">
            <w:pPr>
              <w:autoSpaceDE/>
              <w:autoSpaceDN/>
              <w:spacing w:line="276" w:lineRule="auto"/>
              <w:jc w:val="both"/>
              <w:rPr>
                <w:b/>
                <w:bCs/>
                <w:sz w:val="22"/>
                <w:szCs w:val="22"/>
                <w:lang w:eastAsia="en-GB"/>
              </w:rPr>
            </w:pPr>
          </w:p>
        </w:tc>
        <w:tc>
          <w:tcPr>
            <w:tcW w:w="479" w:type="pct"/>
            <w:shd w:val="clear" w:color="auto" w:fill="auto"/>
          </w:tcPr>
          <w:p w14:paraId="7FEA872B" w14:textId="77777777" w:rsidR="00B1614A" w:rsidRPr="00953054" w:rsidRDefault="00B1614A" w:rsidP="00953054">
            <w:pPr>
              <w:autoSpaceDE/>
              <w:autoSpaceDN/>
              <w:spacing w:line="276" w:lineRule="auto"/>
              <w:jc w:val="both"/>
              <w:rPr>
                <w:b/>
                <w:bCs/>
                <w:sz w:val="22"/>
                <w:szCs w:val="22"/>
                <w:lang w:eastAsia="en-GB"/>
              </w:rPr>
            </w:pPr>
          </w:p>
        </w:tc>
        <w:tc>
          <w:tcPr>
            <w:tcW w:w="399" w:type="pct"/>
            <w:shd w:val="clear" w:color="auto" w:fill="auto"/>
          </w:tcPr>
          <w:p w14:paraId="63508B82" w14:textId="1D29C473" w:rsidR="00B1614A" w:rsidRPr="00953054" w:rsidRDefault="00B1614A" w:rsidP="00953054">
            <w:pPr>
              <w:spacing w:line="276" w:lineRule="auto"/>
              <w:jc w:val="both"/>
              <w:rPr>
                <w:sz w:val="22"/>
                <w:szCs w:val="22"/>
              </w:rPr>
            </w:pPr>
          </w:p>
        </w:tc>
        <w:tc>
          <w:tcPr>
            <w:tcW w:w="483" w:type="pct"/>
          </w:tcPr>
          <w:p w14:paraId="5A0CD32D" w14:textId="77777777" w:rsidR="00B1614A" w:rsidRPr="00953054" w:rsidRDefault="00B1614A" w:rsidP="00953054">
            <w:pPr>
              <w:spacing w:line="276" w:lineRule="auto"/>
              <w:jc w:val="both"/>
              <w:rPr>
                <w:sz w:val="22"/>
                <w:szCs w:val="22"/>
              </w:rPr>
            </w:pPr>
          </w:p>
        </w:tc>
        <w:tc>
          <w:tcPr>
            <w:tcW w:w="483" w:type="pct"/>
            <w:shd w:val="clear" w:color="auto" w:fill="auto"/>
          </w:tcPr>
          <w:p w14:paraId="2404E30E" w14:textId="633742DC" w:rsidR="00B1614A" w:rsidRPr="00953054" w:rsidRDefault="00B1614A" w:rsidP="00953054">
            <w:pPr>
              <w:spacing w:line="276" w:lineRule="auto"/>
              <w:jc w:val="both"/>
              <w:rPr>
                <w:sz w:val="22"/>
                <w:szCs w:val="22"/>
              </w:rPr>
            </w:pPr>
          </w:p>
        </w:tc>
        <w:tc>
          <w:tcPr>
            <w:tcW w:w="413" w:type="pct"/>
            <w:shd w:val="clear" w:color="auto" w:fill="auto"/>
          </w:tcPr>
          <w:p w14:paraId="6A8747FB" w14:textId="65717A67" w:rsidR="00B1614A" w:rsidRPr="00953054" w:rsidRDefault="00B1614A" w:rsidP="00953054">
            <w:pPr>
              <w:spacing w:line="276" w:lineRule="auto"/>
              <w:jc w:val="both"/>
              <w:rPr>
                <w:sz w:val="22"/>
                <w:szCs w:val="22"/>
              </w:rPr>
            </w:pPr>
          </w:p>
        </w:tc>
        <w:tc>
          <w:tcPr>
            <w:tcW w:w="448" w:type="pct"/>
            <w:shd w:val="clear" w:color="auto" w:fill="auto"/>
          </w:tcPr>
          <w:p w14:paraId="62E1555A" w14:textId="0C20E803" w:rsidR="00B1614A" w:rsidRPr="00953054" w:rsidRDefault="00B1614A" w:rsidP="00953054">
            <w:pPr>
              <w:spacing w:line="276" w:lineRule="auto"/>
              <w:jc w:val="both"/>
              <w:rPr>
                <w:sz w:val="22"/>
                <w:szCs w:val="22"/>
              </w:rPr>
            </w:pPr>
          </w:p>
        </w:tc>
        <w:tc>
          <w:tcPr>
            <w:tcW w:w="448" w:type="pct"/>
            <w:shd w:val="clear" w:color="auto" w:fill="auto"/>
          </w:tcPr>
          <w:p w14:paraId="7994507B" w14:textId="19F5F767" w:rsidR="00B1614A" w:rsidRPr="00953054" w:rsidRDefault="00B1614A" w:rsidP="00953054">
            <w:pPr>
              <w:spacing w:line="276" w:lineRule="auto"/>
              <w:jc w:val="both"/>
              <w:rPr>
                <w:sz w:val="22"/>
                <w:szCs w:val="22"/>
              </w:rPr>
            </w:pPr>
          </w:p>
        </w:tc>
        <w:tc>
          <w:tcPr>
            <w:tcW w:w="471" w:type="pct"/>
            <w:shd w:val="clear" w:color="auto" w:fill="auto"/>
          </w:tcPr>
          <w:p w14:paraId="49E08960" w14:textId="0F4660A3" w:rsidR="00B1614A" w:rsidRPr="00953054" w:rsidRDefault="00B1614A" w:rsidP="00953054">
            <w:pPr>
              <w:spacing w:line="276" w:lineRule="auto"/>
              <w:jc w:val="both"/>
              <w:rPr>
                <w:sz w:val="22"/>
                <w:szCs w:val="22"/>
              </w:rPr>
            </w:pPr>
          </w:p>
        </w:tc>
        <w:tc>
          <w:tcPr>
            <w:tcW w:w="418" w:type="pct"/>
            <w:shd w:val="clear" w:color="auto" w:fill="auto"/>
          </w:tcPr>
          <w:p w14:paraId="46030A1B" w14:textId="7B373057" w:rsidR="00B1614A" w:rsidRPr="00953054" w:rsidRDefault="00B1614A" w:rsidP="00953054">
            <w:pPr>
              <w:spacing w:line="276" w:lineRule="auto"/>
              <w:jc w:val="both"/>
              <w:rPr>
                <w:sz w:val="22"/>
                <w:szCs w:val="22"/>
              </w:rPr>
            </w:pPr>
          </w:p>
        </w:tc>
      </w:tr>
    </w:tbl>
    <w:p w14:paraId="1FCC5450" w14:textId="10B2CCB6" w:rsidR="00F54DAD" w:rsidRPr="00953054" w:rsidRDefault="00F54DAD" w:rsidP="00953054">
      <w:pPr>
        <w:spacing w:line="360" w:lineRule="auto"/>
        <w:jc w:val="both"/>
        <w:rPr>
          <w:b/>
          <w:sz w:val="22"/>
          <w:szCs w:val="22"/>
          <w:lang w:val="en-US"/>
        </w:rPr>
      </w:pPr>
    </w:p>
    <w:p w14:paraId="27FE9213" w14:textId="42AB3328" w:rsidR="00B145B8" w:rsidRPr="00953054" w:rsidRDefault="00B145B8" w:rsidP="00953054">
      <w:pPr>
        <w:autoSpaceDE/>
        <w:autoSpaceDN/>
        <w:jc w:val="both"/>
        <w:rPr>
          <w:rFonts w:eastAsia="Symbol"/>
          <w:b/>
          <w:sz w:val="22"/>
          <w:szCs w:val="22"/>
          <w:lang w:eastAsia="fr-FR"/>
        </w:rPr>
      </w:pPr>
      <w:r w:rsidRPr="00953054">
        <w:rPr>
          <w:rFonts w:eastAsia="Symbol"/>
          <w:b/>
          <w:sz w:val="22"/>
          <w:szCs w:val="22"/>
          <w:lang w:eastAsia="fr-FR"/>
        </w:rPr>
        <w:br w:type="page"/>
      </w:r>
    </w:p>
    <w:p w14:paraId="6C36B22D" w14:textId="54D08BB8" w:rsidR="00FB688B" w:rsidRPr="00953054" w:rsidRDefault="00FB688B" w:rsidP="00953054">
      <w:pPr>
        <w:tabs>
          <w:tab w:val="left" w:pos="426"/>
        </w:tabs>
        <w:autoSpaceDE/>
        <w:autoSpaceDN/>
        <w:ind w:right="-3"/>
        <w:jc w:val="both"/>
        <w:rPr>
          <w:rFonts w:eastAsia="Symbol"/>
          <w:b/>
          <w:sz w:val="22"/>
          <w:szCs w:val="22"/>
          <w:lang w:eastAsia="fr-FR"/>
        </w:rPr>
      </w:pPr>
      <w:r w:rsidRPr="00953054">
        <w:rPr>
          <w:b/>
          <w:sz w:val="22"/>
          <w:szCs w:val="22"/>
        </w:rPr>
        <w:lastRenderedPageBreak/>
        <w:t>A</w:t>
      </w:r>
      <w:r w:rsidR="00780575" w:rsidRPr="00953054">
        <w:rPr>
          <w:b/>
          <w:sz w:val="22"/>
          <w:szCs w:val="22"/>
        </w:rPr>
        <w:t xml:space="preserve">ppendix VI: </w:t>
      </w:r>
      <w:r w:rsidRPr="00953054">
        <w:rPr>
          <w:b/>
          <w:sz w:val="22"/>
          <w:szCs w:val="22"/>
        </w:rPr>
        <w:t xml:space="preserve"> </w:t>
      </w:r>
      <w:r w:rsidRPr="00953054">
        <w:rPr>
          <w:rFonts w:eastAsia="Symbol"/>
          <w:b/>
          <w:sz w:val="22"/>
          <w:szCs w:val="22"/>
          <w:lang w:eastAsia="fr-FR"/>
        </w:rPr>
        <w:t>Reporting of Climate Relevant Expenditures</w:t>
      </w:r>
    </w:p>
    <w:p w14:paraId="4B885546" w14:textId="77777777" w:rsidR="00FB688B" w:rsidRPr="00953054" w:rsidRDefault="00FB688B" w:rsidP="00953054">
      <w:pPr>
        <w:tabs>
          <w:tab w:val="left" w:pos="426"/>
        </w:tabs>
        <w:autoSpaceDE/>
        <w:autoSpaceDN/>
        <w:ind w:right="-3"/>
        <w:jc w:val="both"/>
        <w:rPr>
          <w:rFonts w:eastAsia="Symbol"/>
          <w:bCs/>
          <w:sz w:val="22"/>
          <w:szCs w:val="22"/>
          <w:lang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09"/>
        <w:gridCol w:w="2089"/>
        <w:gridCol w:w="1933"/>
        <w:gridCol w:w="1819"/>
        <w:gridCol w:w="909"/>
        <w:gridCol w:w="614"/>
        <w:gridCol w:w="644"/>
        <w:gridCol w:w="647"/>
        <w:gridCol w:w="1381"/>
        <w:gridCol w:w="2402"/>
      </w:tblGrid>
      <w:tr w:rsidR="00FB688B" w:rsidRPr="00953054" w14:paraId="31A4AE6D" w14:textId="77777777" w:rsidTr="006844E2">
        <w:trPr>
          <w:trHeight w:val="397"/>
        </w:trPr>
        <w:tc>
          <w:tcPr>
            <w:tcW w:w="541" w:type="pct"/>
            <w:tcBorders>
              <w:top w:val="single" w:sz="4" w:space="0" w:color="auto"/>
              <w:left w:val="single" w:sz="4" w:space="0" w:color="auto"/>
              <w:bottom w:val="single" w:sz="4" w:space="0" w:color="auto"/>
              <w:right w:val="single" w:sz="4" w:space="0" w:color="auto"/>
            </w:tcBorders>
            <w:shd w:val="clear" w:color="auto" w:fill="0070C0"/>
            <w:hideMark/>
          </w:tcPr>
          <w:p w14:paraId="483C3F76"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Project Name</w:t>
            </w:r>
          </w:p>
        </w:tc>
        <w:tc>
          <w:tcPr>
            <w:tcW w:w="749" w:type="pct"/>
            <w:tcBorders>
              <w:top w:val="single" w:sz="4" w:space="0" w:color="auto"/>
              <w:left w:val="single" w:sz="4" w:space="0" w:color="auto"/>
              <w:bottom w:val="single" w:sz="4" w:space="0" w:color="auto"/>
              <w:right w:val="single" w:sz="4" w:space="0" w:color="auto"/>
            </w:tcBorders>
            <w:shd w:val="clear" w:color="auto" w:fill="0070C0"/>
            <w:hideMark/>
          </w:tcPr>
          <w:p w14:paraId="4A5B7453"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Project Description</w:t>
            </w:r>
          </w:p>
        </w:tc>
        <w:tc>
          <w:tcPr>
            <w:tcW w:w="693" w:type="pct"/>
            <w:tcBorders>
              <w:top w:val="single" w:sz="4" w:space="0" w:color="auto"/>
              <w:left w:val="single" w:sz="4" w:space="0" w:color="auto"/>
              <w:bottom w:val="single" w:sz="4" w:space="0" w:color="auto"/>
              <w:right w:val="single" w:sz="4" w:space="0" w:color="auto"/>
            </w:tcBorders>
            <w:shd w:val="clear" w:color="auto" w:fill="0070C0"/>
            <w:hideMark/>
          </w:tcPr>
          <w:p w14:paraId="318A618E"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Project Objectives</w:t>
            </w:r>
          </w:p>
        </w:tc>
        <w:tc>
          <w:tcPr>
            <w:tcW w:w="652" w:type="pct"/>
            <w:tcBorders>
              <w:top w:val="single" w:sz="4" w:space="0" w:color="auto"/>
              <w:left w:val="single" w:sz="4" w:space="0" w:color="auto"/>
              <w:bottom w:val="single" w:sz="4" w:space="0" w:color="auto"/>
              <w:right w:val="single" w:sz="4" w:space="0" w:color="auto"/>
            </w:tcBorders>
            <w:shd w:val="clear" w:color="auto" w:fill="0070C0"/>
            <w:hideMark/>
          </w:tcPr>
          <w:p w14:paraId="24CD506A"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Project Activities</w:t>
            </w:r>
          </w:p>
        </w:tc>
        <w:tc>
          <w:tcPr>
            <w:tcW w:w="1009" w:type="pct"/>
            <w:gridSpan w:val="4"/>
            <w:tcBorders>
              <w:top w:val="single" w:sz="4" w:space="0" w:color="auto"/>
              <w:left w:val="single" w:sz="4" w:space="0" w:color="auto"/>
              <w:bottom w:val="single" w:sz="4" w:space="0" w:color="auto"/>
              <w:right w:val="single" w:sz="4" w:space="0" w:color="auto"/>
            </w:tcBorders>
            <w:shd w:val="clear" w:color="auto" w:fill="0070C0"/>
          </w:tcPr>
          <w:p w14:paraId="7392C573" w14:textId="77777777" w:rsidR="00FB688B" w:rsidRPr="00953054" w:rsidRDefault="00FB688B" w:rsidP="00953054">
            <w:pPr>
              <w:tabs>
                <w:tab w:val="left" w:pos="426"/>
              </w:tabs>
              <w:autoSpaceDE/>
              <w:autoSpaceDN/>
              <w:ind w:right="-3"/>
              <w:jc w:val="both"/>
              <w:rPr>
                <w:rFonts w:eastAsia="Tahoma"/>
                <w:b/>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0070C0"/>
            <w:hideMark/>
          </w:tcPr>
          <w:p w14:paraId="60ADCFE6"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Source Of Funds</w:t>
            </w:r>
          </w:p>
        </w:tc>
        <w:tc>
          <w:tcPr>
            <w:tcW w:w="861" w:type="pct"/>
            <w:tcBorders>
              <w:top w:val="single" w:sz="4" w:space="0" w:color="auto"/>
              <w:left w:val="single" w:sz="4" w:space="0" w:color="auto"/>
              <w:bottom w:val="single" w:sz="4" w:space="0" w:color="auto"/>
              <w:right w:val="single" w:sz="4" w:space="0" w:color="auto"/>
            </w:tcBorders>
            <w:shd w:val="clear" w:color="auto" w:fill="0070C0"/>
            <w:hideMark/>
          </w:tcPr>
          <w:p w14:paraId="070DA5F7"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Implementing Partners</w:t>
            </w:r>
          </w:p>
        </w:tc>
      </w:tr>
      <w:tr w:rsidR="00FB688B" w:rsidRPr="00953054" w14:paraId="418BCE5E" w14:textId="77777777" w:rsidTr="006844E2">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0070C0"/>
          </w:tcPr>
          <w:p w14:paraId="15C46032" w14:textId="77777777" w:rsidR="00FB688B" w:rsidRPr="00953054" w:rsidRDefault="00FB688B" w:rsidP="00953054">
            <w:pPr>
              <w:tabs>
                <w:tab w:val="left" w:pos="426"/>
              </w:tabs>
              <w:autoSpaceDE/>
              <w:autoSpaceDN/>
              <w:ind w:right="-3"/>
              <w:jc w:val="both"/>
              <w:rPr>
                <w:rFonts w:eastAsia="Tahoma"/>
                <w:b/>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0070C0"/>
          </w:tcPr>
          <w:p w14:paraId="29AB146A" w14:textId="77777777" w:rsidR="00FB688B" w:rsidRPr="00953054" w:rsidRDefault="00FB688B" w:rsidP="00953054">
            <w:pPr>
              <w:tabs>
                <w:tab w:val="left" w:pos="426"/>
              </w:tabs>
              <w:autoSpaceDE/>
              <w:autoSpaceDN/>
              <w:ind w:right="-3"/>
              <w:jc w:val="both"/>
              <w:rPr>
                <w:rFonts w:eastAsia="Tahoma"/>
                <w:b/>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0070C0"/>
          </w:tcPr>
          <w:p w14:paraId="233AED78" w14:textId="77777777" w:rsidR="00FB688B" w:rsidRPr="00953054" w:rsidRDefault="00FB688B" w:rsidP="00953054">
            <w:pPr>
              <w:tabs>
                <w:tab w:val="left" w:pos="426"/>
              </w:tabs>
              <w:autoSpaceDE/>
              <w:autoSpaceDN/>
              <w:ind w:right="-3"/>
              <w:jc w:val="both"/>
              <w:rPr>
                <w:rFonts w:eastAsia="Tahoma"/>
                <w:b/>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0070C0"/>
          </w:tcPr>
          <w:p w14:paraId="26B4C899" w14:textId="77777777" w:rsidR="00FB688B" w:rsidRPr="00953054" w:rsidRDefault="00FB688B" w:rsidP="00953054">
            <w:pPr>
              <w:tabs>
                <w:tab w:val="left" w:pos="426"/>
              </w:tabs>
              <w:autoSpaceDE/>
              <w:autoSpaceDN/>
              <w:ind w:right="-3"/>
              <w:jc w:val="both"/>
              <w:rPr>
                <w:rFonts w:eastAsia="Tahoma"/>
                <w:b/>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0070C0"/>
            <w:hideMark/>
          </w:tcPr>
          <w:p w14:paraId="00804B4F"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Q1</w:t>
            </w:r>
          </w:p>
        </w:tc>
        <w:tc>
          <w:tcPr>
            <w:tcW w:w="220" w:type="pct"/>
            <w:tcBorders>
              <w:top w:val="single" w:sz="4" w:space="0" w:color="auto"/>
              <w:left w:val="single" w:sz="4" w:space="0" w:color="auto"/>
              <w:bottom w:val="single" w:sz="4" w:space="0" w:color="auto"/>
              <w:right w:val="single" w:sz="4" w:space="0" w:color="auto"/>
            </w:tcBorders>
            <w:shd w:val="clear" w:color="auto" w:fill="0070C0"/>
            <w:hideMark/>
          </w:tcPr>
          <w:p w14:paraId="54D5D23E"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Q2</w:t>
            </w:r>
          </w:p>
        </w:tc>
        <w:tc>
          <w:tcPr>
            <w:tcW w:w="231" w:type="pct"/>
            <w:tcBorders>
              <w:top w:val="single" w:sz="4" w:space="0" w:color="auto"/>
              <w:left w:val="single" w:sz="4" w:space="0" w:color="auto"/>
              <w:bottom w:val="single" w:sz="4" w:space="0" w:color="auto"/>
              <w:right w:val="single" w:sz="4" w:space="0" w:color="auto"/>
            </w:tcBorders>
            <w:shd w:val="clear" w:color="auto" w:fill="0070C0"/>
            <w:hideMark/>
          </w:tcPr>
          <w:p w14:paraId="29EF6560"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Q3</w:t>
            </w:r>
          </w:p>
        </w:tc>
        <w:tc>
          <w:tcPr>
            <w:tcW w:w="232" w:type="pct"/>
            <w:tcBorders>
              <w:top w:val="single" w:sz="4" w:space="0" w:color="auto"/>
              <w:left w:val="single" w:sz="4" w:space="0" w:color="auto"/>
              <w:bottom w:val="single" w:sz="4" w:space="0" w:color="auto"/>
              <w:right w:val="single" w:sz="4" w:space="0" w:color="auto"/>
            </w:tcBorders>
            <w:shd w:val="clear" w:color="auto" w:fill="0070C0"/>
            <w:hideMark/>
          </w:tcPr>
          <w:p w14:paraId="6010D270" w14:textId="77777777" w:rsidR="00FB688B" w:rsidRPr="00953054" w:rsidRDefault="00FB688B" w:rsidP="00953054">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Q4</w:t>
            </w:r>
          </w:p>
        </w:tc>
        <w:tc>
          <w:tcPr>
            <w:tcW w:w="495" w:type="pct"/>
            <w:tcBorders>
              <w:top w:val="single" w:sz="4" w:space="0" w:color="auto"/>
              <w:left w:val="single" w:sz="4" w:space="0" w:color="auto"/>
              <w:bottom w:val="single" w:sz="4" w:space="0" w:color="auto"/>
              <w:right w:val="single" w:sz="4" w:space="0" w:color="auto"/>
            </w:tcBorders>
            <w:shd w:val="clear" w:color="auto" w:fill="0070C0"/>
          </w:tcPr>
          <w:p w14:paraId="0066063B" w14:textId="77777777" w:rsidR="00FB688B" w:rsidRPr="00953054" w:rsidRDefault="00FB688B" w:rsidP="00953054">
            <w:pPr>
              <w:tabs>
                <w:tab w:val="left" w:pos="426"/>
              </w:tabs>
              <w:autoSpaceDE/>
              <w:autoSpaceDN/>
              <w:ind w:right="-3"/>
              <w:jc w:val="both"/>
              <w:rPr>
                <w:rFonts w:eastAsia="Tahoma"/>
                <w:b/>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0070C0"/>
          </w:tcPr>
          <w:p w14:paraId="6509BC5B" w14:textId="77777777" w:rsidR="00FB688B" w:rsidRPr="00953054" w:rsidRDefault="00FB688B" w:rsidP="00953054">
            <w:pPr>
              <w:tabs>
                <w:tab w:val="left" w:pos="426"/>
              </w:tabs>
              <w:autoSpaceDE/>
              <w:autoSpaceDN/>
              <w:ind w:right="-3"/>
              <w:jc w:val="both"/>
              <w:rPr>
                <w:rFonts w:eastAsia="Tahoma"/>
                <w:b/>
                <w:sz w:val="22"/>
                <w:szCs w:val="22"/>
                <w:lang w:eastAsia="fr-FR"/>
              </w:rPr>
            </w:pPr>
          </w:p>
        </w:tc>
      </w:tr>
      <w:tr w:rsidR="00FB688B" w:rsidRPr="00953054" w14:paraId="51A6BFEF"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2B78D62C"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55BD30A6"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560021E7"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5E216D56"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436C74F4"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32CF8005"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5D6F0F50"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08AB658E"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3263A4DF"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33B8BFE7" w14:textId="77777777" w:rsidR="00FB688B" w:rsidRPr="00953054" w:rsidRDefault="00FB688B" w:rsidP="00953054">
            <w:pPr>
              <w:tabs>
                <w:tab w:val="left" w:pos="426"/>
              </w:tabs>
              <w:autoSpaceDE/>
              <w:autoSpaceDN/>
              <w:ind w:right="-3"/>
              <w:jc w:val="both"/>
              <w:rPr>
                <w:rFonts w:eastAsia="Tahoma"/>
                <w:bCs/>
                <w:sz w:val="22"/>
                <w:szCs w:val="22"/>
                <w:lang w:eastAsia="fr-FR"/>
              </w:rPr>
            </w:pPr>
          </w:p>
        </w:tc>
      </w:tr>
      <w:tr w:rsidR="00FB688B" w:rsidRPr="00953054" w14:paraId="6052D9A7"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051E0473"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6B9D7456"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1284E8CD"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0FE3C722"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305B21D8"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332E21AD"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0BCECB42"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17585B8D"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33BCE905"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71443284" w14:textId="77777777" w:rsidR="00FB688B" w:rsidRPr="00953054" w:rsidRDefault="00FB688B" w:rsidP="00953054">
            <w:pPr>
              <w:tabs>
                <w:tab w:val="left" w:pos="426"/>
              </w:tabs>
              <w:autoSpaceDE/>
              <w:autoSpaceDN/>
              <w:ind w:right="-3"/>
              <w:jc w:val="both"/>
              <w:rPr>
                <w:rFonts w:eastAsia="Tahoma"/>
                <w:bCs/>
                <w:sz w:val="22"/>
                <w:szCs w:val="22"/>
                <w:lang w:eastAsia="fr-FR"/>
              </w:rPr>
            </w:pPr>
          </w:p>
        </w:tc>
      </w:tr>
      <w:tr w:rsidR="00FB688B" w:rsidRPr="00953054" w14:paraId="06AC667C"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6574C47E"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4BA2F408"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4578C414"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4506FFB1"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388C0DA1"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6FF3BBA4"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747280D4"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67C547C3"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165F02B2"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55F72DFF" w14:textId="77777777" w:rsidR="00FB688B" w:rsidRPr="00953054" w:rsidRDefault="00FB688B" w:rsidP="00953054">
            <w:pPr>
              <w:tabs>
                <w:tab w:val="left" w:pos="426"/>
              </w:tabs>
              <w:autoSpaceDE/>
              <w:autoSpaceDN/>
              <w:ind w:right="-3"/>
              <w:jc w:val="both"/>
              <w:rPr>
                <w:rFonts w:eastAsia="Tahoma"/>
                <w:bCs/>
                <w:sz w:val="22"/>
                <w:szCs w:val="22"/>
                <w:lang w:eastAsia="fr-FR"/>
              </w:rPr>
            </w:pPr>
          </w:p>
        </w:tc>
      </w:tr>
      <w:tr w:rsidR="00FB688B" w:rsidRPr="00953054" w14:paraId="6BD7CB4B"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1EE4442B"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3617E40A"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4D9412DF"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44A4DA8A"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0360BEB2"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31806EFC"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272E757E"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3C5E223D"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0254523C"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77E373A0" w14:textId="77777777" w:rsidR="00FB688B" w:rsidRPr="00953054" w:rsidRDefault="00FB688B" w:rsidP="00953054">
            <w:pPr>
              <w:tabs>
                <w:tab w:val="left" w:pos="426"/>
              </w:tabs>
              <w:autoSpaceDE/>
              <w:autoSpaceDN/>
              <w:ind w:right="-3"/>
              <w:jc w:val="both"/>
              <w:rPr>
                <w:rFonts w:eastAsia="Tahoma"/>
                <w:bCs/>
                <w:sz w:val="22"/>
                <w:szCs w:val="22"/>
                <w:lang w:eastAsia="fr-FR"/>
              </w:rPr>
            </w:pPr>
          </w:p>
        </w:tc>
      </w:tr>
      <w:tr w:rsidR="00FB688B" w:rsidRPr="00953054" w14:paraId="2AD55346"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509EEB10"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7BACB786"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2C099368"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0668BCD9"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7B218FEB"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519B2853"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4866DF07"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2D86F872"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2DF5EC48" w14:textId="77777777" w:rsidR="00FB688B" w:rsidRPr="00953054" w:rsidRDefault="00FB688B" w:rsidP="00953054">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4E7648D8" w14:textId="77777777" w:rsidR="00FB688B" w:rsidRPr="00953054" w:rsidRDefault="00FB688B" w:rsidP="00953054">
            <w:pPr>
              <w:tabs>
                <w:tab w:val="left" w:pos="426"/>
              </w:tabs>
              <w:autoSpaceDE/>
              <w:autoSpaceDN/>
              <w:ind w:right="-3"/>
              <w:jc w:val="both"/>
              <w:rPr>
                <w:rFonts w:eastAsia="Tahoma"/>
                <w:bCs/>
                <w:sz w:val="22"/>
                <w:szCs w:val="22"/>
                <w:lang w:eastAsia="fr-FR"/>
              </w:rPr>
            </w:pPr>
          </w:p>
        </w:tc>
      </w:tr>
    </w:tbl>
    <w:p w14:paraId="54E85EDF" w14:textId="77777777" w:rsidR="00FB688B" w:rsidRPr="00953054" w:rsidRDefault="00FB688B" w:rsidP="00953054">
      <w:pPr>
        <w:autoSpaceDE/>
        <w:autoSpaceDN/>
        <w:jc w:val="both"/>
        <w:rPr>
          <w:rFonts w:eastAsia="Symbol"/>
          <w:b/>
          <w:sz w:val="22"/>
          <w:szCs w:val="22"/>
          <w:lang w:eastAsia="fr-FR"/>
        </w:rPr>
        <w:sectPr w:rsidR="00FB688B" w:rsidRPr="00953054" w:rsidSect="00975D4F">
          <w:pgSz w:w="16837" w:h="11905" w:orient="landscape"/>
          <w:pgMar w:top="1440" w:right="1440" w:bottom="1440" w:left="1440" w:header="720" w:footer="375" w:gutter="0"/>
          <w:cols w:space="720"/>
          <w:docGrid w:linePitch="326"/>
        </w:sectPr>
      </w:pPr>
    </w:p>
    <w:p w14:paraId="0A555624" w14:textId="3D385B42" w:rsidR="00FB688B" w:rsidRPr="00953054" w:rsidRDefault="00FB688B" w:rsidP="00953054">
      <w:pPr>
        <w:autoSpaceDE/>
        <w:autoSpaceDN/>
        <w:ind w:right="-3"/>
        <w:jc w:val="both"/>
        <w:rPr>
          <w:rFonts w:eastAsia="Symbol"/>
          <w:b/>
          <w:sz w:val="22"/>
          <w:szCs w:val="22"/>
          <w:lang w:eastAsia="fr-FR"/>
        </w:rPr>
      </w:pPr>
      <w:r w:rsidRPr="00953054">
        <w:rPr>
          <w:b/>
          <w:sz w:val="22"/>
          <w:szCs w:val="22"/>
        </w:rPr>
        <w:lastRenderedPageBreak/>
        <w:t>A</w:t>
      </w:r>
      <w:r w:rsidR="00780575" w:rsidRPr="00953054">
        <w:rPr>
          <w:b/>
          <w:sz w:val="22"/>
          <w:szCs w:val="22"/>
        </w:rPr>
        <w:t>ppendix VII:</w:t>
      </w:r>
      <w:r w:rsidRPr="00953054">
        <w:rPr>
          <w:b/>
          <w:sz w:val="22"/>
          <w:szCs w:val="22"/>
        </w:rPr>
        <w:t xml:space="preserve"> </w:t>
      </w:r>
      <w:r w:rsidRPr="00953054">
        <w:rPr>
          <w:rFonts w:eastAsia="Symbol"/>
          <w:b/>
          <w:sz w:val="22"/>
          <w:szCs w:val="22"/>
          <w:lang w:eastAsia="fr-FR"/>
        </w:rPr>
        <w:t>Disaster Expenditure Reporting Template</w:t>
      </w:r>
    </w:p>
    <w:p w14:paraId="06D6682A" w14:textId="77777777" w:rsidR="00FB688B" w:rsidRPr="00953054" w:rsidRDefault="00FB688B" w:rsidP="00953054">
      <w:pPr>
        <w:autoSpaceDE/>
        <w:autoSpaceDN/>
        <w:ind w:left="1276" w:right="-3"/>
        <w:jc w:val="both"/>
        <w:rPr>
          <w:rFonts w:eastAsia="Symbol"/>
          <w:b/>
          <w:sz w:val="22"/>
          <w:szCs w:val="22"/>
          <w:lang w:eastAsia="fr-FR"/>
        </w:rPr>
      </w:pPr>
    </w:p>
    <w:p w14:paraId="71BDC9A0" w14:textId="77777777" w:rsidR="00FB688B" w:rsidRPr="00953054" w:rsidRDefault="00FB688B" w:rsidP="00953054">
      <w:pPr>
        <w:autoSpaceDE/>
        <w:autoSpaceDN/>
        <w:jc w:val="both"/>
        <w:rPr>
          <w:rFonts w:eastAsia="Symbol"/>
          <w:vanish/>
          <w:sz w:val="22"/>
          <w:szCs w:val="22"/>
          <w:lang w:val="en-US"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72"/>
        <w:gridCol w:w="1671"/>
        <w:gridCol w:w="1431"/>
        <w:gridCol w:w="4615"/>
        <w:gridCol w:w="1696"/>
        <w:gridCol w:w="1409"/>
        <w:gridCol w:w="1456"/>
      </w:tblGrid>
      <w:tr w:rsidR="00FB688B" w:rsidRPr="00953054" w14:paraId="64E306F9" w14:textId="77777777" w:rsidTr="00E91F04">
        <w:tc>
          <w:tcPr>
            <w:tcW w:w="599" w:type="pct"/>
            <w:tcBorders>
              <w:top w:val="single" w:sz="4" w:space="0" w:color="auto"/>
              <w:left w:val="single" w:sz="4" w:space="0" w:color="auto"/>
              <w:bottom w:val="single" w:sz="4" w:space="0" w:color="auto"/>
              <w:right w:val="single" w:sz="4" w:space="0" w:color="auto"/>
            </w:tcBorders>
            <w:shd w:val="clear" w:color="auto" w:fill="0070C0"/>
            <w:hideMark/>
          </w:tcPr>
          <w:p w14:paraId="62BABF2C"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Column I</w:t>
            </w:r>
          </w:p>
        </w:tc>
        <w:tc>
          <w:tcPr>
            <w:tcW w:w="599" w:type="pct"/>
            <w:tcBorders>
              <w:top w:val="single" w:sz="4" w:space="0" w:color="auto"/>
              <w:left w:val="single" w:sz="4" w:space="0" w:color="auto"/>
              <w:bottom w:val="single" w:sz="4" w:space="0" w:color="auto"/>
              <w:right w:val="single" w:sz="4" w:space="0" w:color="auto"/>
            </w:tcBorders>
            <w:shd w:val="clear" w:color="auto" w:fill="0070C0"/>
            <w:hideMark/>
          </w:tcPr>
          <w:p w14:paraId="3144F6D8"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Column II</w:t>
            </w:r>
          </w:p>
        </w:tc>
        <w:tc>
          <w:tcPr>
            <w:tcW w:w="513" w:type="pct"/>
            <w:tcBorders>
              <w:top w:val="single" w:sz="4" w:space="0" w:color="auto"/>
              <w:left w:val="single" w:sz="4" w:space="0" w:color="auto"/>
              <w:bottom w:val="single" w:sz="4" w:space="0" w:color="auto"/>
              <w:right w:val="single" w:sz="4" w:space="0" w:color="auto"/>
            </w:tcBorders>
            <w:shd w:val="clear" w:color="auto" w:fill="0070C0"/>
            <w:hideMark/>
          </w:tcPr>
          <w:p w14:paraId="3DBE799C"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Column III</w:t>
            </w:r>
          </w:p>
        </w:tc>
        <w:tc>
          <w:tcPr>
            <w:tcW w:w="1654" w:type="pct"/>
            <w:tcBorders>
              <w:top w:val="single" w:sz="4" w:space="0" w:color="auto"/>
              <w:left w:val="single" w:sz="4" w:space="0" w:color="auto"/>
              <w:bottom w:val="single" w:sz="4" w:space="0" w:color="auto"/>
              <w:right w:val="single" w:sz="4" w:space="0" w:color="auto"/>
            </w:tcBorders>
            <w:shd w:val="clear" w:color="auto" w:fill="0070C0"/>
            <w:hideMark/>
          </w:tcPr>
          <w:p w14:paraId="4F4C37E7"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Column IV</w:t>
            </w:r>
          </w:p>
        </w:tc>
        <w:tc>
          <w:tcPr>
            <w:tcW w:w="608" w:type="pct"/>
            <w:tcBorders>
              <w:top w:val="single" w:sz="4" w:space="0" w:color="auto"/>
              <w:left w:val="single" w:sz="4" w:space="0" w:color="auto"/>
              <w:bottom w:val="single" w:sz="4" w:space="0" w:color="auto"/>
              <w:right w:val="single" w:sz="4" w:space="0" w:color="auto"/>
            </w:tcBorders>
            <w:shd w:val="clear" w:color="auto" w:fill="0070C0"/>
            <w:hideMark/>
          </w:tcPr>
          <w:p w14:paraId="3A0977C7"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Column V</w:t>
            </w:r>
          </w:p>
        </w:tc>
        <w:tc>
          <w:tcPr>
            <w:tcW w:w="505" w:type="pct"/>
            <w:tcBorders>
              <w:top w:val="single" w:sz="4" w:space="0" w:color="auto"/>
              <w:left w:val="single" w:sz="4" w:space="0" w:color="auto"/>
              <w:bottom w:val="single" w:sz="4" w:space="0" w:color="auto"/>
              <w:right w:val="single" w:sz="4" w:space="0" w:color="auto"/>
            </w:tcBorders>
            <w:shd w:val="clear" w:color="auto" w:fill="0070C0"/>
            <w:hideMark/>
          </w:tcPr>
          <w:p w14:paraId="1844E57C"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Column VI</w:t>
            </w:r>
          </w:p>
        </w:tc>
        <w:tc>
          <w:tcPr>
            <w:tcW w:w="522" w:type="pct"/>
            <w:tcBorders>
              <w:top w:val="single" w:sz="4" w:space="0" w:color="auto"/>
              <w:left w:val="single" w:sz="4" w:space="0" w:color="auto"/>
              <w:bottom w:val="single" w:sz="4" w:space="0" w:color="auto"/>
              <w:right w:val="single" w:sz="4" w:space="0" w:color="auto"/>
            </w:tcBorders>
            <w:shd w:val="clear" w:color="auto" w:fill="0070C0"/>
            <w:hideMark/>
          </w:tcPr>
          <w:p w14:paraId="262497DF"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Column VII</w:t>
            </w:r>
          </w:p>
        </w:tc>
      </w:tr>
      <w:tr w:rsidR="00FB688B" w:rsidRPr="00953054" w14:paraId="2C77FA8E" w14:textId="77777777" w:rsidTr="006F40CC">
        <w:trPr>
          <w:trHeight w:val="20"/>
        </w:trPr>
        <w:tc>
          <w:tcPr>
            <w:tcW w:w="599" w:type="pct"/>
            <w:tcBorders>
              <w:top w:val="single" w:sz="4" w:space="0" w:color="auto"/>
              <w:left w:val="single" w:sz="4" w:space="0" w:color="auto"/>
              <w:bottom w:val="single" w:sz="4" w:space="0" w:color="auto"/>
              <w:right w:val="single" w:sz="4" w:space="0" w:color="auto"/>
            </w:tcBorders>
            <w:shd w:val="clear" w:color="auto" w:fill="auto"/>
            <w:hideMark/>
          </w:tcPr>
          <w:p w14:paraId="748F6ACD"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Programme</w:t>
            </w:r>
          </w:p>
        </w:tc>
        <w:tc>
          <w:tcPr>
            <w:tcW w:w="599" w:type="pct"/>
            <w:tcBorders>
              <w:top w:val="single" w:sz="4" w:space="0" w:color="auto"/>
              <w:left w:val="single" w:sz="4" w:space="0" w:color="auto"/>
              <w:bottom w:val="single" w:sz="4" w:space="0" w:color="auto"/>
              <w:right w:val="single" w:sz="4" w:space="0" w:color="auto"/>
            </w:tcBorders>
            <w:shd w:val="clear" w:color="auto" w:fill="auto"/>
            <w:hideMark/>
          </w:tcPr>
          <w:p w14:paraId="3D012D57"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Sub-programme</w:t>
            </w:r>
          </w:p>
        </w:tc>
        <w:tc>
          <w:tcPr>
            <w:tcW w:w="513" w:type="pct"/>
            <w:tcBorders>
              <w:top w:val="single" w:sz="4" w:space="0" w:color="auto"/>
              <w:left w:val="single" w:sz="4" w:space="0" w:color="auto"/>
              <w:bottom w:val="single" w:sz="4" w:space="0" w:color="auto"/>
              <w:right w:val="single" w:sz="4" w:space="0" w:color="auto"/>
            </w:tcBorders>
            <w:shd w:val="clear" w:color="auto" w:fill="auto"/>
            <w:hideMark/>
          </w:tcPr>
          <w:p w14:paraId="7135279D"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Disaster Type</w:t>
            </w:r>
          </w:p>
        </w:tc>
        <w:tc>
          <w:tcPr>
            <w:tcW w:w="1654" w:type="pct"/>
            <w:tcBorders>
              <w:top w:val="single" w:sz="4" w:space="0" w:color="auto"/>
              <w:left w:val="single" w:sz="4" w:space="0" w:color="auto"/>
              <w:bottom w:val="single" w:sz="4" w:space="0" w:color="auto"/>
              <w:right w:val="single" w:sz="4" w:space="0" w:color="auto"/>
            </w:tcBorders>
            <w:shd w:val="clear" w:color="auto" w:fill="auto"/>
            <w:hideMark/>
          </w:tcPr>
          <w:p w14:paraId="1F3D970A"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Category of disaster related Activity that require expenditure reporting (response/recovery/mitigation/preparedness)</w:t>
            </w:r>
          </w:p>
        </w:tc>
        <w:tc>
          <w:tcPr>
            <w:tcW w:w="608" w:type="pct"/>
            <w:tcBorders>
              <w:top w:val="single" w:sz="4" w:space="0" w:color="auto"/>
              <w:left w:val="single" w:sz="4" w:space="0" w:color="auto"/>
              <w:bottom w:val="single" w:sz="4" w:space="0" w:color="auto"/>
              <w:right w:val="single" w:sz="4" w:space="0" w:color="auto"/>
            </w:tcBorders>
            <w:shd w:val="clear" w:color="auto" w:fill="auto"/>
            <w:hideMark/>
          </w:tcPr>
          <w:p w14:paraId="18D82EC8"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Expenditure item</w:t>
            </w:r>
          </w:p>
        </w:tc>
        <w:tc>
          <w:tcPr>
            <w:tcW w:w="505" w:type="pct"/>
            <w:tcBorders>
              <w:top w:val="single" w:sz="4" w:space="0" w:color="auto"/>
              <w:left w:val="single" w:sz="4" w:space="0" w:color="auto"/>
              <w:bottom w:val="single" w:sz="4" w:space="0" w:color="auto"/>
              <w:right w:val="single" w:sz="4" w:space="0" w:color="auto"/>
            </w:tcBorders>
            <w:shd w:val="clear" w:color="auto" w:fill="auto"/>
            <w:hideMark/>
          </w:tcPr>
          <w:p w14:paraId="38876175"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Amount (Kshs.)</w:t>
            </w:r>
          </w:p>
        </w:tc>
        <w:tc>
          <w:tcPr>
            <w:tcW w:w="522" w:type="pct"/>
            <w:tcBorders>
              <w:top w:val="single" w:sz="4" w:space="0" w:color="auto"/>
              <w:left w:val="single" w:sz="4" w:space="0" w:color="auto"/>
              <w:bottom w:val="single" w:sz="4" w:space="0" w:color="auto"/>
              <w:right w:val="single" w:sz="4" w:space="0" w:color="auto"/>
            </w:tcBorders>
            <w:shd w:val="clear" w:color="auto" w:fill="auto"/>
            <w:hideMark/>
          </w:tcPr>
          <w:p w14:paraId="3CB2A530" w14:textId="77777777" w:rsidR="00FB688B" w:rsidRPr="00953054" w:rsidRDefault="00FB688B" w:rsidP="00953054">
            <w:pPr>
              <w:autoSpaceDE/>
              <w:autoSpaceDN/>
              <w:ind w:left="120" w:right="-3"/>
              <w:jc w:val="both"/>
              <w:rPr>
                <w:rFonts w:eastAsia="Tahoma"/>
                <w:bCs/>
                <w:sz w:val="22"/>
                <w:szCs w:val="22"/>
                <w:lang w:eastAsia="fr-FR"/>
              </w:rPr>
            </w:pPr>
            <w:r w:rsidRPr="00953054">
              <w:rPr>
                <w:rFonts w:eastAsia="Tahoma"/>
                <w:bCs/>
                <w:sz w:val="22"/>
                <w:szCs w:val="22"/>
                <w:lang w:eastAsia="fr-FR"/>
              </w:rPr>
              <w:t>Comments</w:t>
            </w:r>
          </w:p>
        </w:tc>
      </w:tr>
      <w:tr w:rsidR="00FB688B" w:rsidRPr="00953054" w14:paraId="478058A0" w14:textId="77777777" w:rsidTr="006F40CC">
        <w:trPr>
          <w:trHeight w:val="567"/>
        </w:trPr>
        <w:tc>
          <w:tcPr>
            <w:tcW w:w="599" w:type="pct"/>
            <w:tcBorders>
              <w:top w:val="single" w:sz="4" w:space="0" w:color="auto"/>
              <w:left w:val="single" w:sz="4" w:space="0" w:color="auto"/>
              <w:bottom w:val="single" w:sz="4" w:space="0" w:color="auto"/>
              <w:right w:val="single" w:sz="4" w:space="0" w:color="auto"/>
            </w:tcBorders>
            <w:shd w:val="clear" w:color="auto" w:fill="auto"/>
          </w:tcPr>
          <w:p w14:paraId="663EEA26" w14:textId="77777777" w:rsidR="00FB688B" w:rsidRPr="00953054" w:rsidRDefault="00FB688B" w:rsidP="00953054">
            <w:pPr>
              <w:autoSpaceDE/>
              <w:autoSpaceDN/>
              <w:ind w:left="120" w:right="-3"/>
              <w:jc w:val="both"/>
              <w:rPr>
                <w:rFonts w:eastAsia="Tahoma"/>
                <w:bCs/>
                <w:sz w:val="22"/>
                <w:szCs w:val="22"/>
                <w:lang w:eastAsia="fr-FR"/>
              </w:rPr>
            </w:pPr>
          </w:p>
        </w:tc>
        <w:tc>
          <w:tcPr>
            <w:tcW w:w="599" w:type="pct"/>
            <w:tcBorders>
              <w:top w:val="single" w:sz="4" w:space="0" w:color="auto"/>
              <w:left w:val="single" w:sz="4" w:space="0" w:color="auto"/>
              <w:bottom w:val="single" w:sz="4" w:space="0" w:color="auto"/>
              <w:right w:val="single" w:sz="4" w:space="0" w:color="auto"/>
            </w:tcBorders>
            <w:shd w:val="clear" w:color="auto" w:fill="auto"/>
          </w:tcPr>
          <w:p w14:paraId="16A9900B" w14:textId="77777777" w:rsidR="00FB688B" w:rsidRPr="00953054" w:rsidRDefault="00FB688B" w:rsidP="00953054">
            <w:pPr>
              <w:autoSpaceDE/>
              <w:autoSpaceDN/>
              <w:ind w:left="120" w:right="-3"/>
              <w:jc w:val="both"/>
              <w:rPr>
                <w:rFonts w:eastAsia="Tahoma"/>
                <w:bCs/>
                <w:sz w:val="22"/>
                <w:szCs w:val="22"/>
                <w:lang w:eastAsia="fr-FR"/>
              </w:rPr>
            </w:pPr>
          </w:p>
        </w:tc>
        <w:tc>
          <w:tcPr>
            <w:tcW w:w="513" w:type="pct"/>
            <w:tcBorders>
              <w:top w:val="single" w:sz="4" w:space="0" w:color="auto"/>
              <w:left w:val="single" w:sz="4" w:space="0" w:color="auto"/>
              <w:bottom w:val="single" w:sz="4" w:space="0" w:color="auto"/>
              <w:right w:val="single" w:sz="4" w:space="0" w:color="auto"/>
            </w:tcBorders>
            <w:shd w:val="clear" w:color="auto" w:fill="auto"/>
          </w:tcPr>
          <w:p w14:paraId="0207C07B" w14:textId="77777777" w:rsidR="00FB688B" w:rsidRPr="00953054" w:rsidRDefault="00FB688B" w:rsidP="00953054">
            <w:pPr>
              <w:autoSpaceDE/>
              <w:autoSpaceDN/>
              <w:ind w:left="120" w:right="-3"/>
              <w:jc w:val="both"/>
              <w:rPr>
                <w:rFonts w:eastAsia="Tahoma"/>
                <w:bCs/>
                <w:sz w:val="22"/>
                <w:szCs w:val="22"/>
                <w:lang w:eastAsia="fr-FR"/>
              </w:rPr>
            </w:pPr>
          </w:p>
        </w:tc>
        <w:tc>
          <w:tcPr>
            <w:tcW w:w="1654" w:type="pct"/>
            <w:tcBorders>
              <w:top w:val="single" w:sz="4" w:space="0" w:color="auto"/>
              <w:left w:val="single" w:sz="4" w:space="0" w:color="auto"/>
              <w:bottom w:val="single" w:sz="4" w:space="0" w:color="auto"/>
              <w:right w:val="single" w:sz="4" w:space="0" w:color="auto"/>
            </w:tcBorders>
            <w:shd w:val="clear" w:color="auto" w:fill="auto"/>
          </w:tcPr>
          <w:p w14:paraId="7E6FD0EC" w14:textId="77777777" w:rsidR="00FB688B" w:rsidRPr="00953054" w:rsidRDefault="00FB688B" w:rsidP="00953054">
            <w:pPr>
              <w:autoSpaceDE/>
              <w:autoSpaceDN/>
              <w:ind w:left="120" w:right="-3"/>
              <w:jc w:val="both"/>
              <w:rPr>
                <w:rFonts w:eastAsia="Tahoma"/>
                <w:bCs/>
                <w:sz w:val="22"/>
                <w:szCs w:val="22"/>
                <w:lang w:eastAsia="fr-FR"/>
              </w:rPr>
            </w:pPr>
          </w:p>
        </w:tc>
        <w:tc>
          <w:tcPr>
            <w:tcW w:w="608" w:type="pct"/>
            <w:tcBorders>
              <w:top w:val="single" w:sz="4" w:space="0" w:color="auto"/>
              <w:left w:val="single" w:sz="4" w:space="0" w:color="auto"/>
              <w:bottom w:val="single" w:sz="4" w:space="0" w:color="auto"/>
              <w:right w:val="single" w:sz="4" w:space="0" w:color="auto"/>
            </w:tcBorders>
            <w:shd w:val="clear" w:color="auto" w:fill="auto"/>
          </w:tcPr>
          <w:p w14:paraId="22AEEE51" w14:textId="77777777" w:rsidR="00FB688B" w:rsidRPr="00953054" w:rsidRDefault="00FB688B" w:rsidP="00953054">
            <w:pPr>
              <w:autoSpaceDE/>
              <w:autoSpaceDN/>
              <w:ind w:left="120" w:right="-3"/>
              <w:jc w:val="both"/>
              <w:rPr>
                <w:rFonts w:eastAsia="Tahoma"/>
                <w:bCs/>
                <w:sz w:val="22"/>
                <w:szCs w:val="22"/>
                <w:lang w:eastAsia="fr-FR"/>
              </w:rPr>
            </w:pPr>
          </w:p>
        </w:tc>
        <w:tc>
          <w:tcPr>
            <w:tcW w:w="505" w:type="pct"/>
            <w:tcBorders>
              <w:top w:val="single" w:sz="4" w:space="0" w:color="auto"/>
              <w:left w:val="single" w:sz="4" w:space="0" w:color="auto"/>
              <w:bottom w:val="single" w:sz="4" w:space="0" w:color="auto"/>
              <w:right w:val="single" w:sz="4" w:space="0" w:color="auto"/>
            </w:tcBorders>
            <w:shd w:val="clear" w:color="auto" w:fill="auto"/>
          </w:tcPr>
          <w:p w14:paraId="2BF9584B" w14:textId="77777777" w:rsidR="00FB688B" w:rsidRPr="00953054" w:rsidRDefault="00FB688B" w:rsidP="00953054">
            <w:pPr>
              <w:autoSpaceDE/>
              <w:autoSpaceDN/>
              <w:ind w:left="120" w:right="-3"/>
              <w:jc w:val="both"/>
              <w:rPr>
                <w:rFonts w:eastAsia="Tahoma"/>
                <w:bCs/>
                <w:sz w:val="22"/>
                <w:szCs w:val="22"/>
                <w:lang w:eastAsia="fr-FR"/>
              </w:rPr>
            </w:pPr>
          </w:p>
        </w:tc>
        <w:tc>
          <w:tcPr>
            <w:tcW w:w="522" w:type="pct"/>
            <w:tcBorders>
              <w:top w:val="single" w:sz="4" w:space="0" w:color="auto"/>
              <w:left w:val="single" w:sz="4" w:space="0" w:color="auto"/>
              <w:bottom w:val="single" w:sz="4" w:space="0" w:color="auto"/>
              <w:right w:val="single" w:sz="4" w:space="0" w:color="auto"/>
            </w:tcBorders>
            <w:shd w:val="clear" w:color="auto" w:fill="auto"/>
          </w:tcPr>
          <w:p w14:paraId="17BCF7EF" w14:textId="77777777" w:rsidR="00FB688B" w:rsidRPr="00953054" w:rsidRDefault="00FB688B" w:rsidP="00953054">
            <w:pPr>
              <w:autoSpaceDE/>
              <w:autoSpaceDN/>
              <w:ind w:left="120" w:right="-3"/>
              <w:jc w:val="both"/>
              <w:rPr>
                <w:rFonts w:eastAsia="Tahoma"/>
                <w:bCs/>
                <w:sz w:val="22"/>
                <w:szCs w:val="22"/>
                <w:lang w:eastAsia="fr-FR"/>
              </w:rPr>
            </w:pPr>
          </w:p>
        </w:tc>
      </w:tr>
      <w:tr w:rsidR="00FB688B" w:rsidRPr="00953054" w14:paraId="27C9A242" w14:textId="77777777" w:rsidTr="006F40CC">
        <w:trPr>
          <w:trHeight w:val="567"/>
        </w:trPr>
        <w:tc>
          <w:tcPr>
            <w:tcW w:w="599" w:type="pct"/>
            <w:tcBorders>
              <w:top w:val="single" w:sz="4" w:space="0" w:color="auto"/>
              <w:left w:val="single" w:sz="4" w:space="0" w:color="auto"/>
              <w:bottom w:val="single" w:sz="4" w:space="0" w:color="auto"/>
              <w:right w:val="single" w:sz="4" w:space="0" w:color="auto"/>
            </w:tcBorders>
            <w:shd w:val="clear" w:color="auto" w:fill="auto"/>
          </w:tcPr>
          <w:p w14:paraId="21D4D2EF" w14:textId="77777777" w:rsidR="00FB688B" w:rsidRPr="00953054" w:rsidRDefault="00FB688B" w:rsidP="00953054">
            <w:pPr>
              <w:autoSpaceDE/>
              <w:autoSpaceDN/>
              <w:ind w:left="120" w:right="-3"/>
              <w:jc w:val="both"/>
              <w:rPr>
                <w:rFonts w:eastAsia="Tahoma"/>
                <w:bCs/>
                <w:sz w:val="22"/>
                <w:szCs w:val="22"/>
                <w:lang w:eastAsia="fr-FR"/>
              </w:rPr>
            </w:pPr>
          </w:p>
        </w:tc>
        <w:tc>
          <w:tcPr>
            <w:tcW w:w="599" w:type="pct"/>
            <w:tcBorders>
              <w:top w:val="single" w:sz="4" w:space="0" w:color="auto"/>
              <w:left w:val="single" w:sz="4" w:space="0" w:color="auto"/>
              <w:bottom w:val="single" w:sz="4" w:space="0" w:color="auto"/>
              <w:right w:val="single" w:sz="4" w:space="0" w:color="auto"/>
            </w:tcBorders>
            <w:shd w:val="clear" w:color="auto" w:fill="auto"/>
          </w:tcPr>
          <w:p w14:paraId="7CACE85F" w14:textId="77777777" w:rsidR="00FB688B" w:rsidRPr="00953054" w:rsidRDefault="00FB688B" w:rsidP="00953054">
            <w:pPr>
              <w:autoSpaceDE/>
              <w:autoSpaceDN/>
              <w:ind w:left="120" w:right="-3"/>
              <w:jc w:val="both"/>
              <w:rPr>
                <w:rFonts w:eastAsia="Tahoma"/>
                <w:bCs/>
                <w:sz w:val="22"/>
                <w:szCs w:val="22"/>
                <w:lang w:eastAsia="fr-FR"/>
              </w:rPr>
            </w:pPr>
          </w:p>
        </w:tc>
        <w:tc>
          <w:tcPr>
            <w:tcW w:w="513" w:type="pct"/>
            <w:tcBorders>
              <w:top w:val="single" w:sz="4" w:space="0" w:color="auto"/>
              <w:left w:val="single" w:sz="4" w:space="0" w:color="auto"/>
              <w:bottom w:val="single" w:sz="4" w:space="0" w:color="auto"/>
              <w:right w:val="single" w:sz="4" w:space="0" w:color="auto"/>
            </w:tcBorders>
            <w:shd w:val="clear" w:color="auto" w:fill="auto"/>
          </w:tcPr>
          <w:p w14:paraId="105B84A4" w14:textId="77777777" w:rsidR="00FB688B" w:rsidRPr="00953054" w:rsidRDefault="00FB688B" w:rsidP="00953054">
            <w:pPr>
              <w:autoSpaceDE/>
              <w:autoSpaceDN/>
              <w:ind w:left="120" w:right="-3"/>
              <w:jc w:val="both"/>
              <w:rPr>
                <w:rFonts w:eastAsia="Tahoma"/>
                <w:bCs/>
                <w:sz w:val="22"/>
                <w:szCs w:val="22"/>
                <w:lang w:eastAsia="fr-FR"/>
              </w:rPr>
            </w:pPr>
          </w:p>
        </w:tc>
        <w:tc>
          <w:tcPr>
            <w:tcW w:w="1654" w:type="pct"/>
            <w:tcBorders>
              <w:top w:val="single" w:sz="4" w:space="0" w:color="auto"/>
              <w:left w:val="single" w:sz="4" w:space="0" w:color="auto"/>
              <w:bottom w:val="single" w:sz="4" w:space="0" w:color="auto"/>
              <w:right w:val="single" w:sz="4" w:space="0" w:color="auto"/>
            </w:tcBorders>
            <w:shd w:val="clear" w:color="auto" w:fill="auto"/>
          </w:tcPr>
          <w:p w14:paraId="21FC526F" w14:textId="77777777" w:rsidR="00FB688B" w:rsidRPr="00953054" w:rsidRDefault="00FB688B" w:rsidP="00953054">
            <w:pPr>
              <w:autoSpaceDE/>
              <w:autoSpaceDN/>
              <w:ind w:left="120" w:right="-3"/>
              <w:jc w:val="both"/>
              <w:rPr>
                <w:rFonts w:eastAsia="Tahoma"/>
                <w:bCs/>
                <w:sz w:val="22"/>
                <w:szCs w:val="22"/>
                <w:lang w:eastAsia="fr-FR"/>
              </w:rPr>
            </w:pPr>
          </w:p>
        </w:tc>
        <w:tc>
          <w:tcPr>
            <w:tcW w:w="608" w:type="pct"/>
            <w:tcBorders>
              <w:top w:val="single" w:sz="4" w:space="0" w:color="auto"/>
              <w:left w:val="single" w:sz="4" w:space="0" w:color="auto"/>
              <w:bottom w:val="single" w:sz="4" w:space="0" w:color="auto"/>
              <w:right w:val="single" w:sz="4" w:space="0" w:color="auto"/>
            </w:tcBorders>
            <w:shd w:val="clear" w:color="auto" w:fill="auto"/>
          </w:tcPr>
          <w:p w14:paraId="67F33168" w14:textId="77777777" w:rsidR="00FB688B" w:rsidRPr="00953054" w:rsidRDefault="00FB688B" w:rsidP="00953054">
            <w:pPr>
              <w:autoSpaceDE/>
              <w:autoSpaceDN/>
              <w:ind w:left="120" w:right="-3"/>
              <w:jc w:val="both"/>
              <w:rPr>
                <w:rFonts w:eastAsia="Tahoma"/>
                <w:bCs/>
                <w:sz w:val="22"/>
                <w:szCs w:val="22"/>
                <w:lang w:eastAsia="fr-FR"/>
              </w:rPr>
            </w:pPr>
          </w:p>
        </w:tc>
        <w:tc>
          <w:tcPr>
            <w:tcW w:w="505" w:type="pct"/>
            <w:tcBorders>
              <w:top w:val="single" w:sz="4" w:space="0" w:color="auto"/>
              <w:left w:val="single" w:sz="4" w:space="0" w:color="auto"/>
              <w:bottom w:val="single" w:sz="4" w:space="0" w:color="auto"/>
              <w:right w:val="single" w:sz="4" w:space="0" w:color="auto"/>
            </w:tcBorders>
            <w:shd w:val="clear" w:color="auto" w:fill="auto"/>
          </w:tcPr>
          <w:p w14:paraId="77BB4EC0" w14:textId="77777777" w:rsidR="00FB688B" w:rsidRPr="00953054" w:rsidRDefault="00FB688B" w:rsidP="00953054">
            <w:pPr>
              <w:autoSpaceDE/>
              <w:autoSpaceDN/>
              <w:ind w:left="120" w:right="-3"/>
              <w:jc w:val="both"/>
              <w:rPr>
                <w:rFonts w:eastAsia="Tahoma"/>
                <w:bCs/>
                <w:sz w:val="22"/>
                <w:szCs w:val="22"/>
                <w:lang w:eastAsia="fr-FR"/>
              </w:rPr>
            </w:pPr>
          </w:p>
        </w:tc>
        <w:tc>
          <w:tcPr>
            <w:tcW w:w="522" w:type="pct"/>
            <w:tcBorders>
              <w:top w:val="single" w:sz="4" w:space="0" w:color="auto"/>
              <w:left w:val="single" w:sz="4" w:space="0" w:color="auto"/>
              <w:bottom w:val="single" w:sz="4" w:space="0" w:color="auto"/>
              <w:right w:val="single" w:sz="4" w:space="0" w:color="auto"/>
            </w:tcBorders>
            <w:shd w:val="clear" w:color="auto" w:fill="auto"/>
          </w:tcPr>
          <w:p w14:paraId="67C91222" w14:textId="77777777" w:rsidR="00FB688B" w:rsidRPr="00953054" w:rsidRDefault="00FB688B" w:rsidP="00953054">
            <w:pPr>
              <w:autoSpaceDE/>
              <w:autoSpaceDN/>
              <w:ind w:left="120" w:right="-3"/>
              <w:jc w:val="both"/>
              <w:rPr>
                <w:rFonts w:eastAsia="Tahoma"/>
                <w:bCs/>
                <w:sz w:val="22"/>
                <w:szCs w:val="22"/>
                <w:lang w:eastAsia="fr-FR"/>
              </w:rPr>
            </w:pPr>
          </w:p>
        </w:tc>
      </w:tr>
    </w:tbl>
    <w:p w14:paraId="5F1152C9" w14:textId="77777777" w:rsidR="00FB688B" w:rsidRPr="00953054" w:rsidRDefault="00FB688B" w:rsidP="00953054">
      <w:pPr>
        <w:spacing w:line="360" w:lineRule="auto"/>
        <w:jc w:val="both"/>
        <w:rPr>
          <w:b/>
          <w:sz w:val="22"/>
          <w:szCs w:val="22"/>
          <w:lang w:val="en-US"/>
        </w:rPr>
      </w:pPr>
    </w:p>
    <w:sectPr w:rsidR="00FB688B" w:rsidRPr="00953054" w:rsidSect="00975D4F">
      <w:pgSz w:w="16840" w:h="11920" w:orient="landscape"/>
      <w:pgMar w:top="1440" w:right="1440" w:bottom="1440" w:left="1440" w:header="743" w:footer="395"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2B36F77" w14:textId="77777777" w:rsidR="00975D4F" w:rsidRDefault="00975D4F">
      <w:r>
        <w:separator/>
      </w:r>
    </w:p>
  </w:endnote>
  <w:endnote w:type="continuationSeparator" w:id="0">
    <w:p w14:paraId="2CFE52F6" w14:textId="77777777" w:rsidR="00975D4F" w:rsidRDefault="00975D4F">
      <w:r>
        <w:continuationSeparator/>
      </w:r>
    </w:p>
  </w:endnote>
  <w:endnote w:type="continuationNotice" w:id="1">
    <w:p w14:paraId="1F7B7777" w14:textId="77777777" w:rsidR="00975D4F" w:rsidRDefault="00975D4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Century Gothic">
    <w:panose1 w:val="020B05020202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A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2FF" w:usb1="400004FF"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C8A9E" w14:textId="2F1499AD" w:rsidR="00287471" w:rsidRDefault="00287471">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0</w:t>
    </w:r>
    <w:r>
      <w:rPr>
        <w:rStyle w:val="PageNumber"/>
      </w:rPr>
      <w:fldChar w:fldCharType="end"/>
    </w:r>
  </w:p>
  <w:p w14:paraId="5D2EC050" w14:textId="77777777" w:rsidR="00287471" w:rsidRDefault="0028747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3DD18" w14:textId="77777777" w:rsidR="00287471" w:rsidRDefault="00287471">
    <w:pPr>
      <w:pStyle w:val="Footer"/>
      <w:jc w:val="right"/>
    </w:pPr>
  </w:p>
  <w:p w14:paraId="6D65B03E" w14:textId="77777777" w:rsidR="00287471" w:rsidRDefault="0028747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71CC05" w14:textId="77777777" w:rsidR="00287471" w:rsidRDefault="00287471" w:rsidP="00B067B1">
    <w:pPr>
      <w:pStyle w:val="Footer"/>
      <w:pBdr>
        <w:top w:val="single" w:sz="4" w:space="1" w:color="D9D9D9" w:themeColor="background1" w:themeShade="D9"/>
      </w:pBdr>
      <w:rPr>
        <w:b/>
      </w:rPr>
    </w:pPr>
  </w:p>
  <w:p w14:paraId="7BACD8F1" w14:textId="77777777" w:rsidR="00287471" w:rsidRDefault="00287471" w:rsidP="00B067B1">
    <w:pPr>
      <w:pStyle w:val="Footer"/>
      <w:pBdr>
        <w:top w:val="single" w:sz="4" w:space="1" w:color="D9D9D9" w:themeColor="background1" w:themeShade="D9"/>
      </w:pBdr>
      <w:rPr>
        <w:b/>
      </w:rPr>
    </w:pPr>
  </w:p>
  <w:p w14:paraId="310BA2F1" w14:textId="77777777" w:rsidR="00287471" w:rsidRDefault="0028747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5A7DC" w14:textId="7036CADF" w:rsidR="00287471" w:rsidRDefault="00287471">
    <w:pPr>
      <w:pStyle w:val="Footer"/>
      <w:jc w:val="center"/>
    </w:pPr>
  </w:p>
  <w:p w14:paraId="06B57426" w14:textId="77777777" w:rsidR="00287471" w:rsidRDefault="00287471">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4AE78D" w14:textId="77777777" w:rsidR="00287471" w:rsidRDefault="00287471" w:rsidP="00B067B1">
    <w:pPr>
      <w:pStyle w:val="Footer"/>
      <w:pBdr>
        <w:top w:val="single" w:sz="4" w:space="1" w:color="D9D9D9" w:themeColor="background1" w:themeShade="D9"/>
      </w:pBdr>
      <w:rPr>
        <w:b/>
      </w:rPr>
    </w:pPr>
    <w:r>
      <w:fldChar w:fldCharType="begin"/>
    </w:r>
    <w:r>
      <w:instrText xml:space="preserve"> PAGE   \* MERGEFORMAT </w:instrText>
    </w:r>
    <w:r>
      <w:fldChar w:fldCharType="separate"/>
    </w:r>
    <w:r w:rsidRPr="00A97843">
      <w:rPr>
        <w:b/>
        <w:noProof/>
      </w:rPr>
      <w:t>i</w:t>
    </w:r>
    <w:r>
      <w:rPr>
        <w:b/>
        <w:noProof/>
      </w:rPr>
      <w:fldChar w:fldCharType="end"/>
    </w:r>
    <w:r>
      <w:rPr>
        <w:b/>
      </w:rPr>
      <w:t xml:space="preserve"> | </w:t>
    </w:r>
    <w:r>
      <w:rPr>
        <w:color w:val="7F7F7F" w:themeColor="background1" w:themeShade="7F"/>
        <w:spacing w:val="60"/>
      </w:rPr>
      <w:t>Page</w:t>
    </w:r>
  </w:p>
  <w:p w14:paraId="3EA1FC3E" w14:textId="77777777" w:rsidR="00287471" w:rsidRDefault="00287471" w:rsidP="00B067B1">
    <w:pPr>
      <w:pStyle w:val="Footer"/>
      <w:pBdr>
        <w:top w:val="single" w:sz="4" w:space="1" w:color="D9D9D9" w:themeColor="background1" w:themeShade="D9"/>
      </w:pBdr>
      <w:rPr>
        <w:b/>
      </w:rPr>
    </w:pPr>
  </w:p>
  <w:p w14:paraId="67569F47" w14:textId="77777777" w:rsidR="00287471" w:rsidRDefault="00287471">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90998195"/>
      <w:docPartObj>
        <w:docPartGallery w:val="Page Numbers (Bottom of Page)"/>
        <w:docPartUnique/>
      </w:docPartObj>
    </w:sdtPr>
    <w:sdtEndPr>
      <w:rPr>
        <w:noProof/>
      </w:rPr>
    </w:sdtEndPr>
    <w:sdtContent>
      <w:p w14:paraId="28C65FD3" w14:textId="0256B2E1" w:rsidR="00287471" w:rsidRDefault="00287471">
        <w:pPr>
          <w:pStyle w:val="Footer"/>
          <w:jc w:val="center"/>
        </w:pPr>
        <w:r>
          <w:fldChar w:fldCharType="begin"/>
        </w:r>
        <w:r>
          <w:instrText xml:space="preserve"> PAGE   \* MERGEFORMAT </w:instrText>
        </w:r>
        <w:r>
          <w:fldChar w:fldCharType="separate"/>
        </w:r>
        <w:r w:rsidR="00F25A34">
          <w:rPr>
            <w:noProof/>
          </w:rPr>
          <w:t>11</w:t>
        </w:r>
        <w:r>
          <w:rPr>
            <w:noProof/>
          </w:rPr>
          <w:fldChar w:fldCharType="end"/>
        </w:r>
      </w:p>
    </w:sdtContent>
  </w:sdt>
  <w:p w14:paraId="5D56E72F" w14:textId="77777777" w:rsidR="00287471" w:rsidRDefault="00287471">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FD2C9F" w14:textId="3BB498AE" w:rsidR="00287471" w:rsidRDefault="00287471">
    <w:pPr>
      <w:pStyle w:val="Footer"/>
      <w:jc w:val="center"/>
    </w:pPr>
    <w:r>
      <w:fldChar w:fldCharType="begin"/>
    </w:r>
    <w:r>
      <w:instrText xml:space="preserve"> PAGE   \* MERGEFORMAT </w:instrText>
    </w:r>
    <w:r>
      <w:fldChar w:fldCharType="separate"/>
    </w:r>
    <w:r w:rsidR="00916832">
      <w:rPr>
        <w:noProof/>
      </w:rPr>
      <w:t>ii</w:t>
    </w:r>
    <w:r>
      <w:rPr>
        <w:noProof/>
      </w:rPr>
      <w:fldChar w:fldCharType="end"/>
    </w:r>
  </w:p>
  <w:p w14:paraId="6FA59C43" w14:textId="77777777" w:rsidR="00287471" w:rsidRDefault="00287471" w:rsidP="008C4B73">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0DC840" w14:textId="2A783F96" w:rsidR="00287471" w:rsidRDefault="00287471">
    <w:pPr>
      <w:pStyle w:val="Footer"/>
      <w:jc w:val="center"/>
    </w:pPr>
    <w:r>
      <w:fldChar w:fldCharType="begin"/>
    </w:r>
    <w:r>
      <w:instrText xml:space="preserve"> PAGE   \* MERGEFORMAT </w:instrText>
    </w:r>
    <w:r>
      <w:fldChar w:fldCharType="separate"/>
    </w:r>
    <w:r w:rsidR="00916832">
      <w:rPr>
        <w:noProof/>
      </w:rPr>
      <w:t>9</w:t>
    </w:r>
    <w:r>
      <w:rPr>
        <w:noProof/>
      </w:rPr>
      <w:fldChar w:fldCharType="end"/>
    </w:r>
  </w:p>
  <w:p w14:paraId="27C81784" w14:textId="77777777" w:rsidR="00287471" w:rsidRDefault="00287471" w:rsidP="008C4B73">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526486"/>
      <w:docPartObj>
        <w:docPartGallery w:val="Page Numbers (Bottom of Page)"/>
        <w:docPartUnique/>
      </w:docPartObj>
    </w:sdtPr>
    <w:sdtEndPr>
      <w:rPr>
        <w:noProof/>
      </w:rPr>
    </w:sdtEndPr>
    <w:sdtContent>
      <w:p w14:paraId="60E1E000" w14:textId="4E35ABC0" w:rsidR="00287471" w:rsidRDefault="00287471" w:rsidP="00634404">
        <w:pPr>
          <w:pStyle w:val="Footer"/>
          <w:jc w:val="center"/>
        </w:pPr>
        <w:r>
          <w:fldChar w:fldCharType="begin"/>
        </w:r>
        <w:r>
          <w:instrText xml:space="preserve"> PAGE   \* MERGEFORMAT </w:instrText>
        </w:r>
        <w:r>
          <w:fldChar w:fldCharType="separate"/>
        </w:r>
        <w:r w:rsidR="00F25A34">
          <w:rPr>
            <w:noProof/>
          </w:rPr>
          <w:t>21</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FF7C95F" w14:textId="77777777" w:rsidR="00975D4F" w:rsidRDefault="00975D4F">
      <w:r>
        <w:separator/>
      </w:r>
    </w:p>
  </w:footnote>
  <w:footnote w:type="continuationSeparator" w:id="0">
    <w:p w14:paraId="793F1BB6" w14:textId="77777777" w:rsidR="00975D4F" w:rsidRDefault="00975D4F">
      <w:r>
        <w:continuationSeparator/>
      </w:r>
    </w:p>
  </w:footnote>
  <w:footnote w:type="continuationNotice" w:id="1">
    <w:p w14:paraId="60AE0724" w14:textId="77777777" w:rsidR="00975D4F" w:rsidRDefault="00975D4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302441" w14:textId="7838DF0C" w:rsidR="00287471" w:rsidRDefault="007067F3">
    <w:pPr>
      <w:pStyle w:val="Header"/>
    </w:pPr>
    <w:r>
      <w:rPr>
        <w:noProof/>
      </w:rPr>
    </w:r>
    <w:r w:rsidR="007067F3">
      <w:rPr>
        <w:noProof/>
      </w:rPr>
      <w:pict w14:anchorId="2946BF5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1" o:spid="_x0000_s1039" type="#_x0000_t136" alt="" style="position:absolute;margin-left:0;margin-top:0;width:500.35pt;height:179.6pt;rotation:315;z-index:-251658238;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5ECEBA" w14:textId="4F8CA518" w:rsidR="00206BDD" w:rsidRDefault="007067F3">
    <w:pPr>
      <w:pStyle w:val="Header"/>
    </w:pPr>
    <w:r>
      <w:rPr>
        <w:noProof/>
      </w:rPr>
    </w:r>
    <w:r w:rsidR="007067F3">
      <w:rPr>
        <w:noProof/>
      </w:rPr>
      <w:pict w14:anchorId="0891EC3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2" o:spid="_x0000_s1038" type="#_x0000_t136" alt="" style="position:absolute;margin-left:0;margin-top:0;width:500.35pt;height:179.6pt;rotation:315;z-index:-251658237;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55EDBD" w14:textId="30389472" w:rsidR="00287471" w:rsidRDefault="007067F3" w:rsidP="002B027B">
    <w:pPr>
      <w:pStyle w:val="Header"/>
      <w:rPr>
        <w:b/>
        <w:i/>
      </w:rPr>
    </w:pPr>
    <w:r>
      <w:rPr>
        <w:noProof/>
      </w:rPr>
    </w:r>
    <w:r w:rsidR="007067F3">
      <w:rPr>
        <w:noProof/>
      </w:rPr>
      <w:pict w14:anchorId="5DA061E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0" o:spid="_x0000_s1037" type="#_x0000_t136" alt="" style="position:absolute;margin-left:0;margin-top:0;width:500.35pt;height:179.6pt;rotation:315;z-index:-251658239;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r w:rsidR="00287471">
      <w:rPr>
        <w:b/>
        <w:i/>
      </w:rPr>
      <w:t xml:space="preserve"> </w:t>
    </w:r>
    <w:r w:rsidR="00287471" w:rsidRPr="00F01242">
      <w:rPr>
        <w:i/>
      </w:rPr>
      <w:t>(Indicate actual name of the entity)</w:t>
    </w:r>
  </w:p>
  <w:p w14:paraId="4C8E2EB8" w14:textId="77777777" w:rsidR="00287471" w:rsidRDefault="00287471" w:rsidP="002B027B">
    <w:pPr>
      <w:pStyle w:val="Header"/>
      <w:rPr>
        <w:b/>
        <w:i/>
      </w:rPr>
    </w:pPr>
    <w:r>
      <w:rPr>
        <w:b/>
      </w:rPr>
      <w:t>Annual Reports and Financial Statements</w:t>
    </w:r>
  </w:p>
  <w:p w14:paraId="05A3387E" w14:textId="5F2E2FBB" w:rsidR="00287471" w:rsidRPr="00065C8B" w:rsidRDefault="00287471" w:rsidP="00B97DA9">
    <w:pPr>
      <w:pStyle w:val="Header"/>
      <w:pBdr>
        <w:bottom w:val="single" w:sz="4" w:space="1" w:color="auto"/>
      </w:pBdr>
      <w:rPr>
        <w:b/>
      </w:rPr>
    </w:pPr>
    <w:r>
      <w:rPr>
        <w:b/>
      </w:rPr>
      <w:t>For the year ended June 30, 2022.</w:t>
    </w:r>
  </w:p>
  <w:p w14:paraId="61BADF9C" w14:textId="77777777" w:rsidR="00287471" w:rsidRDefault="0028747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5BB9CA" w14:textId="10AA5CA3" w:rsidR="00287471" w:rsidRDefault="007067F3">
    <w:pPr>
      <w:pStyle w:val="Header"/>
    </w:pPr>
    <w:r>
      <w:rPr>
        <w:noProof/>
      </w:rPr>
    </w:r>
    <w:r w:rsidR="007067F3">
      <w:rPr>
        <w:noProof/>
      </w:rPr>
      <w:pict w14:anchorId="523B184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4" o:spid="_x0000_s1036" type="#_x0000_t136" alt="" style="position:absolute;margin-left:0;margin-top:0;width:500.35pt;height:179.6pt;rotation:315;z-index:-251658235;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535403" w14:textId="77777777" w:rsidR="00AF7A6A" w:rsidRDefault="00AF7A6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9C3237" w14:textId="627BC46B" w:rsidR="004644A7" w:rsidRDefault="007067F3" w:rsidP="004644A7">
    <w:pPr>
      <w:pStyle w:val="Header"/>
      <w:rPr>
        <w:b/>
        <w:i/>
      </w:rPr>
    </w:pPr>
    <w:r>
      <w:rPr>
        <w:noProof/>
      </w:rPr>
    </w:r>
    <w:r w:rsidR="007067F3">
      <w:rPr>
        <w:noProof/>
      </w:rPr>
      <w:pict w14:anchorId="07B5125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5" type="#_x0000_t136" alt="" style="position:absolute;margin-left:0;margin-top:0;width:485.8pt;height:194.3pt;rotation:315;z-index:-251658240;mso-wrap-edited:f;mso-width-percent:0;mso-height-percent:0;mso-position-horizontal:center;mso-position-horizontal-relative:margin;mso-position-vertical:center;mso-position-vertical-relative:margin;mso-width-percent:0;mso-height-percent:0" o:allowincell="f" fillcolor="silver" stroked="f">
          <v:fill opacity=".5"/>
          <v:textpath style="font-family:&quot;Times New Roman&quot;;font-size:1pt" string="DRAFT"/>
          <w10:wrap anchorx="margin" anchory="margin"/>
        </v:shape>
      </w:pict>
    </w:r>
    <w:r w:rsidR="004644A7">
      <w:rPr>
        <w:b/>
        <w:i/>
      </w:rPr>
      <w:t xml:space="preserve"> </w:t>
    </w:r>
    <w:r w:rsidR="004644A7" w:rsidRPr="00F01242">
      <w:rPr>
        <w:i/>
      </w:rPr>
      <w:t xml:space="preserve">(Indicate actual name of the </w:t>
    </w:r>
    <w:r w:rsidR="004F0F04">
      <w:rPr>
        <w:i/>
      </w:rPr>
      <w:t xml:space="preserve">County </w:t>
    </w:r>
    <w:r w:rsidR="0087545F">
      <w:rPr>
        <w:i/>
      </w:rPr>
      <w:t>Executive/Assembly</w:t>
    </w:r>
    <w:r w:rsidR="004644A7" w:rsidRPr="00F01242">
      <w:rPr>
        <w:i/>
      </w:rPr>
      <w:t>)</w:t>
    </w:r>
  </w:p>
  <w:p w14:paraId="623F5D2B" w14:textId="77777777" w:rsidR="004644A7" w:rsidRPr="006E5F57" w:rsidRDefault="004644A7" w:rsidP="004644A7">
    <w:pPr>
      <w:pStyle w:val="Header"/>
      <w:pBdr>
        <w:bottom w:val="single" w:sz="4" w:space="1" w:color="auto"/>
      </w:pBdr>
      <w:rPr>
        <w:b/>
        <w:i/>
      </w:rPr>
    </w:pPr>
    <w:r>
      <w:rPr>
        <w:b/>
      </w:rPr>
      <w:t>Annual Report and Financial Statements</w:t>
    </w:r>
    <w:r>
      <w:rPr>
        <w:b/>
        <w:i/>
      </w:rPr>
      <w:t xml:space="preserve"> </w:t>
    </w:r>
    <w:r>
      <w:rPr>
        <w:b/>
      </w:rPr>
      <w:t>for the year ended June 30, 20xx.</w:t>
    </w:r>
  </w:p>
  <w:p w14:paraId="055A978C" w14:textId="1D5C5DB5" w:rsidR="00287471" w:rsidRDefault="007067F3">
    <w:pPr>
      <w:pStyle w:val="Header"/>
    </w:pPr>
    <w:r>
      <w:rPr>
        <w:noProof/>
      </w:rPr>
    </w:r>
    <w:r w:rsidR="007067F3">
      <w:rPr>
        <w:noProof/>
      </w:rPr>
      <w:pict w14:anchorId="3DE12935">
        <v:shape id="PowerPlusWaterMarkObject85831433" o:spid="_x0000_s1034" type="#_x0000_t136" alt="" style="position:absolute;margin-left:0;margin-top:0;width:500.35pt;height:179.6pt;rotation:315;z-index:-251658236;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8493BD" w14:textId="421BD162" w:rsidR="00287471" w:rsidRDefault="007067F3">
    <w:pPr>
      <w:pStyle w:val="Header"/>
    </w:pPr>
    <w:r>
      <w:rPr>
        <w:noProof/>
      </w:rPr>
    </w:r>
    <w:r w:rsidR="007067F3">
      <w:rPr>
        <w:noProof/>
      </w:rPr>
      <w:pict w14:anchorId="2B16CEE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7" o:spid="_x0000_s1033" type="#_x0000_t136" alt="" style="position:absolute;margin-left:0;margin-top:0;width:500.35pt;height:179.6pt;rotation:315;z-index:-251658233;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2F2AFF" w14:textId="7252EE7B" w:rsidR="00287471" w:rsidRDefault="007067F3" w:rsidP="00942D3A">
    <w:pPr>
      <w:pStyle w:val="Header"/>
      <w:rPr>
        <w:b/>
        <w:i/>
      </w:rPr>
    </w:pPr>
    <w:r>
      <w:rPr>
        <w:noProof/>
      </w:rPr>
    </w:r>
    <w:r w:rsidR="007067F3">
      <w:rPr>
        <w:noProof/>
      </w:rPr>
      <w:pict w14:anchorId="5B9D379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8" o:spid="_x0000_s1032" type="#_x0000_t136" alt="" style="position:absolute;margin-left:0;margin-top:0;width:500.35pt;height:179.6pt;rotation:315;z-index:-251658232;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r w:rsidR="00287471">
      <w:rPr>
        <w:b/>
        <w:i/>
      </w:rPr>
      <w:t xml:space="preserve"> </w:t>
    </w:r>
    <w:r w:rsidR="00287471" w:rsidRPr="00F01242">
      <w:rPr>
        <w:i/>
      </w:rPr>
      <w:t xml:space="preserve">(Indicate actual name of the </w:t>
    </w:r>
    <w:r w:rsidR="00A52DBD">
      <w:rPr>
        <w:i/>
      </w:rPr>
      <w:t>County Executive/Assembly</w:t>
    </w:r>
    <w:r w:rsidR="00287471" w:rsidRPr="00F01242">
      <w:rPr>
        <w:i/>
      </w:rPr>
      <w:t>)</w:t>
    </w:r>
  </w:p>
  <w:p w14:paraId="7A27D141" w14:textId="5471A47E" w:rsidR="00287471" w:rsidRPr="00AE4108" w:rsidRDefault="00287471" w:rsidP="00AE4108">
    <w:pPr>
      <w:pStyle w:val="Header"/>
      <w:pBdr>
        <w:bottom w:val="single" w:sz="4" w:space="1" w:color="auto"/>
      </w:pBdr>
      <w:rPr>
        <w:b/>
        <w:i/>
      </w:rPr>
    </w:pPr>
    <w:r>
      <w:rPr>
        <w:b/>
      </w:rPr>
      <w:t>Annual Report and Financial Statements</w:t>
    </w:r>
    <w:r w:rsidR="00AE4108">
      <w:rPr>
        <w:b/>
        <w:i/>
      </w:rPr>
      <w:t xml:space="preserve"> </w:t>
    </w:r>
    <w:r>
      <w:rPr>
        <w:b/>
      </w:rPr>
      <w:t>for the year ended June 30, 20</w:t>
    </w:r>
    <w:r w:rsidR="00AE4108">
      <w:rPr>
        <w:b/>
      </w:rPr>
      <w:t>xx</w:t>
    </w:r>
    <w:r>
      <w:rPr>
        <w:b/>
      </w:rPr>
      <w:t>.</w:t>
    </w:r>
  </w:p>
  <w:p w14:paraId="47EE9D53" w14:textId="4D8D55AC" w:rsidR="00287471" w:rsidRDefault="0028747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8C3F1C" w14:textId="02B195C1" w:rsidR="00287471" w:rsidRDefault="007067F3" w:rsidP="00942D3A">
    <w:pPr>
      <w:pStyle w:val="Header"/>
      <w:rPr>
        <w:b/>
        <w:i/>
      </w:rPr>
    </w:pPr>
    <w:r>
      <w:rPr>
        <w:noProof/>
      </w:rPr>
    </w:r>
    <w:r w:rsidR="007067F3">
      <w:rPr>
        <w:noProof/>
      </w:rPr>
      <w:pict w14:anchorId="395BD2F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6" o:spid="_x0000_s1031" type="#_x0000_t136" alt="" style="position:absolute;margin-left:0;margin-top:0;width:500.35pt;height:179.6pt;rotation:315;z-index:-251658234;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r w:rsidR="00287471">
      <w:rPr>
        <w:b/>
        <w:i/>
      </w:rPr>
      <w:t xml:space="preserve"> </w:t>
    </w:r>
    <w:r w:rsidR="00287471" w:rsidRPr="00F01242">
      <w:rPr>
        <w:i/>
      </w:rPr>
      <w:t xml:space="preserve">(Indicate actual name of the </w:t>
    </w:r>
    <w:r w:rsidR="004F0F04">
      <w:rPr>
        <w:i/>
      </w:rPr>
      <w:t>County</w:t>
    </w:r>
    <w:r w:rsidR="00E05C6F">
      <w:rPr>
        <w:i/>
      </w:rPr>
      <w:t xml:space="preserve"> Executive/Assembly</w:t>
    </w:r>
    <w:r w:rsidR="00287471" w:rsidRPr="00F01242">
      <w:rPr>
        <w:i/>
      </w:rPr>
      <w:t>)</w:t>
    </w:r>
  </w:p>
  <w:p w14:paraId="58510726" w14:textId="4F1CC930" w:rsidR="00287471" w:rsidRPr="006E5F57" w:rsidRDefault="00287471" w:rsidP="00AE4108">
    <w:pPr>
      <w:pStyle w:val="Header"/>
      <w:pBdr>
        <w:bottom w:val="single" w:sz="4" w:space="1" w:color="auto"/>
      </w:pBdr>
      <w:rPr>
        <w:b/>
        <w:i/>
      </w:rPr>
    </w:pPr>
    <w:r>
      <w:rPr>
        <w:b/>
      </w:rPr>
      <w:t>Annual Report and Financial Statements</w:t>
    </w:r>
    <w:r>
      <w:rPr>
        <w:b/>
        <w:i/>
      </w:rPr>
      <w:t xml:space="preserve"> </w:t>
    </w:r>
    <w:r>
      <w:rPr>
        <w:b/>
      </w:rPr>
      <w:t>for the year ended June 30, 20</w:t>
    </w:r>
    <w:r w:rsidR="00AE4108">
      <w:rPr>
        <w:b/>
      </w:rPr>
      <w:t>xx</w:t>
    </w:r>
    <w:r>
      <w:rPr>
        <w:b/>
      </w:rPr>
      <w:t>.</w:t>
    </w:r>
  </w:p>
  <w:p w14:paraId="5E47ECF2" w14:textId="753D1C54" w:rsidR="00287471" w:rsidRDefault="00287471">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9A5828" w14:textId="1A3B9634" w:rsidR="00287471" w:rsidRDefault="007067F3">
    <w:pPr>
      <w:pStyle w:val="Header"/>
    </w:pPr>
    <w:r>
      <w:rPr>
        <w:noProof/>
      </w:rPr>
    </w:r>
    <w:r w:rsidR="007067F3">
      <w:rPr>
        <w:noProof/>
      </w:rPr>
      <w:pict w14:anchorId="2F779C1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40" o:spid="_x0000_s1030" type="#_x0000_t136" alt="" style="position:absolute;margin-left:0;margin-top:0;width:500.35pt;height:179.6pt;rotation:315;z-index:-251658230;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C5C7D4" w14:textId="3833A4EF" w:rsidR="00287471" w:rsidRDefault="007067F3" w:rsidP="00942D3A">
    <w:pPr>
      <w:pStyle w:val="Header"/>
      <w:rPr>
        <w:b/>
        <w:i/>
      </w:rPr>
    </w:pPr>
    <w:r>
      <w:rPr>
        <w:noProof/>
      </w:rPr>
    </w:r>
    <w:r w:rsidR="007067F3">
      <w:rPr>
        <w:noProof/>
      </w:rPr>
      <w:pict w14:anchorId="02070E2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41" o:spid="_x0000_s1029" type="#_x0000_t136" alt="" style="position:absolute;margin-left:0;margin-top:0;width:500.35pt;height:179.6pt;rotation:315;z-index:-251658229;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r w:rsidR="00287471">
      <w:rPr>
        <w:b/>
        <w:i/>
      </w:rPr>
      <w:t xml:space="preserve"> </w:t>
    </w:r>
    <w:r w:rsidR="00287471" w:rsidRPr="00F01242">
      <w:rPr>
        <w:i/>
      </w:rPr>
      <w:t>(Indicate actual name of the entity)</w:t>
    </w:r>
  </w:p>
  <w:p w14:paraId="191A4132" w14:textId="1F43E9FE" w:rsidR="00206BDD" w:rsidRPr="00206BDD" w:rsidRDefault="00287471" w:rsidP="00206BDD">
    <w:pPr>
      <w:pStyle w:val="Header"/>
      <w:pBdr>
        <w:bottom w:val="single" w:sz="4" w:space="1" w:color="auto"/>
      </w:pBdr>
      <w:rPr>
        <w:b/>
      </w:rPr>
    </w:pPr>
    <w:r>
      <w:rPr>
        <w:b/>
      </w:rPr>
      <w:t>Annual Report and Financial Statements</w:t>
    </w:r>
    <w:r w:rsidR="00974079">
      <w:rPr>
        <w:b/>
        <w:i/>
      </w:rPr>
      <w:t xml:space="preserve"> </w:t>
    </w:r>
    <w:r>
      <w:rPr>
        <w:b/>
      </w:rPr>
      <w:t>for the year ended June 30, 20</w:t>
    </w:r>
    <w:r w:rsidR="00974079">
      <w:rPr>
        <w:b/>
      </w:rPr>
      <w:t>xx</w:t>
    </w:r>
    <w:r>
      <w:rPr>
        <w:b/>
      </w:rPr>
      <w:t>.</w:t>
    </w:r>
  </w:p>
  <w:p w14:paraId="41DA2E09" w14:textId="77777777" w:rsidR="008938BB" w:rsidRDefault="008938B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C687B4" w14:textId="7BD24482" w:rsidR="00287471" w:rsidRDefault="007067F3" w:rsidP="00942D3A">
    <w:pPr>
      <w:pStyle w:val="Header"/>
      <w:rPr>
        <w:b/>
        <w:i/>
      </w:rPr>
    </w:pPr>
    <w:r>
      <w:rPr>
        <w:noProof/>
      </w:rPr>
    </w:r>
    <w:r w:rsidR="007067F3">
      <w:rPr>
        <w:noProof/>
      </w:rPr>
      <w:pict w14:anchorId="4AD39C0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9" o:spid="_x0000_s1028" type="#_x0000_t136" alt="" style="position:absolute;margin-left:0;margin-top:0;width:500.35pt;height:179.6pt;rotation:315;z-index:-251658231;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r w:rsidR="00287471">
      <w:rPr>
        <w:b/>
        <w:i/>
      </w:rPr>
      <w:t xml:space="preserve"> </w:t>
    </w:r>
    <w:r w:rsidR="00287471" w:rsidRPr="00F01242">
      <w:rPr>
        <w:i/>
      </w:rPr>
      <w:t>(Indicate actual name of the entity)</w:t>
    </w:r>
  </w:p>
  <w:p w14:paraId="77317FBB" w14:textId="3BC05ACE" w:rsidR="00287471" w:rsidRPr="00974079" w:rsidRDefault="00287471" w:rsidP="00206BDD">
    <w:pPr>
      <w:pStyle w:val="Header"/>
      <w:pBdr>
        <w:bottom w:val="single" w:sz="4" w:space="1" w:color="auto"/>
      </w:pBdr>
      <w:rPr>
        <w:b/>
        <w:i/>
      </w:rPr>
    </w:pPr>
    <w:r>
      <w:rPr>
        <w:b/>
      </w:rPr>
      <w:t>Annual Report and Financial Statements</w:t>
    </w:r>
    <w:r w:rsidR="00974079">
      <w:rPr>
        <w:b/>
        <w:i/>
      </w:rPr>
      <w:t xml:space="preserve"> </w:t>
    </w:r>
    <w:r>
      <w:rPr>
        <w:b/>
      </w:rPr>
      <w:t>for the year ended June 30, 20</w:t>
    </w:r>
    <w:r w:rsidR="00974079">
      <w:rPr>
        <w:b/>
      </w:rPr>
      <w:t>xx</w:t>
    </w:r>
    <w:r>
      <w:rPr>
        <w:b/>
      </w:rPr>
      <w:t>.</w:t>
    </w:r>
  </w:p>
  <w:p w14:paraId="23793192" w14:textId="474D511A" w:rsidR="00287471" w:rsidRDefault="0028747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DA56EE" w14:textId="17FACFAD" w:rsidR="00287471" w:rsidRDefault="007067F3">
    <w:pPr>
      <w:pStyle w:val="Header"/>
    </w:pPr>
    <w:r>
      <w:rPr>
        <w:noProof/>
      </w:rPr>
    </w:r>
    <w:r w:rsidR="007067F3">
      <w:rPr>
        <w:noProof/>
      </w:rPr>
      <w:pict w14:anchorId="1F98DE6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43" o:spid="_x0000_s1027" type="#_x0000_t136" alt="" style="position:absolute;margin-left:0;margin-top:0;width:500.35pt;height:179.6pt;rotation:315;z-index:-251658227;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D88B3A" w14:textId="51DB34BC" w:rsidR="00287471" w:rsidRDefault="007067F3" w:rsidP="004439A5">
    <w:pPr>
      <w:pStyle w:val="Header"/>
      <w:rPr>
        <w:b/>
        <w:i/>
      </w:rPr>
    </w:pPr>
    <w:r>
      <w:rPr>
        <w:noProof/>
      </w:rPr>
    </w:r>
    <w:r w:rsidR="007067F3">
      <w:rPr>
        <w:noProof/>
      </w:rPr>
      <w:pict w14:anchorId="62902CA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44" o:spid="_x0000_s1026" type="#_x0000_t136" alt="" style="position:absolute;margin-left:0;margin-top:0;width:500.35pt;height:179.6pt;rotation:315;z-index:-251658226;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r w:rsidR="00287471" w:rsidRPr="00F01242">
      <w:rPr>
        <w:i/>
      </w:rPr>
      <w:t>(Indicate actual name of the entity)</w:t>
    </w:r>
  </w:p>
  <w:p w14:paraId="67F760CD" w14:textId="3D208A6F" w:rsidR="00287471" w:rsidRPr="003978AA" w:rsidRDefault="00287471" w:rsidP="003978AA">
    <w:pPr>
      <w:pStyle w:val="Header"/>
      <w:pBdr>
        <w:bottom w:val="single" w:sz="4" w:space="1" w:color="auto"/>
      </w:pBdr>
      <w:rPr>
        <w:b/>
        <w:i/>
      </w:rPr>
    </w:pPr>
    <w:r>
      <w:rPr>
        <w:b/>
      </w:rPr>
      <w:t>Annual Reports and Financial Statements</w:t>
    </w:r>
    <w:r w:rsidR="003978AA">
      <w:rPr>
        <w:b/>
        <w:i/>
      </w:rPr>
      <w:t xml:space="preserve"> </w:t>
    </w:r>
    <w:r>
      <w:rPr>
        <w:b/>
      </w:rPr>
      <w:t>for the year ended June 30, 20</w:t>
    </w:r>
    <w:r w:rsidR="003978AA">
      <w:rPr>
        <w:b/>
      </w:rPr>
      <w:t>XX</w:t>
    </w:r>
    <w:r>
      <w:rPr>
        <w:b/>
      </w:rPr>
      <w:t>.</w:t>
    </w:r>
  </w:p>
  <w:p w14:paraId="18497636" w14:textId="77777777" w:rsidR="00287471" w:rsidRDefault="00287471">
    <w:pPr>
      <w:spacing w:line="0" w:lineRule="atLeast"/>
      <w:rPr>
        <w:sz w:val="0"/>
        <w:szCs w:val="0"/>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B3633B" w14:textId="2C3DC3A7" w:rsidR="00287471" w:rsidRDefault="007067F3">
    <w:pPr>
      <w:pStyle w:val="Header"/>
    </w:pPr>
    <w:r>
      <w:rPr>
        <w:noProof/>
      </w:rPr>
    </w:r>
    <w:r w:rsidR="007067F3">
      <w:rPr>
        <w:noProof/>
      </w:rPr>
      <w:pict w14:anchorId="21072C8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42" o:spid="_x0000_s1025" type="#_x0000_t136" alt="" style="position:absolute;margin-left:0;margin-top:0;width:500.35pt;height:179.6pt;rotation:315;z-index:-251658228;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6E373CD"/>
    <w:multiLevelType w:val="hybridMultilevel"/>
    <w:tmpl w:val="25CA1AF0"/>
    <w:lvl w:ilvl="0" w:tplc="922070F8">
      <w:start w:val="1"/>
      <w:numFmt w:val="lowerLetter"/>
      <w:lvlText w:val="%1)"/>
      <w:lvlJc w:val="left"/>
      <w:pPr>
        <w:ind w:left="935" w:hanging="360"/>
      </w:pPr>
      <w:rPr>
        <w:rFonts w:hint="default"/>
        <w:b/>
        <w:color w:val="231F20"/>
      </w:rPr>
    </w:lvl>
    <w:lvl w:ilvl="1" w:tplc="08090019" w:tentative="1">
      <w:start w:val="1"/>
      <w:numFmt w:val="lowerLetter"/>
      <w:lvlText w:val="%2."/>
      <w:lvlJc w:val="left"/>
      <w:pPr>
        <w:ind w:left="1655" w:hanging="360"/>
      </w:pPr>
    </w:lvl>
    <w:lvl w:ilvl="2" w:tplc="0809001B" w:tentative="1">
      <w:start w:val="1"/>
      <w:numFmt w:val="lowerRoman"/>
      <w:lvlText w:val="%3."/>
      <w:lvlJc w:val="right"/>
      <w:pPr>
        <w:ind w:left="2375" w:hanging="180"/>
      </w:pPr>
    </w:lvl>
    <w:lvl w:ilvl="3" w:tplc="0809000F" w:tentative="1">
      <w:start w:val="1"/>
      <w:numFmt w:val="decimal"/>
      <w:lvlText w:val="%4."/>
      <w:lvlJc w:val="left"/>
      <w:pPr>
        <w:ind w:left="3095" w:hanging="360"/>
      </w:pPr>
    </w:lvl>
    <w:lvl w:ilvl="4" w:tplc="08090019" w:tentative="1">
      <w:start w:val="1"/>
      <w:numFmt w:val="lowerLetter"/>
      <w:lvlText w:val="%5."/>
      <w:lvlJc w:val="left"/>
      <w:pPr>
        <w:ind w:left="3815" w:hanging="360"/>
      </w:pPr>
    </w:lvl>
    <w:lvl w:ilvl="5" w:tplc="0809001B" w:tentative="1">
      <w:start w:val="1"/>
      <w:numFmt w:val="lowerRoman"/>
      <w:lvlText w:val="%6."/>
      <w:lvlJc w:val="right"/>
      <w:pPr>
        <w:ind w:left="4535" w:hanging="180"/>
      </w:pPr>
    </w:lvl>
    <w:lvl w:ilvl="6" w:tplc="0809000F" w:tentative="1">
      <w:start w:val="1"/>
      <w:numFmt w:val="decimal"/>
      <w:lvlText w:val="%7."/>
      <w:lvlJc w:val="left"/>
      <w:pPr>
        <w:ind w:left="5255" w:hanging="360"/>
      </w:pPr>
    </w:lvl>
    <w:lvl w:ilvl="7" w:tplc="08090019" w:tentative="1">
      <w:start w:val="1"/>
      <w:numFmt w:val="lowerLetter"/>
      <w:lvlText w:val="%8."/>
      <w:lvlJc w:val="left"/>
      <w:pPr>
        <w:ind w:left="5975" w:hanging="360"/>
      </w:pPr>
    </w:lvl>
    <w:lvl w:ilvl="8" w:tplc="0809001B" w:tentative="1">
      <w:start w:val="1"/>
      <w:numFmt w:val="lowerRoman"/>
      <w:lvlText w:val="%9."/>
      <w:lvlJc w:val="right"/>
      <w:pPr>
        <w:ind w:left="6695" w:hanging="180"/>
      </w:pPr>
    </w:lvl>
  </w:abstractNum>
  <w:abstractNum w:abstractNumId="1" w15:restartNumberingAfterBreak="0">
    <w:nsid w:val="08090291"/>
    <w:multiLevelType w:val="hybridMultilevel"/>
    <w:tmpl w:val="286AB85A"/>
    <w:lvl w:ilvl="0" w:tplc="A12E022A">
      <w:start w:val="1"/>
      <w:numFmt w:val="lowerRoman"/>
      <w:lvlText w:val="%1)"/>
      <w:lvlJc w:val="left"/>
      <w:pPr>
        <w:ind w:left="720" w:hanging="360"/>
      </w:pPr>
      <w:rPr>
        <w:rFonts w:ascii="Times New Roman" w:eastAsia="Times New Roman" w:hAnsi="Times New Roman" w:cs="Times New Roman"/>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A21378C"/>
    <w:multiLevelType w:val="hybridMultilevel"/>
    <w:tmpl w:val="49FE0440"/>
    <w:lvl w:ilvl="0" w:tplc="04090017">
      <w:start w:val="1"/>
      <w:numFmt w:val="lowerLetter"/>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 w15:restartNumberingAfterBreak="0">
    <w:nsid w:val="0B8C3CD9"/>
    <w:multiLevelType w:val="hybridMultilevel"/>
    <w:tmpl w:val="E5CC5F0C"/>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BE44969"/>
    <w:multiLevelType w:val="hybridMultilevel"/>
    <w:tmpl w:val="44A845D2"/>
    <w:lvl w:ilvl="0" w:tplc="A12E022A">
      <w:start w:val="1"/>
      <w:numFmt w:val="lowerRoman"/>
      <w:lvlText w:val="%1)"/>
      <w:lvlJc w:val="left"/>
      <w:pPr>
        <w:ind w:left="1004" w:hanging="360"/>
      </w:pPr>
      <w:rPr>
        <w:rFonts w:ascii="Times New Roman" w:eastAsia="Times New Roman" w:hAnsi="Times New Roman" w:cs="Times New Roman"/>
      </w:rPr>
    </w:lvl>
    <w:lvl w:ilvl="1" w:tplc="A12E022A">
      <w:start w:val="1"/>
      <w:numFmt w:val="lowerRoman"/>
      <w:lvlText w:val="%2)"/>
      <w:lvlJc w:val="left"/>
      <w:pPr>
        <w:ind w:left="2138" w:hanging="720"/>
      </w:pPr>
      <w:rPr>
        <w:rFonts w:ascii="Times New Roman" w:eastAsia="Times New Roman" w:hAnsi="Times New Roman" w:cs="Times New Roman" w:hint="default"/>
      </w:rPr>
    </w:lvl>
    <w:lvl w:ilvl="2" w:tplc="2000001B" w:tentative="1">
      <w:start w:val="1"/>
      <w:numFmt w:val="lowerRoman"/>
      <w:lvlText w:val="%3."/>
      <w:lvlJc w:val="right"/>
      <w:pPr>
        <w:ind w:left="2444" w:hanging="180"/>
      </w:pPr>
    </w:lvl>
    <w:lvl w:ilvl="3" w:tplc="2000000F" w:tentative="1">
      <w:start w:val="1"/>
      <w:numFmt w:val="decimal"/>
      <w:lvlText w:val="%4."/>
      <w:lvlJc w:val="left"/>
      <w:pPr>
        <w:ind w:left="3164" w:hanging="360"/>
      </w:pPr>
    </w:lvl>
    <w:lvl w:ilvl="4" w:tplc="20000019" w:tentative="1">
      <w:start w:val="1"/>
      <w:numFmt w:val="lowerLetter"/>
      <w:lvlText w:val="%5."/>
      <w:lvlJc w:val="left"/>
      <w:pPr>
        <w:ind w:left="3884" w:hanging="360"/>
      </w:pPr>
    </w:lvl>
    <w:lvl w:ilvl="5" w:tplc="2000001B" w:tentative="1">
      <w:start w:val="1"/>
      <w:numFmt w:val="lowerRoman"/>
      <w:lvlText w:val="%6."/>
      <w:lvlJc w:val="right"/>
      <w:pPr>
        <w:ind w:left="4604" w:hanging="180"/>
      </w:pPr>
    </w:lvl>
    <w:lvl w:ilvl="6" w:tplc="2000000F" w:tentative="1">
      <w:start w:val="1"/>
      <w:numFmt w:val="decimal"/>
      <w:lvlText w:val="%7."/>
      <w:lvlJc w:val="left"/>
      <w:pPr>
        <w:ind w:left="5324" w:hanging="360"/>
      </w:pPr>
    </w:lvl>
    <w:lvl w:ilvl="7" w:tplc="20000019" w:tentative="1">
      <w:start w:val="1"/>
      <w:numFmt w:val="lowerLetter"/>
      <w:lvlText w:val="%8."/>
      <w:lvlJc w:val="left"/>
      <w:pPr>
        <w:ind w:left="6044" w:hanging="360"/>
      </w:pPr>
    </w:lvl>
    <w:lvl w:ilvl="8" w:tplc="2000001B" w:tentative="1">
      <w:start w:val="1"/>
      <w:numFmt w:val="lowerRoman"/>
      <w:lvlText w:val="%9."/>
      <w:lvlJc w:val="right"/>
      <w:pPr>
        <w:ind w:left="6764" w:hanging="180"/>
      </w:pPr>
    </w:lvl>
  </w:abstractNum>
  <w:abstractNum w:abstractNumId="5" w15:restartNumberingAfterBreak="0">
    <w:nsid w:val="0CC93F71"/>
    <w:multiLevelType w:val="hybridMultilevel"/>
    <w:tmpl w:val="1C6CC14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0CF1392F"/>
    <w:multiLevelType w:val="hybridMultilevel"/>
    <w:tmpl w:val="FCA6257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7" w15:restartNumberingAfterBreak="0">
    <w:nsid w:val="1169255A"/>
    <w:multiLevelType w:val="hybridMultilevel"/>
    <w:tmpl w:val="621A0FC8"/>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26F69CA"/>
    <w:multiLevelType w:val="hybridMultilevel"/>
    <w:tmpl w:val="E71A6EA2"/>
    <w:lvl w:ilvl="0" w:tplc="0809000F">
      <w:start w:val="1"/>
      <w:numFmt w:val="decimal"/>
      <w:lvlText w:val="%1."/>
      <w:lvlJc w:val="left"/>
      <w:pPr>
        <w:ind w:left="720" w:hanging="360"/>
      </w:pPr>
    </w:lvl>
    <w:lvl w:ilvl="1" w:tplc="04090017">
      <w:start w:val="1"/>
      <w:numFmt w:val="low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33512DD"/>
    <w:multiLevelType w:val="hybridMultilevel"/>
    <w:tmpl w:val="0FC8AA6A"/>
    <w:lvl w:ilvl="0" w:tplc="E02A5082">
      <w:start w:val="31"/>
      <w:numFmt w:val="decimal"/>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16B30105"/>
    <w:multiLevelType w:val="hybridMultilevel"/>
    <w:tmpl w:val="0240C602"/>
    <w:lvl w:ilvl="0" w:tplc="2000000F">
      <w:start w:val="1"/>
      <w:numFmt w:val="decimal"/>
      <w:lvlText w:val="%1."/>
      <w:lvlJc w:val="left"/>
      <w:pPr>
        <w:ind w:left="360" w:hanging="360"/>
      </w:pPr>
      <w:rPr>
        <w:rFonts w:hint="default"/>
      </w:rPr>
    </w:lvl>
    <w:lvl w:ilvl="1" w:tplc="20000019" w:tentative="1">
      <w:start w:val="1"/>
      <w:numFmt w:val="lowerLetter"/>
      <w:lvlText w:val="%2."/>
      <w:lvlJc w:val="left"/>
      <w:pPr>
        <w:ind w:left="-1246" w:hanging="360"/>
      </w:pPr>
    </w:lvl>
    <w:lvl w:ilvl="2" w:tplc="2000001B" w:tentative="1">
      <w:start w:val="1"/>
      <w:numFmt w:val="lowerRoman"/>
      <w:lvlText w:val="%3."/>
      <w:lvlJc w:val="right"/>
      <w:pPr>
        <w:ind w:left="-526" w:hanging="180"/>
      </w:pPr>
    </w:lvl>
    <w:lvl w:ilvl="3" w:tplc="2000000F" w:tentative="1">
      <w:start w:val="1"/>
      <w:numFmt w:val="decimal"/>
      <w:lvlText w:val="%4."/>
      <w:lvlJc w:val="left"/>
      <w:pPr>
        <w:ind w:left="194" w:hanging="360"/>
      </w:pPr>
    </w:lvl>
    <w:lvl w:ilvl="4" w:tplc="20000019" w:tentative="1">
      <w:start w:val="1"/>
      <w:numFmt w:val="lowerLetter"/>
      <w:lvlText w:val="%5."/>
      <w:lvlJc w:val="left"/>
      <w:pPr>
        <w:ind w:left="914" w:hanging="360"/>
      </w:pPr>
    </w:lvl>
    <w:lvl w:ilvl="5" w:tplc="2000001B" w:tentative="1">
      <w:start w:val="1"/>
      <w:numFmt w:val="lowerRoman"/>
      <w:lvlText w:val="%6."/>
      <w:lvlJc w:val="right"/>
      <w:pPr>
        <w:ind w:left="1634" w:hanging="180"/>
      </w:pPr>
    </w:lvl>
    <w:lvl w:ilvl="6" w:tplc="2000000F" w:tentative="1">
      <w:start w:val="1"/>
      <w:numFmt w:val="decimal"/>
      <w:lvlText w:val="%7."/>
      <w:lvlJc w:val="left"/>
      <w:pPr>
        <w:ind w:left="2354" w:hanging="360"/>
      </w:pPr>
    </w:lvl>
    <w:lvl w:ilvl="7" w:tplc="20000019" w:tentative="1">
      <w:start w:val="1"/>
      <w:numFmt w:val="lowerLetter"/>
      <w:lvlText w:val="%8."/>
      <w:lvlJc w:val="left"/>
      <w:pPr>
        <w:ind w:left="3074" w:hanging="360"/>
      </w:pPr>
    </w:lvl>
    <w:lvl w:ilvl="8" w:tplc="2000001B" w:tentative="1">
      <w:start w:val="1"/>
      <w:numFmt w:val="lowerRoman"/>
      <w:lvlText w:val="%9."/>
      <w:lvlJc w:val="right"/>
      <w:pPr>
        <w:ind w:left="3794" w:hanging="180"/>
      </w:pPr>
    </w:lvl>
  </w:abstractNum>
  <w:abstractNum w:abstractNumId="11" w15:restartNumberingAfterBreak="0">
    <w:nsid w:val="177B04D5"/>
    <w:multiLevelType w:val="hybridMultilevel"/>
    <w:tmpl w:val="87044F5A"/>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178042FF"/>
    <w:multiLevelType w:val="multilevel"/>
    <w:tmpl w:val="9B20BAEE"/>
    <w:lvl w:ilvl="0">
      <w:start w:val="1"/>
      <w:numFmt w:val="upperRoman"/>
      <w:pStyle w:val="Heading1"/>
      <w:lvlText w:val="%1."/>
      <w:lvlJc w:val="right"/>
      <w:pPr>
        <w:ind w:left="720" w:hanging="360"/>
      </w:pPr>
      <w:rPr>
        <w:b/>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187628CC"/>
    <w:multiLevelType w:val="hybridMultilevel"/>
    <w:tmpl w:val="90FEE5E2"/>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90D2C7E"/>
    <w:multiLevelType w:val="hybridMultilevel"/>
    <w:tmpl w:val="DB5AACDE"/>
    <w:lvl w:ilvl="0" w:tplc="4C6E6F36">
      <w:start w:val="1"/>
      <w:numFmt w:val="lowerRoman"/>
      <w:lvlText w:val="%1)"/>
      <w:lvlJc w:val="left"/>
      <w:pPr>
        <w:ind w:left="1295" w:hanging="720"/>
      </w:pPr>
      <w:rPr>
        <w:rFonts w:hint="default"/>
        <w:b/>
        <w:color w:val="231F20"/>
        <w:w w:val="96"/>
      </w:rPr>
    </w:lvl>
    <w:lvl w:ilvl="1" w:tplc="08090019" w:tentative="1">
      <w:start w:val="1"/>
      <w:numFmt w:val="lowerLetter"/>
      <w:lvlText w:val="%2."/>
      <w:lvlJc w:val="left"/>
      <w:pPr>
        <w:ind w:left="1655" w:hanging="360"/>
      </w:pPr>
    </w:lvl>
    <w:lvl w:ilvl="2" w:tplc="0809001B" w:tentative="1">
      <w:start w:val="1"/>
      <w:numFmt w:val="lowerRoman"/>
      <w:lvlText w:val="%3."/>
      <w:lvlJc w:val="right"/>
      <w:pPr>
        <w:ind w:left="2375" w:hanging="180"/>
      </w:pPr>
    </w:lvl>
    <w:lvl w:ilvl="3" w:tplc="0809000F" w:tentative="1">
      <w:start w:val="1"/>
      <w:numFmt w:val="decimal"/>
      <w:lvlText w:val="%4."/>
      <w:lvlJc w:val="left"/>
      <w:pPr>
        <w:ind w:left="3095" w:hanging="360"/>
      </w:pPr>
    </w:lvl>
    <w:lvl w:ilvl="4" w:tplc="08090019" w:tentative="1">
      <w:start w:val="1"/>
      <w:numFmt w:val="lowerLetter"/>
      <w:lvlText w:val="%5."/>
      <w:lvlJc w:val="left"/>
      <w:pPr>
        <w:ind w:left="3815" w:hanging="360"/>
      </w:pPr>
    </w:lvl>
    <w:lvl w:ilvl="5" w:tplc="0809001B" w:tentative="1">
      <w:start w:val="1"/>
      <w:numFmt w:val="lowerRoman"/>
      <w:lvlText w:val="%6."/>
      <w:lvlJc w:val="right"/>
      <w:pPr>
        <w:ind w:left="4535" w:hanging="180"/>
      </w:pPr>
    </w:lvl>
    <w:lvl w:ilvl="6" w:tplc="0809000F" w:tentative="1">
      <w:start w:val="1"/>
      <w:numFmt w:val="decimal"/>
      <w:lvlText w:val="%7."/>
      <w:lvlJc w:val="left"/>
      <w:pPr>
        <w:ind w:left="5255" w:hanging="360"/>
      </w:pPr>
    </w:lvl>
    <w:lvl w:ilvl="7" w:tplc="08090019" w:tentative="1">
      <w:start w:val="1"/>
      <w:numFmt w:val="lowerLetter"/>
      <w:lvlText w:val="%8."/>
      <w:lvlJc w:val="left"/>
      <w:pPr>
        <w:ind w:left="5975" w:hanging="360"/>
      </w:pPr>
    </w:lvl>
    <w:lvl w:ilvl="8" w:tplc="0809001B" w:tentative="1">
      <w:start w:val="1"/>
      <w:numFmt w:val="lowerRoman"/>
      <w:lvlText w:val="%9."/>
      <w:lvlJc w:val="right"/>
      <w:pPr>
        <w:ind w:left="6695" w:hanging="180"/>
      </w:pPr>
    </w:lvl>
  </w:abstractNum>
  <w:abstractNum w:abstractNumId="15" w15:restartNumberingAfterBreak="0">
    <w:nsid w:val="1BF53844"/>
    <w:multiLevelType w:val="hybridMultilevel"/>
    <w:tmpl w:val="4106EBE2"/>
    <w:lvl w:ilvl="0" w:tplc="08090017">
      <w:start w:val="1"/>
      <w:numFmt w:val="lowerLetter"/>
      <w:lvlText w:val="%1)"/>
      <w:lvlJc w:val="left"/>
      <w:pPr>
        <w:ind w:left="720" w:hanging="360"/>
      </w:pPr>
    </w:lvl>
    <w:lvl w:ilvl="1" w:tplc="0409001B">
      <w:start w:val="1"/>
      <w:numFmt w:val="lowerRoman"/>
      <w:lvlText w:val="%2."/>
      <w:lvlJc w:val="right"/>
      <w:pPr>
        <w:ind w:left="72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1D7A133E"/>
    <w:multiLevelType w:val="hybridMultilevel"/>
    <w:tmpl w:val="565447C4"/>
    <w:lvl w:ilvl="0" w:tplc="922070F8">
      <w:start w:val="1"/>
      <w:numFmt w:val="lowerLetter"/>
      <w:lvlText w:val="%1)"/>
      <w:lvlJc w:val="left"/>
      <w:pPr>
        <w:ind w:left="1440" w:hanging="360"/>
      </w:pPr>
      <w:rPr>
        <w:rFonts w:hint="default"/>
        <w:b/>
        <w:color w:val="231F20"/>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7" w15:restartNumberingAfterBreak="0">
    <w:nsid w:val="1EB70985"/>
    <w:multiLevelType w:val="hybridMultilevel"/>
    <w:tmpl w:val="E0F0FF8A"/>
    <w:lvl w:ilvl="0" w:tplc="A12E022A">
      <w:start w:val="1"/>
      <w:numFmt w:val="lowerRoman"/>
      <w:lvlText w:val="%1)"/>
      <w:lvlJc w:val="left"/>
      <w:pPr>
        <w:ind w:left="786" w:hanging="360"/>
      </w:pPr>
      <w:rPr>
        <w:rFonts w:ascii="Times New Roman" w:eastAsia="Times New Roman" w:hAnsi="Times New Roman" w:cs="Times New Roman" w:hint="default"/>
        <w:b/>
        <w:bCs/>
        <w:i w:val="0"/>
        <w:iCs/>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8" w15:restartNumberingAfterBreak="0">
    <w:nsid w:val="201626A5"/>
    <w:multiLevelType w:val="hybridMultilevel"/>
    <w:tmpl w:val="9282FBB4"/>
    <w:lvl w:ilvl="0" w:tplc="93B2BFF0">
      <w:start w:val="1"/>
      <w:numFmt w:val="lowerRoman"/>
      <w:lvlText w:val="(%1)"/>
      <w:lvlJc w:val="left"/>
      <w:pPr>
        <w:ind w:left="-90" w:hanging="360"/>
      </w:pPr>
      <w:rPr>
        <w:rFonts w:hint="default"/>
      </w:rPr>
    </w:lvl>
    <w:lvl w:ilvl="1" w:tplc="04090019" w:tentative="1">
      <w:start w:val="1"/>
      <w:numFmt w:val="lowerLetter"/>
      <w:lvlText w:val="%2."/>
      <w:lvlJc w:val="left"/>
      <w:pPr>
        <w:ind w:left="630" w:hanging="360"/>
      </w:pPr>
    </w:lvl>
    <w:lvl w:ilvl="2" w:tplc="0409001B" w:tentative="1">
      <w:start w:val="1"/>
      <w:numFmt w:val="lowerRoman"/>
      <w:lvlText w:val="%3."/>
      <w:lvlJc w:val="right"/>
      <w:pPr>
        <w:ind w:left="1350" w:hanging="180"/>
      </w:pPr>
    </w:lvl>
    <w:lvl w:ilvl="3" w:tplc="0409000F" w:tentative="1">
      <w:start w:val="1"/>
      <w:numFmt w:val="decimal"/>
      <w:lvlText w:val="%4."/>
      <w:lvlJc w:val="left"/>
      <w:pPr>
        <w:ind w:left="2070" w:hanging="360"/>
      </w:pPr>
    </w:lvl>
    <w:lvl w:ilvl="4" w:tplc="04090019" w:tentative="1">
      <w:start w:val="1"/>
      <w:numFmt w:val="lowerLetter"/>
      <w:lvlText w:val="%5."/>
      <w:lvlJc w:val="left"/>
      <w:pPr>
        <w:ind w:left="2790" w:hanging="360"/>
      </w:pPr>
    </w:lvl>
    <w:lvl w:ilvl="5" w:tplc="0409001B" w:tentative="1">
      <w:start w:val="1"/>
      <w:numFmt w:val="lowerRoman"/>
      <w:lvlText w:val="%6."/>
      <w:lvlJc w:val="right"/>
      <w:pPr>
        <w:ind w:left="3510" w:hanging="180"/>
      </w:pPr>
    </w:lvl>
    <w:lvl w:ilvl="6" w:tplc="0409000F" w:tentative="1">
      <w:start w:val="1"/>
      <w:numFmt w:val="decimal"/>
      <w:lvlText w:val="%7."/>
      <w:lvlJc w:val="left"/>
      <w:pPr>
        <w:ind w:left="4230" w:hanging="360"/>
      </w:pPr>
    </w:lvl>
    <w:lvl w:ilvl="7" w:tplc="04090019" w:tentative="1">
      <w:start w:val="1"/>
      <w:numFmt w:val="lowerLetter"/>
      <w:lvlText w:val="%8."/>
      <w:lvlJc w:val="left"/>
      <w:pPr>
        <w:ind w:left="4950" w:hanging="360"/>
      </w:pPr>
    </w:lvl>
    <w:lvl w:ilvl="8" w:tplc="0409001B" w:tentative="1">
      <w:start w:val="1"/>
      <w:numFmt w:val="lowerRoman"/>
      <w:lvlText w:val="%9."/>
      <w:lvlJc w:val="right"/>
      <w:pPr>
        <w:ind w:left="5670" w:hanging="180"/>
      </w:pPr>
    </w:lvl>
  </w:abstractNum>
  <w:abstractNum w:abstractNumId="19" w15:restartNumberingAfterBreak="0">
    <w:nsid w:val="21E47284"/>
    <w:multiLevelType w:val="multilevel"/>
    <w:tmpl w:val="315022E4"/>
    <w:lvl w:ilvl="0">
      <w:start w:val="1"/>
      <w:numFmt w:val="decimal"/>
      <w:pStyle w:val="Heading8"/>
      <w:lvlText w:val="%1"/>
      <w:lvlJc w:val="left"/>
      <w:pPr>
        <w:tabs>
          <w:tab w:val="num" w:pos="720"/>
        </w:tabs>
        <w:ind w:left="720" w:hanging="360"/>
      </w:pPr>
      <w:rPr>
        <w:rFonts w:hint="default"/>
      </w:rPr>
    </w:lvl>
    <w:lvl w:ilvl="1">
      <w:start w:val="1"/>
      <w:numFmt w:val="decimal"/>
      <w:isLgl/>
      <w:lvlText w:val="%1.%2"/>
      <w:lvlJc w:val="left"/>
      <w:pPr>
        <w:ind w:left="780" w:hanging="4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0" w15:restartNumberingAfterBreak="0">
    <w:nsid w:val="244C3C4D"/>
    <w:multiLevelType w:val="hybridMultilevel"/>
    <w:tmpl w:val="4774B75C"/>
    <w:lvl w:ilvl="0" w:tplc="04090017">
      <w:start w:val="1"/>
      <w:numFmt w:val="lowerLetter"/>
      <w:lvlText w:val="%1)"/>
      <w:lvlJc w:val="left"/>
      <w:pPr>
        <w:ind w:left="1440" w:hanging="360"/>
      </w:pPr>
    </w:lvl>
    <w:lvl w:ilvl="1" w:tplc="04090019">
      <w:start w:val="1"/>
      <w:numFmt w:val="lowerLetter"/>
      <w:lvlText w:val="%2."/>
      <w:lvlJc w:val="left"/>
      <w:pPr>
        <w:ind w:left="2160" w:hanging="360"/>
      </w:pPr>
    </w:lvl>
    <w:lvl w:ilvl="2" w:tplc="0409001B">
      <w:start w:val="1"/>
      <w:numFmt w:val="lowerRoman"/>
      <w:lvlText w:val="%3."/>
      <w:lvlJc w:val="right"/>
      <w:pPr>
        <w:ind w:left="2880" w:hanging="180"/>
      </w:pPr>
    </w:lvl>
    <w:lvl w:ilvl="3" w:tplc="0409000F">
      <w:start w:val="1"/>
      <w:numFmt w:val="decimal"/>
      <w:lvlText w:val="%4."/>
      <w:lvlJc w:val="left"/>
      <w:pPr>
        <w:ind w:left="3600" w:hanging="360"/>
      </w:pPr>
    </w:lvl>
    <w:lvl w:ilvl="4" w:tplc="04090019">
      <w:start w:val="1"/>
      <w:numFmt w:val="lowerLetter"/>
      <w:lvlText w:val="%5."/>
      <w:lvlJc w:val="left"/>
      <w:pPr>
        <w:ind w:left="4320" w:hanging="360"/>
      </w:pPr>
    </w:lvl>
    <w:lvl w:ilvl="5" w:tplc="0409001B">
      <w:start w:val="1"/>
      <w:numFmt w:val="lowerRoman"/>
      <w:lvlText w:val="%6."/>
      <w:lvlJc w:val="right"/>
      <w:pPr>
        <w:ind w:left="5040" w:hanging="180"/>
      </w:pPr>
    </w:lvl>
    <w:lvl w:ilvl="6" w:tplc="0409000F">
      <w:start w:val="1"/>
      <w:numFmt w:val="decimal"/>
      <w:lvlText w:val="%7."/>
      <w:lvlJc w:val="left"/>
      <w:pPr>
        <w:ind w:left="5760" w:hanging="360"/>
      </w:pPr>
    </w:lvl>
    <w:lvl w:ilvl="7" w:tplc="04090019">
      <w:start w:val="1"/>
      <w:numFmt w:val="lowerLetter"/>
      <w:lvlText w:val="%8."/>
      <w:lvlJc w:val="left"/>
      <w:pPr>
        <w:ind w:left="6480" w:hanging="360"/>
      </w:pPr>
    </w:lvl>
    <w:lvl w:ilvl="8" w:tplc="0409001B">
      <w:start w:val="1"/>
      <w:numFmt w:val="lowerRoman"/>
      <w:lvlText w:val="%9."/>
      <w:lvlJc w:val="right"/>
      <w:pPr>
        <w:ind w:left="7200" w:hanging="180"/>
      </w:pPr>
    </w:lvl>
  </w:abstractNum>
  <w:abstractNum w:abstractNumId="21" w15:restartNumberingAfterBreak="0">
    <w:nsid w:val="26CE5746"/>
    <w:multiLevelType w:val="hybridMultilevel"/>
    <w:tmpl w:val="BDA2835A"/>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287A7CC0"/>
    <w:multiLevelType w:val="hybridMultilevel"/>
    <w:tmpl w:val="338260F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2D89148E"/>
    <w:multiLevelType w:val="hybridMultilevel"/>
    <w:tmpl w:val="E5A450E8"/>
    <w:lvl w:ilvl="0" w:tplc="0409001B">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311402B1"/>
    <w:multiLevelType w:val="hybridMultilevel"/>
    <w:tmpl w:val="2BC466D8"/>
    <w:lvl w:ilvl="0" w:tplc="6C0EABBE">
      <w:start w:val="1"/>
      <w:numFmt w:val="low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3125193C"/>
    <w:multiLevelType w:val="hybridMultilevel"/>
    <w:tmpl w:val="AE5A4D6C"/>
    <w:lvl w:ilvl="0" w:tplc="0809001B">
      <w:start w:val="1"/>
      <w:numFmt w:val="lowerRoman"/>
      <w:lvlText w:val="%1."/>
      <w:lvlJc w:val="right"/>
      <w:pPr>
        <w:ind w:left="502" w:hanging="360"/>
      </w:pPr>
    </w:lvl>
    <w:lvl w:ilvl="1" w:tplc="08090019" w:tentative="1">
      <w:start w:val="1"/>
      <w:numFmt w:val="lowerLetter"/>
      <w:lvlText w:val="%2."/>
      <w:lvlJc w:val="left"/>
      <w:pPr>
        <w:ind w:left="1222" w:hanging="360"/>
      </w:pPr>
    </w:lvl>
    <w:lvl w:ilvl="2" w:tplc="0809001B" w:tentative="1">
      <w:start w:val="1"/>
      <w:numFmt w:val="lowerRoman"/>
      <w:lvlText w:val="%3."/>
      <w:lvlJc w:val="right"/>
      <w:pPr>
        <w:ind w:left="1942" w:hanging="180"/>
      </w:pPr>
    </w:lvl>
    <w:lvl w:ilvl="3" w:tplc="0809000F" w:tentative="1">
      <w:start w:val="1"/>
      <w:numFmt w:val="decimal"/>
      <w:lvlText w:val="%4."/>
      <w:lvlJc w:val="left"/>
      <w:pPr>
        <w:ind w:left="2662" w:hanging="360"/>
      </w:pPr>
    </w:lvl>
    <w:lvl w:ilvl="4" w:tplc="08090019" w:tentative="1">
      <w:start w:val="1"/>
      <w:numFmt w:val="lowerLetter"/>
      <w:lvlText w:val="%5."/>
      <w:lvlJc w:val="left"/>
      <w:pPr>
        <w:ind w:left="3382" w:hanging="360"/>
      </w:pPr>
    </w:lvl>
    <w:lvl w:ilvl="5" w:tplc="0809001B" w:tentative="1">
      <w:start w:val="1"/>
      <w:numFmt w:val="lowerRoman"/>
      <w:lvlText w:val="%6."/>
      <w:lvlJc w:val="right"/>
      <w:pPr>
        <w:ind w:left="4102" w:hanging="180"/>
      </w:pPr>
    </w:lvl>
    <w:lvl w:ilvl="6" w:tplc="0809000F" w:tentative="1">
      <w:start w:val="1"/>
      <w:numFmt w:val="decimal"/>
      <w:lvlText w:val="%7."/>
      <w:lvlJc w:val="left"/>
      <w:pPr>
        <w:ind w:left="4822" w:hanging="360"/>
      </w:pPr>
    </w:lvl>
    <w:lvl w:ilvl="7" w:tplc="08090019" w:tentative="1">
      <w:start w:val="1"/>
      <w:numFmt w:val="lowerLetter"/>
      <w:lvlText w:val="%8."/>
      <w:lvlJc w:val="left"/>
      <w:pPr>
        <w:ind w:left="5542" w:hanging="360"/>
      </w:pPr>
    </w:lvl>
    <w:lvl w:ilvl="8" w:tplc="0809001B" w:tentative="1">
      <w:start w:val="1"/>
      <w:numFmt w:val="lowerRoman"/>
      <w:lvlText w:val="%9."/>
      <w:lvlJc w:val="right"/>
      <w:pPr>
        <w:ind w:left="6262" w:hanging="180"/>
      </w:pPr>
    </w:lvl>
  </w:abstractNum>
  <w:abstractNum w:abstractNumId="26" w15:restartNumberingAfterBreak="0">
    <w:nsid w:val="3E6A2757"/>
    <w:multiLevelType w:val="hybridMultilevel"/>
    <w:tmpl w:val="CE343BF0"/>
    <w:lvl w:ilvl="0" w:tplc="A12E022A">
      <w:start w:val="1"/>
      <w:numFmt w:val="lowerRoman"/>
      <w:lvlText w:val="%1)"/>
      <w:lvlJc w:val="left"/>
      <w:pPr>
        <w:ind w:left="360" w:hanging="360"/>
      </w:pPr>
      <w:rPr>
        <w:rFonts w:ascii="Times New Roman" w:eastAsia="Times New Roman" w:hAnsi="Times New Roman" w:cs="Times New Roman"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7" w15:restartNumberingAfterBreak="0">
    <w:nsid w:val="42103084"/>
    <w:multiLevelType w:val="hybridMultilevel"/>
    <w:tmpl w:val="E7843E1A"/>
    <w:lvl w:ilvl="0" w:tplc="A12E022A">
      <w:start w:val="1"/>
      <w:numFmt w:val="lowerRoman"/>
      <w:lvlText w:val="%1)"/>
      <w:lvlJc w:val="left"/>
      <w:pPr>
        <w:ind w:left="1440" w:hanging="360"/>
      </w:pPr>
      <w:rPr>
        <w:rFonts w:ascii="Times New Roman" w:eastAsia="Times New Roman" w:hAnsi="Times New Roman" w:cs="Times New Roman" w:hint="default"/>
      </w:rPr>
    </w:lvl>
    <w:lvl w:ilvl="1" w:tplc="E38CF054">
      <w:start w:val="1"/>
      <w:numFmt w:val="lowerLetter"/>
      <w:lvlText w:val="%2)"/>
      <w:lvlJc w:val="left"/>
      <w:pPr>
        <w:ind w:left="2160" w:hanging="360"/>
      </w:pPr>
      <w:rPr>
        <w:rFonts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8" w15:restartNumberingAfterBreak="0">
    <w:nsid w:val="45701BAE"/>
    <w:multiLevelType w:val="hybridMultilevel"/>
    <w:tmpl w:val="747C1526"/>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498C54D9"/>
    <w:multiLevelType w:val="hybridMultilevel"/>
    <w:tmpl w:val="A98AB8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4A4E66E5"/>
    <w:multiLevelType w:val="hybridMultilevel"/>
    <w:tmpl w:val="8C366F80"/>
    <w:lvl w:ilvl="0" w:tplc="0409000F">
      <w:start w:val="1"/>
      <w:numFmt w:val="decimal"/>
      <w:lvlText w:val="%1."/>
      <w:lvlJc w:val="left"/>
      <w:pPr>
        <w:ind w:left="644"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4C7C7A33"/>
    <w:multiLevelType w:val="hybridMultilevel"/>
    <w:tmpl w:val="A85A1FDC"/>
    <w:lvl w:ilvl="0" w:tplc="9F142AA0">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4C8C5995"/>
    <w:multiLevelType w:val="hybridMultilevel"/>
    <w:tmpl w:val="1E924F4C"/>
    <w:lvl w:ilvl="0" w:tplc="7EF0213E">
      <w:numFmt w:val="bullet"/>
      <w:lvlText w:val="-"/>
      <w:lvlJc w:val="left"/>
      <w:pPr>
        <w:ind w:left="720" w:hanging="360"/>
      </w:pPr>
      <w:rPr>
        <w:rFonts w:ascii="Times New Roman" w:eastAsia="Times New Roman" w:hAnsi="Times New Roman" w:cs="Times New Roman" w:hint="default"/>
        <w:b/>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50673941"/>
    <w:multiLevelType w:val="hybridMultilevel"/>
    <w:tmpl w:val="56568742"/>
    <w:lvl w:ilvl="0" w:tplc="8D72C68C">
      <w:start w:val="1"/>
      <w:numFmt w:val="lowerLetter"/>
      <w:lvlText w:val="%1)"/>
      <w:lvlJc w:val="left"/>
      <w:pPr>
        <w:ind w:left="1080" w:hanging="360"/>
      </w:pPr>
      <w:rPr>
        <w:rFonts w:hint="default"/>
        <w:sz w:val="24"/>
        <w:szCs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4" w15:restartNumberingAfterBreak="0">
    <w:nsid w:val="55F967AB"/>
    <w:multiLevelType w:val="hybridMultilevel"/>
    <w:tmpl w:val="D3C26070"/>
    <w:lvl w:ilvl="0" w:tplc="04090017">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5" w15:restartNumberingAfterBreak="0">
    <w:nsid w:val="57622521"/>
    <w:multiLevelType w:val="hybridMultilevel"/>
    <w:tmpl w:val="1F60170A"/>
    <w:lvl w:ilvl="0" w:tplc="08090015">
      <w:start w:val="1"/>
      <w:numFmt w:val="upperLetter"/>
      <w:lvlText w:val="%1."/>
      <w:lvlJc w:val="left"/>
      <w:pPr>
        <w:ind w:left="450" w:hanging="360"/>
      </w:pPr>
    </w:lvl>
    <w:lvl w:ilvl="1" w:tplc="08090019" w:tentative="1">
      <w:start w:val="1"/>
      <w:numFmt w:val="lowerLetter"/>
      <w:lvlText w:val="%2."/>
      <w:lvlJc w:val="left"/>
      <w:pPr>
        <w:ind w:left="1170" w:hanging="360"/>
      </w:pPr>
    </w:lvl>
    <w:lvl w:ilvl="2" w:tplc="0809001B" w:tentative="1">
      <w:start w:val="1"/>
      <w:numFmt w:val="lowerRoman"/>
      <w:lvlText w:val="%3."/>
      <w:lvlJc w:val="right"/>
      <w:pPr>
        <w:ind w:left="1890" w:hanging="180"/>
      </w:pPr>
    </w:lvl>
    <w:lvl w:ilvl="3" w:tplc="0809000F" w:tentative="1">
      <w:start w:val="1"/>
      <w:numFmt w:val="decimal"/>
      <w:lvlText w:val="%4."/>
      <w:lvlJc w:val="left"/>
      <w:pPr>
        <w:ind w:left="2610" w:hanging="360"/>
      </w:pPr>
    </w:lvl>
    <w:lvl w:ilvl="4" w:tplc="08090019" w:tentative="1">
      <w:start w:val="1"/>
      <w:numFmt w:val="lowerLetter"/>
      <w:lvlText w:val="%5."/>
      <w:lvlJc w:val="left"/>
      <w:pPr>
        <w:ind w:left="3330" w:hanging="360"/>
      </w:pPr>
    </w:lvl>
    <w:lvl w:ilvl="5" w:tplc="0809001B" w:tentative="1">
      <w:start w:val="1"/>
      <w:numFmt w:val="lowerRoman"/>
      <w:lvlText w:val="%6."/>
      <w:lvlJc w:val="right"/>
      <w:pPr>
        <w:ind w:left="4050" w:hanging="180"/>
      </w:pPr>
    </w:lvl>
    <w:lvl w:ilvl="6" w:tplc="0809000F" w:tentative="1">
      <w:start w:val="1"/>
      <w:numFmt w:val="decimal"/>
      <w:lvlText w:val="%7."/>
      <w:lvlJc w:val="left"/>
      <w:pPr>
        <w:ind w:left="4770" w:hanging="360"/>
      </w:pPr>
    </w:lvl>
    <w:lvl w:ilvl="7" w:tplc="08090019" w:tentative="1">
      <w:start w:val="1"/>
      <w:numFmt w:val="lowerLetter"/>
      <w:lvlText w:val="%8."/>
      <w:lvlJc w:val="left"/>
      <w:pPr>
        <w:ind w:left="5490" w:hanging="360"/>
      </w:pPr>
    </w:lvl>
    <w:lvl w:ilvl="8" w:tplc="0809001B" w:tentative="1">
      <w:start w:val="1"/>
      <w:numFmt w:val="lowerRoman"/>
      <w:lvlText w:val="%9."/>
      <w:lvlJc w:val="right"/>
      <w:pPr>
        <w:ind w:left="6210" w:hanging="180"/>
      </w:pPr>
    </w:lvl>
  </w:abstractNum>
  <w:abstractNum w:abstractNumId="36" w15:restartNumberingAfterBreak="0">
    <w:nsid w:val="58102DB1"/>
    <w:multiLevelType w:val="hybridMultilevel"/>
    <w:tmpl w:val="45902DF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5A6F0DB2"/>
    <w:multiLevelType w:val="hybridMultilevel"/>
    <w:tmpl w:val="7F66D21C"/>
    <w:lvl w:ilvl="0" w:tplc="74D46328">
      <w:start w:val="5"/>
      <w:numFmt w:val="bullet"/>
      <w:lvlText w:val="-"/>
      <w:lvlJc w:val="left"/>
      <w:pPr>
        <w:ind w:left="720" w:hanging="360"/>
      </w:pPr>
      <w:rPr>
        <w:rFonts w:ascii="Arial" w:eastAsia="Times New Roman"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5B144A76"/>
    <w:multiLevelType w:val="hybridMultilevel"/>
    <w:tmpl w:val="D04EB64E"/>
    <w:lvl w:ilvl="0" w:tplc="861EAFD4">
      <w:start w:val="1"/>
      <w:numFmt w:val="decimal"/>
      <w:lvlText w:val="%1."/>
      <w:lvlJc w:val="left"/>
      <w:pPr>
        <w:ind w:left="720" w:hanging="360"/>
      </w:pPr>
      <w:rPr>
        <w:rFonts w:hint="default"/>
        <w:b w:val="0"/>
        <w:i w:val="0"/>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9" w15:restartNumberingAfterBreak="0">
    <w:nsid w:val="63D11F97"/>
    <w:multiLevelType w:val="hybridMultilevel"/>
    <w:tmpl w:val="0DB09CF8"/>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65FC4EEA"/>
    <w:multiLevelType w:val="hybridMultilevel"/>
    <w:tmpl w:val="E1808B4E"/>
    <w:lvl w:ilvl="0" w:tplc="04090017">
      <w:start w:val="1"/>
      <w:numFmt w:val="lowerLetter"/>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41" w15:restartNumberingAfterBreak="0">
    <w:nsid w:val="671E301B"/>
    <w:multiLevelType w:val="multilevel"/>
    <w:tmpl w:val="BBF4FE1E"/>
    <w:lvl w:ilvl="0">
      <w:start w:val="2"/>
      <w:numFmt w:val="decimal"/>
      <w:lvlText w:val="%1"/>
      <w:lvlJc w:val="left"/>
      <w:pPr>
        <w:ind w:left="360" w:hanging="360"/>
      </w:pPr>
      <w:rPr>
        <w:rFonts w:hint="default"/>
      </w:rPr>
    </w:lvl>
    <w:lvl w:ilvl="1">
      <w:start w:val="1"/>
      <w:numFmt w:val="lowerRoman"/>
      <w:lvlText w:val="(%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42" w15:restartNumberingAfterBreak="0">
    <w:nsid w:val="6724170E"/>
    <w:multiLevelType w:val="hybridMultilevel"/>
    <w:tmpl w:val="16B6A100"/>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6D117F59"/>
    <w:multiLevelType w:val="hybridMultilevel"/>
    <w:tmpl w:val="5378A45A"/>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6FA71EC8"/>
    <w:multiLevelType w:val="hybridMultilevel"/>
    <w:tmpl w:val="2F148BC6"/>
    <w:lvl w:ilvl="0" w:tplc="04090001">
      <w:start w:val="1"/>
      <w:numFmt w:val="bullet"/>
      <w:lvlText w:val=""/>
      <w:lvlJc w:val="left"/>
      <w:pPr>
        <w:ind w:left="1800" w:hanging="360"/>
      </w:pPr>
      <w:rPr>
        <w:rFonts w:ascii="Symbol" w:hAnsi="Symbo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5" w15:restartNumberingAfterBreak="0">
    <w:nsid w:val="70FD6966"/>
    <w:multiLevelType w:val="hybridMultilevel"/>
    <w:tmpl w:val="7292E306"/>
    <w:lvl w:ilvl="0" w:tplc="04090017">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7144189F"/>
    <w:multiLevelType w:val="multilevel"/>
    <w:tmpl w:val="2774D09E"/>
    <w:lvl w:ilvl="0">
      <w:start w:val="1"/>
      <w:numFmt w:val="bullet"/>
      <w:pStyle w:val="ListBullet"/>
      <w:lvlText w:val=""/>
      <w:lvlJc w:val="left"/>
      <w:pPr>
        <w:ind w:left="360" w:hanging="360"/>
      </w:pPr>
      <w:rPr>
        <w:rFonts w:ascii="Symbol" w:hAnsi="Symbol" w:hint="default"/>
        <w:color w:val="auto"/>
      </w:rPr>
    </w:lvl>
    <w:lvl w:ilvl="1">
      <w:start w:val="1"/>
      <w:numFmt w:val="bullet"/>
      <w:lvlText w:val=""/>
      <w:lvlJc w:val="left"/>
      <w:pPr>
        <w:tabs>
          <w:tab w:val="num" w:pos="1134"/>
        </w:tabs>
        <w:ind w:left="1134" w:hanging="567"/>
      </w:pPr>
      <w:rPr>
        <w:rFonts w:ascii="Symbol" w:hAnsi="Symbol" w:hint="default"/>
        <w:color w:val="1F497D" w:themeColor="text2"/>
      </w:rPr>
    </w:lvl>
    <w:lvl w:ilvl="2">
      <w:start w:val="1"/>
      <w:numFmt w:val="bullet"/>
      <w:lvlText w:val="◦"/>
      <w:lvlJc w:val="left"/>
      <w:pPr>
        <w:tabs>
          <w:tab w:val="num" w:pos="1701"/>
        </w:tabs>
        <w:ind w:left="1701" w:hanging="567"/>
      </w:pPr>
      <w:rPr>
        <w:rFonts w:ascii="Georgia" w:hAnsi="Georgia" w:hint="default"/>
        <w:b/>
        <w:color w:val="1F497D" w:themeColor="text2"/>
      </w:rPr>
    </w:lvl>
    <w:lvl w:ilvl="3">
      <w:start w:val="1"/>
      <w:numFmt w:val="bullet"/>
      <w:pStyle w:val="ListBullet4"/>
      <w:lvlText w:val=""/>
      <w:lvlJc w:val="left"/>
      <w:pPr>
        <w:tabs>
          <w:tab w:val="num" w:pos="2268"/>
        </w:tabs>
        <w:ind w:left="2268" w:hanging="567"/>
      </w:pPr>
      <w:rPr>
        <w:rFonts w:ascii="Symbol" w:hAnsi="Symbol" w:hint="default"/>
        <w:color w:val="1F497D" w:themeColor="text2"/>
      </w:rPr>
    </w:lvl>
    <w:lvl w:ilvl="4">
      <w:start w:val="1"/>
      <w:numFmt w:val="bullet"/>
      <w:pStyle w:val="ListBullet5"/>
      <w:lvlText w:val="~"/>
      <w:lvlJc w:val="left"/>
      <w:pPr>
        <w:tabs>
          <w:tab w:val="num" w:pos="2835"/>
        </w:tabs>
        <w:ind w:left="2835" w:hanging="567"/>
      </w:pPr>
      <w:rPr>
        <w:rFonts w:ascii="Georgia" w:hAnsi="Georgia" w:hint="default"/>
        <w:color w:val="1F497D" w:themeColor="text2"/>
      </w:rPr>
    </w:lvl>
    <w:lvl w:ilvl="5">
      <w:start w:val="1"/>
      <w:numFmt w:val="bullet"/>
      <w:lvlText w:val=""/>
      <w:lvlJc w:val="left"/>
      <w:pPr>
        <w:tabs>
          <w:tab w:val="num" w:pos="3402"/>
        </w:tabs>
        <w:ind w:left="3402" w:hanging="567"/>
      </w:pPr>
      <w:rPr>
        <w:rFonts w:ascii="Symbol" w:hAnsi="Symbol" w:hint="default"/>
      </w:rPr>
    </w:lvl>
    <w:lvl w:ilvl="6">
      <w:start w:val="1"/>
      <w:numFmt w:val="bullet"/>
      <w:lvlText w:val=""/>
      <w:lvlJc w:val="left"/>
      <w:pPr>
        <w:tabs>
          <w:tab w:val="num" w:pos="3969"/>
        </w:tabs>
        <w:ind w:left="3969" w:hanging="567"/>
      </w:pPr>
      <w:rPr>
        <w:rFonts w:ascii="Symbol" w:hAnsi="Symbol" w:hint="default"/>
      </w:rPr>
    </w:lvl>
    <w:lvl w:ilvl="7">
      <w:start w:val="1"/>
      <w:numFmt w:val="bullet"/>
      <w:lvlText w:val=""/>
      <w:lvlJc w:val="left"/>
      <w:pPr>
        <w:tabs>
          <w:tab w:val="num" w:pos="4536"/>
        </w:tabs>
        <w:ind w:left="4536" w:hanging="567"/>
      </w:pPr>
      <w:rPr>
        <w:rFonts w:ascii="Symbol" w:hAnsi="Symbol" w:hint="default"/>
      </w:rPr>
    </w:lvl>
    <w:lvl w:ilvl="8">
      <w:start w:val="1"/>
      <w:numFmt w:val="bullet"/>
      <w:lvlText w:val=""/>
      <w:lvlJc w:val="left"/>
      <w:pPr>
        <w:tabs>
          <w:tab w:val="num" w:pos="5103"/>
        </w:tabs>
        <w:ind w:left="5103" w:hanging="567"/>
      </w:pPr>
      <w:rPr>
        <w:rFonts w:ascii="Symbol" w:hAnsi="Symbol" w:hint="default"/>
      </w:rPr>
    </w:lvl>
  </w:abstractNum>
  <w:abstractNum w:abstractNumId="47" w15:restartNumberingAfterBreak="0">
    <w:nsid w:val="737D5624"/>
    <w:multiLevelType w:val="hybridMultilevel"/>
    <w:tmpl w:val="9690B22C"/>
    <w:lvl w:ilvl="0" w:tplc="9D787144">
      <w:start w:val="1"/>
      <w:numFmt w:val="lowerRoman"/>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8" w15:restartNumberingAfterBreak="0">
    <w:nsid w:val="77834194"/>
    <w:multiLevelType w:val="hybridMultilevel"/>
    <w:tmpl w:val="32B4885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79B907EB"/>
    <w:multiLevelType w:val="hybridMultilevel"/>
    <w:tmpl w:val="A15E3EEA"/>
    <w:lvl w:ilvl="0" w:tplc="04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0" w15:restartNumberingAfterBreak="0">
    <w:nsid w:val="7B9D7B2E"/>
    <w:multiLevelType w:val="hybridMultilevel"/>
    <w:tmpl w:val="2B20C23A"/>
    <w:lvl w:ilvl="0" w:tplc="0409001B">
      <w:start w:val="1"/>
      <w:numFmt w:val="lowerRoman"/>
      <w:lvlText w:val="%1."/>
      <w:lvlJc w:val="right"/>
      <w:pPr>
        <w:ind w:left="72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51" w15:restartNumberingAfterBreak="0">
    <w:nsid w:val="7DD94B77"/>
    <w:multiLevelType w:val="hybridMultilevel"/>
    <w:tmpl w:val="8B6E990A"/>
    <w:lvl w:ilvl="0" w:tplc="A12E022A">
      <w:start w:val="1"/>
      <w:numFmt w:val="lowerRoman"/>
      <w:lvlText w:val="%1)"/>
      <w:lvlJc w:val="left"/>
      <w:pPr>
        <w:ind w:left="2790" w:hanging="360"/>
      </w:pPr>
      <w:rPr>
        <w:rFonts w:ascii="Times New Roman" w:eastAsia="Times New Roman" w:hAnsi="Times New Roman" w:cs="Times New Roman" w:hint="default"/>
      </w:rPr>
    </w:lvl>
    <w:lvl w:ilvl="1" w:tplc="08090003" w:tentative="1">
      <w:start w:val="1"/>
      <w:numFmt w:val="bullet"/>
      <w:lvlText w:val="o"/>
      <w:lvlJc w:val="left"/>
      <w:pPr>
        <w:ind w:left="3510" w:hanging="360"/>
      </w:pPr>
      <w:rPr>
        <w:rFonts w:ascii="Courier New" w:hAnsi="Courier New" w:cs="Courier New" w:hint="default"/>
      </w:rPr>
    </w:lvl>
    <w:lvl w:ilvl="2" w:tplc="08090005" w:tentative="1">
      <w:start w:val="1"/>
      <w:numFmt w:val="bullet"/>
      <w:lvlText w:val=""/>
      <w:lvlJc w:val="left"/>
      <w:pPr>
        <w:ind w:left="4230" w:hanging="360"/>
      </w:pPr>
      <w:rPr>
        <w:rFonts w:ascii="Wingdings" w:hAnsi="Wingdings" w:hint="default"/>
      </w:rPr>
    </w:lvl>
    <w:lvl w:ilvl="3" w:tplc="08090001" w:tentative="1">
      <w:start w:val="1"/>
      <w:numFmt w:val="bullet"/>
      <w:lvlText w:val=""/>
      <w:lvlJc w:val="left"/>
      <w:pPr>
        <w:ind w:left="4950" w:hanging="360"/>
      </w:pPr>
      <w:rPr>
        <w:rFonts w:ascii="Symbol" w:hAnsi="Symbol" w:hint="default"/>
      </w:rPr>
    </w:lvl>
    <w:lvl w:ilvl="4" w:tplc="08090003" w:tentative="1">
      <w:start w:val="1"/>
      <w:numFmt w:val="bullet"/>
      <w:lvlText w:val="o"/>
      <w:lvlJc w:val="left"/>
      <w:pPr>
        <w:ind w:left="5670" w:hanging="360"/>
      </w:pPr>
      <w:rPr>
        <w:rFonts w:ascii="Courier New" w:hAnsi="Courier New" w:cs="Courier New" w:hint="default"/>
      </w:rPr>
    </w:lvl>
    <w:lvl w:ilvl="5" w:tplc="08090005" w:tentative="1">
      <w:start w:val="1"/>
      <w:numFmt w:val="bullet"/>
      <w:lvlText w:val=""/>
      <w:lvlJc w:val="left"/>
      <w:pPr>
        <w:ind w:left="6390" w:hanging="360"/>
      </w:pPr>
      <w:rPr>
        <w:rFonts w:ascii="Wingdings" w:hAnsi="Wingdings" w:hint="default"/>
      </w:rPr>
    </w:lvl>
    <w:lvl w:ilvl="6" w:tplc="08090001" w:tentative="1">
      <w:start w:val="1"/>
      <w:numFmt w:val="bullet"/>
      <w:lvlText w:val=""/>
      <w:lvlJc w:val="left"/>
      <w:pPr>
        <w:ind w:left="7110" w:hanging="360"/>
      </w:pPr>
      <w:rPr>
        <w:rFonts w:ascii="Symbol" w:hAnsi="Symbol" w:hint="default"/>
      </w:rPr>
    </w:lvl>
    <w:lvl w:ilvl="7" w:tplc="08090003" w:tentative="1">
      <w:start w:val="1"/>
      <w:numFmt w:val="bullet"/>
      <w:lvlText w:val="o"/>
      <w:lvlJc w:val="left"/>
      <w:pPr>
        <w:ind w:left="7830" w:hanging="360"/>
      </w:pPr>
      <w:rPr>
        <w:rFonts w:ascii="Courier New" w:hAnsi="Courier New" w:cs="Courier New" w:hint="default"/>
      </w:rPr>
    </w:lvl>
    <w:lvl w:ilvl="8" w:tplc="08090005" w:tentative="1">
      <w:start w:val="1"/>
      <w:numFmt w:val="bullet"/>
      <w:lvlText w:val=""/>
      <w:lvlJc w:val="left"/>
      <w:pPr>
        <w:ind w:left="8550" w:hanging="360"/>
      </w:pPr>
      <w:rPr>
        <w:rFonts w:ascii="Wingdings" w:hAnsi="Wingdings" w:hint="default"/>
      </w:rPr>
    </w:lvl>
  </w:abstractNum>
  <w:abstractNum w:abstractNumId="52" w15:restartNumberingAfterBreak="0">
    <w:nsid w:val="7FB51A15"/>
    <w:multiLevelType w:val="hybridMultilevel"/>
    <w:tmpl w:val="6458F50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476530025">
    <w:abstractNumId w:val="19"/>
  </w:num>
  <w:num w:numId="2" w16cid:durableId="558371200">
    <w:abstractNumId w:val="37"/>
  </w:num>
  <w:num w:numId="3" w16cid:durableId="148984072">
    <w:abstractNumId w:val="38"/>
  </w:num>
  <w:num w:numId="4" w16cid:durableId="1342201778">
    <w:abstractNumId w:val="12"/>
  </w:num>
  <w:num w:numId="5" w16cid:durableId="27681626">
    <w:abstractNumId w:val="31"/>
  </w:num>
  <w:num w:numId="6" w16cid:durableId="826946487">
    <w:abstractNumId w:val="27"/>
  </w:num>
  <w:num w:numId="7" w16cid:durableId="1573616527">
    <w:abstractNumId w:val="51"/>
  </w:num>
  <w:num w:numId="8" w16cid:durableId="359016601">
    <w:abstractNumId w:val="18"/>
  </w:num>
  <w:num w:numId="9" w16cid:durableId="1402288849">
    <w:abstractNumId w:val="16"/>
  </w:num>
  <w:num w:numId="10" w16cid:durableId="773592007">
    <w:abstractNumId w:val="11"/>
  </w:num>
  <w:num w:numId="11" w16cid:durableId="402218718">
    <w:abstractNumId w:val="28"/>
  </w:num>
  <w:num w:numId="12" w16cid:durableId="1444228808">
    <w:abstractNumId w:val="47"/>
  </w:num>
  <w:num w:numId="13" w16cid:durableId="658580958">
    <w:abstractNumId w:val="46"/>
  </w:num>
  <w:num w:numId="14" w16cid:durableId="402527127">
    <w:abstractNumId w:val="52"/>
  </w:num>
  <w:num w:numId="15" w16cid:durableId="1519588029">
    <w:abstractNumId w:val="44"/>
  </w:num>
  <w:num w:numId="16" w16cid:durableId="2106416381">
    <w:abstractNumId w:val="33"/>
  </w:num>
  <w:num w:numId="17" w16cid:durableId="1874077703">
    <w:abstractNumId w:val="0"/>
  </w:num>
  <w:num w:numId="18" w16cid:durableId="1350833346">
    <w:abstractNumId w:val="14"/>
  </w:num>
  <w:num w:numId="19" w16cid:durableId="1415475918">
    <w:abstractNumId w:val="48"/>
  </w:num>
  <w:num w:numId="20" w16cid:durableId="63994646">
    <w:abstractNumId w:val="30"/>
  </w:num>
  <w:num w:numId="21" w16cid:durableId="2012947266">
    <w:abstractNumId w:val="10"/>
  </w:num>
  <w:num w:numId="22" w16cid:durableId="1601839790">
    <w:abstractNumId w:val="4"/>
  </w:num>
  <w:num w:numId="23" w16cid:durableId="299648767">
    <w:abstractNumId w:val="39"/>
  </w:num>
  <w:num w:numId="24" w16cid:durableId="808402018">
    <w:abstractNumId w:val="42"/>
  </w:num>
  <w:num w:numId="25" w16cid:durableId="582835437">
    <w:abstractNumId w:val="40"/>
  </w:num>
  <w:num w:numId="26" w16cid:durableId="724791051">
    <w:abstractNumId w:val="29"/>
  </w:num>
  <w:num w:numId="27" w16cid:durableId="91361850">
    <w:abstractNumId w:val="9"/>
  </w:num>
  <w:num w:numId="28" w16cid:durableId="1020662640">
    <w:abstractNumId w:val="35"/>
  </w:num>
  <w:num w:numId="29" w16cid:durableId="371076983">
    <w:abstractNumId w:val="34"/>
  </w:num>
  <w:num w:numId="30" w16cid:durableId="1959950062">
    <w:abstractNumId w:val="6"/>
  </w:num>
  <w:num w:numId="31" w16cid:durableId="1480345919">
    <w:abstractNumId w:val="32"/>
  </w:num>
  <w:num w:numId="32" w16cid:durableId="255867447">
    <w:abstractNumId w:val="2"/>
  </w:num>
  <w:num w:numId="33" w16cid:durableId="2118212637">
    <w:abstractNumId w:val="7"/>
  </w:num>
  <w:num w:numId="34" w16cid:durableId="566916624">
    <w:abstractNumId w:val="8"/>
  </w:num>
  <w:num w:numId="35" w16cid:durableId="1733121154">
    <w:abstractNumId w:val="45"/>
  </w:num>
  <w:num w:numId="36" w16cid:durableId="238755177">
    <w:abstractNumId w:val="13"/>
  </w:num>
  <w:num w:numId="37" w16cid:durableId="2146921565">
    <w:abstractNumId w:val="41"/>
  </w:num>
  <w:num w:numId="38" w16cid:durableId="55590577">
    <w:abstractNumId w:val="36"/>
  </w:num>
  <w:num w:numId="39" w16cid:durableId="2130732492">
    <w:abstractNumId w:val="22"/>
  </w:num>
  <w:num w:numId="40" w16cid:durableId="60878309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693916560">
    <w:abstractNumId w:val="49"/>
  </w:num>
  <w:num w:numId="42" w16cid:durableId="923152763">
    <w:abstractNumId w:val="3"/>
  </w:num>
  <w:num w:numId="43" w16cid:durableId="1796870002">
    <w:abstractNumId w:val="26"/>
  </w:num>
  <w:num w:numId="44" w16cid:durableId="1698501914">
    <w:abstractNumId w:val="25"/>
  </w:num>
  <w:num w:numId="45" w16cid:durableId="1014645278">
    <w:abstractNumId w:val="21"/>
  </w:num>
  <w:num w:numId="46" w16cid:durableId="921986156">
    <w:abstractNumId w:val="5"/>
  </w:num>
  <w:num w:numId="47" w16cid:durableId="495069410">
    <w:abstractNumId w:val="17"/>
  </w:num>
  <w:num w:numId="48" w16cid:durableId="1264915907">
    <w:abstractNumId w:val="15"/>
  </w:num>
  <w:num w:numId="49" w16cid:durableId="897664677">
    <w:abstractNumId w:val="23"/>
  </w:num>
  <w:num w:numId="50" w16cid:durableId="1480227498">
    <w:abstractNumId w:val="50"/>
  </w:num>
  <w:num w:numId="51" w16cid:durableId="1332946310">
    <w:abstractNumId w:val="43"/>
  </w:num>
  <w:num w:numId="52" w16cid:durableId="1730956075">
    <w:abstractNumId w:val="1"/>
  </w:num>
  <w:num w:numId="53" w16cid:durableId="383799379">
    <w:abstractNumId w:val="24"/>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22"/>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oNotHyphenateCaps/>
  <w:drawingGridHorizontalSpacing w:val="120"/>
  <w:drawingGridVerticalSpacing w:val="120"/>
  <w:displayHorizontalDrawingGridEvery w:val="0"/>
  <w:displayVerticalDrawingGridEvery w:val="3"/>
  <w:characterSpacingControl w:val="compressPunctuation"/>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366A7"/>
    <w:rsid w:val="00000096"/>
    <w:rsid w:val="000000EB"/>
    <w:rsid w:val="00000F8F"/>
    <w:rsid w:val="00001E15"/>
    <w:rsid w:val="00002076"/>
    <w:rsid w:val="000022AB"/>
    <w:rsid w:val="00002BE0"/>
    <w:rsid w:val="00002DD0"/>
    <w:rsid w:val="00002F3E"/>
    <w:rsid w:val="00003DF8"/>
    <w:rsid w:val="00003ED3"/>
    <w:rsid w:val="00003F1A"/>
    <w:rsid w:val="0000408E"/>
    <w:rsid w:val="000052FA"/>
    <w:rsid w:val="00005591"/>
    <w:rsid w:val="00006E88"/>
    <w:rsid w:val="00007441"/>
    <w:rsid w:val="00010257"/>
    <w:rsid w:val="0001041D"/>
    <w:rsid w:val="000108F8"/>
    <w:rsid w:val="00010E63"/>
    <w:rsid w:val="000118A0"/>
    <w:rsid w:val="000120A7"/>
    <w:rsid w:val="00012EDC"/>
    <w:rsid w:val="00013F11"/>
    <w:rsid w:val="000142EE"/>
    <w:rsid w:val="00015040"/>
    <w:rsid w:val="000150AA"/>
    <w:rsid w:val="0001587E"/>
    <w:rsid w:val="00015CE0"/>
    <w:rsid w:val="00015F18"/>
    <w:rsid w:val="0001630F"/>
    <w:rsid w:val="000164B2"/>
    <w:rsid w:val="00017215"/>
    <w:rsid w:val="0001725A"/>
    <w:rsid w:val="0001789E"/>
    <w:rsid w:val="000227AF"/>
    <w:rsid w:val="000232D3"/>
    <w:rsid w:val="00023460"/>
    <w:rsid w:val="00023F04"/>
    <w:rsid w:val="000245DF"/>
    <w:rsid w:val="00024895"/>
    <w:rsid w:val="00024F59"/>
    <w:rsid w:val="0002628A"/>
    <w:rsid w:val="0002638A"/>
    <w:rsid w:val="0002713B"/>
    <w:rsid w:val="0003005C"/>
    <w:rsid w:val="00030617"/>
    <w:rsid w:val="000309AC"/>
    <w:rsid w:val="000317F9"/>
    <w:rsid w:val="0003187A"/>
    <w:rsid w:val="000318CD"/>
    <w:rsid w:val="00031D53"/>
    <w:rsid w:val="000339BC"/>
    <w:rsid w:val="00034990"/>
    <w:rsid w:val="00034FAA"/>
    <w:rsid w:val="00035665"/>
    <w:rsid w:val="000356F7"/>
    <w:rsid w:val="00035D7D"/>
    <w:rsid w:val="00035DF5"/>
    <w:rsid w:val="000368DA"/>
    <w:rsid w:val="00036C1B"/>
    <w:rsid w:val="000371FF"/>
    <w:rsid w:val="000374FA"/>
    <w:rsid w:val="00037BEF"/>
    <w:rsid w:val="00040351"/>
    <w:rsid w:val="00040806"/>
    <w:rsid w:val="000416DA"/>
    <w:rsid w:val="00041BE1"/>
    <w:rsid w:val="00042283"/>
    <w:rsid w:val="000422D0"/>
    <w:rsid w:val="00042FEB"/>
    <w:rsid w:val="00043C55"/>
    <w:rsid w:val="00043D46"/>
    <w:rsid w:val="000440C2"/>
    <w:rsid w:val="0004426C"/>
    <w:rsid w:val="00044694"/>
    <w:rsid w:val="00044696"/>
    <w:rsid w:val="000451BA"/>
    <w:rsid w:val="00045766"/>
    <w:rsid w:val="00045B5B"/>
    <w:rsid w:val="000460E0"/>
    <w:rsid w:val="0004671B"/>
    <w:rsid w:val="00046870"/>
    <w:rsid w:val="00046DD1"/>
    <w:rsid w:val="00051451"/>
    <w:rsid w:val="00051541"/>
    <w:rsid w:val="000518CE"/>
    <w:rsid w:val="0005194C"/>
    <w:rsid w:val="00052273"/>
    <w:rsid w:val="00052727"/>
    <w:rsid w:val="00052FED"/>
    <w:rsid w:val="00053EFB"/>
    <w:rsid w:val="00054676"/>
    <w:rsid w:val="00056075"/>
    <w:rsid w:val="000562D2"/>
    <w:rsid w:val="0005653D"/>
    <w:rsid w:val="0005658E"/>
    <w:rsid w:val="00060C54"/>
    <w:rsid w:val="0006119D"/>
    <w:rsid w:val="00061B41"/>
    <w:rsid w:val="000620B2"/>
    <w:rsid w:val="000621D5"/>
    <w:rsid w:val="00062C54"/>
    <w:rsid w:val="00062ED9"/>
    <w:rsid w:val="00063203"/>
    <w:rsid w:val="0006368F"/>
    <w:rsid w:val="000637CD"/>
    <w:rsid w:val="00063F7B"/>
    <w:rsid w:val="000641C0"/>
    <w:rsid w:val="00065063"/>
    <w:rsid w:val="000654DF"/>
    <w:rsid w:val="00065C8B"/>
    <w:rsid w:val="00066AF3"/>
    <w:rsid w:val="0006728C"/>
    <w:rsid w:val="00067506"/>
    <w:rsid w:val="00070473"/>
    <w:rsid w:val="00070DCA"/>
    <w:rsid w:val="000711C6"/>
    <w:rsid w:val="00071915"/>
    <w:rsid w:val="0007245E"/>
    <w:rsid w:val="00072566"/>
    <w:rsid w:val="000742D0"/>
    <w:rsid w:val="000751F5"/>
    <w:rsid w:val="0007626B"/>
    <w:rsid w:val="0007683B"/>
    <w:rsid w:val="00076C27"/>
    <w:rsid w:val="00076D50"/>
    <w:rsid w:val="0008018D"/>
    <w:rsid w:val="0008052D"/>
    <w:rsid w:val="00080A43"/>
    <w:rsid w:val="00080AB7"/>
    <w:rsid w:val="0008135B"/>
    <w:rsid w:val="0008349F"/>
    <w:rsid w:val="00083EED"/>
    <w:rsid w:val="00085451"/>
    <w:rsid w:val="00085608"/>
    <w:rsid w:val="00085C49"/>
    <w:rsid w:val="00087561"/>
    <w:rsid w:val="00090A40"/>
    <w:rsid w:val="00090CCF"/>
    <w:rsid w:val="00090F4D"/>
    <w:rsid w:val="00091349"/>
    <w:rsid w:val="00091D8D"/>
    <w:rsid w:val="00091E82"/>
    <w:rsid w:val="00092A4A"/>
    <w:rsid w:val="00092B47"/>
    <w:rsid w:val="00092EBB"/>
    <w:rsid w:val="00093100"/>
    <w:rsid w:val="00093412"/>
    <w:rsid w:val="00093492"/>
    <w:rsid w:val="0009395C"/>
    <w:rsid w:val="00093EA9"/>
    <w:rsid w:val="0009416C"/>
    <w:rsid w:val="000941A3"/>
    <w:rsid w:val="00094377"/>
    <w:rsid w:val="0009474F"/>
    <w:rsid w:val="00094A75"/>
    <w:rsid w:val="00095037"/>
    <w:rsid w:val="000950FF"/>
    <w:rsid w:val="0009561E"/>
    <w:rsid w:val="00096E47"/>
    <w:rsid w:val="000976CC"/>
    <w:rsid w:val="000978FE"/>
    <w:rsid w:val="00097A65"/>
    <w:rsid w:val="000A0413"/>
    <w:rsid w:val="000A0D64"/>
    <w:rsid w:val="000A123E"/>
    <w:rsid w:val="000A17A1"/>
    <w:rsid w:val="000A1B50"/>
    <w:rsid w:val="000A1DCE"/>
    <w:rsid w:val="000A2A3C"/>
    <w:rsid w:val="000A2B59"/>
    <w:rsid w:val="000A3BEF"/>
    <w:rsid w:val="000A4B3F"/>
    <w:rsid w:val="000A4DFE"/>
    <w:rsid w:val="000A51C1"/>
    <w:rsid w:val="000A5DAF"/>
    <w:rsid w:val="000A5E45"/>
    <w:rsid w:val="000A5EB5"/>
    <w:rsid w:val="000A5F44"/>
    <w:rsid w:val="000A62D2"/>
    <w:rsid w:val="000A6E53"/>
    <w:rsid w:val="000A746B"/>
    <w:rsid w:val="000A7B21"/>
    <w:rsid w:val="000A7C29"/>
    <w:rsid w:val="000B055E"/>
    <w:rsid w:val="000B15FF"/>
    <w:rsid w:val="000B23B4"/>
    <w:rsid w:val="000B3821"/>
    <w:rsid w:val="000B3C8F"/>
    <w:rsid w:val="000B3E1F"/>
    <w:rsid w:val="000B3FBB"/>
    <w:rsid w:val="000B4529"/>
    <w:rsid w:val="000B488B"/>
    <w:rsid w:val="000B6C83"/>
    <w:rsid w:val="000C0CE3"/>
    <w:rsid w:val="000C0E55"/>
    <w:rsid w:val="000C10A3"/>
    <w:rsid w:val="000C11D2"/>
    <w:rsid w:val="000C1EC9"/>
    <w:rsid w:val="000C3327"/>
    <w:rsid w:val="000C40AE"/>
    <w:rsid w:val="000C45D0"/>
    <w:rsid w:val="000C470D"/>
    <w:rsid w:val="000C471F"/>
    <w:rsid w:val="000C472F"/>
    <w:rsid w:val="000C48F9"/>
    <w:rsid w:val="000C4D63"/>
    <w:rsid w:val="000C5442"/>
    <w:rsid w:val="000C5FC6"/>
    <w:rsid w:val="000C6F21"/>
    <w:rsid w:val="000C7122"/>
    <w:rsid w:val="000C772D"/>
    <w:rsid w:val="000D0AB2"/>
    <w:rsid w:val="000D0D48"/>
    <w:rsid w:val="000D1A57"/>
    <w:rsid w:val="000D332C"/>
    <w:rsid w:val="000D4895"/>
    <w:rsid w:val="000D693A"/>
    <w:rsid w:val="000D6ED0"/>
    <w:rsid w:val="000D7B59"/>
    <w:rsid w:val="000E050C"/>
    <w:rsid w:val="000E20E3"/>
    <w:rsid w:val="000E3485"/>
    <w:rsid w:val="000E3600"/>
    <w:rsid w:val="000E4405"/>
    <w:rsid w:val="000E476E"/>
    <w:rsid w:val="000E4982"/>
    <w:rsid w:val="000E4E5C"/>
    <w:rsid w:val="000E6722"/>
    <w:rsid w:val="000E6D39"/>
    <w:rsid w:val="000E6E4C"/>
    <w:rsid w:val="000E7919"/>
    <w:rsid w:val="000F2281"/>
    <w:rsid w:val="000F264F"/>
    <w:rsid w:val="000F2EC7"/>
    <w:rsid w:val="000F2F9B"/>
    <w:rsid w:val="000F3740"/>
    <w:rsid w:val="000F3783"/>
    <w:rsid w:val="000F41FF"/>
    <w:rsid w:val="000F4381"/>
    <w:rsid w:val="000F60FF"/>
    <w:rsid w:val="000F6AFB"/>
    <w:rsid w:val="000F768C"/>
    <w:rsid w:val="00100535"/>
    <w:rsid w:val="00101816"/>
    <w:rsid w:val="0010289A"/>
    <w:rsid w:val="00102CD3"/>
    <w:rsid w:val="00102DA7"/>
    <w:rsid w:val="00103647"/>
    <w:rsid w:val="00103CA4"/>
    <w:rsid w:val="001041F3"/>
    <w:rsid w:val="001044F7"/>
    <w:rsid w:val="00104DCA"/>
    <w:rsid w:val="001060D0"/>
    <w:rsid w:val="001068D0"/>
    <w:rsid w:val="00106D96"/>
    <w:rsid w:val="00107251"/>
    <w:rsid w:val="0010729A"/>
    <w:rsid w:val="00107B1F"/>
    <w:rsid w:val="00111F62"/>
    <w:rsid w:val="001127DE"/>
    <w:rsid w:val="00113332"/>
    <w:rsid w:val="0011366A"/>
    <w:rsid w:val="00114BD5"/>
    <w:rsid w:val="00114EC9"/>
    <w:rsid w:val="001151EA"/>
    <w:rsid w:val="001165B4"/>
    <w:rsid w:val="0011663E"/>
    <w:rsid w:val="0011689E"/>
    <w:rsid w:val="001177F4"/>
    <w:rsid w:val="001178C6"/>
    <w:rsid w:val="00117D7B"/>
    <w:rsid w:val="001202F6"/>
    <w:rsid w:val="001206C7"/>
    <w:rsid w:val="001212C7"/>
    <w:rsid w:val="00121675"/>
    <w:rsid w:val="00121B18"/>
    <w:rsid w:val="00121F80"/>
    <w:rsid w:val="00122C40"/>
    <w:rsid w:val="001239A9"/>
    <w:rsid w:val="00123C05"/>
    <w:rsid w:val="00123D93"/>
    <w:rsid w:val="00123F7D"/>
    <w:rsid w:val="0012567A"/>
    <w:rsid w:val="00125F92"/>
    <w:rsid w:val="00126504"/>
    <w:rsid w:val="00126756"/>
    <w:rsid w:val="001273FC"/>
    <w:rsid w:val="001302DD"/>
    <w:rsid w:val="00130D8E"/>
    <w:rsid w:val="00130DAA"/>
    <w:rsid w:val="00131511"/>
    <w:rsid w:val="00132793"/>
    <w:rsid w:val="00132CA2"/>
    <w:rsid w:val="0013417C"/>
    <w:rsid w:val="0013440C"/>
    <w:rsid w:val="00134CBD"/>
    <w:rsid w:val="00134DB4"/>
    <w:rsid w:val="00134E1E"/>
    <w:rsid w:val="00135A47"/>
    <w:rsid w:val="00136282"/>
    <w:rsid w:val="001372A7"/>
    <w:rsid w:val="001373D6"/>
    <w:rsid w:val="00137967"/>
    <w:rsid w:val="00137D40"/>
    <w:rsid w:val="00137F2A"/>
    <w:rsid w:val="00140F2C"/>
    <w:rsid w:val="00141D9D"/>
    <w:rsid w:val="00141EB8"/>
    <w:rsid w:val="0014217A"/>
    <w:rsid w:val="00142211"/>
    <w:rsid w:val="00142B80"/>
    <w:rsid w:val="00142E74"/>
    <w:rsid w:val="001431A9"/>
    <w:rsid w:val="001433F7"/>
    <w:rsid w:val="00143C86"/>
    <w:rsid w:val="001446F5"/>
    <w:rsid w:val="00144BB9"/>
    <w:rsid w:val="001452D2"/>
    <w:rsid w:val="00146432"/>
    <w:rsid w:val="001471FE"/>
    <w:rsid w:val="00147565"/>
    <w:rsid w:val="00147E54"/>
    <w:rsid w:val="001506AD"/>
    <w:rsid w:val="001519AD"/>
    <w:rsid w:val="001521B8"/>
    <w:rsid w:val="00152202"/>
    <w:rsid w:val="001522EC"/>
    <w:rsid w:val="00153B1C"/>
    <w:rsid w:val="00154840"/>
    <w:rsid w:val="00155693"/>
    <w:rsid w:val="001562E9"/>
    <w:rsid w:val="00156784"/>
    <w:rsid w:val="00156EFF"/>
    <w:rsid w:val="001573DF"/>
    <w:rsid w:val="0015779B"/>
    <w:rsid w:val="001579E7"/>
    <w:rsid w:val="001600F4"/>
    <w:rsid w:val="001603A1"/>
    <w:rsid w:val="00160704"/>
    <w:rsid w:val="001608C5"/>
    <w:rsid w:val="001609D3"/>
    <w:rsid w:val="00160D0F"/>
    <w:rsid w:val="00161086"/>
    <w:rsid w:val="00161D3D"/>
    <w:rsid w:val="00161DF3"/>
    <w:rsid w:val="001625F2"/>
    <w:rsid w:val="00162E15"/>
    <w:rsid w:val="001632C9"/>
    <w:rsid w:val="00164038"/>
    <w:rsid w:val="00164457"/>
    <w:rsid w:val="00165B5E"/>
    <w:rsid w:val="00167A0A"/>
    <w:rsid w:val="001702BA"/>
    <w:rsid w:val="0017038E"/>
    <w:rsid w:val="001704A1"/>
    <w:rsid w:val="00170A58"/>
    <w:rsid w:val="00171059"/>
    <w:rsid w:val="0017233A"/>
    <w:rsid w:val="00172927"/>
    <w:rsid w:val="00172FB1"/>
    <w:rsid w:val="00173FEC"/>
    <w:rsid w:val="00174325"/>
    <w:rsid w:val="00174487"/>
    <w:rsid w:val="001748CD"/>
    <w:rsid w:val="00174945"/>
    <w:rsid w:val="00174DF7"/>
    <w:rsid w:val="00175ECD"/>
    <w:rsid w:val="00176CD6"/>
    <w:rsid w:val="001774AD"/>
    <w:rsid w:val="00177D9F"/>
    <w:rsid w:val="001804FB"/>
    <w:rsid w:val="00180795"/>
    <w:rsid w:val="0018121E"/>
    <w:rsid w:val="00181270"/>
    <w:rsid w:val="001814AD"/>
    <w:rsid w:val="00182B6A"/>
    <w:rsid w:val="00184508"/>
    <w:rsid w:val="00184E45"/>
    <w:rsid w:val="00185F17"/>
    <w:rsid w:val="00186240"/>
    <w:rsid w:val="00186448"/>
    <w:rsid w:val="001876E7"/>
    <w:rsid w:val="00187868"/>
    <w:rsid w:val="00187CC7"/>
    <w:rsid w:val="00187F79"/>
    <w:rsid w:val="00190699"/>
    <w:rsid w:val="00191450"/>
    <w:rsid w:val="00191635"/>
    <w:rsid w:val="00192796"/>
    <w:rsid w:val="00192C7E"/>
    <w:rsid w:val="00193363"/>
    <w:rsid w:val="00193704"/>
    <w:rsid w:val="00193913"/>
    <w:rsid w:val="00195003"/>
    <w:rsid w:val="0019567A"/>
    <w:rsid w:val="0019595E"/>
    <w:rsid w:val="00195EEA"/>
    <w:rsid w:val="001967F9"/>
    <w:rsid w:val="00197806"/>
    <w:rsid w:val="00197915"/>
    <w:rsid w:val="001A056E"/>
    <w:rsid w:val="001A12E1"/>
    <w:rsid w:val="001A2771"/>
    <w:rsid w:val="001A41B8"/>
    <w:rsid w:val="001A44BD"/>
    <w:rsid w:val="001A4CC8"/>
    <w:rsid w:val="001A56FD"/>
    <w:rsid w:val="001A6414"/>
    <w:rsid w:val="001A6AB5"/>
    <w:rsid w:val="001A6F15"/>
    <w:rsid w:val="001A71B4"/>
    <w:rsid w:val="001A7F35"/>
    <w:rsid w:val="001B056B"/>
    <w:rsid w:val="001B16D5"/>
    <w:rsid w:val="001B1AB5"/>
    <w:rsid w:val="001B3363"/>
    <w:rsid w:val="001B3D41"/>
    <w:rsid w:val="001B400C"/>
    <w:rsid w:val="001B4747"/>
    <w:rsid w:val="001B4E88"/>
    <w:rsid w:val="001B5129"/>
    <w:rsid w:val="001B5206"/>
    <w:rsid w:val="001B5362"/>
    <w:rsid w:val="001B55EC"/>
    <w:rsid w:val="001B5D50"/>
    <w:rsid w:val="001B6329"/>
    <w:rsid w:val="001B6E8C"/>
    <w:rsid w:val="001B75F8"/>
    <w:rsid w:val="001B7B02"/>
    <w:rsid w:val="001B7D2A"/>
    <w:rsid w:val="001C02E9"/>
    <w:rsid w:val="001C16B7"/>
    <w:rsid w:val="001C173F"/>
    <w:rsid w:val="001C1A5F"/>
    <w:rsid w:val="001C1B0F"/>
    <w:rsid w:val="001C1C75"/>
    <w:rsid w:val="001C1FF1"/>
    <w:rsid w:val="001C2103"/>
    <w:rsid w:val="001C23E7"/>
    <w:rsid w:val="001C28D7"/>
    <w:rsid w:val="001C295B"/>
    <w:rsid w:val="001C334D"/>
    <w:rsid w:val="001C3DDF"/>
    <w:rsid w:val="001C45FB"/>
    <w:rsid w:val="001C53C3"/>
    <w:rsid w:val="001C5633"/>
    <w:rsid w:val="001C567A"/>
    <w:rsid w:val="001C61A3"/>
    <w:rsid w:val="001C7884"/>
    <w:rsid w:val="001D13D3"/>
    <w:rsid w:val="001D17CB"/>
    <w:rsid w:val="001D1F64"/>
    <w:rsid w:val="001D3836"/>
    <w:rsid w:val="001D5211"/>
    <w:rsid w:val="001D5881"/>
    <w:rsid w:val="001D599B"/>
    <w:rsid w:val="001D626F"/>
    <w:rsid w:val="001D62AF"/>
    <w:rsid w:val="001D79EC"/>
    <w:rsid w:val="001E00DC"/>
    <w:rsid w:val="001E01AD"/>
    <w:rsid w:val="001E041C"/>
    <w:rsid w:val="001E0C27"/>
    <w:rsid w:val="001E138E"/>
    <w:rsid w:val="001E1C82"/>
    <w:rsid w:val="001E381D"/>
    <w:rsid w:val="001E3CD5"/>
    <w:rsid w:val="001E4025"/>
    <w:rsid w:val="001E449B"/>
    <w:rsid w:val="001E4512"/>
    <w:rsid w:val="001E4560"/>
    <w:rsid w:val="001E47A5"/>
    <w:rsid w:val="001E4E2D"/>
    <w:rsid w:val="001E5253"/>
    <w:rsid w:val="001E622D"/>
    <w:rsid w:val="001F0408"/>
    <w:rsid w:val="001F1143"/>
    <w:rsid w:val="001F134E"/>
    <w:rsid w:val="001F1501"/>
    <w:rsid w:val="001F1B85"/>
    <w:rsid w:val="001F1D3D"/>
    <w:rsid w:val="001F2168"/>
    <w:rsid w:val="001F272F"/>
    <w:rsid w:val="001F30CF"/>
    <w:rsid w:val="001F3539"/>
    <w:rsid w:val="001F3E06"/>
    <w:rsid w:val="001F3E3A"/>
    <w:rsid w:val="001F3FE2"/>
    <w:rsid w:val="001F4482"/>
    <w:rsid w:val="001F6011"/>
    <w:rsid w:val="001F6780"/>
    <w:rsid w:val="001F6DB6"/>
    <w:rsid w:val="001F7ABA"/>
    <w:rsid w:val="002005A8"/>
    <w:rsid w:val="002008C9"/>
    <w:rsid w:val="00200B38"/>
    <w:rsid w:val="00201204"/>
    <w:rsid w:val="0020281B"/>
    <w:rsid w:val="0020396E"/>
    <w:rsid w:val="00204E19"/>
    <w:rsid w:val="002052CA"/>
    <w:rsid w:val="002058DB"/>
    <w:rsid w:val="00205FF8"/>
    <w:rsid w:val="00206BDD"/>
    <w:rsid w:val="00206C6F"/>
    <w:rsid w:val="00206D3A"/>
    <w:rsid w:val="00210171"/>
    <w:rsid w:val="00210648"/>
    <w:rsid w:val="00210799"/>
    <w:rsid w:val="002109A2"/>
    <w:rsid w:val="00210F68"/>
    <w:rsid w:val="0021190C"/>
    <w:rsid w:val="0021325D"/>
    <w:rsid w:val="00213CF8"/>
    <w:rsid w:val="00213F81"/>
    <w:rsid w:val="002141C2"/>
    <w:rsid w:val="00214744"/>
    <w:rsid w:val="00214E04"/>
    <w:rsid w:val="002160F5"/>
    <w:rsid w:val="00216D12"/>
    <w:rsid w:val="002171C0"/>
    <w:rsid w:val="00217963"/>
    <w:rsid w:val="00217975"/>
    <w:rsid w:val="00221AE2"/>
    <w:rsid w:val="002224D1"/>
    <w:rsid w:val="002233EB"/>
    <w:rsid w:val="0022382C"/>
    <w:rsid w:val="00223E9F"/>
    <w:rsid w:val="002253B0"/>
    <w:rsid w:val="002257FC"/>
    <w:rsid w:val="00226B2D"/>
    <w:rsid w:val="00230049"/>
    <w:rsid w:val="00230A21"/>
    <w:rsid w:val="00231685"/>
    <w:rsid w:val="00231D69"/>
    <w:rsid w:val="00231FDA"/>
    <w:rsid w:val="00232BB0"/>
    <w:rsid w:val="0023319E"/>
    <w:rsid w:val="00233A43"/>
    <w:rsid w:val="00233DA6"/>
    <w:rsid w:val="00234350"/>
    <w:rsid w:val="002343C3"/>
    <w:rsid w:val="002345BE"/>
    <w:rsid w:val="00235763"/>
    <w:rsid w:val="002365BE"/>
    <w:rsid w:val="0023701B"/>
    <w:rsid w:val="002376EE"/>
    <w:rsid w:val="0024000D"/>
    <w:rsid w:val="002405CB"/>
    <w:rsid w:val="00240AC0"/>
    <w:rsid w:val="00240B48"/>
    <w:rsid w:val="002411FB"/>
    <w:rsid w:val="002418BF"/>
    <w:rsid w:val="002424AC"/>
    <w:rsid w:val="0024268E"/>
    <w:rsid w:val="00242CFC"/>
    <w:rsid w:val="00243B1C"/>
    <w:rsid w:val="002458A2"/>
    <w:rsid w:val="0024597F"/>
    <w:rsid w:val="00246617"/>
    <w:rsid w:val="002473C3"/>
    <w:rsid w:val="002474BF"/>
    <w:rsid w:val="00247617"/>
    <w:rsid w:val="00247780"/>
    <w:rsid w:val="002477F5"/>
    <w:rsid w:val="0025075E"/>
    <w:rsid w:val="0025082C"/>
    <w:rsid w:val="00251493"/>
    <w:rsid w:val="00252EC2"/>
    <w:rsid w:val="00253642"/>
    <w:rsid w:val="00253DE2"/>
    <w:rsid w:val="002545DF"/>
    <w:rsid w:val="002548B3"/>
    <w:rsid w:val="00255060"/>
    <w:rsid w:val="0025525A"/>
    <w:rsid w:val="00255E1F"/>
    <w:rsid w:val="00256376"/>
    <w:rsid w:val="00256C10"/>
    <w:rsid w:val="002576B3"/>
    <w:rsid w:val="00260249"/>
    <w:rsid w:val="0026096D"/>
    <w:rsid w:val="00262E39"/>
    <w:rsid w:val="00263023"/>
    <w:rsid w:val="00263FDE"/>
    <w:rsid w:val="00265917"/>
    <w:rsid w:val="00265AFF"/>
    <w:rsid w:val="00265F20"/>
    <w:rsid w:val="00266BD1"/>
    <w:rsid w:val="00267523"/>
    <w:rsid w:val="00270331"/>
    <w:rsid w:val="0027057B"/>
    <w:rsid w:val="00270910"/>
    <w:rsid w:val="00270ADE"/>
    <w:rsid w:val="00270CF1"/>
    <w:rsid w:val="002715A1"/>
    <w:rsid w:val="00272616"/>
    <w:rsid w:val="00273970"/>
    <w:rsid w:val="00273EB9"/>
    <w:rsid w:val="002742B4"/>
    <w:rsid w:val="00274D8F"/>
    <w:rsid w:val="00275D6F"/>
    <w:rsid w:val="00275F57"/>
    <w:rsid w:val="002762B0"/>
    <w:rsid w:val="002767D6"/>
    <w:rsid w:val="00276AA3"/>
    <w:rsid w:val="00276B37"/>
    <w:rsid w:val="00276D35"/>
    <w:rsid w:val="00277188"/>
    <w:rsid w:val="00277BC3"/>
    <w:rsid w:val="00277BEF"/>
    <w:rsid w:val="00277EEA"/>
    <w:rsid w:val="00280069"/>
    <w:rsid w:val="00280191"/>
    <w:rsid w:val="0028019F"/>
    <w:rsid w:val="00281D72"/>
    <w:rsid w:val="00282880"/>
    <w:rsid w:val="002844F7"/>
    <w:rsid w:val="002853C6"/>
    <w:rsid w:val="002859D3"/>
    <w:rsid w:val="00285A37"/>
    <w:rsid w:val="0028614E"/>
    <w:rsid w:val="00287471"/>
    <w:rsid w:val="002876AF"/>
    <w:rsid w:val="002878FA"/>
    <w:rsid w:val="00287C34"/>
    <w:rsid w:val="00291696"/>
    <w:rsid w:val="0029231D"/>
    <w:rsid w:val="00292ABF"/>
    <w:rsid w:val="00293675"/>
    <w:rsid w:val="00295E64"/>
    <w:rsid w:val="002A07CD"/>
    <w:rsid w:val="002A0F73"/>
    <w:rsid w:val="002A253A"/>
    <w:rsid w:val="002A32EE"/>
    <w:rsid w:val="002A33DD"/>
    <w:rsid w:val="002A3DBD"/>
    <w:rsid w:val="002A4B3E"/>
    <w:rsid w:val="002A4CCD"/>
    <w:rsid w:val="002A573E"/>
    <w:rsid w:val="002A5994"/>
    <w:rsid w:val="002A59E7"/>
    <w:rsid w:val="002A6CC5"/>
    <w:rsid w:val="002A741E"/>
    <w:rsid w:val="002A7837"/>
    <w:rsid w:val="002B027B"/>
    <w:rsid w:val="002B031C"/>
    <w:rsid w:val="002B124C"/>
    <w:rsid w:val="002B1AB4"/>
    <w:rsid w:val="002B1F2D"/>
    <w:rsid w:val="002B1FCF"/>
    <w:rsid w:val="002B323D"/>
    <w:rsid w:val="002B519C"/>
    <w:rsid w:val="002B5B0A"/>
    <w:rsid w:val="002B61E1"/>
    <w:rsid w:val="002B6A95"/>
    <w:rsid w:val="002B6CE6"/>
    <w:rsid w:val="002B70E2"/>
    <w:rsid w:val="002C09CA"/>
    <w:rsid w:val="002C0DFC"/>
    <w:rsid w:val="002C1218"/>
    <w:rsid w:val="002C183B"/>
    <w:rsid w:val="002C1F09"/>
    <w:rsid w:val="002C2621"/>
    <w:rsid w:val="002C2D2E"/>
    <w:rsid w:val="002C2EB7"/>
    <w:rsid w:val="002C2F5D"/>
    <w:rsid w:val="002C3145"/>
    <w:rsid w:val="002C3FE4"/>
    <w:rsid w:val="002C4185"/>
    <w:rsid w:val="002C5B8E"/>
    <w:rsid w:val="002C5DA8"/>
    <w:rsid w:val="002C6259"/>
    <w:rsid w:val="002C6980"/>
    <w:rsid w:val="002D3464"/>
    <w:rsid w:val="002D3FE6"/>
    <w:rsid w:val="002D4894"/>
    <w:rsid w:val="002D4CCA"/>
    <w:rsid w:val="002D4E7A"/>
    <w:rsid w:val="002D5182"/>
    <w:rsid w:val="002D608B"/>
    <w:rsid w:val="002D72E1"/>
    <w:rsid w:val="002E0457"/>
    <w:rsid w:val="002E0A2F"/>
    <w:rsid w:val="002E14D7"/>
    <w:rsid w:val="002E19CC"/>
    <w:rsid w:val="002E33C1"/>
    <w:rsid w:val="002E534B"/>
    <w:rsid w:val="002E53DF"/>
    <w:rsid w:val="002E58D7"/>
    <w:rsid w:val="002E6676"/>
    <w:rsid w:val="002E675B"/>
    <w:rsid w:val="002E677C"/>
    <w:rsid w:val="002E6AD1"/>
    <w:rsid w:val="002E6EBC"/>
    <w:rsid w:val="002E7541"/>
    <w:rsid w:val="002F1318"/>
    <w:rsid w:val="002F238A"/>
    <w:rsid w:val="002F2CD5"/>
    <w:rsid w:val="002F3D27"/>
    <w:rsid w:val="002F42CB"/>
    <w:rsid w:val="002F5855"/>
    <w:rsid w:val="002F59D5"/>
    <w:rsid w:val="002F798D"/>
    <w:rsid w:val="00300551"/>
    <w:rsid w:val="00300A2D"/>
    <w:rsid w:val="003030C5"/>
    <w:rsid w:val="0030393A"/>
    <w:rsid w:val="00303A7C"/>
    <w:rsid w:val="00303C75"/>
    <w:rsid w:val="00305179"/>
    <w:rsid w:val="003057A0"/>
    <w:rsid w:val="00305816"/>
    <w:rsid w:val="00306F96"/>
    <w:rsid w:val="003076D4"/>
    <w:rsid w:val="00311218"/>
    <w:rsid w:val="00311958"/>
    <w:rsid w:val="00311B88"/>
    <w:rsid w:val="0031226C"/>
    <w:rsid w:val="0031327F"/>
    <w:rsid w:val="00313638"/>
    <w:rsid w:val="003139A2"/>
    <w:rsid w:val="00314D85"/>
    <w:rsid w:val="00315E64"/>
    <w:rsid w:val="00316051"/>
    <w:rsid w:val="003161E7"/>
    <w:rsid w:val="0031665A"/>
    <w:rsid w:val="0031704F"/>
    <w:rsid w:val="003179B2"/>
    <w:rsid w:val="00317C7F"/>
    <w:rsid w:val="00320076"/>
    <w:rsid w:val="003201F7"/>
    <w:rsid w:val="0032251E"/>
    <w:rsid w:val="00323311"/>
    <w:rsid w:val="0032369B"/>
    <w:rsid w:val="0032461D"/>
    <w:rsid w:val="00326087"/>
    <w:rsid w:val="00327615"/>
    <w:rsid w:val="003302DB"/>
    <w:rsid w:val="00330CC4"/>
    <w:rsid w:val="00330F35"/>
    <w:rsid w:val="00332DCE"/>
    <w:rsid w:val="0033381B"/>
    <w:rsid w:val="0033472E"/>
    <w:rsid w:val="00334E92"/>
    <w:rsid w:val="0033569D"/>
    <w:rsid w:val="00340187"/>
    <w:rsid w:val="00340238"/>
    <w:rsid w:val="00341D88"/>
    <w:rsid w:val="00341EC1"/>
    <w:rsid w:val="0034202F"/>
    <w:rsid w:val="00342B68"/>
    <w:rsid w:val="00342EE7"/>
    <w:rsid w:val="00344171"/>
    <w:rsid w:val="00344BD2"/>
    <w:rsid w:val="00344EEF"/>
    <w:rsid w:val="0034513C"/>
    <w:rsid w:val="00345532"/>
    <w:rsid w:val="00346126"/>
    <w:rsid w:val="0034632E"/>
    <w:rsid w:val="003466CD"/>
    <w:rsid w:val="00347299"/>
    <w:rsid w:val="00347788"/>
    <w:rsid w:val="00347795"/>
    <w:rsid w:val="00347C21"/>
    <w:rsid w:val="00351199"/>
    <w:rsid w:val="00351CCA"/>
    <w:rsid w:val="0035223B"/>
    <w:rsid w:val="0035225A"/>
    <w:rsid w:val="00352B87"/>
    <w:rsid w:val="00352D0C"/>
    <w:rsid w:val="00352E68"/>
    <w:rsid w:val="00354285"/>
    <w:rsid w:val="003550B9"/>
    <w:rsid w:val="00355535"/>
    <w:rsid w:val="00356EC6"/>
    <w:rsid w:val="00357135"/>
    <w:rsid w:val="00360423"/>
    <w:rsid w:val="003606C2"/>
    <w:rsid w:val="0036096D"/>
    <w:rsid w:val="00360AC2"/>
    <w:rsid w:val="00362FC5"/>
    <w:rsid w:val="0036332C"/>
    <w:rsid w:val="003646C8"/>
    <w:rsid w:val="003648DF"/>
    <w:rsid w:val="00364A4A"/>
    <w:rsid w:val="00365204"/>
    <w:rsid w:val="00365540"/>
    <w:rsid w:val="003659EF"/>
    <w:rsid w:val="00365CB1"/>
    <w:rsid w:val="0036650D"/>
    <w:rsid w:val="00366E51"/>
    <w:rsid w:val="003673A3"/>
    <w:rsid w:val="003677ED"/>
    <w:rsid w:val="00367DB4"/>
    <w:rsid w:val="00367FC0"/>
    <w:rsid w:val="003703C5"/>
    <w:rsid w:val="003708FB"/>
    <w:rsid w:val="00371653"/>
    <w:rsid w:val="00372208"/>
    <w:rsid w:val="00373085"/>
    <w:rsid w:val="00373B6D"/>
    <w:rsid w:val="00373B86"/>
    <w:rsid w:val="00373E85"/>
    <w:rsid w:val="00374494"/>
    <w:rsid w:val="00374D1E"/>
    <w:rsid w:val="003755DF"/>
    <w:rsid w:val="003769AA"/>
    <w:rsid w:val="00377495"/>
    <w:rsid w:val="00377687"/>
    <w:rsid w:val="00377884"/>
    <w:rsid w:val="00380196"/>
    <w:rsid w:val="003812DD"/>
    <w:rsid w:val="0038155D"/>
    <w:rsid w:val="003819AF"/>
    <w:rsid w:val="0038210F"/>
    <w:rsid w:val="003829F1"/>
    <w:rsid w:val="00382BD9"/>
    <w:rsid w:val="0038312B"/>
    <w:rsid w:val="00383582"/>
    <w:rsid w:val="003837F4"/>
    <w:rsid w:val="0038483A"/>
    <w:rsid w:val="00384DCC"/>
    <w:rsid w:val="00384F57"/>
    <w:rsid w:val="00385774"/>
    <w:rsid w:val="00386024"/>
    <w:rsid w:val="00386F91"/>
    <w:rsid w:val="0039011F"/>
    <w:rsid w:val="00390C3F"/>
    <w:rsid w:val="0039187D"/>
    <w:rsid w:val="00392578"/>
    <w:rsid w:val="00393075"/>
    <w:rsid w:val="003934F9"/>
    <w:rsid w:val="00394297"/>
    <w:rsid w:val="003943F3"/>
    <w:rsid w:val="0039551E"/>
    <w:rsid w:val="00395B8D"/>
    <w:rsid w:val="00395C47"/>
    <w:rsid w:val="003961E4"/>
    <w:rsid w:val="00396DE5"/>
    <w:rsid w:val="003972BE"/>
    <w:rsid w:val="003978AA"/>
    <w:rsid w:val="00397997"/>
    <w:rsid w:val="003A0638"/>
    <w:rsid w:val="003A074E"/>
    <w:rsid w:val="003A0B2A"/>
    <w:rsid w:val="003A0E5A"/>
    <w:rsid w:val="003A0F50"/>
    <w:rsid w:val="003A1604"/>
    <w:rsid w:val="003A17E7"/>
    <w:rsid w:val="003A1D34"/>
    <w:rsid w:val="003A1DAB"/>
    <w:rsid w:val="003A2965"/>
    <w:rsid w:val="003A2E1F"/>
    <w:rsid w:val="003A2E85"/>
    <w:rsid w:val="003A34A4"/>
    <w:rsid w:val="003A3F70"/>
    <w:rsid w:val="003A478A"/>
    <w:rsid w:val="003A5257"/>
    <w:rsid w:val="003A576F"/>
    <w:rsid w:val="003A5AE1"/>
    <w:rsid w:val="003A6037"/>
    <w:rsid w:val="003A6B08"/>
    <w:rsid w:val="003A7167"/>
    <w:rsid w:val="003A71BB"/>
    <w:rsid w:val="003A78A5"/>
    <w:rsid w:val="003A795B"/>
    <w:rsid w:val="003A7D87"/>
    <w:rsid w:val="003A7E37"/>
    <w:rsid w:val="003B0770"/>
    <w:rsid w:val="003B1C97"/>
    <w:rsid w:val="003B23BE"/>
    <w:rsid w:val="003B264D"/>
    <w:rsid w:val="003B290D"/>
    <w:rsid w:val="003B297D"/>
    <w:rsid w:val="003B29C3"/>
    <w:rsid w:val="003B4F49"/>
    <w:rsid w:val="003B5259"/>
    <w:rsid w:val="003B597E"/>
    <w:rsid w:val="003B5C17"/>
    <w:rsid w:val="003B5C3E"/>
    <w:rsid w:val="003B6181"/>
    <w:rsid w:val="003B63AE"/>
    <w:rsid w:val="003B6685"/>
    <w:rsid w:val="003B6738"/>
    <w:rsid w:val="003B6ACF"/>
    <w:rsid w:val="003B6B4B"/>
    <w:rsid w:val="003C01AE"/>
    <w:rsid w:val="003C218B"/>
    <w:rsid w:val="003C27CF"/>
    <w:rsid w:val="003C2D5D"/>
    <w:rsid w:val="003C44ED"/>
    <w:rsid w:val="003C4ADE"/>
    <w:rsid w:val="003C5A35"/>
    <w:rsid w:val="003C5F20"/>
    <w:rsid w:val="003C6330"/>
    <w:rsid w:val="003C771F"/>
    <w:rsid w:val="003D03F7"/>
    <w:rsid w:val="003D1239"/>
    <w:rsid w:val="003D202F"/>
    <w:rsid w:val="003D2657"/>
    <w:rsid w:val="003D2925"/>
    <w:rsid w:val="003D36CC"/>
    <w:rsid w:val="003D3BAB"/>
    <w:rsid w:val="003D3EC3"/>
    <w:rsid w:val="003D4FF7"/>
    <w:rsid w:val="003D5343"/>
    <w:rsid w:val="003D544C"/>
    <w:rsid w:val="003D585A"/>
    <w:rsid w:val="003D5A75"/>
    <w:rsid w:val="003D5C78"/>
    <w:rsid w:val="003D5FE2"/>
    <w:rsid w:val="003D5FFC"/>
    <w:rsid w:val="003D6496"/>
    <w:rsid w:val="003D65AC"/>
    <w:rsid w:val="003D6A99"/>
    <w:rsid w:val="003D6F3B"/>
    <w:rsid w:val="003E04F9"/>
    <w:rsid w:val="003E2E27"/>
    <w:rsid w:val="003E3367"/>
    <w:rsid w:val="003E475D"/>
    <w:rsid w:val="003E4D9B"/>
    <w:rsid w:val="003E4F16"/>
    <w:rsid w:val="003E5752"/>
    <w:rsid w:val="003E5DC0"/>
    <w:rsid w:val="003E690F"/>
    <w:rsid w:val="003E6BC4"/>
    <w:rsid w:val="003E6DD5"/>
    <w:rsid w:val="003E77A5"/>
    <w:rsid w:val="003E7D09"/>
    <w:rsid w:val="003F0E64"/>
    <w:rsid w:val="003F24CD"/>
    <w:rsid w:val="003F26DB"/>
    <w:rsid w:val="003F32AA"/>
    <w:rsid w:val="003F3612"/>
    <w:rsid w:val="003F374C"/>
    <w:rsid w:val="003F3D24"/>
    <w:rsid w:val="003F412E"/>
    <w:rsid w:val="003F4F7A"/>
    <w:rsid w:val="003F5383"/>
    <w:rsid w:val="003F68F0"/>
    <w:rsid w:val="003F6EE5"/>
    <w:rsid w:val="003F7204"/>
    <w:rsid w:val="003F75C1"/>
    <w:rsid w:val="003F7986"/>
    <w:rsid w:val="00400502"/>
    <w:rsid w:val="00400DA5"/>
    <w:rsid w:val="004019AB"/>
    <w:rsid w:val="00402012"/>
    <w:rsid w:val="00402AF8"/>
    <w:rsid w:val="0040362F"/>
    <w:rsid w:val="00403EAE"/>
    <w:rsid w:val="00404E20"/>
    <w:rsid w:val="004051CA"/>
    <w:rsid w:val="004065BF"/>
    <w:rsid w:val="00407B4A"/>
    <w:rsid w:val="00407CB0"/>
    <w:rsid w:val="00410D7F"/>
    <w:rsid w:val="00411CEE"/>
    <w:rsid w:val="0041206B"/>
    <w:rsid w:val="004131E3"/>
    <w:rsid w:val="00413BF0"/>
    <w:rsid w:val="004146CA"/>
    <w:rsid w:val="00414A80"/>
    <w:rsid w:val="00415DD6"/>
    <w:rsid w:val="004160AD"/>
    <w:rsid w:val="00416183"/>
    <w:rsid w:val="00416A39"/>
    <w:rsid w:val="00416F9E"/>
    <w:rsid w:val="0041702F"/>
    <w:rsid w:val="00417895"/>
    <w:rsid w:val="00417B3F"/>
    <w:rsid w:val="00420233"/>
    <w:rsid w:val="00420295"/>
    <w:rsid w:val="00420448"/>
    <w:rsid w:val="004205E7"/>
    <w:rsid w:val="004209E9"/>
    <w:rsid w:val="00420AAA"/>
    <w:rsid w:val="004212DD"/>
    <w:rsid w:val="00421974"/>
    <w:rsid w:val="00421EFB"/>
    <w:rsid w:val="00421EFD"/>
    <w:rsid w:val="00422009"/>
    <w:rsid w:val="00422284"/>
    <w:rsid w:val="004223A4"/>
    <w:rsid w:val="004224D2"/>
    <w:rsid w:val="00423722"/>
    <w:rsid w:val="00423A79"/>
    <w:rsid w:val="00424F39"/>
    <w:rsid w:val="00425ACA"/>
    <w:rsid w:val="00425ACE"/>
    <w:rsid w:val="004263F8"/>
    <w:rsid w:val="004266E6"/>
    <w:rsid w:val="00426B5F"/>
    <w:rsid w:val="004270EA"/>
    <w:rsid w:val="00430130"/>
    <w:rsid w:val="00430165"/>
    <w:rsid w:val="00430232"/>
    <w:rsid w:val="004302D0"/>
    <w:rsid w:val="00430AFE"/>
    <w:rsid w:val="004319C4"/>
    <w:rsid w:val="0043213C"/>
    <w:rsid w:val="00432847"/>
    <w:rsid w:val="00432DF1"/>
    <w:rsid w:val="00433A91"/>
    <w:rsid w:val="004342C2"/>
    <w:rsid w:val="00434F35"/>
    <w:rsid w:val="004358CD"/>
    <w:rsid w:val="00435E86"/>
    <w:rsid w:val="004361D7"/>
    <w:rsid w:val="004366A7"/>
    <w:rsid w:val="00436E8D"/>
    <w:rsid w:val="004401D3"/>
    <w:rsid w:val="004405F3"/>
    <w:rsid w:val="004407F1"/>
    <w:rsid w:val="004408FF"/>
    <w:rsid w:val="00440A13"/>
    <w:rsid w:val="00440A99"/>
    <w:rsid w:val="0044121B"/>
    <w:rsid w:val="004414A7"/>
    <w:rsid w:val="00441EE8"/>
    <w:rsid w:val="00442162"/>
    <w:rsid w:val="00442475"/>
    <w:rsid w:val="00442C19"/>
    <w:rsid w:val="00442ECC"/>
    <w:rsid w:val="004434B1"/>
    <w:rsid w:val="0044379D"/>
    <w:rsid w:val="004439A5"/>
    <w:rsid w:val="00444A33"/>
    <w:rsid w:val="00445278"/>
    <w:rsid w:val="0044612D"/>
    <w:rsid w:val="00446463"/>
    <w:rsid w:val="00447ABB"/>
    <w:rsid w:val="0045119E"/>
    <w:rsid w:val="00452C6D"/>
    <w:rsid w:val="00453968"/>
    <w:rsid w:val="004542D6"/>
    <w:rsid w:val="00454557"/>
    <w:rsid w:val="00456415"/>
    <w:rsid w:val="00456842"/>
    <w:rsid w:val="00456CBA"/>
    <w:rsid w:val="004577E3"/>
    <w:rsid w:val="00457ACB"/>
    <w:rsid w:val="00457DBC"/>
    <w:rsid w:val="00461F2C"/>
    <w:rsid w:val="004620F0"/>
    <w:rsid w:val="00462609"/>
    <w:rsid w:val="00464187"/>
    <w:rsid w:val="004644A7"/>
    <w:rsid w:val="0046659E"/>
    <w:rsid w:val="00466DAF"/>
    <w:rsid w:val="00467897"/>
    <w:rsid w:val="00467BF4"/>
    <w:rsid w:val="00470B8D"/>
    <w:rsid w:val="00471BAF"/>
    <w:rsid w:val="00473013"/>
    <w:rsid w:val="00473C81"/>
    <w:rsid w:val="00474526"/>
    <w:rsid w:val="0047582A"/>
    <w:rsid w:val="00475FFB"/>
    <w:rsid w:val="00476743"/>
    <w:rsid w:val="004773CE"/>
    <w:rsid w:val="00480906"/>
    <w:rsid w:val="0048125E"/>
    <w:rsid w:val="00482015"/>
    <w:rsid w:val="00482463"/>
    <w:rsid w:val="0048259B"/>
    <w:rsid w:val="004825B8"/>
    <w:rsid w:val="00482AF2"/>
    <w:rsid w:val="00482D53"/>
    <w:rsid w:val="004838FD"/>
    <w:rsid w:val="00483C59"/>
    <w:rsid w:val="00484CB0"/>
    <w:rsid w:val="004859AA"/>
    <w:rsid w:val="00485FCC"/>
    <w:rsid w:val="004872F5"/>
    <w:rsid w:val="00487B23"/>
    <w:rsid w:val="00490C6D"/>
    <w:rsid w:val="0049206A"/>
    <w:rsid w:val="004932D9"/>
    <w:rsid w:val="004932FE"/>
    <w:rsid w:val="004934ED"/>
    <w:rsid w:val="0049378E"/>
    <w:rsid w:val="0049464F"/>
    <w:rsid w:val="004947B5"/>
    <w:rsid w:val="0049489D"/>
    <w:rsid w:val="00494CEE"/>
    <w:rsid w:val="00494DE9"/>
    <w:rsid w:val="00494F7E"/>
    <w:rsid w:val="004A0D89"/>
    <w:rsid w:val="004A12DA"/>
    <w:rsid w:val="004A31A8"/>
    <w:rsid w:val="004A4957"/>
    <w:rsid w:val="004A5A95"/>
    <w:rsid w:val="004A5B52"/>
    <w:rsid w:val="004A5EDF"/>
    <w:rsid w:val="004B1505"/>
    <w:rsid w:val="004B174A"/>
    <w:rsid w:val="004B2842"/>
    <w:rsid w:val="004B29C7"/>
    <w:rsid w:val="004B4C5A"/>
    <w:rsid w:val="004B4CDA"/>
    <w:rsid w:val="004B55D2"/>
    <w:rsid w:val="004B5694"/>
    <w:rsid w:val="004B6161"/>
    <w:rsid w:val="004B6D70"/>
    <w:rsid w:val="004B71C1"/>
    <w:rsid w:val="004B77AD"/>
    <w:rsid w:val="004B7805"/>
    <w:rsid w:val="004C0C22"/>
    <w:rsid w:val="004C24F3"/>
    <w:rsid w:val="004C390A"/>
    <w:rsid w:val="004C3C14"/>
    <w:rsid w:val="004C3FDB"/>
    <w:rsid w:val="004C4FFC"/>
    <w:rsid w:val="004C5838"/>
    <w:rsid w:val="004C5915"/>
    <w:rsid w:val="004C71A6"/>
    <w:rsid w:val="004C7C37"/>
    <w:rsid w:val="004D1135"/>
    <w:rsid w:val="004D20E2"/>
    <w:rsid w:val="004D2472"/>
    <w:rsid w:val="004D291A"/>
    <w:rsid w:val="004D375A"/>
    <w:rsid w:val="004D411C"/>
    <w:rsid w:val="004D553D"/>
    <w:rsid w:val="004D6293"/>
    <w:rsid w:val="004D67AC"/>
    <w:rsid w:val="004D75DC"/>
    <w:rsid w:val="004D7625"/>
    <w:rsid w:val="004D79B6"/>
    <w:rsid w:val="004D7FCB"/>
    <w:rsid w:val="004E1238"/>
    <w:rsid w:val="004E2CC2"/>
    <w:rsid w:val="004E3ECA"/>
    <w:rsid w:val="004E3FE8"/>
    <w:rsid w:val="004E48BD"/>
    <w:rsid w:val="004E651D"/>
    <w:rsid w:val="004E67AB"/>
    <w:rsid w:val="004E7C2D"/>
    <w:rsid w:val="004E7E71"/>
    <w:rsid w:val="004F0A02"/>
    <w:rsid w:val="004F0B20"/>
    <w:rsid w:val="004F0F04"/>
    <w:rsid w:val="004F1D5C"/>
    <w:rsid w:val="004F1DB0"/>
    <w:rsid w:val="004F1DF5"/>
    <w:rsid w:val="004F26BD"/>
    <w:rsid w:val="004F26E8"/>
    <w:rsid w:val="004F2D0B"/>
    <w:rsid w:val="004F2D58"/>
    <w:rsid w:val="004F31C7"/>
    <w:rsid w:val="004F3A3C"/>
    <w:rsid w:val="004F47D7"/>
    <w:rsid w:val="004F4F41"/>
    <w:rsid w:val="004F4FDF"/>
    <w:rsid w:val="004F58D3"/>
    <w:rsid w:val="004F5EE5"/>
    <w:rsid w:val="004F65CA"/>
    <w:rsid w:val="004F6E37"/>
    <w:rsid w:val="004F6F7F"/>
    <w:rsid w:val="004F7AAB"/>
    <w:rsid w:val="004F7D98"/>
    <w:rsid w:val="004F7F04"/>
    <w:rsid w:val="005008ED"/>
    <w:rsid w:val="00501B79"/>
    <w:rsid w:val="0050234A"/>
    <w:rsid w:val="00502D06"/>
    <w:rsid w:val="00503EA4"/>
    <w:rsid w:val="00504F71"/>
    <w:rsid w:val="0050576F"/>
    <w:rsid w:val="00505AFF"/>
    <w:rsid w:val="00505FA0"/>
    <w:rsid w:val="005066AD"/>
    <w:rsid w:val="00506BB5"/>
    <w:rsid w:val="00506C33"/>
    <w:rsid w:val="00507431"/>
    <w:rsid w:val="005076F7"/>
    <w:rsid w:val="00507D8F"/>
    <w:rsid w:val="005128D9"/>
    <w:rsid w:val="0051525C"/>
    <w:rsid w:val="005158E1"/>
    <w:rsid w:val="00516F1A"/>
    <w:rsid w:val="00517F03"/>
    <w:rsid w:val="005212CD"/>
    <w:rsid w:val="0052192E"/>
    <w:rsid w:val="005225D0"/>
    <w:rsid w:val="0052261F"/>
    <w:rsid w:val="00523044"/>
    <w:rsid w:val="00523D60"/>
    <w:rsid w:val="00524333"/>
    <w:rsid w:val="0052569F"/>
    <w:rsid w:val="0052578A"/>
    <w:rsid w:val="005258D6"/>
    <w:rsid w:val="005267BC"/>
    <w:rsid w:val="00527134"/>
    <w:rsid w:val="005276B4"/>
    <w:rsid w:val="00527820"/>
    <w:rsid w:val="00527976"/>
    <w:rsid w:val="005313F2"/>
    <w:rsid w:val="005318AB"/>
    <w:rsid w:val="00532A4B"/>
    <w:rsid w:val="00533107"/>
    <w:rsid w:val="00533C75"/>
    <w:rsid w:val="005345F5"/>
    <w:rsid w:val="00534600"/>
    <w:rsid w:val="00534681"/>
    <w:rsid w:val="005353E2"/>
    <w:rsid w:val="00536930"/>
    <w:rsid w:val="00536AD2"/>
    <w:rsid w:val="00536DA7"/>
    <w:rsid w:val="00537D90"/>
    <w:rsid w:val="00537E3E"/>
    <w:rsid w:val="00540BF1"/>
    <w:rsid w:val="0054193D"/>
    <w:rsid w:val="00541A1D"/>
    <w:rsid w:val="00541E6C"/>
    <w:rsid w:val="00542026"/>
    <w:rsid w:val="0054208D"/>
    <w:rsid w:val="005421EC"/>
    <w:rsid w:val="00542E8A"/>
    <w:rsid w:val="00542F4D"/>
    <w:rsid w:val="00543150"/>
    <w:rsid w:val="00543770"/>
    <w:rsid w:val="00543FE2"/>
    <w:rsid w:val="00544BBE"/>
    <w:rsid w:val="00544CBC"/>
    <w:rsid w:val="00545380"/>
    <w:rsid w:val="0054784B"/>
    <w:rsid w:val="005516C5"/>
    <w:rsid w:val="0055192D"/>
    <w:rsid w:val="005542CB"/>
    <w:rsid w:val="00554DBE"/>
    <w:rsid w:val="00555203"/>
    <w:rsid w:val="005553AD"/>
    <w:rsid w:val="00556299"/>
    <w:rsid w:val="00556455"/>
    <w:rsid w:val="00556B02"/>
    <w:rsid w:val="00557497"/>
    <w:rsid w:val="00557D6F"/>
    <w:rsid w:val="0056032C"/>
    <w:rsid w:val="00560F3D"/>
    <w:rsid w:val="00561139"/>
    <w:rsid w:val="005613FC"/>
    <w:rsid w:val="00561997"/>
    <w:rsid w:val="00561A91"/>
    <w:rsid w:val="0056299E"/>
    <w:rsid w:val="00562B07"/>
    <w:rsid w:val="00562F56"/>
    <w:rsid w:val="00563424"/>
    <w:rsid w:val="005634AA"/>
    <w:rsid w:val="00563BFB"/>
    <w:rsid w:val="00564332"/>
    <w:rsid w:val="00565877"/>
    <w:rsid w:val="00565AAA"/>
    <w:rsid w:val="00565ABF"/>
    <w:rsid w:val="00566957"/>
    <w:rsid w:val="00570245"/>
    <w:rsid w:val="00570B4A"/>
    <w:rsid w:val="00570FEB"/>
    <w:rsid w:val="005714E3"/>
    <w:rsid w:val="005718A3"/>
    <w:rsid w:val="00571BD5"/>
    <w:rsid w:val="0057205A"/>
    <w:rsid w:val="0057298F"/>
    <w:rsid w:val="0057367E"/>
    <w:rsid w:val="00573DF3"/>
    <w:rsid w:val="00574794"/>
    <w:rsid w:val="005747BC"/>
    <w:rsid w:val="005747DF"/>
    <w:rsid w:val="005752B8"/>
    <w:rsid w:val="005757EE"/>
    <w:rsid w:val="005760A1"/>
    <w:rsid w:val="00576355"/>
    <w:rsid w:val="00576553"/>
    <w:rsid w:val="00577138"/>
    <w:rsid w:val="0057726E"/>
    <w:rsid w:val="00577772"/>
    <w:rsid w:val="00580EDF"/>
    <w:rsid w:val="0058106F"/>
    <w:rsid w:val="005812AC"/>
    <w:rsid w:val="00582636"/>
    <w:rsid w:val="00582A82"/>
    <w:rsid w:val="00582FF1"/>
    <w:rsid w:val="00584737"/>
    <w:rsid w:val="00584AE9"/>
    <w:rsid w:val="00584C83"/>
    <w:rsid w:val="00585195"/>
    <w:rsid w:val="005855CA"/>
    <w:rsid w:val="0058617C"/>
    <w:rsid w:val="00587A1D"/>
    <w:rsid w:val="00590157"/>
    <w:rsid w:val="00590F1D"/>
    <w:rsid w:val="005913CC"/>
    <w:rsid w:val="00591969"/>
    <w:rsid w:val="00592194"/>
    <w:rsid w:val="00592622"/>
    <w:rsid w:val="00593613"/>
    <w:rsid w:val="005938BF"/>
    <w:rsid w:val="005942AE"/>
    <w:rsid w:val="00594EF9"/>
    <w:rsid w:val="005964ED"/>
    <w:rsid w:val="00596741"/>
    <w:rsid w:val="00596E73"/>
    <w:rsid w:val="005974B9"/>
    <w:rsid w:val="005A00E6"/>
    <w:rsid w:val="005A043A"/>
    <w:rsid w:val="005A04CB"/>
    <w:rsid w:val="005A171F"/>
    <w:rsid w:val="005A39B6"/>
    <w:rsid w:val="005A658C"/>
    <w:rsid w:val="005A6B81"/>
    <w:rsid w:val="005A6D9E"/>
    <w:rsid w:val="005A7CB8"/>
    <w:rsid w:val="005B0FE8"/>
    <w:rsid w:val="005B1696"/>
    <w:rsid w:val="005B1BDE"/>
    <w:rsid w:val="005B297A"/>
    <w:rsid w:val="005B2D62"/>
    <w:rsid w:val="005B349D"/>
    <w:rsid w:val="005B3883"/>
    <w:rsid w:val="005B5783"/>
    <w:rsid w:val="005B5C07"/>
    <w:rsid w:val="005B5E97"/>
    <w:rsid w:val="005C0314"/>
    <w:rsid w:val="005C1580"/>
    <w:rsid w:val="005C18B8"/>
    <w:rsid w:val="005C529C"/>
    <w:rsid w:val="005C55CD"/>
    <w:rsid w:val="005C6462"/>
    <w:rsid w:val="005C6811"/>
    <w:rsid w:val="005C6CD0"/>
    <w:rsid w:val="005C79DB"/>
    <w:rsid w:val="005D0266"/>
    <w:rsid w:val="005D0B3E"/>
    <w:rsid w:val="005D1AB5"/>
    <w:rsid w:val="005D1F6F"/>
    <w:rsid w:val="005D33CA"/>
    <w:rsid w:val="005D35A9"/>
    <w:rsid w:val="005D3C7B"/>
    <w:rsid w:val="005D3CC7"/>
    <w:rsid w:val="005D3D43"/>
    <w:rsid w:val="005D5312"/>
    <w:rsid w:val="005D608E"/>
    <w:rsid w:val="005D6D5D"/>
    <w:rsid w:val="005D708E"/>
    <w:rsid w:val="005D70F5"/>
    <w:rsid w:val="005E0402"/>
    <w:rsid w:val="005E1E3E"/>
    <w:rsid w:val="005E2015"/>
    <w:rsid w:val="005E244A"/>
    <w:rsid w:val="005E2DFF"/>
    <w:rsid w:val="005E3BFD"/>
    <w:rsid w:val="005E411F"/>
    <w:rsid w:val="005E43C8"/>
    <w:rsid w:val="005E47F8"/>
    <w:rsid w:val="005E4BE4"/>
    <w:rsid w:val="005E5E46"/>
    <w:rsid w:val="005E68FA"/>
    <w:rsid w:val="005E6BC5"/>
    <w:rsid w:val="005E749A"/>
    <w:rsid w:val="005F142A"/>
    <w:rsid w:val="005F1FA3"/>
    <w:rsid w:val="005F245A"/>
    <w:rsid w:val="005F270C"/>
    <w:rsid w:val="005F3D5F"/>
    <w:rsid w:val="005F4178"/>
    <w:rsid w:val="005F4500"/>
    <w:rsid w:val="005F46B8"/>
    <w:rsid w:val="005F4B10"/>
    <w:rsid w:val="005F4DC1"/>
    <w:rsid w:val="005F5795"/>
    <w:rsid w:val="005F795E"/>
    <w:rsid w:val="005F7E2F"/>
    <w:rsid w:val="00600EC7"/>
    <w:rsid w:val="006011AA"/>
    <w:rsid w:val="0060123D"/>
    <w:rsid w:val="00602108"/>
    <w:rsid w:val="00602865"/>
    <w:rsid w:val="00603D5B"/>
    <w:rsid w:val="00603E7D"/>
    <w:rsid w:val="00603F58"/>
    <w:rsid w:val="0060496B"/>
    <w:rsid w:val="00604E0E"/>
    <w:rsid w:val="006053FA"/>
    <w:rsid w:val="00606006"/>
    <w:rsid w:val="00606383"/>
    <w:rsid w:val="00606B3C"/>
    <w:rsid w:val="00606FEA"/>
    <w:rsid w:val="0060735F"/>
    <w:rsid w:val="00607EA0"/>
    <w:rsid w:val="00610BDA"/>
    <w:rsid w:val="00611302"/>
    <w:rsid w:val="00611BA4"/>
    <w:rsid w:val="00612447"/>
    <w:rsid w:val="00612A5A"/>
    <w:rsid w:val="00613799"/>
    <w:rsid w:val="00613E86"/>
    <w:rsid w:val="00614789"/>
    <w:rsid w:val="00614B3C"/>
    <w:rsid w:val="0061562C"/>
    <w:rsid w:val="0061704D"/>
    <w:rsid w:val="00617688"/>
    <w:rsid w:val="00617892"/>
    <w:rsid w:val="0061790F"/>
    <w:rsid w:val="00621107"/>
    <w:rsid w:val="00621257"/>
    <w:rsid w:val="006221E7"/>
    <w:rsid w:val="00622DED"/>
    <w:rsid w:val="0062316F"/>
    <w:rsid w:val="006236C2"/>
    <w:rsid w:val="006244CB"/>
    <w:rsid w:val="006248BB"/>
    <w:rsid w:val="006257D3"/>
    <w:rsid w:val="00625A85"/>
    <w:rsid w:val="0062603E"/>
    <w:rsid w:val="00626343"/>
    <w:rsid w:val="0062661B"/>
    <w:rsid w:val="00626675"/>
    <w:rsid w:val="00626AB3"/>
    <w:rsid w:val="00626C62"/>
    <w:rsid w:val="00626FC4"/>
    <w:rsid w:val="00627616"/>
    <w:rsid w:val="00627690"/>
    <w:rsid w:val="006276A0"/>
    <w:rsid w:val="0062791F"/>
    <w:rsid w:val="00627F87"/>
    <w:rsid w:val="00630749"/>
    <w:rsid w:val="00630B7A"/>
    <w:rsid w:val="00630C9A"/>
    <w:rsid w:val="00630D46"/>
    <w:rsid w:val="00631E77"/>
    <w:rsid w:val="00632F51"/>
    <w:rsid w:val="0063363B"/>
    <w:rsid w:val="006336E7"/>
    <w:rsid w:val="00633946"/>
    <w:rsid w:val="00634404"/>
    <w:rsid w:val="00635A4C"/>
    <w:rsid w:val="00636A2C"/>
    <w:rsid w:val="00636E88"/>
    <w:rsid w:val="00637DC4"/>
    <w:rsid w:val="006405EB"/>
    <w:rsid w:val="00640A83"/>
    <w:rsid w:val="00640BEC"/>
    <w:rsid w:val="00641C41"/>
    <w:rsid w:val="006421AF"/>
    <w:rsid w:val="0064251D"/>
    <w:rsid w:val="006427CD"/>
    <w:rsid w:val="00642C82"/>
    <w:rsid w:val="0064393D"/>
    <w:rsid w:val="00643B2A"/>
    <w:rsid w:val="0064695F"/>
    <w:rsid w:val="00646C5F"/>
    <w:rsid w:val="00646D32"/>
    <w:rsid w:val="00646D5C"/>
    <w:rsid w:val="00647034"/>
    <w:rsid w:val="00647939"/>
    <w:rsid w:val="00647B46"/>
    <w:rsid w:val="00647DB8"/>
    <w:rsid w:val="00650241"/>
    <w:rsid w:val="00650C14"/>
    <w:rsid w:val="00651418"/>
    <w:rsid w:val="0065143C"/>
    <w:rsid w:val="00651EE9"/>
    <w:rsid w:val="00652468"/>
    <w:rsid w:val="006529BA"/>
    <w:rsid w:val="00653E98"/>
    <w:rsid w:val="006542D7"/>
    <w:rsid w:val="0065499D"/>
    <w:rsid w:val="0065507B"/>
    <w:rsid w:val="00655376"/>
    <w:rsid w:val="00656F14"/>
    <w:rsid w:val="00660277"/>
    <w:rsid w:val="00660499"/>
    <w:rsid w:val="0066050C"/>
    <w:rsid w:val="00660D6A"/>
    <w:rsid w:val="00661CF1"/>
    <w:rsid w:val="00662F07"/>
    <w:rsid w:val="006654CE"/>
    <w:rsid w:val="00665A2E"/>
    <w:rsid w:val="006669C1"/>
    <w:rsid w:val="00666BE8"/>
    <w:rsid w:val="00666E6E"/>
    <w:rsid w:val="006670C0"/>
    <w:rsid w:val="0066795A"/>
    <w:rsid w:val="00667F2F"/>
    <w:rsid w:val="006718A9"/>
    <w:rsid w:val="00671BEF"/>
    <w:rsid w:val="006724E0"/>
    <w:rsid w:val="0067251B"/>
    <w:rsid w:val="006727B9"/>
    <w:rsid w:val="0067324C"/>
    <w:rsid w:val="006739A2"/>
    <w:rsid w:val="00674051"/>
    <w:rsid w:val="006741E6"/>
    <w:rsid w:val="0067563F"/>
    <w:rsid w:val="0067566C"/>
    <w:rsid w:val="0067568A"/>
    <w:rsid w:val="00675B9A"/>
    <w:rsid w:val="006766FC"/>
    <w:rsid w:val="006768DE"/>
    <w:rsid w:val="0067780B"/>
    <w:rsid w:val="006801D3"/>
    <w:rsid w:val="0068070F"/>
    <w:rsid w:val="00680ACC"/>
    <w:rsid w:val="00680BE8"/>
    <w:rsid w:val="00680EFC"/>
    <w:rsid w:val="00681430"/>
    <w:rsid w:val="00681C67"/>
    <w:rsid w:val="006828EE"/>
    <w:rsid w:val="00682BC7"/>
    <w:rsid w:val="00683323"/>
    <w:rsid w:val="00683475"/>
    <w:rsid w:val="00683504"/>
    <w:rsid w:val="00683CB2"/>
    <w:rsid w:val="0068425C"/>
    <w:rsid w:val="006844E2"/>
    <w:rsid w:val="006846A1"/>
    <w:rsid w:val="006847BF"/>
    <w:rsid w:val="0068488E"/>
    <w:rsid w:val="0068502D"/>
    <w:rsid w:val="006857F5"/>
    <w:rsid w:val="0068607B"/>
    <w:rsid w:val="006860C5"/>
    <w:rsid w:val="00687A76"/>
    <w:rsid w:val="00690096"/>
    <w:rsid w:val="006918D5"/>
    <w:rsid w:val="00692937"/>
    <w:rsid w:val="00692A62"/>
    <w:rsid w:val="00693EBF"/>
    <w:rsid w:val="006940A1"/>
    <w:rsid w:val="006944B6"/>
    <w:rsid w:val="006946B0"/>
    <w:rsid w:val="006958C3"/>
    <w:rsid w:val="0069626C"/>
    <w:rsid w:val="00696310"/>
    <w:rsid w:val="006966C2"/>
    <w:rsid w:val="006974B4"/>
    <w:rsid w:val="00697BAD"/>
    <w:rsid w:val="006A1379"/>
    <w:rsid w:val="006A13F4"/>
    <w:rsid w:val="006A150E"/>
    <w:rsid w:val="006A19F7"/>
    <w:rsid w:val="006A1CA0"/>
    <w:rsid w:val="006A207D"/>
    <w:rsid w:val="006A2167"/>
    <w:rsid w:val="006A2852"/>
    <w:rsid w:val="006A2EEE"/>
    <w:rsid w:val="006A375D"/>
    <w:rsid w:val="006A4D21"/>
    <w:rsid w:val="006A51B4"/>
    <w:rsid w:val="006A54F4"/>
    <w:rsid w:val="006A5632"/>
    <w:rsid w:val="006A6199"/>
    <w:rsid w:val="006A649F"/>
    <w:rsid w:val="006A6A5F"/>
    <w:rsid w:val="006A6EE6"/>
    <w:rsid w:val="006A797C"/>
    <w:rsid w:val="006A7D31"/>
    <w:rsid w:val="006B001F"/>
    <w:rsid w:val="006B03F6"/>
    <w:rsid w:val="006B0C0E"/>
    <w:rsid w:val="006B10EB"/>
    <w:rsid w:val="006B18DA"/>
    <w:rsid w:val="006B2470"/>
    <w:rsid w:val="006B296B"/>
    <w:rsid w:val="006B39CF"/>
    <w:rsid w:val="006B468B"/>
    <w:rsid w:val="006B53AF"/>
    <w:rsid w:val="006B7CE1"/>
    <w:rsid w:val="006B7DFB"/>
    <w:rsid w:val="006C0166"/>
    <w:rsid w:val="006C0C98"/>
    <w:rsid w:val="006C1728"/>
    <w:rsid w:val="006C1C10"/>
    <w:rsid w:val="006C1EB2"/>
    <w:rsid w:val="006C1F00"/>
    <w:rsid w:val="006C2488"/>
    <w:rsid w:val="006C2492"/>
    <w:rsid w:val="006C36C3"/>
    <w:rsid w:val="006C384A"/>
    <w:rsid w:val="006C3A77"/>
    <w:rsid w:val="006C3AAB"/>
    <w:rsid w:val="006C3ABA"/>
    <w:rsid w:val="006C406A"/>
    <w:rsid w:val="006C41C3"/>
    <w:rsid w:val="006C4892"/>
    <w:rsid w:val="006C4948"/>
    <w:rsid w:val="006C59FA"/>
    <w:rsid w:val="006C5CE6"/>
    <w:rsid w:val="006C6FE5"/>
    <w:rsid w:val="006D0928"/>
    <w:rsid w:val="006D0B03"/>
    <w:rsid w:val="006D100D"/>
    <w:rsid w:val="006D14AE"/>
    <w:rsid w:val="006D19CB"/>
    <w:rsid w:val="006D2179"/>
    <w:rsid w:val="006D2818"/>
    <w:rsid w:val="006D2D74"/>
    <w:rsid w:val="006D3A94"/>
    <w:rsid w:val="006D436F"/>
    <w:rsid w:val="006D4DB6"/>
    <w:rsid w:val="006D5F61"/>
    <w:rsid w:val="006D6331"/>
    <w:rsid w:val="006D699B"/>
    <w:rsid w:val="006D6AA0"/>
    <w:rsid w:val="006D7628"/>
    <w:rsid w:val="006D7DAF"/>
    <w:rsid w:val="006E114F"/>
    <w:rsid w:val="006E14DC"/>
    <w:rsid w:val="006E173C"/>
    <w:rsid w:val="006E3320"/>
    <w:rsid w:val="006E35E5"/>
    <w:rsid w:val="006E363C"/>
    <w:rsid w:val="006E36F7"/>
    <w:rsid w:val="006E3F44"/>
    <w:rsid w:val="006E4268"/>
    <w:rsid w:val="006E46E5"/>
    <w:rsid w:val="006E4A4D"/>
    <w:rsid w:val="006E4B05"/>
    <w:rsid w:val="006E4BDD"/>
    <w:rsid w:val="006E5061"/>
    <w:rsid w:val="006E5615"/>
    <w:rsid w:val="006E574B"/>
    <w:rsid w:val="006E5F57"/>
    <w:rsid w:val="006E6050"/>
    <w:rsid w:val="006E66E3"/>
    <w:rsid w:val="006E6BC2"/>
    <w:rsid w:val="006E6C2E"/>
    <w:rsid w:val="006E6FBD"/>
    <w:rsid w:val="006E75DC"/>
    <w:rsid w:val="006F14E3"/>
    <w:rsid w:val="006F24AA"/>
    <w:rsid w:val="006F26A5"/>
    <w:rsid w:val="006F28ED"/>
    <w:rsid w:val="006F2D92"/>
    <w:rsid w:val="006F314E"/>
    <w:rsid w:val="006F330F"/>
    <w:rsid w:val="006F38D3"/>
    <w:rsid w:val="006F3954"/>
    <w:rsid w:val="006F3E35"/>
    <w:rsid w:val="006F40CC"/>
    <w:rsid w:val="006F4999"/>
    <w:rsid w:val="006F4EE2"/>
    <w:rsid w:val="006F548F"/>
    <w:rsid w:val="006F5BA0"/>
    <w:rsid w:val="006F660C"/>
    <w:rsid w:val="006F755A"/>
    <w:rsid w:val="006F7D9E"/>
    <w:rsid w:val="00700075"/>
    <w:rsid w:val="00700120"/>
    <w:rsid w:val="0070096D"/>
    <w:rsid w:val="00700AF3"/>
    <w:rsid w:val="00701515"/>
    <w:rsid w:val="007025CF"/>
    <w:rsid w:val="00703179"/>
    <w:rsid w:val="007039BF"/>
    <w:rsid w:val="00703BCE"/>
    <w:rsid w:val="00703C60"/>
    <w:rsid w:val="0070434C"/>
    <w:rsid w:val="007048DE"/>
    <w:rsid w:val="00704906"/>
    <w:rsid w:val="007049D7"/>
    <w:rsid w:val="00704DD4"/>
    <w:rsid w:val="00704EA8"/>
    <w:rsid w:val="00704EAC"/>
    <w:rsid w:val="00705409"/>
    <w:rsid w:val="0070543D"/>
    <w:rsid w:val="007055A4"/>
    <w:rsid w:val="00705728"/>
    <w:rsid w:val="007059AE"/>
    <w:rsid w:val="00705D82"/>
    <w:rsid w:val="007067F3"/>
    <w:rsid w:val="00710509"/>
    <w:rsid w:val="007106BE"/>
    <w:rsid w:val="007106C5"/>
    <w:rsid w:val="00710904"/>
    <w:rsid w:val="00710D33"/>
    <w:rsid w:val="0071157D"/>
    <w:rsid w:val="0071209F"/>
    <w:rsid w:val="00712FE7"/>
    <w:rsid w:val="00713069"/>
    <w:rsid w:val="00713627"/>
    <w:rsid w:val="007136A1"/>
    <w:rsid w:val="0071579E"/>
    <w:rsid w:val="00715B32"/>
    <w:rsid w:val="00715ED8"/>
    <w:rsid w:val="007164F4"/>
    <w:rsid w:val="00716A53"/>
    <w:rsid w:val="007172EF"/>
    <w:rsid w:val="00720B1A"/>
    <w:rsid w:val="007212E0"/>
    <w:rsid w:val="00721BEA"/>
    <w:rsid w:val="00721C3C"/>
    <w:rsid w:val="00721F1B"/>
    <w:rsid w:val="00722333"/>
    <w:rsid w:val="00722767"/>
    <w:rsid w:val="00722A08"/>
    <w:rsid w:val="00722F5A"/>
    <w:rsid w:val="0072377C"/>
    <w:rsid w:val="00723781"/>
    <w:rsid w:val="00723815"/>
    <w:rsid w:val="00723BFE"/>
    <w:rsid w:val="00723EBF"/>
    <w:rsid w:val="00724A1A"/>
    <w:rsid w:val="007252E4"/>
    <w:rsid w:val="00726BD3"/>
    <w:rsid w:val="00726C93"/>
    <w:rsid w:val="007276ED"/>
    <w:rsid w:val="00727AB1"/>
    <w:rsid w:val="00727C6A"/>
    <w:rsid w:val="00730090"/>
    <w:rsid w:val="007305E3"/>
    <w:rsid w:val="00730761"/>
    <w:rsid w:val="00732086"/>
    <w:rsid w:val="00732D08"/>
    <w:rsid w:val="00733B77"/>
    <w:rsid w:val="00734F72"/>
    <w:rsid w:val="0073646B"/>
    <w:rsid w:val="00737041"/>
    <w:rsid w:val="0073747F"/>
    <w:rsid w:val="0074013E"/>
    <w:rsid w:val="00740215"/>
    <w:rsid w:val="00741727"/>
    <w:rsid w:val="007418BF"/>
    <w:rsid w:val="00741A98"/>
    <w:rsid w:val="00743D1F"/>
    <w:rsid w:val="007443A7"/>
    <w:rsid w:val="00745EC9"/>
    <w:rsid w:val="007461D7"/>
    <w:rsid w:val="007474CF"/>
    <w:rsid w:val="00747CCB"/>
    <w:rsid w:val="00750CC0"/>
    <w:rsid w:val="00752425"/>
    <w:rsid w:val="00752A03"/>
    <w:rsid w:val="00753264"/>
    <w:rsid w:val="0075375C"/>
    <w:rsid w:val="00753BF1"/>
    <w:rsid w:val="00754032"/>
    <w:rsid w:val="00754632"/>
    <w:rsid w:val="007548BC"/>
    <w:rsid w:val="007549B2"/>
    <w:rsid w:val="00755395"/>
    <w:rsid w:val="0075604A"/>
    <w:rsid w:val="00756160"/>
    <w:rsid w:val="00756236"/>
    <w:rsid w:val="00761AC9"/>
    <w:rsid w:val="00762294"/>
    <w:rsid w:val="00762FBA"/>
    <w:rsid w:val="0076397B"/>
    <w:rsid w:val="00766505"/>
    <w:rsid w:val="007668DC"/>
    <w:rsid w:val="007668E6"/>
    <w:rsid w:val="00766A04"/>
    <w:rsid w:val="00767490"/>
    <w:rsid w:val="00767C17"/>
    <w:rsid w:val="00767F6D"/>
    <w:rsid w:val="00770044"/>
    <w:rsid w:val="00770179"/>
    <w:rsid w:val="00770262"/>
    <w:rsid w:val="00770565"/>
    <w:rsid w:val="007711F1"/>
    <w:rsid w:val="00772629"/>
    <w:rsid w:val="00772E63"/>
    <w:rsid w:val="00773226"/>
    <w:rsid w:val="00773F01"/>
    <w:rsid w:val="00774F4C"/>
    <w:rsid w:val="0077504F"/>
    <w:rsid w:val="00775EDA"/>
    <w:rsid w:val="00775FD4"/>
    <w:rsid w:val="0077725F"/>
    <w:rsid w:val="00780575"/>
    <w:rsid w:val="00780CA2"/>
    <w:rsid w:val="00781DD0"/>
    <w:rsid w:val="00781E6A"/>
    <w:rsid w:val="007839CA"/>
    <w:rsid w:val="007849DA"/>
    <w:rsid w:val="00784BDA"/>
    <w:rsid w:val="00784EF8"/>
    <w:rsid w:val="007851F7"/>
    <w:rsid w:val="00785987"/>
    <w:rsid w:val="0078601B"/>
    <w:rsid w:val="00787717"/>
    <w:rsid w:val="00787D02"/>
    <w:rsid w:val="007910BB"/>
    <w:rsid w:val="007911EB"/>
    <w:rsid w:val="00791402"/>
    <w:rsid w:val="00791A25"/>
    <w:rsid w:val="00791B21"/>
    <w:rsid w:val="0079218F"/>
    <w:rsid w:val="00793258"/>
    <w:rsid w:val="0079334E"/>
    <w:rsid w:val="00793994"/>
    <w:rsid w:val="00794AE9"/>
    <w:rsid w:val="00795F62"/>
    <w:rsid w:val="00796074"/>
    <w:rsid w:val="00797A29"/>
    <w:rsid w:val="007A0117"/>
    <w:rsid w:val="007A059B"/>
    <w:rsid w:val="007A062C"/>
    <w:rsid w:val="007A07CD"/>
    <w:rsid w:val="007A090D"/>
    <w:rsid w:val="007A0DDA"/>
    <w:rsid w:val="007A1E7D"/>
    <w:rsid w:val="007A1FE5"/>
    <w:rsid w:val="007A2471"/>
    <w:rsid w:val="007A2505"/>
    <w:rsid w:val="007A2BFB"/>
    <w:rsid w:val="007A2DB5"/>
    <w:rsid w:val="007A32AB"/>
    <w:rsid w:val="007A4785"/>
    <w:rsid w:val="007A488D"/>
    <w:rsid w:val="007A49BC"/>
    <w:rsid w:val="007A69E7"/>
    <w:rsid w:val="007A6A9A"/>
    <w:rsid w:val="007A7164"/>
    <w:rsid w:val="007A7512"/>
    <w:rsid w:val="007A7DBF"/>
    <w:rsid w:val="007B01DB"/>
    <w:rsid w:val="007B03DC"/>
    <w:rsid w:val="007B0EBF"/>
    <w:rsid w:val="007B1949"/>
    <w:rsid w:val="007B1DB9"/>
    <w:rsid w:val="007B20F2"/>
    <w:rsid w:val="007B2578"/>
    <w:rsid w:val="007B3EF3"/>
    <w:rsid w:val="007B402B"/>
    <w:rsid w:val="007B457A"/>
    <w:rsid w:val="007B5B74"/>
    <w:rsid w:val="007B6C35"/>
    <w:rsid w:val="007B6CA7"/>
    <w:rsid w:val="007B7881"/>
    <w:rsid w:val="007B7984"/>
    <w:rsid w:val="007C0290"/>
    <w:rsid w:val="007C04D8"/>
    <w:rsid w:val="007C0516"/>
    <w:rsid w:val="007C0A66"/>
    <w:rsid w:val="007C1E5A"/>
    <w:rsid w:val="007C1FBF"/>
    <w:rsid w:val="007C22A1"/>
    <w:rsid w:val="007C2E28"/>
    <w:rsid w:val="007C2F32"/>
    <w:rsid w:val="007C43B3"/>
    <w:rsid w:val="007C45A3"/>
    <w:rsid w:val="007C4CB5"/>
    <w:rsid w:val="007C5375"/>
    <w:rsid w:val="007C6C45"/>
    <w:rsid w:val="007C6D39"/>
    <w:rsid w:val="007C7E0A"/>
    <w:rsid w:val="007D0F66"/>
    <w:rsid w:val="007D3D4D"/>
    <w:rsid w:val="007D484E"/>
    <w:rsid w:val="007D5088"/>
    <w:rsid w:val="007D5356"/>
    <w:rsid w:val="007D71D2"/>
    <w:rsid w:val="007D72A4"/>
    <w:rsid w:val="007E008E"/>
    <w:rsid w:val="007E05EA"/>
    <w:rsid w:val="007E1355"/>
    <w:rsid w:val="007E193B"/>
    <w:rsid w:val="007E1AB2"/>
    <w:rsid w:val="007E1E71"/>
    <w:rsid w:val="007E2DA8"/>
    <w:rsid w:val="007E31DA"/>
    <w:rsid w:val="007E32F0"/>
    <w:rsid w:val="007E4B19"/>
    <w:rsid w:val="007E4F32"/>
    <w:rsid w:val="007E5921"/>
    <w:rsid w:val="007E5DE4"/>
    <w:rsid w:val="007E5F38"/>
    <w:rsid w:val="007E6553"/>
    <w:rsid w:val="007E7D83"/>
    <w:rsid w:val="007E7EA4"/>
    <w:rsid w:val="007F2265"/>
    <w:rsid w:val="007F2B99"/>
    <w:rsid w:val="007F337A"/>
    <w:rsid w:val="007F3828"/>
    <w:rsid w:val="007F47BD"/>
    <w:rsid w:val="007F4D45"/>
    <w:rsid w:val="007F56D5"/>
    <w:rsid w:val="007F6C33"/>
    <w:rsid w:val="007F6FBD"/>
    <w:rsid w:val="007F713E"/>
    <w:rsid w:val="007F78A7"/>
    <w:rsid w:val="007F7994"/>
    <w:rsid w:val="007F7CC7"/>
    <w:rsid w:val="00800140"/>
    <w:rsid w:val="00800878"/>
    <w:rsid w:val="008008D2"/>
    <w:rsid w:val="00800F0B"/>
    <w:rsid w:val="008019B8"/>
    <w:rsid w:val="00801B80"/>
    <w:rsid w:val="0080291A"/>
    <w:rsid w:val="00802AF5"/>
    <w:rsid w:val="00803441"/>
    <w:rsid w:val="00803714"/>
    <w:rsid w:val="008038ED"/>
    <w:rsid w:val="00803B2B"/>
    <w:rsid w:val="00806BB2"/>
    <w:rsid w:val="008077FF"/>
    <w:rsid w:val="00810CB1"/>
    <w:rsid w:val="00811593"/>
    <w:rsid w:val="00812722"/>
    <w:rsid w:val="00813710"/>
    <w:rsid w:val="00813954"/>
    <w:rsid w:val="008148B1"/>
    <w:rsid w:val="00814F1F"/>
    <w:rsid w:val="00815A88"/>
    <w:rsid w:val="00815E0F"/>
    <w:rsid w:val="008164C5"/>
    <w:rsid w:val="00816BE6"/>
    <w:rsid w:val="00817D5B"/>
    <w:rsid w:val="00820B18"/>
    <w:rsid w:val="00822607"/>
    <w:rsid w:val="00822A4D"/>
    <w:rsid w:val="00823D64"/>
    <w:rsid w:val="00823EE6"/>
    <w:rsid w:val="0082416D"/>
    <w:rsid w:val="008246C8"/>
    <w:rsid w:val="008253C5"/>
    <w:rsid w:val="0082548D"/>
    <w:rsid w:val="008263CA"/>
    <w:rsid w:val="008265FB"/>
    <w:rsid w:val="00826F79"/>
    <w:rsid w:val="0082770E"/>
    <w:rsid w:val="00827E31"/>
    <w:rsid w:val="00830E44"/>
    <w:rsid w:val="00832334"/>
    <w:rsid w:val="00832B1B"/>
    <w:rsid w:val="00832B94"/>
    <w:rsid w:val="00832BD0"/>
    <w:rsid w:val="0083365A"/>
    <w:rsid w:val="00833D99"/>
    <w:rsid w:val="0083505F"/>
    <w:rsid w:val="008359BC"/>
    <w:rsid w:val="00835DAC"/>
    <w:rsid w:val="00836044"/>
    <w:rsid w:val="00836C43"/>
    <w:rsid w:val="00836D02"/>
    <w:rsid w:val="0083721A"/>
    <w:rsid w:val="008374A7"/>
    <w:rsid w:val="00837680"/>
    <w:rsid w:val="00837B14"/>
    <w:rsid w:val="0084027B"/>
    <w:rsid w:val="008420C3"/>
    <w:rsid w:val="00842328"/>
    <w:rsid w:val="00842396"/>
    <w:rsid w:val="00842A0D"/>
    <w:rsid w:val="00842F44"/>
    <w:rsid w:val="00842F59"/>
    <w:rsid w:val="0084465B"/>
    <w:rsid w:val="00844C87"/>
    <w:rsid w:val="00845411"/>
    <w:rsid w:val="008469F4"/>
    <w:rsid w:val="00847504"/>
    <w:rsid w:val="00847BF6"/>
    <w:rsid w:val="00850257"/>
    <w:rsid w:val="0085092D"/>
    <w:rsid w:val="00851305"/>
    <w:rsid w:val="0085175D"/>
    <w:rsid w:val="0085193E"/>
    <w:rsid w:val="00852B6D"/>
    <w:rsid w:val="0085424D"/>
    <w:rsid w:val="00854D37"/>
    <w:rsid w:val="008564DB"/>
    <w:rsid w:val="00856A85"/>
    <w:rsid w:val="00856F5B"/>
    <w:rsid w:val="008570D5"/>
    <w:rsid w:val="0085728D"/>
    <w:rsid w:val="00857E28"/>
    <w:rsid w:val="00857E79"/>
    <w:rsid w:val="008614B0"/>
    <w:rsid w:val="00861667"/>
    <w:rsid w:val="008619F5"/>
    <w:rsid w:val="00861A38"/>
    <w:rsid w:val="008620D1"/>
    <w:rsid w:val="008635E8"/>
    <w:rsid w:val="00864DEB"/>
    <w:rsid w:val="00865112"/>
    <w:rsid w:val="0086537B"/>
    <w:rsid w:val="008659C3"/>
    <w:rsid w:val="00865C7F"/>
    <w:rsid w:val="00866568"/>
    <w:rsid w:val="008670D7"/>
    <w:rsid w:val="00867661"/>
    <w:rsid w:val="008676FA"/>
    <w:rsid w:val="0086793F"/>
    <w:rsid w:val="0087000F"/>
    <w:rsid w:val="008702C1"/>
    <w:rsid w:val="008707C9"/>
    <w:rsid w:val="00870906"/>
    <w:rsid w:val="00871405"/>
    <w:rsid w:val="00871FC6"/>
    <w:rsid w:val="00872C36"/>
    <w:rsid w:val="0087308D"/>
    <w:rsid w:val="00874195"/>
    <w:rsid w:val="00874982"/>
    <w:rsid w:val="00874F18"/>
    <w:rsid w:val="0087545F"/>
    <w:rsid w:val="008755CB"/>
    <w:rsid w:val="008757A9"/>
    <w:rsid w:val="00876048"/>
    <w:rsid w:val="00876854"/>
    <w:rsid w:val="00876BDD"/>
    <w:rsid w:val="00876D4D"/>
    <w:rsid w:val="0087770E"/>
    <w:rsid w:val="0087777D"/>
    <w:rsid w:val="00877B9B"/>
    <w:rsid w:val="0088053A"/>
    <w:rsid w:val="008807B1"/>
    <w:rsid w:val="0088097D"/>
    <w:rsid w:val="00880A36"/>
    <w:rsid w:val="00880CC3"/>
    <w:rsid w:val="0088186B"/>
    <w:rsid w:val="00881A69"/>
    <w:rsid w:val="00882A77"/>
    <w:rsid w:val="00882BC6"/>
    <w:rsid w:val="0088373F"/>
    <w:rsid w:val="008846E6"/>
    <w:rsid w:val="008853D6"/>
    <w:rsid w:val="00885868"/>
    <w:rsid w:val="00885BF2"/>
    <w:rsid w:val="00885EEB"/>
    <w:rsid w:val="008875DF"/>
    <w:rsid w:val="00887D8F"/>
    <w:rsid w:val="00890BF8"/>
    <w:rsid w:val="0089114F"/>
    <w:rsid w:val="008915E4"/>
    <w:rsid w:val="0089276D"/>
    <w:rsid w:val="00892968"/>
    <w:rsid w:val="00893069"/>
    <w:rsid w:val="00893348"/>
    <w:rsid w:val="00893492"/>
    <w:rsid w:val="008938BB"/>
    <w:rsid w:val="0089606E"/>
    <w:rsid w:val="008968BA"/>
    <w:rsid w:val="00896903"/>
    <w:rsid w:val="00897735"/>
    <w:rsid w:val="00897E28"/>
    <w:rsid w:val="008A13BE"/>
    <w:rsid w:val="008A2E63"/>
    <w:rsid w:val="008A3E8F"/>
    <w:rsid w:val="008A3FE4"/>
    <w:rsid w:val="008A473B"/>
    <w:rsid w:val="008A47EB"/>
    <w:rsid w:val="008A49B1"/>
    <w:rsid w:val="008A5C6E"/>
    <w:rsid w:val="008A6245"/>
    <w:rsid w:val="008A7265"/>
    <w:rsid w:val="008A7A1A"/>
    <w:rsid w:val="008B005F"/>
    <w:rsid w:val="008B0815"/>
    <w:rsid w:val="008B0B14"/>
    <w:rsid w:val="008B1500"/>
    <w:rsid w:val="008B2380"/>
    <w:rsid w:val="008B2680"/>
    <w:rsid w:val="008B2C71"/>
    <w:rsid w:val="008B2E05"/>
    <w:rsid w:val="008B3ABB"/>
    <w:rsid w:val="008B5E9D"/>
    <w:rsid w:val="008B6292"/>
    <w:rsid w:val="008B6DAF"/>
    <w:rsid w:val="008B7DCF"/>
    <w:rsid w:val="008C0C39"/>
    <w:rsid w:val="008C1777"/>
    <w:rsid w:val="008C1FBC"/>
    <w:rsid w:val="008C21CC"/>
    <w:rsid w:val="008C2718"/>
    <w:rsid w:val="008C271C"/>
    <w:rsid w:val="008C274E"/>
    <w:rsid w:val="008C2A47"/>
    <w:rsid w:val="008C3721"/>
    <w:rsid w:val="008C4838"/>
    <w:rsid w:val="008C4B73"/>
    <w:rsid w:val="008C51E0"/>
    <w:rsid w:val="008C5A06"/>
    <w:rsid w:val="008C5B3D"/>
    <w:rsid w:val="008C6777"/>
    <w:rsid w:val="008C6AAE"/>
    <w:rsid w:val="008C7944"/>
    <w:rsid w:val="008C7B72"/>
    <w:rsid w:val="008D1941"/>
    <w:rsid w:val="008D348A"/>
    <w:rsid w:val="008D3699"/>
    <w:rsid w:val="008D4142"/>
    <w:rsid w:val="008D5460"/>
    <w:rsid w:val="008D55DE"/>
    <w:rsid w:val="008D5D0A"/>
    <w:rsid w:val="008D68F1"/>
    <w:rsid w:val="008D76BB"/>
    <w:rsid w:val="008E0474"/>
    <w:rsid w:val="008E0A50"/>
    <w:rsid w:val="008E21DF"/>
    <w:rsid w:val="008E27C4"/>
    <w:rsid w:val="008E4334"/>
    <w:rsid w:val="008E514A"/>
    <w:rsid w:val="008E53C4"/>
    <w:rsid w:val="008E56FA"/>
    <w:rsid w:val="008E57EB"/>
    <w:rsid w:val="008E724D"/>
    <w:rsid w:val="008F0EF6"/>
    <w:rsid w:val="008F117C"/>
    <w:rsid w:val="008F13DD"/>
    <w:rsid w:val="008F1D8B"/>
    <w:rsid w:val="008F2F8C"/>
    <w:rsid w:val="008F47DC"/>
    <w:rsid w:val="008F6824"/>
    <w:rsid w:val="008F68B7"/>
    <w:rsid w:val="008F6F6A"/>
    <w:rsid w:val="008F7108"/>
    <w:rsid w:val="0090061C"/>
    <w:rsid w:val="00900D85"/>
    <w:rsid w:val="009016A9"/>
    <w:rsid w:val="00902B31"/>
    <w:rsid w:val="009035FB"/>
    <w:rsid w:val="00903DE6"/>
    <w:rsid w:val="00904249"/>
    <w:rsid w:val="0090472D"/>
    <w:rsid w:val="00905245"/>
    <w:rsid w:val="00905EA6"/>
    <w:rsid w:val="0090635D"/>
    <w:rsid w:val="00906BFC"/>
    <w:rsid w:val="00907BA1"/>
    <w:rsid w:val="00907CA1"/>
    <w:rsid w:val="00907D38"/>
    <w:rsid w:val="00910172"/>
    <w:rsid w:val="00910A79"/>
    <w:rsid w:val="009110C4"/>
    <w:rsid w:val="00911615"/>
    <w:rsid w:val="0091177A"/>
    <w:rsid w:val="00911CEE"/>
    <w:rsid w:val="00912852"/>
    <w:rsid w:val="00912D1E"/>
    <w:rsid w:val="00912FFA"/>
    <w:rsid w:val="00913FA2"/>
    <w:rsid w:val="0091467E"/>
    <w:rsid w:val="00914CA0"/>
    <w:rsid w:val="00915177"/>
    <w:rsid w:val="009153AF"/>
    <w:rsid w:val="00915518"/>
    <w:rsid w:val="00916832"/>
    <w:rsid w:val="0091705F"/>
    <w:rsid w:val="00917F34"/>
    <w:rsid w:val="00920227"/>
    <w:rsid w:val="00920468"/>
    <w:rsid w:val="00920EF2"/>
    <w:rsid w:val="00921128"/>
    <w:rsid w:val="00921B63"/>
    <w:rsid w:val="00922451"/>
    <w:rsid w:val="00923444"/>
    <w:rsid w:val="00924465"/>
    <w:rsid w:val="00924C96"/>
    <w:rsid w:val="009256C7"/>
    <w:rsid w:val="00925B43"/>
    <w:rsid w:val="00926C22"/>
    <w:rsid w:val="009271C6"/>
    <w:rsid w:val="009271F8"/>
    <w:rsid w:val="009274CA"/>
    <w:rsid w:val="0093005A"/>
    <w:rsid w:val="00930744"/>
    <w:rsid w:val="00930A0E"/>
    <w:rsid w:val="00930CB6"/>
    <w:rsid w:val="00931806"/>
    <w:rsid w:val="009334B2"/>
    <w:rsid w:val="00933702"/>
    <w:rsid w:val="00933BFE"/>
    <w:rsid w:val="00935C9B"/>
    <w:rsid w:val="00936AD0"/>
    <w:rsid w:val="009372B4"/>
    <w:rsid w:val="00937FB0"/>
    <w:rsid w:val="009409A6"/>
    <w:rsid w:val="00940F34"/>
    <w:rsid w:val="00940FC3"/>
    <w:rsid w:val="00941971"/>
    <w:rsid w:val="00941F5A"/>
    <w:rsid w:val="0094201C"/>
    <w:rsid w:val="0094231F"/>
    <w:rsid w:val="00942813"/>
    <w:rsid w:val="00942B53"/>
    <w:rsid w:val="00942D3A"/>
    <w:rsid w:val="009430B3"/>
    <w:rsid w:val="009447EB"/>
    <w:rsid w:val="0094492B"/>
    <w:rsid w:val="00945C0E"/>
    <w:rsid w:val="0094633A"/>
    <w:rsid w:val="00946F67"/>
    <w:rsid w:val="0094766E"/>
    <w:rsid w:val="00947870"/>
    <w:rsid w:val="00947DDF"/>
    <w:rsid w:val="00947F0E"/>
    <w:rsid w:val="00950A70"/>
    <w:rsid w:val="00951E51"/>
    <w:rsid w:val="009528FF"/>
    <w:rsid w:val="00952CC7"/>
    <w:rsid w:val="00953054"/>
    <w:rsid w:val="00953C4B"/>
    <w:rsid w:val="00953EB3"/>
    <w:rsid w:val="0095468A"/>
    <w:rsid w:val="009549FA"/>
    <w:rsid w:val="00954C73"/>
    <w:rsid w:val="00954DDB"/>
    <w:rsid w:val="00954EF7"/>
    <w:rsid w:val="0095505B"/>
    <w:rsid w:val="00955D7B"/>
    <w:rsid w:val="00955EE3"/>
    <w:rsid w:val="00955FBC"/>
    <w:rsid w:val="00956EC7"/>
    <w:rsid w:val="009576DE"/>
    <w:rsid w:val="009603BD"/>
    <w:rsid w:val="0096379A"/>
    <w:rsid w:val="00963A34"/>
    <w:rsid w:val="00964748"/>
    <w:rsid w:val="00964C2F"/>
    <w:rsid w:val="00964F17"/>
    <w:rsid w:val="00965747"/>
    <w:rsid w:val="00966454"/>
    <w:rsid w:val="009668F8"/>
    <w:rsid w:val="009672A2"/>
    <w:rsid w:val="00967E71"/>
    <w:rsid w:val="009703B8"/>
    <w:rsid w:val="00970BA8"/>
    <w:rsid w:val="00970E86"/>
    <w:rsid w:val="00971260"/>
    <w:rsid w:val="00971443"/>
    <w:rsid w:val="00971AAF"/>
    <w:rsid w:val="00971BFA"/>
    <w:rsid w:val="0097377F"/>
    <w:rsid w:val="00973DF7"/>
    <w:rsid w:val="00974079"/>
    <w:rsid w:val="00974620"/>
    <w:rsid w:val="00975774"/>
    <w:rsid w:val="00975D4F"/>
    <w:rsid w:val="00976F32"/>
    <w:rsid w:val="009776E6"/>
    <w:rsid w:val="00977C28"/>
    <w:rsid w:val="00977E42"/>
    <w:rsid w:val="00977EB7"/>
    <w:rsid w:val="00977F2B"/>
    <w:rsid w:val="00980160"/>
    <w:rsid w:val="0098031F"/>
    <w:rsid w:val="00980A7D"/>
    <w:rsid w:val="00981BB9"/>
    <w:rsid w:val="009836F2"/>
    <w:rsid w:val="00983FF8"/>
    <w:rsid w:val="00984667"/>
    <w:rsid w:val="00984F83"/>
    <w:rsid w:val="00985F0C"/>
    <w:rsid w:val="00986EEF"/>
    <w:rsid w:val="00987012"/>
    <w:rsid w:val="009871E7"/>
    <w:rsid w:val="0098722F"/>
    <w:rsid w:val="00987BA9"/>
    <w:rsid w:val="0099018E"/>
    <w:rsid w:val="0099088B"/>
    <w:rsid w:val="0099151E"/>
    <w:rsid w:val="009923CD"/>
    <w:rsid w:val="0099243C"/>
    <w:rsid w:val="00992677"/>
    <w:rsid w:val="0099303E"/>
    <w:rsid w:val="009934AF"/>
    <w:rsid w:val="00995992"/>
    <w:rsid w:val="00995D2F"/>
    <w:rsid w:val="009965FD"/>
    <w:rsid w:val="00996841"/>
    <w:rsid w:val="00997145"/>
    <w:rsid w:val="009971FC"/>
    <w:rsid w:val="00997226"/>
    <w:rsid w:val="00997628"/>
    <w:rsid w:val="009A0670"/>
    <w:rsid w:val="009A07FD"/>
    <w:rsid w:val="009A096E"/>
    <w:rsid w:val="009A1647"/>
    <w:rsid w:val="009A1BC3"/>
    <w:rsid w:val="009A1D82"/>
    <w:rsid w:val="009A20BE"/>
    <w:rsid w:val="009A2C52"/>
    <w:rsid w:val="009A2D07"/>
    <w:rsid w:val="009A3E07"/>
    <w:rsid w:val="009A3F8B"/>
    <w:rsid w:val="009A5B7F"/>
    <w:rsid w:val="009A63AD"/>
    <w:rsid w:val="009A67E0"/>
    <w:rsid w:val="009A69BD"/>
    <w:rsid w:val="009A6A0A"/>
    <w:rsid w:val="009A6B0C"/>
    <w:rsid w:val="009A6DE4"/>
    <w:rsid w:val="009A71FD"/>
    <w:rsid w:val="009B0684"/>
    <w:rsid w:val="009B12C8"/>
    <w:rsid w:val="009B159B"/>
    <w:rsid w:val="009B178A"/>
    <w:rsid w:val="009B17F2"/>
    <w:rsid w:val="009B1B84"/>
    <w:rsid w:val="009B20E6"/>
    <w:rsid w:val="009B2D62"/>
    <w:rsid w:val="009B337A"/>
    <w:rsid w:val="009B33F9"/>
    <w:rsid w:val="009B4068"/>
    <w:rsid w:val="009B552B"/>
    <w:rsid w:val="009B75C6"/>
    <w:rsid w:val="009B7DA8"/>
    <w:rsid w:val="009B7EF4"/>
    <w:rsid w:val="009C0077"/>
    <w:rsid w:val="009C034C"/>
    <w:rsid w:val="009C15A4"/>
    <w:rsid w:val="009C1F72"/>
    <w:rsid w:val="009C3B15"/>
    <w:rsid w:val="009C4C81"/>
    <w:rsid w:val="009C5100"/>
    <w:rsid w:val="009C5B26"/>
    <w:rsid w:val="009C5DE6"/>
    <w:rsid w:val="009C6349"/>
    <w:rsid w:val="009C70F8"/>
    <w:rsid w:val="009C7B10"/>
    <w:rsid w:val="009D015B"/>
    <w:rsid w:val="009D09AA"/>
    <w:rsid w:val="009D0B37"/>
    <w:rsid w:val="009D267B"/>
    <w:rsid w:val="009D29D6"/>
    <w:rsid w:val="009D4D08"/>
    <w:rsid w:val="009D4D7C"/>
    <w:rsid w:val="009D5267"/>
    <w:rsid w:val="009D6096"/>
    <w:rsid w:val="009D64AB"/>
    <w:rsid w:val="009D675B"/>
    <w:rsid w:val="009D675C"/>
    <w:rsid w:val="009D67EF"/>
    <w:rsid w:val="009D71FF"/>
    <w:rsid w:val="009D73F7"/>
    <w:rsid w:val="009D790A"/>
    <w:rsid w:val="009E0A11"/>
    <w:rsid w:val="009E0CBE"/>
    <w:rsid w:val="009E185B"/>
    <w:rsid w:val="009E18CB"/>
    <w:rsid w:val="009E1E26"/>
    <w:rsid w:val="009E2C92"/>
    <w:rsid w:val="009E2EC5"/>
    <w:rsid w:val="009E459A"/>
    <w:rsid w:val="009E487F"/>
    <w:rsid w:val="009E5705"/>
    <w:rsid w:val="009E5D85"/>
    <w:rsid w:val="009E7C9F"/>
    <w:rsid w:val="009E7F53"/>
    <w:rsid w:val="009F182F"/>
    <w:rsid w:val="009F1E7D"/>
    <w:rsid w:val="009F2157"/>
    <w:rsid w:val="009F22DE"/>
    <w:rsid w:val="009F2370"/>
    <w:rsid w:val="009F25C8"/>
    <w:rsid w:val="009F476C"/>
    <w:rsid w:val="009F4E52"/>
    <w:rsid w:val="009F58E2"/>
    <w:rsid w:val="009F68E9"/>
    <w:rsid w:val="009F6E30"/>
    <w:rsid w:val="009F7876"/>
    <w:rsid w:val="009F7E0F"/>
    <w:rsid w:val="00A0060A"/>
    <w:rsid w:val="00A00DC8"/>
    <w:rsid w:val="00A02085"/>
    <w:rsid w:val="00A026DA"/>
    <w:rsid w:val="00A03664"/>
    <w:rsid w:val="00A048F0"/>
    <w:rsid w:val="00A04BF3"/>
    <w:rsid w:val="00A04D50"/>
    <w:rsid w:val="00A05F85"/>
    <w:rsid w:val="00A05FC8"/>
    <w:rsid w:val="00A06B04"/>
    <w:rsid w:val="00A06CF1"/>
    <w:rsid w:val="00A121B3"/>
    <w:rsid w:val="00A12BCC"/>
    <w:rsid w:val="00A13441"/>
    <w:rsid w:val="00A1397A"/>
    <w:rsid w:val="00A13D65"/>
    <w:rsid w:val="00A1400A"/>
    <w:rsid w:val="00A14546"/>
    <w:rsid w:val="00A14644"/>
    <w:rsid w:val="00A14D50"/>
    <w:rsid w:val="00A14DA9"/>
    <w:rsid w:val="00A14F82"/>
    <w:rsid w:val="00A1513A"/>
    <w:rsid w:val="00A152A4"/>
    <w:rsid w:val="00A16A92"/>
    <w:rsid w:val="00A16FBB"/>
    <w:rsid w:val="00A17A4C"/>
    <w:rsid w:val="00A201C0"/>
    <w:rsid w:val="00A207B4"/>
    <w:rsid w:val="00A220EF"/>
    <w:rsid w:val="00A224DC"/>
    <w:rsid w:val="00A235F0"/>
    <w:rsid w:val="00A23798"/>
    <w:rsid w:val="00A23CE1"/>
    <w:rsid w:val="00A23F0F"/>
    <w:rsid w:val="00A244A4"/>
    <w:rsid w:val="00A25071"/>
    <w:rsid w:val="00A25EAE"/>
    <w:rsid w:val="00A268AE"/>
    <w:rsid w:val="00A26EB5"/>
    <w:rsid w:val="00A273AF"/>
    <w:rsid w:val="00A27818"/>
    <w:rsid w:val="00A27946"/>
    <w:rsid w:val="00A27DEA"/>
    <w:rsid w:val="00A30AB9"/>
    <w:rsid w:val="00A30B18"/>
    <w:rsid w:val="00A31772"/>
    <w:rsid w:val="00A32C01"/>
    <w:rsid w:val="00A3328E"/>
    <w:rsid w:val="00A332C0"/>
    <w:rsid w:val="00A33CB8"/>
    <w:rsid w:val="00A35CEE"/>
    <w:rsid w:val="00A376AE"/>
    <w:rsid w:val="00A40844"/>
    <w:rsid w:val="00A40FC8"/>
    <w:rsid w:val="00A4120B"/>
    <w:rsid w:val="00A41673"/>
    <w:rsid w:val="00A42637"/>
    <w:rsid w:val="00A433AA"/>
    <w:rsid w:val="00A435E4"/>
    <w:rsid w:val="00A438B3"/>
    <w:rsid w:val="00A43B9B"/>
    <w:rsid w:val="00A4449E"/>
    <w:rsid w:val="00A45221"/>
    <w:rsid w:val="00A46472"/>
    <w:rsid w:val="00A468B5"/>
    <w:rsid w:val="00A468C2"/>
    <w:rsid w:val="00A46BDD"/>
    <w:rsid w:val="00A47306"/>
    <w:rsid w:val="00A47900"/>
    <w:rsid w:val="00A47CC5"/>
    <w:rsid w:val="00A47E0E"/>
    <w:rsid w:val="00A50212"/>
    <w:rsid w:val="00A509CA"/>
    <w:rsid w:val="00A50BED"/>
    <w:rsid w:val="00A50FBD"/>
    <w:rsid w:val="00A52915"/>
    <w:rsid w:val="00A52DBD"/>
    <w:rsid w:val="00A52E46"/>
    <w:rsid w:val="00A5302B"/>
    <w:rsid w:val="00A530F6"/>
    <w:rsid w:val="00A5392F"/>
    <w:rsid w:val="00A54CFF"/>
    <w:rsid w:val="00A54E07"/>
    <w:rsid w:val="00A558C8"/>
    <w:rsid w:val="00A55C16"/>
    <w:rsid w:val="00A56FF6"/>
    <w:rsid w:val="00A57946"/>
    <w:rsid w:val="00A57A13"/>
    <w:rsid w:val="00A57D8E"/>
    <w:rsid w:val="00A616FC"/>
    <w:rsid w:val="00A61BFB"/>
    <w:rsid w:val="00A634A5"/>
    <w:rsid w:val="00A6360D"/>
    <w:rsid w:val="00A646C4"/>
    <w:rsid w:val="00A64847"/>
    <w:rsid w:val="00A64B05"/>
    <w:rsid w:val="00A65CB7"/>
    <w:rsid w:val="00A65CE7"/>
    <w:rsid w:val="00A666F7"/>
    <w:rsid w:val="00A6793F"/>
    <w:rsid w:val="00A67B31"/>
    <w:rsid w:val="00A70267"/>
    <w:rsid w:val="00A70F0C"/>
    <w:rsid w:val="00A71100"/>
    <w:rsid w:val="00A71973"/>
    <w:rsid w:val="00A7198F"/>
    <w:rsid w:val="00A72503"/>
    <w:rsid w:val="00A72603"/>
    <w:rsid w:val="00A739E4"/>
    <w:rsid w:val="00A74084"/>
    <w:rsid w:val="00A75002"/>
    <w:rsid w:val="00A7508A"/>
    <w:rsid w:val="00A756B0"/>
    <w:rsid w:val="00A75D6E"/>
    <w:rsid w:val="00A76908"/>
    <w:rsid w:val="00A76BE6"/>
    <w:rsid w:val="00A771F2"/>
    <w:rsid w:val="00A7741E"/>
    <w:rsid w:val="00A77641"/>
    <w:rsid w:val="00A77E63"/>
    <w:rsid w:val="00A77F39"/>
    <w:rsid w:val="00A804F7"/>
    <w:rsid w:val="00A811AA"/>
    <w:rsid w:val="00A82A20"/>
    <w:rsid w:val="00A82E40"/>
    <w:rsid w:val="00A8377C"/>
    <w:rsid w:val="00A83CE9"/>
    <w:rsid w:val="00A83D1B"/>
    <w:rsid w:val="00A840AF"/>
    <w:rsid w:val="00A84B74"/>
    <w:rsid w:val="00A85106"/>
    <w:rsid w:val="00A85210"/>
    <w:rsid w:val="00A8530D"/>
    <w:rsid w:val="00A85E60"/>
    <w:rsid w:val="00A866A2"/>
    <w:rsid w:val="00A868B9"/>
    <w:rsid w:val="00A86B31"/>
    <w:rsid w:val="00A86D82"/>
    <w:rsid w:val="00A87142"/>
    <w:rsid w:val="00A872A4"/>
    <w:rsid w:val="00A876B2"/>
    <w:rsid w:val="00A87ACE"/>
    <w:rsid w:val="00A90057"/>
    <w:rsid w:val="00A90265"/>
    <w:rsid w:val="00A920F9"/>
    <w:rsid w:val="00A92272"/>
    <w:rsid w:val="00A927AD"/>
    <w:rsid w:val="00A9287A"/>
    <w:rsid w:val="00A93033"/>
    <w:rsid w:val="00A9379D"/>
    <w:rsid w:val="00A93BDD"/>
    <w:rsid w:val="00A944F5"/>
    <w:rsid w:val="00A94573"/>
    <w:rsid w:val="00A94623"/>
    <w:rsid w:val="00A95129"/>
    <w:rsid w:val="00A95B16"/>
    <w:rsid w:val="00A96D5F"/>
    <w:rsid w:val="00A96E52"/>
    <w:rsid w:val="00A97843"/>
    <w:rsid w:val="00AA03A3"/>
    <w:rsid w:val="00AA2507"/>
    <w:rsid w:val="00AA2C1F"/>
    <w:rsid w:val="00AA4294"/>
    <w:rsid w:val="00AA48B3"/>
    <w:rsid w:val="00AA4B4C"/>
    <w:rsid w:val="00AA5864"/>
    <w:rsid w:val="00AA5AB1"/>
    <w:rsid w:val="00AA6BA5"/>
    <w:rsid w:val="00AA6CD1"/>
    <w:rsid w:val="00AA703D"/>
    <w:rsid w:val="00AA7455"/>
    <w:rsid w:val="00AA7586"/>
    <w:rsid w:val="00AA762E"/>
    <w:rsid w:val="00AB0B05"/>
    <w:rsid w:val="00AB2C6B"/>
    <w:rsid w:val="00AB381F"/>
    <w:rsid w:val="00AB59B2"/>
    <w:rsid w:val="00AB70CF"/>
    <w:rsid w:val="00AB7FF0"/>
    <w:rsid w:val="00AC106E"/>
    <w:rsid w:val="00AC11B6"/>
    <w:rsid w:val="00AC1807"/>
    <w:rsid w:val="00AC188B"/>
    <w:rsid w:val="00AC19E8"/>
    <w:rsid w:val="00AC209C"/>
    <w:rsid w:val="00AC223E"/>
    <w:rsid w:val="00AC2F29"/>
    <w:rsid w:val="00AC4706"/>
    <w:rsid w:val="00AC4CE1"/>
    <w:rsid w:val="00AC55F9"/>
    <w:rsid w:val="00AC5908"/>
    <w:rsid w:val="00AC5DB2"/>
    <w:rsid w:val="00AC60F5"/>
    <w:rsid w:val="00AC6EEA"/>
    <w:rsid w:val="00AC7655"/>
    <w:rsid w:val="00AC7726"/>
    <w:rsid w:val="00AD012C"/>
    <w:rsid w:val="00AD0A66"/>
    <w:rsid w:val="00AD189F"/>
    <w:rsid w:val="00AD1DFD"/>
    <w:rsid w:val="00AD2276"/>
    <w:rsid w:val="00AD24D6"/>
    <w:rsid w:val="00AD2D73"/>
    <w:rsid w:val="00AD3867"/>
    <w:rsid w:val="00AD3985"/>
    <w:rsid w:val="00AD3F6D"/>
    <w:rsid w:val="00AD4F19"/>
    <w:rsid w:val="00AD5C98"/>
    <w:rsid w:val="00AD6996"/>
    <w:rsid w:val="00AD6DAE"/>
    <w:rsid w:val="00AD6E1E"/>
    <w:rsid w:val="00AD7931"/>
    <w:rsid w:val="00AE0765"/>
    <w:rsid w:val="00AE10E5"/>
    <w:rsid w:val="00AE125A"/>
    <w:rsid w:val="00AE1F1A"/>
    <w:rsid w:val="00AE3013"/>
    <w:rsid w:val="00AE37E7"/>
    <w:rsid w:val="00AE3CDA"/>
    <w:rsid w:val="00AE4108"/>
    <w:rsid w:val="00AE4A93"/>
    <w:rsid w:val="00AE5090"/>
    <w:rsid w:val="00AE552A"/>
    <w:rsid w:val="00AE65E0"/>
    <w:rsid w:val="00AE7054"/>
    <w:rsid w:val="00AE7153"/>
    <w:rsid w:val="00AE717B"/>
    <w:rsid w:val="00AE719E"/>
    <w:rsid w:val="00AE7D68"/>
    <w:rsid w:val="00AF0648"/>
    <w:rsid w:val="00AF0BF4"/>
    <w:rsid w:val="00AF0F88"/>
    <w:rsid w:val="00AF20AA"/>
    <w:rsid w:val="00AF2463"/>
    <w:rsid w:val="00AF2483"/>
    <w:rsid w:val="00AF24A9"/>
    <w:rsid w:val="00AF26D4"/>
    <w:rsid w:val="00AF3328"/>
    <w:rsid w:val="00AF3519"/>
    <w:rsid w:val="00AF3716"/>
    <w:rsid w:val="00AF439F"/>
    <w:rsid w:val="00AF4467"/>
    <w:rsid w:val="00AF4859"/>
    <w:rsid w:val="00AF4C7D"/>
    <w:rsid w:val="00AF4D92"/>
    <w:rsid w:val="00AF4F63"/>
    <w:rsid w:val="00AF5181"/>
    <w:rsid w:val="00AF5621"/>
    <w:rsid w:val="00AF63A6"/>
    <w:rsid w:val="00AF692C"/>
    <w:rsid w:val="00AF6ED5"/>
    <w:rsid w:val="00AF7A6A"/>
    <w:rsid w:val="00B00388"/>
    <w:rsid w:val="00B00B06"/>
    <w:rsid w:val="00B016A4"/>
    <w:rsid w:val="00B01CC0"/>
    <w:rsid w:val="00B01FA0"/>
    <w:rsid w:val="00B01FCB"/>
    <w:rsid w:val="00B027AA"/>
    <w:rsid w:val="00B031CE"/>
    <w:rsid w:val="00B043CE"/>
    <w:rsid w:val="00B04E6A"/>
    <w:rsid w:val="00B05C1F"/>
    <w:rsid w:val="00B067B1"/>
    <w:rsid w:val="00B0748D"/>
    <w:rsid w:val="00B107CD"/>
    <w:rsid w:val="00B11327"/>
    <w:rsid w:val="00B11460"/>
    <w:rsid w:val="00B11563"/>
    <w:rsid w:val="00B11938"/>
    <w:rsid w:val="00B11E03"/>
    <w:rsid w:val="00B11F76"/>
    <w:rsid w:val="00B12263"/>
    <w:rsid w:val="00B1235F"/>
    <w:rsid w:val="00B13162"/>
    <w:rsid w:val="00B14010"/>
    <w:rsid w:val="00B14272"/>
    <w:rsid w:val="00B1434E"/>
    <w:rsid w:val="00B145B8"/>
    <w:rsid w:val="00B14BD0"/>
    <w:rsid w:val="00B15030"/>
    <w:rsid w:val="00B15BE0"/>
    <w:rsid w:val="00B15DB8"/>
    <w:rsid w:val="00B15E7F"/>
    <w:rsid w:val="00B1614A"/>
    <w:rsid w:val="00B16A65"/>
    <w:rsid w:val="00B176AA"/>
    <w:rsid w:val="00B17F55"/>
    <w:rsid w:val="00B20F8B"/>
    <w:rsid w:val="00B210DE"/>
    <w:rsid w:val="00B219A1"/>
    <w:rsid w:val="00B2265C"/>
    <w:rsid w:val="00B232CA"/>
    <w:rsid w:val="00B23D7B"/>
    <w:rsid w:val="00B247F0"/>
    <w:rsid w:val="00B24C61"/>
    <w:rsid w:val="00B254ED"/>
    <w:rsid w:val="00B257B7"/>
    <w:rsid w:val="00B25DF4"/>
    <w:rsid w:val="00B25E0E"/>
    <w:rsid w:val="00B26552"/>
    <w:rsid w:val="00B26B18"/>
    <w:rsid w:val="00B27292"/>
    <w:rsid w:val="00B2787A"/>
    <w:rsid w:val="00B27D85"/>
    <w:rsid w:val="00B27FF7"/>
    <w:rsid w:val="00B304A6"/>
    <w:rsid w:val="00B30679"/>
    <w:rsid w:val="00B311B2"/>
    <w:rsid w:val="00B314A3"/>
    <w:rsid w:val="00B32551"/>
    <w:rsid w:val="00B32D57"/>
    <w:rsid w:val="00B331F5"/>
    <w:rsid w:val="00B3450F"/>
    <w:rsid w:val="00B359D1"/>
    <w:rsid w:val="00B35B9C"/>
    <w:rsid w:val="00B35CD0"/>
    <w:rsid w:val="00B36713"/>
    <w:rsid w:val="00B36CA2"/>
    <w:rsid w:val="00B36E76"/>
    <w:rsid w:val="00B3749F"/>
    <w:rsid w:val="00B37CC5"/>
    <w:rsid w:val="00B4055C"/>
    <w:rsid w:val="00B40F47"/>
    <w:rsid w:val="00B41420"/>
    <w:rsid w:val="00B41D59"/>
    <w:rsid w:val="00B41ECD"/>
    <w:rsid w:val="00B420A5"/>
    <w:rsid w:val="00B4216E"/>
    <w:rsid w:val="00B42D7D"/>
    <w:rsid w:val="00B43186"/>
    <w:rsid w:val="00B4323A"/>
    <w:rsid w:val="00B43D25"/>
    <w:rsid w:val="00B4470D"/>
    <w:rsid w:val="00B449CE"/>
    <w:rsid w:val="00B44BE1"/>
    <w:rsid w:val="00B4582D"/>
    <w:rsid w:val="00B45913"/>
    <w:rsid w:val="00B45C7B"/>
    <w:rsid w:val="00B4690E"/>
    <w:rsid w:val="00B50014"/>
    <w:rsid w:val="00B5119D"/>
    <w:rsid w:val="00B52270"/>
    <w:rsid w:val="00B52E40"/>
    <w:rsid w:val="00B533CD"/>
    <w:rsid w:val="00B5412D"/>
    <w:rsid w:val="00B54F32"/>
    <w:rsid w:val="00B55C3A"/>
    <w:rsid w:val="00B57839"/>
    <w:rsid w:val="00B57F70"/>
    <w:rsid w:val="00B608EF"/>
    <w:rsid w:val="00B6092C"/>
    <w:rsid w:val="00B61A06"/>
    <w:rsid w:val="00B61F9C"/>
    <w:rsid w:val="00B62190"/>
    <w:rsid w:val="00B63600"/>
    <w:rsid w:val="00B63771"/>
    <w:rsid w:val="00B63A1B"/>
    <w:rsid w:val="00B645D6"/>
    <w:rsid w:val="00B646E7"/>
    <w:rsid w:val="00B64C5A"/>
    <w:rsid w:val="00B65164"/>
    <w:rsid w:val="00B66FE3"/>
    <w:rsid w:val="00B67923"/>
    <w:rsid w:val="00B70BA9"/>
    <w:rsid w:val="00B7229C"/>
    <w:rsid w:val="00B72854"/>
    <w:rsid w:val="00B741C4"/>
    <w:rsid w:val="00B74A0D"/>
    <w:rsid w:val="00B768B4"/>
    <w:rsid w:val="00B773F7"/>
    <w:rsid w:val="00B800C1"/>
    <w:rsid w:val="00B8049A"/>
    <w:rsid w:val="00B80FC4"/>
    <w:rsid w:val="00B81112"/>
    <w:rsid w:val="00B82F3E"/>
    <w:rsid w:val="00B83464"/>
    <w:rsid w:val="00B843A4"/>
    <w:rsid w:val="00B84478"/>
    <w:rsid w:val="00B84E02"/>
    <w:rsid w:val="00B8533E"/>
    <w:rsid w:val="00B85342"/>
    <w:rsid w:val="00B85C23"/>
    <w:rsid w:val="00B86523"/>
    <w:rsid w:val="00B8667D"/>
    <w:rsid w:val="00B86E3E"/>
    <w:rsid w:val="00B872BE"/>
    <w:rsid w:val="00B87495"/>
    <w:rsid w:val="00B90BF4"/>
    <w:rsid w:val="00B91948"/>
    <w:rsid w:val="00B923A5"/>
    <w:rsid w:val="00B93500"/>
    <w:rsid w:val="00B93609"/>
    <w:rsid w:val="00B94BD7"/>
    <w:rsid w:val="00B94D6B"/>
    <w:rsid w:val="00B95615"/>
    <w:rsid w:val="00B956E2"/>
    <w:rsid w:val="00B9602B"/>
    <w:rsid w:val="00B963A9"/>
    <w:rsid w:val="00B968E5"/>
    <w:rsid w:val="00B976D3"/>
    <w:rsid w:val="00B97A4D"/>
    <w:rsid w:val="00B97DA9"/>
    <w:rsid w:val="00B97FBA"/>
    <w:rsid w:val="00BA01A4"/>
    <w:rsid w:val="00BA155C"/>
    <w:rsid w:val="00BA1DB7"/>
    <w:rsid w:val="00BA225A"/>
    <w:rsid w:val="00BA2D97"/>
    <w:rsid w:val="00BA379A"/>
    <w:rsid w:val="00BA4A69"/>
    <w:rsid w:val="00BA4D52"/>
    <w:rsid w:val="00BA5A05"/>
    <w:rsid w:val="00BA5EDC"/>
    <w:rsid w:val="00BA62E9"/>
    <w:rsid w:val="00BA7205"/>
    <w:rsid w:val="00BB0150"/>
    <w:rsid w:val="00BB08C5"/>
    <w:rsid w:val="00BB0FC1"/>
    <w:rsid w:val="00BB1964"/>
    <w:rsid w:val="00BB1AA1"/>
    <w:rsid w:val="00BB3461"/>
    <w:rsid w:val="00BB395E"/>
    <w:rsid w:val="00BB399B"/>
    <w:rsid w:val="00BB3E1A"/>
    <w:rsid w:val="00BB64AE"/>
    <w:rsid w:val="00BB7184"/>
    <w:rsid w:val="00BB79BE"/>
    <w:rsid w:val="00BB7C1E"/>
    <w:rsid w:val="00BC10FD"/>
    <w:rsid w:val="00BC1777"/>
    <w:rsid w:val="00BC1EAE"/>
    <w:rsid w:val="00BC24C2"/>
    <w:rsid w:val="00BC2BD9"/>
    <w:rsid w:val="00BC472A"/>
    <w:rsid w:val="00BC48CA"/>
    <w:rsid w:val="00BC4B14"/>
    <w:rsid w:val="00BC4F8B"/>
    <w:rsid w:val="00BC5192"/>
    <w:rsid w:val="00BC558D"/>
    <w:rsid w:val="00BC60AF"/>
    <w:rsid w:val="00BC6FC0"/>
    <w:rsid w:val="00BC7864"/>
    <w:rsid w:val="00BD0E5A"/>
    <w:rsid w:val="00BD12DB"/>
    <w:rsid w:val="00BD16C7"/>
    <w:rsid w:val="00BD2B66"/>
    <w:rsid w:val="00BD301C"/>
    <w:rsid w:val="00BD38BE"/>
    <w:rsid w:val="00BD3F50"/>
    <w:rsid w:val="00BD4002"/>
    <w:rsid w:val="00BD414C"/>
    <w:rsid w:val="00BD4403"/>
    <w:rsid w:val="00BD52A9"/>
    <w:rsid w:val="00BD6A5C"/>
    <w:rsid w:val="00BD6D06"/>
    <w:rsid w:val="00BD6DC2"/>
    <w:rsid w:val="00BD7120"/>
    <w:rsid w:val="00BD75C2"/>
    <w:rsid w:val="00BE057E"/>
    <w:rsid w:val="00BE08DA"/>
    <w:rsid w:val="00BE0BC8"/>
    <w:rsid w:val="00BE0E0A"/>
    <w:rsid w:val="00BE10A4"/>
    <w:rsid w:val="00BE2BB9"/>
    <w:rsid w:val="00BE37F9"/>
    <w:rsid w:val="00BE5E9B"/>
    <w:rsid w:val="00BE6622"/>
    <w:rsid w:val="00BE6699"/>
    <w:rsid w:val="00BE6C5A"/>
    <w:rsid w:val="00BE741A"/>
    <w:rsid w:val="00BE77C3"/>
    <w:rsid w:val="00BF002D"/>
    <w:rsid w:val="00BF0852"/>
    <w:rsid w:val="00BF0FC8"/>
    <w:rsid w:val="00BF112F"/>
    <w:rsid w:val="00BF17BF"/>
    <w:rsid w:val="00BF2473"/>
    <w:rsid w:val="00BF2527"/>
    <w:rsid w:val="00BF2742"/>
    <w:rsid w:val="00BF3B76"/>
    <w:rsid w:val="00BF4251"/>
    <w:rsid w:val="00BF46EC"/>
    <w:rsid w:val="00BF47C5"/>
    <w:rsid w:val="00BF4DAF"/>
    <w:rsid w:val="00BF4DBB"/>
    <w:rsid w:val="00BF5885"/>
    <w:rsid w:val="00BF6B1A"/>
    <w:rsid w:val="00BF76D9"/>
    <w:rsid w:val="00BF785F"/>
    <w:rsid w:val="00C00FA7"/>
    <w:rsid w:val="00C010E0"/>
    <w:rsid w:val="00C012E2"/>
    <w:rsid w:val="00C01A3F"/>
    <w:rsid w:val="00C01DFE"/>
    <w:rsid w:val="00C0320B"/>
    <w:rsid w:val="00C04F2F"/>
    <w:rsid w:val="00C05B66"/>
    <w:rsid w:val="00C06F07"/>
    <w:rsid w:val="00C07239"/>
    <w:rsid w:val="00C0758D"/>
    <w:rsid w:val="00C079AA"/>
    <w:rsid w:val="00C07C99"/>
    <w:rsid w:val="00C114F9"/>
    <w:rsid w:val="00C11D3C"/>
    <w:rsid w:val="00C11F0C"/>
    <w:rsid w:val="00C130A3"/>
    <w:rsid w:val="00C134BD"/>
    <w:rsid w:val="00C1367C"/>
    <w:rsid w:val="00C13B1B"/>
    <w:rsid w:val="00C140E5"/>
    <w:rsid w:val="00C144F3"/>
    <w:rsid w:val="00C14D01"/>
    <w:rsid w:val="00C150C3"/>
    <w:rsid w:val="00C15D4D"/>
    <w:rsid w:val="00C16BE9"/>
    <w:rsid w:val="00C1756C"/>
    <w:rsid w:val="00C17D30"/>
    <w:rsid w:val="00C17F87"/>
    <w:rsid w:val="00C21D26"/>
    <w:rsid w:val="00C223A0"/>
    <w:rsid w:val="00C22489"/>
    <w:rsid w:val="00C22731"/>
    <w:rsid w:val="00C2291F"/>
    <w:rsid w:val="00C23045"/>
    <w:rsid w:val="00C237D5"/>
    <w:rsid w:val="00C23BA1"/>
    <w:rsid w:val="00C255C9"/>
    <w:rsid w:val="00C257CC"/>
    <w:rsid w:val="00C2635C"/>
    <w:rsid w:val="00C26518"/>
    <w:rsid w:val="00C276F4"/>
    <w:rsid w:val="00C27A6B"/>
    <w:rsid w:val="00C27F2F"/>
    <w:rsid w:val="00C304C7"/>
    <w:rsid w:val="00C30C2C"/>
    <w:rsid w:val="00C311B3"/>
    <w:rsid w:val="00C31E69"/>
    <w:rsid w:val="00C3262D"/>
    <w:rsid w:val="00C32928"/>
    <w:rsid w:val="00C333CB"/>
    <w:rsid w:val="00C339C9"/>
    <w:rsid w:val="00C3412F"/>
    <w:rsid w:val="00C34587"/>
    <w:rsid w:val="00C3521B"/>
    <w:rsid w:val="00C35A76"/>
    <w:rsid w:val="00C37606"/>
    <w:rsid w:val="00C37DA7"/>
    <w:rsid w:val="00C40194"/>
    <w:rsid w:val="00C4061F"/>
    <w:rsid w:val="00C4185E"/>
    <w:rsid w:val="00C424E3"/>
    <w:rsid w:val="00C426B1"/>
    <w:rsid w:val="00C43677"/>
    <w:rsid w:val="00C438EA"/>
    <w:rsid w:val="00C445DC"/>
    <w:rsid w:val="00C44AC5"/>
    <w:rsid w:val="00C44B65"/>
    <w:rsid w:val="00C460D3"/>
    <w:rsid w:val="00C4630E"/>
    <w:rsid w:val="00C46BE3"/>
    <w:rsid w:val="00C46C08"/>
    <w:rsid w:val="00C4705E"/>
    <w:rsid w:val="00C47375"/>
    <w:rsid w:val="00C4737D"/>
    <w:rsid w:val="00C51496"/>
    <w:rsid w:val="00C51967"/>
    <w:rsid w:val="00C52339"/>
    <w:rsid w:val="00C52368"/>
    <w:rsid w:val="00C52BAB"/>
    <w:rsid w:val="00C52C78"/>
    <w:rsid w:val="00C5334D"/>
    <w:rsid w:val="00C53A3D"/>
    <w:rsid w:val="00C5455E"/>
    <w:rsid w:val="00C5459E"/>
    <w:rsid w:val="00C555A3"/>
    <w:rsid w:val="00C55C89"/>
    <w:rsid w:val="00C56016"/>
    <w:rsid w:val="00C567FB"/>
    <w:rsid w:val="00C56ED1"/>
    <w:rsid w:val="00C579E9"/>
    <w:rsid w:val="00C57AD7"/>
    <w:rsid w:val="00C57D25"/>
    <w:rsid w:val="00C57F5F"/>
    <w:rsid w:val="00C60763"/>
    <w:rsid w:val="00C6290F"/>
    <w:rsid w:val="00C62B38"/>
    <w:rsid w:val="00C63104"/>
    <w:rsid w:val="00C6380E"/>
    <w:rsid w:val="00C63AC2"/>
    <w:rsid w:val="00C6479C"/>
    <w:rsid w:val="00C65FEC"/>
    <w:rsid w:val="00C6796C"/>
    <w:rsid w:val="00C707B2"/>
    <w:rsid w:val="00C710A2"/>
    <w:rsid w:val="00C71B6F"/>
    <w:rsid w:val="00C71C69"/>
    <w:rsid w:val="00C72B86"/>
    <w:rsid w:val="00C73717"/>
    <w:rsid w:val="00C73B40"/>
    <w:rsid w:val="00C756F2"/>
    <w:rsid w:val="00C75A12"/>
    <w:rsid w:val="00C75D48"/>
    <w:rsid w:val="00C75E73"/>
    <w:rsid w:val="00C7777E"/>
    <w:rsid w:val="00C77CA9"/>
    <w:rsid w:val="00C77F34"/>
    <w:rsid w:val="00C80B7F"/>
    <w:rsid w:val="00C8102C"/>
    <w:rsid w:val="00C81201"/>
    <w:rsid w:val="00C8172F"/>
    <w:rsid w:val="00C831C4"/>
    <w:rsid w:val="00C84419"/>
    <w:rsid w:val="00C85E52"/>
    <w:rsid w:val="00C86EA1"/>
    <w:rsid w:val="00C87E9F"/>
    <w:rsid w:val="00C90FF6"/>
    <w:rsid w:val="00C91396"/>
    <w:rsid w:val="00C92E26"/>
    <w:rsid w:val="00C93335"/>
    <w:rsid w:val="00C93FDF"/>
    <w:rsid w:val="00C952C3"/>
    <w:rsid w:val="00C95367"/>
    <w:rsid w:val="00C95925"/>
    <w:rsid w:val="00C95982"/>
    <w:rsid w:val="00C972AB"/>
    <w:rsid w:val="00C972CB"/>
    <w:rsid w:val="00C973AC"/>
    <w:rsid w:val="00C9760A"/>
    <w:rsid w:val="00CA084A"/>
    <w:rsid w:val="00CA088A"/>
    <w:rsid w:val="00CA0B6F"/>
    <w:rsid w:val="00CA0C70"/>
    <w:rsid w:val="00CA1165"/>
    <w:rsid w:val="00CA1B73"/>
    <w:rsid w:val="00CA203A"/>
    <w:rsid w:val="00CA2DA0"/>
    <w:rsid w:val="00CA3444"/>
    <w:rsid w:val="00CA3AB9"/>
    <w:rsid w:val="00CA4F38"/>
    <w:rsid w:val="00CA547F"/>
    <w:rsid w:val="00CA59C8"/>
    <w:rsid w:val="00CA6229"/>
    <w:rsid w:val="00CA6566"/>
    <w:rsid w:val="00CA6F84"/>
    <w:rsid w:val="00CA784A"/>
    <w:rsid w:val="00CB0FF6"/>
    <w:rsid w:val="00CB1657"/>
    <w:rsid w:val="00CB18C4"/>
    <w:rsid w:val="00CB27A6"/>
    <w:rsid w:val="00CB33D0"/>
    <w:rsid w:val="00CB36B7"/>
    <w:rsid w:val="00CB3B53"/>
    <w:rsid w:val="00CB3BA6"/>
    <w:rsid w:val="00CB539D"/>
    <w:rsid w:val="00CB5C91"/>
    <w:rsid w:val="00CB6F20"/>
    <w:rsid w:val="00CC03CD"/>
    <w:rsid w:val="00CC21A8"/>
    <w:rsid w:val="00CC2504"/>
    <w:rsid w:val="00CC2796"/>
    <w:rsid w:val="00CC2A19"/>
    <w:rsid w:val="00CC2C10"/>
    <w:rsid w:val="00CC3AD2"/>
    <w:rsid w:val="00CC414E"/>
    <w:rsid w:val="00CC4902"/>
    <w:rsid w:val="00CC549B"/>
    <w:rsid w:val="00CC5FAB"/>
    <w:rsid w:val="00CC6048"/>
    <w:rsid w:val="00CC6190"/>
    <w:rsid w:val="00CC63AF"/>
    <w:rsid w:val="00CD05E2"/>
    <w:rsid w:val="00CD1069"/>
    <w:rsid w:val="00CD1161"/>
    <w:rsid w:val="00CD257C"/>
    <w:rsid w:val="00CD29B0"/>
    <w:rsid w:val="00CD34C9"/>
    <w:rsid w:val="00CD363A"/>
    <w:rsid w:val="00CD39BC"/>
    <w:rsid w:val="00CD3A79"/>
    <w:rsid w:val="00CD3DC6"/>
    <w:rsid w:val="00CD3FF0"/>
    <w:rsid w:val="00CD5906"/>
    <w:rsid w:val="00CD7A7F"/>
    <w:rsid w:val="00CD7F74"/>
    <w:rsid w:val="00CD7FA7"/>
    <w:rsid w:val="00CD7FF6"/>
    <w:rsid w:val="00CE02B9"/>
    <w:rsid w:val="00CE0AFA"/>
    <w:rsid w:val="00CE0CBF"/>
    <w:rsid w:val="00CE184F"/>
    <w:rsid w:val="00CE29BB"/>
    <w:rsid w:val="00CE2C0D"/>
    <w:rsid w:val="00CE361F"/>
    <w:rsid w:val="00CE4061"/>
    <w:rsid w:val="00CE4AFD"/>
    <w:rsid w:val="00CE4FB8"/>
    <w:rsid w:val="00CE52ED"/>
    <w:rsid w:val="00CE617B"/>
    <w:rsid w:val="00CE6A37"/>
    <w:rsid w:val="00CE7542"/>
    <w:rsid w:val="00CE7630"/>
    <w:rsid w:val="00CF0040"/>
    <w:rsid w:val="00CF06F6"/>
    <w:rsid w:val="00CF12C0"/>
    <w:rsid w:val="00CF1FF0"/>
    <w:rsid w:val="00CF412C"/>
    <w:rsid w:val="00CF582C"/>
    <w:rsid w:val="00CF593D"/>
    <w:rsid w:val="00CF6174"/>
    <w:rsid w:val="00CF680C"/>
    <w:rsid w:val="00CF69E9"/>
    <w:rsid w:val="00CF6CB2"/>
    <w:rsid w:val="00CF7364"/>
    <w:rsid w:val="00D003C9"/>
    <w:rsid w:val="00D00A27"/>
    <w:rsid w:val="00D00AD1"/>
    <w:rsid w:val="00D00D9B"/>
    <w:rsid w:val="00D02010"/>
    <w:rsid w:val="00D0263F"/>
    <w:rsid w:val="00D02A00"/>
    <w:rsid w:val="00D0389E"/>
    <w:rsid w:val="00D04472"/>
    <w:rsid w:val="00D04855"/>
    <w:rsid w:val="00D04EE0"/>
    <w:rsid w:val="00D053CB"/>
    <w:rsid w:val="00D05E76"/>
    <w:rsid w:val="00D06B03"/>
    <w:rsid w:val="00D073F7"/>
    <w:rsid w:val="00D079FB"/>
    <w:rsid w:val="00D07C30"/>
    <w:rsid w:val="00D10176"/>
    <w:rsid w:val="00D1099C"/>
    <w:rsid w:val="00D10D98"/>
    <w:rsid w:val="00D10DEC"/>
    <w:rsid w:val="00D11A47"/>
    <w:rsid w:val="00D12976"/>
    <w:rsid w:val="00D12E57"/>
    <w:rsid w:val="00D1462C"/>
    <w:rsid w:val="00D1494C"/>
    <w:rsid w:val="00D14DCC"/>
    <w:rsid w:val="00D15563"/>
    <w:rsid w:val="00D160B6"/>
    <w:rsid w:val="00D16473"/>
    <w:rsid w:val="00D16A67"/>
    <w:rsid w:val="00D171DE"/>
    <w:rsid w:val="00D171EA"/>
    <w:rsid w:val="00D2013D"/>
    <w:rsid w:val="00D203AE"/>
    <w:rsid w:val="00D203E0"/>
    <w:rsid w:val="00D21282"/>
    <w:rsid w:val="00D212B5"/>
    <w:rsid w:val="00D2198C"/>
    <w:rsid w:val="00D21C5A"/>
    <w:rsid w:val="00D21EE1"/>
    <w:rsid w:val="00D22751"/>
    <w:rsid w:val="00D228DD"/>
    <w:rsid w:val="00D229C0"/>
    <w:rsid w:val="00D22ABB"/>
    <w:rsid w:val="00D23AAF"/>
    <w:rsid w:val="00D24692"/>
    <w:rsid w:val="00D24D68"/>
    <w:rsid w:val="00D252FB"/>
    <w:rsid w:val="00D2669B"/>
    <w:rsid w:val="00D26D47"/>
    <w:rsid w:val="00D27B4B"/>
    <w:rsid w:val="00D27E0D"/>
    <w:rsid w:val="00D30A03"/>
    <w:rsid w:val="00D30A10"/>
    <w:rsid w:val="00D30B83"/>
    <w:rsid w:val="00D315A9"/>
    <w:rsid w:val="00D3248E"/>
    <w:rsid w:val="00D32798"/>
    <w:rsid w:val="00D33062"/>
    <w:rsid w:val="00D33632"/>
    <w:rsid w:val="00D33708"/>
    <w:rsid w:val="00D3372C"/>
    <w:rsid w:val="00D33DD2"/>
    <w:rsid w:val="00D352F9"/>
    <w:rsid w:val="00D354C4"/>
    <w:rsid w:val="00D35A20"/>
    <w:rsid w:val="00D35BCC"/>
    <w:rsid w:val="00D35C59"/>
    <w:rsid w:val="00D368CF"/>
    <w:rsid w:val="00D36ABE"/>
    <w:rsid w:val="00D37CE7"/>
    <w:rsid w:val="00D40D6E"/>
    <w:rsid w:val="00D40E48"/>
    <w:rsid w:val="00D4173D"/>
    <w:rsid w:val="00D41F93"/>
    <w:rsid w:val="00D41F98"/>
    <w:rsid w:val="00D42FE5"/>
    <w:rsid w:val="00D436B7"/>
    <w:rsid w:val="00D43A4A"/>
    <w:rsid w:val="00D453B7"/>
    <w:rsid w:val="00D46A04"/>
    <w:rsid w:val="00D47442"/>
    <w:rsid w:val="00D475F6"/>
    <w:rsid w:val="00D51319"/>
    <w:rsid w:val="00D51798"/>
    <w:rsid w:val="00D51A7C"/>
    <w:rsid w:val="00D51F6C"/>
    <w:rsid w:val="00D52060"/>
    <w:rsid w:val="00D5252C"/>
    <w:rsid w:val="00D54E89"/>
    <w:rsid w:val="00D55942"/>
    <w:rsid w:val="00D55DD4"/>
    <w:rsid w:val="00D562AD"/>
    <w:rsid w:val="00D57510"/>
    <w:rsid w:val="00D578D0"/>
    <w:rsid w:val="00D60216"/>
    <w:rsid w:val="00D60717"/>
    <w:rsid w:val="00D60854"/>
    <w:rsid w:val="00D61E3B"/>
    <w:rsid w:val="00D61FD7"/>
    <w:rsid w:val="00D62468"/>
    <w:rsid w:val="00D62E1C"/>
    <w:rsid w:val="00D62F06"/>
    <w:rsid w:val="00D63CF7"/>
    <w:rsid w:val="00D63FAD"/>
    <w:rsid w:val="00D642D4"/>
    <w:rsid w:val="00D64704"/>
    <w:rsid w:val="00D64B20"/>
    <w:rsid w:val="00D64BE8"/>
    <w:rsid w:val="00D656D3"/>
    <w:rsid w:val="00D65856"/>
    <w:rsid w:val="00D66642"/>
    <w:rsid w:val="00D66B33"/>
    <w:rsid w:val="00D675DF"/>
    <w:rsid w:val="00D70964"/>
    <w:rsid w:val="00D7270D"/>
    <w:rsid w:val="00D73531"/>
    <w:rsid w:val="00D7467F"/>
    <w:rsid w:val="00D747CA"/>
    <w:rsid w:val="00D74DE9"/>
    <w:rsid w:val="00D75F1D"/>
    <w:rsid w:val="00D7699A"/>
    <w:rsid w:val="00D76A8F"/>
    <w:rsid w:val="00D76B86"/>
    <w:rsid w:val="00D76C92"/>
    <w:rsid w:val="00D8053D"/>
    <w:rsid w:val="00D80E7C"/>
    <w:rsid w:val="00D812A3"/>
    <w:rsid w:val="00D81888"/>
    <w:rsid w:val="00D81BCC"/>
    <w:rsid w:val="00D82328"/>
    <w:rsid w:val="00D82FE1"/>
    <w:rsid w:val="00D83802"/>
    <w:rsid w:val="00D83E03"/>
    <w:rsid w:val="00D83F1C"/>
    <w:rsid w:val="00D84D0C"/>
    <w:rsid w:val="00D85584"/>
    <w:rsid w:val="00D86FC9"/>
    <w:rsid w:val="00D872EC"/>
    <w:rsid w:val="00D877A3"/>
    <w:rsid w:val="00D8793D"/>
    <w:rsid w:val="00D87968"/>
    <w:rsid w:val="00D9008C"/>
    <w:rsid w:val="00D90654"/>
    <w:rsid w:val="00D911EA"/>
    <w:rsid w:val="00D91283"/>
    <w:rsid w:val="00D91A3A"/>
    <w:rsid w:val="00D91BEF"/>
    <w:rsid w:val="00D9209D"/>
    <w:rsid w:val="00D926DC"/>
    <w:rsid w:val="00D9302F"/>
    <w:rsid w:val="00D937FD"/>
    <w:rsid w:val="00D93848"/>
    <w:rsid w:val="00D94DD1"/>
    <w:rsid w:val="00D95FA5"/>
    <w:rsid w:val="00D960A9"/>
    <w:rsid w:val="00DA1CD8"/>
    <w:rsid w:val="00DA2B04"/>
    <w:rsid w:val="00DA31E2"/>
    <w:rsid w:val="00DA4CB5"/>
    <w:rsid w:val="00DA62D9"/>
    <w:rsid w:val="00DA6567"/>
    <w:rsid w:val="00DA7E79"/>
    <w:rsid w:val="00DB07FC"/>
    <w:rsid w:val="00DB27CE"/>
    <w:rsid w:val="00DB288F"/>
    <w:rsid w:val="00DB2D6C"/>
    <w:rsid w:val="00DB2DF7"/>
    <w:rsid w:val="00DB3460"/>
    <w:rsid w:val="00DB4A38"/>
    <w:rsid w:val="00DB5486"/>
    <w:rsid w:val="00DB56BE"/>
    <w:rsid w:val="00DB570F"/>
    <w:rsid w:val="00DB5A75"/>
    <w:rsid w:val="00DB6132"/>
    <w:rsid w:val="00DB6767"/>
    <w:rsid w:val="00DB6DEC"/>
    <w:rsid w:val="00DB78BF"/>
    <w:rsid w:val="00DB7D03"/>
    <w:rsid w:val="00DB7D1C"/>
    <w:rsid w:val="00DC044D"/>
    <w:rsid w:val="00DC05B6"/>
    <w:rsid w:val="00DC257F"/>
    <w:rsid w:val="00DC3F82"/>
    <w:rsid w:val="00DC3FF1"/>
    <w:rsid w:val="00DC441A"/>
    <w:rsid w:val="00DC5446"/>
    <w:rsid w:val="00DC5479"/>
    <w:rsid w:val="00DC5D62"/>
    <w:rsid w:val="00DC6821"/>
    <w:rsid w:val="00DC698E"/>
    <w:rsid w:val="00DC7367"/>
    <w:rsid w:val="00DC745E"/>
    <w:rsid w:val="00DC7626"/>
    <w:rsid w:val="00DC7A36"/>
    <w:rsid w:val="00DC7BC4"/>
    <w:rsid w:val="00DC7F86"/>
    <w:rsid w:val="00DD00EA"/>
    <w:rsid w:val="00DD1464"/>
    <w:rsid w:val="00DD1616"/>
    <w:rsid w:val="00DD17F4"/>
    <w:rsid w:val="00DD1BE2"/>
    <w:rsid w:val="00DD2516"/>
    <w:rsid w:val="00DD2991"/>
    <w:rsid w:val="00DD3531"/>
    <w:rsid w:val="00DD4B04"/>
    <w:rsid w:val="00DD5155"/>
    <w:rsid w:val="00DD6117"/>
    <w:rsid w:val="00DD6508"/>
    <w:rsid w:val="00DD747B"/>
    <w:rsid w:val="00DD7497"/>
    <w:rsid w:val="00DD7BE6"/>
    <w:rsid w:val="00DD7FC7"/>
    <w:rsid w:val="00DE022A"/>
    <w:rsid w:val="00DE0DAF"/>
    <w:rsid w:val="00DE0E92"/>
    <w:rsid w:val="00DE1432"/>
    <w:rsid w:val="00DE1E61"/>
    <w:rsid w:val="00DE1E9D"/>
    <w:rsid w:val="00DE2577"/>
    <w:rsid w:val="00DE5030"/>
    <w:rsid w:val="00DE58FB"/>
    <w:rsid w:val="00DE63C4"/>
    <w:rsid w:val="00DE6DCC"/>
    <w:rsid w:val="00DF00BA"/>
    <w:rsid w:val="00DF00D4"/>
    <w:rsid w:val="00DF18FA"/>
    <w:rsid w:val="00DF2BE4"/>
    <w:rsid w:val="00DF30D0"/>
    <w:rsid w:val="00DF3760"/>
    <w:rsid w:val="00DF50CA"/>
    <w:rsid w:val="00DF5552"/>
    <w:rsid w:val="00DF63E2"/>
    <w:rsid w:val="00DF65BF"/>
    <w:rsid w:val="00DF6EC1"/>
    <w:rsid w:val="00DF778C"/>
    <w:rsid w:val="00E00E03"/>
    <w:rsid w:val="00E01AAD"/>
    <w:rsid w:val="00E01D8A"/>
    <w:rsid w:val="00E01E77"/>
    <w:rsid w:val="00E01F27"/>
    <w:rsid w:val="00E034FC"/>
    <w:rsid w:val="00E0436B"/>
    <w:rsid w:val="00E057A0"/>
    <w:rsid w:val="00E05C6F"/>
    <w:rsid w:val="00E06791"/>
    <w:rsid w:val="00E06935"/>
    <w:rsid w:val="00E06C0D"/>
    <w:rsid w:val="00E07E49"/>
    <w:rsid w:val="00E10124"/>
    <w:rsid w:val="00E11630"/>
    <w:rsid w:val="00E11ACB"/>
    <w:rsid w:val="00E11C42"/>
    <w:rsid w:val="00E11FEC"/>
    <w:rsid w:val="00E12CC2"/>
    <w:rsid w:val="00E132C9"/>
    <w:rsid w:val="00E136ED"/>
    <w:rsid w:val="00E13E95"/>
    <w:rsid w:val="00E1497A"/>
    <w:rsid w:val="00E14A11"/>
    <w:rsid w:val="00E14E4F"/>
    <w:rsid w:val="00E150DF"/>
    <w:rsid w:val="00E1580B"/>
    <w:rsid w:val="00E16368"/>
    <w:rsid w:val="00E166E2"/>
    <w:rsid w:val="00E168A8"/>
    <w:rsid w:val="00E1785B"/>
    <w:rsid w:val="00E17A39"/>
    <w:rsid w:val="00E17BD6"/>
    <w:rsid w:val="00E17CAA"/>
    <w:rsid w:val="00E17E5F"/>
    <w:rsid w:val="00E205BD"/>
    <w:rsid w:val="00E209F6"/>
    <w:rsid w:val="00E21E5D"/>
    <w:rsid w:val="00E2263F"/>
    <w:rsid w:val="00E24023"/>
    <w:rsid w:val="00E24198"/>
    <w:rsid w:val="00E245E3"/>
    <w:rsid w:val="00E2499C"/>
    <w:rsid w:val="00E24F3D"/>
    <w:rsid w:val="00E25BC0"/>
    <w:rsid w:val="00E272B7"/>
    <w:rsid w:val="00E31005"/>
    <w:rsid w:val="00E3153C"/>
    <w:rsid w:val="00E32650"/>
    <w:rsid w:val="00E32ED3"/>
    <w:rsid w:val="00E33CDA"/>
    <w:rsid w:val="00E340D5"/>
    <w:rsid w:val="00E348A3"/>
    <w:rsid w:val="00E348E0"/>
    <w:rsid w:val="00E34C19"/>
    <w:rsid w:val="00E350C4"/>
    <w:rsid w:val="00E3645B"/>
    <w:rsid w:val="00E36B1E"/>
    <w:rsid w:val="00E36C54"/>
    <w:rsid w:val="00E36D76"/>
    <w:rsid w:val="00E37A5B"/>
    <w:rsid w:val="00E37E15"/>
    <w:rsid w:val="00E40853"/>
    <w:rsid w:val="00E420C8"/>
    <w:rsid w:val="00E42227"/>
    <w:rsid w:val="00E42BBF"/>
    <w:rsid w:val="00E42E81"/>
    <w:rsid w:val="00E42FC3"/>
    <w:rsid w:val="00E4399B"/>
    <w:rsid w:val="00E44212"/>
    <w:rsid w:val="00E449EB"/>
    <w:rsid w:val="00E44CFD"/>
    <w:rsid w:val="00E44E41"/>
    <w:rsid w:val="00E47E8E"/>
    <w:rsid w:val="00E50935"/>
    <w:rsid w:val="00E51A35"/>
    <w:rsid w:val="00E525CC"/>
    <w:rsid w:val="00E52648"/>
    <w:rsid w:val="00E528C5"/>
    <w:rsid w:val="00E531DF"/>
    <w:rsid w:val="00E53A09"/>
    <w:rsid w:val="00E53C62"/>
    <w:rsid w:val="00E5490C"/>
    <w:rsid w:val="00E54A2C"/>
    <w:rsid w:val="00E54AA1"/>
    <w:rsid w:val="00E54F2B"/>
    <w:rsid w:val="00E5537D"/>
    <w:rsid w:val="00E5637F"/>
    <w:rsid w:val="00E56806"/>
    <w:rsid w:val="00E57D24"/>
    <w:rsid w:val="00E60156"/>
    <w:rsid w:val="00E61DD9"/>
    <w:rsid w:val="00E626DB"/>
    <w:rsid w:val="00E62A9C"/>
    <w:rsid w:val="00E63779"/>
    <w:rsid w:val="00E644DB"/>
    <w:rsid w:val="00E6474D"/>
    <w:rsid w:val="00E65668"/>
    <w:rsid w:val="00E65F10"/>
    <w:rsid w:val="00E663E7"/>
    <w:rsid w:val="00E66499"/>
    <w:rsid w:val="00E66BF2"/>
    <w:rsid w:val="00E66E54"/>
    <w:rsid w:val="00E67DBC"/>
    <w:rsid w:val="00E703E9"/>
    <w:rsid w:val="00E704AC"/>
    <w:rsid w:val="00E706E5"/>
    <w:rsid w:val="00E7094B"/>
    <w:rsid w:val="00E70CCC"/>
    <w:rsid w:val="00E71041"/>
    <w:rsid w:val="00E71085"/>
    <w:rsid w:val="00E7333D"/>
    <w:rsid w:val="00E739A3"/>
    <w:rsid w:val="00E73D9D"/>
    <w:rsid w:val="00E74D3F"/>
    <w:rsid w:val="00E7513B"/>
    <w:rsid w:val="00E76296"/>
    <w:rsid w:val="00E76C2C"/>
    <w:rsid w:val="00E77AC9"/>
    <w:rsid w:val="00E80625"/>
    <w:rsid w:val="00E820F0"/>
    <w:rsid w:val="00E8223E"/>
    <w:rsid w:val="00E83235"/>
    <w:rsid w:val="00E83629"/>
    <w:rsid w:val="00E8381C"/>
    <w:rsid w:val="00E83D23"/>
    <w:rsid w:val="00E857C9"/>
    <w:rsid w:val="00E85F3F"/>
    <w:rsid w:val="00E86737"/>
    <w:rsid w:val="00E869A3"/>
    <w:rsid w:val="00E86C3E"/>
    <w:rsid w:val="00E87BE6"/>
    <w:rsid w:val="00E90FDB"/>
    <w:rsid w:val="00E9160A"/>
    <w:rsid w:val="00E91A5D"/>
    <w:rsid w:val="00E91F04"/>
    <w:rsid w:val="00E9206A"/>
    <w:rsid w:val="00E92757"/>
    <w:rsid w:val="00E92C70"/>
    <w:rsid w:val="00E94BB8"/>
    <w:rsid w:val="00E96604"/>
    <w:rsid w:val="00E968E5"/>
    <w:rsid w:val="00E96B3B"/>
    <w:rsid w:val="00E96C15"/>
    <w:rsid w:val="00EA002B"/>
    <w:rsid w:val="00EA0D75"/>
    <w:rsid w:val="00EA1150"/>
    <w:rsid w:val="00EA14E8"/>
    <w:rsid w:val="00EA1AFE"/>
    <w:rsid w:val="00EA2418"/>
    <w:rsid w:val="00EA2AD7"/>
    <w:rsid w:val="00EA35A3"/>
    <w:rsid w:val="00EA58BE"/>
    <w:rsid w:val="00EA712E"/>
    <w:rsid w:val="00EA795F"/>
    <w:rsid w:val="00EB0152"/>
    <w:rsid w:val="00EB0319"/>
    <w:rsid w:val="00EB03B8"/>
    <w:rsid w:val="00EB0F46"/>
    <w:rsid w:val="00EB13A2"/>
    <w:rsid w:val="00EB13CE"/>
    <w:rsid w:val="00EB1659"/>
    <w:rsid w:val="00EB225C"/>
    <w:rsid w:val="00EB2B33"/>
    <w:rsid w:val="00EB2CC8"/>
    <w:rsid w:val="00EB340E"/>
    <w:rsid w:val="00EB3E1A"/>
    <w:rsid w:val="00EB3FB5"/>
    <w:rsid w:val="00EB4009"/>
    <w:rsid w:val="00EB473C"/>
    <w:rsid w:val="00EB4C83"/>
    <w:rsid w:val="00EB528F"/>
    <w:rsid w:val="00EB52E6"/>
    <w:rsid w:val="00EB6372"/>
    <w:rsid w:val="00EB760C"/>
    <w:rsid w:val="00EB76EF"/>
    <w:rsid w:val="00EB7C63"/>
    <w:rsid w:val="00EC0206"/>
    <w:rsid w:val="00EC08A6"/>
    <w:rsid w:val="00EC09EB"/>
    <w:rsid w:val="00EC2A12"/>
    <w:rsid w:val="00EC3E49"/>
    <w:rsid w:val="00EC477C"/>
    <w:rsid w:val="00EC4CC2"/>
    <w:rsid w:val="00EC4E22"/>
    <w:rsid w:val="00EC6022"/>
    <w:rsid w:val="00EC607A"/>
    <w:rsid w:val="00EC7D1B"/>
    <w:rsid w:val="00ED0036"/>
    <w:rsid w:val="00ED075E"/>
    <w:rsid w:val="00ED260D"/>
    <w:rsid w:val="00ED2D5E"/>
    <w:rsid w:val="00ED35F1"/>
    <w:rsid w:val="00ED3614"/>
    <w:rsid w:val="00ED3CE7"/>
    <w:rsid w:val="00ED3F47"/>
    <w:rsid w:val="00ED41C9"/>
    <w:rsid w:val="00ED42E2"/>
    <w:rsid w:val="00ED462B"/>
    <w:rsid w:val="00ED4ED0"/>
    <w:rsid w:val="00ED4FB0"/>
    <w:rsid w:val="00ED61A2"/>
    <w:rsid w:val="00ED6400"/>
    <w:rsid w:val="00ED6FF3"/>
    <w:rsid w:val="00ED7140"/>
    <w:rsid w:val="00ED7502"/>
    <w:rsid w:val="00ED774E"/>
    <w:rsid w:val="00ED7E16"/>
    <w:rsid w:val="00ED7FFA"/>
    <w:rsid w:val="00EE0521"/>
    <w:rsid w:val="00EE06C6"/>
    <w:rsid w:val="00EE0F53"/>
    <w:rsid w:val="00EE3A74"/>
    <w:rsid w:val="00EE3FA3"/>
    <w:rsid w:val="00EE471E"/>
    <w:rsid w:val="00EE4D49"/>
    <w:rsid w:val="00EE5632"/>
    <w:rsid w:val="00EE5B4C"/>
    <w:rsid w:val="00EE72C0"/>
    <w:rsid w:val="00EF1219"/>
    <w:rsid w:val="00EF18F0"/>
    <w:rsid w:val="00EF2A97"/>
    <w:rsid w:val="00EF2D74"/>
    <w:rsid w:val="00EF3618"/>
    <w:rsid w:val="00EF45AF"/>
    <w:rsid w:val="00EF5959"/>
    <w:rsid w:val="00EF5EEA"/>
    <w:rsid w:val="00EF5EED"/>
    <w:rsid w:val="00EF6228"/>
    <w:rsid w:val="00EF7384"/>
    <w:rsid w:val="00F0109E"/>
    <w:rsid w:val="00F01242"/>
    <w:rsid w:val="00F02367"/>
    <w:rsid w:val="00F028EC"/>
    <w:rsid w:val="00F02B6D"/>
    <w:rsid w:val="00F02C5A"/>
    <w:rsid w:val="00F02C91"/>
    <w:rsid w:val="00F043EA"/>
    <w:rsid w:val="00F04416"/>
    <w:rsid w:val="00F045D5"/>
    <w:rsid w:val="00F047CC"/>
    <w:rsid w:val="00F052F9"/>
    <w:rsid w:val="00F05895"/>
    <w:rsid w:val="00F058BD"/>
    <w:rsid w:val="00F05957"/>
    <w:rsid w:val="00F05CC4"/>
    <w:rsid w:val="00F060F2"/>
    <w:rsid w:val="00F06608"/>
    <w:rsid w:val="00F078E2"/>
    <w:rsid w:val="00F1067F"/>
    <w:rsid w:val="00F10687"/>
    <w:rsid w:val="00F10CF8"/>
    <w:rsid w:val="00F11082"/>
    <w:rsid w:val="00F11480"/>
    <w:rsid w:val="00F11876"/>
    <w:rsid w:val="00F11EEA"/>
    <w:rsid w:val="00F11F2B"/>
    <w:rsid w:val="00F13095"/>
    <w:rsid w:val="00F136CC"/>
    <w:rsid w:val="00F13BBB"/>
    <w:rsid w:val="00F13E30"/>
    <w:rsid w:val="00F14048"/>
    <w:rsid w:val="00F14BF4"/>
    <w:rsid w:val="00F157A2"/>
    <w:rsid w:val="00F1615B"/>
    <w:rsid w:val="00F16D4C"/>
    <w:rsid w:val="00F17633"/>
    <w:rsid w:val="00F1796D"/>
    <w:rsid w:val="00F17B60"/>
    <w:rsid w:val="00F20589"/>
    <w:rsid w:val="00F2101A"/>
    <w:rsid w:val="00F213DD"/>
    <w:rsid w:val="00F213EA"/>
    <w:rsid w:val="00F225A3"/>
    <w:rsid w:val="00F225B6"/>
    <w:rsid w:val="00F22721"/>
    <w:rsid w:val="00F22795"/>
    <w:rsid w:val="00F22CED"/>
    <w:rsid w:val="00F230ED"/>
    <w:rsid w:val="00F23286"/>
    <w:rsid w:val="00F24F0D"/>
    <w:rsid w:val="00F25A34"/>
    <w:rsid w:val="00F267D7"/>
    <w:rsid w:val="00F26890"/>
    <w:rsid w:val="00F26902"/>
    <w:rsid w:val="00F26926"/>
    <w:rsid w:val="00F26DC6"/>
    <w:rsid w:val="00F27265"/>
    <w:rsid w:val="00F2772C"/>
    <w:rsid w:val="00F302AF"/>
    <w:rsid w:val="00F30758"/>
    <w:rsid w:val="00F318AC"/>
    <w:rsid w:val="00F328A8"/>
    <w:rsid w:val="00F33388"/>
    <w:rsid w:val="00F33711"/>
    <w:rsid w:val="00F36778"/>
    <w:rsid w:val="00F36C96"/>
    <w:rsid w:val="00F37B62"/>
    <w:rsid w:val="00F40202"/>
    <w:rsid w:val="00F4027B"/>
    <w:rsid w:val="00F410AE"/>
    <w:rsid w:val="00F410F2"/>
    <w:rsid w:val="00F4148C"/>
    <w:rsid w:val="00F43708"/>
    <w:rsid w:val="00F44616"/>
    <w:rsid w:val="00F44629"/>
    <w:rsid w:val="00F44947"/>
    <w:rsid w:val="00F44B29"/>
    <w:rsid w:val="00F45774"/>
    <w:rsid w:val="00F46497"/>
    <w:rsid w:val="00F464A2"/>
    <w:rsid w:val="00F467AE"/>
    <w:rsid w:val="00F46D8F"/>
    <w:rsid w:val="00F471E0"/>
    <w:rsid w:val="00F47243"/>
    <w:rsid w:val="00F474E4"/>
    <w:rsid w:val="00F50501"/>
    <w:rsid w:val="00F5089A"/>
    <w:rsid w:val="00F5136E"/>
    <w:rsid w:val="00F517F8"/>
    <w:rsid w:val="00F51F67"/>
    <w:rsid w:val="00F52054"/>
    <w:rsid w:val="00F521AF"/>
    <w:rsid w:val="00F5268B"/>
    <w:rsid w:val="00F529D7"/>
    <w:rsid w:val="00F52EA4"/>
    <w:rsid w:val="00F53044"/>
    <w:rsid w:val="00F53825"/>
    <w:rsid w:val="00F53BDA"/>
    <w:rsid w:val="00F53E6A"/>
    <w:rsid w:val="00F53FBB"/>
    <w:rsid w:val="00F54A1D"/>
    <w:rsid w:val="00F54C09"/>
    <w:rsid w:val="00F54DAD"/>
    <w:rsid w:val="00F555A7"/>
    <w:rsid w:val="00F559E9"/>
    <w:rsid w:val="00F55A83"/>
    <w:rsid w:val="00F5641D"/>
    <w:rsid w:val="00F566D5"/>
    <w:rsid w:val="00F57D42"/>
    <w:rsid w:val="00F615CE"/>
    <w:rsid w:val="00F62288"/>
    <w:rsid w:val="00F6356B"/>
    <w:rsid w:val="00F63BF6"/>
    <w:rsid w:val="00F6461D"/>
    <w:rsid w:val="00F65977"/>
    <w:rsid w:val="00F65BEB"/>
    <w:rsid w:val="00F65C81"/>
    <w:rsid w:val="00F65E21"/>
    <w:rsid w:val="00F6603C"/>
    <w:rsid w:val="00F66667"/>
    <w:rsid w:val="00F66834"/>
    <w:rsid w:val="00F675AF"/>
    <w:rsid w:val="00F67B0B"/>
    <w:rsid w:val="00F67D0F"/>
    <w:rsid w:val="00F7370D"/>
    <w:rsid w:val="00F738B0"/>
    <w:rsid w:val="00F740FB"/>
    <w:rsid w:val="00F74A71"/>
    <w:rsid w:val="00F74E94"/>
    <w:rsid w:val="00F75015"/>
    <w:rsid w:val="00F76B9D"/>
    <w:rsid w:val="00F76C4E"/>
    <w:rsid w:val="00F77185"/>
    <w:rsid w:val="00F77535"/>
    <w:rsid w:val="00F80C00"/>
    <w:rsid w:val="00F80D64"/>
    <w:rsid w:val="00F811C2"/>
    <w:rsid w:val="00F81A62"/>
    <w:rsid w:val="00F81DEB"/>
    <w:rsid w:val="00F824D8"/>
    <w:rsid w:val="00F82BA2"/>
    <w:rsid w:val="00F83861"/>
    <w:rsid w:val="00F842A1"/>
    <w:rsid w:val="00F85434"/>
    <w:rsid w:val="00F85F80"/>
    <w:rsid w:val="00F86213"/>
    <w:rsid w:val="00F86416"/>
    <w:rsid w:val="00F86BBC"/>
    <w:rsid w:val="00F870B4"/>
    <w:rsid w:val="00F8720C"/>
    <w:rsid w:val="00F8756C"/>
    <w:rsid w:val="00F912E7"/>
    <w:rsid w:val="00F918EE"/>
    <w:rsid w:val="00F91C1E"/>
    <w:rsid w:val="00F925C3"/>
    <w:rsid w:val="00F9326D"/>
    <w:rsid w:val="00F934AC"/>
    <w:rsid w:val="00F945ED"/>
    <w:rsid w:val="00F95EEE"/>
    <w:rsid w:val="00F96320"/>
    <w:rsid w:val="00F969AD"/>
    <w:rsid w:val="00F96C59"/>
    <w:rsid w:val="00F976FE"/>
    <w:rsid w:val="00FA0709"/>
    <w:rsid w:val="00FA0B2D"/>
    <w:rsid w:val="00FA184F"/>
    <w:rsid w:val="00FA250D"/>
    <w:rsid w:val="00FA2878"/>
    <w:rsid w:val="00FA3CAF"/>
    <w:rsid w:val="00FA4797"/>
    <w:rsid w:val="00FA5036"/>
    <w:rsid w:val="00FA61D8"/>
    <w:rsid w:val="00FA67A7"/>
    <w:rsid w:val="00FA6DF3"/>
    <w:rsid w:val="00FA7058"/>
    <w:rsid w:val="00FA7368"/>
    <w:rsid w:val="00FA792B"/>
    <w:rsid w:val="00FB01CE"/>
    <w:rsid w:val="00FB0CB4"/>
    <w:rsid w:val="00FB18FC"/>
    <w:rsid w:val="00FB19AF"/>
    <w:rsid w:val="00FB22C3"/>
    <w:rsid w:val="00FB457A"/>
    <w:rsid w:val="00FB6292"/>
    <w:rsid w:val="00FB688B"/>
    <w:rsid w:val="00FB6969"/>
    <w:rsid w:val="00FB6F2A"/>
    <w:rsid w:val="00FB7240"/>
    <w:rsid w:val="00FB7CE8"/>
    <w:rsid w:val="00FC03FE"/>
    <w:rsid w:val="00FC1398"/>
    <w:rsid w:val="00FC3A6F"/>
    <w:rsid w:val="00FC3A9B"/>
    <w:rsid w:val="00FC3E08"/>
    <w:rsid w:val="00FC4488"/>
    <w:rsid w:val="00FC48AB"/>
    <w:rsid w:val="00FC50BA"/>
    <w:rsid w:val="00FC54CA"/>
    <w:rsid w:val="00FC6699"/>
    <w:rsid w:val="00FC675B"/>
    <w:rsid w:val="00FC6DD8"/>
    <w:rsid w:val="00FC73C5"/>
    <w:rsid w:val="00FC7604"/>
    <w:rsid w:val="00FC77BD"/>
    <w:rsid w:val="00FD1C82"/>
    <w:rsid w:val="00FD2129"/>
    <w:rsid w:val="00FD2BC8"/>
    <w:rsid w:val="00FD2BF8"/>
    <w:rsid w:val="00FD2C59"/>
    <w:rsid w:val="00FD4181"/>
    <w:rsid w:val="00FD42A8"/>
    <w:rsid w:val="00FD549E"/>
    <w:rsid w:val="00FD550B"/>
    <w:rsid w:val="00FD5CA1"/>
    <w:rsid w:val="00FD5D93"/>
    <w:rsid w:val="00FE041F"/>
    <w:rsid w:val="00FE0B26"/>
    <w:rsid w:val="00FE1013"/>
    <w:rsid w:val="00FE201D"/>
    <w:rsid w:val="00FE2AC6"/>
    <w:rsid w:val="00FE337D"/>
    <w:rsid w:val="00FE3425"/>
    <w:rsid w:val="00FE4BCB"/>
    <w:rsid w:val="00FF0060"/>
    <w:rsid w:val="00FF0684"/>
    <w:rsid w:val="00FF09AA"/>
    <w:rsid w:val="00FF0B5D"/>
    <w:rsid w:val="00FF4049"/>
    <w:rsid w:val="00FF477A"/>
    <w:rsid w:val="00FF4E72"/>
    <w:rsid w:val="00FF5652"/>
    <w:rsid w:val="00FF59B0"/>
    <w:rsid w:val="00FF60F1"/>
    <w:rsid w:val="00FF6898"/>
    <w:rsid w:val="00FF6EA8"/>
    <w:rsid w:val="00FF6F95"/>
    <w:rsid w:val="00FF7C25"/>
    <w:rsid w:val="03C3A214"/>
    <w:rsid w:val="57338509"/>
  </w:rsids>
  <m:mathPr>
    <m:mathFont m:val="Cambria Math"/>
    <m:brkBin m:val="before"/>
    <m:brkBinSub m:val="--"/>
    <m:smallFrac/>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A73A17"/>
  <w15:docId w15:val="{8B840830-3AAE-462F-8ECC-3CDC1D00D4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0"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3"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iPriority="13" w:unhideWhenUsed="1"/>
    <w:lsdException w:name="List Bullet 5" w:semiHidden="1" w:uiPriority="13"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81E6A"/>
    <w:pPr>
      <w:autoSpaceDE w:val="0"/>
      <w:autoSpaceDN w:val="0"/>
    </w:pPr>
    <w:rPr>
      <w:sz w:val="24"/>
      <w:szCs w:val="24"/>
      <w:lang w:eastAsia="en-US"/>
    </w:rPr>
  </w:style>
  <w:style w:type="paragraph" w:styleId="Heading1">
    <w:name w:val="heading 1"/>
    <w:basedOn w:val="Normal"/>
    <w:next w:val="Normal"/>
    <w:link w:val="Heading1Char"/>
    <w:qFormat/>
    <w:rsid w:val="006D0B03"/>
    <w:pPr>
      <w:numPr>
        <w:numId w:val="4"/>
      </w:numPr>
      <w:outlineLvl w:val="0"/>
    </w:pPr>
    <w:rPr>
      <w:b/>
    </w:rPr>
  </w:style>
  <w:style w:type="paragraph" w:styleId="Heading2">
    <w:name w:val="heading 2"/>
    <w:basedOn w:val="Normal"/>
    <w:next w:val="Normal"/>
    <w:qFormat/>
    <w:rsid w:val="00935C9B"/>
    <w:pPr>
      <w:keepNext/>
      <w:ind w:left="720"/>
      <w:outlineLvl w:val="1"/>
    </w:pPr>
    <w:rPr>
      <w:rFonts w:ascii="Century Gothic" w:hAnsi="Century Gothic"/>
      <w:u w:val="single"/>
    </w:rPr>
  </w:style>
  <w:style w:type="paragraph" w:styleId="Heading3">
    <w:name w:val="heading 3"/>
    <w:basedOn w:val="Normal"/>
    <w:next w:val="Normal"/>
    <w:qFormat/>
    <w:rsid w:val="00935C9B"/>
    <w:pPr>
      <w:keepNext/>
      <w:outlineLvl w:val="2"/>
    </w:pPr>
    <w:rPr>
      <w:rFonts w:ascii="Century Gothic" w:hAnsi="Century Gothic"/>
      <w:b/>
      <w:bCs/>
    </w:rPr>
  </w:style>
  <w:style w:type="paragraph" w:styleId="Heading4">
    <w:name w:val="heading 4"/>
    <w:basedOn w:val="Normal"/>
    <w:next w:val="Normal"/>
    <w:qFormat/>
    <w:rsid w:val="00935C9B"/>
    <w:pPr>
      <w:keepNext/>
      <w:outlineLvl w:val="3"/>
    </w:pPr>
    <w:rPr>
      <w:b/>
      <w:bCs/>
      <w:sz w:val="20"/>
      <w:szCs w:val="20"/>
    </w:rPr>
  </w:style>
  <w:style w:type="paragraph" w:styleId="Heading5">
    <w:name w:val="heading 5"/>
    <w:basedOn w:val="Normal"/>
    <w:next w:val="Normal"/>
    <w:qFormat/>
    <w:rsid w:val="00935C9B"/>
    <w:pPr>
      <w:keepNext/>
      <w:outlineLvl w:val="4"/>
    </w:pPr>
    <w:rPr>
      <w:rFonts w:ascii="Century Gothic" w:hAnsi="Century Gothic"/>
      <w:i/>
      <w:iCs/>
    </w:rPr>
  </w:style>
  <w:style w:type="paragraph" w:styleId="Heading6">
    <w:name w:val="heading 6"/>
    <w:basedOn w:val="Normal"/>
    <w:next w:val="Normal"/>
    <w:qFormat/>
    <w:rsid w:val="00935C9B"/>
    <w:pPr>
      <w:keepNext/>
      <w:outlineLvl w:val="5"/>
    </w:pPr>
    <w:rPr>
      <w:rFonts w:ascii="Century Gothic" w:hAnsi="Century Gothic"/>
      <w:b/>
      <w:bCs/>
      <w:sz w:val="22"/>
      <w:szCs w:val="22"/>
    </w:rPr>
  </w:style>
  <w:style w:type="paragraph" w:styleId="Heading7">
    <w:name w:val="heading 7"/>
    <w:basedOn w:val="Normal"/>
    <w:next w:val="Normal"/>
    <w:qFormat/>
    <w:rsid w:val="00935C9B"/>
    <w:pPr>
      <w:keepNext/>
      <w:jc w:val="center"/>
      <w:outlineLvl w:val="6"/>
    </w:pPr>
    <w:rPr>
      <w:b/>
      <w:bCs/>
      <w:sz w:val="28"/>
      <w:szCs w:val="28"/>
    </w:rPr>
  </w:style>
  <w:style w:type="paragraph" w:styleId="Heading8">
    <w:name w:val="heading 8"/>
    <w:basedOn w:val="Normal"/>
    <w:next w:val="Normal"/>
    <w:qFormat/>
    <w:rsid w:val="00935C9B"/>
    <w:pPr>
      <w:keepNext/>
      <w:numPr>
        <w:numId w:val="1"/>
      </w:numPr>
      <w:outlineLvl w:val="7"/>
    </w:pPr>
    <w:rPr>
      <w:b/>
      <w:bCs/>
      <w:sz w:val="22"/>
      <w:szCs w:val="22"/>
    </w:rPr>
  </w:style>
  <w:style w:type="paragraph" w:styleId="Heading9">
    <w:name w:val="heading 9"/>
    <w:basedOn w:val="Normal"/>
    <w:next w:val="Normal"/>
    <w:qFormat/>
    <w:rsid w:val="00935C9B"/>
    <w:pPr>
      <w:keepNext/>
      <w:outlineLvl w:val="8"/>
    </w:pPr>
    <w:rPr>
      <w:b/>
      <w:i/>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rsid w:val="00935C9B"/>
    <w:rPr>
      <w:sz w:val="20"/>
      <w:szCs w:val="20"/>
    </w:rPr>
  </w:style>
  <w:style w:type="paragraph" w:styleId="BodyTextIndent">
    <w:name w:val="Body Text Indent"/>
    <w:basedOn w:val="Normal"/>
    <w:rsid w:val="00935C9B"/>
    <w:pPr>
      <w:jc w:val="both"/>
    </w:pPr>
    <w:rPr>
      <w:sz w:val="22"/>
      <w:szCs w:val="22"/>
    </w:rPr>
  </w:style>
  <w:style w:type="paragraph" w:styleId="Header">
    <w:name w:val="header"/>
    <w:basedOn w:val="Normal"/>
    <w:link w:val="HeaderChar"/>
    <w:rsid w:val="00935C9B"/>
    <w:pPr>
      <w:tabs>
        <w:tab w:val="center" w:pos="4320"/>
        <w:tab w:val="right" w:pos="8640"/>
      </w:tabs>
    </w:pPr>
  </w:style>
  <w:style w:type="paragraph" w:styleId="Footer">
    <w:name w:val="footer"/>
    <w:basedOn w:val="Normal"/>
    <w:link w:val="FooterChar"/>
    <w:uiPriority w:val="99"/>
    <w:rsid w:val="00935C9B"/>
    <w:pPr>
      <w:tabs>
        <w:tab w:val="center" w:pos="4320"/>
        <w:tab w:val="right" w:pos="8640"/>
      </w:tabs>
    </w:pPr>
  </w:style>
  <w:style w:type="character" w:styleId="PageNumber">
    <w:name w:val="page number"/>
    <w:basedOn w:val="DefaultParagraphFont"/>
    <w:rsid w:val="00935C9B"/>
  </w:style>
  <w:style w:type="paragraph" w:styleId="Title">
    <w:name w:val="Title"/>
    <w:basedOn w:val="Normal"/>
    <w:link w:val="TitleChar"/>
    <w:uiPriority w:val="10"/>
    <w:qFormat/>
    <w:rsid w:val="00935C9B"/>
    <w:pPr>
      <w:jc w:val="center"/>
    </w:pPr>
    <w:rPr>
      <w:b/>
      <w:bCs/>
      <w:sz w:val="28"/>
      <w:szCs w:val="28"/>
    </w:rPr>
  </w:style>
  <w:style w:type="paragraph" w:styleId="BodyText3">
    <w:name w:val="Body Text 3"/>
    <w:basedOn w:val="Normal"/>
    <w:rsid w:val="00935C9B"/>
    <w:rPr>
      <w:rFonts w:ascii="Century Gothic" w:hAnsi="Century Gothic"/>
      <w:sz w:val="22"/>
      <w:szCs w:val="22"/>
    </w:rPr>
  </w:style>
  <w:style w:type="paragraph" w:styleId="BodyText2">
    <w:name w:val="Body Text 2"/>
    <w:basedOn w:val="Normal"/>
    <w:rsid w:val="00935C9B"/>
    <w:pPr>
      <w:numPr>
        <w:ilvl w:val="12"/>
      </w:numPr>
      <w:jc w:val="center"/>
    </w:pPr>
    <w:rPr>
      <w:sz w:val="22"/>
    </w:rPr>
  </w:style>
  <w:style w:type="paragraph" w:styleId="BodyTextIndent2">
    <w:name w:val="Body Text Indent 2"/>
    <w:basedOn w:val="Normal"/>
    <w:rsid w:val="00935C9B"/>
    <w:pPr>
      <w:ind w:left="720"/>
      <w:jc w:val="both"/>
    </w:pPr>
  </w:style>
  <w:style w:type="paragraph" w:styleId="BodyTextIndent3">
    <w:name w:val="Body Text Indent 3"/>
    <w:basedOn w:val="Normal"/>
    <w:rsid w:val="00935C9B"/>
    <w:pPr>
      <w:ind w:left="720"/>
      <w:jc w:val="both"/>
    </w:pPr>
    <w:rPr>
      <w:sz w:val="22"/>
    </w:rPr>
  </w:style>
  <w:style w:type="paragraph" w:styleId="BlockText">
    <w:name w:val="Block Text"/>
    <w:basedOn w:val="Normal"/>
    <w:rsid w:val="00935C9B"/>
    <w:pPr>
      <w:numPr>
        <w:ilvl w:val="12"/>
      </w:numPr>
      <w:ind w:left="-159" w:right="-18"/>
      <w:jc w:val="right"/>
    </w:pPr>
    <w:rPr>
      <w:sz w:val="20"/>
    </w:rPr>
  </w:style>
  <w:style w:type="paragraph" w:styleId="CommentText">
    <w:name w:val="annotation text"/>
    <w:basedOn w:val="Normal"/>
    <w:link w:val="CommentTextChar"/>
    <w:rsid w:val="00935C9B"/>
    <w:pPr>
      <w:autoSpaceDE/>
      <w:autoSpaceDN/>
    </w:pPr>
    <w:rPr>
      <w:sz w:val="20"/>
      <w:szCs w:val="20"/>
    </w:rPr>
  </w:style>
  <w:style w:type="paragraph" w:styleId="BalloonText">
    <w:name w:val="Balloon Text"/>
    <w:basedOn w:val="Normal"/>
    <w:semiHidden/>
    <w:rsid w:val="00D10176"/>
    <w:rPr>
      <w:rFonts w:ascii="Tahoma" w:hAnsi="Tahoma" w:cs="Tahoma"/>
      <w:sz w:val="16"/>
      <w:szCs w:val="16"/>
    </w:rPr>
  </w:style>
  <w:style w:type="table" w:styleId="TableGrid">
    <w:name w:val="Table Grid"/>
    <w:basedOn w:val="TableNormal"/>
    <w:rsid w:val="00F53BDA"/>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Citation List,List Paragraph (numbered (a))"/>
    <w:basedOn w:val="Normal"/>
    <w:link w:val="ListParagraphChar"/>
    <w:uiPriority w:val="34"/>
    <w:qFormat/>
    <w:rsid w:val="002F3D27"/>
    <w:pPr>
      <w:ind w:left="720"/>
    </w:pPr>
  </w:style>
  <w:style w:type="character" w:customStyle="1" w:styleId="FooterChar">
    <w:name w:val="Footer Char"/>
    <w:link w:val="Footer"/>
    <w:uiPriority w:val="99"/>
    <w:rsid w:val="00035D7D"/>
    <w:rPr>
      <w:sz w:val="24"/>
      <w:szCs w:val="24"/>
      <w:lang w:eastAsia="en-US"/>
    </w:rPr>
  </w:style>
  <w:style w:type="character" w:customStyle="1" w:styleId="apple-converted-space">
    <w:name w:val="apple-converted-space"/>
    <w:basedOn w:val="DefaultParagraphFont"/>
    <w:rsid w:val="00B15030"/>
  </w:style>
  <w:style w:type="table" w:customStyle="1" w:styleId="Calendar2">
    <w:name w:val="Calendar 2"/>
    <w:basedOn w:val="TableNormal"/>
    <w:uiPriority w:val="99"/>
    <w:qFormat/>
    <w:rsid w:val="00636A2C"/>
    <w:pPr>
      <w:jc w:val="center"/>
    </w:pPr>
    <w:rPr>
      <w:rFonts w:ascii="Calibri" w:eastAsia="MS Mincho" w:hAnsi="Calibri" w:cs="Arial"/>
      <w:sz w:val="28"/>
      <w:szCs w:val="22"/>
      <w:lang w:eastAsia="ja-JP"/>
    </w:rPr>
    <w:tblPr>
      <w:tblBorders>
        <w:insideV w:val="single" w:sz="4" w:space="0" w:color="95B3D7"/>
      </w:tblBorders>
    </w:tblPr>
    <w:tblStylePr w:type="firstRow">
      <w:rPr>
        <w:rFonts w:ascii="Tahoma" w:hAnsi="Tahoma"/>
        <w:b w:val="0"/>
        <w:i w:val="0"/>
        <w:caps/>
        <w:smallCaps w:val="0"/>
        <w:color w:val="4F81BD"/>
        <w:spacing w:val="20"/>
        <w:sz w:val="32"/>
      </w:rPr>
      <w:tblPr/>
      <w:tcPr>
        <w:tcBorders>
          <w:top w:val="nil"/>
          <w:left w:val="nil"/>
          <w:bottom w:val="nil"/>
          <w:right w:val="nil"/>
          <w:insideH w:val="nil"/>
          <w:insideV w:val="nil"/>
          <w:tl2br w:val="nil"/>
          <w:tr2bl w:val="nil"/>
        </w:tcBorders>
      </w:tcPr>
    </w:tblStylePr>
  </w:style>
  <w:style w:type="paragraph" w:styleId="TOCHeading">
    <w:name w:val="TOC Heading"/>
    <w:basedOn w:val="Heading1"/>
    <w:next w:val="Normal"/>
    <w:uiPriority w:val="39"/>
    <w:unhideWhenUsed/>
    <w:qFormat/>
    <w:rsid w:val="006D0B03"/>
    <w:pPr>
      <w:keepLines/>
      <w:autoSpaceDE/>
      <w:autoSpaceDN/>
      <w:spacing w:before="480" w:line="276" w:lineRule="auto"/>
      <w:ind w:left="0"/>
      <w:outlineLvl w:val="9"/>
    </w:pPr>
    <w:rPr>
      <w:rFonts w:ascii="Cambria" w:eastAsia="MS Gothic" w:hAnsi="Cambria"/>
      <w:color w:val="365F91"/>
      <w:sz w:val="28"/>
      <w:szCs w:val="28"/>
      <w:lang w:val="en-US" w:eastAsia="ja-JP"/>
    </w:rPr>
  </w:style>
  <w:style w:type="paragraph" w:styleId="TOC2">
    <w:name w:val="toc 2"/>
    <w:basedOn w:val="Normal"/>
    <w:next w:val="Normal"/>
    <w:autoRedefine/>
    <w:uiPriority w:val="39"/>
    <w:semiHidden/>
    <w:unhideWhenUsed/>
    <w:qFormat/>
    <w:rsid w:val="006D0B03"/>
    <w:pPr>
      <w:spacing w:before="120"/>
      <w:ind w:left="240"/>
    </w:pPr>
    <w:rPr>
      <w:rFonts w:asciiTheme="minorHAnsi" w:hAnsiTheme="minorHAnsi" w:cstheme="minorHAnsi"/>
      <w:b/>
      <w:bCs/>
      <w:sz w:val="22"/>
      <w:szCs w:val="22"/>
    </w:rPr>
  </w:style>
  <w:style w:type="paragraph" w:styleId="TOC1">
    <w:name w:val="toc 1"/>
    <w:basedOn w:val="Normal"/>
    <w:next w:val="Normal"/>
    <w:autoRedefine/>
    <w:uiPriority w:val="39"/>
    <w:unhideWhenUsed/>
    <w:qFormat/>
    <w:rsid w:val="00206D3A"/>
    <w:pPr>
      <w:spacing w:before="120"/>
    </w:pPr>
    <w:rPr>
      <w:rFonts w:asciiTheme="minorHAnsi" w:hAnsiTheme="minorHAnsi" w:cstheme="minorHAnsi"/>
      <w:b/>
      <w:bCs/>
      <w:i/>
      <w:iCs/>
    </w:rPr>
  </w:style>
  <w:style w:type="paragraph" w:styleId="TOC3">
    <w:name w:val="toc 3"/>
    <w:basedOn w:val="Normal"/>
    <w:next w:val="Normal"/>
    <w:autoRedefine/>
    <w:uiPriority w:val="39"/>
    <w:semiHidden/>
    <w:unhideWhenUsed/>
    <w:qFormat/>
    <w:rsid w:val="006D0B03"/>
    <w:pPr>
      <w:ind w:left="480"/>
    </w:pPr>
    <w:rPr>
      <w:rFonts w:asciiTheme="minorHAnsi" w:hAnsiTheme="minorHAnsi" w:cstheme="minorHAnsi"/>
      <w:sz w:val="20"/>
      <w:szCs w:val="20"/>
    </w:rPr>
  </w:style>
  <w:style w:type="character" w:styleId="Hyperlink">
    <w:name w:val="Hyperlink"/>
    <w:uiPriority w:val="99"/>
    <w:rsid w:val="006D0B03"/>
    <w:rPr>
      <w:rFonts w:ascii="Arial" w:hAnsi="Arial"/>
      <w:color w:val="0000FF"/>
      <w:u w:val="single"/>
    </w:rPr>
  </w:style>
  <w:style w:type="paragraph" w:styleId="FootnoteText">
    <w:name w:val="footnote text"/>
    <w:basedOn w:val="Normal"/>
    <w:link w:val="FootnoteTextChar"/>
    <w:uiPriority w:val="99"/>
    <w:semiHidden/>
    <w:unhideWhenUsed/>
    <w:rsid w:val="00C43677"/>
    <w:rPr>
      <w:sz w:val="20"/>
      <w:szCs w:val="20"/>
    </w:rPr>
  </w:style>
  <w:style w:type="character" w:customStyle="1" w:styleId="FootnoteTextChar">
    <w:name w:val="Footnote Text Char"/>
    <w:basedOn w:val="DefaultParagraphFont"/>
    <w:link w:val="FootnoteText"/>
    <w:uiPriority w:val="99"/>
    <w:semiHidden/>
    <w:rsid w:val="00C43677"/>
    <w:rPr>
      <w:lang w:eastAsia="en-US"/>
    </w:rPr>
  </w:style>
  <w:style w:type="character" w:styleId="FootnoteReference">
    <w:name w:val="footnote reference"/>
    <w:basedOn w:val="DefaultParagraphFont"/>
    <w:uiPriority w:val="99"/>
    <w:unhideWhenUsed/>
    <w:rsid w:val="00C43677"/>
    <w:rPr>
      <w:vertAlign w:val="superscript"/>
    </w:rPr>
  </w:style>
  <w:style w:type="character" w:customStyle="1" w:styleId="HeaderChar">
    <w:name w:val="Header Char"/>
    <w:basedOn w:val="DefaultParagraphFont"/>
    <w:link w:val="Header"/>
    <w:rsid w:val="00BB1964"/>
    <w:rPr>
      <w:sz w:val="24"/>
      <w:szCs w:val="24"/>
      <w:lang w:eastAsia="en-US"/>
    </w:rPr>
  </w:style>
  <w:style w:type="character" w:styleId="FollowedHyperlink">
    <w:name w:val="FollowedHyperlink"/>
    <w:basedOn w:val="DefaultParagraphFont"/>
    <w:uiPriority w:val="99"/>
    <w:semiHidden/>
    <w:unhideWhenUsed/>
    <w:rsid w:val="0025075E"/>
    <w:rPr>
      <w:color w:val="800080"/>
      <w:u w:val="single"/>
    </w:rPr>
  </w:style>
  <w:style w:type="paragraph" w:customStyle="1" w:styleId="font5">
    <w:name w:val="font5"/>
    <w:basedOn w:val="Normal"/>
    <w:rsid w:val="0025075E"/>
    <w:pPr>
      <w:autoSpaceDE/>
      <w:autoSpaceDN/>
      <w:spacing w:before="100" w:beforeAutospacing="1" w:after="100" w:afterAutospacing="1"/>
    </w:pPr>
    <w:rPr>
      <w:color w:val="000000"/>
      <w:sz w:val="22"/>
      <w:szCs w:val="22"/>
      <w:lang w:eastAsia="en-GB"/>
    </w:rPr>
  </w:style>
  <w:style w:type="paragraph" w:customStyle="1" w:styleId="font6">
    <w:name w:val="font6"/>
    <w:basedOn w:val="Normal"/>
    <w:rsid w:val="0025075E"/>
    <w:pPr>
      <w:autoSpaceDE/>
      <w:autoSpaceDN/>
      <w:spacing w:before="100" w:beforeAutospacing="1" w:after="100" w:afterAutospacing="1"/>
    </w:pPr>
    <w:rPr>
      <w:b/>
      <w:bCs/>
      <w:color w:val="231F20"/>
      <w:sz w:val="22"/>
      <w:szCs w:val="22"/>
      <w:lang w:eastAsia="en-GB"/>
    </w:rPr>
  </w:style>
  <w:style w:type="paragraph" w:customStyle="1" w:styleId="font7">
    <w:name w:val="font7"/>
    <w:basedOn w:val="Normal"/>
    <w:rsid w:val="0025075E"/>
    <w:pPr>
      <w:autoSpaceDE/>
      <w:autoSpaceDN/>
      <w:spacing w:before="100" w:beforeAutospacing="1" w:after="100" w:afterAutospacing="1"/>
    </w:pPr>
    <w:rPr>
      <w:color w:val="231F20"/>
      <w:sz w:val="22"/>
      <w:szCs w:val="22"/>
      <w:lang w:eastAsia="en-GB"/>
    </w:rPr>
  </w:style>
  <w:style w:type="paragraph" w:customStyle="1" w:styleId="font8">
    <w:name w:val="font8"/>
    <w:basedOn w:val="Normal"/>
    <w:rsid w:val="0025075E"/>
    <w:pPr>
      <w:autoSpaceDE/>
      <w:autoSpaceDN/>
      <w:spacing w:before="100" w:beforeAutospacing="1" w:after="100" w:afterAutospacing="1"/>
    </w:pPr>
    <w:rPr>
      <w:b/>
      <w:bCs/>
      <w:color w:val="000000"/>
      <w:sz w:val="22"/>
      <w:szCs w:val="22"/>
      <w:lang w:eastAsia="en-GB"/>
    </w:rPr>
  </w:style>
  <w:style w:type="paragraph" w:customStyle="1" w:styleId="font9">
    <w:name w:val="font9"/>
    <w:basedOn w:val="Normal"/>
    <w:rsid w:val="0025075E"/>
    <w:pPr>
      <w:autoSpaceDE/>
      <w:autoSpaceDN/>
      <w:spacing w:before="100" w:beforeAutospacing="1" w:after="100" w:afterAutospacing="1"/>
    </w:pPr>
    <w:rPr>
      <w:b/>
      <w:bCs/>
      <w:i/>
      <w:iCs/>
      <w:color w:val="231F20"/>
      <w:sz w:val="22"/>
      <w:szCs w:val="22"/>
      <w:lang w:eastAsia="en-GB"/>
    </w:rPr>
  </w:style>
  <w:style w:type="paragraph" w:customStyle="1" w:styleId="xl65">
    <w:name w:val="xl65"/>
    <w:basedOn w:val="Normal"/>
    <w:rsid w:val="0025075E"/>
    <w:pPr>
      <w:autoSpaceDE/>
      <w:autoSpaceDN/>
      <w:spacing w:before="100" w:beforeAutospacing="1" w:after="100" w:afterAutospacing="1"/>
      <w:textAlignment w:val="top"/>
    </w:pPr>
    <w:rPr>
      <w:color w:val="000000"/>
      <w:lang w:eastAsia="en-GB"/>
    </w:rPr>
  </w:style>
  <w:style w:type="paragraph" w:customStyle="1" w:styleId="xl66">
    <w:name w:val="xl66"/>
    <w:basedOn w:val="Normal"/>
    <w:rsid w:val="0025075E"/>
    <w:pPr>
      <w:autoSpaceDE/>
      <w:autoSpaceDN/>
      <w:spacing w:before="100" w:beforeAutospacing="1" w:after="100" w:afterAutospacing="1"/>
      <w:textAlignment w:val="top"/>
    </w:pPr>
    <w:rPr>
      <w:b/>
      <w:bCs/>
      <w:color w:val="231F20"/>
      <w:lang w:eastAsia="en-GB"/>
    </w:rPr>
  </w:style>
  <w:style w:type="paragraph" w:customStyle="1" w:styleId="xl67">
    <w:name w:val="xl67"/>
    <w:basedOn w:val="Normal"/>
    <w:rsid w:val="0025075E"/>
    <w:pPr>
      <w:autoSpaceDE/>
      <w:autoSpaceDN/>
      <w:spacing w:before="100" w:beforeAutospacing="1" w:after="100" w:afterAutospacing="1"/>
      <w:textAlignment w:val="top"/>
    </w:pPr>
    <w:rPr>
      <w:b/>
      <w:bCs/>
      <w:color w:val="231F20"/>
      <w:lang w:eastAsia="en-GB"/>
    </w:rPr>
  </w:style>
  <w:style w:type="paragraph" w:customStyle="1" w:styleId="xl68">
    <w:name w:val="xl68"/>
    <w:basedOn w:val="Normal"/>
    <w:rsid w:val="0025075E"/>
    <w:pPr>
      <w:autoSpaceDE/>
      <w:autoSpaceDN/>
      <w:spacing w:before="100" w:beforeAutospacing="1" w:after="100" w:afterAutospacing="1"/>
      <w:textAlignment w:val="top"/>
    </w:pPr>
    <w:rPr>
      <w:color w:val="231F20"/>
      <w:lang w:eastAsia="en-GB"/>
    </w:rPr>
  </w:style>
  <w:style w:type="paragraph" w:customStyle="1" w:styleId="xl69">
    <w:name w:val="xl69"/>
    <w:basedOn w:val="Normal"/>
    <w:rsid w:val="0025075E"/>
    <w:pPr>
      <w:autoSpaceDE/>
      <w:autoSpaceDN/>
      <w:spacing w:before="100" w:beforeAutospacing="1" w:after="100" w:afterAutospacing="1"/>
      <w:textAlignment w:val="top"/>
    </w:pPr>
    <w:rPr>
      <w:color w:val="231F20"/>
      <w:lang w:eastAsia="en-GB"/>
    </w:rPr>
  </w:style>
  <w:style w:type="paragraph" w:customStyle="1" w:styleId="xl70">
    <w:name w:val="xl70"/>
    <w:basedOn w:val="Normal"/>
    <w:rsid w:val="0025075E"/>
    <w:pPr>
      <w:pBdr>
        <w:bottom w:val="single" w:sz="4" w:space="0" w:color="auto"/>
      </w:pBdr>
      <w:autoSpaceDE/>
      <w:autoSpaceDN/>
      <w:spacing w:before="100" w:beforeAutospacing="1" w:after="100" w:afterAutospacing="1"/>
      <w:textAlignment w:val="top"/>
    </w:pPr>
    <w:rPr>
      <w:color w:val="231F20"/>
      <w:lang w:eastAsia="en-GB"/>
    </w:rPr>
  </w:style>
  <w:style w:type="paragraph" w:customStyle="1" w:styleId="xl71">
    <w:name w:val="xl71"/>
    <w:basedOn w:val="Normal"/>
    <w:rsid w:val="0025075E"/>
    <w:pPr>
      <w:autoSpaceDE/>
      <w:autoSpaceDN/>
      <w:spacing w:before="100" w:beforeAutospacing="1" w:after="100" w:afterAutospacing="1"/>
      <w:textAlignment w:val="top"/>
    </w:pPr>
    <w:rPr>
      <w:b/>
      <w:bCs/>
      <w:color w:val="231F20"/>
      <w:lang w:eastAsia="en-GB"/>
    </w:rPr>
  </w:style>
  <w:style w:type="paragraph" w:customStyle="1" w:styleId="xl72">
    <w:name w:val="xl72"/>
    <w:basedOn w:val="Normal"/>
    <w:rsid w:val="0025075E"/>
    <w:pPr>
      <w:pBdr>
        <w:top w:val="single" w:sz="4" w:space="0" w:color="auto"/>
        <w:bottom w:val="double" w:sz="6" w:space="0" w:color="auto"/>
      </w:pBdr>
      <w:autoSpaceDE/>
      <w:autoSpaceDN/>
      <w:spacing w:before="100" w:beforeAutospacing="1" w:after="100" w:afterAutospacing="1"/>
      <w:textAlignment w:val="top"/>
    </w:pPr>
    <w:rPr>
      <w:b/>
      <w:bCs/>
      <w:color w:val="231F20"/>
      <w:lang w:eastAsia="en-GB"/>
    </w:rPr>
  </w:style>
  <w:style w:type="paragraph" w:customStyle="1" w:styleId="xl73">
    <w:name w:val="xl73"/>
    <w:basedOn w:val="Normal"/>
    <w:rsid w:val="0025075E"/>
    <w:pPr>
      <w:autoSpaceDE/>
      <w:autoSpaceDN/>
      <w:spacing w:before="100" w:beforeAutospacing="1" w:after="100" w:afterAutospacing="1"/>
    </w:pPr>
    <w:rPr>
      <w:lang w:eastAsia="en-GB"/>
    </w:rPr>
  </w:style>
  <w:style w:type="paragraph" w:customStyle="1" w:styleId="xl74">
    <w:name w:val="xl74"/>
    <w:basedOn w:val="Normal"/>
    <w:rsid w:val="0025075E"/>
    <w:pPr>
      <w:autoSpaceDE/>
      <w:autoSpaceDN/>
      <w:spacing w:before="100" w:beforeAutospacing="1" w:after="100" w:afterAutospacing="1"/>
      <w:jc w:val="center"/>
    </w:pPr>
    <w:rPr>
      <w:lang w:eastAsia="en-GB"/>
    </w:rPr>
  </w:style>
  <w:style w:type="paragraph" w:customStyle="1" w:styleId="xl75">
    <w:name w:val="xl75"/>
    <w:basedOn w:val="Normal"/>
    <w:rsid w:val="0025075E"/>
    <w:pPr>
      <w:autoSpaceDE/>
      <w:autoSpaceDN/>
      <w:spacing w:before="100" w:beforeAutospacing="1" w:after="100" w:afterAutospacing="1"/>
      <w:textAlignment w:val="top"/>
    </w:pPr>
    <w:rPr>
      <w:lang w:eastAsia="en-GB"/>
    </w:rPr>
  </w:style>
  <w:style w:type="paragraph" w:customStyle="1" w:styleId="xl76">
    <w:name w:val="xl76"/>
    <w:basedOn w:val="Normal"/>
    <w:rsid w:val="0025075E"/>
    <w:pPr>
      <w:autoSpaceDE/>
      <w:autoSpaceDN/>
      <w:spacing w:before="100" w:beforeAutospacing="1" w:after="100" w:afterAutospacing="1"/>
      <w:jc w:val="center"/>
      <w:textAlignment w:val="top"/>
    </w:pPr>
    <w:rPr>
      <w:color w:val="000000"/>
      <w:lang w:eastAsia="en-GB"/>
    </w:rPr>
  </w:style>
  <w:style w:type="paragraph" w:customStyle="1" w:styleId="xl77">
    <w:name w:val="xl77"/>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78">
    <w:name w:val="xl78"/>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79">
    <w:name w:val="xl79"/>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0">
    <w:name w:val="xl80"/>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1">
    <w:name w:val="xl81"/>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82">
    <w:name w:val="xl82"/>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3">
    <w:name w:val="xl83"/>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231F20"/>
      <w:lang w:eastAsia="en-GB"/>
    </w:rPr>
  </w:style>
  <w:style w:type="paragraph" w:customStyle="1" w:styleId="xl84">
    <w:name w:val="xl84"/>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5">
    <w:name w:val="xl85"/>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6">
    <w:name w:val="xl86"/>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7">
    <w:name w:val="xl87"/>
    <w:basedOn w:val="Normal"/>
    <w:rsid w:val="0025075E"/>
    <w:pPr>
      <w:pBdr>
        <w:top w:val="single" w:sz="4" w:space="0" w:color="auto"/>
        <w:bottom w:val="double" w:sz="6" w:space="0" w:color="auto"/>
      </w:pBdr>
      <w:autoSpaceDE/>
      <w:autoSpaceDN/>
      <w:spacing w:before="100" w:beforeAutospacing="1" w:after="100" w:afterAutospacing="1"/>
      <w:textAlignment w:val="top"/>
    </w:pPr>
    <w:rPr>
      <w:color w:val="000000"/>
      <w:lang w:eastAsia="en-GB"/>
    </w:rPr>
  </w:style>
  <w:style w:type="paragraph" w:customStyle="1" w:styleId="xl88">
    <w:name w:val="xl88"/>
    <w:basedOn w:val="Normal"/>
    <w:rsid w:val="0025075E"/>
    <w:pPr>
      <w:autoSpaceDE/>
      <w:autoSpaceDN/>
      <w:spacing w:before="100" w:beforeAutospacing="1" w:after="100" w:afterAutospacing="1"/>
      <w:textAlignment w:val="top"/>
    </w:pPr>
    <w:rPr>
      <w:b/>
      <w:bCs/>
      <w:color w:val="000000"/>
      <w:lang w:eastAsia="en-GB"/>
    </w:rPr>
  </w:style>
  <w:style w:type="paragraph" w:customStyle="1" w:styleId="xl89">
    <w:name w:val="xl89"/>
    <w:basedOn w:val="Normal"/>
    <w:rsid w:val="0025075E"/>
    <w:pPr>
      <w:pBdr>
        <w:top w:val="single" w:sz="4" w:space="0" w:color="auto"/>
        <w:bottom w:val="double" w:sz="6" w:space="0" w:color="auto"/>
      </w:pBdr>
      <w:autoSpaceDE/>
      <w:autoSpaceDN/>
      <w:spacing w:before="100" w:beforeAutospacing="1" w:after="100" w:afterAutospacing="1"/>
      <w:textAlignment w:val="top"/>
    </w:pPr>
    <w:rPr>
      <w:b/>
      <w:bCs/>
      <w:color w:val="231F20"/>
      <w:lang w:eastAsia="en-GB"/>
    </w:rPr>
  </w:style>
  <w:style w:type="paragraph" w:customStyle="1" w:styleId="xl90">
    <w:name w:val="xl90"/>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231F20"/>
      <w:lang w:eastAsia="en-GB"/>
    </w:rPr>
  </w:style>
  <w:style w:type="paragraph" w:customStyle="1" w:styleId="xl91">
    <w:name w:val="xl91"/>
    <w:basedOn w:val="Normal"/>
    <w:rsid w:val="0025075E"/>
    <w:pPr>
      <w:pBdr>
        <w:top w:val="single" w:sz="4" w:space="0" w:color="auto"/>
        <w:bottom w:val="single" w:sz="4" w:space="0" w:color="auto"/>
      </w:pBdr>
      <w:autoSpaceDE/>
      <w:autoSpaceDN/>
      <w:spacing w:before="100" w:beforeAutospacing="1" w:after="100" w:afterAutospacing="1"/>
      <w:jc w:val="center"/>
      <w:textAlignment w:val="top"/>
    </w:pPr>
    <w:rPr>
      <w:b/>
      <w:bCs/>
      <w:color w:val="231F20"/>
      <w:lang w:eastAsia="en-GB"/>
    </w:rPr>
  </w:style>
  <w:style w:type="paragraph" w:customStyle="1" w:styleId="xl92">
    <w:name w:val="xl92"/>
    <w:basedOn w:val="Normal"/>
    <w:rsid w:val="0025075E"/>
    <w:pPr>
      <w:pBdr>
        <w:bottom w:val="single" w:sz="4" w:space="0" w:color="auto"/>
      </w:pBdr>
      <w:autoSpaceDE/>
      <w:autoSpaceDN/>
      <w:spacing w:before="100" w:beforeAutospacing="1" w:after="100" w:afterAutospacing="1"/>
      <w:textAlignment w:val="top"/>
    </w:pPr>
    <w:rPr>
      <w:b/>
      <w:bCs/>
      <w:color w:val="231F20"/>
      <w:lang w:eastAsia="en-GB"/>
    </w:rPr>
  </w:style>
  <w:style w:type="paragraph" w:customStyle="1" w:styleId="xl93">
    <w:name w:val="xl93"/>
    <w:basedOn w:val="Normal"/>
    <w:rsid w:val="0025075E"/>
    <w:pPr>
      <w:pBdr>
        <w:bottom w:val="single" w:sz="4" w:space="0" w:color="auto"/>
      </w:pBdr>
      <w:autoSpaceDE/>
      <w:autoSpaceDN/>
      <w:spacing w:before="100" w:beforeAutospacing="1" w:after="100" w:afterAutospacing="1"/>
      <w:textAlignment w:val="top"/>
    </w:pPr>
    <w:rPr>
      <w:color w:val="231F20"/>
      <w:lang w:eastAsia="en-GB"/>
    </w:rPr>
  </w:style>
  <w:style w:type="paragraph" w:customStyle="1" w:styleId="xl94">
    <w:name w:val="xl94"/>
    <w:basedOn w:val="Normal"/>
    <w:rsid w:val="0025075E"/>
    <w:pPr>
      <w:pBdr>
        <w:bottom w:val="single" w:sz="4" w:space="0" w:color="auto"/>
      </w:pBdr>
      <w:autoSpaceDE/>
      <w:autoSpaceDN/>
      <w:spacing w:before="100" w:beforeAutospacing="1" w:after="100" w:afterAutospacing="1"/>
      <w:textAlignment w:val="top"/>
    </w:pPr>
    <w:rPr>
      <w:b/>
      <w:bCs/>
      <w:color w:val="231F20"/>
      <w:lang w:eastAsia="en-GB"/>
    </w:rPr>
  </w:style>
  <w:style w:type="paragraph" w:customStyle="1" w:styleId="xl95">
    <w:name w:val="xl95"/>
    <w:basedOn w:val="Normal"/>
    <w:rsid w:val="0025075E"/>
    <w:pPr>
      <w:autoSpaceDE/>
      <w:autoSpaceDN/>
      <w:spacing w:before="100" w:beforeAutospacing="1" w:after="100" w:afterAutospacing="1"/>
      <w:textAlignment w:val="top"/>
    </w:pPr>
    <w:rPr>
      <w:color w:val="231F20"/>
      <w:lang w:eastAsia="en-GB"/>
    </w:rPr>
  </w:style>
  <w:style w:type="paragraph" w:customStyle="1" w:styleId="xl96">
    <w:name w:val="xl96"/>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000000"/>
      <w:lang w:eastAsia="en-GB"/>
    </w:rPr>
  </w:style>
  <w:style w:type="paragraph" w:customStyle="1" w:styleId="xl97">
    <w:name w:val="xl97"/>
    <w:basedOn w:val="Normal"/>
    <w:rsid w:val="0025075E"/>
    <w:pPr>
      <w:autoSpaceDE/>
      <w:autoSpaceDN/>
      <w:spacing w:before="100" w:beforeAutospacing="1" w:after="100" w:afterAutospacing="1"/>
    </w:pPr>
    <w:rPr>
      <w:i/>
      <w:iCs/>
      <w:lang w:eastAsia="en-GB"/>
    </w:rPr>
  </w:style>
  <w:style w:type="paragraph" w:customStyle="1" w:styleId="xl98">
    <w:name w:val="xl98"/>
    <w:basedOn w:val="Normal"/>
    <w:rsid w:val="0025075E"/>
    <w:pPr>
      <w:pBdr>
        <w:bottom w:val="single" w:sz="8" w:space="0" w:color="auto"/>
      </w:pBdr>
      <w:autoSpaceDE/>
      <w:autoSpaceDN/>
      <w:spacing w:before="100" w:beforeAutospacing="1" w:after="100" w:afterAutospacing="1"/>
      <w:jc w:val="center"/>
      <w:textAlignment w:val="top"/>
    </w:pPr>
    <w:rPr>
      <w:b/>
      <w:bCs/>
      <w:color w:val="231F20"/>
      <w:lang w:eastAsia="en-GB"/>
    </w:rPr>
  </w:style>
  <w:style w:type="paragraph" w:customStyle="1" w:styleId="xl99">
    <w:name w:val="xl99"/>
    <w:basedOn w:val="Normal"/>
    <w:rsid w:val="0025075E"/>
    <w:pPr>
      <w:pBdr>
        <w:bottom w:val="single" w:sz="8" w:space="0" w:color="auto"/>
      </w:pBdr>
      <w:autoSpaceDE/>
      <w:autoSpaceDN/>
      <w:spacing w:before="100" w:beforeAutospacing="1" w:after="100" w:afterAutospacing="1"/>
      <w:textAlignment w:val="top"/>
    </w:pPr>
    <w:rPr>
      <w:b/>
      <w:bCs/>
      <w:color w:val="231F20"/>
      <w:lang w:eastAsia="en-GB"/>
    </w:rPr>
  </w:style>
  <w:style w:type="paragraph" w:customStyle="1" w:styleId="xl100">
    <w:name w:val="xl100"/>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color w:val="231F20"/>
      <w:lang w:eastAsia="en-GB"/>
    </w:rPr>
  </w:style>
  <w:style w:type="paragraph" w:customStyle="1" w:styleId="xl101">
    <w:name w:val="xl101"/>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color w:val="231F20"/>
      <w:lang w:eastAsia="en-GB"/>
    </w:rPr>
  </w:style>
  <w:style w:type="paragraph" w:customStyle="1" w:styleId="xl102">
    <w:name w:val="xl102"/>
    <w:basedOn w:val="Normal"/>
    <w:rsid w:val="0025075E"/>
    <w:pPr>
      <w:autoSpaceDE/>
      <w:autoSpaceDN/>
      <w:spacing w:before="100" w:beforeAutospacing="1" w:after="100" w:afterAutospacing="1"/>
      <w:textAlignment w:val="top"/>
    </w:pPr>
    <w:rPr>
      <w:color w:val="000000"/>
      <w:lang w:eastAsia="en-GB"/>
    </w:rPr>
  </w:style>
  <w:style w:type="paragraph" w:styleId="EndnoteText">
    <w:name w:val="endnote text"/>
    <w:basedOn w:val="Normal"/>
    <w:link w:val="EndnoteTextChar"/>
    <w:uiPriority w:val="99"/>
    <w:semiHidden/>
    <w:unhideWhenUsed/>
    <w:rsid w:val="00797A29"/>
    <w:rPr>
      <w:sz w:val="20"/>
      <w:szCs w:val="20"/>
    </w:rPr>
  </w:style>
  <w:style w:type="character" w:customStyle="1" w:styleId="EndnoteTextChar">
    <w:name w:val="Endnote Text Char"/>
    <w:basedOn w:val="DefaultParagraphFont"/>
    <w:link w:val="EndnoteText"/>
    <w:uiPriority w:val="99"/>
    <w:semiHidden/>
    <w:rsid w:val="00797A29"/>
    <w:rPr>
      <w:lang w:eastAsia="en-US"/>
    </w:rPr>
  </w:style>
  <w:style w:type="character" w:styleId="EndnoteReference">
    <w:name w:val="endnote reference"/>
    <w:basedOn w:val="DefaultParagraphFont"/>
    <w:uiPriority w:val="99"/>
    <w:semiHidden/>
    <w:unhideWhenUsed/>
    <w:rsid w:val="00797A29"/>
    <w:rPr>
      <w:vertAlign w:val="superscript"/>
    </w:rPr>
  </w:style>
  <w:style w:type="paragraph" w:customStyle="1" w:styleId="Default">
    <w:name w:val="Default"/>
    <w:rsid w:val="006D6AA0"/>
    <w:pPr>
      <w:autoSpaceDE w:val="0"/>
      <w:autoSpaceDN w:val="0"/>
      <w:adjustRightInd w:val="0"/>
    </w:pPr>
    <w:rPr>
      <w:rFonts w:ascii="Calibri" w:hAnsi="Calibri" w:cs="Calibri"/>
      <w:color w:val="000000"/>
      <w:sz w:val="24"/>
      <w:szCs w:val="24"/>
    </w:rPr>
  </w:style>
  <w:style w:type="character" w:customStyle="1" w:styleId="CommentTextChar">
    <w:name w:val="Comment Text Char"/>
    <w:basedOn w:val="DefaultParagraphFont"/>
    <w:link w:val="CommentText"/>
    <w:rsid w:val="007D72A4"/>
    <w:rPr>
      <w:lang w:eastAsia="en-US"/>
    </w:rPr>
  </w:style>
  <w:style w:type="character" w:customStyle="1" w:styleId="TitleChar">
    <w:name w:val="Title Char"/>
    <w:basedOn w:val="DefaultParagraphFont"/>
    <w:link w:val="Title"/>
    <w:uiPriority w:val="10"/>
    <w:rsid w:val="009B0684"/>
    <w:rPr>
      <w:b/>
      <w:bCs/>
      <w:sz w:val="28"/>
      <w:szCs w:val="28"/>
      <w:lang w:eastAsia="en-US"/>
    </w:rPr>
  </w:style>
  <w:style w:type="paragraph" w:styleId="Subtitle">
    <w:name w:val="Subtitle"/>
    <w:basedOn w:val="Normal"/>
    <w:next w:val="Normal"/>
    <w:link w:val="SubtitleChar"/>
    <w:uiPriority w:val="11"/>
    <w:qFormat/>
    <w:rsid w:val="009B0684"/>
    <w:pPr>
      <w:numPr>
        <w:ilvl w:val="1"/>
      </w:numPr>
      <w:autoSpaceDE/>
      <w:autoSpaceDN/>
      <w:spacing w:after="160" w:line="259" w:lineRule="auto"/>
    </w:pPr>
    <w:rPr>
      <w:rFonts w:asciiTheme="minorHAnsi" w:eastAsiaTheme="minorEastAsia" w:hAnsiTheme="minorHAnsi"/>
      <w:color w:val="5A5A5A" w:themeColor="text1" w:themeTint="A5"/>
      <w:spacing w:val="15"/>
      <w:sz w:val="22"/>
      <w:szCs w:val="22"/>
      <w:lang w:val="en-US"/>
    </w:rPr>
  </w:style>
  <w:style w:type="character" w:customStyle="1" w:styleId="SubtitleChar">
    <w:name w:val="Subtitle Char"/>
    <w:basedOn w:val="DefaultParagraphFont"/>
    <w:link w:val="Subtitle"/>
    <w:uiPriority w:val="11"/>
    <w:rsid w:val="009B0684"/>
    <w:rPr>
      <w:rFonts w:asciiTheme="minorHAnsi" w:eastAsiaTheme="minorEastAsia" w:hAnsiTheme="minorHAnsi"/>
      <w:color w:val="5A5A5A" w:themeColor="text1" w:themeTint="A5"/>
      <w:spacing w:val="15"/>
      <w:sz w:val="22"/>
      <w:szCs w:val="22"/>
      <w:lang w:val="en-US" w:eastAsia="en-US"/>
    </w:rPr>
  </w:style>
  <w:style w:type="paragraph" w:styleId="ListBullet">
    <w:name w:val="List Bullet"/>
    <w:basedOn w:val="BodyText"/>
    <w:uiPriority w:val="13"/>
    <w:unhideWhenUsed/>
    <w:qFormat/>
    <w:rsid w:val="006E4B05"/>
    <w:pPr>
      <w:numPr>
        <w:numId w:val="13"/>
      </w:numPr>
      <w:autoSpaceDE/>
      <w:autoSpaceDN/>
      <w:spacing w:after="120" w:line="240" w:lineRule="atLeast"/>
      <w:ind w:left="340" w:hanging="340"/>
    </w:pPr>
    <w:rPr>
      <w:rFonts w:ascii="Georgia" w:eastAsia="Calibri" w:hAnsi="Georgia" w:cs="Arial"/>
    </w:rPr>
  </w:style>
  <w:style w:type="paragraph" w:styleId="ListBullet4">
    <w:name w:val="List Bullet 4"/>
    <w:basedOn w:val="BodyText"/>
    <w:uiPriority w:val="13"/>
    <w:unhideWhenUsed/>
    <w:rsid w:val="006E4B05"/>
    <w:pPr>
      <w:numPr>
        <w:ilvl w:val="3"/>
        <w:numId w:val="13"/>
      </w:numPr>
      <w:tabs>
        <w:tab w:val="clear" w:pos="2268"/>
      </w:tabs>
      <w:autoSpaceDE/>
      <w:autoSpaceDN/>
      <w:spacing w:after="180" w:line="264" w:lineRule="auto"/>
      <w:ind w:left="3447" w:hanging="360"/>
      <w:contextualSpacing/>
    </w:pPr>
    <w:rPr>
      <w:rFonts w:ascii="Georgia" w:eastAsia="Calibri" w:hAnsi="Georgia" w:cs="Arial"/>
      <w:color w:val="000000"/>
      <w:szCs w:val="21"/>
    </w:rPr>
  </w:style>
  <w:style w:type="paragraph" w:styleId="ListBullet5">
    <w:name w:val="List Bullet 5"/>
    <w:basedOn w:val="BodyText"/>
    <w:uiPriority w:val="13"/>
    <w:unhideWhenUsed/>
    <w:rsid w:val="006E4B05"/>
    <w:pPr>
      <w:numPr>
        <w:ilvl w:val="4"/>
        <w:numId w:val="13"/>
      </w:numPr>
      <w:tabs>
        <w:tab w:val="clear" w:pos="2835"/>
      </w:tabs>
      <w:autoSpaceDE/>
      <w:autoSpaceDN/>
      <w:spacing w:after="240" w:line="240" w:lineRule="atLeast"/>
      <w:ind w:left="4167" w:hanging="360"/>
      <w:contextualSpacing/>
    </w:pPr>
    <w:rPr>
      <w:rFonts w:ascii="Georgia" w:eastAsia="Calibri" w:hAnsi="Georgia" w:cs="Arial"/>
    </w:rPr>
  </w:style>
  <w:style w:type="character" w:styleId="CommentReference">
    <w:name w:val="annotation reference"/>
    <w:basedOn w:val="DefaultParagraphFont"/>
    <w:uiPriority w:val="99"/>
    <w:semiHidden/>
    <w:unhideWhenUsed/>
    <w:rsid w:val="008807B1"/>
    <w:rPr>
      <w:sz w:val="16"/>
      <w:szCs w:val="16"/>
    </w:rPr>
  </w:style>
  <w:style w:type="paragraph" w:styleId="CommentSubject">
    <w:name w:val="annotation subject"/>
    <w:basedOn w:val="CommentText"/>
    <w:next w:val="CommentText"/>
    <w:link w:val="CommentSubjectChar"/>
    <w:uiPriority w:val="99"/>
    <w:semiHidden/>
    <w:unhideWhenUsed/>
    <w:rsid w:val="008807B1"/>
    <w:pPr>
      <w:autoSpaceDE w:val="0"/>
      <w:autoSpaceDN w:val="0"/>
    </w:pPr>
    <w:rPr>
      <w:b/>
      <w:bCs/>
    </w:rPr>
  </w:style>
  <w:style w:type="character" w:customStyle="1" w:styleId="CommentSubjectChar">
    <w:name w:val="Comment Subject Char"/>
    <w:basedOn w:val="CommentTextChar"/>
    <w:link w:val="CommentSubject"/>
    <w:uiPriority w:val="99"/>
    <w:semiHidden/>
    <w:rsid w:val="008807B1"/>
    <w:rPr>
      <w:b/>
      <w:bCs/>
      <w:lang w:eastAsia="en-US"/>
    </w:rPr>
  </w:style>
  <w:style w:type="paragraph" w:customStyle="1" w:styleId="paragraph">
    <w:name w:val="paragraph"/>
    <w:basedOn w:val="Normal"/>
    <w:rsid w:val="006B7CE1"/>
    <w:pPr>
      <w:autoSpaceDE/>
      <w:autoSpaceDN/>
      <w:spacing w:before="100" w:beforeAutospacing="1" w:after="100" w:afterAutospacing="1"/>
    </w:pPr>
    <w:rPr>
      <w:lang w:val="en-US"/>
    </w:rPr>
  </w:style>
  <w:style w:type="character" w:customStyle="1" w:styleId="normaltextrun">
    <w:name w:val="normaltextrun"/>
    <w:basedOn w:val="DefaultParagraphFont"/>
    <w:rsid w:val="006B7CE1"/>
  </w:style>
  <w:style w:type="character" w:customStyle="1" w:styleId="eop">
    <w:name w:val="eop"/>
    <w:basedOn w:val="DefaultParagraphFont"/>
    <w:rsid w:val="006B7CE1"/>
  </w:style>
  <w:style w:type="character" w:customStyle="1" w:styleId="Heading1Char">
    <w:name w:val="Heading 1 Char"/>
    <w:basedOn w:val="DefaultParagraphFont"/>
    <w:link w:val="Heading1"/>
    <w:rsid w:val="00630C9A"/>
    <w:rPr>
      <w:b/>
      <w:sz w:val="24"/>
      <w:szCs w:val="24"/>
      <w:lang w:eastAsia="en-US"/>
    </w:rPr>
  </w:style>
  <w:style w:type="character" w:customStyle="1" w:styleId="ListParagraphChar">
    <w:name w:val="List Paragraph Char"/>
    <w:aliases w:val="Citation List Char,List Paragraph (numbered (a)) Char"/>
    <w:link w:val="ListParagraph"/>
    <w:uiPriority w:val="34"/>
    <w:locked/>
    <w:rsid w:val="00B3749F"/>
    <w:rPr>
      <w:sz w:val="24"/>
      <w:szCs w:val="24"/>
      <w:lang w:eastAsia="en-US"/>
    </w:rPr>
  </w:style>
  <w:style w:type="paragraph" w:styleId="Caption">
    <w:name w:val="caption"/>
    <w:basedOn w:val="Normal"/>
    <w:next w:val="Normal"/>
    <w:uiPriority w:val="35"/>
    <w:unhideWhenUsed/>
    <w:qFormat/>
    <w:rsid w:val="004051CA"/>
    <w:rPr>
      <w:b/>
      <w:bCs/>
      <w:sz w:val="20"/>
      <w:szCs w:val="20"/>
    </w:rPr>
  </w:style>
  <w:style w:type="paragraph" w:styleId="NormalWeb">
    <w:name w:val="Normal (Web)"/>
    <w:basedOn w:val="Normal"/>
    <w:uiPriority w:val="99"/>
    <w:unhideWhenUsed/>
    <w:rsid w:val="004051CA"/>
    <w:pPr>
      <w:autoSpaceDE/>
      <w:autoSpaceDN/>
      <w:spacing w:before="100" w:beforeAutospacing="1" w:after="100" w:afterAutospacing="1"/>
    </w:pPr>
    <w:rPr>
      <w:lang w:val="en-US"/>
    </w:rPr>
  </w:style>
  <w:style w:type="character" w:styleId="Strong">
    <w:name w:val="Strong"/>
    <w:basedOn w:val="DefaultParagraphFont"/>
    <w:uiPriority w:val="22"/>
    <w:qFormat/>
    <w:rsid w:val="004051CA"/>
    <w:rPr>
      <w:b/>
      <w:bCs/>
    </w:rPr>
  </w:style>
  <w:style w:type="character" w:customStyle="1" w:styleId="hgkelc">
    <w:name w:val="hgkelc"/>
    <w:basedOn w:val="DefaultParagraphFont"/>
    <w:rsid w:val="004051CA"/>
  </w:style>
  <w:style w:type="paragraph" w:styleId="TOC4">
    <w:name w:val="toc 4"/>
    <w:basedOn w:val="Normal"/>
    <w:next w:val="Normal"/>
    <w:autoRedefine/>
    <w:uiPriority w:val="39"/>
    <w:semiHidden/>
    <w:unhideWhenUsed/>
    <w:rsid w:val="003B6B4B"/>
    <w:pPr>
      <w:ind w:left="720"/>
    </w:pPr>
    <w:rPr>
      <w:rFonts w:asciiTheme="minorHAnsi" w:hAnsiTheme="minorHAnsi" w:cstheme="minorHAnsi"/>
      <w:sz w:val="20"/>
      <w:szCs w:val="20"/>
    </w:rPr>
  </w:style>
  <w:style w:type="paragraph" w:styleId="TOC5">
    <w:name w:val="toc 5"/>
    <w:basedOn w:val="Normal"/>
    <w:next w:val="Normal"/>
    <w:autoRedefine/>
    <w:uiPriority w:val="39"/>
    <w:semiHidden/>
    <w:unhideWhenUsed/>
    <w:rsid w:val="003B6B4B"/>
    <w:pPr>
      <w:ind w:left="960"/>
    </w:pPr>
    <w:rPr>
      <w:rFonts w:asciiTheme="minorHAnsi" w:hAnsiTheme="minorHAnsi" w:cstheme="minorHAnsi"/>
      <w:sz w:val="20"/>
      <w:szCs w:val="20"/>
    </w:rPr>
  </w:style>
  <w:style w:type="paragraph" w:styleId="TOC6">
    <w:name w:val="toc 6"/>
    <w:basedOn w:val="Normal"/>
    <w:next w:val="Normal"/>
    <w:autoRedefine/>
    <w:uiPriority w:val="39"/>
    <w:semiHidden/>
    <w:unhideWhenUsed/>
    <w:rsid w:val="003B6B4B"/>
    <w:pPr>
      <w:ind w:left="1200"/>
    </w:pPr>
    <w:rPr>
      <w:rFonts w:asciiTheme="minorHAnsi" w:hAnsiTheme="minorHAnsi" w:cstheme="minorHAnsi"/>
      <w:sz w:val="20"/>
      <w:szCs w:val="20"/>
    </w:rPr>
  </w:style>
  <w:style w:type="paragraph" w:styleId="TOC7">
    <w:name w:val="toc 7"/>
    <w:basedOn w:val="Normal"/>
    <w:next w:val="Normal"/>
    <w:autoRedefine/>
    <w:uiPriority w:val="39"/>
    <w:semiHidden/>
    <w:unhideWhenUsed/>
    <w:rsid w:val="003B6B4B"/>
    <w:pPr>
      <w:ind w:left="1440"/>
    </w:pPr>
    <w:rPr>
      <w:rFonts w:asciiTheme="minorHAnsi" w:hAnsiTheme="minorHAnsi" w:cstheme="minorHAnsi"/>
      <w:sz w:val="20"/>
      <w:szCs w:val="20"/>
    </w:rPr>
  </w:style>
  <w:style w:type="paragraph" w:styleId="TOC8">
    <w:name w:val="toc 8"/>
    <w:basedOn w:val="Normal"/>
    <w:next w:val="Normal"/>
    <w:autoRedefine/>
    <w:uiPriority w:val="39"/>
    <w:semiHidden/>
    <w:unhideWhenUsed/>
    <w:rsid w:val="003B6B4B"/>
    <w:pPr>
      <w:ind w:left="1680"/>
    </w:pPr>
    <w:rPr>
      <w:rFonts w:asciiTheme="minorHAnsi" w:hAnsiTheme="minorHAnsi" w:cstheme="minorHAnsi"/>
      <w:sz w:val="20"/>
      <w:szCs w:val="20"/>
    </w:rPr>
  </w:style>
  <w:style w:type="paragraph" w:styleId="TOC9">
    <w:name w:val="toc 9"/>
    <w:basedOn w:val="Normal"/>
    <w:next w:val="Normal"/>
    <w:autoRedefine/>
    <w:uiPriority w:val="39"/>
    <w:semiHidden/>
    <w:unhideWhenUsed/>
    <w:rsid w:val="003B6B4B"/>
    <w:pPr>
      <w:ind w:left="1920"/>
    </w:pPr>
    <w:rPr>
      <w:rFonts w:asciiTheme="minorHAnsi" w:hAnsiTheme="minorHAnsi" w:cstheme="minorHAnsi"/>
      <w:sz w:val="20"/>
      <w:szCs w:val="20"/>
    </w:rPr>
  </w:style>
  <w:style w:type="paragraph" w:styleId="NoSpacing">
    <w:name w:val="No Spacing"/>
    <w:uiPriority w:val="1"/>
    <w:qFormat/>
    <w:rsid w:val="00430AFE"/>
    <w:pPr>
      <w:autoSpaceDE w:val="0"/>
      <w:autoSpaceDN w:val="0"/>
    </w:pPr>
    <w:rPr>
      <w:sz w:val="24"/>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02183">
      <w:bodyDiv w:val="1"/>
      <w:marLeft w:val="0"/>
      <w:marRight w:val="0"/>
      <w:marTop w:val="0"/>
      <w:marBottom w:val="0"/>
      <w:divBdr>
        <w:top w:val="none" w:sz="0" w:space="0" w:color="auto"/>
        <w:left w:val="none" w:sz="0" w:space="0" w:color="auto"/>
        <w:bottom w:val="none" w:sz="0" w:space="0" w:color="auto"/>
        <w:right w:val="none" w:sz="0" w:space="0" w:color="auto"/>
      </w:divBdr>
    </w:div>
    <w:div w:id="56902192">
      <w:bodyDiv w:val="1"/>
      <w:marLeft w:val="0"/>
      <w:marRight w:val="0"/>
      <w:marTop w:val="0"/>
      <w:marBottom w:val="0"/>
      <w:divBdr>
        <w:top w:val="none" w:sz="0" w:space="0" w:color="auto"/>
        <w:left w:val="none" w:sz="0" w:space="0" w:color="auto"/>
        <w:bottom w:val="none" w:sz="0" w:space="0" w:color="auto"/>
        <w:right w:val="none" w:sz="0" w:space="0" w:color="auto"/>
      </w:divBdr>
    </w:div>
    <w:div w:id="72817900">
      <w:bodyDiv w:val="1"/>
      <w:marLeft w:val="0"/>
      <w:marRight w:val="0"/>
      <w:marTop w:val="0"/>
      <w:marBottom w:val="0"/>
      <w:divBdr>
        <w:top w:val="none" w:sz="0" w:space="0" w:color="auto"/>
        <w:left w:val="none" w:sz="0" w:space="0" w:color="auto"/>
        <w:bottom w:val="none" w:sz="0" w:space="0" w:color="auto"/>
        <w:right w:val="none" w:sz="0" w:space="0" w:color="auto"/>
      </w:divBdr>
    </w:div>
    <w:div w:id="81144832">
      <w:bodyDiv w:val="1"/>
      <w:marLeft w:val="0"/>
      <w:marRight w:val="0"/>
      <w:marTop w:val="0"/>
      <w:marBottom w:val="0"/>
      <w:divBdr>
        <w:top w:val="none" w:sz="0" w:space="0" w:color="auto"/>
        <w:left w:val="none" w:sz="0" w:space="0" w:color="auto"/>
        <w:bottom w:val="none" w:sz="0" w:space="0" w:color="auto"/>
        <w:right w:val="none" w:sz="0" w:space="0" w:color="auto"/>
      </w:divBdr>
    </w:div>
    <w:div w:id="117995006">
      <w:bodyDiv w:val="1"/>
      <w:marLeft w:val="0"/>
      <w:marRight w:val="0"/>
      <w:marTop w:val="0"/>
      <w:marBottom w:val="0"/>
      <w:divBdr>
        <w:top w:val="none" w:sz="0" w:space="0" w:color="auto"/>
        <w:left w:val="none" w:sz="0" w:space="0" w:color="auto"/>
        <w:bottom w:val="none" w:sz="0" w:space="0" w:color="auto"/>
        <w:right w:val="none" w:sz="0" w:space="0" w:color="auto"/>
      </w:divBdr>
    </w:div>
    <w:div w:id="123936744">
      <w:bodyDiv w:val="1"/>
      <w:marLeft w:val="0"/>
      <w:marRight w:val="0"/>
      <w:marTop w:val="0"/>
      <w:marBottom w:val="0"/>
      <w:divBdr>
        <w:top w:val="none" w:sz="0" w:space="0" w:color="auto"/>
        <w:left w:val="none" w:sz="0" w:space="0" w:color="auto"/>
        <w:bottom w:val="none" w:sz="0" w:space="0" w:color="auto"/>
        <w:right w:val="none" w:sz="0" w:space="0" w:color="auto"/>
      </w:divBdr>
    </w:div>
    <w:div w:id="149031232">
      <w:bodyDiv w:val="1"/>
      <w:marLeft w:val="0"/>
      <w:marRight w:val="0"/>
      <w:marTop w:val="0"/>
      <w:marBottom w:val="0"/>
      <w:divBdr>
        <w:top w:val="none" w:sz="0" w:space="0" w:color="auto"/>
        <w:left w:val="none" w:sz="0" w:space="0" w:color="auto"/>
        <w:bottom w:val="none" w:sz="0" w:space="0" w:color="auto"/>
        <w:right w:val="none" w:sz="0" w:space="0" w:color="auto"/>
      </w:divBdr>
    </w:div>
    <w:div w:id="152574217">
      <w:bodyDiv w:val="1"/>
      <w:marLeft w:val="0"/>
      <w:marRight w:val="0"/>
      <w:marTop w:val="0"/>
      <w:marBottom w:val="0"/>
      <w:divBdr>
        <w:top w:val="none" w:sz="0" w:space="0" w:color="auto"/>
        <w:left w:val="none" w:sz="0" w:space="0" w:color="auto"/>
        <w:bottom w:val="none" w:sz="0" w:space="0" w:color="auto"/>
        <w:right w:val="none" w:sz="0" w:space="0" w:color="auto"/>
      </w:divBdr>
    </w:div>
    <w:div w:id="189228637">
      <w:bodyDiv w:val="1"/>
      <w:marLeft w:val="0"/>
      <w:marRight w:val="0"/>
      <w:marTop w:val="0"/>
      <w:marBottom w:val="0"/>
      <w:divBdr>
        <w:top w:val="none" w:sz="0" w:space="0" w:color="auto"/>
        <w:left w:val="none" w:sz="0" w:space="0" w:color="auto"/>
        <w:bottom w:val="none" w:sz="0" w:space="0" w:color="auto"/>
        <w:right w:val="none" w:sz="0" w:space="0" w:color="auto"/>
      </w:divBdr>
    </w:div>
    <w:div w:id="219827272">
      <w:bodyDiv w:val="1"/>
      <w:marLeft w:val="0"/>
      <w:marRight w:val="0"/>
      <w:marTop w:val="0"/>
      <w:marBottom w:val="0"/>
      <w:divBdr>
        <w:top w:val="none" w:sz="0" w:space="0" w:color="auto"/>
        <w:left w:val="none" w:sz="0" w:space="0" w:color="auto"/>
        <w:bottom w:val="none" w:sz="0" w:space="0" w:color="auto"/>
        <w:right w:val="none" w:sz="0" w:space="0" w:color="auto"/>
      </w:divBdr>
    </w:div>
    <w:div w:id="225728158">
      <w:bodyDiv w:val="1"/>
      <w:marLeft w:val="0"/>
      <w:marRight w:val="0"/>
      <w:marTop w:val="0"/>
      <w:marBottom w:val="0"/>
      <w:divBdr>
        <w:top w:val="none" w:sz="0" w:space="0" w:color="auto"/>
        <w:left w:val="none" w:sz="0" w:space="0" w:color="auto"/>
        <w:bottom w:val="none" w:sz="0" w:space="0" w:color="auto"/>
        <w:right w:val="none" w:sz="0" w:space="0" w:color="auto"/>
      </w:divBdr>
    </w:div>
    <w:div w:id="230315293">
      <w:bodyDiv w:val="1"/>
      <w:marLeft w:val="0"/>
      <w:marRight w:val="0"/>
      <w:marTop w:val="0"/>
      <w:marBottom w:val="0"/>
      <w:divBdr>
        <w:top w:val="none" w:sz="0" w:space="0" w:color="auto"/>
        <w:left w:val="none" w:sz="0" w:space="0" w:color="auto"/>
        <w:bottom w:val="none" w:sz="0" w:space="0" w:color="auto"/>
        <w:right w:val="none" w:sz="0" w:space="0" w:color="auto"/>
      </w:divBdr>
    </w:div>
    <w:div w:id="231670493">
      <w:bodyDiv w:val="1"/>
      <w:marLeft w:val="0"/>
      <w:marRight w:val="0"/>
      <w:marTop w:val="0"/>
      <w:marBottom w:val="0"/>
      <w:divBdr>
        <w:top w:val="none" w:sz="0" w:space="0" w:color="auto"/>
        <w:left w:val="none" w:sz="0" w:space="0" w:color="auto"/>
        <w:bottom w:val="none" w:sz="0" w:space="0" w:color="auto"/>
        <w:right w:val="none" w:sz="0" w:space="0" w:color="auto"/>
      </w:divBdr>
    </w:div>
    <w:div w:id="239215892">
      <w:bodyDiv w:val="1"/>
      <w:marLeft w:val="0"/>
      <w:marRight w:val="0"/>
      <w:marTop w:val="0"/>
      <w:marBottom w:val="0"/>
      <w:divBdr>
        <w:top w:val="none" w:sz="0" w:space="0" w:color="auto"/>
        <w:left w:val="none" w:sz="0" w:space="0" w:color="auto"/>
        <w:bottom w:val="none" w:sz="0" w:space="0" w:color="auto"/>
        <w:right w:val="none" w:sz="0" w:space="0" w:color="auto"/>
      </w:divBdr>
    </w:div>
    <w:div w:id="261954233">
      <w:bodyDiv w:val="1"/>
      <w:marLeft w:val="0"/>
      <w:marRight w:val="0"/>
      <w:marTop w:val="0"/>
      <w:marBottom w:val="0"/>
      <w:divBdr>
        <w:top w:val="none" w:sz="0" w:space="0" w:color="auto"/>
        <w:left w:val="none" w:sz="0" w:space="0" w:color="auto"/>
        <w:bottom w:val="none" w:sz="0" w:space="0" w:color="auto"/>
        <w:right w:val="none" w:sz="0" w:space="0" w:color="auto"/>
      </w:divBdr>
    </w:div>
    <w:div w:id="264504172">
      <w:bodyDiv w:val="1"/>
      <w:marLeft w:val="0"/>
      <w:marRight w:val="0"/>
      <w:marTop w:val="0"/>
      <w:marBottom w:val="0"/>
      <w:divBdr>
        <w:top w:val="none" w:sz="0" w:space="0" w:color="auto"/>
        <w:left w:val="none" w:sz="0" w:space="0" w:color="auto"/>
        <w:bottom w:val="none" w:sz="0" w:space="0" w:color="auto"/>
        <w:right w:val="none" w:sz="0" w:space="0" w:color="auto"/>
      </w:divBdr>
    </w:div>
    <w:div w:id="303778799">
      <w:bodyDiv w:val="1"/>
      <w:marLeft w:val="0"/>
      <w:marRight w:val="0"/>
      <w:marTop w:val="0"/>
      <w:marBottom w:val="0"/>
      <w:divBdr>
        <w:top w:val="none" w:sz="0" w:space="0" w:color="auto"/>
        <w:left w:val="none" w:sz="0" w:space="0" w:color="auto"/>
        <w:bottom w:val="none" w:sz="0" w:space="0" w:color="auto"/>
        <w:right w:val="none" w:sz="0" w:space="0" w:color="auto"/>
      </w:divBdr>
    </w:div>
    <w:div w:id="330373458">
      <w:bodyDiv w:val="1"/>
      <w:marLeft w:val="0"/>
      <w:marRight w:val="0"/>
      <w:marTop w:val="0"/>
      <w:marBottom w:val="0"/>
      <w:divBdr>
        <w:top w:val="none" w:sz="0" w:space="0" w:color="auto"/>
        <w:left w:val="none" w:sz="0" w:space="0" w:color="auto"/>
        <w:bottom w:val="none" w:sz="0" w:space="0" w:color="auto"/>
        <w:right w:val="none" w:sz="0" w:space="0" w:color="auto"/>
      </w:divBdr>
    </w:div>
    <w:div w:id="333456113">
      <w:bodyDiv w:val="1"/>
      <w:marLeft w:val="0"/>
      <w:marRight w:val="0"/>
      <w:marTop w:val="0"/>
      <w:marBottom w:val="0"/>
      <w:divBdr>
        <w:top w:val="none" w:sz="0" w:space="0" w:color="auto"/>
        <w:left w:val="none" w:sz="0" w:space="0" w:color="auto"/>
        <w:bottom w:val="none" w:sz="0" w:space="0" w:color="auto"/>
        <w:right w:val="none" w:sz="0" w:space="0" w:color="auto"/>
      </w:divBdr>
    </w:div>
    <w:div w:id="372584676">
      <w:bodyDiv w:val="1"/>
      <w:marLeft w:val="0"/>
      <w:marRight w:val="0"/>
      <w:marTop w:val="0"/>
      <w:marBottom w:val="0"/>
      <w:divBdr>
        <w:top w:val="none" w:sz="0" w:space="0" w:color="auto"/>
        <w:left w:val="none" w:sz="0" w:space="0" w:color="auto"/>
        <w:bottom w:val="none" w:sz="0" w:space="0" w:color="auto"/>
        <w:right w:val="none" w:sz="0" w:space="0" w:color="auto"/>
      </w:divBdr>
    </w:div>
    <w:div w:id="398944785">
      <w:bodyDiv w:val="1"/>
      <w:marLeft w:val="0"/>
      <w:marRight w:val="0"/>
      <w:marTop w:val="0"/>
      <w:marBottom w:val="0"/>
      <w:divBdr>
        <w:top w:val="none" w:sz="0" w:space="0" w:color="auto"/>
        <w:left w:val="none" w:sz="0" w:space="0" w:color="auto"/>
        <w:bottom w:val="none" w:sz="0" w:space="0" w:color="auto"/>
        <w:right w:val="none" w:sz="0" w:space="0" w:color="auto"/>
      </w:divBdr>
    </w:div>
    <w:div w:id="414477795">
      <w:bodyDiv w:val="1"/>
      <w:marLeft w:val="0"/>
      <w:marRight w:val="0"/>
      <w:marTop w:val="0"/>
      <w:marBottom w:val="0"/>
      <w:divBdr>
        <w:top w:val="none" w:sz="0" w:space="0" w:color="auto"/>
        <w:left w:val="none" w:sz="0" w:space="0" w:color="auto"/>
        <w:bottom w:val="none" w:sz="0" w:space="0" w:color="auto"/>
        <w:right w:val="none" w:sz="0" w:space="0" w:color="auto"/>
      </w:divBdr>
    </w:div>
    <w:div w:id="420835126">
      <w:bodyDiv w:val="1"/>
      <w:marLeft w:val="0"/>
      <w:marRight w:val="0"/>
      <w:marTop w:val="0"/>
      <w:marBottom w:val="0"/>
      <w:divBdr>
        <w:top w:val="none" w:sz="0" w:space="0" w:color="auto"/>
        <w:left w:val="none" w:sz="0" w:space="0" w:color="auto"/>
        <w:bottom w:val="none" w:sz="0" w:space="0" w:color="auto"/>
        <w:right w:val="none" w:sz="0" w:space="0" w:color="auto"/>
      </w:divBdr>
    </w:div>
    <w:div w:id="437911785">
      <w:bodyDiv w:val="1"/>
      <w:marLeft w:val="0"/>
      <w:marRight w:val="0"/>
      <w:marTop w:val="0"/>
      <w:marBottom w:val="0"/>
      <w:divBdr>
        <w:top w:val="none" w:sz="0" w:space="0" w:color="auto"/>
        <w:left w:val="none" w:sz="0" w:space="0" w:color="auto"/>
        <w:bottom w:val="none" w:sz="0" w:space="0" w:color="auto"/>
        <w:right w:val="none" w:sz="0" w:space="0" w:color="auto"/>
      </w:divBdr>
    </w:div>
    <w:div w:id="449663981">
      <w:bodyDiv w:val="1"/>
      <w:marLeft w:val="0"/>
      <w:marRight w:val="0"/>
      <w:marTop w:val="0"/>
      <w:marBottom w:val="0"/>
      <w:divBdr>
        <w:top w:val="none" w:sz="0" w:space="0" w:color="auto"/>
        <w:left w:val="none" w:sz="0" w:space="0" w:color="auto"/>
        <w:bottom w:val="none" w:sz="0" w:space="0" w:color="auto"/>
        <w:right w:val="none" w:sz="0" w:space="0" w:color="auto"/>
      </w:divBdr>
    </w:div>
    <w:div w:id="470445536">
      <w:bodyDiv w:val="1"/>
      <w:marLeft w:val="0"/>
      <w:marRight w:val="0"/>
      <w:marTop w:val="0"/>
      <w:marBottom w:val="0"/>
      <w:divBdr>
        <w:top w:val="none" w:sz="0" w:space="0" w:color="auto"/>
        <w:left w:val="none" w:sz="0" w:space="0" w:color="auto"/>
        <w:bottom w:val="none" w:sz="0" w:space="0" w:color="auto"/>
        <w:right w:val="none" w:sz="0" w:space="0" w:color="auto"/>
      </w:divBdr>
    </w:div>
    <w:div w:id="541328706">
      <w:bodyDiv w:val="1"/>
      <w:marLeft w:val="0"/>
      <w:marRight w:val="0"/>
      <w:marTop w:val="0"/>
      <w:marBottom w:val="0"/>
      <w:divBdr>
        <w:top w:val="none" w:sz="0" w:space="0" w:color="auto"/>
        <w:left w:val="none" w:sz="0" w:space="0" w:color="auto"/>
        <w:bottom w:val="none" w:sz="0" w:space="0" w:color="auto"/>
        <w:right w:val="none" w:sz="0" w:space="0" w:color="auto"/>
      </w:divBdr>
    </w:div>
    <w:div w:id="551887499">
      <w:bodyDiv w:val="1"/>
      <w:marLeft w:val="0"/>
      <w:marRight w:val="0"/>
      <w:marTop w:val="0"/>
      <w:marBottom w:val="0"/>
      <w:divBdr>
        <w:top w:val="none" w:sz="0" w:space="0" w:color="auto"/>
        <w:left w:val="none" w:sz="0" w:space="0" w:color="auto"/>
        <w:bottom w:val="none" w:sz="0" w:space="0" w:color="auto"/>
        <w:right w:val="none" w:sz="0" w:space="0" w:color="auto"/>
      </w:divBdr>
    </w:div>
    <w:div w:id="559757258">
      <w:bodyDiv w:val="1"/>
      <w:marLeft w:val="0"/>
      <w:marRight w:val="0"/>
      <w:marTop w:val="0"/>
      <w:marBottom w:val="0"/>
      <w:divBdr>
        <w:top w:val="none" w:sz="0" w:space="0" w:color="auto"/>
        <w:left w:val="none" w:sz="0" w:space="0" w:color="auto"/>
        <w:bottom w:val="none" w:sz="0" w:space="0" w:color="auto"/>
        <w:right w:val="none" w:sz="0" w:space="0" w:color="auto"/>
      </w:divBdr>
    </w:div>
    <w:div w:id="588849778">
      <w:bodyDiv w:val="1"/>
      <w:marLeft w:val="0"/>
      <w:marRight w:val="0"/>
      <w:marTop w:val="0"/>
      <w:marBottom w:val="0"/>
      <w:divBdr>
        <w:top w:val="none" w:sz="0" w:space="0" w:color="auto"/>
        <w:left w:val="none" w:sz="0" w:space="0" w:color="auto"/>
        <w:bottom w:val="none" w:sz="0" w:space="0" w:color="auto"/>
        <w:right w:val="none" w:sz="0" w:space="0" w:color="auto"/>
      </w:divBdr>
    </w:div>
    <w:div w:id="621765135">
      <w:bodyDiv w:val="1"/>
      <w:marLeft w:val="0"/>
      <w:marRight w:val="0"/>
      <w:marTop w:val="0"/>
      <w:marBottom w:val="0"/>
      <w:divBdr>
        <w:top w:val="none" w:sz="0" w:space="0" w:color="auto"/>
        <w:left w:val="none" w:sz="0" w:space="0" w:color="auto"/>
        <w:bottom w:val="none" w:sz="0" w:space="0" w:color="auto"/>
        <w:right w:val="none" w:sz="0" w:space="0" w:color="auto"/>
      </w:divBdr>
    </w:div>
    <w:div w:id="625817013">
      <w:bodyDiv w:val="1"/>
      <w:marLeft w:val="0"/>
      <w:marRight w:val="0"/>
      <w:marTop w:val="0"/>
      <w:marBottom w:val="0"/>
      <w:divBdr>
        <w:top w:val="none" w:sz="0" w:space="0" w:color="auto"/>
        <w:left w:val="none" w:sz="0" w:space="0" w:color="auto"/>
        <w:bottom w:val="none" w:sz="0" w:space="0" w:color="auto"/>
        <w:right w:val="none" w:sz="0" w:space="0" w:color="auto"/>
      </w:divBdr>
    </w:div>
    <w:div w:id="631055392">
      <w:bodyDiv w:val="1"/>
      <w:marLeft w:val="0"/>
      <w:marRight w:val="0"/>
      <w:marTop w:val="0"/>
      <w:marBottom w:val="0"/>
      <w:divBdr>
        <w:top w:val="none" w:sz="0" w:space="0" w:color="auto"/>
        <w:left w:val="none" w:sz="0" w:space="0" w:color="auto"/>
        <w:bottom w:val="none" w:sz="0" w:space="0" w:color="auto"/>
        <w:right w:val="none" w:sz="0" w:space="0" w:color="auto"/>
      </w:divBdr>
    </w:div>
    <w:div w:id="644428924">
      <w:bodyDiv w:val="1"/>
      <w:marLeft w:val="0"/>
      <w:marRight w:val="0"/>
      <w:marTop w:val="0"/>
      <w:marBottom w:val="0"/>
      <w:divBdr>
        <w:top w:val="none" w:sz="0" w:space="0" w:color="auto"/>
        <w:left w:val="none" w:sz="0" w:space="0" w:color="auto"/>
        <w:bottom w:val="none" w:sz="0" w:space="0" w:color="auto"/>
        <w:right w:val="none" w:sz="0" w:space="0" w:color="auto"/>
      </w:divBdr>
    </w:div>
    <w:div w:id="647828135">
      <w:bodyDiv w:val="1"/>
      <w:marLeft w:val="0"/>
      <w:marRight w:val="0"/>
      <w:marTop w:val="0"/>
      <w:marBottom w:val="0"/>
      <w:divBdr>
        <w:top w:val="none" w:sz="0" w:space="0" w:color="auto"/>
        <w:left w:val="none" w:sz="0" w:space="0" w:color="auto"/>
        <w:bottom w:val="none" w:sz="0" w:space="0" w:color="auto"/>
        <w:right w:val="none" w:sz="0" w:space="0" w:color="auto"/>
      </w:divBdr>
    </w:div>
    <w:div w:id="691996164">
      <w:bodyDiv w:val="1"/>
      <w:marLeft w:val="0"/>
      <w:marRight w:val="0"/>
      <w:marTop w:val="0"/>
      <w:marBottom w:val="0"/>
      <w:divBdr>
        <w:top w:val="none" w:sz="0" w:space="0" w:color="auto"/>
        <w:left w:val="none" w:sz="0" w:space="0" w:color="auto"/>
        <w:bottom w:val="none" w:sz="0" w:space="0" w:color="auto"/>
        <w:right w:val="none" w:sz="0" w:space="0" w:color="auto"/>
      </w:divBdr>
    </w:div>
    <w:div w:id="697199684">
      <w:bodyDiv w:val="1"/>
      <w:marLeft w:val="0"/>
      <w:marRight w:val="0"/>
      <w:marTop w:val="0"/>
      <w:marBottom w:val="0"/>
      <w:divBdr>
        <w:top w:val="none" w:sz="0" w:space="0" w:color="auto"/>
        <w:left w:val="none" w:sz="0" w:space="0" w:color="auto"/>
        <w:bottom w:val="none" w:sz="0" w:space="0" w:color="auto"/>
        <w:right w:val="none" w:sz="0" w:space="0" w:color="auto"/>
      </w:divBdr>
    </w:div>
    <w:div w:id="708725382">
      <w:bodyDiv w:val="1"/>
      <w:marLeft w:val="0"/>
      <w:marRight w:val="0"/>
      <w:marTop w:val="0"/>
      <w:marBottom w:val="0"/>
      <w:divBdr>
        <w:top w:val="none" w:sz="0" w:space="0" w:color="auto"/>
        <w:left w:val="none" w:sz="0" w:space="0" w:color="auto"/>
        <w:bottom w:val="none" w:sz="0" w:space="0" w:color="auto"/>
        <w:right w:val="none" w:sz="0" w:space="0" w:color="auto"/>
      </w:divBdr>
    </w:div>
    <w:div w:id="715087850">
      <w:bodyDiv w:val="1"/>
      <w:marLeft w:val="0"/>
      <w:marRight w:val="0"/>
      <w:marTop w:val="0"/>
      <w:marBottom w:val="0"/>
      <w:divBdr>
        <w:top w:val="none" w:sz="0" w:space="0" w:color="auto"/>
        <w:left w:val="none" w:sz="0" w:space="0" w:color="auto"/>
        <w:bottom w:val="none" w:sz="0" w:space="0" w:color="auto"/>
        <w:right w:val="none" w:sz="0" w:space="0" w:color="auto"/>
      </w:divBdr>
    </w:div>
    <w:div w:id="717095921">
      <w:bodyDiv w:val="1"/>
      <w:marLeft w:val="0"/>
      <w:marRight w:val="0"/>
      <w:marTop w:val="0"/>
      <w:marBottom w:val="0"/>
      <w:divBdr>
        <w:top w:val="none" w:sz="0" w:space="0" w:color="auto"/>
        <w:left w:val="none" w:sz="0" w:space="0" w:color="auto"/>
        <w:bottom w:val="none" w:sz="0" w:space="0" w:color="auto"/>
        <w:right w:val="none" w:sz="0" w:space="0" w:color="auto"/>
      </w:divBdr>
    </w:div>
    <w:div w:id="723723767">
      <w:bodyDiv w:val="1"/>
      <w:marLeft w:val="0"/>
      <w:marRight w:val="0"/>
      <w:marTop w:val="0"/>
      <w:marBottom w:val="0"/>
      <w:divBdr>
        <w:top w:val="none" w:sz="0" w:space="0" w:color="auto"/>
        <w:left w:val="none" w:sz="0" w:space="0" w:color="auto"/>
        <w:bottom w:val="none" w:sz="0" w:space="0" w:color="auto"/>
        <w:right w:val="none" w:sz="0" w:space="0" w:color="auto"/>
      </w:divBdr>
    </w:div>
    <w:div w:id="770007768">
      <w:bodyDiv w:val="1"/>
      <w:marLeft w:val="0"/>
      <w:marRight w:val="0"/>
      <w:marTop w:val="0"/>
      <w:marBottom w:val="0"/>
      <w:divBdr>
        <w:top w:val="none" w:sz="0" w:space="0" w:color="auto"/>
        <w:left w:val="none" w:sz="0" w:space="0" w:color="auto"/>
        <w:bottom w:val="none" w:sz="0" w:space="0" w:color="auto"/>
        <w:right w:val="none" w:sz="0" w:space="0" w:color="auto"/>
      </w:divBdr>
    </w:div>
    <w:div w:id="773327966">
      <w:bodyDiv w:val="1"/>
      <w:marLeft w:val="0"/>
      <w:marRight w:val="0"/>
      <w:marTop w:val="0"/>
      <w:marBottom w:val="0"/>
      <w:divBdr>
        <w:top w:val="none" w:sz="0" w:space="0" w:color="auto"/>
        <w:left w:val="none" w:sz="0" w:space="0" w:color="auto"/>
        <w:bottom w:val="none" w:sz="0" w:space="0" w:color="auto"/>
        <w:right w:val="none" w:sz="0" w:space="0" w:color="auto"/>
      </w:divBdr>
    </w:div>
    <w:div w:id="793327526">
      <w:bodyDiv w:val="1"/>
      <w:marLeft w:val="0"/>
      <w:marRight w:val="0"/>
      <w:marTop w:val="0"/>
      <w:marBottom w:val="0"/>
      <w:divBdr>
        <w:top w:val="none" w:sz="0" w:space="0" w:color="auto"/>
        <w:left w:val="none" w:sz="0" w:space="0" w:color="auto"/>
        <w:bottom w:val="none" w:sz="0" w:space="0" w:color="auto"/>
        <w:right w:val="none" w:sz="0" w:space="0" w:color="auto"/>
      </w:divBdr>
    </w:div>
    <w:div w:id="805394609">
      <w:bodyDiv w:val="1"/>
      <w:marLeft w:val="0"/>
      <w:marRight w:val="0"/>
      <w:marTop w:val="0"/>
      <w:marBottom w:val="0"/>
      <w:divBdr>
        <w:top w:val="none" w:sz="0" w:space="0" w:color="auto"/>
        <w:left w:val="none" w:sz="0" w:space="0" w:color="auto"/>
        <w:bottom w:val="none" w:sz="0" w:space="0" w:color="auto"/>
        <w:right w:val="none" w:sz="0" w:space="0" w:color="auto"/>
      </w:divBdr>
    </w:div>
    <w:div w:id="824785224">
      <w:bodyDiv w:val="1"/>
      <w:marLeft w:val="0"/>
      <w:marRight w:val="0"/>
      <w:marTop w:val="0"/>
      <w:marBottom w:val="0"/>
      <w:divBdr>
        <w:top w:val="none" w:sz="0" w:space="0" w:color="auto"/>
        <w:left w:val="none" w:sz="0" w:space="0" w:color="auto"/>
        <w:bottom w:val="none" w:sz="0" w:space="0" w:color="auto"/>
        <w:right w:val="none" w:sz="0" w:space="0" w:color="auto"/>
      </w:divBdr>
    </w:div>
    <w:div w:id="870337307">
      <w:bodyDiv w:val="1"/>
      <w:marLeft w:val="0"/>
      <w:marRight w:val="0"/>
      <w:marTop w:val="0"/>
      <w:marBottom w:val="0"/>
      <w:divBdr>
        <w:top w:val="none" w:sz="0" w:space="0" w:color="auto"/>
        <w:left w:val="none" w:sz="0" w:space="0" w:color="auto"/>
        <w:bottom w:val="none" w:sz="0" w:space="0" w:color="auto"/>
        <w:right w:val="none" w:sz="0" w:space="0" w:color="auto"/>
      </w:divBdr>
    </w:div>
    <w:div w:id="886378542">
      <w:bodyDiv w:val="1"/>
      <w:marLeft w:val="0"/>
      <w:marRight w:val="0"/>
      <w:marTop w:val="0"/>
      <w:marBottom w:val="0"/>
      <w:divBdr>
        <w:top w:val="none" w:sz="0" w:space="0" w:color="auto"/>
        <w:left w:val="none" w:sz="0" w:space="0" w:color="auto"/>
        <w:bottom w:val="none" w:sz="0" w:space="0" w:color="auto"/>
        <w:right w:val="none" w:sz="0" w:space="0" w:color="auto"/>
      </w:divBdr>
    </w:div>
    <w:div w:id="889682389">
      <w:bodyDiv w:val="1"/>
      <w:marLeft w:val="0"/>
      <w:marRight w:val="0"/>
      <w:marTop w:val="0"/>
      <w:marBottom w:val="0"/>
      <w:divBdr>
        <w:top w:val="none" w:sz="0" w:space="0" w:color="auto"/>
        <w:left w:val="none" w:sz="0" w:space="0" w:color="auto"/>
        <w:bottom w:val="none" w:sz="0" w:space="0" w:color="auto"/>
        <w:right w:val="none" w:sz="0" w:space="0" w:color="auto"/>
      </w:divBdr>
    </w:div>
    <w:div w:id="898588996">
      <w:bodyDiv w:val="1"/>
      <w:marLeft w:val="0"/>
      <w:marRight w:val="0"/>
      <w:marTop w:val="0"/>
      <w:marBottom w:val="0"/>
      <w:divBdr>
        <w:top w:val="none" w:sz="0" w:space="0" w:color="auto"/>
        <w:left w:val="none" w:sz="0" w:space="0" w:color="auto"/>
        <w:bottom w:val="none" w:sz="0" w:space="0" w:color="auto"/>
        <w:right w:val="none" w:sz="0" w:space="0" w:color="auto"/>
      </w:divBdr>
    </w:div>
    <w:div w:id="900603851">
      <w:bodyDiv w:val="1"/>
      <w:marLeft w:val="0"/>
      <w:marRight w:val="0"/>
      <w:marTop w:val="0"/>
      <w:marBottom w:val="0"/>
      <w:divBdr>
        <w:top w:val="none" w:sz="0" w:space="0" w:color="auto"/>
        <w:left w:val="none" w:sz="0" w:space="0" w:color="auto"/>
        <w:bottom w:val="none" w:sz="0" w:space="0" w:color="auto"/>
        <w:right w:val="none" w:sz="0" w:space="0" w:color="auto"/>
      </w:divBdr>
    </w:div>
    <w:div w:id="916016733">
      <w:bodyDiv w:val="1"/>
      <w:marLeft w:val="0"/>
      <w:marRight w:val="0"/>
      <w:marTop w:val="0"/>
      <w:marBottom w:val="0"/>
      <w:divBdr>
        <w:top w:val="none" w:sz="0" w:space="0" w:color="auto"/>
        <w:left w:val="none" w:sz="0" w:space="0" w:color="auto"/>
        <w:bottom w:val="none" w:sz="0" w:space="0" w:color="auto"/>
        <w:right w:val="none" w:sz="0" w:space="0" w:color="auto"/>
      </w:divBdr>
    </w:div>
    <w:div w:id="919296434">
      <w:bodyDiv w:val="1"/>
      <w:marLeft w:val="0"/>
      <w:marRight w:val="0"/>
      <w:marTop w:val="0"/>
      <w:marBottom w:val="0"/>
      <w:divBdr>
        <w:top w:val="none" w:sz="0" w:space="0" w:color="auto"/>
        <w:left w:val="none" w:sz="0" w:space="0" w:color="auto"/>
        <w:bottom w:val="none" w:sz="0" w:space="0" w:color="auto"/>
        <w:right w:val="none" w:sz="0" w:space="0" w:color="auto"/>
      </w:divBdr>
    </w:div>
    <w:div w:id="972250607">
      <w:bodyDiv w:val="1"/>
      <w:marLeft w:val="0"/>
      <w:marRight w:val="0"/>
      <w:marTop w:val="0"/>
      <w:marBottom w:val="0"/>
      <w:divBdr>
        <w:top w:val="none" w:sz="0" w:space="0" w:color="auto"/>
        <w:left w:val="none" w:sz="0" w:space="0" w:color="auto"/>
        <w:bottom w:val="none" w:sz="0" w:space="0" w:color="auto"/>
        <w:right w:val="none" w:sz="0" w:space="0" w:color="auto"/>
      </w:divBdr>
    </w:div>
    <w:div w:id="1007295938">
      <w:bodyDiv w:val="1"/>
      <w:marLeft w:val="0"/>
      <w:marRight w:val="0"/>
      <w:marTop w:val="0"/>
      <w:marBottom w:val="0"/>
      <w:divBdr>
        <w:top w:val="none" w:sz="0" w:space="0" w:color="auto"/>
        <w:left w:val="none" w:sz="0" w:space="0" w:color="auto"/>
        <w:bottom w:val="none" w:sz="0" w:space="0" w:color="auto"/>
        <w:right w:val="none" w:sz="0" w:space="0" w:color="auto"/>
      </w:divBdr>
    </w:div>
    <w:div w:id="1046641185">
      <w:bodyDiv w:val="1"/>
      <w:marLeft w:val="0"/>
      <w:marRight w:val="0"/>
      <w:marTop w:val="0"/>
      <w:marBottom w:val="0"/>
      <w:divBdr>
        <w:top w:val="none" w:sz="0" w:space="0" w:color="auto"/>
        <w:left w:val="none" w:sz="0" w:space="0" w:color="auto"/>
        <w:bottom w:val="none" w:sz="0" w:space="0" w:color="auto"/>
        <w:right w:val="none" w:sz="0" w:space="0" w:color="auto"/>
      </w:divBdr>
    </w:div>
    <w:div w:id="1073966784">
      <w:bodyDiv w:val="1"/>
      <w:marLeft w:val="0"/>
      <w:marRight w:val="0"/>
      <w:marTop w:val="0"/>
      <w:marBottom w:val="0"/>
      <w:divBdr>
        <w:top w:val="none" w:sz="0" w:space="0" w:color="auto"/>
        <w:left w:val="none" w:sz="0" w:space="0" w:color="auto"/>
        <w:bottom w:val="none" w:sz="0" w:space="0" w:color="auto"/>
        <w:right w:val="none" w:sz="0" w:space="0" w:color="auto"/>
      </w:divBdr>
    </w:div>
    <w:div w:id="1079869343">
      <w:bodyDiv w:val="1"/>
      <w:marLeft w:val="0"/>
      <w:marRight w:val="0"/>
      <w:marTop w:val="0"/>
      <w:marBottom w:val="0"/>
      <w:divBdr>
        <w:top w:val="none" w:sz="0" w:space="0" w:color="auto"/>
        <w:left w:val="none" w:sz="0" w:space="0" w:color="auto"/>
        <w:bottom w:val="none" w:sz="0" w:space="0" w:color="auto"/>
        <w:right w:val="none" w:sz="0" w:space="0" w:color="auto"/>
      </w:divBdr>
    </w:div>
    <w:div w:id="1109667334">
      <w:bodyDiv w:val="1"/>
      <w:marLeft w:val="0"/>
      <w:marRight w:val="0"/>
      <w:marTop w:val="0"/>
      <w:marBottom w:val="0"/>
      <w:divBdr>
        <w:top w:val="none" w:sz="0" w:space="0" w:color="auto"/>
        <w:left w:val="none" w:sz="0" w:space="0" w:color="auto"/>
        <w:bottom w:val="none" w:sz="0" w:space="0" w:color="auto"/>
        <w:right w:val="none" w:sz="0" w:space="0" w:color="auto"/>
      </w:divBdr>
    </w:div>
    <w:div w:id="1120958855">
      <w:bodyDiv w:val="1"/>
      <w:marLeft w:val="0"/>
      <w:marRight w:val="0"/>
      <w:marTop w:val="0"/>
      <w:marBottom w:val="0"/>
      <w:divBdr>
        <w:top w:val="none" w:sz="0" w:space="0" w:color="auto"/>
        <w:left w:val="none" w:sz="0" w:space="0" w:color="auto"/>
        <w:bottom w:val="none" w:sz="0" w:space="0" w:color="auto"/>
        <w:right w:val="none" w:sz="0" w:space="0" w:color="auto"/>
      </w:divBdr>
    </w:div>
    <w:div w:id="1131555964">
      <w:bodyDiv w:val="1"/>
      <w:marLeft w:val="0"/>
      <w:marRight w:val="0"/>
      <w:marTop w:val="0"/>
      <w:marBottom w:val="0"/>
      <w:divBdr>
        <w:top w:val="none" w:sz="0" w:space="0" w:color="auto"/>
        <w:left w:val="none" w:sz="0" w:space="0" w:color="auto"/>
        <w:bottom w:val="none" w:sz="0" w:space="0" w:color="auto"/>
        <w:right w:val="none" w:sz="0" w:space="0" w:color="auto"/>
      </w:divBdr>
    </w:div>
    <w:div w:id="1144926239">
      <w:bodyDiv w:val="1"/>
      <w:marLeft w:val="0"/>
      <w:marRight w:val="0"/>
      <w:marTop w:val="0"/>
      <w:marBottom w:val="0"/>
      <w:divBdr>
        <w:top w:val="none" w:sz="0" w:space="0" w:color="auto"/>
        <w:left w:val="none" w:sz="0" w:space="0" w:color="auto"/>
        <w:bottom w:val="none" w:sz="0" w:space="0" w:color="auto"/>
        <w:right w:val="none" w:sz="0" w:space="0" w:color="auto"/>
      </w:divBdr>
    </w:div>
    <w:div w:id="1197235281">
      <w:bodyDiv w:val="1"/>
      <w:marLeft w:val="0"/>
      <w:marRight w:val="0"/>
      <w:marTop w:val="0"/>
      <w:marBottom w:val="0"/>
      <w:divBdr>
        <w:top w:val="none" w:sz="0" w:space="0" w:color="auto"/>
        <w:left w:val="none" w:sz="0" w:space="0" w:color="auto"/>
        <w:bottom w:val="none" w:sz="0" w:space="0" w:color="auto"/>
        <w:right w:val="none" w:sz="0" w:space="0" w:color="auto"/>
      </w:divBdr>
    </w:div>
    <w:div w:id="1199053662">
      <w:bodyDiv w:val="1"/>
      <w:marLeft w:val="0"/>
      <w:marRight w:val="0"/>
      <w:marTop w:val="0"/>
      <w:marBottom w:val="0"/>
      <w:divBdr>
        <w:top w:val="none" w:sz="0" w:space="0" w:color="auto"/>
        <w:left w:val="none" w:sz="0" w:space="0" w:color="auto"/>
        <w:bottom w:val="none" w:sz="0" w:space="0" w:color="auto"/>
        <w:right w:val="none" w:sz="0" w:space="0" w:color="auto"/>
      </w:divBdr>
    </w:div>
    <w:div w:id="1204102467">
      <w:bodyDiv w:val="1"/>
      <w:marLeft w:val="0"/>
      <w:marRight w:val="0"/>
      <w:marTop w:val="0"/>
      <w:marBottom w:val="0"/>
      <w:divBdr>
        <w:top w:val="none" w:sz="0" w:space="0" w:color="auto"/>
        <w:left w:val="none" w:sz="0" w:space="0" w:color="auto"/>
        <w:bottom w:val="none" w:sz="0" w:space="0" w:color="auto"/>
        <w:right w:val="none" w:sz="0" w:space="0" w:color="auto"/>
      </w:divBdr>
    </w:div>
    <w:div w:id="1207714574">
      <w:bodyDiv w:val="1"/>
      <w:marLeft w:val="0"/>
      <w:marRight w:val="0"/>
      <w:marTop w:val="0"/>
      <w:marBottom w:val="0"/>
      <w:divBdr>
        <w:top w:val="none" w:sz="0" w:space="0" w:color="auto"/>
        <w:left w:val="none" w:sz="0" w:space="0" w:color="auto"/>
        <w:bottom w:val="none" w:sz="0" w:space="0" w:color="auto"/>
        <w:right w:val="none" w:sz="0" w:space="0" w:color="auto"/>
      </w:divBdr>
      <w:divsChild>
        <w:div w:id="83578388">
          <w:marLeft w:val="0"/>
          <w:marRight w:val="0"/>
          <w:marTop w:val="0"/>
          <w:marBottom w:val="0"/>
          <w:divBdr>
            <w:top w:val="none" w:sz="0" w:space="0" w:color="auto"/>
            <w:left w:val="none" w:sz="0" w:space="0" w:color="auto"/>
            <w:bottom w:val="none" w:sz="0" w:space="0" w:color="auto"/>
            <w:right w:val="none" w:sz="0" w:space="0" w:color="auto"/>
          </w:divBdr>
        </w:div>
        <w:div w:id="505289423">
          <w:marLeft w:val="0"/>
          <w:marRight w:val="0"/>
          <w:marTop w:val="0"/>
          <w:marBottom w:val="0"/>
          <w:divBdr>
            <w:top w:val="none" w:sz="0" w:space="0" w:color="auto"/>
            <w:left w:val="none" w:sz="0" w:space="0" w:color="auto"/>
            <w:bottom w:val="none" w:sz="0" w:space="0" w:color="auto"/>
            <w:right w:val="none" w:sz="0" w:space="0" w:color="auto"/>
          </w:divBdr>
        </w:div>
        <w:div w:id="1123576457">
          <w:marLeft w:val="0"/>
          <w:marRight w:val="0"/>
          <w:marTop w:val="0"/>
          <w:marBottom w:val="0"/>
          <w:divBdr>
            <w:top w:val="none" w:sz="0" w:space="0" w:color="auto"/>
            <w:left w:val="none" w:sz="0" w:space="0" w:color="auto"/>
            <w:bottom w:val="none" w:sz="0" w:space="0" w:color="auto"/>
            <w:right w:val="none" w:sz="0" w:space="0" w:color="auto"/>
          </w:divBdr>
        </w:div>
        <w:div w:id="1514568427">
          <w:marLeft w:val="0"/>
          <w:marRight w:val="0"/>
          <w:marTop w:val="0"/>
          <w:marBottom w:val="0"/>
          <w:divBdr>
            <w:top w:val="none" w:sz="0" w:space="0" w:color="auto"/>
            <w:left w:val="none" w:sz="0" w:space="0" w:color="auto"/>
            <w:bottom w:val="none" w:sz="0" w:space="0" w:color="auto"/>
            <w:right w:val="none" w:sz="0" w:space="0" w:color="auto"/>
          </w:divBdr>
        </w:div>
        <w:div w:id="1796483704">
          <w:marLeft w:val="0"/>
          <w:marRight w:val="0"/>
          <w:marTop w:val="0"/>
          <w:marBottom w:val="0"/>
          <w:divBdr>
            <w:top w:val="none" w:sz="0" w:space="0" w:color="auto"/>
            <w:left w:val="none" w:sz="0" w:space="0" w:color="auto"/>
            <w:bottom w:val="none" w:sz="0" w:space="0" w:color="auto"/>
            <w:right w:val="none" w:sz="0" w:space="0" w:color="auto"/>
          </w:divBdr>
        </w:div>
        <w:div w:id="1823959208">
          <w:marLeft w:val="0"/>
          <w:marRight w:val="0"/>
          <w:marTop w:val="0"/>
          <w:marBottom w:val="0"/>
          <w:divBdr>
            <w:top w:val="none" w:sz="0" w:space="0" w:color="auto"/>
            <w:left w:val="none" w:sz="0" w:space="0" w:color="auto"/>
            <w:bottom w:val="none" w:sz="0" w:space="0" w:color="auto"/>
            <w:right w:val="none" w:sz="0" w:space="0" w:color="auto"/>
          </w:divBdr>
        </w:div>
        <w:div w:id="2004504433">
          <w:marLeft w:val="0"/>
          <w:marRight w:val="0"/>
          <w:marTop w:val="0"/>
          <w:marBottom w:val="0"/>
          <w:divBdr>
            <w:top w:val="none" w:sz="0" w:space="0" w:color="auto"/>
            <w:left w:val="none" w:sz="0" w:space="0" w:color="auto"/>
            <w:bottom w:val="none" w:sz="0" w:space="0" w:color="auto"/>
            <w:right w:val="none" w:sz="0" w:space="0" w:color="auto"/>
          </w:divBdr>
        </w:div>
        <w:div w:id="2110544779">
          <w:marLeft w:val="0"/>
          <w:marRight w:val="0"/>
          <w:marTop w:val="0"/>
          <w:marBottom w:val="0"/>
          <w:divBdr>
            <w:top w:val="none" w:sz="0" w:space="0" w:color="auto"/>
            <w:left w:val="none" w:sz="0" w:space="0" w:color="auto"/>
            <w:bottom w:val="none" w:sz="0" w:space="0" w:color="auto"/>
            <w:right w:val="none" w:sz="0" w:space="0" w:color="auto"/>
          </w:divBdr>
        </w:div>
      </w:divsChild>
    </w:div>
    <w:div w:id="1228758909">
      <w:bodyDiv w:val="1"/>
      <w:marLeft w:val="0"/>
      <w:marRight w:val="0"/>
      <w:marTop w:val="0"/>
      <w:marBottom w:val="0"/>
      <w:divBdr>
        <w:top w:val="none" w:sz="0" w:space="0" w:color="auto"/>
        <w:left w:val="none" w:sz="0" w:space="0" w:color="auto"/>
        <w:bottom w:val="none" w:sz="0" w:space="0" w:color="auto"/>
        <w:right w:val="none" w:sz="0" w:space="0" w:color="auto"/>
      </w:divBdr>
    </w:div>
    <w:div w:id="1239707298">
      <w:bodyDiv w:val="1"/>
      <w:marLeft w:val="0"/>
      <w:marRight w:val="0"/>
      <w:marTop w:val="0"/>
      <w:marBottom w:val="0"/>
      <w:divBdr>
        <w:top w:val="none" w:sz="0" w:space="0" w:color="auto"/>
        <w:left w:val="none" w:sz="0" w:space="0" w:color="auto"/>
        <w:bottom w:val="none" w:sz="0" w:space="0" w:color="auto"/>
        <w:right w:val="none" w:sz="0" w:space="0" w:color="auto"/>
      </w:divBdr>
    </w:div>
    <w:div w:id="1248266030">
      <w:bodyDiv w:val="1"/>
      <w:marLeft w:val="0"/>
      <w:marRight w:val="0"/>
      <w:marTop w:val="0"/>
      <w:marBottom w:val="0"/>
      <w:divBdr>
        <w:top w:val="none" w:sz="0" w:space="0" w:color="auto"/>
        <w:left w:val="none" w:sz="0" w:space="0" w:color="auto"/>
        <w:bottom w:val="none" w:sz="0" w:space="0" w:color="auto"/>
        <w:right w:val="none" w:sz="0" w:space="0" w:color="auto"/>
      </w:divBdr>
    </w:div>
    <w:div w:id="1254705796">
      <w:bodyDiv w:val="1"/>
      <w:marLeft w:val="0"/>
      <w:marRight w:val="0"/>
      <w:marTop w:val="0"/>
      <w:marBottom w:val="0"/>
      <w:divBdr>
        <w:top w:val="none" w:sz="0" w:space="0" w:color="auto"/>
        <w:left w:val="none" w:sz="0" w:space="0" w:color="auto"/>
        <w:bottom w:val="none" w:sz="0" w:space="0" w:color="auto"/>
        <w:right w:val="none" w:sz="0" w:space="0" w:color="auto"/>
      </w:divBdr>
    </w:div>
    <w:div w:id="1256278970">
      <w:bodyDiv w:val="1"/>
      <w:marLeft w:val="0"/>
      <w:marRight w:val="0"/>
      <w:marTop w:val="0"/>
      <w:marBottom w:val="0"/>
      <w:divBdr>
        <w:top w:val="none" w:sz="0" w:space="0" w:color="auto"/>
        <w:left w:val="none" w:sz="0" w:space="0" w:color="auto"/>
        <w:bottom w:val="none" w:sz="0" w:space="0" w:color="auto"/>
        <w:right w:val="none" w:sz="0" w:space="0" w:color="auto"/>
      </w:divBdr>
    </w:div>
    <w:div w:id="1261377674">
      <w:bodyDiv w:val="1"/>
      <w:marLeft w:val="0"/>
      <w:marRight w:val="0"/>
      <w:marTop w:val="0"/>
      <w:marBottom w:val="0"/>
      <w:divBdr>
        <w:top w:val="none" w:sz="0" w:space="0" w:color="auto"/>
        <w:left w:val="none" w:sz="0" w:space="0" w:color="auto"/>
        <w:bottom w:val="none" w:sz="0" w:space="0" w:color="auto"/>
        <w:right w:val="none" w:sz="0" w:space="0" w:color="auto"/>
      </w:divBdr>
    </w:div>
    <w:div w:id="1282111393">
      <w:bodyDiv w:val="1"/>
      <w:marLeft w:val="0"/>
      <w:marRight w:val="0"/>
      <w:marTop w:val="0"/>
      <w:marBottom w:val="0"/>
      <w:divBdr>
        <w:top w:val="none" w:sz="0" w:space="0" w:color="auto"/>
        <w:left w:val="none" w:sz="0" w:space="0" w:color="auto"/>
        <w:bottom w:val="none" w:sz="0" w:space="0" w:color="auto"/>
        <w:right w:val="none" w:sz="0" w:space="0" w:color="auto"/>
      </w:divBdr>
    </w:div>
    <w:div w:id="1327513298">
      <w:bodyDiv w:val="1"/>
      <w:marLeft w:val="0"/>
      <w:marRight w:val="0"/>
      <w:marTop w:val="0"/>
      <w:marBottom w:val="0"/>
      <w:divBdr>
        <w:top w:val="none" w:sz="0" w:space="0" w:color="auto"/>
        <w:left w:val="none" w:sz="0" w:space="0" w:color="auto"/>
        <w:bottom w:val="none" w:sz="0" w:space="0" w:color="auto"/>
        <w:right w:val="none" w:sz="0" w:space="0" w:color="auto"/>
      </w:divBdr>
    </w:div>
    <w:div w:id="1328365545">
      <w:bodyDiv w:val="1"/>
      <w:marLeft w:val="0"/>
      <w:marRight w:val="0"/>
      <w:marTop w:val="0"/>
      <w:marBottom w:val="0"/>
      <w:divBdr>
        <w:top w:val="none" w:sz="0" w:space="0" w:color="auto"/>
        <w:left w:val="none" w:sz="0" w:space="0" w:color="auto"/>
        <w:bottom w:val="none" w:sz="0" w:space="0" w:color="auto"/>
        <w:right w:val="none" w:sz="0" w:space="0" w:color="auto"/>
      </w:divBdr>
    </w:div>
    <w:div w:id="1329481947">
      <w:bodyDiv w:val="1"/>
      <w:marLeft w:val="0"/>
      <w:marRight w:val="0"/>
      <w:marTop w:val="0"/>
      <w:marBottom w:val="0"/>
      <w:divBdr>
        <w:top w:val="none" w:sz="0" w:space="0" w:color="auto"/>
        <w:left w:val="none" w:sz="0" w:space="0" w:color="auto"/>
        <w:bottom w:val="none" w:sz="0" w:space="0" w:color="auto"/>
        <w:right w:val="none" w:sz="0" w:space="0" w:color="auto"/>
      </w:divBdr>
    </w:div>
    <w:div w:id="1332878241">
      <w:bodyDiv w:val="1"/>
      <w:marLeft w:val="0"/>
      <w:marRight w:val="0"/>
      <w:marTop w:val="0"/>
      <w:marBottom w:val="0"/>
      <w:divBdr>
        <w:top w:val="none" w:sz="0" w:space="0" w:color="auto"/>
        <w:left w:val="none" w:sz="0" w:space="0" w:color="auto"/>
        <w:bottom w:val="none" w:sz="0" w:space="0" w:color="auto"/>
        <w:right w:val="none" w:sz="0" w:space="0" w:color="auto"/>
      </w:divBdr>
    </w:div>
    <w:div w:id="1341271792">
      <w:bodyDiv w:val="1"/>
      <w:marLeft w:val="0"/>
      <w:marRight w:val="0"/>
      <w:marTop w:val="0"/>
      <w:marBottom w:val="0"/>
      <w:divBdr>
        <w:top w:val="none" w:sz="0" w:space="0" w:color="auto"/>
        <w:left w:val="none" w:sz="0" w:space="0" w:color="auto"/>
        <w:bottom w:val="none" w:sz="0" w:space="0" w:color="auto"/>
        <w:right w:val="none" w:sz="0" w:space="0" w:color="auto"/>
      </w:divBdr>
    </w:div>
    <w:div w:id="1368875527">
      <w:bodyDiv w:val="1"/>
      <w:marLeft w:val="0"/>
      <w:marRight w:val="0"/>
      <w:marTop w:val="0"/>
      <w:marBottom w:val="0"/>
      <w:divBdr>
        <w:top w:val="none" w:sz="0" w:space="0" w:color="auto"/>
        <w:left w:val="none" w:sz="0" w:space="0" w:color="auto"/>
        <w:bottom w:val="none" w:sz="0" w:space="0" w:color="auto"/>
        <w:right w:val="none" w:sz="0" w:space="0" w:color="auto"/>
      </w:divBdr>
    </w:div>
    <w:div w:id="1381396987">
      <w:bodyDiv w:val="1"/>
      <w:marLeft w:val="0"/>
      <w:marRight w:val="0"/>
      <w:marTop w:val="0"/>
      <w:marBottom w:val="0"/>
      <w:divBdr>
        <w:top w:val="none" w:sz="0" w:space="0" w:color="auto"/>
        <w:left w:val="none" w:sz="0" w:space="0" w:color="auto"/>
        <w:bottom w:val="none" w:sz="0" w:space="0" w:color="auto"/>
        <w:right w:val="none" w:sz="0" w:space="0" w:color="auto"/>
      </w:divBdr>
    </w:div>
    <w:div w:id="1396468593">
      <w:bodyDiv w:val="1"/>
      <w:marLeft w:val="0"/>
      <w:marRight w:val="0"/>
      <w:marTop w:val="0"/>
      <w:marBottom w:val="0"/>
      <w:divBdr>
        <w:top w:val="none" w:sz="0" w:space="0" w:color="auto"/>
        <w:left w:val="none" w:sz="0" w:space="0" w:color="auto"/>
        <w:bottom w:val="none" w:sz="0" w:space="0" w:color="auto"/>
        <w:right w:val="none" w:sz="0" w:space="0" w:color="auto"/>
      </w:divBdr>
    </w:div>
    <w:div w:id="1405033791">
      <w:bodyDiv w:val="1"/>
      <w:marLeft w:val="0"/>
      <w:marRight w:val="0"/>
      <w:marTop w:val="0"/>
      <w:marBottom w:val="0"/>
      <w:divBdr>
        <w:top w:val="none" w:sz="0" w:space="0" w:color="auto"/>
        <w:left w:val="none" w:sz="0" w:space="0" w:color="auto"/>
        <w:bottom w:val="none" w:sz="0" w:space="0" w:color="auto"/>
        <w:right w:val="none" w:sz="0" w:space="0" w:color="auto"/>
      </w:divBdr>
    </w:div>
    <w:div w:id="1406994832">
      <w:bodyDiv w:val="1"/>
      <w:marLeft w:val="0"/>
      <w:marRight w:val="0"/>
      <w:marTop w:val="0"/>
      <w:marBottom w:val="0"/>
      <w:divBdr>
        <w:top w:val="none" w:sz="0" w:space="0" w:color="auto"/>
        <w:left w:val="none" w:sz="0" w:space="0" w:color="auto"/>
        <w:bottom w:val="none" w:sz="0" w:space="0" w:color="auto"/>
        <w:right w:val="none" w:sz="0" w:space="0" w:color="auto"/>
      </w:divBdr>
    </w:div>
    <w:div w:id="1418284686">
      <w:bodyDiv w:val="1"/>
      <w:marLeft w:val="0"/>
      <w:marRight w:val="0"/>
      <w:marTop w:val="0"/>
      <w:marBottom w:val="0"/>
      <w:divBdr>
        <w:top w:val="none" w:sz="0" w:space="0" w:color="auto"/>
        <w:left w:val="none" w:sz="0" w:space="0" w:color="auto"/>
        <w:bottom w:val="none" w:sz="0" w:space="0" w:color="auto"/>
        <w:right w:val="none" w:sz="0" w:space="0" w:color="auto"/>
      </w:divBdr>
    </w:div>
    <w:div w:id="1421298170">
      <w:bodyDiv w:val="1"/>
      <w:marLeft w:val="0"/>
      <w:marRight w:val="0"/>
      <w:marTop w:val="0"/>
      <w:marBottom w:val="0"/>
      <w:divBdr>
        <w:top w:val="none" w:sz="0" w:space="0" w:color="auto"/>
        <w:left w:val="none" w:sz="0" w:space="0" w:color="auto"/>
        <w:bottom w:val="none" w:sz="0" w:space="0" w:color="auto"/>
        <w:right w:val="none" w:sz="0" w:space="0" w:color="auto"/>
      </w:divBdr>
    </w:div>
    <w:div w:id="1433360856">
      <w:bodyDiv w:val="1"/>
      <w:marLeft w:val="0"/>
      <w:marRight w:val="0"/>
      <w:marTop w:val="0"/>
      <w:marBottom w:val="0"/>
      <w:divBdr>
        <w:top w:val="none" w:sz="0" w:space="0" w:color="auto"/>
        <w:left w:val="none" w:sz="0" w:space="0" w:color="auto"/>
        <w:bottom w:val="none" w:sz="0" w:space="0" w:color="auto"/>
        <w:right w:val="none" w:sz="0" w:space="0" w:color="auto"/>
      </w:divBdr>
    </w:div>
    <w:div w:id="1449550299">
      <w:bodyDiv w:val="1"/>
      <w:marLeft w:val="0"/>
      <w:marRight w:val="0"/>
      <w:marTop w:val="0"/>
      <w:marBottom w:val="0"/>
      <w:divBdr>
        <w:top w:val="none" w:sz="0" w:space="0" w:color="auto"/>
        <w:left w:val="none" w:sz="0" w:space="0" w:color="auto"/>
        <w:bottom w:val="none" w:sz="0" w:space="0" w:color="auto"/>
        <w:right w:val="none" w:sz="0" w:space="0" w:color="auto"/>
      </w:divBdr>
    </w:div>
    <w:div w:id="1458596528">
      <w:bodyDiv w:val="1"/>
      <w:marLeft w:val="0"/>
      <w:marRight w:val="0"/>
      <w:marTop w:val="0"/>
      <w:marBottom w:val="0"/>
      <w:divBdr>
        <w:top w:val="none" w:sz="0" w:space="0" w:color="auto"/>
        <w:left w:val="none" w:sz="0" w:space="0" w:color="auto"/>
        <w:bottom w:val="none" w:sz="0" w:space="0" w:color="auto"/>
        <w:right w:val="none" w:sz="0" w:space="0" w:color="auto"/>
      </w:divBdr>
    </w:div>
    <w:div w:id="1460031500">
      <w:bodyDiv w:val="1"/>
      <w:marLeft w:val="0"/>
      <w:marRight w:val="0"/>
      <w:marTop w:val="0"/>
      <w:marBottom w:val="0"/>
      <w:divBdr>
        <w:top w:val="none" w:sz="0" w:space="0" w:color="auto"/>
        <w:left w:val="none" w:sz="0" w:space="0" w:color="auto"/>
        <w:bottom w:val="none" w:sz="0" w:space="0" w:color="auto"/>
        <w:right w:val="none" w:sz="0" w:space="0" w:color="auto"/>
      </w:divBdr>
    </w:div>
    <w:div w:id="1462067926">
      <w:bodyDiv w:val="1"/>
      <w:marLeft w:val="0"/>
      <w:marRight w:val="0"/>
      <w:marTop w:val="0"/>
      <w:marBottom w:val="0"/>
      <w:divBdr>
        <w:top w:val="none" w:sz="0" w:space="0" w:color="auto"/>
        <w:left w:val="none" w:sz="0" w:space="0" w:color="auto"/>
        <w:bottom w:val="none" w:sz="0" w:space="0" w:color="auto"/>
        <w:right w:val="none" w:sz="0" w:space="0" w:color="auto"/>
      </w:divBdr>
    </w:div>
    <w:div w:id="1462188512">
      <w:bodyDiv w:val="1"/>
      <w:marLeft w:val="0"/>
      <w:marRight w:val="0"/>
      <w:marTop w:val="0"/>
      <w:marBottom w:val="0"/>
      <w:divBdr>
        <w:top w:val="none" w:sz="0" w:space="0" w:color="auto"/>
        <w:left w:val="none" w:sz="0" w:space="0" w:color="auto"/>
        <w:bottom w:val="none" w:sz="0" w:space="0" w:color="auto"/>
        <w:right w:val="none" w:sz="0" w:space="0" w:color="auto"/>
      </w:divBdr>
    </w:div>
    <w:div w:id="1463230133">
      <w:bodyDiv w:val="1"/>
      <w:marLeft w:val="0"/>
      <w:marRight w:val="0"/>
      <w:marTop w:val="0"/>
      <w:marBottom w:val="0"/>
      <w:divBdr>
        <w:top w:val="none" w:sz="0" w:space="0" w:color="auto"/>
        <w:left w:val="none" w:sz="0" w:space="0" w:color="auto"/>
        <w:bottom w:val="none" w:sz="0" w:space="0" w:color="auto"/>
        <w:right w:val="none" w:sz="0" w:space="0" w:color="auto"/>
      </w:divBdr>
    </w:div>
    <w:div w:id="1467818461">
      <w:bodyDiv w:val="1"/>
      <w:marLeft w:val="0"/>
      <w:marRight w:val="0"/>
      <w:marTop w:val="0"/>
      <w:marBottom w:val="0"/>
      <w:divBdr>
        <w:top w:val="none" w:sz="0" w:space="0" w:color="auto"/>
        <w:left w:val="none" w:sz="0" w:space="0" w:color="auto"/>
        <w:bottom w:val="none" w:sz="0" w:space="0" w:color="auto"/>
        <w:right w:val="none" w:sz="0" w:space="0" w:color="auto"/>
      </w:divBdr>
    </w:div>
    <w:div w:id="1495297960">
      <w:bodyDiv w:val="1"/>
      <w:marLeft w:val="0"/>
      <w:marRight w:val="0"/>
      <w:marTop w:val="0"/>
      <w:marBottom w:val="0"/>
      <w:divBdr>
        <w:top w:val="none" w:sz="0" w:space="0" w:color="auto"/>
        <w:left w:val="none" w:sz="0" w:space="0" w:color="auto"/>
        <w:bottom w:val="none" w:sz="0" w:space="0" w:color="auto"/>
        <w:right w:val="none" w:sz="0" w:space="0" w:color="auto"/>
      </w:divBdr>
    </w:div>
    <w:div w:id="1506361797">
      <w:bodyDiv w:val="1"/>
      <w:marLeft w:val="0"/>
      <w:marRight w:val="0"/>
      <w:marTop w:val="0"/>
      <w:marBottom w:val="0"/>
      <w:divBdr>
        <w:top w:val="none" w:sz="0" w:space="0" w:color="auto"/>
        <w:left w:val="none" w:sz="0" w:space="0" w:color="auto"/>
        <w:bottom w:val="none" w:sz="0" w:space="0" w:color="auto"/>
        <w:right w:val="none" w:sz="0" w:space="0" w:color="auto"/>
      </w:divBdr>
    </w:div>
    <w:div w:id="1524978659">
      <w:bodyDiv w:val="1"/>
      <w:marLeft w:val="0"/>
      <w:marRight w:val="0"/>
      <w:marTop w:val="0"/>
      <w:marBottom w:val="0"/>
      <w:divBdr>
        <w:top w:val="none" w:sz="0" w:space="0" w:color="auto"/>
        <w:left w:val="none" w:sz="0" w:space="0" w:color="auto"/>
        <w:bottom w:val="none" w:sz="0" w:space="0" w:color="auto"/>
        <w:right w:val="none" w:sz="0" w:space="0" w:color="auto"/>
      </w:divBdr>
    </w:div>
    <w:div w:id="1533690943">
      <w:bodyDiv w:val="1"/>
      <w:marLeft w:val="0"/>
      <w:marRight w:val="0"/>
      <w:marTop w:val="0"/>
      <w:marBottom w:val="0"/>
      <w:divBdr>
        <w:top w:val="none" w:sz="0" w:space="0" w:color="auto"/>
        <w:left w:val="none" w:sz="0" w:space="0" w:color="auto"/>
        <w:bottom w:val="none" w:sz="0" w:space="0" w:color="auto"/>
        <w:right w:val="none" w:sz="0" w:space="0" w:color="auto"/>
      </w:divBdr>
    </w:div>
    <w:div w:id="1548252237">
      <w:bodyDiv w:val="1"/>
      <w:marLeft w:val="0"/>
      <w:marRight w:val="0"/>
      <w:marTop w:val="0"/>
      <w:marBottom w:val="0"/>
      <w:divBdr>
        <w:top w:val="none" w:sz="0" w:space="0" w:color="auto"/>
        <w:left w:val="none" w:sz="0" w:space="0" w:color="auto"/>
        <w:bottom w:val="none" w:sz="0" w:space="0" w:color="auto"/>
        <w:right w:val="none" w:sz="0" w:space="0" w:color="auto"/>
      </w:divBdr>
    </w:div>
    <w:div w:id="1556088201">
      <w:bodyDiv w:val="1"/>
      <w:marLeft w:val="0"/>
      <w:marRight w:val="0"/>
      <w:marTop w:val="0"/>
      <w:marBottom w:val="0"/>
      <w:divBdr>
        <w:top w:val="none" w:sz="0" w:space="0" w:color="auto"/>
        <w:left w:val="none" w:sz="0" w:space="0" w:color="auto"/>
        <w:bottom w:val="none" w:sz="0" w:space="0" w:color="auto"/>
        <w:right w:val="none" w:sz="0" w:space="0" w:color="auto"/>
      </w:divBdr>
    </w:div>
    <w:div w:id="1565141776">
      <w:bodyDiv w:val="1"/>
      <w:marLeft w:val="0"/>
      <w:marRight w:val="0"/>
      <w:marTop w:val="0"/>
      <w:marBottom w:val="0"/>
      <w:divBdr>
        <w:top w:val="none" w:sz="0" w:space="0" w:color="auto"/>
        <w:left w:val="none" w:sz="0" w:space="0" w:color="auto"/>
        <w:bottom w:val="none" w:sz="0" w:space="0" w:color="auto"/>
        <w:right w:val="none" w:sz="0" w:space="0" w:color="auto"/>
      </w:divBdr>
    </w:div>
    <w:div w:id="1613895243">
      <w:bodyDiv w:val="1"/>
      <w:marLeft w:val="0"/>
      <w:marRight w:val="0"/>
      <w:marTop w:val="0"/>
      <w:marBottom w:val="0"/>
      <w:divBdr>
        <w:top w:val="none" w:sz="0" w:space="0" w:color="auto"/>
        <w:left w:val="none" w:sz="0" w:space="0" w:color="auto"/>
        <w:bottom w:val="none" w:sz="0" w:space="0" w:color="auto"/>
        <w:right w:val="none" w:sz="0" w:space="0" w:color="auto"/>
      </w:divBdr>
    </w:div>
    <w:div w:id="1683169452">
      <w:bodyDiv w:val="1"/>
      <w:marLeft w:val="0"/>
      <w:marRight w:val="0"/>
      <w:marTop w:val="0"/>
      <w:marBottom w:val="0"/>
      <w:divBdr>
        <w:top w:val="none" w:sz="0" w:space="0" w:color="auto"/>
        <w:left w:val="none" w:sz="0" w:space="0" w:color="auto"/>
        <w:bottom w:val="none" w:sz="0" w:space="0" w:color="auto"/>
        <w:right w:val="none" w:sz="0" w:space="0" w:color="auto"/>
      </w:divBdr>
    </w:div>
    <w:div w:id="1721438666">
      <w:bodyDiv w:val="1"/>
      <w:marLeft w:val="0"/>
      <w:marRight w:val="0"/>
      <w:marTop w:val="0"/>
      <w:marBottom w:val="0"/>
      <w:divBdr>
        <w:top w:val="none" w:sz="0" w:space="0" w:color="auto"/>
        <w:left w:val="none" w:sz="0" w:space="0" w:color="auto"/>
        <w:bottom w:val="none" w:sz="0" w:space="0" w:color="auto"/>
        <w:right w:val="none" w:sz="0" w:space="0" w:color="auto"/>
      </w:divBdr>
    </w:div>
    <w:div w:id="1735663928">
      <w:bodyDiv w:val="1"/>
      <w:marLeft w:val="0"/>
      <w:marRight w:val="0"/>
      <w:marTop w:val="0"/>
      <w:marBottom w:val="0"/>
      <w:divBdr>
        <w:top w:val="none" w:sz="0" w:space="0" w:color="auto"/>
        <w:left w:val="none" w:sz="0" w:space="0" w:color="auto"/>
        <w:bottom w:val="none" w:sz="0" w:space="0" w:color="auto"/>
        <w:right w:val="none" w:sz="0" w:space="0" w:color="auto"/>
      </w:divBdr>
    </w:div>
    <w:div w:id="1738700614">
      <w:bodyDiv w:val="1"/>
      <w:marLeft w:val="0"/>
      <w:marRight w:val="0"/>
      <w:marTop w:val="0"/>
      <w:marBottom w:val="0"/>
      <w:divBdr>
        <w:top w:val="none" w:sz="0" w:space="0" w:color="auto"/>
        <w:left w:val="none" w:sz="0" w:space="0" w:color="auto"/>
        <w:bottom w:val="none" w:sz="0" w:space="0" w:color="auto"/>
        <w:right w:val="none" w:sz="0" w:space="0" w:color="auto"/>
      </w:divBdr>
    </w:div>
    <w:div w:id="1749497729">
      <w:bodyDiv w:val="1"/>
      <w:marLeft w:val="0"/>
      <w:marRight w:val="0"/>
      <w:marTop w:val="0"/>
      <w:marBottom w:val="0"/>
      <w:divBdr>
        <w:top w:val="none" w:sz="0" w:space="0" w:color="auto"/>
        <w:left w:val="none" w:sz="0" w:space="0" w:color="auto"/>
        <w:bottom w:val="none" w:sz="0" w:space="0" w:color="auto"/>
        <w:right w:val="none" w:sz="0" w:space="0" w:color="auto"/>
      </w:divBdr>
    </w:div>
    <w:div w:id="1749695587">
      <w:bodyDiv w:val="1"/>
      <w:marLeft w:val="0"/>
      <w:marRight w:val="0"/>
      <w:marTop w:val="0"/>
      <w:marBottom w:val="0"/>
      <w:divBdr>
        <w:top w:val="none" w:sz="0" w:space="0" w:color="auto"/>
        <w:left w:val="none" w:sz="0" w:space="0" w:color="auto"/>
        <w:bottom w:val="none" w:sz="0" w:space="0" w:color="auto"/>
        <w:right w:val="none" w:sz="0" w:space="0" w:color="auto"/>
      </w:divBdr>
    </w:div>
    <w:div w:id="1754548132">
      <w:bodyDiv w:val="1"/>
      <w:marLeft w:val="0"/>
      <w:marRight w:val="0"/>
      <w:marTop w:val="0"/>
      <w:marBottom w:val="0"/>
      <w:divBdr>
        <w:top w:val="none" w:sz="0" w:space="0" w:color="auto"/>
        <w:left w:val="none" w:sz="0" w:space="0" w:color="auto"/>
        <w:bottom w:val="none" w:sz="0" w:space="0" w:color="auto"/>
        <w:right w:val="none" w:sz="0" w:space="0" w:color="auto"/>
      </w:divBdr>
    </w:div>
    <w:div w:id="1762526191">
      <w:bodyDiv w:val="1"/>
      <w:marLeft w:val="0"/>
      <w:marRight w:val="0"/>
      <w:marTop w:val="0"/>
      <w:marBottom w:val="0"/>
      <w:divBdr>
        <w:top w:val="none" w:sz="0" w:space="0" w:color="auto"/>
        <w:left w:val="none" w:sz="0" w:space="0" w:color="auto"/>
        <w:bottom w:val="none" w:sz="0" w:space="0" w:color="auto"/>
        <w:right w:val="none" w:sz="0" w:space="0" w:color="auto"/>
      </w:divBdr>
    </w:div>
    <w:div w:id="1772359907">
      <w:bodyDiv w:val="1"/>
      <w:marLeft w:val="0"/>
      <w:marRight w:val="0"/>
      <w:marTop w:val="0"/>
      <w:marBottom w:val="0"/>
      <w:divBdr>
        <w:top w:val="none" w:sz="0" w:space="0" w:color="auto"/>
        <w:left w:val="none" w:sz="0" w:space="0" w:color="auto"/>
        <w:bottom w:val="none" w:sz="0" w:space="0" w:color="auto"/>
        <w:right w:val="none" w:sz="0" w:space="0" w:color="auto"/>
      </w:divBdr>
    </w:div>
    <w:div w:id="1802334281">
      <w:bodyDiv w:val="1"/>
      <w:marLeft w:val="0"/>
      <w:marRight w:val="0"/>
      <w:marTop w:val="0"/>
      <w:marBottom w:val="0"/>
      <w:divBdr>
        <w:top w:val="none" w:sz="0" w:space="0" w:color="auto"/>
        <w:left w:val="none" w:sz="0" w:space="0" w:color="auto"/>
        <w:bottom w:val="none" w:sz="0" w:space="0" w:color="auto"/>
        <w:right w:val="none" w:sz="0" w:space="0" w:color="auto"/>
      </w:divBdr>
    </w:div>
    <w:div w:id="1819758563">
      <w:bodyDiv w:val="1"/>
      <w:marLeft w:val="0"/>
      <w:marRight w:val="0"/>
      <w:marTop w:val="0"/>
      <w:marBottom w:val="0"/>
      <w:divBdr>
        <w:top w:val="none" w:sz="0" w:space="0" w:color="auto"/>
        <w:left w:val="none" w:sz="0" w:space="0" w:color="auto"/>
        <w:bottom w:val="none" w:sz="0" w:space="0" w:color="auto"/>
        <w:right w:val="none" w:sz="0" w:space="0" w:color="auto"/>
      </w:divBdr>
    </w:div>
    <w:div w:id="1841699661">
      <w:bodyDiv w:val="1"/>
      <w:marLeft w:val="0"/>
      <w:marRight w:val="0"/>
      <w:marTop w:val="0"/>
      <w:marBottom w:val="0"/>
      <w:divBdr>
        <w:top w:val="none" w:sz="0" w:space="0" w:color="auto"/>
        <w:left w:val="none" w:sz="0" w:space="0" w:color="auto"/>
        <w:bottom w:val="none" w:sz="0" w:space="0" w:color="auto"/>
        <w:right w:val="none" w:sz="0" w:space="0" w:color="auto"/>
      </w:divBdr>
    </w:div>
    <w:div w:id="1849053152">
      <w:bodyDiv w:val="1"/>
      <w:marLeft w:val="0"/>
      <w:marRight w:val="0"/>
      <w:marTop w:val="0"/>
      <w:marBottom w:val="0"/>
      <w:divBdr>
        <w:top w:val="none" w:sz="0" w:space="0" w:color="auto"/>
        <w:left w:val="none" w:sz="0" w:space="0" w:color="auto"/>
        <w:bottom w:val="none" w:sz="0" w:space="0" w:color="auto"/>
        <w:right w:val="none" w:sz="0" w:space="0" w:color="auto"/>
      </w:divBdr>
    </w:div>
    <w:div w:id="1881820834">
      <w:bodyDiv w:val="1"/>
      <w:marLeft w:val="0"/>
      <w:marRight w:val="0"/>
      <w:marTop w:val="0"/>
      <w:marBottom w:val="0"/>
      <w:divBdr>
        <w:top w:val="none" w:sz="0" w:space="0" w:color="auto"/>
        <w:left w:val="none" w:sz="0" w:space="0" w:color="auto"/>
        <w:bottom w:val="none" w:sz="0" w:space="0" w:color="auto"/>
        <w:right w:val="none" w:sz="0" w:space="0" w:color="auto"/>
      </w:divBdr>
    </w:div>
    <w:div w:id="1889799693">
      <w:bodyDiv w:val="1"/>
      <w:marLeft w:val="0"/>
      <w:marRight w:val="0"/>
      <w:marTop w:val="0"/>
      <w:marBottom w:val="0"/>
      <w:divBdr>
        <w:top w:val="none" w:sz="0" w:space="0" w:color="auto"/>
        <w:left w:val="none" w:sz="0" w:space="0" w:color="auto"/>
        <w:bottom w:val="none" w:sz="0" w:space="0" w:color="auto"/>
        <w:right w:val="none" w:sz="0" w:space="0" w:color="auto"/>
      </w:divBdr>
    </w:div>
    <w:div w:id="1893888013">
      <w:bodyDiv w:val="1"/>
      <w:marLeft w:val="0"/>
      <w:marRight w:val="0"/>
      <w:marTop w:val="0"/>
      <w:marBottom w:val="0"/>
      <w:divBdr>
        <w:top w:val="none" w:sz="0" w:space="0" w:color="auto"/>
        <w:left w:val="none" w:sz="0" w:space="0" w:color="auto"/>
        <w:bottom w:val="none" w:sz="0" w:space="0" w:color="auto"/>
        <w:right w:val="none" w:sz="0" w:space="0" w:color="auto"/>
      </w:divBdr>
    </w:div>
    <w:div w:id="1895384227">
      <w:bodyDiv w:val="1"/>
      <w:marLeft w:val="0"/>
      <w:marRight w:val="0"/>
      <w:marTop w:val="0"/>
      <w:marBottom w:val="0"/>
      <w:divBdr>
        <w:top w:val="none" w:sz="0" w:space="0" w:color="auto"/>
        <w:left w:val="none" w:sz="0" w:space="0" w:color="auto"/>
        <w:bottom w:val="none" w:sz="0" w:space="0" w:color="auto"/>
        <w:right w:val="none" w:sz="0" w:space="0" w:color="auto"/>
      </w:divBdr>
    </w:div>
    <w:div w:id="1900558650">
      <w:bodyDiv w:val="1"/>
      <w:marLeft w:val="0"/>
      <w:marRight w:val="0"/>
      <w:marTop w:val="0"/>
      <w:marBottom w:val="0"/>
      <w:divBdr>
        <w:top w:val="none" w:sz="0" w:space="0" w:color="auto"/>
        <w:left w:val="none" w:sz="0" w:space="0" w:color="auto"/>
        <w:bottom w:val="none" w:sz="0" w:space="0" w:color="auto"/>
        <w:right w:val="none" w:sz="0" w:space="0" w:color="auto"/>
      </w:divBdr>
    </w:div>
    <w:div w:id="1902785039">
      <w:bodyDiv w:val="1"/>
      <w:marLeft w:val="0"/>
      <w:marRight w:val="0"/>
      <w:marTop w:val="0"/>
      <w:marBottom w:val="0"/>
      <w:divBdr>
        <w:top w:val="none" w:sz="0" w:space="0" w:color="auto"/>
        <w:left w:val="none" w:sz="0" w:space="0" w:color="auto"/>
        <w:bottom w:val="none" w:sz="0" w:space="0" w:color="auto"/>
        <w:right w:val="none" w:sz="0" w:space="0" w:color="auto"/>
      </w:divBdr>
    </w:div>
    <w:div w:id="1913003971">
      <w:bodyDiv w:val="1"/>
      <w:marLeft w:val="0"/>
      <w:marRight w:val="0"/>
      <w:marTop w:val="0"/>
      <w:marBottom w:val="0"/>
      <w:divBdr>
        <w:top w:val="none" w:sz="0" w:space="0" w:color="auto"/>
        <w:left w:val="none" w:sz="0" w:space="0" w:color="auto"/>
        <w:bottom w:val="none" w:sz="0" w:space="0" w:color="auto"/>
        <w:right w:val="none" w:sz="0" w:space="0" w:color="auto"/>
      </w:divBdr>
    </w:div>
    <w:div w:id="1918592989">
      <w:bodyDiv w:val="1"/>
      <w:marLeft w:val="0"/>
      <w:marRight w:val="0"/>
      <w:marTop w:val="0"/>
      <w:marBottom w:val="0"/>
      <w:divBdr>
        <w:top w:val="none" w:sz="0" w:space="0" w:color="auto"/>
        <w:left w:val="none" w:sz="0" w:space="0" w:color="auto"/>
        <w:bottom w:val="none" w:sz="0" w:space="0" w:color="auto"/>
        <w:right w:val="none" w:sz="0" w:space="0" w:color="auto"/>
      </w:divBdr>
    </w:div>
    <w:div w:id="1940720461">
      <w:bodyDiv w:val="1"/>
      <w:marLeft w:val="0"/>
      <w:marRight w:val="0"/>
      <w:marTop w:val="0"/>
      <w:marBottom w:val="0"/>
      <w:divBdr>
        <w:top w:val="none" w:sz="0" w:space="0" w:color="auto"/>
        <w:left w:val="none" w:sz="0" w:space="0" w:color="auto"/>
        <w:bottom w:val="none" w:sz="0" w:space="0" w:color="auto"/>
        <w:right w:val="none" w:sz="0" w:space="0" w:color="auto"/>
      </w:divBdr>
    </w:div>
    <w:div w:id="1941837996">
      <w:bodyDiv w:val="1"/>
      <w:marLeft w:val="0"/>
      <w:marRight w:val="0"/>
      <w:marTop w:val="0"/>
      <w:marBottom w:val="0"/>
      <w:divBdr>
        <w:top w:val="none" w:sz="0" w:space="0" w:color="auto"/>
        <w:left w:val="none" w:sz="0" w:space="0" w:color="auto"/>
        <w:bottom w:val="none" w:sz="0" w:space="0" w:color="auto"/>
        <w:right w:val="none" w:sz="0" w:space="0" w:color="auto"/>
      </w:divBdr>
    </w:div>
    <w:div w:id="1947538608">
      <w:bodyDiv w:val="1"/>
      <w:marLeft w:val="0"/>
      <w:marRight w:val="0"/>
      <w:marTop w:val="0"/>
      <w:marBottom w:val="0"/>
      <w:divBdr>
        <w:top w:val="none" w:sz="0" w:space="0" w:color="auto"/>
        <w:left w:val="none" w:sz="0" w:space="0" w:color="auto"/>
        <w:bottom w:val="none" w:sz="0" w:space="0" w:color="auto"/>
        <w:right w:val="none" w:sz="0" w:space="0" w:color="auto"/>
      </w:divBdr>
    </w:div>
    <w:div w:id="1979727064">
      <w:bodyDiv w:val="1"/>
      <w:marLeft w:val="0"/>
      <w:marRight w:val="0"/>
      <w:marTop w:val="0"/>
      <w:marBottom w:val="0"/>
      <w:divBdr>
        <w:top w:val="none" w:sz="0" w:space="0" w:color="auto"/>
        <w:left w:val="none" w:sz="0" w:space="0" w:color="auto"/>
        <w:bottom w:val="none" w:sz="0" w:space="0" w:color="auto"/>
        <w:right w:val="none" w:sz="0" w:space="0" w:color="auto"/>
      </w:divBdr>
    </w:div>
    <w:div w:id="1988393416">
      <w:bodyDiv w:val="1"/>
      <w:marLeft w:val="0"/>
      <w:marRight w:val="0"/>
      <w:marTop w:val="0"/>
      <w:marBottom w:val="0"/>
      <w:divBdr>
        <w:top w:val="none" w:sz="0" w:space="0" w:color="auto"/>
        <w:left w:val="none" w:sz="0" w:space="0" w:color="auto"/>
        <w:bottom w:val="none" w:sz="0" w:space="0" w:color="auto"/>
        <w:right w:val="none" w:sz="0" w:space="0" w:color="auto"/>
      </w:divBdr>
    </w:div>
    <w:div w:id="1992253176">
      <w:bodyDiv w:val="1"/>
      <w:marLeft w:val="0"/>
      <w:marRight w:val="0"/>
      <w:marTop w:val="0"/>
      <w:marBottom w:val="0"/>
      <w:divBdr>
        <w:top w:val="none" w:sz="0" w:space="0" w:color="auto"/>
        <w:left w:val="none" w:sz="0" w:space="0" w:color="auto"/>
        <w:bottom w:val="none" w:sz="0" w:space="0" w:color="auto"/>
        <w:right w:val="none" w:sz="0" w:space="0" w:color="auto"/>
      </w:divBdr>
    </w:div>
    <w:div w:id="1995721230">
      <w:bodyDiv w:val="1"/>
      <w:marLeft w:val="0"/>
      <w:marRight w:val="0"/>
      <w:marTop w:val="0"/>
      <w:marBottom w:val="0"/>
      <w:divBdr>
        <w:top w:val="none" w:sz="0" w:space="0" w:color="auto"/>
        <w:left w:val="none" w:sz="0" w:space="0" w:color="auto"/>
        <w:bottom w:val="none" w:sz="0" w:space="0" w:color="auto"/>
        <w:right w:val="none" w:sz="0" w:space="0" w:color="auto"/>
      </w:divBdr>
    </w:div>
    <w:div w:id="2029986179">
      <w:bodyDiv w:val="1"/>
      <w:marLeft w:val="0"/>
      <w:marRight w:val="0"/>
      <w:marTop w:val="0"/>
      <w:marBottom w:val="0"/>
      <w:divBdr>
        <w:top w:val="none" w:sz="0" w:space="0" w:color="auto"/>
        <w:left w:val="none" w:sz="0" w:space="0" w:color="auto"/>
        <w:bottom w:val="none" w:sz="0" w:space="0" w:color="auto"/>
        <w:right w:val="none" w:sz="0" w:space="0" w:color="auto"/>
      </w:divBdr>
    </w:div>
    <w:div w:id="2088383658">
      <w:bodyDiv w:val="1"/>
      <w:marLeft w:val="0"/>
      <w:marRight w:val="0"/>
      <w:marTop w:val="0"/>
      <w:marBottom w:val="0"/>
      <w:divBdr>
        <w:top w:val="none" w:sz="0" w:space="0" w:color="auto"/>
        <w:left w:val="none" w:sz="0" w:space="0" w:color="auto"/>
        <w:bottom w:val="none" w:sz="0" w:space="0" w:color="auto"/>
        <w:right w:val="none" w:sz="0" w:space="0" w:color="auto"/>
      </w:divBdr>
    </w:div>
    <w:div w:id="2093967608">
      <w:bodyDiv w:val="1"/>
      <w:marLeft w:val="0"/>
      <w:marRight w:val="0"/>
      <w:marTop w:val="0"/>
      <w:marBottom w:val="0"/>
      <w:divBdr>
        <w:top w:val="none" w:sz="0" w:space="0" w:color="auto"/>
        <w:left w:val="none" w:sz="0" w:space="0" w:color="auto"/>
        <w:bottom w:val="none" w:sz="0" w:space="0" w:color="auto"/>
        <w:right w:val="none" w:sz="0" w:space="0" w:color="auto"/>
      </w:divBdr>
    </w:div>
    <w:div w:id="2098162150">
      <w:bodyDiv w:val="1"/>
      <w:marLeft w:val="0"/>
      <w:marRight w:val="0"/>
      <w:marTop w:val="0"/>
      <w:marBottom w:val="0"/>
      <w:divBdr>
        <w:top w:val="none" w:sz="0" w:space="0" w:color="auto"/>
        <w:left w:val="none" w:sz="0" w:space="0" w:color="auto"/>
        <w:bottom w:val="none" w:sz="0" w:space="0" w:color="auto"/>
        <w:right w:val="none" w:sz="0" w:space="0" w:color="auto"/>
      </w:divBdr>
    </w:div>
    <w:div w:id="2102681441">
      <w:bodyDiv w:val="1"/>
      <w:marLeft w:val="0"/>
      <w:marRight w:val="0"/>
      <w:marTop w:val="0"/>
      <w:marBottom w:val="0"/>
      <w:divBdr>
        <w:top w:val="none" w:sz="0" w:space="0" w:color="auto"/>
        <w:left w:val="none" w:sz="0" w:space="0" w:color="auto"/>
        <w:bottom w:val="none" w:sz="0" w:space="0" w:color="auto"/>
        <w:right w:val="none" w:sz="0" w:space="0" w:color="auto"/>
      </w:divBdr>
    </w:div>
    <w:div w:id="2111853111">
      <w:bodyDiv w:val="1"/>
      <w:marLeft w:val="0"/>
      <w:marRight w:val="0"/>
      <w:marTop w:val="0"/>
      <w:marBottom w:val="0"/>
      <w:divBdr>
        <w:top w:val="none" w:sz="0" w:space="0" w:color="auto"/>
        <w:left w:val="none" w:sz="0" w:space="0" w:color="auto"/>
        <w:bottom w:val="none" w:sz="0" w:space="0" w:color="auto"/>
        <w:right w:val="none" w:sz="0" w:space="0" w:color="auto"/>
      </w:divBdr>
    </w:div>
    <w:div w:id="2121339817">
      <w:bodyDiv w:val="1"/>
      <w:marLeft w:val="0"/>
      <w:marRight w:val="0"/>
      <w:marTop w:val="0"/>
      <w:marBottom w:val="0"/>
      <w:divBdr>
        <w:top w:val="none" w:sz="0" w:space="0" w:color="auto"/>
        <w:left w:val="none" w:sz="0" w:space="0" w:color="auto"/>
        <w:bottom w:val="none" w:sz="0" w:space="0" w:color="auto"/>
        <w:right w:val="none" w:sz="0" w:space="0" w:color="auto"/>
      </w:divBdr>
    </w:div>
    <w:div w:id="2131894649">
      <w:bodyDiv w:val="1"/>
      <w:marLeft w:val="0"/>
      <w:marRight w:val="0"/>
      <w:marTop w:val="0"/>
      <w:marBottom w:val="0"/>
      <w:divBdr>
        <w:top w:val="none" w:sz="0" w:space="0" w:color="auto"/>
        <w:left w:val="none" w:sz="0" w:space="0" w:color="auto"/>
        <w:bottom w:val="none" w:sz="0" w:space="0" w:color="auto"/>
        <w:right w:val="none" w:sz="0" w:space="0" w:color="auto"/>
      </w:divBdr>
    </w:div>
    <w:div w:id="2139641696">
      <w:bodyDiv w:val="1"/>
      <w:marLeft w:val="0"/>
      <w:marRight w:val="0"/>
      <w:marTop w:val="0"/>
      <w:marBottom w:val="0"/>
      <w:divBdr>
        <w:top w:val="none" w:sz="0" w:space="0" w:color="auto"/>
        <w:left w:val="none" w:sz="0" w:space="0" w:color="auto"/>
        <w:bottom w:val="none" w:sz="0" w:space="0" w:color="auto"/>
        <w:right w:val="none" w:sz="0" w:space="0" w:color="auto"/>
      </w:divBdr>
    </w:div>
    <w:div w:id="21418764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footer" Target="footer6.xml"/><Relationship Id="rId21" Type="http://schemas.openxmlformats.org/officeDocument/2006/relationships/header" Target="header6.xml"/><Relationship Id="rId34" Type="http://schemas.openxmlformats.org/officeDocument/2006/relationships/header" Target="header14.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8.xml"/><Relationship Id="rId33" Type="http://schemas.openxmlformats.org/officeDocument/2006/relationships/header" Target="header13.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oter" Target="footer4.xm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7.xml"/><Relationship Id="rId32" Type="http://schemas.openxmlformats.org/officeDocument/2006/relationships/footer" Target="footer8.xml"/><Relationship Id="rId37"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www.go.ke" TargetMode="External"/><Relationship Id="rId28" Type="http://schemas.openxmlformats.org/officeDocument/2006/relationships/footer" Target="footer7.xml"/><Relationship Id="rId36" Type="http://schemas.openxmlformats.org/officeDocument/2006/relationships/header" Target="header15.xml"/><Relationship Id="rId10" Type="http://schemas.openxmlformats.org/officeDocument/2006/relationships/endnotes" Target="endnotes.xml"/><Relationship Id="rId19" Type="http://schemas.openxmlformats.org/officeDocument/2006/relationships/header" Target="header5.xm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header" Target="header9.xml"/><Relationship Id="rId30" Type="http://schemas.openxmlformats.org/officeDocument/2006/relationships/header" Target="header11.xml"/><Relationship Id="rId35" Type="http://schemas.openxmlformats.org/officeDocument/2006/relationships/footer" Target="footer9.xml"/><Relationship Id="rId8" Type="http://schemas.openxmlformats.org/officeDocument/2006/relationships/webSettings" Target="webSettings.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ct:contentTypeSchema xmlns:ct="http://schemas.microsoft.com/office/2006/metadata/contentType" xmlns:ma="http://schemas.microsoft.com/office/2006/metadata/properties/metaAttributes" ct:_="" ma:_="" ma:contentTypeName="Document" ma:contentTypeID="0x010100A0F8E0D2E0B95945AC3CC805F2389E0D" ma:contentTypeVersion="6" ma:contentTypeDescription="Create a new document." ma:contentTypeScope="" ma:versionID="e5c0c915b82ac327938de477f30766d8">
  <xsd:schema xmlns:xsd="http://www.w3.org/2001/XMLSchema" xmlns:xs="http://www.w3.org/2001/XMLSchema" xmlns:p="http://schemas.microsoft.com/office/2006/metadata/properties" xmlns:ns2="f8982c88-63dc-46b8-ad21-943f1a781ef4" xmlns:ns3="4e413562-b8a4-4e3d-aeca-de063d2e60e3" targetNamespace="http://schemas.microsoft.com/office/2006/metadata/properties" ma:root="true" ma:fieldsID="1ca7fa28fdff7cb178284de2fba87ccd" ns2:_="" ns3:_="">
    <xsd:import namespace="f8982c88-63dc-46b8-ad21-943f1a781ef4"/>
    <xsd:import namespace="4e413562-b8a4-4e3d-aeca-de063d2e60e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982c88-63dc-46b8-ad21-943f1a781e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413562-b8a4-4e3d-aeca-de063d2e60e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D200430-626E-4CA4-9F17-D3752C40FDB0}">
  <ds:schemaRefs>
    <ds:schemaRef ds:uri="http://schemas.openxmlformats.org/officeDocument/2006/bibliography"/>
  </ds:schemaRefs>
</ds:datastoreItem>
</file>

<file path=customXml/itemProps2.xml><?xml version="1.0" encoding="utf-8"?>
<ds:datastoreItem xmlns:ds="http://schemas.openxmlformats.org/officeDocument/2006/customXml" ds:itemID="{33A41FC7-FA4F-4209-AB51-ECF134ADDE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982c88-63dc-46b8-ad21-943f1a781ef4"/>
    <ds:schemaRef ds:uri="4e413562-b8a4-4e3d-aeca-de063d2e60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C2F2155-ED4E-432E-8968-44726A582A6C}">
  <ds:schemaRefs>
    <ds:schemaRef ds:uri="http://schemas.microsoft.com/sharepoint/v3/contenttype/forms"/>
  </ds:schemaRefs>
</ds:datastoreItem>
</file>

<file path=customXml/itemProps4.xml><?xml version="1.0" encoding="utf-8"?>
<ds:datastoreItem xmlns:ds="http://schemas.openxmlformats.org/officeDocument/2006/customXml" ds:itemID="{2E5ACE50-CF47-432D-B6C5-991E190AD36F}">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85</Pages>
  <Words>16137</Words>
  <Characters>91982</Characters>
  <Application>Microsoft Office Word</Application>
  <DocSecurity>0</DocSecurity>
  <Lines>766</Lines>
  <Paragraphs>215</Paragraphs>
  <ScaleCrop>false</ScaleCrop>
  <HeadingPairs>
    <vt:vector size="2" baseType="variant">
      <vt:variant>
        <vt:lpstr>Title</vt:lpstr>
      </vt:variant>
      <vt:variant>
        <vt:i4>1</vt:i4>
      </vt:variant>
    </vt:vector>
  </HeadingPairs>
  <TitlesOfParts>
    <vt:vector size="1" baseType="lpstr">
      <vt:lpstr>WIYAKE WAKINI WELFARE ASSOCIATION</vt:lpstr>
    </vt:vector>
  </TitlesOfParts>
  <Company>TECHNO-WIZ</Company>
  <LinksUpToDate>false</LinksUpToDate>
  <CharactersWithSpaces>107904</CharactersWithSpaces>
  <SharedDoc>false</SharedDoc>
  <HLinks>
    <vt:vector size="108" baseType="variant">
      <vt:variant>
        <vt:i4>458836</vt:i4>
      </vt:variant>
      <vt:variant>
        <vt:i4>105</vt:i4>
      </vt:variant>
      <vt:variant>
        <vt:i4>0</vt:i4>
      </vt:variant>
      <vt:variant>
        <vt:i4>5</vt:i4>
      </vt:variant>
      <vt:variant>
        <vt:lpwstr>http://www.go.ke/</vt:lpwstr>
      </vt:variant>
      <vt:variant>
        <vt:lpwstr/>
      </vt:variant>
      <vt:variant>
        <vt:i4>1441855</vt:i4>
      </vt:variant>
      <vt:variant>
        <vt:i4>98</vt:i4>
      </vt:variant>
      <vt:variant>
        <vt:i4>0</vt:i4>
      </vt:variant>
      <vt:variant>
        <vt:i4>5</vt:i4>
      </vt:variant>
      <vt:variant>
        <vt:lpwstr/>
      </vt:variant>
      <vt:variant>
        <vt:lpwstr>_Toc153795465</vt:lpwstr>
      </vt:variant>
      <vt:variant>
        <vt:i4>1441855</vt:i4>
      </vt:variant>
      <vt:variant>
        <vt:i4>92</vt:i4>
      </vt:variant>
      <vt:variant>
        <vt:i4>0</vt:i4>
      </vt:variant>
      <vt:variant>
        <vt:i4>5</vt:i4>
      </vt:variant>
      <vt:variant>
        <vt:lpwstr/>
      </vt:variant>
      <vt:variant>
        <vt:lpwstr>_Toc153795464</vt:lpwstr>
      </vt:variant>
      <vt:variant>
        <vt:i4>1441855</vt:i4>
      </vt:variant>
      <vt:variant>
        <vt:i4>86</vt:i4>
      </vt:variant>
      <vt:variant>
        <vt:i4>0</vt:i4>
      </vt:variant>
      <vt:variant>
        <vt:i4>5</vt:i4>
      </vt:variant>
      <vt:variant>
        <vt:lpwstr/>
      </vt:variant>
      <vt:variant>
        <vt:lpwstr>_Toc153795463</vt:lpwstr>
      </vt:variant>
      <vt:variant>
        <vt:i4>1441855</vt:i4>
      </vt:variant>
      <vt:variant>
        <vt:i4>80</vt:i4>
      </vt:variant>
      <vt:variant>
        <vt:i4>0</vt:i4>
      </vt:variant>
      <vt:variant>
        <vt:i4>5</vt:i4>
      </vt:variant>
      <vt:variant>
        <vt:lpwstr/>
      </vt:variant>
      <vt:variant>
        <vt:lpwstr>_Toc153795462</vt:lpwstr>
      </vt:variant>
      <vt:variant>
        <vt:i4>1441855</vt:i4>
      </vt:variant>
      <vt:variant>
        <vt:i4>74</vt:i4>
      </vt:variant>
      <vt:variant>
        <vt:i4>0</vt:i4>
      </vt:variant>
      <vt:variant>
        <vt:i4>5</vt:i4>
      </vt:variant>
      <vt:variant>
        <vt:lpwstr/>
      </vt:variant>
      <vt:variant>
        <vt:lpwstr>_Toc153795461</vt:lpwstr>
      </vt:variant>
      <vt:variant>
        <vt:i4>1441855</vt:i4>
      </vt:variant>
      <vt:variant>
        <vt:i4>68</vt:i4>
      </vt:variant>
      <vt:variant>
        <vt:i4>0</vt:i4>
      </vt:variant>
      <vt:variant>
        <vt:i4>5</vt:i4>
      </vt:variant>
      <vt:variant>
        <vt:lpwstr/>
      </vt:variant>
      <vt:variant>
        <vt:lpwstr>_Toc153795460</vt:lpwstr>
      </vt:variant>
      <vt:variant>
        <vt:i4>1376319</vt:i4>
      </vt:variant>
      <vt:variant>
        <vt:i4>62</vt:i4>
      </vt:variant>
      <vt:variant>
        <vt:i4>0</vt:i4>
      </vt:variant>
      <vt:variant>
        <vt:i4>5</vt:i4>
      </vt:variant>
      <vt:variant>
        <vt:lpwstr/>
      </vt:variant>
      <vt:variant>
        <vt:lpwstr>_Toc153795459</vt:lpwstr>
      </vt:variant>
      <vt:variant>
        <vt:i4>1376319</vt:i4>
      </vt:variant>
      <vt:variant>
        <vt:i4>56</vt:i4>
      </vt:variant>
      <vt:variant>
        <vt:i4>0</vt:i4>
      </vt:variant>
      <vt:variant>
        <vt:i4>5</vt:i4>
      </vt:variant>
      <vt:variant>
        <vt:lpwstr/>
      </vt:variant>
      <vt:variant>
        <vt:lpwstr>_Toc153795458</vt:lpwstr>
      </vt:variant>
      <vt:variant>
        <vt:i4>1376319</vt:i4>
      </vt:variant>
      <vt:variant>
        <vt:i4>50</vt:i4>
      </vt:variant>
      <vt:variant>
        <vt:i4>0</vt:i4>
      </vt:variant>
      <vt:variant>
        <vt:i4>5</vt:i4>
      </vt:variant>
      <vt:variant>
        <vt:lpwstr/>
      </vt:variant>
      <vt:variant>
        <vt:lpwstr>_Toc153795457</vt:lpwstr>
      </vt:variant>
      <vt:variant>
        <vt:i4>1376319</vt:i4>
      </vt:variant>
      <vt:variant>
        <vt:i4>44</vt:i4>
      </vt:variant>
      <vt:variant>
        <vt:i4>0</vt:i4>
      </vt:variant>
      <vt:variant>
        <vt:i4>5</vt:i4>
      </vt:variant>
      <vt:variant>
        <vt:lpwstr/>
      </vt:variant>
      <vt:variant>
        <vt:lpwstr>_Toc153795456</vt:lpwstr>
      </vt:variant>
      <vt:variant>
        <vt:i4>1376319</vt:i4>
      </vt:variant>
      <vt:variant>
        <vt:i4>38</vt:i4>
      </vt:variant>
      <vt:variant>
        <vt:i4>0</vt:i4>
      </vt:variant>
      <vt:variant>
        <vt:i4>5</vt:i4>
      </vt:variant>
      <vt:variant>
        <vt:lpwstr/>
      </vt:variant>
      <vt:variant>
        <vt:lpwstr>_Toc153795455</vt:lpwstr>
      </vt:variant>
      <vt:variant>
        <vt:i4>1376319</vt:i4>
      </vt:variant>
      <vt:variant>
        <vt:i4>32</vt:i4>
      </vt:variant>
      <vt:variant>
        <vt:i4>0</vt:i4>
      </vt:variant>
      <vt:variant>
        <vt:i4>5</vt:i4>
      </vt:variant>
      <vt:variant>
        <vt:lpwstr/>
      </vt:variant>
      <vt:variant>
        <vt:lpwstr>_Toc153795454</vt:lpwstr>
      </vt:variant>
      <vt:variant>
        <vt:i4>1376319</vt:i4>
      </vt:variant>
      <vt:variant>
        <vt:i4>26</vt:i4>
      </vt:variant>
      <vt:variant>
        <vt:i4>0</vt:i4>
      </vt:variant>
      <vt:variant>
        <vt:i4>5</vt:i4>
      </vt:variant>
      <vt:variant>
        <vt:lpwstr/>
      </vt:variant>
      <vt:variant>
        <vt:lpwstr>_Toc153795453</vt:lpwstr>
      </vt:variant>
      <vt:variant>
        <vt:i4>1376319</vt:i4>
      </vt:variant>
      <vt:variant>
        <vt:i4>20</vt:i4>
      </vt:variant>
      <vt:variant>
        <vt:i4>0</vt:i4>
      </vt:variant>
      <vt:variant>
        <vt:i4>5</vt:i4>
      </vt:variant>
      <vt:variant>
        <vt:lpwstr/>
      </vt:variant>
      <vt:variant>
        <vt:lpwstr>_Toc153795452</vt:lpwstr>
      </vt:variant>
      <vt:variant>
        <vt:i4>1376319</vt:i4>
      </vt:variant>
      <vt:variant>
        <vt:i4>14</vt:i4>
      </vt:variant>
      <vt:variant>
        <vt:i4>0</vt:i4>
      </vt:variant>
      <vt:variant>
        <vt:i4>5</vt:i4>
      </vt:variant>
      <vt:variant>
        <vt:lpwstr/>
      </vt:variant>
      <vt:variant>
        <vt:lpwstr>_Toc153795451</vt:lpwstr>
      </vt:variant>
      <vt:variant>
        <vt:i4>1376319</vt:i4>
      </vt:variant>
      <vt:variant>
        <vt:i4>8</vt:i4>
      </vt:variant>
      <vt:variant>
        <vt:i4>0</vt:i4>
      </vt:variant>
      <vt:variant>
        <vt:i4>5</vt:i4>
      </vt:variant>
      <vt:variant>
        <vt:lpwstr/>
      </vt:variant>
      <vt:variant>
        <vt:lpwstr>_Toc153795450</vt:lpwstr>
      </vt:variant>
      <vt:variant>
        <vt:i4>1310783</vt:i4>
      </vt:variant>
      <vt:variant>
        <vt:i4>2</vt:i4>
      </vt:variant>
      <vt:variant>
        <vt:i4>0</vt:i4>
      </vt:variant>
      <vt:variant>
        <vt:i4>5</vt:i4>
      </vt:variant>
      <vt:variant>
        <vt:lpwstr/>
      </vt:variant>
      <vt:variant>
        <vt:lpwstr>_Toc153795449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WIYAKE WAKINI WELFARE ASSOCIATION</dc:title>
  <dc:subject/>
  <dc:creator>joash/edwin</dc:creator>
  <cp:keywords/>
  <cp:lastModifiedBy>Isaac</cp:lastModifiedBy>
  <cp:revision>2</cp:revision>
  <cp:lastPrinted>2021-06-23T08:33:00Z</cp:lastPrinted>
  <dcterms:created xsi:type="dcterms:W3CDTF">2024-02-22T03:19:00Z</dcterms:created>
  <dcterms:modified xsi:type="dcterms:W3CDTF">2024-02-22T03:19:00Z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0x010100A0F8E0D2E0B95945AC3CC805F2389E0D</vt:lpwstr>
  </property>
</Properties>
</file>